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1174" r:id="rId2"/>
    <p:sldId id="1175" r:id="rId3"/>
    <p:sldId id="1176" r:id="rId4"/>
    <p:sldId id="1177" r:id="rId5"/>
    <p:sldId id="1152" r:id="rId6"/>
    <p:sldId id="1155" r:id="rId7"/>
    <p:sldId id="1186" r:id="rId8"/>
    <p:sldId id="1187" r:id="rId9"/>
  </p:sldIdLst>
  <p:sldSz cx="9144000" cy="6858000" type="screen4x3"/>
  <p:notesSz cx="6784975" cy="99060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CC"/>
    <a:srgbClr val="006600"/>
    <a:srgbClr val="D60093"/>
    <a:srgbClr val="FFFFFF"/>
    <a:srgbClr val="0000FF"/>
    <a:srgbClr val="008000"/>
    <a:srgbClr val="CC3399"/>
    <a:srgbClr val="CC0066"/>
    <a:srgbClr val="FFFF99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1" autoAdjust="0"/>
  </p:normalViewPr>
  <p:slideViewPr>
    <p:cSldViewPr>
      <p:cViewPr>
        <p:scale>
          <a:sx n="90" d="100"/>
          <a:sy n="90" d="100"/>
        </p:scale>
        <p:origin x="-1596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l" defTabSz="912813">
              <a:buClrTx/>
              <a:defRPr kumimoji="1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73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416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 defTabSz="912813">
              <a:buClrTx/>
              <a:defRPr kumimoji="1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73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l" defTabSz="912813">
              <a:buClrTx/>
              <a:defRPr kumimoji="1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73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416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 defTabSz="912813">
              <a:buClrTx/>
              <a:defRPr kumimoji="1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7BEB060-74AD-4DD0-8D45-BDD601D735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6409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l" defTabSz="912813">
              <a:buClrTx/>
              <a:defRPr kumimoji="1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 defTabSz="912813">
              <a:buClrTx/>
              <a:defRPr kumimoji="1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0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05350"/>
            <a:ext cx="54292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90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l" defTabSz="912813">
              <a:buClrTx/>
              <a:defRPr kumimoji="1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90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09113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 defTabSz="912813">
              <a:buClrTx/>
              <a:defRPr kumimoji="1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F4851D-5504-45C3-8A75-4FB975D1C7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152754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10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4A691-D8F3-4453-9F47-08F5EC0BCF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7B84D-EB96-4830-8090-37BAF8E858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341F8-2C48-4812-B789-3E40FCAD55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C74CB-A61B-425B-807E-25F388E057C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54945-C449-487A-9153-F71F342FAB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3E650-C427-4EEC-B2AA-A0CE953686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B52A-EE30-453A-A2F1-D82B3AC827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0A85F-0194-4C5D-9666-D23958B531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ADD1B-6DB4-41EE-AD2F-D24EDB0C05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11EF9-D176-4840-B61D-D9828FF944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F1AEA-3FD3-4798-8E80-F3B5B9B26E8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AE071-1361-47F3-8743-BD81CE56B7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BAFA5-0118-4E8F-86EA-E4D25AADF2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ClrTx/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4D9C87-CF4C-44E0-A2A3-691925B3E1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advClick="0" advTm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 2" pitchFamily="18" charset="2"/>
        <a:buChar char="¾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 2" pitchFamily="18" charset="2"/>
        <a:buChar char="¾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 2" pitchFamily="18" charset="2"/>
        <a:buChar char="¾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 2" pitchFamily="18" charset="2"/>
        <a:buChar char="¾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 2" pitchFamily="18" charset="2"/>
        <a:buChar char="¾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 2" pitchFamily="18" charset="2"/>
        <a:buChar char="¾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 2" pitchFamily="18" charset="2"/>
        <a:buChar char="¾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 2" pitchFamily="18" charset="2"/>
        <a:buChar char="¾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0" y="206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SzPct val="75000"/>
              <a:buFontTx/>
              <a:buChar char="•"/>
            </a:pPr>
            <a:endParaRPr lang="ko-KR" altLang="en-US"/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0" y="4795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ko-KR" sz="2400" b="0">
              <a:latin typeface="굴림" charset="-127"/>
              <a:ea typeface="굴림" charset="-127"/>
            </a:endParaRPr>
          </a:p>
        </p:txBody>
      </p:sp>
      <p:sp>
        <p:nvSpPr>
          <p:cNvPr id="1841156" name="Rectangle 4"/>
          <p:cNvSpPr>
            <a:spLocks noChangeArrowheads="1"/>
          </p:cNvSpPr>
          <p:nvPr/>
        </p:nvSpPr>
        <p:spPr bwMode="auto">
          <a:xfrm>
            <a:off x="611188" y="1131888"/>
            <a:ext cx="7777162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buSzPct val="75000"/>
              <a:buNone/>
              <a:defRPr/>
            </a:pPr>
            <a:r>
              <a:rPr lang="en-US" altLang="ko-KR" sz="36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헤드라인" pitchFamily="18" charset="-127"/>
                <a:ea typeface="헤드라인" pitchFamily="18" charset="-127"/>
              </a:rPr>
              <a:t>1. </a:t>
            </a:r>
            <a:r>
              <a:rPr lang="ko-KR" altLang="en-US" sz="36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헤드라인" pitchFamily="18" charset="-127"/>
                <a:ea typeface="헤드라인" pitchFamily="18" charset="-127"/>
              </a:rPr>
              <a:t>한우성별 등급판정 내역 </a:t>
            </a:r>
            <a:r>
              <a:rPr lang="en-US" altLang="ko-KR" sz="36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헤드라인" pitchFamily="18" charset="-127"/>
                <a:ea typeface="헤드라인" pitchFamily="18" charset="-127"/>
              </a:rPr>
              <a:t>(</a:t>
            </a:r>
            <a:r>
              <a:rPr lang="ko-KR" altLang="en-US" sz="36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헤드라인" pitchFamily="18" charset="-127"/>
                <a:ea typeface="헤드라인" pitchFamily="18" charset="-127"/>
              </a:rPr>
              <a:t>두</a:t>
            </a:r>
            <a:r>
              <a:rPr lang="en-US" altLang="ko-KR" sz="36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헤드라인" pitchFamily="18" charset="-127"/>
                <a:ea typeface="헤드라인" pitchFamily="18" charset="-127"/>
              </a:rPr>
              <a:t>/%)</a:t>
            </a:r>
          </a:p>
        </p:txBody>
      </p:sp>
      <p:graphicFrame>
        <p:nvGraphicFramePr>
          <p:cNvPr id="1841157" name="Group 5"/>
          <p:cNvGraphicFramePr>
            <a:graphicFrameLocks noGrp="1"/>
          </p:cNvGraphicFramePr>
          <p:nvPr>
            <p:ph/>
          </p:nvPr>
        </p:nvGraphicFramePr>
        <p:xfrm>
          <a:off x="539750" y="2205038"/>
          <a:ext cx="8135938" cy="3817938"/>
        </p:xfrm>
        <a:graphic>
          <a:graphicData uri="http://schemas.openxmlformats.org/drawingml/2006/table">
            <a:tbl>
              <a:tblPr/>
              <a:tblGrid>
                <a:gridCol w="1700213"/>
                <a:gridCol w="1554162"/>
                <a:gridCol w="1641475"/>
                <a:gridCol w="1657350"/>
                <a:gridCol w="1582738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기간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전국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암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비거세</a:t>
                      </a:r>
                      <a:endParaRPr kumimoji="1" lang="ko-KR" alt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거세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368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굴림" pitchFamily="50" charset="-127"/>
                        </a:rPr>
                        <a:t>’</a:t>
                      </a: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13.1~12.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en-US" altLang="ko-KR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959,751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510,584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27,703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421,464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4414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100.0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53.2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43.9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2178" name="Group 2"/>
          <p:cNvGraphicFramePr>
            <a:graphicFrameLocks noGrp="1"/>
          </p:cNvGraphicFramePr>
          <p:nvPr>
            <p:ph idx="1"/>
          </p:nvPr>
        </p:nvGraphicFramePr>
        <p:xfrm>
          <a:off x="357188" y="1285875"/>
          <a:ext cx="8496300" cy="4665600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3287"/>
                <a:gridCol w="960438"/>
                <a:gridCol w="936625"/>
                <a:gridCol w="863600"/>
                <a:gridCol w="936625"/>
                <a:gridCol w="1008062"/>
                <a:gridCol w="1079500"/>
              </a:tblGrid>
              <a:tr h="37305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구분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판정두수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출현율</a:t>
                      </a:r>
                      <a:endParaRPr kumimoji="1" lang="ko-KR" alt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854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비거세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거세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비거세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거세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전체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959,751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solidFill>
                            <a:srgbClr val="D60093"/>
                          </a:solidFill>
                        </a:rPr>
                        <a:t>510,584</a:t>
                      </a:r>
                      <a:endParaRPr lang="ko-KR" altLang="en-US" sz="1400" b="1" dirty="0">
                        <a:solidFill>
                          <a:srgbClr val="D60093"/>
                        </a:solidFill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27,703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421,464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100.0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100.0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100.0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100.0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1++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88,772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16,486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72,273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0.04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17.1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201,935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64,063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77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137,795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0.3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32.7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297,513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154,130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142,732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30.2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33.8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260,065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191,304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5,493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63,268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37.5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15.0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107,860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81,598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21,234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5,028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15.9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76.6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등급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이상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1" lang="ko-KR" altLang="ko-K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45.9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83.6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42283" name="Rectangle 107"/>
          <p:cNvSpPr>
            <a:spLocks noChangeArrowheads="1"/>
          </p:cNvSpPr>
          <p:nvPr/>
        </p:nvSpPr>
        <p:spPr bwMode="auto">
          <a:xfrm>
            <a:off x="323528" y="620713"/>
            <a:ext cx="874871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>
              <a:spcBef>
                <a:spcPct val="20000"/>
              </a:spcBef>
              <a:buSzPct val="75000"/>
              <a:buNone/>
              <a:defRPr/>
            </a:pP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ko-KR" altLang="en-US" sz="32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한우성별 등급판정 세부 내역 </a:t>
            </a: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전국</a:t>
            </a: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ko-KR" altLang="en-US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두</a:t>
            </a:r>
            <a:r>
              <a:rPr lang="en-US" altLang="ko-KR" sz="32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/%)</a:t>
            </a:r>
          </a:p>
        </p:txBody>
      </p:sp>
      <p:sp>
        <p:nvSpPr>
          <p:cNvPr id="120930" name="Rectangle 40"/>
          <p:cNvSpPr>
            <a:spLocks noChangeArrowheads="1"/>
          </p:cNvSpPr>
          <p:nvPr/>
        </p:nvSpPr>
        <p:spPr bwMode="auto">
          <a:xfrm>
            <a:off x="5220072" y="6134410"/>
            <a:ext cx="370961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buNone/>
            </a:pPr>
            <a:r>
              <a:rPr lang="en-US" altLang="ko-KR" sz="1600" dirty="0">
                <a:solidFill>
                  <a:srgbClr val="D60093"/>
                </a:solidFill>
                <a:latin typeface="바탕" pitchFamily="18" charset="-127"/>
                <a:ea typeface="바탕" pitchFamily="18" charset="-127"/>
              </a:rPr>
              <a:t>*  </a:t>
            </a:r>
            <a:r>
              <a:rPr lang="ko-KR" altLang="en-US" sz="1600" dirty="0">
                <a:solidFill>
                  <a:srgbClr val="D60093"/>
                </a:solidFill>
                <a:latin typeface="바탕" pitchFamily="18" charset="-127"/>
                <a:ea typeface="바탕" pitchFamily="18" charset="-127"/>
              </a:rPr>
              <a:t>전국기준</a:t>
            </a:r>
            <a:r>
              <a:rPr lang="en-US" altLang="ko-KR" sz="1600" dirty="0">
                <a:solidFill>
                  <a:srgbClr val="D60093"/>
                </a:solidFill>
                <a:latin typeface="바탕" pitchFamily="18" charset="-127"/>
                <a:ea typeface="바탕" pitchFamily="18" charset="-127"/>
              </a:rPr>
              <a:t>  (‘</a:t>
            </a:r>
            <a:r>
              <a:rPr lang="en-US" altLang="ko-KR" sz="1600" dirty="0" smtClean="0">
                <a:solidFill>
                  <a:srgbClr val="D60093"/>
                </a:solidFill>
                <a:latin typeface="바탕" pitchFamily="18" charset="-127"/>
                <a:ea typeface="바탕" pitchFamily="18" charset="-127"/>
              </a:rPr>
              <a:t>13.1.~13.12. </a:t>
            </a:r>
            <a:r>
              <a:rPr lang="ko-KR" altLang="en-US" sz="1600" dirty="0">
                <a:solidFill>
                  <a:srgbClr val="D60093"/>
                </a:solidFill>
                <a:latin typeface="바탕" pitchFamily="18" charset="-127"/>
                <a:ea typeface="바탕" pitchFamily="18" charset="-127"/>
              </a:rPr>
              <a:t>누계</a:t>
            </a:r>
            <a:r>
              <a:rPr lang="en-US" altLang="ko-KR" sz="1600" dirty="0">
                <a:solidFill>
                  <a:srgbClr val="D60093"/>
                </a:solidFill>
                <a:latin typeface="바탕" pitchFamily="18" charset="-127"/>
                <a:ea typeface="바탕" pitchFamily="18" charset="-127"/>
              </a:rPr>
              <a:t>)</a:t>
            </a:r>
            <a:endParaRPr lang="ko-KR" altLang="en-US" sz="1600" dirty="0">
              <a:solidFill>
                <a:srgbClr val="D60093"/>
              </a:solidFill>
              <a:latin typeface="바탕" pitchFamily="18" charset="-127"/>
              <a:ea typeface="바탕" pitchFamily="18" charset="-127"/>
            </a:endParaRPr>
          </a:p>
          <a:p>
            <a:pPr algn="just">
              <a:buNone/>
            </a:pPr>
            <a:r>
              <a:rPr lang="ko-KR" altLang="en-US" sz="1400" dirty="0">
                <a:solidFill>
                  <a:srgbClr val="D60093"/>
                </a:solidFill>
                <a:latin typeface="바탕" pitchFamily="18" charset="-127"/>
                <a:ea typeface="바탕" pitchFamily="18" charset="-127"/>
              </a:rPr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02" name="Rectangle 2"/>
          <p:cNvSpPr>
            <a:spLocks noChangeArrowheads="1"/>
          </p:cNvSpPr>
          <p:nvPr/>
        </p:nvSpPr>
        <p:spPr bwMode="auto">
          <a:xfrm>
            <a:off x="684213" y="765175"/>
            <a:ext cx="80645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buSzPct val="75000"/>
              <a:buNone/>
              <a:defRPr/>
            </a:pP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lang="ko-KR" altLang="en-US" sz="32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한우성별 </a:t>
            </a:r>
            <a:r>
              <a:rPr lang="ko-KR" altLang="en-US" sz="3200" b="0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지육당</a:t>
            </a:r>
            <a:r>
              <a:rPr lang="ko-KR" altLang="en-US" sz="32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경락가격 </a:t>
            </a:r>
            <a:r>
              <a:rPr lang="en-US" altLang="ko-KR" sz="32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’</a:t>
            </a: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13.1.~12.)</a:t>
            </a:r>
            <a:endParaRPr lang="en-US" altLang="ko-KR" sz="3200" b="0" dirty="0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843203" name="Group 3"/>
          <p:cNvGraphicFramePr>
            <a:graphicFrameLocks noGrp="1"/>
          </p:cNvGraphicFramePr>
          <p:nvPr>
            <p:ph/>
          </p:nvPr>
        </p:nvGraphicFramePr>
        <p:xfrm>
          <a:off x="685800" y="1557338"/>
          <a:ext cx="7772400" cy="4535489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암소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거세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비고</a:t>
                      </a: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1++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17,561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16,668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+5.4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1+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14,495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14,543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-0.3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12,775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13,073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-2.2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10,047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11,311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-11.1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8,098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9,161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-11.6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26" name="Rectangle 2"/>
          <p:cNvSpPr>
            <a:spLocks noChangeArrowheads="1"/>
          </p:cNvSpPr>
          <p:nvPr/>
        </p:nvSpPr>
        <p:spPr bwMode="auto">
          <a:xfrm>
            <a:off x="323850" y="620713"/>
            <a:ext cx="867568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SzPct val="75000"/>
              <a:buNone/>
              <a:defRPr/>
            </a:pP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lang="ko-KR" altLang="en-US" sz="32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암소 </a:t>
            </a:r>
            <a:r>
              <a:rPr lang="ko-KR" altLang="en-US" sz="3200" b="0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등급판정별</a:t>
            </a:r>
            <a:r>
              <a:rPr lang="ko-KR" altLang="en-US" sz="32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항목별 성적 </a:t>
            </a:r>
            <a:r>
              <a:rPr lang="en-US" altLang="ko-KR" sz="32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’</a:t>
            </a: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13.1.~12.)</a:t>
            </a:r>
            <a:endParaRPr lang="en-US" altLang="ko-KR" sz="3200" b="0" dirty="0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844227" name="Group 3"/>
          <p:cNvGraphicFramePr>
            <a:graphicFrameLocks noGrp="1"/>
          </p:cNvGraphicFramePr>
          <p:nvPr>
            <p:ph/>
          </p:nvPr>
        </p:nvGraphicFramePr>
        <p:xfrm>
          <a:off x="323850" y="1340768"/>
          <a:ext cx="8569325" cy="5105401"/>
        </p:xfrm>
        <a:graphic>
          <a:graphicData uri="http://schemas.openxmlformats.org/drawingml/2006/table">
            <a:tbl>
              <a:tblPr/>
              <a:tblGrid>
                <a:gridCol w="1151806"/>
                <a:gridCol w="1153244"/>
                <a:gridCol w="971550"/>
                <a:gridCol w="1042988"/>
                <a:gridCol w="1008062"/>
                <a:gridCol w="1008063"/>
                <a:gridCol w="1008062"/>
                <a:gridCol w="122555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두수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생체중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도체중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등지방두께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등심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단면적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근내</a:t>
                      </a:r>
                      <a:endParaRPr kumimoji="1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지방도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경락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단가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전체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233,560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78.3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11,289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300kg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미만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82910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9.5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68.8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9,818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300~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350kg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95,051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80.4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11,620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350~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400kg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45,892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369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14.7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87.3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12,303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400kg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이상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9,707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714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16.8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93.5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1" lang="en-US" altLang="ko-KR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12,478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1360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SzPct val="75000"/>
              <a:buFontTx/>
              <a:buChar char="•"/>
            </a:pPr>
            <a:endParaRPr lang="ko-KR" altLang="en-US"/>
          </a:p>
        </p:txBody>
      </p:sp>
      <p:graphicFrame>
        <p:nvGraphicFramePr>
          <p:cNvPr id="1845251" name="Group 3"/>
          <p:cNvGraphicFramePr>
            <a:graphicFrameLocks noGrp="1"/>
          </p:cNvGraphicFramePr>
          <p:nvPr/>
        </p:nvGraphicFramePr>
        <p:xfrm>
          <a:off x="468313" y="1268413"/>
          <a:ext cx="8280400" cy="5091113"/>
        </p:xfrm>
        <a:graphic>
          <a:graphicData uri="http://schemas.openxmlformats.org/drawingml/2006/table">
            <a:tbl>
              <a:tblPr/>
              <a:tblGrid>
                <a:gridCol w="2087562"/>
                <a:gridCol w="619283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키 포인트</a:t>
                      </a:r>
                      <a:endParaRPr kumimoji="1" lang="ko-K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내        용</a:t>
                      </a:r>
                      <a:endParaRPr kumimoji="1" lang="ko-K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1.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발정 억제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D60093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발정 억제제 주입 및 난소 제거수술 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D60093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  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·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성격 온순 및 성장 촉진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D60093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  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·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사료효율 개선 및 비용 절감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D60093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2.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비육기간 연장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D60093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최소 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6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개월에서 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10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개월 이상 비육  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·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고급육 생산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D60093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3.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사양관리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초기 과비 방지를 위한 사양관리 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급속한 농후사료 과다 급여 금지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  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·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복강지방 및 피하지방 과다침착 억제 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  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·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지방 괴사증 발생 및 육색 문제 발생 예방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지방 및 육색 개선을 위한 사양 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·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양질의 탄수화물 급여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설탕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.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보리 등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)</a:t>
                      </a:r>
                      <a:endParaRPr kumimoji="1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프로그램에 의한 사양관리 중점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156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4.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일반관리 사항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반추위 내 산도 유지 관리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거세 고급육 사양관리와 차별화 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: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지방 침착 속도 조절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조기 이유를 통한 골화 방지 및 비육효과 증대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몸 수치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(BCS) 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상태에 따라 급여 관리 및 비육개시 목표 추가 설정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컴바탕" pitchFamily="18" charset="2"/>
                        </a:rPr>
                        <a:t>☐ 분뇨상태 점검 및 우사 바닥 청결 유지</a:t>
                      </a:r>
                      <a:endParaRPr kumimoji="1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바탕" pitchFamily="18" charset="-127"/>
                        <a:ea typeface="바탕" pitchFamily="18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123927" name="Rectangle 23"/>
          <p:cNvSpPr>
            <a:spLocks noChangeArrowheads="1"/>
          </p:cNvSpPr>
          <p:nvPr/>
        </p:nvSpPr>
        <p:spPr bwMode="auto">
          <a:xfrm>
            <a:off x="0" y="549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ko-KR" sz="2400" b="0">
              <a:latin typeface="굴림" charset="-127"/>
              <a:ea typeface="굴림" charset="-127"/>
            </a:endParaRPr>
          </a:p>
        </p:txBody>
      </p:sp>
      <p:sp>
        <p:nvSpPr>
          <p:cNvPr id="1845272" name="Rectangle 24"/>
          <p:cNvSpPr>
            <a:spLocks noChangeArrowheads="1"/>
          </p:cNvSpPr>
          <p:nvPr/>
        </p:nvSpPr>
        <p:spPr bwMode="auto">
          <a:xfrm>
            <a:off x="478782" y="404813"/>
            <a:ext cx="56813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None/>
              <a:defRPr/>
            </a:pPr>
            <a:r>
              <a:rPr lang="en-US" altLang="ko-KR" sz="36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</a:t>
            </a:r>
            <a:r>
              <a:rPr lang="ko-KR" altLang="en-US" sz="36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암소비육의 주요 포인트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274" name="Rectangle 2"/>
          <p:cNvSpPr>
            <a:spLocks noChangeArrowheads="1"/>
          </p:cNvSpPr>
          <p:nvPr/>
        </p:nvSpPr>
        <p:spPr bwMode="auto">
          <a:xfrm>
            <a:off x="457200" y="53340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buNone/>
              <a:defRPr/>
            </a:pPr>
            <a:r>
              <a:rPr lang="en-US" altLang="ko-KR" sz="3200" b="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헤드라인" pitchFamily="18" charset="-127"/>
                <a:ea typeface="헤드라인" pitchFamily="18" charset="-127"/>
              </a:rPr>
              <a:t>7. </a:t>
            </a:r>
            <a:r>
              <a:rPr lang="ko-KR" altLang="en-US" sz="3200" b="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헤드라인" pitchFamily="18" charset="-127"/>
                <a:ea typeface="헤드라인" pitchFamily="18" charset="-127"/>
              </a:rPr>
              <a:t>효율적인 비육을 위한 사료적 접근</a:t>
            </a:r>
            <a:endParaRPr lang="ko-KR" altLang="en-US" sz="2800" b="0" dirty="0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헤드라인" pitchFamily="18" charset="-127"/>
              <a:ea typeface="헤드라인" pitchFamily="18" charset="-127"/>
            </a:endParaRPr>
          </a:p>
        </p:txBody>
      </p:sp>
      <p:sp>
        <p:nvSpPr>
          <p:cNvPr id="1846275" name="Rectangle 3"/>
          <p:cNvSpPr>
            <a:spLocks noChangeArrowheads="1"/>
          </p:cNvSpPr>
          <p:nvPr/>
        </p:nvSpPr>
        <p:spPr bwMode="auto">
          <a:xfrm>
            <a:off x="762000" y="17526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110000"/>
              </a:lnSpc>
              <a:spcBef>
                <a:spcPct val="50000"/>
              </a:spcBef>
              <a:buClr>
                <a:srgbClr val="FFFF99"/>
              </a:buClr>
              <a:buFont typeface="Wingdings" pitchFamily="2" charset="2"/>
              <a:buNone/>
              <a:defRPr/>
            </a:pPr>
            <a:r>
              <a:rPr lang="ko-KR" altLang="en-US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가</a:t>
            </a:r>
            <a:r>
              <a:rPr lang="en-US" altLang="ko-KR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발정억제에 의한 </a:t>
            </a:r>
            <a:r>
              <a:rPr lang="en-US" altLang="ko-KR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1</a:t>
            </a:r>
            <a:r>
              <a:rPr lang="ko-KR" altLang="en-US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등급 </a:t>
            </a:r>
            <a:r>
              <a:rPr lang="ko-KR" altLang="en-US" sz="2800" b="0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출현율</a:t>
            </a:r>
            <a:r>
              <a:rPr lang="ko-KR" altLang="en-US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개선 </a:t>
            </a:r>
          </a:p>
          <a:p>
            <a:pPr marL="342900" indent="-342900" algn="l">
              <a:lnSpc>
                <a:spcPct val="80000"/>
              </a:lnSpc>
              <a:spcBef>
                <a:spcPct val="50000"/>
              </a:spcBef>
              <a:buClr>
                <a:srgbClr val="FFFF99"/>
              </a:buClr>
              <a:buFont typeface="Wingdings" pitchFamily="2" charset="2"/>
              <a:buNone/>
              <a:defRPr/>
            </a:pPr>
            <a:r>
              <a:rPr lang="ko-KR" altLang="en-US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    </a:t>
            </a:r>
            <a:r>
              <a:rPr lang="en-US" altLang="ko-KR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2800" b="0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발정억제제</a:t>
            </a:r>
            <a:r>
              <a:rPr lang="ko-KR" altLang="en-US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활용</a:t>
            </a:r>
            <a:r>
              <a:rPr lang="en-US" altLang="ko-KR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난소척출 등</a:t>
            </a:r>
            <a:r>
              <a:rPr lang="en-US" altLang="ko-KR" sz="2800" b="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) </a:t>
            </a:r>
          </a:p>
          <a:p>
            <a:pPr marL="342900" indent="-342900" algn="l">
              <a:lnSpc>
                <a:spcPct val="160000"/>
              </a:lnSpc>
              <a:spcBef>
                <a:spcPct val="50000"/>
              </a:spcBef>
              <a:buClr>
                <a:srgbClr val="FFFF99"/>
              </a:buClr>
              <a:buFont typeface="Wingdings" pitchFamily="2" charset="2"/>
              <a:buNone/>
              <a:defRPr/>
            </a:pPr>
            <a:r>
              <a:rPr lang="ko-KR" altLang="en-US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나</a:t>
            </a:r>
            <a:r>
              <a:rPr lang="en-US" altLang="ko-KR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항산화제 활용에 의한 등급개선</a:t>
            </a:r>
          </a:p>
          <a:p>
            <a:pPr marL="342900" indent="-342900" algn="l">
              <a:lnSpc>
                <a:spcPct val="80000"/>
              </a:lnSpc>
              <a:spcBef>
                <a:spcPct val="50000"/>
              </a:spcBef>
              <a:buClr>
                <a:srgbClr val="FFFF99"/>
              </a:buClr>
              <a:buFont typeface="Wingdings" pitchFamily="2" charset="2"/>
              <a:buNone/>
              <a:defRPr/>
            </a:pPr>
            <a:r>
              <a:rPr lang="ko-KR" altLang="en-US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    </a:t>
            </a:r>
            <a:r>
              <a:rPr lang="en-US" altLang="ko-KR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[</a:t>
            </a:r>
            <a:r>
              <a:rPr lang="ko-KR" altLang="en-US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비타민 </a:t>
            </a:r>
            <a:r>
              <a:rPr lang="en-US" altLang="ko-KR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E  </a:t>
            </a:r>
            <a:r>
              <a:rPr lang="ko-KR" altLang="en-US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및 </a:t>
            </a:r>
            <a:r>
              <a:rPr lang="ko-KR" altLang="en-US" sz="2800" b="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셀레늄</a:t>
            </a:r>
            <a:r>
              <a:rPr lang="ko-KR" altLang="en-US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(Se) </a:t>
            </a:r>
            <a:r>
              <a:rPr lang="ko-KR" altLang="en-US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활용</a:t>
            </a:r>
            <a:r>
              <a:rPr lang="en-US" altLang="ko-KR" sz="2800" b="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] </a:t>
            </a:r>
            <a:r>
              <a:rPr lang="en-US" altLang="ko-KR" sz="28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</a:t>
            </a:r>
          </a:p>
          <a:p>
            <a:pPr marL="342900" indent="-342900" algn="l">
              <a:lnSpc>
                <a:spcPct val="150000"/>
              </a:lnSpc>
              <a:spcBef>
                <a:spcPct val="50000"/>
              </a:spcBef>
              <a:buClr>
                <a:srgbClr val="FFFF99"/>
              </a:buClr>
              <a:buFont typeface="Wingdings" pitchFamily="2" charset="2"/>
              <a:buNone/>
              <a:defRPr/>
            </a:pPr>
            <a:r>
              <a:rPr lang="ko-KR" altLang="en-US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다</a:t>
            </a:r>
            <a:r>
              <a:rPr lang="en-US" altLang="ko-KR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반추위 발효 조정제에 의한 사료섭취량 </a:t>
            </a:r>
          </a:p>
          <a:p>
            <a:pPr marL="342900" indent="-342900" algn="l">
              <a:lnSpc>
                <a:spcPct val="60000"/>
              </a:lnSpc>
              <a:spcBef>
                <a:spcPct val="50000"/>
              </a:spcBef>
              <a:buClr>
                <a:srgbClr val="FFFF99"/>
              </a:buClr>
              <a:buFont typeface="Wingdings" pitchFamily="2" charset="2"/>
              <a:buNone/>
              <a:defRPr/>
            </a:pPr>
            <a:r>
              <a:rPr lang="ko-KR" altLang="en-US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    개선 및 </a:t>
            </a:r>
            <a:r>
              <a:rPr lang="ko-KR" altLang="en-US" sz="2800" b="0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대사성</a:t>
            </a:r>
            <a:r>
              <a:rPr lang="ko-KR" altLang="en-US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질병 예방</a:t>
            </a:r>
          </a:p>
          <a:p>
            <a:pPr marL="342900" indent="-342900" algn="l">
              <a:lnSpc>
                <a:spcPct val="60000"/>
              </a:lnSpc>
              <a:spcBef>
                <a:spcPct val="50000"/>
              </a:spcBef>
              <a:buClr>
                <a:srgbClr val="FFFF99"/>
              </a:buClr>
              <a:buFont typeface="Wingdings" pitchFamily="2" charset="2"/>
              <a:buNone/>
              <a:defRPr/>
            </a:pPr>
            <a:r>
              <a:rPr lang="ko-KR" altLang="en-US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    </a:t>
            </a:r>
            <a:r>
              <a:rPr lang="en-US" altLang="ko-KR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2800" b="0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생균제</a:t>
            </a:r>
            <a:r>
              <a:rPr lang="ko-KR" altLang="en-US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및 효소</a:t>
            </a:r>
            <a:r>
              <a:rPr lang="en-US" altLang="ko-KR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800" b="0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효모제</a:t>
            </a:r>
            <a:r>
              <a:rPr lang="ko-KR" altLang="en-US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증량</a:t>
            </a:r>
            <a:r>
              <a:rPr lang="en-US" altLang="ko-KR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)</a:t>
            </a:r>
          </a:p>
          <a:p>
            <a:pPr marL="342900" indent="-342900" algn="l">
              <a:lnSpc>
                <a:spcPct val="60000"/>
              </a:lnSpc>
              <a:spcBef>
                <a:spcPct val="50000"/>
              </a:spcBef>
              <a:buClr>
                <a:srgbClr val="FFFF99"/>
              </a:buClr>
              <a:buFont typeface="Wingdings" pitchFamily="2" charset="2"/>
              <a:buNone/>
              <a:defRPr/>
            </a:pPr>
            <a:r>
              <a:rPr lang="en-US" altLang="ko-KR" sz="2800" b="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rPr>
              <a:t>     </a:t>
            </a:r>
          </a:p>
          <a:p>
            <a:pPr marL="342900" indent="-342900">
              <a:lnSpc>
                <a:spcPct val="110000"/>
              </a:lnSpc>
              <a:spcBef>
                <a:spcPct val="50000"/>
              </a:spcBef>
              <a:buClr>
                <a:srgbClr val="FFFF99"/>
              </a:buClr>
              <a:buFont typeface="Wingdings" pitchFamily="2" charset="2"/>
              <a:buNone/>
              <a:defRPr/>
            </a:pPr>
            <a:r>
              <a:rPr lang="en-US" altLang="ko-KR" sz="2800" b="0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rPr>
              <a:t>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3" name="Rectangle 5"/>
          <p:cNvSpPr>
            <a:spLocks noChangeArrowheads="1"/>
          </p:cNvSpPr>
          <p:nvPr/>
        </p:nvSpPr>
        <p:spPr bwMode="auto">
          <a:xfrm>
            <a:off x="503238" y="620713"/>
            <a:ext cx="87487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SzPct val="75000"/>
              <a:buNone/>
              <a:defRPr/>
            </a:pPr>
            <a:r>
              <a:rPr lang="en-US" altLang="ko-KR" sz="34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3400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암소마블</a:t>
            </a:r>
            <a:r>
              <a:rPr lang="ko-KR" altLang="en-US" sz="340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  등록성분 비교   </a:t>
            </a:r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395288" y="1557338"/>
          <a:ext cx="8352928" cy="2658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936104"/>
                <a:gridCol w="1044116"/>
                <a:gridCol w="1044116"/>
                <a:gridCol w="1044116"/>
                <a:gridCol w="1044116"/>
                <a:gridCol w="1152128"/>
                <a:gridCol w="936104"/>
              </a:tblGrid>
              <a:tr h="10471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rgbClr val="99FF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조단백</a:t>
                      </a:r>
                      <a:endParaRPr lang="ko-KR" altLang="en-US" dirty="0">
                        <a:solidFill>
                          <a:srgbClr val="99FF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조지방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칼슘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맑은 고딕" pitchFamily="50" charset="-127"/>
                          <a:ea typeface="맑은 고딕" pitchFamily="50" charset="-127"/>
                        </a:rPr>
                        <a:t>인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조섬유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조회분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99FF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TDN</a:t>
                      </a:r>
                      <a:endParaRPr lang="ko-KR" altLang="en-US" dirty="0">
                        <a:solidFill>
                          <a:srgbClr val="99FF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8250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암소전기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u="sng" dirty="0" smtClean="0">
                          <a:solidFill>
                            <a:srgbClr val="CC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14.0</a:t>
                      </a:r>
                      <a:endParaRPr lang="ko-KR" altLang="en-US" b="1" u="sng" dirty="0">
                        <a:solidFill>
                          <a:srgbClr val="CC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2.5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0.8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1.5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15.0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12.0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u="sng" dirty="0" smtClean="0">
                          <a:solidFill>
                            <a:srgbClr val="CC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72.0</a:t>
                      </a:r>
                      <a:endParaRPr lang="ko-KR" altLang="en-US" b="1" u="sng" dirty="0">
                        <a:solidFill>
                          <a:srgbClr val="CC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  <a:tr h="78595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암소후기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u="sng" dirty="0" smtClean="0">
                          <a:solidFill>
                            <a:srgbClr val="CC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13.0</a:t>
                      </a:r>
                      <a:endParaRPr lang="ko-KR" altLang="en-US" b="1" u="sng" dirty="0">
                        <a:solidFill>
                          <a:srgbClr val="CC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2.5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0.8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1.5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15.0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12.0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u="sng" dirty="0" smtClean="0">
                          <a:solidFill>
                            <a:srgbClr val="CC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74.0</a:t>
                      </a:r>
                      <a:endParaRPr lang="ko-KR" altLang="en-US" b="1" u="sng" dirty="0">
                        <a:solidFill>
                          <a:srgbClr val="CC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395288" y="4581525"/>
          <a:ext cx="8352928" cy="1610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936104"/>
                <a:gridCol w="1044116"/>
                <a:gridCol w="1044116"/>
                <a:gridCol w="1044116"/>
                <a:gridCol w="1044116"/>
                <a:gridCol w="1152128"/>
                <a:gridCol w="936104"/>
              </a:tblGrid>
              <a:tr h="8250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안심골드큰소비육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13.0</a:t>
                      </a:r>
                      <a:endParaRPr lang="ko-KR" altLang="en-US" b="1" dirty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2.5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0.7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1.2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18.0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10.0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72.0</a:t>
                      </a:r>
                      <a:endParaRPr lang="ko-KR" altLang="en-US" b="1" dirty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7859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안심골드            </a:t>
                      </a:r>
                      <a:r>
                        <a:rPr lang="ko-KR" altLang="en-US" b="1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마블링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12.0</a:t>
                      </a:r>
                      <a:endParaRPr lang="ko-KR" altLang="en-US" b="1" dirty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2.5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0.7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1.2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18.0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10.0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rgbClr val="000099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73.0</a:t>
                      </a:r>
                      <a:endParaRPr lang="ko-KR" altLang="en-US" b="1" dirty="0">
                        <a:solidFill>
                          <a:srgbClr val="000099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3" name="Rectangle 5"/>
          <p:cNvSpPr>
            <a:spLocks noChangeArrowheads="1"/>
          </p:cNvSpPr>
          <p:nvPr/>
        </p:nvSpPr>
        <p:spPr bwMode="auto">
          <a:xfrm>
            <a:off x="503238" y="620713"/>
            <a:ext cx="87487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SzPct val="75000"/>
              <a:buNone/>
              <a:defRPr/>
            </a:pPr>
            <a:r>
              <a:rPr lang="en-US" altLang="ko-KR" sz="34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3. </a:t>
            </a:r>
            <a:r>
              <a:rPr lang="ko-KR" altLang="en-US" sz="3400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암소마블</a:t>
            </a:r>
            <a:r>
              <a:rPr lang="ko-KR" altLang="en-US" sz="340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  권장 프로그램 </a:t>
            </a:r>
            <a:r>
              <a:rPr lang="en-US" altLang="ko-KR" sz="340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3400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경산우</a:t>
            </a:r>
            <a:r>
              <a:rPr lang="en-US" altLang="ko-KR" sz="340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)</a:t>
            </a:r>
            <a:r>
              <a:rPr lang="ko-KR" altLang="en-US" sz="3400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견고딕" pitchFamily="18" charset="-127"/>
                <a:ea typeface="HY견고딕" pitchFamily="18" charset="-127"/>
              </a:rPr>
              <a:t>   </a:t>
            </a:r>
          </a:p>
        </p:txBody>
      </p:sp>
      <p:graphicFrame>
        <p:nvGraphicFramePr>
          <p:cNvPr id="10" name="내용 개체 틀 9"/>
          <p:cNvGraphicFramePr>
            <a:graphicFrameLocks noGrp="1"/>
          </p:cNvGraphicFramePr>
          <p:nvPr>
            <p:ph idx="1"/>
          </p:nvPr>
        </p:nvGraphicFramePr>
        <p:xfrm>
          <a:off x="285721" y="1428735"/>
          <a:ext cx="8678069" cy="3307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767"/>
                <a:gridCol w="876802"/>
                <a:gridCol w="673473"/>
                <a:gridCol w="568996"/>
                <a:gridCol w="621234"/>
                <a:gridCol w="621234"/>
                <a:gridCol w="621234"/>
                <a:gridCol w="621234"/>
                <a:gridCol w="552209"/>
                <a:gridCol w="621234"/>
                <a:gridCol w="690260"/>
                <a:gridCol w="621234"/>
                <a:gridCol w="340834"/>
                <a:gridCol w="606324"/>
              </a:tblGrid>
              <a:tr h="658238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구  분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암소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전기마블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(14/72)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암소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후기마블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(13/74)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60057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비육기간</a:t>
                      </a:r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월</a:t>
                      </a:r>
                      <a:r>
                        <a:rPr lang="en-US" altLang="ko-KR" b="1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</a:tr>
              <a:tr h="744971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목표체중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450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470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491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512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542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572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596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614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629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641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650~</a:t>
                      </a:r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solidFill>
                      <a:srgbClr val="66FF99"/>
                    </a:solidFill>
                  </a:tcPr>
                </a:tc>
              </a:tr>
              <a:tr h="724274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사료</a:t>
                      </a:r>
                      <a:endParaRPr lang="en-US" altLang="ko-KR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ko-KR" altLang="en-US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급여</a:t>
                      </a:r>
                      <a:endParaRPr lang="ko-KR" altLang="en-US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전용</a:t>
                      </a:r>
                      <a:endParaRPr lang="en-US" altLang="ko-KR" b="1" dirty="0" smtClean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ko-KR" altLang="en-US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사료</a:t>
                      </a:r>
                      <a:endParaRPr lang="ko-KR" altLang="en-US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8.5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8.5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8.5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0066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무제한</a:t>
                      </a:r>
                      <a:endParaRPr lang="ko-KR" altLang="en-US" sz="1600" b="1" dirty="0">
                        <a:solidFill>
                          <a:srgbClr val="FF0066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/>
                    </a:p>
                  </a:txBody>
                  <a:tcPr anchor="ctr"/>
                </a:tc>
              </a:tr>
              <a:tr h="62037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조사료</a:t>
                      </a:r>
                      <a:endParaRPr lang="ko-KR" altLang="en-US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3.0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3.0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3.0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2.5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2.5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2.0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2.0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1.5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1.5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00B05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  <a:endParaRPr lang="ko-KR" altLang="en-US" sz="1600" b="1" dirty="0">
                        <a:solidFill>
                          <a:srgbClr val="00B05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33196" name="Picture 20" descr="나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5013325"/>
            <a:ext cx="2376488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7" name="Picture 21" descr="청주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5013325"/>
            <a:ext cx="2743200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8" name="Picture 22" descr="울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5013325"/>
            <a:ext cx="2514600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훈민정음">
  <a:themeElements>
    <a:clrScheme name="훈민정음 8">
      <a:dk1>
        <a:srgbClr val="1B372D"/>
      </a:dk1>
      <a:lt1>
        <a:srgbClr val="DBF1E5"/>
      </a:lt1>
      <a:dk2>
        <a:srgbClr val="1FB991"/>
      </a:dk2>
      <a:lt2>
        <a:srgbClr val="808080"/>
      </a:lt2>
      <a:accent1>
        <a:srgbClr val="4470A0"/>
      </a:accent1>
      <a:accent2>
        <a:srgbClr val="CC9900"/>
      </a:accent2>
      <a:accent3>
        <a:srgbClr val="EAF7F0"/>
      </a:accent3>
      <a:accent4>
        <a:srgbClr val="152D25"/>
      </a:accent4>
      <a:accent5>
        <a:srgbClr val="B0BBCD"/>
      </a:accent5>
      <a:accent6>
        <a:srgbClr val="B98A00"/>
      </a:accent6>
      <a:hlink>
        <a:srgbClr val="0066FF"/>
      </a:hlink>
      <a:folHlink>
        <a:srgbClr val="C0C0C0"/>
      </a:folHlink>
    </a:clrScheme>
    <a:fontScheme name="훈민정음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sq" cmpd="sng" algn="ctr">
          <a:solidFill>
            <a:srgbClr val="DDDDDD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155" tIns="61091" rIns="24052" bIns="61091" numCol="1" anchor="ctr" anchorCtr="0" compatLnSpc="1">
        <a:prstTxWarp prst="textNoShape">
          <a:avLst/>
        </a:prstTxWarp>
        <a:spAutoFit/>
      </a:bodyPr>
      <a:lstStyle>
        <a:defPPr marL="0" marR="0" indent="0" algn="ctr" defTabSz="1222375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993300"/>
          </a:buClr>
          <a:buSzTx/>
          <a:buFontTx/>
          <a:buNone/>
          <a:tabLst/>
          <a:defRPr kumimoji="0" lang="ko-KR" altLang="en-US" sz="3200" b="1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sq" cmpd="sng" algn="ctr">
          <a:solidFill>
            <a:srgbClr val="DDDDDD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155" tIns="61091" rIns="24052" bIns="61091" numCol="1" anchor="ctr" anchorCtr="0" compatLnSpc="1">
        <a:prstTxWarp prst="textNoShape">
          <a:avLst/>
        </a:prstTxWarp>
        <a:spAutoFit/>
      </a:bodyPr>
      <a:lstStyle>
        <a:defPPr marL="0" marR="0" indent="0" algn="ctr" defTabSz="1222375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993300"/>
          </a:buClr>
          <a:buSzTx/>
          <a:buFontTx/>
          <a:buNone/>
          <a:tabLst/>
          <a:defRPr kumimoji="0" lang="ko-KR" altLang="en-US" sz="3200" b="1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훈민정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훈민정음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훈민정음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훈민정음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훈민정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훈민정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훈민정음 7">
        <a:dk1>
          <a:srgbClr val="111111"/>
        </a:dk1>
        <a:lt1>
          <a:srgbClr val="DBF1E5"/>
        </a:lt1>
        <a:dk2>
          <a:srgbClr val="188E6F"/>
        </a:dk2>
        <a:lt2>
          <a:srgbClr val="808080"/>
        </a:lt2>
        <a:accent1>
          <a:srgbClr val="EDC041"/>
        </a:accent1>
        <a:accent2>
          <a:srgbClr val="CC3300"/>
        </a:accent2>
        <a:accent3>
          <a:srgbClr val="EAF7F0"/>
        </a:accent3>
        <a:accent4>
          <a:srgbClr val="0D0D0D"/>
        </a:accent4>
        <a:accent5>
          <a:srgbClr val="F4DCB0"/>
        </a:accent5>
        <a:accent6>
          <a:srgbClr val="B92D00"/>
        </a:accent6>
        <a:hlink>
          <a:srgbClr val="00FF0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훈민정음 8">
        <a:dk1>
          <a:srgbClr val="1B372D"/>
        </a:dk1>
        <a:lt1>
          <a:srgbClr val="DBF1E5"/>
        </a:lt1>
        <a:dk2>
          <a:srgbClr val="1FB991"/>
        </a:dk2>
        <a:lt2>
          <a:srgbClr val="808080"/>
        </a:lt2>
        <a:accent1>
          <a:srgbClr val="4470A0"/>
        </a:accent1>
        <a:accent2>
          <a:srgbClr val="CC9900"/>
        </a:accent2>
        <a:accent3>
          <a:srgbClr val="EAF7F0"/>
        </a:accent3>
        <a:accent4>
          <a:srgbClr val="152D25"/>
        </a:accent4>
        <a:accent5>
          <a:srgbClr val="B0BBCD"/>
        </a:accent5>
        <a:accent6>
          <a:srgbClr val="B98A00"/>
        </a:accent6>
        <a:hlink>
          <a:srgbClr val="0066FF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Office\Templates\디자인\훈민정음.pot</Template>
  <TotalTime>12849</TotalTime>
  <Words>507</Words>
  <Application>Microsoft Office PowerPoint</Application>
  <PresentationFormat>화면 슬라이드 쇼(4:3)</PresentationFormat>
  <Paragraphs>291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훈민정음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농협중앙회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이선복</dc:creator>
  <cp:lastModifiedBy>JHJO</cp:lastModifiedBy>
  <cp:revision>616</cp:revision>
  <dcterms:created xsi:type="dcterms:W3CDTF">2003-04-20T08:36:45Z</dcterms:created>
  <dcterms:modified xsi:type="dcterms:W3CDTF">2014-12-05T06:22:56Z</dcterms:modified>
</cp:coreProperties>
</file>