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702" r:id="rId2"/>
  </p:sldMasterIdLst>
  <p:notesMasterIdLst>
    <p:notesMasterId r:id="rId9"/>
  </p:notesMasterIdLst>
  <p:handoutMasterIdLst>
    <p:handoutMasterId r:id="rId10"/>
  </p:handoutMasterIdLst>
  <p:sldIdLst>
    <p:sldId id="1866" r:id="rId3"/>
    <p:sldId id="1869" r:id="rId4"/>
    <p:sldId id="1870" r:id="rId5"/>
    <p:sldId id="1872" r:id="rId6"/>
    <p:sldId id="1873" r:id="rId7"/>
    <p:sldId id="1875" r:id="rId8"/>
  </p:sldIdLst>
  <p:sldSz cx="9144000" cy="6858000" type="screen4x3"/>
  <p:notesSz cx="6819900" cy="99314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buClr>
        <a:srgbClr val="993300"/>
      </a:buClr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buClr>
        <a:srgbClr val="993300"/>
      </a:buClr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buClr>
        <a:srgbClr val="993300"/>
      </a:buClr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buClr>
        <a:srgbClr val="993300"/>
      </a:buClr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buClr>
        <a:srgbClr val="993300"/>
      </a:buClr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sz="3200" b="1" kern="1200">
        <a:solidFill>
          <a:srgbClr val="008000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00FF"/>
    <a:srgbClr val="CC0066"/>
    <a:srgbClr val="FFFF99"/>
    <a:srgbClr val="FFFFFF"/>
    <a:srgbClr val="008000"/>
    <a:srgbClr val="006600"/>
    <a:srgbClr val="0000CC"/>
    <a:srgbClr val="FFCCCC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1" autoAdjust="0"/>
  </p:normalViewPr>
  <p:slideViewPr>
    <p:cSldViewPr>
      <p:cViewPr>
        <p:scale>
          <a:sx n="90" d="100"/>
          <a:sy n="90" d="100"/>
        </p:scale>
        <p:origin x="-10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6780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algn="l" defTabSz="916099">
              <a:buClrTx/>
              <a:defRPr kumimoji="1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734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3122" y="0"/>
            <a:ext cx="2956779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algn="r" defTabSz="916099">
              <a:buClrTx/>
              <a:defRPr kumimoji="1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734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830"/>
            <a:ext cx="2956780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l" defTabSz="916099">
              <a:buClrTx/>
              <a:defRPr kumimoji="1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734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3122" y="9434830"/>
            <a:ext cx="2956779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r" defTabSz="916099">
              <a:buClrTx/>
              <a:defRPr kumimoji="1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7BEB060-74AD-4DD0-8D45-BDD601D735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4633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6780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algn="l" defTabSz="916099">
              <a:buClrTx/>
              <a:defRPr kumimoji="1"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1525" y="0"/>
            <a:ext cx="2956780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>
            <a:lvl1pPr algn="r" defTabSz="916099">
              <a:buClrTx/>
              <a:defRPr kumimoji="1"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0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352" y="4717415"/>
            <a:ext cx="5457197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90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239"/>
            <a:ext cx="2956780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l" defTabSz="916099">
              <a:buClrTx/>
              <a:defRPr kumimoji="1"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90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1525" y="9433239"/>
            <a:ext cx="2956780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86" tIns="45793" rIns="91586" bIns="45793" numCol="1" anchor="b" anchorCtr="0" compatLnSpc="1">
            <a:prstTxWarp prst="textNoShape">
              <a:avLst/>
            </a:prstTxWarp>
          </a:bodyPr>
          <a:lstStyle>
            <a:lvl1pPr algn="r" defTabSz="916099">
              <a:buClrTx/>
              <a:defRPr kumimoji="1"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F4851D-5504-45C3-8A75-4FB975D1C7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956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D6570-64E7-4D58-B016-147E6302AF24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D9643-D1E2-42B7-B4CA-3436D44EF5BA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26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D6F3-D134-439D-99B5-82FB2AE3551B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4ADDC-E231-440D-A4E5-C99AAE37AF3E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D59F0-C173-42A8-A880-A8BB7A15D643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F1E6D-464B-429E-ADBD-2CD829F0D1F9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147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612F4-5D81-49D5-91B0-40BB315F8A3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692110"/>
      </p:ext>
    </p:extLst>
  </p:cSld>
  <p:clrMapOvr>
    <a:masterClrMapping/>
  </p:clrMapOvr>
  <p:transition spd="med">
    <p:pull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E8320-F83D-4793-ABCF-C5E1C0AFECAC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24573"/>
      </p:ext>
    </p:extLst>
  </p:cSld>
  <p:clrMapOvr>
    <a:masterClrMapping/>
  </p:clrMapOvr>
  <p:transition spd="med">
    <p:pull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CF7B7-18CE-4D10-BD9E-6140DB90207E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560219"/>
      </p:ext>
    </p:extLst>
  </p:cSld>
  <p:clrMapOvr>
    <a:masterClrMapping/>
  </p:clrMapOvr>
  <p:transition spd="med">
    <p:pull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FDCCF-8FE9-49AA-B6F8-712C86A521EE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659301"/>
      </p:ext>
    </p:extLst>
  </p:cSld>
  <p:clrMapOvr>
    <a:masterClrMapping/>
  </p:clrMapOvr>
  <p:transition spd="med">
    <p:pull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24E88-39F1-4CEF-81D4-499B0EA8A5DB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787810"/>
      </p:ext>
    </p:extLst>
  </p:cSld>
  <p:clrMapOvr>
    <a:masterClrMapping/>
  </p:clrMapOvr>
  <p:transition spd="med">
    <p:pull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33242-BC10-4B75-B228-E2C8BEB4AFC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26623"/>
      </p:ext>
    </p:extLst>
  </p:cSld>
  <p:clrMapOvr>
    <a:masterClrMapping/>
  </p:clrMapOvr>
  <p:transition spd="med">
    <p:pull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290D9-2B6F-4CB8-8776-CB113A69C1C0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3231"/>
      </p:ext>
    </p:extLst>
  </p:cSld>
  <p:clrMapOvr>
    <a:masterClrMapping/>
  </p:clrMapOvr>
  <p:transition spd="med">
    <p:pull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CFCDB-19FA-4BE9-8FA5-6933AD0BD65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727629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6"/>
          <p:cNvGrpSpPr>
            <a:grpSpLocks/>
          </p:cNvGrpSpPr>
          <p:nvPr userDrawn="1"/>
        </p:nvGrpSpPr>
        <p:grpSpPr bwMode="auto">
          <a:xfrm>
            <a:off x="65088" y="911225"/>
            <a:ext cx="9002712" cy="5686425"/>
            <a:chOff x="35496" y="1054917"/>
            <a:chExt cx="9002045" cy="5686451"/>
          </a:xfrm>
        </p:grpSpPr>
        <p:grpSp>
          <p:nvGrpSpPr>
            <p:cNvPr id="5" name="그룹 51"/>
            <p:cNvGrpSpPr>
              <a:grpSpLocks/>
            </p:cNvGrpSpPr>
            <p:nvPr/>
          </p:nvGrpSpPr>
          <p:grpSpPr bwMode="auto">
            <a:xfrm>
              <a:off x="4211958" y="3237748"/>
              <a:ext cx="4708317" cy="3384294"/>
              <a:chOff x="4211958" y="3237748"/>
              <a:chExt cx="4708317" cy="3384294"/>
            </a:xfrm>
          </p:grpSpPr>
          <p:pic>
            <p:nvPicPr>
              <p:cNvPr id="7" name="Picture 2" descr="C:\Documents and Settings\Administrator\바탕 화면\3.jpg"/>
              <p:cNvPicPr preferRelativeResize="0">
                <a:picLocks noChangeArrowheads="1"/>
              </p:cNvPicPr>
              <p:nvPr/>
            </p:nvPicPr>
            <p:blipFill>
              <a:blip r:embed="rId2" cstate="print">
                <a:extLst/>
              </a:blip>
              <a:srcRect/>
              <a:stretch>
                <a:fillRect/>
              </a:stretch>
            </p:blipFill>
            <p:spPr bwMode="auto">
              <a:xfrm>
                <a:off x="4211960" y="5542042"/>
                <a:ext cx="1481187" cy="1080000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/>
            </p:spPr>
          </p:pic>
          <p:pic>
            <p:nvPicPr>
              <p:cNvPr id="8" name="Picture 3" descr="C:\Documents and Settings\Administrator\바탕 화면\암소비육.jpg"/>
              <p:cNvPicPr preferRelativeResize="0">
                <a:picLocks noChangeArrowheads="1"/>
              </p:cNvPicPr>
              <p:nvPr/>
            </p:nvPicPr>
            <p:blipFill>
              <a:blip r:embed="rId3" cstate="print">
                <a:extLst/>
              </a:blip>
              <a:srcRect/>
              <a:stretch>
                <a:fillRect/>
              </a:stretch>
            </p:blipFill>
            <p:spPr bwMode="auto">
              <a:xfrm>
                <a:off x="5841735" y="5542042"/>
                <a:ext cx="1486948" cy="1080000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/>
            </p:spPr>
          </p:pic>
          <p:pic>
            <p:nvPicPr>
              <p:cNvPr id="9" name="Picture 5" descr="C:\Documents and Settings\Administrator\바탕 화면\222.jpg"/>
              <p:cNvPicPr preferRelativeResize="0">
                <a:picLocks noChangeArrowheads="1"/>
              </p:cNvPicPr>
              <p:nvPr/>
            </p:nvPicPr>
            <p:blipFill>
              <a:blip r:embed="rId4" cstate="print">
                <a:extLst/>
              </a:blip>
              <a:srcRect/>
              <a:stretch>
                <a:fillRect/>
              </a:stretch>
            </p:blipFill>
            <p:spPr bwMode="auto">
              <a:xfrm>
                <a:off x="4211958" y="4382122"/>
                <a:ext cx="1481187" cy="1080000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/>
            </p:spPr>
          </p:pic>
          <p:pic>
            <p:nvPicPr>
              <p:cNvPr id="10" name="Picture 6" descr="C:\Documents and Settings\Administrator\바탕 화면\포스터 그림\도체 및 부위별 고기\도체-2.jpg"/>
              <p:cNvPicPr preferRelativeResize="0">
                <a:picLocks noChangeArrowheads="1"/>
              </p:cNvPicPr>
              <p:nvPr/>
            </p:nvPicPr>
            <p:blipFill>
              <a:blip r:embed="rId5" cstate="print">
                <a:extLst/>
              </a:blip>
              <a:srcRect/>
              <a:stretch>
                <a:fillRect/>
              </a:stretch>
            </p:blipFill>
            <p:spPr bwMode="auto">
              <a:xfrm>
                <a:off x="7439088" y="3237748"/>
                <a:ext cx="1481187" cy="1080000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/>
            </p:spPr>
          </p:pic>
          <p:pic>
            <p:nvPicPr>
              <p:cNvPr id="11" name="Picture 8" descr="C:\Documents and Settings\Administrator\바탕 화면\포스터 그림\한우\한우-수소3.jpg"/>
              <p:cNvPicPr preferRelativeResize="0">
                <a:picLocks noChangeArrowheads="1"/>
              </p:cNvPicPr>
              <p:nvPr/>
            </p:nvPicPr>
            <p:blipFill>
              <a:blip r:embed="rId6" cstate="print">
                <a:extLst/>
              </a:blip>
              <a:srcRect/>
              <a:stretch>
                <a:fillRect/>
              </a:stretch>
            </p:blipFill>
            <p:spPr bwMode="auto">
              <a:xfrm>
                <a:off x="5827117" y="3237748"/>
                <a:ext cx="1481187" cy="1080000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/>
            </p:spPr>
          </p:pic>
          <p:pic>
            <p:nvPicPr>
              <p:cNvPr id="12" name="Picture 69" descr="C:\Documents and Settings\Administrator\바탕 화면\한우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/>
              </a:blip>
              <a:srcRect/>
              <a:stretch>
                <a:fillRect/>
              </a:stretch>
            </p:blipFill>
            <p:spPr bwMode="auto">
              <a:xfrm>
                <a:off x="5841734" y="4389914"/>
                <a:ext cx="1479805" cy="1064417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/>
            </p:spPr>
          </p:pic>
          <p:pic>
            <p:nvPicPr>
              <p:cNvPr id="13" name="Picture 7" descr="C:\Documents and Settings\Administrator\바탕 화면\포스터 그림\한우\한우무리-2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/>
              </a:blip>
              <a:srcRect/>
              <a:stretch>
                <a:fillRect/>
              </a:stretch>
            </p:blipFill>
            <p:spPr bwMode="auto">
              <a:xfrm>
                <a:off x="7405531" y="5542042"/>
                <a:ext cx="1486949" cy="1079962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/>
            </p:spPr>
          </p:pic>
          <p:pic>
            <p:nvPicPr>
              <p:cNvPr id="14" name="Picture 8" descr="C:\Documents and Settings\Administrator\바탕 화면\포스터 그림\포장\한우안심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/>
              </a:blip>
              <a:srcRect/>
              <a:stretch>
                <a:fillRect/>
              </a:stretch>
            </p:blipFill>
            <p:spPr bwMode="auto">
              <a:xfrm>
                <a:off x="7405530" y="4389876"/>
                <a:ext cx="1486949" cy="1080000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76200" dist="38100" dir="7800000" algn="tl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4200000"/>
                </a:lightRig>
              </a:scene3d>
              <a:sp3d prstMaterial="plastic">
                <a:bevelT w="381000" h="114300" prst="relaxedInset"/>
                <a:contourClr>
                  <a:srgbClr val="969696"/>
                </a:contourClr>
              </a:sp3d>
              <a:extLst/>
            </p:spPr>
          </p:pic>
        </p:grpSp>
        <p:sp>
          <p:nvSpPr>
            <p:cNvPr id="6" name="모서리가 둥근 직사각형 5"/>
            <p:cNvSpPr/>
            <p:nvPr/>
          </p:nvSpPr>
          <p:spPr>
            <a:xfrm>
              <a:off x="35496" y="1054917"/>
              <a:ext cx="9002045" cy="5686451"/>
            </a:xfrm>
            <a:prstGeom prst="roundRect">
              <a:avLst>
                <a:gd name="adj" fmla="val 3501"/>
              </a:avLst>
            </a:prstGeom>
            <a:solidFill>
              <a:schemeClr val="bg1">
                <a:alpha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ko-KR" altLang="en-US" sz="1800" b="0">
                <a:solidFill>
                  <a:prstClr val="white"/>
                </a:solidFill>
              </a:endParaRPr>
            </a:p>
          </p:txBody>
        </p:sp>
      </p:grpSp>
      <p:sp>
        <p:nvSpPr>
          <p:cNvPr id="15" name="모서리가 둥근 직사각형 14"/>
          <p:cNvSpPr/>
          <p:nvPr userDrawn="1"/>
        </p:nvSpPr>
        <p:spPr>
          <a:xfrm>
            <a:off x="0" y="6767513"/>
            <a:ext cx="9155113" cy="119062"/>
          </a:xfrm>
          <a:prstGeom prst="roundRect">
            <a:avLst>
              <a:gd name="adj" fmla="val 0"/>
            </a:avLst>
          </a:prstGeom>
          <a:gradFill flip="none" rotWithShape="1">
            <a:gsLst>
              <a:gs pos="45424">
                <a:srgbClr val="92D050"/>
              </a:gs>
              <a:gs pos="58000">
                <a:srgbClr val="92D050"/>
              </a:gs>
              <a:gs pos="52000">
                <a:srgbClr val="92D050"/>
              </a:gs>
              <a:gs pos="71000">
                <a:srgbClr val="00B050"/>
              </a:gs>
              <a:gs pos="36000">
                <a:srgbClr val="342BE5"/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 dirty="0">
              <a:solidFill>
                <a:prstClr val="white"/>
              </a:solidFill>
            </a:endParaRPr>
          </a:p>
        </p:txBody>
      </p:sp>
      <p:sp>
        <p:nvSpPr>
          <p:cNvPr id="16" name="모서리가 둥근 직사각형 15"/>
          <p:cNvSpPr/>
          <p:nvPr userDrawn="1"/>
        </p:nvSpPr>
        <p:spPr>
          <a:xfrm>
            <a:off x="0" y="-14897"/>
            <a:ext cx="9129487" cy="73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99000">
                <a:schemeClr val="bg1"/>
              </a:gs>
              <a:gs pos="50000">
                <a:schemeClr val="bg2">
                  <a:lumMod val="95000"/>
                </a:schemeClr>
              </a:gs>
              <a:gs pos="80000">
                <a:srgbClr val="F5F5F5">
                  <a:lumMod val="35000"/>
                  <a:lumOff val="65000"/>
                </a:srgbClr>
              </a:gs>
              <a:gs pos="20000">
                <a:srgbClr val="EEEEEE">
                  <a:lumMod val="77000"/>
                  <a:lumOff val="23000"/>
                </a:srgbClr>
              </a:gs>
              <a:gs pos="0">
                <a:schemeClr val="bg1"/>
              </a:gs>
            </a:gsLst>
            <a:lin ang="9000000" scaled="0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 dirty="0">
              <a:solidFill>
                <a:prstClr val="white"/>
              </a:solidFill>
            </a:endParaRPr>
          </a:p>
        </p:txBody>
      </p:sp>
      <p:grpSp>
        <p:nvGrpSpPr>
          <p:cNvPr id="17" name="그룹 10"/>
          <p:cNvGrpSpPr>
            <a:grpSpLocks/>
          </p:cNvGrpSpPr>
          <p:nvPr userDrawn="1"/>
        </p:nvGrpSpPr>
        <p:grpSpPr bwMode="auto">
          <a:xfrm>
            <a:off x="0" y="-36513"/>
            <a:ext cx="1900238" cy="752476"/>
            <a:chOff x="0" y="-1"/>
            <a:chExt cx="1300472" cy="752476"/>
          </a:xfrm>
        </p:grpSpPr>
        <p:sp>
          <p:nvSpPr>
            <p:cNvPr id="18" name="순서도: 문서 25"/>
            <p:cNvSpPr/>
            <p:nvPr/>
          </p:nvSpPr>
          <p:spPr>
            <a:xfrm>
              <a:off x="117336" y="-1"/>
              <a:ext cx="1183136" cy="75247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0576"/>
                <a:gd name="connsiteX1" fmla="*/ 21600 w 21600"/>
                <a:gd name="connsiteY1" fmla="*/ 0 h 20576"/>
                <a:gd name="connsiteX2" fmla="*/ 21600 w 21600"/>
                <a:gd name="connsiteY2" fmla="*/ 365 h 20576"/>
                <a:gd name="connsiteX3" fmla="*/ 0 w 21600"/>
                <a:gd name="connsiteY3" fmla="*/ 20172 h 20576"/>
                <a:gd name="connsiteX4" fmla="*/ 0 w 21600"/>
                <a:gd name="connsiteY4" fmla="*/ 0 h 2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0576">
                  <a:moveTo>
                    <a:pt x="0" y="0"/>
                  </a:moveTo>
                  <a:lnTo>
                    <a:pt x="21600" y="0"/>
                  </a:lnTo>
                  <a:lnTo>
                    <a:pt x="21600" y="365"/>
                  </a:lnTo>
                  <a:cubicBezTo>
                    <a:pt x="10800" y="365"/>
                    <a:pt x="10800" y="23922"/>
                    <a:pt x="0" y="20172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rgbClr val="92D050"/>
                </a:gs>
              </a:gsLst>
              <a:lin ang="81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ko-KR" altLang="en-US" sz="1800" b="0" dirty="0">
                <a:solidFill>
                  <a:prstClr val="white"/>
                </a:solidFill>
              </a:endParaRPr>
            </a:p>
          </p:txBody>
        </p:sp>
        <p:sp>
          <p:nvSpPr>
            <p:cNvPr id="19" name="순서도: 문서 25"/>
            <p:cNvSpPr/>
            <p:nvPr/>
          </p:nvSpPr>
          <p:spPr>
            <a:xfrm>
              <a:off x="0" y="-1"/>
              <a:ext cx="1200519" cy="75247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0576"/>
                <a:gd name="connsiteX1" fmla="*/ 21600 w 21600"/>
                <a:gd name="connsiteY1" fmla="*/ 0 h 20576"/>
                <a:gd name="connsiteX2" fmla="*/ 21600 w 21600"/>
                <a:gd name="connsiteY2" fmla="*/ 365 h 20576"/>
                <a:gd name="connsiteX3" fmla="*/ 0 w 21600"/>
                <a:gd name="connsiteY3" fmla="*/ 20172 h 20576"/>
                <a:gd name="connsiteX4" fmla="*/ 0 w 21600"/>
                <a:gd name="connsiteY4" fmla="*/ 0 h 2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0576">
                  <a:moveTo>
                    <a:pt x="0" y="0"/>
                  </a:moveTo>
                  <a:lnTo>
                    <a:pt x="21600" y="0"/>
                  </a:lnTo>
                  <a:lnTo>
                    <a:pt x="21600" y="365"/>
                  </a:lnTo>
                  <a:cubicBezTo>
                    <a:pt x="10800" y="365"/>
                    <a:pt x="10800" y="23922"/>
                    <a:pt x="0" y="20172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6000">
                  <a:srgbClr val="4312F6"/>
                </a:gs>
                <a:gs pos="0">
                  <a:srgbClr val="00B050">
                    <a:lumMod val="60000"/>
                    <a:lumOff val="40000"/>
                  </a:srgbClr>
                </a:gs>
              </a:gsLst>
              <a:lin ang="81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ko-KR" altLang="en-US" sz="1800" b="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0" name="그룹 16"/>
          <p:cNvGrpSpPr>
            <a:grpSpLocks/>
          </p:cNvGrpSpPr>
          <p:nvPr userDrawn="1"/>
        </p:nvGrpSpPr>
        <p:grpSpPr bwMode="auto">
          <a:xfrm>
            <a:off x="7267575" y="-26988"/>
            <a:ext cx="1887538" cy="755651"/>
            <a:chOff x="3533217" y="-3511"/>
            <a:chExt cx="1300473" cy="755986"/>
          </a:xfrm>
        </p:grpSpPr>
        <p:sp>
          <p:nvSpPr>
            <p:cNvPr id="21" name="순서도: 문서 25"/>
            <p:cNvSpPr/>
            <p:nvPr/>
          </p:nvSpPr>
          <p:spPr>
            <a:xfrm rot="10800000">
              <a:off x="3533217" y="1254"/>
              <a:ext cx="1183441" cy="751221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0576"/>
                <a:gd name="connsiteX1" fmla="*/ 21600 w 21600"/>
                <a:gd name="connsiteY1" fmla="*/ 0 h 20576"/>
                <a:gd name="connsiteX2" fmla="*/ 21600 w 21600"/>
                <a:gd name="connsiteY2" fmla="*/ 365 h 20576"/>
                <a:gd name="connsiteX3" fmla="*/ 0 w 21600"/>
                <a:gd name="connsiteY3" fmla="*/ 20172 h 20576"/>
                <a:gd name="connsiteX4" fmla="*/ 0 w 21600"/>
                <a:gd name="connsiteY4" fmla="*/ 0 h 20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0576">
                  <a:moveTo>
                    <a:pt x="0" y="0"/>
                  </a:moveTo>
                  <a:lnTo>
                    <a:pt x="21600" y="0"/>
                  </a:lnTo>
                  <a:lnTo>
                    <a:pt x="21600" y="365"/>
                  </a:lnTo>
                  <a:cubicBezTo>
                    <a:pt x="10800" y="365"/>
                    <a:pt x="10800" y="23922"/>
                    <a:pt x="0" y="20172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00">
                  <a:srgbClr val="92D050"/>
                </a:gs>
                <a:gs pos="0">
                  <a:srgbClr val="92D050"/>
                </a:gs>
              </a:gsLst>
              <a:lin ang="81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ko-KR" altLang="en-US" sz="1800" b="0" dirty="0">
                <a:solidFill>
                  <a:prstClr val="white"/>
                </a:solidFill>
              </a:endParaRPr>
            </a:p>
          </p:txBody>
        </p:sp>
        <p:sp>
          <p:nvSpPr>
            <p:cNvPr id="22" name="순서도: 문서 25"/>
            <p:cNvSpPr/>
            <p:nvPr/>
          </p:nvSpPr>
          <p:spPr>
            <a:xfrm rot="10800000">
              <a:off x="3633842" y="-3511"/>
              <a:ext cx="1199848" cy="755986"/>
            </a:xfrm>
            <a:custGeom>
              <a:avLst/>
              <a:gdLst>
                <a:gd name="connsiteX0" fmla="*/ 0 w 21600"/>
                <a:gd name="connsiteY0" fmla="*/ 0 h 21600"/>
                <a:gd name="connsiteX1" fmla="*/ 21600 w 21600"/>
                <a:gd name="connsiteY1" fmla="*/ 0 h 21600"/>
                <a:gd name="connsiteX2" fmla="*/ 21600 w 21600"/>
                <a:gd name="connsiteY2" fmla="*/ 17322 h 21600"/>
                <a:gd name="connsiteX3" fmla="*/ 0 w 21600"/>
                <a:gd name="connsiteY3" fmla="*/ 20172 h 21600"/>
                <a:gd name="connsiteX4" fmla="*/ 0 w 21600"/>
                <a:gd name="connsiteY4" fmla="*/ 0 h 21600"/>
                <a:gd name="connsiteX0" fmla="*/ 0 w 21600"/>
                <a:gd name="connsiteY0" fmla="*/ 0 h 20576"/>
                <a:gd name="connsiteX1" fmla="*/ 21600 w 21600"/>
                <a:gd name="connsiteY1" fmla="*/ 0 h 20576"/>
                <a:gd name="connsiteX2" fmla="*/ 21600 w 21600"/>
                <a:gd name="connsiteY2" fmla="*/ 365 h 20576"/>
                <a:gd name="connsiteX3" fmla="*/ 0 w 21600"/>
                <a:gd name="connsiteY3" fmla="*/ 20172 h 20576"/>
                <a:gd name="connsiteX4" fmla="*/ 0 w 21600"/>
                <a:gd name="connsiteY4" fmla="*/ 0 h 20576"/>
                <a:gd name="connsiteX0" fmla="*/ 0 w 21600"/>
                <a:gd name="connsiteY0" fmla="*/ 0 h 20832"/>
                <a:gd name="connsiteX1" fmla="*/ 21600 w 21600"/>
                <a:gd name="connsiteY1" fmla="*/ 0 h 20832"/>
                <a:gd name="connsiteX2" fmla="*/ 21600 w 21600"/>
                <a:gd name="connsiteY2" fmla="*/ 365 h 20832"/>
                <a:gd name="connsiteX3" fmla="*/ 39 w 21600"/>
                <a:gd name="connsiteY3" fmla="*/ 20432 h 20832"/>
                <a:gd name="connsiteX4" fmla="*/ 0 w 21600"/>
                <a:gd name="connsiteY4" fmla="*/ 0 h 20832"/>
                <a:gd name="connsiteX0" fmla="*/ 0 w 21600"/>
                <a:gd name="connsiteY0" fmla="*/ 0 h 20541"/>
                <a:gd name="connsiteX1" fmla="*/ 21600 w 21600"/>
                <a:gd name="connsiteY1" fmla="*/ 0 h 20541"/>
                <a:gd name="connsiteX2" fmla="*/ 21600 w 21600"/>
                <a:gd name="connsiteY2" fmla="*/ 365 h 20541"/>
                <a:gd name="connsiteX3" fmla="*/ 39 w 21600"/>
                <a:gd name="connsiteY3" fmla="*/ 20432 h 20541"/>
                <a:gd name="connsiteX4" fmla="*/ 0 w 21600"/>
                <a:gd name="connsiteY4" fmla="*/ 0 h 20541"/>
                <a:gd name="connsiteX0" fmla="*/ 0 w 21600"/>
                <a:gd name="connsiteY0" fmla="*/ 0 h 20672"/>
                <a:gd name="connsiteX1" fmla="*/ 21600 w 21600"/>
                <a:gd name="connsiteY1" fmla="*/ 0 h 20672"/>
                <a:gd name="connsiteX2" fmla="*/ 21600 w 21600"/>
                <a:gd name="connsiteY2" fmla="*/ 365 h 20672"/>
                <a:gd name="connsiteX3" fmla="*/ 39 w 21600"/>
                <a:gd name="connsiteY3" fmla="*/ 20432 h 20672"/>
                <a:gd name="connsiteX4" fmla="*/ 0 w 21600"/>
                <a:gd name="connsiteY4" fmla="*/ 0 h 20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0672">
                  <a:moveTo>
                    <a:pt x="0" y="0"/>
                  </a:moveTo>
                  <a:lnTo>
                    <a:pt x="21600" y="0"/>
                  </a:lnTo>
                  <a:lnTo>
                    <a:pt x="21600" y="365"/>
                  </a:lnTo>
                  <a:cubicBezTo>
                    <a:pt x="10800" y="365"/>
                    <a:pt x="10928" y="23249"/>
                    <a:pt x="39" y="20432"/>
                  </a:cubicBezTo>
                  <a:cubicBezTo>
                    <a:pt x="26" y="13621"/>
                    <a:pt x="13" y="6811"/>
                    <a:pt x="0" y="0"/>
                  </a:cubicBezTo>
                  <a:close/>
                </a:path>
              </a:pathLst>
            </a:custGeom>
            <a:gradFill>
              <a:gsLst>
                <a:gs pos="3000">
                  <a:srgbClr val="00B050"/>
                </a:gs>
                <a:gs pos="0">
                  <a:srgbClr val="00B050">
                    <a:lumMod val="60000"/>
                    <a:lumOff val="40000"/>
                  </a:srgbClr>
                </a:gs>
              </a:gsLst>
              <a:lin ang="81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Tx/>
                <a:defRPr/>
              </a:pPr>
              <a:endParaRPr lang="ko-KR" altLang="en-US" sz="1800" b="0" dirty="0">
                <a:solidFill>
                  <a:prstClr val="white"/>
                </a:solidFill>
              </a:endParaRPr>
            </a:p>
          </p:txBody>
        </p:sp>
      </p:grpSp>
      <p:sp>
        <p:nvSpPr>
          <p:cNvPr id="23" name="Rectangle 3"/>
          <p:cNvSpPr>
            <a:spLocks noChangeArrowheads="1"/>
          </p:cNvSpPr>
          <p:nvPr userDrawn="1"/>
        </p:nvSpPr>
        <p:spPr bwMode="auto">
          <a:xfrm>
            <a:off x="0" y="20638"/>
            <a:ext cx="184150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l" eaLnBrk="1" hangingPunct="1">
              <a:buClrTx/>
              <a:defRPr/>
            </a:pPr>
            <a:endParaRPr kumimoji="0" lang="ko-KR" altLang="en-US" sz="1800" b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 userDrawn="1"/>
        </p:nvSpPr>
        <p:spPr bwMode="auto">
          <a:xfrm>
            <a:off x="14288" y="85725"/>
            <a:ext cx="827087" cy="4619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l" eaLnBrk="1" hangingPunct="1">
              <a:buClrTx/>
              <a:defRPr/>
            </a:pPr>
            <a:r>
              <a:rPr kumimoji="0" lang="en-US" altLang="ko-KR" sz="2400" smtClean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NH</a:t>
            </a:r>
            <a:endParaRPr kumimoji="0" lang="ko-KR" altLang="en-US" sz="2400" smtClean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5" name="Picture 34" descr="C:\Documents and Settings\Administrator\바탕 화면\re6WuxTsrdE2IgXnqUL42Uaew4yV.gif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863" y="204788"/>
            <a:ext cx="48418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26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A7107-F773-4CA2-8B32-EA7E95B6AE60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28ADD-40F3-4078-B04B-A16B893586F8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72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AACD2-6D2E-4B6B-B342-3BE9E3C627A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069918"/>
      </p:ext>
    </p:extLst>
  </p:cSld>
  <p:clrMapOvr>
    <a:masterClrMapping/>
  </p:clrMapOvr>
  <p:transition spd="med">
    <p:pull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B4633-3BE5-4C1B-AC22-0B1A4F53B2F0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98141"/>
      </p:ext>
    </p:extLst>
  </p:cSld>
  <p:clrMapOvr>
    <a:masterClrMapping/>
  </p:clrMapOvr>
  <p:transition spd="med">
    <p:pull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74249-2BBE-4AAB-B02A-2B16CE6DB977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977799"/>
      </p:ext>
    </p:extLst>
  </p:cSld>
  <p:clrMapOvr>
    <a:masterClrMapping/>
  </p:clrMapOvr>
  <p:transition spd="med">
    <p:pull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9E190-8C79-4BB0-9D6F-11BF1D297BF2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27100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DE260-51A9-4C44-9856-2A8A8F8B9706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484F0-0A29-4729-A3D9-2809884DF9C4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30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DB960-654A-42F8-A4F2-9113E68EF91D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AE385-67EC-49F6-B2B1-961C1659E521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8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23885-B75F-4804-AA43-C1AF16CD9DF2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0BCF1-3F4A-48EF-9DEE-6047760C63D0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66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76056-6F41-4857-83DE-E74F0AD7E3F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213AF-B017-4CBC-8EE2-F5DBA3A1C9D5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46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EF9D3-3934-4C87-BEAE-CCF9D1CB0DD6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FD692-E783-46EC-8A56-BD6B1542A894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35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59969-363E-46C9-8DE2-205CCA4134E0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168B-614F-415D-BD9E-E1971012B674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55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22790-FF4C-4643-BE8F-ED0ADFBAEF5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84D33-D6B3-4122-B6B4-07A61FBAD4BF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buClrTx/>
              <a:defRPr/>
            </a:pPr>
            <a:fld id="{2E30365F-645A-497C-9D22-F738873F8B7F}" type="datetimeFigureOut">
              <a:rPr lang="ko-KR" altLang="en-US" b="0">
                <a:solidFill>
                  <a:prstClr val="black">
                    <a:tint val="75000"/>
                  </a:prstClr>
                </a:solidFill>
              </a:rPr>
              <a:pPr>
                <a:buClrTx/>
                <a:defRPr/>
              </a:pPr>
              <a:t>2014-12-16</a:t>
            </a:fld>
            <a:endParaRPr lang="ko-KR" altLang="en-US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buClrTx/>
              <a:defRPr/>
            </a:pPr>
            <a:endParaRPr lang="ko-KR" altLang="en-US" b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buClrTx/>
              <a:defRPr/>
            </a:pPr>
            <a:fld id="{7B0049F5-CC22-4F3C-99AE-DAAA6475233C}" type="slidenum">
              <a:rPr lang="ko-KR" altLang="en-US" b="0">
                <a:solidFill>
                  <a:prstClr val="black">
                    <a:tint val="75000"/>
                  </a:prstClr>
                </a:solidFill>
              </a:rPr>
              <a:pPr>
                <a:buClrTx/>
                <a:defRPr/>
              </a:pPr>
              <a:t>‹#›</a:t>
            </a:fld>
            <a:endParaRPr lang="ko-KR" altLang="en-US" b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0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0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 algn="l">
              <a:buClrTx/>
              <a:defRPr/>
            </a:pPr>
            <a:endParaRPr kumimoji="1" lang="en-US" altLang="ko-KR">
              <a:solidFill>
                <a:srgbClr val="000000"/>
              </a:solidFill>
            </a:endParaRPr>
          </a:p>
        </p:txBody>
      </p:sp>
      <p:sp>
        <p:nvSpPr>
          <p:cNvPr id="70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ea typeface="+mn-ea"/>
              </a:defRPr>
            </a:lvl1pPr>
          </a:lstStyle>
          <a:p>
            <a:pPr>
              <a:buClrTx/>
              <a:defRPr/>
            </a:pPr>
            <a:endParaRPr kumimoji="1" lang="en-US" altLang="ko-KR">
              <a:solidFill>
                <a:srgbClr val="000000"/>
              </a:solidFill>
            </a:endParaRPr>
          </a:p>
        </p:txBody>
      </p:sp>
      <p:sp>
        <p:nvSpPr>
          <p:cNvPr id="70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buClrTx/>
              <a:defRPr/>
            </a:pPr>
            <a:fld id="{9FCF8CE1-D488-45C6-BF67-898F30D03B5C}" type="slidenum">
              <a:rPr kumimoji="1" lang="en-US" altLang="ko-KR">
                <a:solidFill>
                  <a:srgbClr val="000000"/>
                </a:solidFill>
              </a:rPr>
              <a:pPr>
                <a:buClrTx/>
                <a:defRPr/>
              </a:pPr>
              <a:t>‹#›</a:t>
            </a:fld>
            <a:endParaRPr kumimoji="1"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45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ransition spd="med">
    <p:pull dir="rd"/>
  </p:transition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788988" y="66675"/>
            <a:ext cx="756126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defRPr/>
            </a:pPr>
            <a:r>
              <a:rPr kumimoji="1" lang="en-US" altLang="ko-KR" sz="3000" spc="-150" dirty="0">
                <a:solidFill>
                  <a:srgbClr val="CC0099"/>
                </a:solidFill>
                <a:latin typeface="맑은 고딕"/>
                <a:ea typeface="맑은 고딕"/>
              </a:rPr>
              <a:t>  </a:t>
            </a:r>
            <a:r>
              <a:rPr kumimoji="1" lang="ko-KR" altLang="en-US" sz="3000" spc="-150" dirty="0">
                <a:solidFill>
                  <a:srgbClr val="CC0099"/>
                </a:solidFill>
                <a:latin typeface="맑은 고딕"/>
                <a:ea typeface="맑은 고딕"/>
              </a:rPr>
              <a:t>육량 </a:t>
            </a:r>
            <a:r>
              <a:rPr kumimoji="1" lang="en-US" altLang="ko-KR" sz="3000" spc="-150" dirty="0">
                <a:solidFill>
                  <a:srgbClr val="CC0099"/>
                </a:solidFill>
                <a:latin typeface="맑은 고딕"/>
                <a:ea typeface="맑은 고딕"/>
              </a:rPr>
              <a:t>C </a:t>
            </a:r>
            <a:r>
              <a:rPr kumimoji="1" lang="ko-KR" altLang="en-US" sz="3000" spc="-150" dirty="0">
                <a:solidFill>
                  <a:srgbClr val="CC0099"/>
                </a:solidFill>
                <a:latin typeface="맑은 고딕"/>
                <a:ea typeface="맑은 고딕"/>
              </a:rPr>
              <a:t>등급 최소화를 위한 사양관리 포인트</a:t>
            </a:r>
          </a:p>
        </p:txBody>
      </p:sp>
      <p:grpSp>
        <p:nvGrpSpPr>
          <p:cNvPr id="63491" name="그룹 3"/>
          <p:cNvGrpSpPr>
            <a:grpSpLocks/>
          </p:cNvGrpSpPr>
          <p:nvPr/>
        </p:nvGrpSpPr>
        <p:grpSpPr bwMode="auto">
          <a:xfrm>
            <a:off x="628650" y="1408113"/>
            <a:ext cx="7527925" cy="639762"/>
            <a:chOff x="47339" y="1028238"/>
            <a:chExt cx="7529700" cy="641052"/>
          </a:xfrm>
        </p:grpSpPr>
        <p:grpSp>
          <p:nvGrpSpPr>
            <p:cNvPr id="63529" name="위쪽 화살표 설명선 36"/>
            <p:cNvGrpSpPr>
              <a:grpSpLocks/>
            </p:cNvGrpSpPr>
            <p:nvPr/>
          </p:nvGrpSpPr>
          <p:grpSpPr bwMode="auto">
            <a:xfrm>
              <a:off x="47339" y="1028238"/>
              <a:ext cx="7529700" cy="641052"/>
              <a:chOff x="627888" y="1408176"/>
              <a:chExt cx="7528560" cy="640080"/>
            </a:xfrm>
          </p:grpSpPr>
          <p:pic>
            <p:nvPicPr>
              <p:cNvPr id="63533" name="위쪽 화살표 설명선 3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7888" y="1408176"/>
                <a:ext cx="7528560" cy="640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3534" name="Text Box 52"/>
              <p:cNvSpPr txBox="1">
                <a:spLocks noChangeArrowheads="1"/>
              </p:cNvSpPr>
              <p:nvPr/>
            </p:nvSpPr>
            <p:spPr bwMode="auto">
              <a:xfrm rot="5400000">
                <a:off x="3586107" y="-1519181"/>
                <a:ext cx="612775" cy="64927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1" lang="ko-KR" altLang="en-US" sz="1800" b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3530" name="TextBox 41"/>
            <p:cNvSpPr txBox="1">
              <a:spLocks noChangeArrowheads="1"/>
            </p:cNvSpPr>
            <p:nvPr/>
          </p:nvSpPr>
          <p:spPr bwMode="auto">
            <a:xfrm>
              <a:off x="85388" y="1054721"/>
              <a:ext cx="10593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ko-KR" sz="2400" smtClean="0">
                  <a:solidFill>
                    <a:srgbClr val="000000"/>
                  </a:solidFill>
                  <a:latin typeface="HY헤드라인M" pitchFamily="18" charset="-127"/>
                  <a:ea typeface="HY헤드라인M" pitchFamily="18" charset="-127"/>
                </a:rPr>
                <a:t>01. </a:t>
              </a:r>
              <a:r>
                <a:rPr kumimoji="1" lang="ko-KR" altLang="en-US" sz="2400" smtClean="0">
                  <a:solidFill>
                    <a:srgbClr val="000000"/>
                  </a:solidFill>
                  <a:latin typeface="HY헤드라인M" pitchFamily="18" charset="-127"/>
                  <a:ea typeface="HY헤드라인M" pitchFamily="18" charset="-127"/>
                </a:rPr>
                <a:t>생</a:t>
              </a:r>
            </a:p>
          </p:txBody>
        </p:sp>
        <p:sp>
          <p:nvSpPr>
            <p:cNvPr id="63531" name="Freeform 33"/>
            <p:cNvSpPr>
              <a:spLocks/>
            </p:cNvSpPr>
            <p:nvPr/>
          </p:nvSpPr>
          <p:spPr bwMode="auto">
            <a:xfrm rot="16200000" flipH="1">
              <a:off x="274824" y="864552"/>
              <a:ext cx="578273" cy="943768"/>
            </a:xfrm>
            <a:prstGeom prst="rtTriangle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endParaRPr kumimoji="1" lang="ko-KR" altLang="en-US" sz="1800" b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3532" name="직사각형 2"/>
            <p:cNvSpPr>
              <a:spLocks noChangeArrowheads="1"/>
            </p:cNvSpPr>
            <p:nvPr/>
          </p:nvSpPr>
          <p:spPr bwMode="auto">
            <a:xfrm>
              <a:off x="1144561" y="1117317"/>
              <a:ext cx="4145939" cy="431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ko-KR" altLang="en-US" sz="2200" smtClean="0">
                  <a:solidFill>
                    <a:srgbClr val="000000"/>
                  </a:solidFill>
                </a:rPr>
                <a:t>우량 밑소</a:t>
              </a:r>
              <a:r>
                <a:rPr lang="en-US" altLang="ko-KR" sz="2200" smtClean="0">
                  <a:solidFill>
                    <a:srgbClr val="000000"/>
                  </a:solidFill>
                </a:rPr>
                <a:t>(</a:t>
              </a:r>
              <a:r>
                <a:rPr lang="ko-KR" altLang="en-US" sz="2200" smtClean="0">
                  <a:solidFill>
                    <a:srgbClr val="000000"/>
                  </a:solidFill>
                </a:rPr>
                <a:t>유전능력</a:t>
              </a:r>
              <a:r>
                <a:rPr lang="en-US" altLang="ko-KR" sz="2200" smtClean="0">
                  <a:solidFill>
                    <a:srgbClr val="000000"/>
                  </a:solidFill>
                </a:rPr>
                <a:t>, </a:t>
              </a:r>
              <a:r>
                <a:rPr lang="ko-KR" altLang="en-US" sz="2200" smtClean="0">
                  <a:solidFill>
                    <a:srgbClr val="000000"/>
                  </a:solidFill>
                </a:rPr>
                <a:t>개량</a:t>
              </a:r>
              <a:r>
                <a:rPr lang="en-US" altLang="ko-KR" sz="2200" smtClean="0">
                  <a:solidFill>
                    <a:srgbClr val="000000"/>
                  </a:solidFill>
                </a:rPr>
                <a:t>) </a:t>
              </a:r>
              <a:r>
                <a:rPr lang="ko-KR" altLang="en-US" sz="2200" smtClean="0">
                  <a:solidFill>
                    <a:srgbClr val="000000"/>
                  </a:solidFill>
                </a:rPr>
                <a:t>확보</a:t>
              </a:r>
              <a:endParaRPr lang="ko-KR" altLang="en-US" sz="2400" b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63492" name="그룹 4"/>
          <p:cNvGrpSpPr>
            <a:grpSpLocks/>
          </p:cNvGrpSpPr>
          <p:nvPr/>
        </p:nvGrpSpPr>
        <p:grpSpPr bwMode="auto">
          <a:xfrm>
            <a:off x="628650" y="2206625"/>
            <a:ext cx="7527925" cy="639763"/>
            <a:chOff x="47340" y="1787157"/>
            <a:chExt cx="7529698" cy="639395"/>
          </a:xfrm>
        </p:grpSpPr>
        <p:grpSp>
          <p:nvGrpSpPr>
            <p:cNvPr id="63523" name="위쪽 화살표 설명선 45"/>
            <p:cNvGrpSpPr>
              <a:grpSpLocks/>
            </p:cNvGrpSpPr>
            <p:nvPr/>
          </p:nvGrpSpPr>
          <p:grpSpPr bwMode="auto">
            <a:xfrm>
              <a:off x="47340" y="1787157"/>
              <a:ext cx="7529698" cy="639395"/>
              <a:chOff x="627888" y="2206752"/>
              <a:chExt cx="7528560" cy="640080"/>
            </a:xfrm>
          </p:grpSpPr>
          <p:pic>
            <p:nvPicPr>
              <p:cNvPr id="63527" name="위쪽 화살표 설명선 45"/>
              <p:cNvPicPr>
                <a:picLocks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7888" y="2206752"/>
                <a:ext cx="7528560" cy="640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3528" name="Text Box 46"/>
              <p:cNvSpPr txBox="1">
                <a:spLocks noChangeArrowheads="1"/>
              </p:cNvSpPr>
              <p:nvPr/>
            </p:nvSpPr>
            <p:spPr bwMode="auto">
              <a:xfrm rot="5400000">
                <a:off x="3585313" y="-719875"/>
                <a:ext cx="614363" cy="64927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1" lang="ko-KR" altLang="en-US" sz="1800" b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3524" name="TextBox 46"/>
            <p:cNvSpPr txBox="1">
              <a:spLocks noChangeArrowheads="1"/>
            </p:cNvSpPr>
            <p:nvPr/>
          </p:nvSpPr>
          <p:spPr bwMode="auto">
            <a:xfrm>
              <a:off x="85389" y="1813544"/>
              <a:ext cx="10593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ko-KR" sz="2400" smtClean="0">
                  <a:solidFill>
                    <a:srgbClr val="000000"/>
                  </a:solidFill>
                  <a:latin typeface="HY헤드라인M" pitchFamily="18" charset="-127"/>
                  <a:ea typeface="HY헤드라인M" pitchFamily="18" charset="-127"/>
                </a:rPr>
                <a:t>02. </a:t>
              </a:r>
              <a:r>
                <a:rPr kumimoji="1" lang="ko-KR" altLang="en-US" sz="2400" smtClean="0">
                  <a:solidFill>
                    <a:srgbClr val="000000"/>
                  </a:solidFill>
                  <a:latin typeface="HY헤드라인M" pitchFamily="18" charset="-127"/>
                  <a:ea typeface="HY헤드라인M" pitchFamily="18" charset="-127"/>
                </a:rPr>
                <a:t>산</a:t>
              </a:r>
            </a:p>
          </p:txBody>
        </p:sp>
        <p:sp>
          <p:nvSpPr>
            <p:cNvPr id="63525" name="Freeform 33"/>
            <p:cNvSpPr>
              <a:spLocks/>
            </p:cNvSpPr>
            <p:nvPr/>
          </p:nvSpPr>
          <p:spPr bwMode="auto">
            <a:xfrm rot="16200000" flipH="1">
              <a:off x="274825" y="1623375"/>
              <a:ext cx="578273" cy="943768"/>
            </a:xfrm>
            <a:prstGeom prst="rtTriangle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endParaRPr kumimoji="1" lang="ko-KR" altLang="en-US" sz="1800" b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3526" name="직사각형 48"/>
            <p:cNvSpPr>
              <a:spLocks noChangeArrowheads="1"/>
            </p:cNvSpPr>
            <p:nvPr/>
          </p:nvSpPr>
          <p:spPr bwMode="auto">
            <a:xfrm>
              <a:off x="1144561" y="1906152"/>
              <a:ext cx="4636592" cy="429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ko-KR" altLang="en-US" sz="2200" smtClean="0">
                  <a:solidFill>
                    <a:srgbClr val="CC0099"/>
                  </a:solidFill>
                </a:rPr>
                <a:t>육성기 사양관리</a:t>
              </a:r>
              <a:r>
                <a:rPr lang="en-US" altLang="ko-KR" sz="2200" smtClean="0">
                  <a:solidFill>
                    <a:srgbClr val="CC0099"/>
                  </a:solidFill>
                </a:rPr>
                <a:t>(</a:t>
              </a:r>
              <a:r>
                <a:rPr lang="ko-KR" altLang="en-US" sz="2200" smtClean="0">
                  <a:solidFill>
                    <a:srgbClr val="CC0099"/>
                  </a:solidFill>
                </a:rPr>
                <a:t>조사료 급여 관리</a:t>
              </a:r>
              <a:r>
                <a:rPr lang="en-US" altLang="ko-KR" sz="2200" smtClean="0">
                  <a:solidFill>
                    <a:srgbClr val="CC0099"/>
                  </a:solidFill>
                </a:rPr>
                <a:t>)</a:t>
              </a:r>
              <a:endParaRPr lang="ko-KR" altLang="en-US" sz="2400" smtClean="0">
                <a:solidFill>
                  <a:srgbClr val="CC0099"/>
                </a:solidFill>
              </a:endParaRPr>
            </a:p>
          </p:txBody>
        </p:sp>
      </p:grpSp>
      <p:grpSp>
        <p:nvGrpSpPr>
          <p:cNvPr id="63493" name="그룹 5"/>
          <p:cNvGrpSpPr>
            <a:grpSpLocks/>
          </p:cNvGrpSpPr>
          <p:nvPr/>
        </p:nvGrpSpPr>
        <p:grpSpPr bwMode="auto">
          <a:xfrm>
            <a:off x="628650" y="3005138"/>
            <a:ext cx="7527925" cy="646112"/>
            <a:chOff x="73847" y="2555795"/>
            <a:chExt cx="7529698" cy="645485"/>
          </a:xfrm>
        </p:grpSpPr>
        <p:grpSp>
          <p:nvGrpSpPr>
            <p:cNvPr id="63517" name="위쪽 화살표 설명선 49"/>
            <p:cNvGrpSpPr>
              <a:grpSpLocks/>
            </p:cNvGrpSpPr>
            <p:nvPr/>
          </p:nvGrpSpPr>
          <p:grpSpPr bwMode="auto">
            <a:xfrm>
              <a:off x="73847" y="2555795"/>
              <a:ext cx="7529698" cy="645485"/>
              <a:chOff x="627888" y="3005328"/>
              <a:chExt cx="7528560" cy="646176"/>
            </a:xfrm>
          </p:grpSpPr>
          <p:pic>
            <p:nvPicPr>
              <p:cNvPr id="63521" name="위쪽 화살표 설명선 49"/>
              <p:cNvPicPr>
                <a:picLocks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7888" y="3005328"/>
                <a:ext cx="7528560" cy="646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3522" name="Text Box 40"/>
              <p:cNvSpPr txBox="1">
                <a:spLocks noChangeArrowheads="1"/>
              </p:cNvSpPr>
              <p:nvPr/>
            </p:nvSpPr>
            <p:spPr bwMode="auto">
              <a:xfrm rot="5400000">
                <a:off x="3585313" y="80225"/>
                <a:ext cx="614363" cy="64927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1" lang="ko-KR" altLang="en-US" sz="1800" b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3518" name="TextBox 50"/>
            <p:cNvSpPr txBox="1">
              <a:spLocks noChangeArrowheads="1"/>
            </p:cNvSpPr>
            <p:nvPr/>
          </p:nvSpPr>
          <p:spPr bwMode="auto">
            <a:xfrm>
              <a:off x="111896" y="2583704"/>
              <a:ext cx="10593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ko-KR" sz="2400" smtClean="0">
                  <a:solidFill>
                    <a:srgbClr val="000000"/>
                  </a:solidFill>
                  <a:latin typeface="HY헤드라인M" pitchFamily="18" charset="-127"/>
                  <a:ea typeface="HY헤드라인M" pitchFamily="18" charset="-127"/>
                </a:rPr>
                <a:t>03. </a:t>
              </a:r>
              <a:r>
                <a:rPr kumimoji="1" lang="ko-KR" altLang="en-US" sz="2400" smtClean="0">
                  <a:solidFill>
                    <a:srgbClr val="000000"/>
                  </a:solidFill>
                  <a:latin typeface="HY헤드라인M" pitchFamily="18" charset="-127"/>
                  <a:ea typeface="HY헤드라인M" pitchFamily="18" charset="-127"/>
                </a:rPr>
                <a:t>성</a:t>
              </a:r>
            </a:p>
          </p:txBody>
        </p:sp>
        <p:sp>
          <p:nvSpPr>
            <p:cNvPr id="63519" name="Freeform 33"/>
            <p:cNvSpPr>
              <a:spLocks/>
            </p:cNvSpPr>
            <p:nvPr/>
          </p:nvSpPr>
          <p:spPr bwMode="auto">
            <a:xfrm rot="16200000" flipH="1">
              <a:off x="301332" y="2393535"/>
              <a:ext cx="578273" cy="943768"/>
            </a:xfrm>
            <a:prstGeom prst="rtTriangle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endParaRPr kumimoji="1" lang="ko-KR" altLang="en-US" sz="1800" b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3520" name="직사각형 52"/>
            <p:cNvSpPr>
              <a:spLocks noChangeArrowheads="1"/>
            </p:cNvSpPr>
            <p:nvPr/>
          </p:nvSpPr>
          <p:spPr bwMode="auto">
            <a:xfrm>
              <a:off x="1171068" y="2647781"/>
              <a:ext cx="5652831" cy="429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ko-KR" altLang="en-US" sz="2200" smtClean="0">
                  <a:solidFill>
                    <a:srgbClr val="000000"/>
                  </a:solidFill>
                </a:rPr>
                <a:t>비육전기 기간 설정</a:t>
              </a:r>
              <a:r>
                <a:rPr lang="en-US" altLang="ko-KR" sz="2200" smtClean="0">
                  <a:solidFill>
                    <a:srgbClr val="000000"/>
                  </a:solidFill>
                </a:rPr>
                <a:t>, </a:t>
              </a:r>
              <a:r>
                <a:rPr lang="ko-KR" altLang="en-US" sz="2200" smtClean="0">
                  <a:solidFill>
                    <a:srgbClr val="000000"/>
                  </a:solidFill>
                </a:rPr>
                <a:t>에너지 및 단백질 공급</a:t>
              </a:r>
              <a:endParaRPr lang="ko-KR" altLang="en-US" sz="240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63494" name="그룹 6"/>
          <p:cNvGrpSpPr>
            <a:grpSpLocks/>
          </p:cNvGrpSpPr>
          <p:nvPr/>
        </p:nvGrpSpPr>
        <p:grpSpPr bwMode="auto">
          <a:xfrm>
            <a:off x="628650" y="3803650"/>
            <a:ext cx="7527925" cy="646113"/>
            <a:chOff x="73847" y="3320339"/>
            <a:chExt cx="7529698" cy="647158"/>
          </a:xfrm>
        </p:grpSpPr>
        <p:grpSp>
          <p:nvGrpSpPr>
            <p:cNvPr id="63511" name="위쪽 화살표 설명선 53"/>
            <p:cNvGrpSpPr>
              <a:grpSpLocks/>
            </p:cNvGrpSpPr>
            <p:nvPr/>
          </p:nvGrpSpPr>
          <p:grpSpPr bwMode="auto">
            <a:xfrm>
              <a:off x="73847" y="3320339"/>
              <a:ext cx="7529698" cy="647158"/>
              <a:chOff x="627888" y="3803904"/>
              <a:chExt cx="7528560" cy="646176"/>
            </a:xfrm>
          </p:grpSpPr>
          <p:pic>
            <p:nvPicPr>
              <p:cNvPr id="63515" name="위쪽 화살표 설명선 53"/>
              <p:cNvPicPr>
                <a:picLocks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7888" y="3803904"/>
                <a:ext cx="7528560" cy="646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3516" name="Text Box 34"/>
              <p:cNvSpPr txBox="1">
                <a:spLocks noChangeArrowheads="1"/>
              </p:cNvSpPr>
              <p:nvPr/>
            </p:nvSpPr>
            <p:spPr bwMode="auto">
              <a:xfrm rot="5400000">
                <a:off x="3586107" y="879531"/>
                <a:ext cx="612775" cy="64927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1" lang="ko-KR" altLang="en-US" sz="1800" b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3512" name="TextBox 54"/>
            <p:cNvSpPr txBox="1">
              <a:spLocks noChangeArrowheads="1"/>
            </p:cNvSpPr>
            <p:nvPr/>
          </p:nvSpPr>
          <p:spPr bwMode="auto">
            <a:xfrm>
              <a:off x="111896" y="3349811"/>
              <a:ext cx="10593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ko-KR" sz="2400" smtClean="0">
                  <a:solidFill>
                    <a:srgbClr val="000000"/>
                  </a:solidFill>
                  <a:latin typeface="HY헤드라인M" pitchFamily="18" charset="-127"/>
                  <a:ea typeface="HY헤드라인M" pitchFamily="18" charset="-127"/>
                </a:rPr>
                <a:t>04. </a:t>
              </a:r>
              <a:r>
                <a:rPr kumimoji="1" lang="ko-KR" altLang="en-US" sz="2400" smtClean="0">
                  <a:solidFill>
                    <a:srgbClr val="000000"/>
                  </a:solidFill>
                  <a:latin typeface="HY헤드라인M" pitchFamily="18" charset="-127"/>
                  <a:ea typeface="HY헤드라인M" pitchFamily="18" charset="-127"/>
                </a:rPr>
                <a:t>향</a:t>
              </a:r>
            </a:p>
          </p:txBody>
        </p:sp>
        <p:sp>
          <p:nvSpPr>
            <p:cNvPr id="63513" name="Freeform 33"/>
            <p:cNvSpPr>
              <a:spLocks/>
            </p:cNvSpPr>
            <p:nvPr/>
          </p:nvSpPr>
          <p:spPr bwMode="auto">
            <a:xfrm rot="16200000" flipH="1">
              <a:off x="301332" y="3159642"/>
              <a:ext cx="578273" cy="943768"/>
            </a:xfrm>
            <a:prstGeom prst="rtTriangle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endParaRPr kumimoji="1" lang="ko-KR" altLang="en-US" sz="1800" b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3514" name="직사각형 56"/>
            <p:cNvSpPr>
              <a:spLocks noChangeArrowheads="1"/>
            </p:cNvSpPr>
            <p:nvPr/>
          </p:nvSpPr>
          <p:spPr bwMode="auto">
            <a:xfrm>
              <a:off x="1171068" y="3398253"/>
              <a:ext cx="5527389" cy="430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ko-KR" altLang="en-US" sz="2200" smtClean="0">
                  <a:solidFill>
                    <a:srgbClr val="000000"/>
                  </a:solidFill>
                </a:rPr>
                <a:t>초음파</a:t>
              </a:r>
              <a:r>
                <a:rPr lang="en-US" altLang="ko-KR" sz="2200" smtClean="0">
                  <a:solidFill>
                    <a:srgbClr val="000000"/>
                  </a:solidFill>
                </a:rPr>
                <a:t>, </a:t>
              </a:r>
              <a:r>
                <a:rPr lang="ko-KR" altLang="en-US" sz="2200" smtClean="0">
                  <a:solidFill>
                    <a:srgbClr val="000000"/>
                  </a:solidFill>
                </a:rPr>
                <a:t>비육후기 개체관리</a:t>
              </a:r>
              <a:r>
                <a:rPr lang="en-US" altLang="ko-KR" sz="2200" smtClean="0">
                  <a:solidFill>
                    <a:srgbClr val="000000"/>
                  </a:solidFill>
                </a:rPr>
                <a:t>, </a:t>
              </a:r>
              <a:r>
                <a:rPr lang="ko-KR" altLang="en-US" sz="2200" smtClean="0">
                  <a:solidFill>
                    <a:srgbClr val="000000"/>
                  </a:solidFill>
                </a:rPr>
                <a:t>적정 비육기간</a:t>
              </a:r>
              <a:endParaRPr lang="ko-KR" altLang="en-US" sz="240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63495" name="그룹 7"/>
          <p:cNvGrpSpPr>
            <a:grpSpLocks/>
          </p:cNvGrpSpPr>
          <p:nvPr/>
        </p:nvGrpSpPr>
        <p:grpSpPr bwMode="auto">
          <a:xfrm>
            <a:off x="628650" y="4602163"/>
            <a:ext cx="7527925" cy="646112"/>
            <a:chOff x="47338" y="4242101"/>
            <a:chExt cx="7529698" cy="645486"/>
          </a:xfrm>
        </p:grpSpPr>
        <p:grpSp>
          <p:nvGrpSpPr>
            <p:cNvPr id="63505" name="위쪽 화살표 설명선 57"/>
            <p:cNvGrpSpPr>
              <a:grpSpLocks/>
            </p:cNvGrpSpPr>
            <p:nvPr/>
          </p:nvGrpSpPr>
          <p:grpSpPr bwMode="auto">
            <a:xfrm>
              <a:off x="47338" y="4242101"/>
              <a:ext cx="7529698" cy="645486"/>
              <a:chOff x="627888" y="4602480"/>
              <a:chExt cx="7528560" cy="646176"/>
            </a:xfrm>
          </p:grpSpPr>
          <p:pic>
            <p:nvPicPr>
              <p:cNvPr id="63509" name="위쪽 화살표 설명선 57"/>
              <p:cNvPicPr>
                <a:picLocks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7888" y="4602480"/>
                <a:ext cx="7528560" cy="646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3510" name="Text Box 28"/>
              <p:cNvSpPr txBox="1">
                <a:spLocks noChangeArrowheads="1"/>
              </p:cNvSpPr>
              <p:nvPr/>
            </p:nvSpPr>
            <p:spPr bwMode="auto">
              <a:xfrm rot="5400000">
                <a:off x="3585313" y="1678837"/>
                <a:ext cx="614362" cy="64927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1" lang="ko-KR" altLang="en-US" sz="1800" b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3506" name="TextBox 58"/>
            <p:cNvSpPr txBox="1">
              <a:spLocks noChangeArrowheads="1"/>
            </p:cNvSpPr>
            <p:nvPr/>
          </p:nvSpPr>
          <p:spPr bwMode="auto">
            <a:xfrm>
              <a:off x="85387" y="4271469"/>
              <a:ext cx="10593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ko-KR" sz="2400" smtClean="0">
                  <a:solidFill>
                    <a:srgbClr val="000000"/>
                  </a:solidFill>
                  <a:latin typeface="HY헤드라인M" pitchFamily="18" charset="-127"/>
                  <a:ea typeface="HY헤드라인M" pitchFamily="18" charset="-127"/>
                </a:rPr>
                <a:t>05. </a:t>
              </a:r>
              <a:r>
                <a:rPr kumimoji="1" lang="ko-KR" altLang="en-US" sz="2400" smtClean="0">
                  <a:solidFill>
                    <a:srgbClr val="000000"/>
                  </a:solidFill>
                  <a:latin typeface="HY헤드라인M" pitchFamily="18" charset="-127"/>
                  <a:ea typeface="HY헤드라인M" pitchFamily="18" charset="-127"/>
                </a:rPr>
                <a:t>상</a:t>
              </a:r>
            </a:p>
          </p:txBody>
        </p:sp>
        <p:sp>
          <p:nvSpPr>
            <p:cNvPr id="63507" name="Freeform 33"/>
            <p:cNvSpPr>
              <a:spLocks/>
            </p:cNvSpPr>
            <p:nvPr/>
          </p:nvSpPr>
          <p:spPr bwMode="auto">
            <a:xfrm rot="16200000" flipH="1">
              <a:off x="274823" y="4081300"/>
              <a:ext cx="578273" cy="943768"/>
            </a:xfrm>
            <a:prstGeom prst="rtTriangle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endParaRPr kumimoji="1" lang="ko-KR" altLang="en-US" sz="1800" b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3508" name="직사각형 60"/>
            <p:cNvSpPr>
              <a:spLocks noChangeArrowheads="1"/>
            </p:cNvSpPr>
            <p:nvPr/>
          </p:nvSpPr>
          <p:spPr bwMode="auto">
            <a:xfrm>
              <a:off x="1144559" y="4335672"/>
              <a:ext cx="5760806" cy="4297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ko-KR" altLang="en-US" sz="2200" smtClean="0">
                  <a:solidFill>
                    <a:srgbClr val="CC0099"/>
                  </a:solidFill>
                </a:rPr>
                <a:t>육량등급 향상에 도움이 되는 단미사료 활용</a:t>
              </a:r>
              <a:endParaRPr lang="ko-KR" altLang="en-US" sz="2400" smtClean="0">
                <a:solidFill>
                  <a:srgbClr val="CC0099"/>
                </a:solidFill>
              </a:endParaRPr>
            </a:p>
          </p:txBody>
        </p:sp>
      </p:grpSp>
      <p:grpSp>
        <p:nvGrpSpPr>
          <p:cNvPr id="63496" name="그룹 8"/>
          <p:cNvGrpSpPr>
            <a:grpSpLocks/>
          </p:cNvGrpSpPr>
          <p:nvPr/>
        </p:nvGrpSpPr>
        <p:grpSpPr bwMode="auto">
          <a:xfrm>
            <a:off x="628650" y="5400675"/>
            <a:ext cx="7527925" cy="646113"/>
            <a:chOff x="67160" y="5021166"/>
            <a:chExt cx="7529698" cy="647158"/>
          </a:xfrm>
        </p:grpSpPr>
        <p:grpSp>
          <p:nvGrpSpPr>
            <p:cNvPr id="63499" name="위쪽 화살표 설명선 61"/>
            <p:cNvGrpSpPr>
              <a:grpSpLocks/>
            </p:cNvGrpSpPr>
            <p:nvPr/>
          </p:nvGrpSpPr>
          <p:grpSpPr bwMode="auto">
            <a:xfrm>
              <a:off x="67160" y="5021166"/>
              <a:ext cx="7529698" cy="647158"/>
              <a:chOff x="627888" y="5401056"/>
              <a:chExt cx="7528560" cy="646176"/>
            </a:xfrm>
          </p:grpSpPr>
          <p:pic>
            <p:nvPicPr>
              <p:cNvPr id="63503" name="위쪽 화살표 설명선 61"/>
              <p:cNvPicPr>
                <a:picLocks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7888" y="5401056"/>
                <a:ext cx="7528560" cy="6461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3504" name="Text Box 22"/>
              <p:cNvSpPr txBox="1">
                <a:spLocks noChangeArrowheads="1"/>
              </p:cNvSpPr>
              <p:nvPr/>
            </p:nvSpPr>
            <p:spPr bwMode="auto">
              <a:xfrm rot="5400000">
                <a:off x="3586107" y="2478144"/>
                <a:ext cx="612775" cy="64927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kumimoji="1" lang="ko-KR" altLang="en-US" sz="1800" b="0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3500" name="TextBox 62"/>
            <p:cNvSpPr txBox="1">
              <a:spLocks noChangeArrowheads="1"/>
            </p:cNvSpPr>
            <p:nvPr/>
          </p:nvSpPr>
          <p:spPr bwMode="auto">
            <a:xfrm>
              <a:off x="105209" y="5052101"/>
              <a:ext cx="10593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ko-KR" sz="2400" smtClean="0">
                  <a:solidFill>
                    <a:srgbClr val="000000"/>
                  </a:solidFill>
                  <a:latin typeface="HY헤드라인M" pitchFamily="18" charset="-127"/>
                  <a:ea typeface="HY헤드라인M" pitchFamily="18" charset="-127"/>
                </a:rPr>
                <a:t>06. !!</a:t>
              </a:r>
              <a:endParaRPr kumimoji="1" lang="ko-KR" altLang="en-US" sz="24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63501" name="Freeform 33"/>
            <p:cNvSpPr>
              <a:spLocks/>
            </p:cNvSpPr>
            <p:nvPr/>
          </p:nvSpPr>
          <p:spPr bwMode="auto">
            <a:xfrm rot="16200000" flipH="1">
              <a:off x="294645" y="4861932"/>
              <a:ext cx="578273" cy="943768"/>
            </a:xfrm>
            <a:prstGeom prst="rtTriangle">
              <a:avLst/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endParaRPr kumimoji="1" lang="ko-KR" altLang="en-US" sz="1800" b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3502" name="직사각형 64"/>
            <p:cNvSpPr>
              <a:spLocks noChangeArrowheads="1"/>
            </p:cNvSpPr>
            <p:nvPr/>
          </p:nvSpPr>
          <p:spPr bwMode="auto">
            <a:xfrm>
              <a:off x="1164381" y="5100669"/>
              <a:ext cx="5196877" cy="43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ko-KR" altLang="en-US" sz="2200" smtClean="0">
                  <a:solidFill>
                    <a:srgbClr val="000000"/>
                  </a:solidFill>
                </a:rPr>
                <a:t>계절별 사양관리 및 적정 운동공간 확보</a:t>
              </a:r>
            </a:p>
          </p:txBody>
        </p:sp>
      </p:grpSp>
      <p:sp>
        <p:nvSpPr>
          <p:cNvPr id="54" name="위쪽 화살표 53"/>
          <p:cNvSpPr/>
          <p:nvPr/>
        </p:nvSpPr>
        <p:spPr>
          <a:xfrm>
            <a:off x="7485063" y="1435100"/>
            <a:ext cx="1441450" cy="4595813"/>
          </a:xfrm>
          <a:prstGeom prst="upArrow">
            <a:avLst>
              <a:gd name="adj1" fmla="val 60072"/>
              <a:gd name="adj2" fmla="val 64101"/>
            </a:avLst>
          </a:prstGeom>
          <a:gradFill flip="none" rotWithShape="1">
            <a:gsLst>
              <a:gs pos="98000">
                <a:srgbClr val="002060"/>
              </a:gs>
              <a:gs pos="82000">
                <a:srgbClr val="002060"/>
              </a:gs>
              <a:gs pos="83000">
                <a:schemeClr val="bg1"/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ClrTx/>
              <a:defRPr/>
            </a:pPr>
            <a:endParaRPr kumimoji="1" lang="ko-KR" altLang="en-US" sz="1800" b="0">
              <a:solidFill>
                <a:prstClr val="white"/>
              </a:solidFill>
            </a:endParaRPr>
          </a:p>
        </p:txBody>
      </p:sp>
      <p:sp>
        <p:nvSpPr>
          <p:cNvPr id="63498" name="TextBox 10"/>
          <p:cNvSpPr txBox="1">
            <a:spLocks noChangeArrowheads="1"/>
          </p:cNvSpPr>
          <p:nvPr/>
        </p:nvSpPr>
        <p:spPr bwMode="auto">
          <a:xfrm>
            <a:off x="7620000" y="1838325"/>
            <a:ext cx="11557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ko-KR" altLang="en-US" sz="2800" b="0" smtClean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rPr>
              <a:t>육</a:t>
            </a:r>
            <a:endParaRPr kumimoji="1" lang="en-US" altLang="ko-KR" sz="2800" b="0" smtClean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ko-KR" altLang="en-US" sz="2800" b="0" smtClean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rPr>
              <a:t>량</a:t>
            </a:r>
            <a:endParaRPr kumimoji="1" lang="en-US" altLang="ko-KR" sz="2800" b="0" smtClean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ko-KR" altLang="en-US" sz="2800" b="0" smtClean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kumimoji="1" lang="en-US" altLang="ko-KR" sz="2800" b="0" smtClean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ko-KR" altLang="en-US" sz="2800" b="0" smtClean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rPr>
              <a:t>급</a:t>
            </a:r>
            <a:endParaRPr kumimoji="1" lang="en-US" altLang="ko-KR" sz="2800" b="0" smtClean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kumimoji="1" lang="en-US" altLang="ko-KR" sz="2800" b="0" smtClean="0">
                <a:solidFill>
                  <a:srgbClr val="FFFFFF"/>
                </a:solidFill>
                <a:latin typeface="HY헤드라인M" pitchFamily="18" charset="-127"/>
                <a:ea typeface="HY헤드라인M" pitchFamily="18" charset="-127"/>
              </a:rPr>
              <a:t>!!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endParaRPr kumimoji="1" lang="ko-KR" altLang="en-US" sz="2800" b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50163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그룹 1"/>
          <p:cNvGrpSpPr>
            <a:grpSpLocks/>
          </p:cNvGrpSpPr>
          <p:nvPr/>
        </p:nvGrpSpPr>
        <p:grpSpPr bwMode="auto">
          <a:xfrm>
            <a:off x="1116013" y="1125538"/>
            <a:ext cx="6862762" cy="4660900"/>
            <a:chOff x="2057400" y="1752600"/>
            <a:chExt cx="4953000" cy="4244975"/>
          </a:xfrm>
        </p:grpSpPr>
        <p:sp>
          <p:nvSpPr>
            <p:cNvPr id="66570" name="AutoShape 2"/>
            <p:cNvSpPr>
              <a:spLocks noChangeArrowheads="1"/>
            </p:cNvSpPr>
            <p:nvPr/>
          </p:nvSpPr>
          <p:spPr bwMode="gray">
            <a:xfrm>
              <a:off x="3124200" y="2635250"/>
              <a:ext cx="2798763" cy="2420938"/>
            </a:xfrm>
            <a:prstGeom prst="triangle">
              <a:avLst>
                <a:gd name="adj" fmla="val 50000"/>
              </a:avLst>
            </a:prstGeom>
            <a:noFill/>
            <a:ln w="25400" algn="ctr">
              <a:solidFill>
                <a:srgbClr val="92915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algn="l" eaLnBrk="1" hangingPunct="1">
                <a:spcBef>
                  <a:spcPct val="0"/>
                </a:spcBef>
                <a:buClrTx/>
                <a:buFontTx/>
                <a:buNone/>
              </a:pPr>
              <a:endParaRPr lang="ko-KR" altLang="en-US" sz="1800" b="0" smtClean="0">
                <a:solidFill>
                  <a:srgbClr val="000000"/>
                </a:solidFill>
              </a:endParaRPr>
            </a:p>
          </p:txBody>
        </p:sp>
        <p:grpSp>
          <p:nvGrpSpPr>
            <p:cNvPr id="66571" name="Group 4"/>
            <p:cNvGrpSpPr>
              <a:grpSpLocks/>
            </p:cNvGrpSpPr>
            <p:nvPr/>
          </p:nvGrpSpPr>
          <p:grpSpPr bwMode="auto">
            <a:xfrm>
              <a:off x="3429000" y="1752600"/>
              <a:ext cx="2125663" cy="1852613"/>
              <a:chOff x="2057" y="862"/>
              <a:chExt cx="1549" cy="1351"/>
            </a:xfrm>
          </p:grpSpPr>
          <p:sp>
            <p:nvSpPr>
              <p:cNvPr id="66583" name="AutoShape 5"/>
              <p:cNvSpPr>
                <a:spLocks noChangeArrowheads="1"/>
              </p:cNvSpPr>
              <p:nvPr/>
            </p:nvSpPr>
            <p:spPr bwMode="gray">
              <a:xfrm>
                <a:off x="2070" y="885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6584" name="AutoShape 6"/>
              <p:cNvSpPr>
                <a:spLocks noChangeArrowheads="1"/>
              </p:cNvSpPr>
              <p:nvPr/>
            </p:nvSpPr>
            <p:spPr bwMode="gray">
              <a:xfrm>
                <a:off x="2057" y="862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6585" name="AutoShape 7"/>
              <p:cNvSpPr>
                <a:spLocks noChangeArrowheads="1"/>
              </p:cNvSpPr>
              <p:nvPr/>
            </p:nvSpPr>
            <p:spPr bwMode="gray">
              <a:xfrm>
                <a:off x="2147" y="942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7262EC"/>
                  </a:gs>
                  <a:gs pos="100000">
                    <a:srgbClr val="2614AA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6572" name="Group 8"/>
            <p:cNvGrpSpPr>
              <a:grpSpLocks/>
            </p:cNvGrpSpPr>
            <p:nvPr/>
          </p:nvGrpSpPr>
          <p:grpSpPr bwMode="auto">
            <a:xfrm>
              <a:off x="2057400" y="4144963"/>
              <a:ext cx="2125663" cy="1852612"/>
              <a:chOff x="1110" y="2656"/>
              <a:chExt cx="1549" cy="1351"/>
            </a:xfrm>
          </p:grpSpPr>
          <p:sp>
            <p:nvSpPr>
              <p:cNvPr id="66580" name="AutoShape 9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6581" name="AutoShape 10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6582" name="AutoShape 11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24B443"/>
                  </a:gs>
                  <a:gs pos="100000">
                    <a:srgbClr val="115D16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6573" name="Group 12"/>
            <p:cNvGrpSpPr>
              <a:grpSpLocks/>
            </p:cNvGrpSpPr>
            <p:nvPr/>
          </p:nvGrpSpPr>
          <p:grpSpPr bwMode="auto">
            <a:xfrm>
              <a:off x="4887913" y="4144963"/>
              <a:ext cx="2122487" cy="1852612"/>
              <a:chOff x="3174" y="2656"/>
              <a:chExt cx="1549" cy="1351"/>
            </a:xfrm>
          </p:grpSpPr>
          <p:sp>
            <p:nvSpPr>
              <p:cNvPr id="66577" name="AutoShape 13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6578" name="AutoShape 14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6579" name="AutoShape 15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CC7032"/>
                  </a:gs>
                  <a:gs pos="100000">
                    <a:srgbClr val="844820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6574" name="Text Box 16"/>
            <p:cNvSpPr txBox="1">
              <a:spLocks noChangeArrowheads="1"/>
            </p:cNvSpPr>
            <p:nvPr/>
          </p:nvSpPr>
          <p:spPr bwMode="gray">
            <a:xfrm>
              <a:off x="2339093" y="4689365"/>
              <a:ext cx="1581717" cy="647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latinLnBrk="0">
                <a:spcBef>
                  <a:spcPct val="0"/>
                </a:spcBef>
                <a:buClrTx/>
                <a:buFontTx/>
                <a:buNone/>
              </a:pPr>
              <a:r>
                <a:rPr lang="ko-KR" altLang="en-US" sz="2000" smtClean="0">
                  <a:solidFill>
                    <a:srgbClr val="FFFFFF"/>
                  </a:solidFill>
                  <a:latin typeface="Arial" pitchFamily="34" charset="0"/>
                </a:rPr>
                <a:t>반추위 </a:t>
              </a:r>
              <a:endParaRPr lang="en-US" altLang="ko-KR" sz="2000" smtClean="0">
                <a:solidFill>
                  <a:srgbClr val="FFFFFF"/>
                </a:solidFill>
                <a:latin typeface="Arial" pitchFamily="34" charset="0"/>
              </a:endParaRPr>
            </a:p>
            <a:p>
              <a:pPr latinLnBrk="0">
                <a:spcBef>
                  <a:spcPct val="0"/>
                </a:spcBef>
                <a:buClrTx/>
                <a:buFontTx/>
                <a:buNone/>
              </a:pPr>
              <a:r>
                <a:rPr lang="ko-KR" altLang="en-US" sz="2000" smtClean="0">
                  <a:solidFill>
                    <a:srgbClr val="FFFFFF"/>
                  </a:solidFill>
                  <a:latin typeface="Arial" pitchFamily="34" charset="0"/>
                </a:rPr>
                <a:t>환경 및 기능 충실</a:t>
              </a:r>
              <a:endParaRPr lang="en-US" altLang="ko-KR" sz="2000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66575" name="Text Box 17"/>
            <p:cNvSpPr txBox="1">
              <a:spLocks noChangeArrowheads="1"/>
            </p:cNvSpPr>
            <p:nvPr/>
          </p:nvSpPr>
          <p:spPr bwMode="gray">
            <a:xfrm>
              <a:off x="3652072" y="2421354"/>
              <a:ext cx="1653444" cy="647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latinLnBrk="0">
                <a:spcBef>
                  <a:spcPct val="0"/>
                </a:spcBef>
                <a:buClrTx/>
                <a:buFontTx/>
                <a:buNone/>
              </a:pPr>
              <a:r>
                <a:rPr lang="ko-KR" altLang="en-US" sz="2000" smtClean="0">
                  <a:solidFill>
                    <a:srgbClr val="FFFFFF"/>
                  </a:solidFill>
                  <a:latin typeface="Arial" pitchFamily="34" charset="0"/>
                </a:rPr>
                <a:t>육량</a:t>
              </a:r>
              <a:r>
                <a:rPr lang="en-US" altLang="ko-KR" sz="2000" smtClean="0">
                  <a:solidFill>
                    <a:srgbClr val="FFFFFF"/>
                  </a:solidFill>
                  <a:latin typeface="Arial" pitchFamily="34" charset="0"/>
                </a:rPr>
                <a:t>(</a:t>
              </a:r>
              <a:r>
                <a:rPr lang="ko-KR" altLang="en-US" sz="2000" smtClean="0">
                  <a:solidFill>
                    <a:srgbClr val="FFFFFF"/>
                  </a:solidFill>
                  <a:latin typeface="Arial" pitchFamily="34" charset="0"/>
                </a:rPr>
                <a:t>등심</a:t>
              </a:r>
              <a:r>
                <a:rPr lang="en-US" altLang="ko-KR" sz="2000" smtClean="0">
                  <a:solidFill>
                    <a:srgbClr val="FFFFFF"/>
                  </a:solidFill>
                  <a:latin typeface="Arial" pitchFamily="34" charset="0"/>
                </a:rPr>
                <a:t>,</a:t>
              </a:r>
              <a:r>
                <a:rPr lang="ko-KR" altLang="en-US" sz="2000" smtClean="0">
                  <a:solidFill>
                    <a:srgbClr val="FFFFFF"/>
                  </a:solidFill>
                  <a:latin typeface="Arial" pitchFamily="34" charset="0"/>
                </a:rPr>
                <a:t>어꺠 등</a:t>
              </a:r>
              <a:r>
                <a:rPr lang="en-US" altLang="ko-KR" sz="2000" smtClean="0">
                  <a:solidFill>
                    <a:srgbClr val="FFFFFF"/>
                  </a:solidFill>
                  <a:latin typeface="Arial" pitchFamily="34" charset="0"/>
                </a:rPr>
                <a:t>)</a:t>
              </a:r>
            </a:p>
            <a:p>
              <a:pPr latinLnBrk="0">
                <a:spcBef>
                  <a:spcPct val="0"/>
                </a:spcBef>
                <a:buClrTx/>
                <a:buFontTx/>
                <a:buNone/>
              </a:pPr>
              <a:r>
                <a:rPr lang="ko-KR" altLang="en-US" sz="2000" smtClean="0">
                  <a:solidFill>
                    <a:srgbClr val="FFFFFF"/>
                  </a:solidFill>
                  <a:latin typeface="Arial" pitchFamily="34" charset="0"/>
                </a:rPr>
                <a:t>증가</a:t>
              </a:r>
              <a:endParaRPr lang="en-US" altLang="ko-KR" sz="2000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66576" name="Text Box 18"/>
            <p:cNvSpPr txBox="1">
              <a:spLocks noChangeArrowheads="1"/>
            </p:cNvSpPr>
            <p:nvPr/>
          </p:nvSpPr>
          <p:spPr bwMode="gray">
            <a:xfrm>
              <a:off x="5395100" y="4683584"/>
              <a:ext cx="1109701" cy="647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latinLnBrk="0">
                <a:spcBef>
                  <a:spcPct val="0"/>
                </a:spcBef>
                <a:buClrTx/>
                <a:buFontTx/>
                <a:buNone/>
              </a:pPr>
              <a:r>
                <a:rPr lang="ko-KR" altLang="en-US" sz="2000" smtClean="0">
                  <a:solidFill>
                    <a:srgbClr val="FFFFFF"/>
                  </a:solidFill>
                  <a:latin typeface="Arial" pitchFamily="34" charset="0"/>
                </a:rPr>
                <a:t>충분한</a:t>
              </a:r>
              <a:endParaRPr lang="en-US" altLang="ko-KR" sz="2000" smtClean="0">
                <a:solidFill>
                  <a:srgbClr val="FFFFFF"/>
                </a:solidFill>
                <a:latin typeface="Arial" pitchFamily="34" charset="0"/>
              </a:endParaRPr>
            </a:p>
            <a:p>
              <a:pPr latinLnBrk="0">
                <a:spcBef>
                  <a:spcPct val="0"/>
                </a:spcBef>
                <a:buClrTx/>
                <a:buFontTx/>
                <a:buNone/>
              </a:pPr>
              <a:r>
                <a:rPr lang="ko-KR" altLang="en-US" sz="2000" smtClean="0">
                  <a:solidFill>
                    <a:srgbClr val="FFFFFF"/>
                  </a:solidFill>
                  <a:latin typeface="Arial" pitchFamily="34" charset="0"/>
                </a:rPr>
                <a:t>조사료 공급</a:t>
              </a:r>
              <a:endParaRPr lang="en-US" altLang="ko-KR" sz="2000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75" name="Text Box 218"/>
          <p:cNvSpPr txBox="1">
            <a:spLocks noChangeArrowheads="1"/>
          </p:cNvSpPr>
          <p:nvPr/>
        </p:nvSpPr>
        <p:spPr bwMode="auto">
          <a:xfrm>
            <a:off x="5381625" y="5827713"/>
            <a:ext cx="2255838" cy="655637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9745" tIns="49873" rIns="99745" bIns="49873"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ko-KR" altLang="en-US" sz="1600" dirty="0">
                <a:solidFill>
                  <a:srgbClr val="FF6600"/>
                </a:solidFill>
              </a:rPr>
              <a:t>충분한 </a:t>
            </a:r>
            <a:endParaRPr lang="en-US" altLang="ko-KR" sz="1600" dirty="0">
              <a:solidFill>
                <a:srgbClr val="FF6600"/>
              </a:solidFill>
            </a:endParaRPr>
          </a:p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altLang="ko-KR" sz="1600" dirty="0">
                <a:solidFill>
                  <a:srgbClr val="FF6600"/>
                </a:solidFill>
              </a:rPr>
              <a:t>NDF </a:t>
            </a:r>
            <a:r>
              <a:rPr lang="ko-KR" altLang="en-US" sz="1600" dirty="0">
                <a:solidFill>
                  <a:srgbClr val="FF6600"/>
                </a:solidFill>
              </a:rPr>
              <a:t>공급</a:t>
            </a:r>
          </a:p>
        </p:txBody>
      </p:sp>
      <p:sp>
        <p:nvSpPr>
          <p:cNvPr id="76" name="Text Box 220"/>
          <p:cNvSpPr txBox="1">
            <a:spLocks noChangeArrowheads="1"/>
          </p:cNvSpPr>
          <p:nvPr/>
        </p:nvSpPr>
        <p:spPr bwMode="auto">
          <a:xfrm>
            <a:off x="1450975" y="5827713"/>
            <a:ext cx="2257425" cy="655637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9745" tIns="49873" rIns="99745" bIns="49873">
            <a:spAutoFit/>
          </a:bodyPr>
          <a:lstStyle/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ko-KR" altLang="en-US" sz="1600" dirty="0">
                <a:solidFill>
                  <a:srgbClr val="9BBB59">
                    <a:lumMod val="50000"/>
                  </a:srgbClr>
                </a:solidFill>
              </a:rPr>
              <a:t>미생물 단백질 </a:t>
            </a:r>
            <a:endParaRPr lang="en-US" altLang="ko-KR" sz="1600" dirty="0">
              <a:solidFill>
                <a:srgbClr val="9BBB59">
                  <a:lumMod val="50000"/>
                </a:srgbClr>
              </a:solidFill>
            </a:endParaRPr>
          </a:p>
          <a:p>
            <a:pPr eaLnBrk="0" fontAlgn="auto" latinLnBrk="0" hangingPunct="0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ko-KR" altLang="en-US" sz="1600" dirty="0" err="1">
                <a:solidFill>
                  <a:srgbClr val="9BBB59">
                    <a:lumMod val="50000"/>
                  </a:srgbClr>
                </a:solidFill>
              </a:rPr>
              <a:t>합성량</a:t>
            </a:r>
            <a:r>
              <a:rPr lang="ko-KR" altLang="en-US" sz="1600" dirty="0">
                <a:solidFill>
                  <a:srgbClr val="9BBB59">
                    <a:lumMod val="50000"/>
                  </a:srgbClr>
                </a:solidFill>
              </a:rPr>
              <a:t> 증가</a:t>
            </a:r>
          </a:p>
        </p:txBody>
      </p:sp>
      <p:sp>
        <p:nvSpPr>
          <p:cNvPr id="77" name="AutoShape 220"/>
          <p:cNvSpPr>
            <a:spLocks noChangeArrowheads="1"/>
          </p:cNvSpPr>
          <p:nvPr/>
        </p:nvSpPr>
        <p:spPr bwMode="auto">
          <a:xfrm>
            <a:off x="2600051" y="3140968"/>
            <a:ext cx="3937000" cy="719137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83000">
                <a:schemeClr val="bg1"/>
              </a:gs>
              <a:gs pos="100000">
                <a:srgbClr val="00B0F0"/>
              </a:gs>
            </a:gsLst>
            <a:path path="shape">
              <a:fillToRect l="50000" t="50000" r="50000" b="50000"/>
            </a:path>
            <a:tileRect/>
          </a:gradFill>
          <a:ln w="1905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None/>
              <a:defRPr/>
            </a:pPr>
            <a:r>
              <a:rPr lang="ko-KR" altLang="en-US" sz="20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육성기 관리</a:t>
            </a:r>
            <a:r>
              <a:rPr lang="en-US" altLang="ko-KR" sz="20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포인트</a:t>
            </a:r>
            <a:endParaRPr lang="en-US" altLang="ko-KR" sz="20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None/>
              <a:defRPr/>
            </a:pP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양질 조사료</a:t>
            </a:r>
            <a:r>
              <a:rPr lang="ko-KR" altLang="en-US" sz="20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의 충분한 공급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0" y="6767513"/>
            <a:ext cx="9155113" cy="119062"/>
          </a:xfrm>
          <a:prstGeom prst="roundRect">
            <a:avLst>
              <a:gd name="adj" fmla="val 0"/>
            </a:avLst>
          </a:prstGeom>
          <a:gradFill flip="none" rotWithShape="1">
            <a:gsLst>
              <a:gs pos="45424">
                <a:srgbClr val="92D050"/>
              </a:gs>
              <a:gs pos="58000">
                <a:srgbClr val="92D050"/>
              </a:gs>
              <a:gs pos="52000">
                <a:srgbClr val="92D050"/>
              </a:gs>
              <a:gs pos="71000">
                <a:srgbClr val="00B050"/>
              </a:gs>
              <a:gs pos="36000">
                <a:srgbClr val="342BE5"/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 dirty="0">
              <a:solidFill>
                <a:prstClr val="white"/>
              </a:solidFill>
            </a:endParaRPr>
          </a:p>
        </p:txBody>
      </p:sp>
      <p:sp>
        <p:nvSpPr>
          <p:cNvPr id="66569" name="TextBox 22"/>
          <p:cNvSpPr txBox="1">
            <a:spLocks noChangeArrowheads="1"/>
          </p:cNvSpPr>
          <p:nvPr/>
        </p:nvSpPr>
        <p:spPr bwMode="auto">
          <a:xfrm>
            <a:off x="0" y="71438"/>
            <a:ext cx="912971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ko-KR" altLang="en-US" sz="3000" smtClean="0">
                <a:solidFill>
                  <a:srgbClr val="CC0099"/>
                </a:solidFill>
              </a:rPr>
              <a:t>육성기 중점 사양관리 사항</a:t>
            </a:r>
          </a:p>
        </p:txBody>
      </p:sp>
    </p:spTree>
    <p:extLst>
      <p:ext uri="{BB962C8B-B14F-4D97-AF65-F5344CB8AC3E}">
        <p14:creationId xmlns:p14="http://schemas.microsoft.com/office/powerpoint/2010/main" val="169862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모서리가 둥근 직사각형 108"/>
          <p:cNvSpPr/>
          <p:nvPr/>
        </p:nvSpPr>
        <p:spPr>
          <a:xfrm>
            <a:off x="0" y="6767513"/>
            <a:ext cx="9155113" cy="119062"/>
          </a:xfrm>
          <a:prstGeom prst="roundRect">
            <a:avLst>
              <a:gd name="adj" fmla="val 0"/>
            </a:avLst>
          </a:prstGeom>
          <a:gradFill flip="none" rotWithShape="1">
            <a:gsLst>
              <a:gs pos="45424">
                <a:srgbClr val="92D050"/>
              </a:gs>
              <a:gs pos="58000">
                <a:srgbClr val="92D050"/>
              </a:gs>
              <a:gs pos="52000">
                <a:srgbClr val="92D050"/>
              </a:gs>
              <a:gs pos="71000">
                <a:srgbClr val="00B050"/>
              </a:gs>
              <a:gs pos="36000">
                <a:srgbClr val="342BE5"/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 dirty="0">
              <a:solidFill>
                <a:prstClr val="white"/>
              </a:solidFill>
            </a:endParaRPr>
          </a:p>
        </p:txBody>
      </p:sp>
      <p:sp>
        <p:nvSpPr>
          <p:cNvPr id="67587" name="TextBox 22"/>
          <p:cNvSpPr txBox="1">
            <a:spLocks noChangeArrowheads="1"/>
          </p:cNvSpPr>
          <p:nvPr/>
        </p:nvSpPr>
        <p:spPr bwMode="auto">
          <a:xfrm>
            <a:off x="0" y="71438"/>
            <a:ext cx="912971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ko-KR" altLang="en-US" sz="3000" smtClean="0">
                <a:solidFill>
                  <a:srgbClr val="CC0099"/>
                </a:solidFill>
              </a:rPr>
              <a:t>육성기 양질 조사료 급여의 중요성</a:t>
            </a:r>
          </a:p>
        </p:txBody>
      </p:sp>
      <p:sp>
        <p:nvSpPr>
          <p:cNvPr id="2" name="아래쪽 화살표 설명선 1"/>
          <p:cNvSpPr/>
          <p:nvPr/>
        </p:nvSpPr>
        <p:spPr>
          <a:xfrm>
            <a:off x="251520" y="1700808"/>
            <a:ext cx="1974664" cy="720080"/>
          </a:xfrm>
          <a:prstGeom prst="downArrowCallout">
            <a:avLst/>
          </a:prstGeom>
          <a:gradFill>
            <a:gsLst>
              <a:gs pos="0">
                <a:srgbClr val="FF0066"/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buClrTx/>
              <a:defRPr/>
            </a:pPr>
            <a:r>
              <a:rPr kumimoji="1" lang="ko-KR" altLang="en-US" sz="1800" dirty="0">
                <a:solidFill>
                  <a:srgbClr val="0000FF"/>
                </a:solidFill>
              </a:rPr>
              <a:t>육성기</a:t>
            </a:r>
            <a:r>
              <a:rPr kumimoji="1" lang="en-US" altLang="ko-KR" sz="1800" dirty="0">
                <a:solidFill>
                  <a:prstClr val="black"/>
                </a:solidFill>
              </a:rPr>
              <a:t>, </a:t>
            </a:r>
            <a:r>
              <a:rPr kumimoji="1" lang="ko-KR" altLang="en-US" sz="1800" dirty="0">
                <a:solidFill>
                  <a:prstClr val="black"/>
                </a:solidFill>
              </a:rPr>
              <a:t>비육전기</a:t>
            </a:r>
          </a:p>
        </p:txBody>
      </p:sp>
      <p:sp>
        <p:nvSpPr>
          <p:cNvPr id="3" name="모서리가 둥근 직사각형 2"/>
          <p:cNvSpPr/>
          <p:nvPr/>
        </p:nvSpPr>
        <p:spPr>
          <a:xfrm>
            <a:off x="282575" y="2565400"/>
            <a:ext cx="1943100" cy="576263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35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buClrTx/>
              <a:defRPr/>
            </a:pPr>
            <a:r>
              <a:rPr kumimoji="1" lang="ko-KR" altLang="en-US" sz="1800" dirty="0">
                <a:solidFill>
                  <a:prstClr val="black"/>
                </a:solidFill>
              </a:rPr>
              <a:t>양질의 </a:t>
            </a:r>
            <a:r>
              <a:rPr kumimoji="1" lang="ko-KR" altLang="en-US" sz="1800" dirty="0" err="1">
                <a:solidFill>
                  <a:prstClr val="black"/>
                </a:solidFill>
              </a:rPr>
              <a:t>조사료원</a:t>
            </a:r>
            <a:endParaRPr kumimoji="1" lang="ko-KR" altLang="en-US" sz="1800" dirty="0">
              <a:solidFill>
                <a:prstClr val="black"/>
              </a:solidFill>
            </a:endParaRPr>
          </a:p>
        </p:txBody>
      </p:sp>
      <p:sp>
        <p:nvSpPr>
          <p:cNvPr id="4" name="줄무늬가 있는 오른쪽 화살표 3"/>
          <p:cNvSpPr/>
          <p:nvPr/>
        </p:nvSpPr>
        <p:spPr>
          <a:xfrm>
            <a:off x="2417763" y="2489200"/>
            <a:ext cx="1589087" cy="736600"/>
          </a:xfrm>
          <a:prstGeom prst="strip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buClrTx/>
              <a:defRPr/>
            </a:pPr>
            <a:r>
              <a:rPr kumimoji="1" lang="ko-KR" altLang="en-US" sz="1200" dirty="0">
                <a:solidFill>
                  <a:prstClr val="black"/>
                </a:solidFill>
              </a:rPr>
              <a:t>아세트산 </a:t>
            </a:r>
            <a:endParaRPr kumimoji="1" lang="en-US" altLang="ko-KR" sz="1200" dirty="0">
              <a:solidFill>
                <a:prstClr val="black"/>
              </a:solidFill>
            </a:endParaRPr>
          </a:p>
          <a:p>
            <a:pPr>
              <a:buClrTx/>
              <a:defRPr/>
            </a:pPr>
            <a:r>
              <a:rPr kumimoji="1" lang="ko-KR" altLang="en-US" sz="1200" dirty="0">
                <a:solidFill>
                  <a:prstClr val="black"/>
                </a:solidFill>
              </a:rPr>
              <a:t>공급량 증가</a:t>
            </a:r>
          </a:p>
        </p:txBody>
      </p:sp>
      <p:sp>
        <p:nvSpPr>
          <p:cNvPr id="76" name="AutoShape 2"/>
          <p:cNvSpPr>
            <a:spLocks noChangeArrowheads="1"/>
          </p:cNvSpPr>
          <p:nvPr/>
        </p:nvSpPr>
        <p:spPr bwMode="auto">
          <a:xfrm>
            <a:off x="4098552" y="2121024"/>
            <a:ext cx="1828800" cy="1524000"/>
          </a:xfrm>
          <a:prstGeom prst="flowChartConnector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tint val="23922"/>
                  <a:invGamma/>
                </a:srgb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>
              <a:buClrTx/>
              <a:defRPr/>
            </a:pPr>
            <a:r>
              <a:rPr kumimoji="1" lang="ko-KR" altLang="en-US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근육조직</a:t>
            </a:r>
          </a:p>
        </p:txBody>
      </p:sp>
      <p:sp>
        <p:nvSpPr>
          <p:cNvPr id="67598" name="AutoShape 8"/>
          <p:cNvSpPr>
            <a:spLocks noChangeArrowheads="1"/>
          </p:cNvSpPr>
          <p:nvPr/>
        </p:nvSpPr>
        <p:spPr bwMode="auto">
          <a:xfrm>
            <a:off x="4708525" y="31115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599" name="AutoShape 9"/>
          <p:cNvSpPr>
            <a:spLocks noChangeArrowheads="1"/>
          </p:cNvSpPr>
          <p:nvPr/>
        </p:nvSpPr>
        <p:spPr bwMode="auto">
          <a:xfrm>
            <a:off x="4403725" y="31877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00" name="AutoShape 10"/>
          <p:cNvSpPr>
            <a:spLocks noChangeArrowheads="1"/>
          </p:cNvSpPr>
          <p:nvPr/>
        </p:nvSpPr>
        <p:spPr bwMode="auto">
          <a:xfrm>
            <a:off x="5013325" y="32639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01" name="AutoShape 11"/>
          <p:cNvSpPr>
            <a:spLocks noChangeArrowheads="1"/>
          </p:cNvSpPr>
          <p:nvPr/>
        </p:nvSpPr>
        <p:spPr bwMode="auto">
          <a:xfrm>
            <a:off x="4403725" y="27305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02" name="AutoShape 12"/>
          <p:cNvSpPr>
            <a:spLocks noChangeArrowheads="1"/>
          </p:cNvSpPr>
          <p:nvPr/>
        </p:nvSpPr>
        <p:spPr bwMode="auto">
          <a:xfrm>
            <a:off x="4556125" y="24257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03" name="AutoShape 13"/>
          <p:cNvSpPr>
            <a:spLocks noChangeArrowheads="1"/>
          </p:cNvSpPr>
          <p:nvPr/>
        </p:nvSpPr>
        <p:spPr bwMode="auto">
          <a:xfrm>
            <a:off x="4860925" y="23495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04" name="AutoShape 14"/>
          <p:cNvSpPr>
            <a:spLocks noChangeArrowheads="1"/>
          </p:cNvSpPr>
          <p:nvPr/>
        </p:nvSpPr>
        <p:spPr bwMode="auto">
          <a:xfrm>
            <a:off x="5394325" y="24257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05" name="AutoShape 15"/>
          <p:cNvSpPr>
            <a:spLocks noChangeArrowheads="1"/>
          </p:cNvSpPr>
          <p:nvPr/>
        </p:nvSpPr>
        <p:spPr bwMode="auto">
          <a:xfrm>
            <a:off x="5013325" y="25781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06" name="AutoShape 16"/>
          <p:cNvSpPr>
            <a:spLocks noChangeArrowheads="1"/>
          </p:cNvSpPr>
          <p:nvPr/>
        </p:nvSpPr>
        <p:spPr bwMode="auto">
          <a:xfrm>
            <a:off x="5241925" y="30353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07" name="AutoShape 17"/>
          <p:cNvSpPr>
            <a:spLocks noChangeArrowheads="1"/>
          </p:cNvSpPr>
          <p:nvPr/>
        </p:nvSpPr>
        <p:spPr bwMode="auto">
          <a:xfrm>
            <a:off x="5394325" y="33401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08" name="AutoShape 18"/>
          <p:cNvSpPr>
            <a:spLocks noChangeArrowheads="1"/>
          </p:cNvSpPr>
          <p:nvPr/>
        </p:nvSpPr>
        <p:spPr bwMode="auto">
          <a:xfrm>
            <a:off x="5546725" y="28829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09" name="AutoShape 19"/>
          <p:cNvSpPr>
            <a:spLocks noChangeArrowheads="1"/>
          </p:cNvSpPr>
          <p:nvPr/>
        </p:nvSpPr>
        <p:spPr bwMode="auto">
          <a:xfrm>
            <a:off x="5165725" y="34163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10" name="AutoShape 20"/>
          <p:cNvSpPr>
            <a:spLocks noChangeArrowheads="1"/>
          </p:cNvSpPr>
          <p:nvPr/>
        </p:nvSpPr>
        <p:spPr bwMode="auto">
          <a:xfrm>
            <a:off x="4708525" y="34163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11" name="AutoShape 21"/>
          <p:cNvSpPr>
            <a:spLocks noChangeArrowheads="1"/>
          </p:cNvSpPr>
          <p:nvPr/>
        </p:nvSpPr>
        <p:spPr bwMode="auto">
          <a:xfrm>
            <a:off x="5089525" y="23495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12" name="AutoShape 26"/>
          <p:cNvSpPr>
            <a:spLocks noChangeArrowheads="1"/>
          </p:cNvSpPr>
          <p:nvPr/>
        </p:nvSpPr>
        <p:spPr bwMode="auto">
          <a:xfrm>
            <a:off x="5546725" y="2578100"/>
            <a:ext cx="152400" cy="76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139" name="줄무늬가 있는 오른쪽 화살표 138"/>
          <p:cNvSpPr/>
          <p:nvPr/>
        </p:nvSpPr>
        <p:spPr>
          <a:xfrm rot="2899126">
            <a:off x="5453857" y="3661569"/>
            <a:ext cx="1574800" cy="890587"/>
          </a:xfrm>
          <a:prstGeom prst="strip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buClrTx/>
              <a:defRPr/>
            </a:pPr>
            <a:r>
              <a:rPr kumimoji="1" lang="ko-KR" altLang="en-US" sz="1200" dirty="0" err="1">
                <a:solidFill>
                  <a:prstClr val="black"/>
                </a:solidFill>
              </a:rPr>
              <a:t>프로피온산</a:t>
            </a:r>
            <a:r>
              <a:rPr kumimoji="1" lang="ko-KR" altLang="en-US" sz="1200" dirty="0">
                <a:solidFill>
                  <a:prstClr val="black"/>
                </a:solidFill>
              </a:rPr>
              <a:t> </a:t>
            </a:r>
            <a:endParaRPr kumimoji="1" lang="en-US" altLang="ko-KR" sz="1200" dirty="0">
              <a:solidFill>
                <a:prstClr val="black"/>
              </a:solidFill>
            </a:endParaRPr>
          </a:p>
          <a:p>
            <a:pPr>
              <a:buClrTx/>
              <a:defRPr/>
            </a:pPr>
            <a:r>
              <a:rPr kumimoji="1" lang="ko-KR" altLang="en-US" sz="1200" dirty="0">
                <a:solidFill>
                  <a:prstClr val="black"/>
                </a:solidFill>
              </a:rPr>
              <a:t>공급량 증가</a:t>
            </a:r>
          </a:p>
        </p:txBody>
      </p:sp>
      <p:sp>
        <p:nvSpPr>
          <p:cNvPr id="140" name="AutoShape 24"/>
          <p:cNvSpPr>
            <a:spLocks noChangeArrowheads="1"/>
          </p:cNvSpPr>
          <p:nvPr/>
        </p:nvSpPr>
        <p:spPr bwMode="auto">
          <a:xfrm>
            <a:off x="6470848" y="4567238"/>
            <a:ext cx="2133600" cy="1828800"/>
          </a:xfrm>
          <a:prstGeom prst="flowChartConnector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tint val="23922"/>
                  <a:invGamma/>
                </a:srgb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>
              <a:buClrTx/>
              <a:defRPr/>
            </a:pPr>
            <a:r>
              <a:rPr kumimoji="1" lang="ko-KR" altLang="en-US" sz="16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근육조직</a:t>
            </a:r>
          </a:p>
        </p:txBody>
      </p:sp>
      <p:sp>
        <p:nvSpPr>
          <p:cNvPr id="67617" name="AutoShape 27"/>
          <p:cNvSpPr>
            <a:spLocks noChangeArrowheads="1"/>
          </p:cNvSpPr>
          <p:nvPr/>
        </p:nvSpPr>
        <p:spPr bwMode="auto">
          <a:xfrm>
            <a:off x="7080250" y="47958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18" name="AutoShape 28"/>
          <p:cNvSpPr>
            <a:spLocks noChangeArrowheads="1"/>
          </p:cNvSpPr>
          <p:nvPr/>
        </p:nvSpPr>
        <p:spPr bwMode="auto">
          <a:xfrm>
            <a:off x="7232650" y="49482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19" name="AutoShape 29"/>
          <p:cNvSpPr>
            <a:spLocks noChangeArrowheads="1"/>
          </p:cNvSpPr>
          <p:nvPr/>
        </p:nvSpPr>
        <p:spPr bwMode="auto">
          <a:xfrm>
            <a:off x="7385050" y="51006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20" name="AutoShape 30"/>
          <p:cNvSpPr>
            <a:spLocks noChangeArrowheads="1"/>
          </p:cNvSpPr>
          <p:nvPr/>
        </p:nvSpPr>
        <p:spPr bwMode="auto">
          <a:xfrm>
            <a:off x="7532688" y="51768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21" name="AutoShape 31"/>
          <p:cNvSpPr>
            <a:spLocks noChangeArrowheads="1"/>
          </p:cNvSpPr>
          <p:nvPr/>
        </p:nvSpPr>
        <p:spPr bwMode="auto">
          <a:xfrm>
            <a:off x="7689850" y="56340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22" name="AutoShape 32"/>
          <p:cNvSpPr>
            <a:spLocks noChangeArrowheads="1"/>
          </p:cNvSpPr>
          <p:nvPr/>
        </p:nvSpPr>
        <p:spPr bwMode="auto">
          <a:xfrm>
            <a:off x="7842250" y="55578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23" name="AutoShape 33"/>
          <p:cNvSpPr>
            <a:spLocks noChangeArrowheads="1"/>
          </p:cNvSpPr>
          <p:nvPr/>
        </p:nvSpPr>
        <p:spPr bwMode="auto">
          <a:xfrm>
            <a:off x="7994650" y="57102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24" name="AutoShape 34"/>
          <p:cNvSpPr>
            <a:spLocks noChangeArrowheads="1"/>
          </p:cNvSpPr>
          <p:nvPr/>
        </p:nvSpPr>
        <p:spPr bwMode="auto">
          <a:xfrm>
            <a:off x="8147050" y="58626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25" name="AutoShape 35"/>
          <p:cNvSpPr>
            <a:spLocks noChangeArrowheads="1"/>
          </p:cNvSpPr>
          <p:nvPr/>
        </p:nvSpPr>
        <p:spPr bwMode="auto">
          <a:xfrm>
            <a:off x="6927850" y="50244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26" name="AutoShape 36"/>
          <p:cNvSpPr>
            <a:spLocks noChangeArrowheads="1"/>
          </p:cNvSpPr>
          <p:nvPr/>
        </p:nvSpPr>
        <p:spPr bwMode="auto">
          <a:xfrm>
            <a:off x="6775450" y="52530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27" name="AutoShape 37"/>
          <p:cNvSpPr>
            <a:spLocks noChangeArrowheads="1"/>
          </p:cNvSpPr>
          <p:nvPr/>
        </p:nvSpPr>
        <p:spPr bwMode="auto">
          <a:xfrm>
            <a:off x="7156450" y="51768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28" name="AutoShape 38"/>
          <p:cNvSpPr>
            <a:spLocks noChangeArrowheads="1"/>
          </p:cNvSpPr>
          <p:nvPr/>
        </p:nvSpPr>
        <p:spPr bwMode="auto">
          <a:xfrm>
            <a:off x="7004050" y="52530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29" name="AutoShape 39"/>
          <p:cNvSpPr>
            <a:spLocks noChangeArrowheads="1"/>
          </p:cNvSpPr>
          <p:nvPr/>
        </p:nvSpPr>
        <p:spPr bwMode="auto">
          <a:xfrm>
            <a:off x="6775450" y="54816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30" name="AutoShape 40"/>
          <p:cNvSpPr>
            <a:spLocks noChangeArrowheads="1"/>
          </p:cNvSpPr>
          <p:nvPr/>
        </p:nvSpPr>
        <p:spPr bwMode="auto">
          <a:xfrm>
            <a:off x="7766050" y="57864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31" name="AutoShape 41"/>
          <p:cNvSpPr>
            <a:spLocks noChangeArrowheads="1"/>
          </p:cNvSpPr>
          <p:nvPr/>
        </p:nvSpPr>
        <p:spPr bwMode="auto">
          <a:xfrm>
            <a:off x="7537450" y="57102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32" name="AutoShape 42"/>
          <p:cNvSpPr>
            <a:spLocks noChangeArrowheads="1"/>
          </p:cNvSpPr>
          <p:nvPr/>
        </p:nvSpPr>
        <p:spPr bwMode="auto">
          <a:xfrm>
            <a:off x="7080250" y="57102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33" name="AutoShape 43"/>
          <p:cNvSpPr>
            <a:spLocks noChangeArrowheads="1"/>
          </p:cNvSpPr>
          <p:nvPr/>
        </p:nvSpPr>
        <p:spPr bwMode="auto">
          <a:xfrm>
            <a:off x="6623050" y="50244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34" name="AutoShape 44"/>
          <p:cNvSpPr>
            <a:spLocks noChangeArrowheads="1"/>
          </p:cNvSpPr>
          <p:nvPr/>
        </p:nvSpPr>
        <p:spPr bwMode="auto">
          <a:xfrm>
            <a:off x="7285038" y="56340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35" name="AutoShape 45"/>
          <p:cNvSpPr>
            <a:spLocks noChangeArrowheads="1"/>
          </p:cNvSpPr>
          <p:nvPr/>
        </p:nvSpPr>
        <p:spPr bwMode="auto">
          <a:xfrm>
            <a:off x="7461250" y="57102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36" name="AutoShape 46"/>
          <p:cNvSpPr>
            <a:spLocks noChangeArrowheads="1"/>
          </p:cNvSpPr>
          <p:nvPr/>
        </p:nvSpPr>
        <p:spPr bwMode="auto">
          <a:xfrm>
            <a:off x="7613650" y="58626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37" name="AutoShape 47"/>
          <p:cNvSpPr>
            <a:spLocks noChangeArrowheads="1"/>
          </p:cNvSpPr>
          <p:nvPr/>
        </p:nvSpPr>
        <p:spPr bwMode="auto">
          <a:xfrm>
            <a:off x="7766050" y="60150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38" name="AutoShape 48"/>
          <p:cNvSpPr>
            <a:spLocks noChangeArrowheads="1"/>
          </p:cNvSpPr>
          <p:nvPr/>
        </p:nvSpPr>
        <p:spPr bwMode="auto">
          <a:xfrm>
            <a:off x="7537450" y="61674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39" name="AutoShape 49"/>
          <p:cNvSpPr>
            <a:spLocks noChangeArrowheads="1"/>
          </p:cNvSpPr>
          <p:nvPr/>
        </p:nvSpPr>
        <p:spPr bwMode="auto">
          <a:xfrm>
            <a:off x="7004050" y="60150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40" name="AutoShape 50"/>
          <p:cNvSpPr>
            <a:spLocks noChangeArrowheads="1"/>
          </p:cNvSpPr>
          <p:nvPr/>
        </p:nvSpPr>
        <p:spPr bwMode="auto">
          <a:xfrm>
            <a:off x="7308850" y="59388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41" name="AutoShape 51"/>
          <p:cNvSpPr>
            <a:spLocks noChangeArrowheads="1"/>
          </p:cNvSpPr>
          <p:nvPr/>
        </p:nvSpPr>
        <p:spPr bwMode="auto">
          <a:xfrm>
            <a:off x="7918450" y="61674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42" name="AutoShape 52"/>
          <p:cNvSpPr>
            <a:spLocks noChangeArrowheads="1"/>
          </p:cNvSpPr>
          <p:nvPr/>
        </p:nvSpPr>
        <p:spPr bwMode="auto">
          <a:xfrm>
            <a:off x="7385050" y="47958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43" name="AutoShape 53"/>
          <p:cNvSpPr>
            <a:spLocks noChangeArrowheads="1"/>
          </p:cNvSpPr>
          <p:nvPr/>
        </p:nvSpPr>
        <p:spPr bwMode="auto">
          <a:xfrm>
            <a:off x="7537450" y="46434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44" name="AutoShape 54"/>
          <p:cNvSpPr>
            <a:spLocks noChangeArrowheads="1"/>
          </p:cNvSpPr>
          <p:nvPr/>
        </p:nvSpPr>
        <p:spPr bwMode="auto">
          <a:xfrm>
            <a:off x="7918450" y="51006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45" name="AutoShape 55"/>
          <p:cNvSpPr>
            <a:spLocks noChangeArrowheads="1"/>
          </p:cNvSpPr>
          <p:nvPr/>
        </p:nvSpPr>
        <p:spPr bwMode="auto">
          <a:xfrm>
            <a:off x="7537450" y="49482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46" name="AutoShape 56"/>
          <p:cNvSpPr>
            <a:spLocks noChangeArrowheads="1"/>
          </p:cNvSpPr>
          <p:nvPr/>
        </p:nvSpPr>
        <p:spPr bwMode="auto">
          <a:xfrm>
            <a:off x="7689850" y="51006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47" name="AutoShape 57"/>
          <p:cNvSpPr>
            <a:spLocks noChangeArrowheads="1"/>
          </p:cNvSpPr>
          <p:nvPr/>
        </p:nvSpPr>
        <p:spPr bwMode="auto">
          <a:xfrm>
            <a:off x="7842250" y="52530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48" name="AutoShape 58"/>
          <p:cNvSpPr>
            <a:spLocks noChangeArrowheads="1"/>
          </p:cNvSpPr>
          <p:nvPr/>
        </p:nvSpPr>
        <p:spPr bwMode="auto">
          <a:xfrm>
            <a:off x="7994650" y="54054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49" name="AutoShape 59"/>
          <p:cNvSpPr>
            <a:spLocks noChangeArrowheads="1"/>
          </p:cNvSpPr>
          <p:nvPr/>
        </p:nvSpPr>
        <p:spPr bwMode="auto">
          <a:xfrm>
            <a:off x="8147050" y="55578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50" name="AutoShape 60"/>
          <p:cNvSpPr>
            <a:spLocks noChangeArrowheads="1"/>
          </p:cNvSpPr>
          <p:nvPr/>
        </p:nvSpPr>
        <p:spPr bwMode="auto">
          <a:xfrm>
            <a:off x="8299450" y="57102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51" name="AutoShape 61"/>
          <p:cNvSpPr>
            <a:spLocks noChangeArrowheads="1"/>
          </p:cNvSpPr>
          <p:nvPr/>
        </p:nvSpPr>
        <p:spPr bwMode="auto">
          <a:xfrm>
            <a:off x="8223250" y="51768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52" name="AutoShape 62"/>
          <p:cNvSpPr>
            <a:spLocks noChangeArrowheads="1"/>
          </p:cNvSpPr>
          <p:nvPr/>
        </p:nvSpPr>
        <p:spPr bwMode="auto">
          <a:xfrm>
            <a:off x="8070850" y="49482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53" name="AutoShape 63"/>
          <p:cNvSpPr>
            <a:spLocks noChangeArrowheads="1"/>
          </p:cNvSpPr>
          <p:nvPr/>
        </p:nvSpPr>
        <p:spPr bwMode="auto">
          <a:xfrm>
            <a:off x="7842250" y="48720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54" name="AutoShape 64"/>
          <p:cNvSpPr>
            <a:spLocks noChangeArrowheads="1"/>
          </p:cNvSpPr>
          <p:nvPr/>
        </p:nvSpPr>
        <p:spPr bwMode="auto">
          <a:xfrm>
            <a:off x="8299450" y="54054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55" name="AutoShape 65"/>
          <p:cNvSpPr>
            <a:spLocks noChangeArrowheads="1"/>
          </p:cNvSpPr>
          <p:nvPr/>
        </p:nvSpPr>
        <p:spPr bwMode="auto">
          <a:xfrm>
            <a:off x="6915150" y="5430838"/>
            <a:ext cx="228600" cy="2032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56" name="AutoShape 66"/>
          <p:cNvSpPr>
            <a:spLocks noChangeArrowheads="1"/>
          </p:cNvSpPr>
          <p:nvPr/>
        </p:nvSpPr>
        <p:spPr bwMode="auto">
          <a:xfrm>
            <a:off x="6965950" y="56340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57" name="AutoShape 67"/>
          <p:cNvSpPr>
            <a:spLocks noChangeArrowheads="1"/>
          </p:cNvSpPr>
          <p:nvPr/>
        </p:nvSpPr>
        <p:spPr bwMode="auto">
          <a:xfrm>
            <a:off x="6775450" y="57102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58" name="AutoShape 68"/>
          <p:cNvSpPr>
            <a:spLocks noChangeArrowheads="1"/>
          </p:cNvSpPr>
          <p:nvPr/>
        </p:nvSpPr>
        <p:spPr bwMode="auto">
          <a:xfrm>
            <a:off x="7232650" y="57864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67659" name="AutoShape 69"/>
          <p:cNvSpPr>
            <a:spLocks noChangeArrowheads="1"/>
          </p:cNvSpPr>
          <p:nvPr/>
        </p:nvSpPr>
        <p:spPr bwMode="auto">
          <a:xfrm>
            <a:off x="6927850" y="5862638"/>
            <a:ext cx="228600" cy="152400"/>
          </a:xfrm>
          <a:prstGeom prst="su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ko-KR" altLang="en-US" sz="1800" smtClean="0">
              <a:solidFill>
                <a:srgbClr val="000000"/>
              </a:solidFill>
            </a:endParaRPr>
          </a:p>
        </p:txBody>
      </p:sp>
      <p:sp>
        <p:nvSpPr>
          <p:cNvPr id="5" name="설명선 1 4"/>
          <p:cNvSpPr/>
          <p:nvPr/>
        </p:nvSpPr>
        <p:spPr>
          <a:xfrm>
            <a:off x="5927725" y="1700213"/>
            <a:ext cx="1457325" cy="649287"/>
          </a:xfrm>
          <a:prstGeom prst="borderCallout1">
            <a:avLst>
              <a:gd name="adj1" fmla="val 37541"/>
              <a:gd name="adj2" fmla="val -2479"/>
              <a:gd name="adj3" fmla="val 112500"/>
              <a:gd name="adj4" fmla="val -3833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buClrTx/>
              <a:defRPr/>
            </a:pPr>
            <a:r>
              <a:rPr kumimoji="1" lang="ko-KR" altLang="en-US" sz="1600" dirty="0">
                <a:solidFill>
                  <a:prstClr val="black"/>
                </a:solidFill>
              </a:rPr>
              <a:t>지방세포수</a:t>
            </a:r>
            <a:endParaRPr kumimoji="1" lang="en-US" altLang="ko-KR" sz="1600" dirty="0">
              <a:solidFill>
                <a:prstClr val="black"/>
              </a:solidFill>
            </a:endParaRPr>
          </a:p>
          <a:p>
            <a:pPr>
              <a:buClrTx/>
              <a:defRPr/>
            </a:pPr>
            <a:r>
              <a:rPr kumimoji="1" lang="ko-KR" altLang="en-US" sz="1600" dirty="0">
                <a:solidFill>
                  <a:prstClr val="black"/>
                </a:solidFill>
              </a:rPr>
              <a:t>증가</a:t>
            </a:r>
          </a:p>
        </p:txBody>
      </p:sp>
      <p:sp>
        <p:nvSpPr>
          <p:cNvPr id="185" name="설명선 1 184"/>
          <p:cNvSpPr/>
          <p:nvPr/>
        </p:nvSpPr>
        <p:spPr>
          <a:xfrm>
            <a:off x="7727950" y="3783013"/>
            <a:ext cx="1236663" cy="647700"/>
          </a:xfrm>
          <a:prstGeom prst="borderCallout1">
            <a:avLst>
              <a:gd name="adj1" fmla="val 37541"/>
              <a:gd name="adj2" fmla="val -2479"/>
              <a:gd name="adj3" fmla="val 165115"/>
              <a:gd name="adj4" fmla="val -4227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buClrTx/>
              <a:defRPr/>
            </a:pPr>
            <a:r>
              <a:rPr kumimoji="1" lang="ko-KR" altLang="en-US" sz="1600" dirty="0" err="1">
                <a:solidFill>
                  <a:prstClr val="black"/>
                </a:solidFill>
              </a:rPr>
              <a:t>지방구세포</a:t>
            </a:r>
            <a:endParaRPr kumimoji="1" lang="en-US" altLang="ko-KR" sz="1600" dirty="0">
              <a:solidFill>
                <a:prstClr val="black"/>
              </a:solidFill>
            </a:endParaRPr>
          </a:p>
          <a:p>
            <a:pPr>
              <a:buClrTx/>
              <a:defRPr/>
            </a:pPr>
            <a:r>
              <a:rPr kumimoji="1" lang="ko-KR" altLang="en-US" sz="1600" dirty="0">
                <a:solidFill>
                  <a:prstClr val="black"/>
                </a:solidFill>
              </a:rPr>
              <a:t>크기확대</a:t>
            </a:r>
          </a:p>
        </p:txBody>
      </p:sp>
      <p:sp>
        <p:nvSpPr>
          <p:cNvPr id="186" name="아래쪽 화살표 설명선 185"/>
          <p:cNvSpPr/>
          <p:nvPr/>
        </p:nvSpPr>
        <p:spPr>
          <a:xfrm>
            <a:off x="6493166" y="3222632"/>
            <a:ext cx="1349282" cy="720080"/>
          </a:xfrm>
          <a:prstGeom prst="downArrowCallout">
            <a:avLst/>
          </a:prstGeom>
          <a:gradFill>
            <a:gsLst>
              <a:gs pos="0">
                <a:srgbClr val="FF0066"/>
              </a:gs>
              <a:gs pos="99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buClrTx/>
              <a:defRPr/>
            </a:pPr>
            <a:r>
              <a:rPr kumimoji="1" lang="ko-KR" altLang="en-US" sz="1600" dirty="0">
                <a:solidFill>
                  <a:prstClr val="black"/>
                </a:solidFill>
              </a:rPr>
              <a:t>비육 중</a:t>
            </a:r>
            <a:r>
              <a:rPr kumimoji="1" lang="en-US" altLang="ko-KR" sz="1600" dirty="0">
                <a:solidFill>
                  <a:prstClr val="black"/>
                </a:solidFill>
              </a:rPr>
              <a:t>·</a:t>
            </a:r>
            <a:r>
              <a:rPr kumimoji="1" lang="ko-KR" altLang="en-US" sz="1600" dirty="0">
                <a:solidFill>
                  <a:prstClr val="black"/>
                </a:solidFill>
              </a:rPr>
              <a:t>후기</a:t>
            </a:r>
          </a:p>
        </p:txBody>
      </p:sp>
    </p:spTree>
    <p:extLst>
      <p:ext uri="{BB962C8B-B14F-4D97-AF65-F5344CB8AC3E}">
        <p14:creationId xmlns:p14="http://schemas.microsoft.com/office/powerpoint/2010/main" val="202349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모서리가 둥근 직사각형 50"/>
          <p:cNvSpPr/>
          <p:nvPr/>
        </p:nvSpPr>
        <p:spPr>
          <a:xfrm>
            <a:off x="625236" y="1658912"/>
            <a:ext cx="8136904" cy="792088"/>
          </a:xfrm>
          <a:prstGeom prst="roundRect">
            <a:avLst/>
          </a:prstGeom>
          <a:gradFill>
            <a:gsLst>
              <a:gs pos="0">
                <a:schemeClr val="accent5"/>
              </a:gs>
              <a:gs pos="100000">
                <a:srgbClr val="00B0F0"/>
              </a:gs>
            </a:gsLst>
            <a:lin ang="5400000" scaled="1"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sp>
        <p:nvSpPr>
          <p:cNvPr id="52" name="모서리가 둥근 직사각형 51"/>
          <p:cNvSpPr/>
          <p:nvPr/>
        </p:nvSpPr>
        <p:spPr>
          <a:xfrm>
            <a:off x="702124" y="1730920"/>
            <a:ext cx="692140" cy="64807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altLang="ko-KR" sz="3600" dirty="0">
                <a:solidFill>
                  <a:prstClr val="black"/>
                </a:solidFill>
              </a:rPr>
              <a:t>1</a:t>
            </a:r>
            <a:endParaRPr lang="ko-KR" altLang="en-US" sz="3600" dirty="0">
              <a:solidFill>
                <a:prstClr val="black"/>
              </a:solidFill>
            </a:endParaRPr>
          </a:p>
        </p:txBody>
      </p:sp>
      <p:sp>
        <p:nvSpPr>
          <p:cNvPr id="53" name="모서리가 둥근 직사각형 52"/>
          <p:cNvSpPr/>
          <p:nvPr/>
        </p:nvSpPr>
        <p:spPr>
          <a:xfrm>
            <a:off x="1561340" y="1730920"/>
            <a:ext cx="7029564" cy="64807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ko-KR" altLang="en-US" sz="2000" dirty="0">
                <a:solidFill>
                  <a:srgbClr val="FF0000"/>
                </a:solidFill>
              </a:rPr>
              <a:t>근간지방의</a:t>
            </a:r>
            <a:r>
              <a:rPr lang="ko-KR" altLang="en-US" sz="2000" dirty="0">
                <a:solidFill>
                  <a:prstClr val="black"/>
                </a:solidFill>
              </a:rPr>
              <a:t> 축적 → 등심단면적 감소</a:t>
            </a:r>
            <a:r>
              <a:rPr lang="en-US" altLang="ko-KR" sz="2000" b="0" dirty="0">
                <a:solidFill>
                  <a:prstClr val="black"/>
                </a:solidFill>
              </a:rPr>
              <a:t>                </a:t>
            </a:r>
            <a:endParaRPr lang="ko-KR" altLang="en-US" sz="2000" b="0" dirty="0">
              <a:solidFill>
                <a:prstClr val="black"/>
              </a:solidFill>
            </a:endParaRPr>
          </a:p>
        </p:txBody>
      </p:sp>
      <p:sp>
        <p:nvSpPr>
          <p:cNvPr id="54" name="모서리가 둥근 직사각형 53"/>
          <p:cNvSpPr/>
          <p:nvPr/>
        </p:nvSpPr>
        <p:spPr>
          <a:xfrm>
            <a:off x="607384" y="2812221"/>
            <a:ext cx="8136904" cy="792088"/>
          </a:xfrm>
          <a:prstGeom prst="round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87D24E"/>
              </a:gs>
            </a:gsLst>
            <a:lin ang="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sp>
        <p:nvSpPr>
          <p:cNvPr id="55" name="모서리가 둥근 직사각형 54"/>
          <p:cNvSpPr/>
          <p:nvPr/>
        </p:nvSpPr>
        <p:spPr>
          <a:xfrm>
            <a:off x="684272" y="2884229"/>
            <a:ext cx="692140" cy="64807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altLang="ko-KR" sz="3600" dirty="0">
                <a:solidFill>
                  <a:prstClr val="black"/>
                </a:solidFill>
              </a:rPr>
              <a:t>2</a:t>
            </a:r>
            <a:endParaRPr lang="ko-KR" altLang="en-US" sz="3600" dirty="0">
              <a:solidFill>
                <a:prstClr val="black"/>
              </a:solidFill>
            </a:endParaRPr>
          </a:p>
        </p:txBody>
      </p:sp>
      <p:sp>
        <p:nvSpPr>
          <p:cNvPr id="56" name="모서리가 둥근 직사각형 55"/>
          <p:cNvSpPr/>
          <p:nvPr/>
        </p:nvSpPr>
        <p:spPr>
          <a:xfrm>
            <a:off x="1543488" y="2884229"/>
            <a:ext cx="7029564" cy="64807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ko-KR" altLang="en-US" sz="2200" dirty="0">
                <a:solidFill>
                  <a:srgbClr val="FF0000"/>
                </a:solidFill>
              </a:rPr>
              <a:t>근간</a:t>
            </a:r>
            <a:r>
              <a:rPr lang="en-US" altLang="ko-KR" sz="2200" dirty="0">
                <a:solidFill>
                  <a:srgbClr val="FF0000"/>
                </a:solidFill>
              </a:rPr>
              <a:t>/</a:t>
            </a:r>
            <a:r>
              <a:rPr lang="ko-KR" altLang="en-US" sz="2200" dirty="0">
                <a:solidFill>
                  <a:srgbClr val="FF0000"/>
                </a:solidFill>
              </a:rPr>
              <a:t>복강 지방</a:t>
            </a:r>
            <a:r>
              <a:rPr lang="ko-KR" altLang="en-US" sz="2000" dirty="0">
                <a:solidFill>
                  <a:srgbClr val="FF0000"/>
                </a:solidFill>
              </a:rPr>
              <a:t>의 </a:t>
            </a:r>
            <a:r>
              <a:rPr lang="ko-KR" altLang="en-US" sz="2000" dirty="0">
                <a:solidFill>
                  <a:prstClr val="black"/>
                </a:solidFill>
              </a:rPr>
              <a:t>조기 침착 → 사료섭취량 감소</a:t>
            </a:r>
          </a:p>
        </p:txBody>
      </p:sp>
      <p:sp>
        <p:nvSpPr>
          <p:cNvPr id="57" name="모서리가 둥근 직사각형 56"/>
          <p:cNvSpPr/>
          <p:nvPr/>
        </p:nvSpPr>
        <p:spPr>
          <a:xfrm>
            <a:off x="616310" y="4107424"/>
            <a:ext cx="8136904" cy="792088"/>
          </a:xfrm>
          <a:prstGeom prst="roundRect">
            <a:avLst/>
          </a:prstGeom>
          <a:gradFill>
            <a:gsLst>
              <a:gs pos="0">
                <a:schemeClr val="accent5"/>
              </a:gs>
              <a:gs pos="100000">
                <a:srgbClr val="00B0F0"/>
              </a:gs>
            </a:gsLst>
            <a:lin ang="5400000" scaled="1"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>
          <a:xfrm>
            <a:off x="693198" y="4179432"/>
            <a:ext cx="692140" cy="64807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altLang="ko-KR" sz="3600" dirty="0">
                <a:solidFill>
                  <a:prstClr val="black"/>
                </a:solidFill>
              </a:rPr>
              <a:t>3</a:t>
            </a:r>
            <a:endParaRPr lang="ko-KR" altLang="en-US" sz="3600" dirty="0">
              <a:solidFill>
                <a:prstClr val="black"/>
              </a:solidFill>
            </a:endParaRPr>
          </a:p>
        </p:txBody>
      </p:sp>
      <p:sp>
        <p:nvSpPr>
          <p:cNvPr id="59" name="모서리가 둥근 직사각형 58"/>
          <p:cNvSpPr/>
          <p:nvPr/>
        </p:nvSpPr>
        <p:spPr>
          <a:xfrm>
            <a:off x="1552414" y="4179432"/>
            <a:ext cx="7029564" cy="64807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ko-KR" altLang="en-US" sz="2200" dirty="0">
                <a:solidFill>
                  <a:srgbClr val="FF0000"/>
                </a:solidFill>
              </a:rPr>
              <a:t>근간</a:t>
            </a:r>
            <a:r>
              <a:rPr lang="en-US" altLang="ko-KR" sz="2200" dirty="0">
                <a:solidFill>
                  <a:srgbClr val="FF0000"/>
                </a:solidFill>
              </a:rPr>
              <a:t>/</a:t>
            </a:r>
            <a:r>
              <a:rPr lang="ko-KR" altLang="en-US" sz="2200" dirty="0">
                <a:solidFill>
                  <a:srgbClr val="FF0000"/>
                </a:solidFill>
              </a:rPr>
              <a:t>복강 지방</a:t>
            </a:r>
            <a:r>
              <a:rPr lang="ko-KR" altLang="en-US" sz="2000" dirty="0">
                <a:solidFill>
                  <a:srgbClr val="FF0000"/>
                </a:solidFill>
              </a:rPr>
              <a:t>의 </a:t>
            </a:r>
            <a:r>
              <a:rPr lang="ko-KR" altLang="en-US" sz="2000" dirty="0">
                <a:solidFill>
                  <a:prstClr val="black"/>
                </a:solidFill>
              </a:rPr>
              <a:t>침착 → </a:t>
            </a:r>
            <a:r>
              <a:rPr lang="ko-KR" altLang="en-US" sz="2000" dirty="0" err="1">
                <a:solidFill>
                  <a:prstClr val="black"/>
                </a:solidFill>
              </a:rPr>
              <a:t>근내지방</a:t>
            </a:r>
            <a:r>
              <a:rPr lang="ko-KR" altLang="en-US" sz="2000" dirty="0">
                <a:solidFill>
                  <a:prstClr val="black"/>
                </a:solidFill>
              </a:rPr>
              <a:t> 축적 제한</a:t>
            </a:r>
          </a:p>
        </p:txBody>
      </p:sp>
      <p:sp>
        <p:nvSpPr>
          <p:cNvPr id="60" name="모서리가 둥근 직사각형 59"/>
          <p:cNvSpPr/>
          <p:nvPr/>
        </p:nvSpPr>
        <p:spPr>
          <a:xfrm>
            <a:off x="634163" y="5229200"/>
            <a:ext cx="8136904" cy="792088"/>
          </a:xfrm>
          <a:prstGeom prst="round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87D24E"/>
              </a:gs>
            </a:gsLst>
            <a:lin ang="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sp>
        <p:nvSpPr>
          <p:cNvPr id="61" name="모서리가 둥근 직사각형 60"/>
          <p:cNvSpPr/>
          <p:nvPr/>
        </p:nvSpPr>
        <p:spPr>
          <a:xfrm>
            <a:off x="711051" y="5301208"/>
            <a:ext cx="692140" cy="64807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altLang="ko-KR" sz="3600" dirty="0">
                <a:solidFill>
                  <a:prstClr val="black"/>
                </a:solidFill>
              </a:rPr>
              <a:t>4</a:t>
            </a:r>
            <a:endParaRPr lang="ko-KR" altLang="en-US" sz="3600" dirty="0">
              <a:solidFill>
                <a:prstClr val="black"/>
              </a:solidFill>
            </a:endParaRPr>
          </a:p>
        </p:txBody>
      </p:sp>
      <p:sp>
        <p:nvSpPr>
          <p:cNvPr id="62" name="모서리가 둥근 직사각형 61"/>
          <p:cNvSpPr/>
          <p:nvPr/>
        </p:nvSpPr>
        <p:spPr>
          <a:xfrm>
            <a:off x="1570267" y="5301208"/>
            <a:ext cx="7029564" cy="64807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ct val="50000"/>
              </a:spcBef>
              <a:spcAft>
                <a:spcPts val="0"/>
              </a:spcAft>
              <a:buClrTx/>
              <a:defRPr/>
            </a:pPr>
            <a:r>
              <a:rPr lang="ko-KR" altLang="en-US" sz="2200" dirty="0">
                <a:solidFill>
                  <a:srgbClr val="FF0000"/>
                </a:solidFill>
              </a:rPr>
              <a:t>생후 </a:t>
            </a:r>
            <a:r>
              <a:rPr lang="en-US" altLang="ko-KR" sz="2200" dirty="0">
                <a:solidFill>
                  <a:srgbClr val="FF0000"/>
                </a:solidFill>
              </a:rPr>
              <a:t>13</a:t>
            </a:r>
            <a:r>
              <a:rPr lang="ko-KR" altLang="en-US" sz="2200" dirty="0" err="1">
                <a:solidFill>
                  <a:srgbClr val="FF0000"/>
                </a:solidFill>
              </a:rPr>
              <a:t>개월령</a:t>
            </a:r>
            <a:r>
              <a:rPr lang="ko-KR" altLang="en-US" sz="2000" dirty="0" err="1">
                <a:solidFill>
                  <a:prstClr val="black"/>
                </a:solidFill>
              </a:rPr>
              <a:t>까지는</a:t>
            </a:r>
            <a:r>
              <a:rPr lang="ko-KR" altLang="en-US" sz="2000" dirty="0">
                <a:solidFill>
                  <a:prstClr val="black"/>
                </a:solidFill>
              </a:rPr>
              <a:t> </a:t>
            </a:r>
            <a:r>
              <a:rPr lang="ko-KR" altLang="en-US" sz="2000" dirty="0">
                <a:solidFill>
                  <a:srgbClr val="0000FF"/>
                </a:solidFill>
              </a:rPr>
              <a:t>갈비와 </a:t>
            </a:r>
            <a:r>
              <a:rPr lang="ko-KR" altLang="en-US" sz="2000" dirty="0" err="1">
                <a:solidFill>
                  <a:srgbClr val="0000FF"/>
                </a:solidFill>
              </a:rPr>
              <a:t>요각이</a:t>
            </a:r>
            <a:r>
              <a:rPr lang="ko-KR" altLang="en-US" sz="2000" dirty="0">
                <a:solidFill>
                  <a:srgbClr val="0000FF"/>
                </a:solidFill>
              </a:rPr>
              <a:t> 보이도록 관리</a:t>
            </a:r>
          </a:p>
        </p:txBody>
      </p:sp>
      <p:sp>
        <p:nvSpPr>
          <p:cNvPr id="63" name="위로 굽은 화살표 62"/>
          <p:cNvSpPr/>
          <p:nvPr/>
        </p:nvSpPr>
        <p:spPr>
          <a:xfrm rot="5400000">
            <a:off x="1776413" y="3687763"/>
            <a:ext cx="153987" cy="198437"/>
          </a:xfrm>
          <a:prstGeom prst="bent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sp>
        <p:nvSpPr>
          <p:cNvPr id="69647" name="직사각형 6"/>
          <p:cNvSpPr>
            <a:spLocks noChangeArrowheads="1"/>
          </p:cNvSpPr>
          <p:nvPr/>
        </p:nvSpPr>
        <p:spPr bwMode="auto">
          <a:xfrm>
            <a:off x="1933575" y="3635375"/>
            <a:ext cx="5021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ko-KR" altLang="en-US" sz="1800" smtClean="0">
                <a:solidFill>
                  <a:srgbClr val="0070C0"/>
                </a:solidFill>
              </a:rPr>
              <a:t>지방세포에서 식욕억제 호르몬인 렙틴 분비</a:t>
            </a:r>
          </a:p>
        </p:txBody>
      </p:sp>
      <p:sp>
        <p:nvSpPr>
          <p:cNvPr id="29" name="모서리가 둥근 직사각형 28"/>
          <p:cNvSpPr/>
          <p:nvPr/>
        </p:nvSpPr>
        <p:spPr>
          <a:xfrm>
            <a:off x="0" y="6767513"/>
            <a:ext cx="9155113" cy="119062"/>
          </a:xfrm>
          <a:prstGeom prst="roundRect">
            <a:avLst>
              <a:gd name="adj" fmla="val 0"/>
            </a:avLst>
          </a:prstGeom>
          <a:gradFill flip="none" rotWithShape="1">
            <a:gsLst>
              <a:gs pos="45424">
                <a:srgbClr val="92D050"/>
              </a:gs>
              <a:gs pos="58000">
                <a:srgbClr val="92D050"/>
              </a:gs>
              <a:gs pos="52000">
                <a:srgbClr val="92D050"/>
              </a:gs>
              <a:gs pos="71000">
                <a:srgbClr val="00B050"/>
              </a:gs>
              <a:gs pos="36000">
                <a:srgbClr val="342BE5"/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 dirty="0">
              <a:solidFill>
                <a:prstClr val="white"/>
              </a:solidFill>
            </a:endParaRPr>
          </a:p>
        </p:txBody>
      </p:sp>
      <p:sp>
        <p:nvSpPr>
          <p:cNvPr id="69649" name="TextBox 22"/>
          <p:cNvSpPr txBox="1">
            <a:spLocks noChangeArrowheads="1"/>
          </p:cNvSpPr>
          <p:nvPr/>
        </p:nvSpPr>
        <p:spPr bwMode="auto">
          <a:xfrm>
            <a:off x="0" y="71438"/>
            <a:ext cx="912971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ko-KR" altLang="en-US" sz="3000" smtClean="0">
                <a:solidFill>
                  <a:srgbClr val="CC0099"/>
                </a:solidFill>
              </a:rPr>
              <a:t>육성기 근간</a:t>
            </a:r>
            <a:r>
              <a:rPr lang="en-US" altLang="ko-KR" sz="3000" smtClean="0">
                <a:solidFill>
                  <a:srgbClr val="CC0099"/>
                </a:solidFill>
              </a:rPr>
              <a:t>/</a:t>
            </a:r>
            <a:r>
              <a:rPr lang="ko-KR" altLang="en-US" sz="3000" smtClean="0">
                <a:solidFill>
                  <a:srgbClr val="CC0099"/>
                </a:solidFill>
              </a:rPr>
              <a:t>복강 지방 조기침착 방지</a:t>
            </a:r>
          </a:p>
        </p:txBody>
      </p:sp>
    </p:spTree>
    <p:extLst>
      <p:ext uri="{BB962C8B-B14F-4D97-AF65-F5344CB8AC3E}">
        <p14:creationId xmlns:p14="http://schemas.microsoft.com/office/powerpoint/2010/main" val="91173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직사각형 36"/>
          <p:cNvSpPr/>
          <p:nvPr/>
        </p:nvSpPr>
        <p:spPr>
          <a:xfrm>
            <a:off x="508000" y="1887538"/>
            <a:ext cx="6459538" cy="8159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00FF">
                  <a:lumMod val="71000"/>
                  <a:lumOff val="29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ClrTx/>
              <a:defRPr/>
            </a:pPr>
            <a:endParaRPr kumimoji="1" lang="ko-KR" altLang="en-US" sz="1800" b="0">
              <a:solidFill>
                <a:prstClr val="white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508000" y="2790825"/>
            <a:ext cx="6211888" cy="8159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5DED6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ClrTx/>
              <a:defRPr/>
            </a:pPr>
            <a:endParaRPr kumimoji="1" lang="ko-KR" altLang="en-US" sz="1800" b="0">
              <a:solidFill>
                <a:prstClr val="white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08000" y="3713163"/>
            <a:ext cx="5897563" cy="8159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00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ClrTx/>
              <a:defRPr/>
            </a:pPr>
            <a:endParaRPr kumimoji="1" lang="ko-KR" altLang="en-US" sz="1800" b="0">
              <a:solidFill>
                <a:prstClr val="white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508000" y="4645025"/>
            <a:ext cx="5864225" cy="8159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5DED6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ClrTx/>
              <a:defRPr/>
            </a:pPr>
            <a:endParaRPr kumimoji="1" lang="ko-KR" altLang="en-US" sz="1800" b="0">
              <a:solidFill>
                <a:prstClr val="white"/>
              </a:solidFill>
            </a:endParaRPr>
          </a:p>
        </p:txBody>
      </p:sp>
      <p:sp>
        <p:nvSpPr>
          <p:cNvPr id="50" name="모서리가 둥근 직사각형 49"/>
          <p:cNvSpPr/>
          <p:nvPr/>
        </p:nvSpPr>
        <p:spPr>
          <a:xfrm>
            <a:off x="0" y="6767513"/>
            <a:ext cx="9155113" cy="119062"/>
          </a:xfrm>
          <a:prstGeom prst="roundRect">
            <a:avLst>
              <a:gd name="adj" fmla="val 0"/>
            </a:avLst>
          </a:prstGeom>
          <a:gradFill flip="none" rotWithShape="1">
            <a:gsLst>
              <a:gs pos="45424">
                <a:srgbClr val="92D050"/>
              </a:gs>
              <a:gs pos="58000">
                <a:srgbClr val="92D050"/>
              </a:gs>
              <a:gs pos="52000">
                <a:srgbClr val="92D050"/>
              </a:gs>
              <a:gs pos="71000">
                <a:srgbClr val="00B050"/>
              </a:gs>
              <a:gs pos="36000">
                <a:srgbClr val="342BE5"/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 dirty="0">
              <a:solidFill>
                <a:prstClr val="white"/>
              </a:solidFill>
            </a:endParaRPr>
          </a:p>
        </p:txBody>
      </p:sp>
      <p:sp>
        <p:nvSpPr>
          <p:cNvPr id="70663" name="TextBox 22"/>
          <p:cNvSpPr txBox="1">
            <a:spLocks noChangeArrowheads="1"/>
          </p:cNvSpPr>
          <p:nvPr/>
        </p:nvSpPr>
        <p:spPr bwMode="auto">
          <a:xfrm>
            <a:off x="0" y="71438"/>
            <a:ext cx="912971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ko-KR" altLang="en-US" sz="3000" smtClean="0">
                <a:solidFill>
                  <a:srgbClr val="CC0099"/>
                </a:solidFill>
              </a:rPr>
              <a:t>비육 전∙중기 중점 관리사항</a:t>
            </a:r>
          </a:p>
        </p:txBody>
      </p:sp>
      <p:sp>
        <p:nvSpPr>
          <p:cNvPr id="128" name="Text Box 14"/>
          <p:cNvSpPr txBox="1">
            <a:spLocks noChangeArrowheads="1"/>
          </p:cNvSpPr>
          <p:nvPr/>
        </p:nvSpPr>
        <p:spPr bwMode="auto">
          <a:xfrm>
            <a:off x="552450" y="1971675"/>
            <a:ext cx="5010150" cy="6651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lvl="1" indent="-457200" algn="l" fontAlgn="auto"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defRPr/>
            </a:pPr>
            <a:r>
              <a:rPr lang="ko-KR" altLang="en-US" sz="18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본격적인 근육성장 및 체지방 증가시기</a:t>
            </a:r>
            <a:endParaRPr lang="en-US" altLang="ko-KR" sz="18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lvl="1" indent="-457200" algn="l" fontAlgn="auto"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defRPr/>
            </a:pPr>
            <a:r>
              <a:rPr lang="ko-KR" altLang="en-US" sz="1600" dirty="0">
                <a:solidFill>
                  <a:prstClr val="black"/>
                </a:solidFill>
                <a:latin typeface="맑은 고딕"/>
                <a:ea typeface="맑은 고딕"/>
              </a:rPr>
              <a:t>   ▶ 육성기 조사료 위주 사양에 대한 </a:t>
            </a:r>
            <a:r>
              <a:rPr lang="ko-KR" altLang="en-US" sz="1600" dirty="0">
                <a:solidFill>
                  <a:srgbClr val="FF0066"/>
                </a:solidFill>
                <a:latin typeface="맑은 고딕"/>
                <a:ea typeface="맑은 고딕"/>
              </a:rPr>
              <a:t>보상성장 기대</a:t>
            </a:r>
          </a:p>
        </p:txBody>
      </p:sp>
      <p:sp>
        <p:nvSpPr>
          <p:cNvPr id="136" name="Text Box 14"/>
          <p:cNvSpPr txBox="1">
            <a:spLocks noChangeArrowheads="1"/>
          </p:cNvSpPr>
          <p:nvPr/>
        </p:nvSpPr>
        <p:spPr bwMode="auto">
          <a:xfrm>
            <a:off x="539750" y="3802063"/>
            <a:ext cx="4137025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indent="-457200" algn="l">
              <a:spcBef>
                <a:spcPct val="20000"/>
              </a:spcBef>
              <a:buClr>
                <a:srgbClr val="0000FF"/>
              </a:buClr>
              <a:defRPr/>
            </a:pPr>
            <a:r>
              <a:rPr lang="ko-KR" altLang="en-US" sz="1800" dirty="0">
                <a:solidFill>
                  <a:prstClr val="black"/>
                </a:solidFill>
                <a:latin typeface="맑은 고딕"/>
                <a:ea typeface="맑은 고딕"/>
              </a:rPr>
              <a:t>육량 및 육질 </a:t>
            </a:r>
            <a:r>
              <a:rPr lang="ko-KR" altLang="en-US" sz="1800">
                <a:solidFill>
                  <a:prstClr val="black"/>
                </a:solidFill>
                <a:latin typeface="맑은 고딕"/>
                <a:ea typeface="맑은 고딕"/>
              </a:rPr>
              <a:t>향상 단미원료 </a:t>
            </a:r>
            <a:r>
              <a:rPr lang="ko-KR" altLang="en-US" sz="1800" dirty="0">
                <a:solidFill>
                  <a:prstClr val="black"/>
                </a:solidFill>
                <a:latin typeface="맑은 고딕"/>
                <a:ea typeface="맑은 고딕"/>
              </a:rPr>
              <a:t>활용 검토</a:t>
            </a:r>
            <a:endParaRPr lang="en-US" altLang="ko-KR" sz="1800" dirty="0">
              <a:solidFill>
                <a:prstClr val="black"/>
              </a:solidFill>
              <a:latin typeface="맑은 고딕"/>
              <a:ea typeface="맑은 고딕"/>
            </a:endParaRPr>
          </a:p>
          <a:p>
            <a:pPr lvl="1" indent="-457200" algn="l">
              <a:spcBef>
                <a:spcPct val="20000"/>
              </a:spcBef>
              <a:buClr>
                <a:srgbClr val="0000FF"/>
              </a:buClr>
              <a:defRPr/>
            </a:pPr>
            <a:r>
              <a:rPr lang="ko-KR" altLang="en-US" sz="1600" dirty="0">
                <a:solidFill>
                  <a:prstClr val="black"/>
                </a:solidFill>
                <a:latin typeface="맑은 고딕"/>
                <a:ea typeface="맑은 고딕"/>
              </a:rPr>
              <a:t>   ▶ </a:t>
            </a:r>
            <a:r>
              <a:rPr lang="ko-KR" altLang="en-US" sz="1600" dirty="0">
                <a:solidFill>
                  <a:srgbClr val="FF0066"/>
                </a:solidFill>
                <a:latin typeface="맑은 고딕"/>
                <a:ea typeface="맑은 고딕"/>
              </a:rPr>
              <a:t>면실</a:t>
            </a:r>
            <a:r>
              <a:rPr lang="en-US" altLang="ko-KR" sz="1600" dirty="0">
                <a:solidFill>
                  <a:srgbClr val="FF0066"/>
                </a:solidFill>
                <a:latin typeface="맑은 고딕"/>
                <a:ea typeface="맑은 고딕"/>
              </a:rPr>
              <a:t>, </a:t>
            </a:r>
            <a:r>
              <a:rPr lang="ko-KR" altLang="en-US" sz="1600" dirty="0" err="1">
                <a:solidFill>
                  <a:srgbClr val="FF0066"/>
                </a:solidFill>
                <a:latin typeface="맑은 고딕"/>
                <a:ea typeface="맑은 고딕"/>
              </a:rPr>
              <a:t>루핀</a:t>
            </a:r>
            <a:r>
              <a:rPr lang="en-US" altLang="ko-KR" sz="1600" dirty="0">
                <a:solidFill>
                  <a:srgbClr val="FF0066"/>
                </a:solidFill>
                <a:latin typeface="맑은 고딕"/>
                <a:ea typeface="맑은 고딕"/>
              </a:rPr>
              <a:t>, </a:t>
            </a:r>
            <a:r>
              <a:rPr lang="ko-KR" altLang="en-US" sz="1600" dirty="0">
                <a:solidFill>
                  <a:srgbClr val="FF0066"/>
                </a:solidFill>
                <a:latin typeface="맑은 고딕"/>
                <a:ea typeface="맑은 고딕"/>
              </a:rPr>
              <a:t>아마</a:t>
            </a:r>
            <a:r>
              <a:rPr lang="en-US" altLang="ko-KR" sz="1600" dirty="0">
                <a:solidFill>
                  <a:srgbClr val="FF0066"/>
                </a:solidFill>
                <a:latin typeface="맑은 고딕"/>
                <a:ea typeface="맑은 고딕"/>
              </a:rPr>
              <a:t>, </a:t>
            </a:r>
            <a:r>
              <a:rPr lang="ko-KR" altLang="en-US" sz="1600" dirty="0">
                <a:solidFill>
                  <a:srgbClr val="FF0066"/>
                </a:solidFill>
                <a:latin typeface="맑은 고딕"/>
                <a:ea typeface="맑은 고딕"/>
              </a:rPr>
              <a:t>대두 등</a:t>
            </a:r>
            <a:r>
              <a:rPr lang="en-US" altLang="ko-KR" sz="1600" dirty="0">
                <a:solidFill>
                  <a:srgbClr val="FF0066"/>
                </a:solidFill>
                <a:latin typeface="맑은 고딕"/>
                <a:ea typeface="맑은 고딕"/>
              </a:rPr>
              <a:t> </a:t>
            </a:r>
            <a:endParaRPr lang="ko-KR" altLang="en-US" sz="1600" dirty="0">
              <a:solidFill>
                <a:srgbClr val="FF0066"/>
              </a:solidFill>
              <a:latin typeface="맑은 고딕"/>
              <a:ea typeface="맑은 고딕"/>
            </a:endParaRPr>
          </a:p>
        </p:txBody>
      </p:sp>
      <p:sp>
        <p:nvSpPr>
          <p:cNvPr id="137" name="Text Box 14"/>
          <p:cNvSpPr txBox="1">
            <a:spLocks noChangeArrowheads="1"/>
          </p:cNvSpPr>
          <p:nvPr/>
        </p:nvSpPr>
        <p:spPr bwMode="auto">
          <a:xfrm>
            <a:off x="549275" y="4724400"/>
            <a:ext cx="5803900" cy="6651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lvl="1" indent="-457200" algn="l" fontAlgn="auto"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defRPr/>
            </a:pPr>
            <a:r>
              <a:rPr lang="ko-KR" altLang="en-US" sz="18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요결석</a:t>
            </a:r>
            <a:r>
              <a:rPr lang="ko-KR" altLang="en-US" sz="18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주의 </a:t>
            </a:r>
            <a:r>
              <a:rPr lang="en-US" altLang="ko-KR" sz="18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8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음수량</a:t>
            </a:r>
            <a:r>
              <a:rPr lang="en-US" altLang="ko-KR" sz="18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8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부산물 과다 사용 등 주의</a:t>
            </a:r>
            <a:endParaRPr lang="en-US" altLang="ko-KR" sz="18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lvl="1" indent="-457200" algn="l" fontAlgn="auto"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defRPr/>
            </a:pPr>
            <a:r>
              <a:rPr lang="ko-KR" altLang="en-US" sz="1600" dirty="0">
                <a:solidFill>
                  <a:prstClr val="black"/>
                </a:solidFill>
                <a:latin typeface="맑은 고딕"/>
                <a:ea typeface="맑은 고딕"/>
              </a:rPr>
              <a:t>   ▶ </a:t>
            </a:r>
            <a:r>
              <a:rPr lang="ko-KR" altLang="en-US" sz="1600" dirty="0" err="1">
                <a:solidFill>
                  <a:srgbClr val="FF0066"/>
                </a:solidFill>
                <a:latin typeface="맑은 고딕"/>
                <a:ea typeface="맑은 고딕"/>
              </a:rPr>
              <a:t>미강</a:t>
            </a:r>
            <a:r>
              <a:rPr lang="en-US" altLang="ko-KR" sz="1600" dirty="0">
                <a:solidFill>
                  <a:srgbClr val="FF0066"/>
                </a:solidFill>
                <a:latin typeface="맑은 고딕"/>
                <a:ea typeface="맑은 고딕"/>
              </a:rPr>
              <a:t>, </a:t>
            </a:r>
            <a:r>
              <a:rPr lang="ko-KR" altLang="en-US" sz="1600" dirty="0" err="1">
                <a:solidFill>
                  <a:srgbClr val="FF0066"/>
                </a:solidFill>
                <a:latin typeface="맑은 고딕"/>
                <a:ea typeface="맑은 고딕"/>
              </a:rPr>
              <a:t>들깨박</a:t>
            </a:r>
            <a:r>
              <a:rPr lang="en-US" altLang="ko-KR" sz="1600" dirty="0">
                <a:solidFill>
                  <a:srgbClr val="FF0066"/>
                </a:solidFill>
                <a:latin typeface="맑은 고딕"/>
                <a:ea typeface="맑은 고딕"/>
              </a:rPr>
              <a:t>, </a:t>
            </a:r>
            <a:r>
              <a:rPr lang="ko-KR" altLang="en-US" sz="1600" dirty="0" err="1">
                <a:solidFill>
                  <a:srgbClr val="FF0066"/>
                </a:solidFill>
                <a:latin typeface="맑은 고딕"/>
                <a:ea typeface="맑은 고딕"/>
              </a:rPr>
              <a:t>소맥피</a:t>
            </a:r>
            <a:r>
              <a:rPr lang="ko-KR" altLang="en-US" sz="1600" dirty="0">
                <a:solidFill>
                  <a:srgbClr val="FF0066"/>
                </a:solidFill>
                <a:latin typeface="맑은 고딕"/>
                <a:ea typeface="맑은 고딕"/>
              </a:rPr>
              <a:t> 등 과다사용 지양</a:t>
            </a:r>
            <a:r>
              <a:rPr lang="en-US" altLang="ko-KR" sz="1600" dirty="0">
                <a:solidFill>
                  <a:srgbClr val="FF0066"/>
                </a:solidFill>
                <a:latin typeface="맑은 고딕"/>
                <a:ea typeface="맑은 고딕"/>
              </a:rPr>
              <a:t>(</a:t>
            </a:r>
            <a:r>
              <a:rPr lang="ko-KR" altLang="en-US" sz="1600" dirty="0">
                <a:solidFill>
                  <a:srgbClr val="FF0066"/>
                </a:solidFill>
                <a:latin typeface="맑은 고딕"/>
                <a:ea typeface="맑은 고딕"/>
              </a:rPr>
              <a:t>인 함량</a:t>
            </a:r>
            <a:r>
              <a:rPr lang="en-US" altLang="ko-KR" sz="1600" dirty="0">
                <a:solidFill>
                  <a:srgbClr val="FF0066"/>
                </a:solidFill>
                <a:latin typeface="맑은 고딕"/>
                <a:ea typeface="맑은 고딕"/>
              </a:rPr>
              <a:t>)</a:t>
            </a:r>
            <a:r>
              <a:rPr lang="ko-KR" altLang="en-US" sz="1600" dirty="0">
                <a:solidFill>
                  <a:srgbClr val="FF0066"/>
                </a:solidFill>
                <a:latin typeface="맑은 고딕"/>
                <a:ea typeface="맑은 고딕"/>
              </a:rPr>
              <a:t>  </a:t>
            </a:r>
            <a:endParaRPr lang="ko-KR" altLang="en-US" sz="1800" dirty="0">
              <a:solidFill>
                <a:srgbClr val="FF0066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8" name="Text Box 14"/>
          <p:cNvSpPr txBox="1">
            <a:spLocks noChangeArrowheads="1"/>
          </p:cNvSpPr>
          <p:nvPr/>
        </p:nvSpPr>
        <p:spPr bwMode="auto">
          <a:xfrm>
            <a:off x="558800" y="2852738"/>
            <a:ext cx="5803900" cy="665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lvl="1" indent="-457200" algn="l" fontAlgn="auto"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defRPr/>
            </a:pPr>
            <a:r>
              <a:rPr lang="ko-KR" altLang="en-US" sz="18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등심단면적</a:t>
            </a:r>
            <a:r>
              <a:rPr lang="en-US" altLang="ko-KR" sz="18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8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체지방 및 </a:t>
            </a:r>
            <a:r>
              <a:rPr lang="ko-KR" altLang="en-US" sz="18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근내지방</a:t>
            </a:r>
            <a:r>
              <a:rPr lang="ko-KR" altLang="en-US" sz="18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축적 증가</a:t>
            </a:r>
            <a:endParaRPr lang="en-US" altLang="ko-KR" sz="18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78800" lvl="1" indent="-478800" algn="l" fontAlgn="auto"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defRPr/>
            </a:pPr>
            <a:r>
              <a:rPr lang="ko-KR" altLang="en-US" sz="1600" dirty="0">
                <a:solidFill>
                  <a:prstClr val="black"/>
                </a:solidFill>
                <a:latin typeface="맑은 고딕"/>
                <a:ea typeface="맑은 고딕"/>
              </a:rPr>
              <a:t>   ▶ </a:t>
            </a:r>
            <a:r>
              <a:rPr lang="ko-KR" altLang="en-US" sz="1600" dirty="0">
                <a:solidFill>
                  <a:srgbClr val="FF0066"/>
                </a:solidFill>
                <a:latin typeface="맑은 고딕"/>
                <a:ea typeface="맑은 고딕"/>
              </a:rPr>
              <a:t>적절한 에너지 및 단백질 공급</a:t>
            </a:r>
            <a:r>
              <a:rPr lang="en-US" altLang="ko-KR" sz="1600" dirty="0">
                <a:solidFill>
                  <a:srgbClr val="FF0066"/>
                </a:solidFill>
                <a:latin typeface="맑은 고딕"/>
                <a:ea typeface="맑은 고딕"/>
              </a:rPr>
              <a:t>, </a:t>
            </a:r>
            <a:r>
              <a:rPr lang="ko-KR" altLang="en-US" sz="1600" dirty="0" err="1">
                <a:solidFill>
                  <a:srgbClr val="FF0066"/>
                </a:solidFill>
                <a:latin typeface="맑은 고딕"/>
                <a:ea typeface="맑은 고딕"/>
              </a:rPr>
              <a:t>생균제</a:t>
            </a:r>
            <a:r>
              <a:rPr lang="ko-KR" altLang="en-US" sz="1600" dirty="0">
                <a:solidFill>
                  <a:srgbClr val="FF0066"/>
                </a:solidFill>
                <a:latin typeface="맑은 고딕"/>
                <a:ea typeface="맑은 고딕"/>
              </a:rPr>
              <a:t> 및 </a:t>
            </a:r>
            <a:r>
              <a:rPr lang="ko-KR" altLang="en-US" sz="1600" dirty="0" err="1">
                <a:solidFill>
                  <a:srgbClr val="FF0066"/>
                </a:solidFill>
                <a:latin typeface="맑은 고딕"/>
                <a:ea typeface="맑은 고딕"/>
              </a:rPr>
              <a:t>중조</a:t>
            </a:r>
            <a:r>
              <a:rPr lang="ko-KR" altLang="en-US" sz="1600" dirty="0">
                <a:solidFill>
                  <a:srgbClr val="FF0066"/>
                </a:solidFill>
                <a:latin typeface="맑은 고딕"/>
                <a:ea typeface="맑은 고딕"/>
              </a:rPr>
              <a:t> 활용</a:t>
            </a:r>
            <a:endParaRPr lang="ko-KR" altLang="en-US" sz="1800" dirty="0">
              <a:solidFill>
                <a:srgbClr val="FF0066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0668" name="Freeform 23"/>
          <p:cNvSpPr>
            <a:spLocks/>
          </p:cNvSpPr>
          <p:nvPr/>
        </p:nvSpPr>
        <p:spPr bwMode="gray">
          <a:xfrm>
            <a:off x="8061325" y="4202113"/>
            <a:ext cx="614363" cy="1258887"/>
          </a:xfrm>
          <a:custGeom>
            <a:avLst/>
            <a:gdLst>
              <a:gd name="T0" fmla="*/ 2147483647 w 749"/>
              <a:gd name="T1" fmla="*/ 2147483647 h 977"/>
              <a:gd name="T2" fmla="*/ 0 w 749"/>
              <a:gd name="T3" fmla="*/ 2147483647 h 977"/>
              <a:gd name="T4" fmla="*/ 2147483647 w 749"/>
              <a:gd name="T5" fmla="*/ 0 h 977"/>
              <a:gd name="T6" fmla="*/ 2147483647 w 749"/>
              <a:gd name="T7" fmla="*/ 2147483647 h 977"/>
              <a:gd name="T8" fmla="*/ 2147483647 w 749"/>
              <a:gd name="T9" fmla="*/ 2147483647 h 9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977"/>
              <a:gd name="T17" fmla="*/ 749 w 749"/>
              <a:gd name="T18" fmla="*/ 977 h 9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977">
                <a:moveTo>
                  <a:pt x="382" y="976"/>
                </a:moveTo>
                <a:lnTo>
                  <a:pt x="0" y="342"/>
                </a:lnTo>
                <a:lnTo>
                  <a:pt x="280" y="0"/>
                </a:lnTo>
                <a:lnTo>
                  <a:pt x="748" y="538"/>
                </a:lnTo>
                <a:lnTo>
                  <a:pt x="382" y="976"/>
                </a:lnTo>
              </a:path>
            </a:pathLst>
          </a:custGeom>
          <a:gradFill rotWithShape="0">
            <a:gsLst>
              <a:gs pos="0">
                <a:srgbClr val="009570"/>
              </a:gs>
              <a:gs pos="100000">
                <a:srgbClr val="00CC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buClrTx/>
            </a:pPr>
            <a:endParaRPr kumimoji="1" lang="ko-KR" altLang="en-US" sz="1800" b="0" smtClean="0">
              <a:solidFill>
                <a:prstClr val="black"/>
              </a:solidFill>
            </a:endParaRPr>
          </a:p>
        </p:txBody>
      </p:sp>
      <p:sp>
        <p:nvSpPr>
          <p:cNvPr id="70669" name="Freeform 24"/>
          <p:cNvSpPr>
            <a:spLocks/>
          </p:cNvSpPr>
          <p:nvPr/>
        </p:nvSpPr>
        <p:spPr bwMode="gray">
          <a:xfrm>
            <a:off x="5861050" y="4202113"/>
            <a:ext cx="2433638" cy="442912"/>
          </a:xfrm>
          <a:custGeom>
            <a:avLst/>
            <a:gdLst>
              <a:gd name="T0" fmla="*/ 0 w 2964"/>
              <a:gd name="T1" fmla="*/ 2147483647 h 344"/>
              <a:gd name="T2" fmla="*/ 2147483647 w 2964"/>
              <a:gd name="T3" fmla="*/ 2147483647 h 344"/>
              <a:gd name="T4" fmla="*/ 2147483647 w 2964"/>
              <a:gd name="T5" fmla="*/ 0 h 344"/>
              <a:gd name="T6" fmla="*/ 2147483647 w 2964"/>
              <a:gd name="T7" fmla="*/ 2147483647 h 344"/>
              <a:gd name="T8" fmla="*/ 0 w 2964"/>
              <a:gd name="T9" fmla="*/ 2147483647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64"/>
              <a:gd name="T16" fmla="*/ 0 h 344"/>
              <a:gd name="T17" fmla="*/ 2964 w 2964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64" h="344">
                <a:moveTo>
                  <a:pt x="0" y="343"/>
                </a:moveTo>
                <a:lnTo>
                  <a:pt x="2684" y="343"/>
                </a:lnTo>
                <a:lnTo>
                  <a:pt x="2963" y="0"/>
                </a:lnTo>
                <a:lnTo>
                  <a:pt x="531" y="1"/>
                </a:lnTo>
                <a:lnTo>
                  <a:pt x="0" y="343"/>
                </a:lnTo>
              </a:path>
            </a:pathLst>
          </a:custGeom>
          <a:gradFill rotWithShape="1">
            <a:gsLst>
              <a:gs pos="0">
                <a:srgbClr val="00CC99"/>
              </a:gs>
              <a:gs pos="100000">
                <a:srgbClr val="005A44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buClrTx/>
            </a:pPr>
            <a:endParaRPr kumimoji="1" lang="ko-KR" altLang="en-US" sz="1800" b="0" smtClean="0">
              <a:solidFill>
                <a:prstClr val="black"/>
              </a:solidFill>
            </a:endParaRPr>
          </a:p>
        </p:txBody>
      </p:sp>
      <p:sp>
        <p:nvSpPr>
          <p:cNvPr id="70670" name="Freeform 25"/>
          <p:cNvSpPr>
            <a:spLocks/>
          </p:cNvSpPr>
          <p:nvPr/>
        </p:nvSpPr>
        <p:spPr bwMode="gray">
          <a:xfrm>
            <a:off x="5553075" y="4643438"/>
            <a:ext cx="2825750" cy="817562"/>
          </a:xfrm>
          <a:custGeom>
            <a:avLst/>
            <a:gdLst>
              <a:gd name="T0" fmla="*/ 0 w 3443"/>
              <a:gd name="T1" fmla="*/ 2147483647 h 634"/>
              <a:gd name="T2" fmla="*/ 2147483647 w 3443"/>
              <a:gd name="T3" fmla="*/ 2147483647 h 634"/>
              <a:gd name="T4" fmla="*/ 2147483647 w 3443"/>
              <a:gd name="T5" fmla="*/ 0 h 634"/>
              <a:gd name="T6" fmla="*/ 2147483647 w 3443"/>
              <a:gd name="T7" fmla="*/ 0 h 634"/>
              <a:gd name="T8" fmla="*/ 0 w 3443"/>
              <a:gd name="T9" fmla="*/ 2147483647 h 6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43"/>
              <a:gd name="T16" fmla="*/ 0 h 634"/>
              <a:gd name="T17" fmla="*/ 3443 w 3443"/>
              <a:gd name="T18" fmla="*/ 634 h 6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43" h="634">
                <a:moveTo>
                  <a:pt x="0" y="633"/>
                </a:moveTo>
                <a:lnTo>
                  <a:pt x="3442" y="633"/>
                </a:lnTo>
                <a:lnTo>
                  <a:pt x="3060" y="0"/>
                </a:lnTo>
                <a:lnTo>
                  <a:pt x="377" y="0"/>
                </a:lnTo>
                <a:lnTo>
                  <a:pt x="0" y="633"/>
                </a:lnTo>
              </a:path>
            </a:pathLst>
          </a:custGeom>
          <a:gradFill rotWithShape="0">
            <a:gsLst>
              <a:gs pos="0">
                <a:srgbClr val="86E7CF"/>
              </a:gs>
              <a:gs pos="100000">
                <a:srgbClr val="00CC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buClrTx/>
            </a:pPr>
            <a:endParaRPr kumimoji="1" lang="ko-KR" altLang="en-US" sz="1800" b="0" smtClean="0">
              <a:solidFill>
                <a:prstClr val="black"/>
              </a:solidFill>
            </a:endParaRPr>
          </a:p>
        </p:txBody>
      </p:sp>
      <p:sp>
        <p:nvSpPr>
          <p:cNvPr id="70671" name="Freeform 26"/>
          <p:cNvSpPr>
            <a:spLocks/>
          </p:cNvSpPr>
          <p:nvPr/>
        </p:nvSpPr>
        <p:spPr bwMode="gray">
          <a:xfrm>
            <a:off x="7697788" y="3422650"/>
            <a:ext cx="538162" cy="1093788"/>
          </a:xfrm>
          <a:custGeom>
            <a:avLst/>
            <a:gdLst>
              <a:gd name="T0" fmla="*/ 0 w 655"/>
              <a:gd name="T1" fmla="*/ 2147483647 h 849"/>
              <a:gd name="T2" fmla="*/ 2147483647 w 655"/>
              <a:gd name="T3" fmla="*/ 2147483647 h 849"/>
              <a:gd name="T4" fmla="*/ 2147483647 w 655"/>
              <a:gd name="T5" fmla="*/ 2147483647 h 849"/>
              <a:gd name="T6" fmla="*/ 2147483647 w 655"/>
              <a:gd name="T7" fmla="*/ 0 h 849"/>
              <a:gd name="T8" fmla="*/ 0 w 655"/>
              <a:gd name="T9" fmla="*/ 2147483647 h 8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5"/>
              <a:gd name="T16" fmla="*/ 0 h 849"/>
              <a:gd name="T17" fmla="*/ 655 w 655"/>
              <a:gd name="T18" fmla="*/ 849 h 8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5" h="849">
                <a:moveTo>
                  <a:pt x="0" y="230"/>
                </a:moveTo>
                <a:lnTo>
                  <a:pt x="387" y="848"/>
                </a:lnTo>
                <a:lnTo>
                  <a:pt x="654" y="531"/>
                </a:lnTo>
                <a:lnTo>
                  <a:pt x="188" y="0"/>
                </a:lnTo>
                <a:lnTo>
                  <a:pt x="0" y="230"/>
                </a:lnTo>
              </a:path>
            </a:pathLst>
          </a:custGeom>
          <a:gradFill rotWithShape="1">
            <a:gsLst>
              <a:gs pos="0">
                <a:srgbClr val="254A70"/>
              </a:gs>
              <a:gs pos="100000">
                <a:srgbClr val="3366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buClrTx/>
            </a:pPr>
            <a:endParaRPr kumimoji="1" lang="ko-KR" altLang="en-US" sz="1800" b="0" smtClean="0">
              <a:solidFill>
                <a:prstClr val="black"/>
              </a:solidFill>
            </a:endParaRPr>
          </a:p>
        </p:txBody>
      </p:sp>
      <p:sp>
        <p:nvSpPr>
          <p:cNvPr id="70672" name="Freeform 27"/>
          <p:cNvSpPr>
            <a:spLocks/>
          </p:cNvSpPr>
          <p:nvPr/>
        </p:nvSpPr>
        <p:spPr bwMode="gray">
          <a:xfrm>
            <a:off x="6226175" y="3422650"/>
            <a:ext cx="1625600" cy="295275"/>
          </a:xfrm>
          <a:custGeom>
            <a:avLst/>
            <a:gdLst>
              <a:gd name="T0" fmla="*/ 0 w 1980"/>
              <a:gd name="T1" fmla="*/ 2147483647 h 229"/>
              <a:gd name="T2" fmla="*/ 2147483647 w 1980"/>
              <a:gd name="T3" fmla="*/ 2147483647 h 229"/>
              <a:gd name="T4" fmla="*/ 2147483647 w 1980"/>
              <a:gd name="T5" fmla="*/ 0 h 229"/>
              <a:gd name="T6" fmla="*/ 2147483647 w 1980"/>
              <a:gd name="T7" fmla="*/ 0 h 229"/>
              <a:gd name="T8" fmla="*/ 0 w 1980"/>
              <a:gd name="T9" fmla="*/ 2147483647 h 2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80"/>
              <a:gd name="T16" fmla="*/ 0 h 229"/>
              <a:gd name="T17" fmla="*/ 1980 w 1980"/>
              <a:gd name="T18" fmla="*/ 229 h 2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80" h="229">
                <a:moveTo>
                  <a:pt x="0" y="228"/>
                </a:moveTo>
                <a:lnTo>
                  <a:pt x="1791" y="228"/>
                </a:lnTo>
                <a:lnTo>
                  <a:pt x="1979" y="0"/>
                </a:lnTo>
                <a:lnTo>
                  <a:pt x="500" y="0"/>
                </a:lnTo>
                <a:lnTo>
                  <a:pt x="0" y="228"/>
                </a:lnTo>
              </a:path>
            </a:pathLst>
          </a:custGeom>
          <a:gradFill rotWithShape="0">
            <a:gsLst>
              <a:gs pos="0">
                <a:srgbClr val="336699"/>
              </a:gs>
              <a:gs pos="100000">
                <a:srgbClr val="18304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buClrTx/>
            </a:pPr>
            <a:endParaRPr kumimoji="1" lang="ko-KR" altLang="en-US" sz="1800" b="0" smtClean="0">
              <a:solidFill>
                <a:prstClr val="black"/>
              </a:solidFill>
            </a:endParaRPr>
          </a:p>
        </p:txBody>
      </p:sp>
      <p:sp>
        <p:nvSpPr>
          <p:cNvPr id="70673" name="Freeform 28"/>
          <p:cNvSpPr>
            <a:spLocks/>
          </p:cNvSpPr>
          <p:nvPr/>
        </p:nvSpPr>
        <p:spPr bwMode="gray">
          <a:xfrm>
            <a:off x="5913438" y="3716338"/>
            <a:ext cx="2103437" cy="800100"/>
          </a:xfrm>
          <a:custGeom>
            <a:avLst/>
            <a:gdLst>
              <a:gd name="T0" fmla="*/ 0 w 2561"/>
              <a:gd name="T1" fmla="*/ 2147483647 h 621"/>
              <a:gd name="T2" fmla="*/ 2147483647 w 2561"/>
              <a:gd name="T3" fmla="*/ 2147483647 h 621"/>
              <a:gd name="T4" fmla="*/ 2147483647 w 2561"/>
              <a:gd name="T5" fmla="*/ 0 h 621"/>
              <a:gd name="T6" fmla="*/ 2147483647 w 2561"/>
              <a:gd name="T7" fmla="*/ 0 h 621"/>
              <a:gd name="T8" fmla="*/ 0 w 2561"/>
              <a:gd name="T9" fmla="*/ 2147483647 h 6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61"/>
              <a:gd name="T16" fmla="*/ 0 h 621"/>
              <a:gd name="T17" fmla="*/ 2561 w 2561"/>
              <a:gd name="T18" fmla="*/ 621 h 6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61" h="621">
                <a:moveTo>
                  <a:pt x="0" y="620"/>
                </a:moveTo>
                <a:lnTo>
                  <a:pt x="2560" y="620"/>
                </a:lnTo>
                <a:lnTo>
                  <a:pt x="2172" y="0"/>
                </a:lnTo>
                <a:lnTo>
                  <a:pt x="382" y="0"/>
                </a:lnTo>
                <a:lnTo>
                  <a:pt x="0" y="620"/>
                </a:lnTo>
              </a:path>
            </a:pathLst>
          </a:custGeom>
          <a:gradFill rotWithShape="0">
            <a:gsLst>
              <a:gs pos="0">
                <a:srgbClr val="9EB6E7"/>
              </a:gs>
              <a:gs pos="100000">
                <a:srgbClr val="3366CC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buClrTx/>
            </a:pPr>
            <a:endParaRPr kumimoji="1" lang="ko-KR" altLang="en-US" sz="1800" b="0" smtClean="0">
              <a:solidFill>
                <a:prstClr val="black"/>
              </a:solidFill>
            </a:endParaRPr>
          </a:p>
        </p:txBody>
      </p:sp>
      <p:sp>
        <p:nvSpPr>
          <p:cNvPr id="70674" name="Freeform 29"/>
          <p:cNvSpPr>
            <a:spLocks/>
          </p:cNvSpPr>
          <p:nvPr/>
        </p:nvSpPr>
        <p:spPr bwMode="gray">
          <a:xfrm>
            <a:off x="7331075" y="2633663"/>
            <a:ext cx="463550" cy="952500"/>
          </a:xfrm>
          <a:custGeom>
            <a:avLst/>
            <a:gdLst>
              <a:gd name="T0" fmla="*/ 2147483647 w 564"/>
              <a:gd name="T1" fmla="*/ 2147483647 h 738"/>
              <a:gd name="T2" fmla="*/ 2147483647 w 564"/>
              <a:gd name="T3" fmla="*/ 2147483647 h 738"/>
              <a:gd name="T4" fmla="*/ 2147483647 w 564"/>
              <a:gd name="T5" fmla="*/ 0 h 738"/>
              <a:gd name="T6" fmla="*/ 0 w 564"/>
              <a:gd name="T7" fmla="*/ 2147483647 h 738"/>
              <a:gd name="T8" fmla="*/ 2147483647 w 564"/>
              <a:gd name="T9" fmla="*/ 2147483647 h 7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4"/>
              <a:gd name="T16" fmla="*/ 0 h 738"/>
              <a:gd name="T17" fmla="*/ 564 w 564"/>
              <a:gd name="T18" fmla="*/ 738 h 7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4" h="738">
                <a:moveTo>
                  <a:pt x="385" y="737"/>
                </a:moveTo>
                <a:lnTo>
                  <a:pt x="563" y="527"/>
                </a:lnTo>
                <a:lnTo>
                  <a:pt x="97" y="0"/>
                </a:lnTo>
                <a:lnTo>
                  <a:pt x="0" y="111"/>
                </a:lnTo>
                <a:lnTo>
                  <a:pt x="385" y="737"/>
                </a:lnTo>
              </a:path>
            </a:pathLst>
          </a:custGeom>
          <a:gradFill rotWithShape="0">
            <a:gsLst>
              <a:gs pos="0">
                <a:srgbClr val="00A279"/>
              </a:gs>
              <a:gs pos="100000">
                <a:srgbClr val="00CC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buClrTx/>
            </a:pPr>
            <a:endParaRPr kumimoji="1" lang="ko-KR" altLang="en-US" sz="1800" b="0" smtClean="0">
              <a:solidFill>
                <a:prstClr val="black"/>
              </a:solidFill>
            </a:endParaRPr>
          </a:p>
        </p:txBody>
      </p:sp>
      <p:sp>
        <p:nvSpPr>
          <p:cNvPr id="70675" name="Freeform 30"/>
          <p:cNvSpPr>
            <a:spLocks/>
          </p:cNvSpPr>
          <p:nvPr/>
        </p:nvSpPr>
        <p:spPr bwMode="gray">
          <a:xfrm>
            <a:off x="6599238" y="2633663"/>
            <a:ext cx="811212" cy="142875"/>
          </a:xfrm>
          <a:custGeom>
            <a:avLst/>
            <a:gdLst>
              <a:gd name="T0" fmla="*/ 0 w 987"/>
              <a:gd name="T1" fmla="*/ 2147483647 h 110"/>
              <a:gd name="T2" fmla="*/ 2147483647 w 987"/>
              <a:gd name="T3" fmla="*/ 2147483647 h 110"/>
              <a:gd name="T4" fmla="*/ 2147483647 w 987"/>
              <a:gd name="T5" fmla="*/ 0 h 110"/>
              <a:gd name="T6" fmla="*/ 2147483647 w 987"/>
              <a:gd name="T7" fmla="*/ 0 h 110"/>
              <a:gd name="T8" fmla="*/ 0 w 987"/>
              <a:gd name="T9" fmla="*/ 2147483647 h 1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7"/>
              <a:gd name="T16" fmla="*/ 0 h 110"/>
              <a:gd name="T17" fmla="*/ 987 w 987"/>
              <a:gd name="T18" fmla="*/ 110 h 1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7" h="110">
                <a:moveTo>
                  <a:pt x="0" y="109"/>
                </a:moveTo>
                <a:lnTo>
                  <a:pt x="889" y="109"/>
                </a:lnTo>
                <a:lnTo>
                  <a:pt x="986" y="0"/>
                </a:lnTo>
                <a:lnTo>
                  <a:pt x="308" y="0"/>
                </a:lnTo>
                <a:lnTo>
                  <a:pt x="0" y="109"/>
                </a:lnTo>
              </a:path>
            </a:pathLst>
          </a:custGeom>
          <a:gradFill rotWithShape="0">
            <a:gsLst>
              <a:gs pos="0">
                <a:srgbClr val="00CC99"/>
              </a:gs>
              <a:gs pos="100000">
                <a:srgbClr val="00684E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buClrTx/>
            </a:pPr>
            <a:endParaRPr kumimoji="1" lang="ko-KR" altLang="en-US" sz="1800" b="0" smtClean="0">
              <a:solidFill>
                <a:prstClr val="black"/>
              </a:solidFill>
            </a:endParaRPr>
          </a:p>
        </p:txBody>
      </p:sp>
      <p:sp>
        <p:nvSpPr>
          <p:cNvPr id="70676" name="Freeform 31"/>
          <p:cNvSpPr>
            <a:spLocks/>
          </p:cNvSpPr>
          <p:nvPr/>
        </p:nvSpPr>
        <p:spPr bwMode="gray">
          <a:xfrm>
            <a:off x="6280150" y="2774950"/>
            <a:ext cx="1368425" cy="811213"/>
          </a:xfrm>
          <a:custGeom>
            <a:avLst/>
            <a:gdLst>
              <a:gd name="T0" fmla="*/ 0 w 1669"/>
              <a:gd name="T1" fmla="*/ 2147483647 h 629"/>
              <a:gd name="T2" fmla="*/ 2147483647 w 1669"/>
              <a:gd name="T3" fmla="*/ 2147483647 h 629"/>
              <a:gd name="T4" fmla="*/ 2147483647 w 1669"/>
              <a:gd name="T5" fmla="*/ 0 h 629"/>
              <a:gd name="T6" fmla="*/ 2147483647 w 1669"/>
              <a:gd name="T7" fmla="*/ 0 h 629"/>
              <a:gd name="T8" fmla="*/ 0 w 1669"/>
              <a:gd name="T9" fmla="*/ 2147483647 h 6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69"/>
              <a:gd name="T16" fmla="*/ 0 h 629"/>
              <a:gd name="T17" fmla="*/ 1669 w 1669"/>
              <a:gd name="T18" fmla="*/ 629 h 6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69" h="629">
                <a:moveTo>
                  <a:pt x="0" y="628"/>
                </a:moveTo>
                <a:lnTo>
                  <a:pt x="1668" y="628"/>
                </a:lnTo>
                <a:lnTo>
                  <a:pt x="1281" y="0"/>
                </a:lnTo>
                <a:lnTo>
                  <a:pt x="388" y="0"/>
                </a:lnTo>
                <a:lnTo>
                  <a:pt x="0" y="628"/>
                </a:lnTo>
              </a:path>
            </a:pathLst>
          </a:custGeom>
          <a:gradFill rotWithShape="0">
            <a:gsLst>
              <a:gs pos="0">
                <a:srgbClr val="7FE5CC"/>
              </a:gs>
              <a:gs pos="100000">
                <a:srgbClr val="00CC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buClrTx/>
            </a:pPr>
            <a:endParaRPr kumimoji="1" lang="ko-KR" altLang="en-US" sz="1800" b="0" smtClean="0">
              <a:solidFill>
                <a:prstClr val="black"/>
              </a:solidFill>
            </a:endParaRPr>
          </a:p>
        </p:txBody>
      </p:sp>
      <p:grpSp>
        <p:nvGrpSpPr>
          <p:cNvPr id="70677" name="그룹 2"/>
          <p:cNvGrpSpPr>
            <a:grpSpLocks/>
          </p:cNvGrpSpPr>
          <p:nvPr/>
        </p:nvGrpSpPr>
        <p:grpSpPr bwMode="auto">
          <a:xfrm>
            <a:off x="6643688" y="1844675"/>
            <a:ext cx="709612" cy="860425"/>
            <a:chOff x="6644047" y="1844675"/>
            <a:chExt cx="708569" cy="806126"/>
          </a:xfrm>
        </p:grpSpPr>
        <p:sp>
          <p:nvSpPr>
            <p:cNvPr id="70681" name="Freeform 32"/>
            <p:cNvSpPr>
              <a:spLocks/>
            </p:cNvSpPr>
            <p:nvPr/>
          </p:nvSpPr>
          <p:spPr bwMode="gray">
            <a:xfrm>
              <a:off x="6961011" y="1844675"/>
              <a:ext cx="391605" cy="806126"/>
            </a:xfrm>
            <a:custGeom>
              <a:avLst/>
              <a:gdLst>
                <a:gd name="T0" fmla="*/ 2147483647 w 477"/>
                <a:gd name="T1" fmla="*/ 2147483647 h 625"/>
                <a:gd name="T2" fmla="*/ 2147483647 w 477"/>
                <a:gd name="T3" fmla="*/ 2147483647 h 625"/>
                <a:gd name="T4" fmla="*/ 0 w 477"/>
                <a:gd name="T5" fmla="*/ 0 h 625"/>
                <a:gd name="T6" fmla="*/ 2147483647 w 477"/>
                <a:gd name="T7" fmla="*/ 2147483647 h 6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7"/>
                <a:gd name="T13" fmla="*/ 0 h 625"/>
                <a:gd name="T14" fmla="*/ 477 w 477"/>
                <a:gd name="T15" fmla="*/ 625 h 6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7" h="625">
                  <a:moveTo>
                    <a:pt x="387" y="624"/>
                  </a:moveTo>
                  <a:lnTo>
                    <a:pt x="476" y="527"/>
                  </a:lnTo>
                  <a:lnTo>
                    <a:pt x="0" y="0"/>
                  </a:lnTo>
                  <a:lnTo>
                    <a:pt x="387" y="624"/>
                  </a:lnTo>
                </a:path>
              </a:pathLst>
            </a:custGeom>
            <a:gradFill rotWithShape="0">
              <a:gsLst>
                <a:gs pos="0">
                  <a:srgbClr val="285179"/>
                </a:gs>
                <a:gs pos="100000">
                  <a:srgbClr val="33669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buClrTx/>
              </a:pPr>
              <a:endParaRPr kumimoji="1" lang="ko-KR" altLang="en-US" sz="1800" b="0" smtClean="0">
                <a:solidFill>
                  <a:prstClr val="black"/>
                </a:solidFill>
              </a:endParaRPr>
            </a:p>
          </p:txBody>
        </p:sp>
        <p:sp>
          <p:nvSpPr>
            <p:cNvPr id="70682" name="Freeform 33"/>
            <p:cNvSpPr>
              <a:spLocks/>
            </p:cNvSpPr>
            <p:nvPr/>
          </p:nvSpPr>
          <p:spPr bwMode="gray">
            <a:xfrm>
              <a:off x="6644047" y="1844675"/>
              <a:ext cx="634951" cy="806126"/>
            </a:xfrm>
            <a:custGeom>
              <a:avLst/>
              <a:gdLst>
                <a:gd name="T0" fmla="*/ 0 w 773"/>
                <a:gd name="T1" fmla="*/ 2147483647 h 625"/>
                <a:gd name="T2" fmla="*/ 2147483647 w 773"/>
                <a:gd name="T3" fmla="*/ 2147483647 h 625"/>
                <a:gd name="T4" fmla="*/ 2147483647 w 773"/>
                <a:gd name="T5" fmla="*/ 0 h 625"/>
                <a:gd name="T6" fmla="*/ 0 w 773"/>
                <a:gd name="T7" fmla="*/ 2147483647 h 6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3"/>
                <a:gd name="T13" fmla="*/ 0 h 625"/>
                <a:gd name="T14" fmla="*/ 773 w 773"/>
                <a:gd name="T15" fmla="*/ 625 h 6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3" h="625">
                  <a:moveTo>
                    <a:pt x="0" y="624"/>
                  </a:moveTo>
                  <a:lnTo>
                    <a:pt x="772" y="624"/>
                  </a:lnTo>
                  <a:lnTo>
                    <a:pt x="387" y="0"/>
                  </a:lnTo>
                  <a:lnTo>
                    <a:pt x="0" y="624"/>
                  </a:lnTo>
                </a:path>
              </a:pathLst>
            </a:custGeom>
            <a:gradFill rotWithShape="0">
              <a:gsLst>
                <a:gs pos="0">
                  <a:srgbClr val="B1C5EC"/>
                </a:gs>
                <a:gs pos="100000">
                  <a:srgbClr val="3366CC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buClrTx/>
              </a:pPr>
              <a:endParaRPr kumimoji="1" lang="ko-KR" altLang="en-US" sz="1800" b="0" smtClean="0">
                <a:solidFill>
                  <a:prstClr val="black"/>
                </a:solidFill>
              </a:endParaRPr>
            </a:p>
          </p:txBody>
        </p:sp>
        <p:sp>
          <p:nvSpPr>
            <p:cNvPr id="151" name="Text Box 34"/>
            <p:cNvSpPr txBox="1">
              <a:spLocks noChangeArrowheads="1"/>
            </p:cNvSpPr>
            <p:nvPr/>
          </p:nvSpPr>
          <p:spPr bwMode="gray">
            <a:xfrm>
              <a:off x="6827926" y="2145113"/>
              <a:ext cx="274233" cy="46106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latinLnBrk="0">
                <a:buClrTx/>
                <a:defRPr/>
              </a:pPr>
              <a:r>
                <a:rPr kumimoji="0" lang="en-US" altLang="ko-KR" sz="2400" b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맑은 고딕" pitchFamily="50" charset="-127"/>
                </a:rPr>
                <a:t>1</a:t>
              </a:r>
            </a:p>
          </p:txBody>
        </p:sp>
      </p:grpSp>
      <p:sp>
        <p:nvSpPr>
          <p:cNvPr id="152" name="Text Box 35"/>
          <p:cNvSpPr txBox="1">
            <a:spLocks noChangeArrowheads="1"/>
          </p:cNvSpPr>
          <p:nvPr/>
        </p:nvSpPr>
        <p:spPr bwMode="gray">
          <a:xfrm>
            <a:off x="6827838" y="2994025"/>
            <a:ext cx="274637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latinLnBrk="0">
              <a:buClrTx/>
              <a:defRPr/>
            </a:pPr>
            <a:r>
              <a:rPr kumimoji="0" lang="en-US" altLang="ko-KR" sz="2400" b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맑은 고딕" pitchFamily="50" charset="-127"/>
              </a:rPr>
              <a:t>2</a:t>
            </a:r>
          </a:p>
        </p:txBody>
      </p:sp>
      <p:sp>
        <p:nvSpPr>
          <p:cNvPr id="153" name="Text Box 36"/>
          <p:cNvSpPr txBox="1">
            <a:spLocks noChangeArrowheads="1"/>
          </p:cNvSpPr>
          <p:nvPr/>
        </p:nvSpPr>
        <p:spPr bwMode="gray">
          <a:xfrm>
            <a:off x="6827838" y="3917950"/>
            <a:ext cx="274637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latinLnBrk="0">
              <a:buClrTx/>
              <a:defRPr/>
            </a:pPr>
            <a:r>
              <a:rPr kumimoji="0" lang="en-US" altLang="ko-KR" sz="2400" b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맑은 고딕" pitchFamily="50" charset="-127"/>
              </a:rPr>
              <a:t>3</a:t>
            </a:r>
          </a:p>
        </p:txBody>
      </p:sp>
      <p:sp>
        <p:nvSpPr>
          <p:cNvPr id="154" name="Text Box 37"/>
          <p:cNvSpPr txBox="1">
            <a:spLocks noChangeArrowheads="1"/>
          </p:cNvSpPr>
          <p:nvPr/>
        </p:nvSpPr>
        <p:spPr bwMode="gray">
          <a:xfrm>
            <a:off x="6827838" y="4843463"/>
            <a:ext cx="274637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latinLnBrk="0">
              <a:buClrTx/>
              <a:defRPr/>
            </a:pPr>
            <a:r>
              <a:rPr kumimoji="0" lang="en-US" altLang="ko-KR" sz="2400" b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맑은 고딕" pitchFamily="50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996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직사각형 29"/>
          <p:cNvSpPr/>
          <p:nvPr/>
        </p:nvSpPr>
        <p:spPr>
          <a:xfrm>
            <a:off x="168275" y="2043113"/>
            <a:ext cx="4129088" cy="776287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100000">
                <a:srgbClr val="00B05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5527675" y="4429125"/>
            <a:ext cx="3432175" cy="776288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68275" y="4465638"/>
            <a:ext cx="3432175" cy="776287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00B0F0">
                  <a:alpha val="71000"/>
                </a:srgb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grpSp>
        <p:nvGrpSpPr>
          <p:cNvPr id="72709" name="Group 3"/>
          <p:cNvGrpSpPr>
            <a:grpSpLocks/>
          </p:cNvGrpSpPr>
          <p:nvPr/>
        </p:nvGrpSpPr>
        <p:grpSpPr bwMode="auto">
          <a:xfrm>
            <a:off x="2693988" y="1844675"/>
            <a:ext cx="3952875" cy="3694113"/>
            <a:chOff x="1655" y="1647"/>
            <a:chExt cx="2490" cy="2327"/>
          </a:xfrm>
        </p:grpSpPr>
        <p:sp>
          <p:nvSpPr>
            <p:cNvPr id="72718" name="Freeform 4"/>
            <p:cNvSpPr>
              <a:spLocks/>
            </p:cNvSpPr>
            <p:nvPr/>
          </p:nvSpPr>
          <p:spPr bwMode="gray">
            <a:xfrm>
              <a:off x="1660" y="2336"/>
              <a:ext cx="912" cy="1231"/>
            </a:xfrm>
            <a:custGeom>
              <a:avLst/>
              <a:gdLst>
                <a:gd name="T0" fmla="*/ 1 w 1233"/>
                <a:gd name="T1" fmla="*/ 1 h 1764"/>
                <a:gd name="T2" fmla="*/ 1 w 1233"/>
                <a:gd name="T3" fmla="*/ 1 h 1764"/>
                <a:gd name="T4" fmla="*/ 0 w 1233"/>
                <a:gd name="T5" fmla="*/ 1 h 1764"/>
                <a:gd name="T6" fmla="*/ 1 w 1233"/>
                <a:gd name="T7" fmla="*/ 1 h 1764"/>
                <a:gd name="T8" fmla="*/ 1 w 1233"/>
                <a:gd name="T9" fmla="*/ 0 h 1764"/>
                <a:gd name="T10" fmla="*/ 1 w 1233"/>
                <a:gd name="T11" fmla="*/ 1 h 1764"/>
                <a:gd name="T12" fmla="*/ 1 w 1233"/>
                <a:gd name="T13" fmla="*/ 1 h 17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33"/>
                <a:gd name="T22" fmla="*/ 0 h 1764"/>
                <a:gd name="T23" fmla="*/ 1233 w 1233"/>
                <a:gd name="T24" fmla="*/ 1764 h 17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close/>
                </a:path>
              </a:pathLst>
            </a:custGeom>
            <a:gradFill rotWithShape="0">
              <a:gsLst>
                <a:gs pos="0">
                  <a:srgbClr val="0066CC"/>
                </a:gs>
                <a:gs pos="100000">
                  <a:srgbClr val="002F5E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buClrTx/>
              </a:pPr>
              <a:endParaRPr kumimoji="1" lang="ko-KR" altLang="en-US" sz="1800" b="0" smtClean="0">
                <a:solidFill>
                  <a:prstClr val="black"/>
                </a:solidFill>
              </a:endParaRPr>
            </a:p>
          </p:txBody>
        </p:sp>
        <p:sp>
          <p:nvSpPr>
            <p:cNvPr id="72719" name="Freeform 5"/>
            <p:cNvSpPr>
              <a:spLocks/>
            </p:cNvSpPr>
            <p:nvPr/>
          </p:nvSpPr>
          <p:spPr bwMode="gray">
            <a:xfrm rot="7200000">
              <a:off x="2726" y="1655"/>
              <a:ext cx="860" cy="1305"/>
            </a:xfrm>
            <a:custGeom>
              <a:avLst/>
              <a:gdLst>
                <a:gd name="T0" fmla="*/ 1 w 1233"/>
                <a:gd name="T1" fmla="*/ 1 h 1764"/>
                <a:gd name="T2" fmla="*/ 1 w 1233"/>
                <a:gd name="T3" fmla="*/ 1 h 1764"/>
                <a:gd name="T4" fmla="*/ 0 w 1233"/>
                <a:gd name="T5" fmla="*/ 1 h 1764"/>
                <a:gd name="T6" fmla="*/ 1 w 1233"/>
                <a:gd name="T7" fmla="*/ 1 h 1764"/>
                <a:gd name="T8" fmla="*/ 1 w 1233"/>
                <a:gd name="T9" fmla="*/ 0 h 1764"/>
                <a:gd name="T10" fmla="*/ 1 w 1233"/>
                <a:gd name="T11" fmla="*/ 1 h 1764"/>
                <a:gd name="T12" fmla="*/ 1 w 1233"/>
                <a:gd name="T13" fmla="*/ 1 h 17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33"/>
                <a:gd name="T22" fmla="*/ 0 h 1764"/>
                <a:gd name="T23" fmla="*/ 1233 w 1233"/>
                <a:gd name="T24" fmla="*/ 1764 h 17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close/>
                </a:path>
              </a:pathLst>
            </a:custGeom>
            <a:gradFill rotWithShape="0">
              <a:gsLst>
                <a:gs pos="0">
                  <a:srgbClr val="185E18"/>
                </a:gs>
                <a:gs pos="100000">
                  <a:srgbClr val="33CC33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buClrTx/>
              </a:pPr>
              <a:endParaRPr kumimoji="1" lang="ko-KR" altLang="en-US" sz="1800" b="0" smtClean="0">
                <a:solidFill>
                  <a:prstClr val="black"/>
                </a:solidFill>
              </a:endParaRPr>
            </a:p>
          </p:txBody>
        </p:sp>
        <p:grpSp>
          <p:nvGrpSpPr>
            <p:cNvPr id="72720" name="Group 6"/>
            <p:cNvGrpSpPr>
              <a:grpSpLocks/>
            </p:cNvGrpSpPr>
            <p:nvPr/>
          </p:nvGrpSpPr>
          <p:grpSpPr bwMode="auto">
            <a:xfrm>
              <a:off x="1712" y="1647"/>
              <a:ext cx="1480" cy="1302"/>
              <a:chOff x="1712" y="1389"/>
              <a:chExt cx="1480" cy="1302"/>
            </a:xfrm>
          </p:grpSpPr>
          <p:sp>
            <p:nvSpPr>
              <p:cNvPr id="72730" name="AutoShape 7"/>
              <p:cNvSpPr>
                <a:spLocks noChangeArrowheads="1"/>
              </p:cNvSpPr>
              <p:nvPr/>
            </p:nvSpPr>
            <p:spPr bwMode="gray">
              <a:xfrm rot="-9000000">
                <a:off x="1712" y="2311"/>
                <a:ext cx="908" cy="380"/>
              </a:xfrm>
              <a:prstGeom prst="triangle">
                <a:avLst>
                  <a:gd name="adj" fmla="val 50000"/>
                </a:avLst>
              </a:pr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prstClr val="black"/>
                  </a:solidFill>
                </a:endParaRPr>
              </a:p>
            </p:txBody>
          </p:sp>
          <p:sp>
            <p:nvSpPr>
              <p:cNvPr id="72731" name="Freeform 8"/>
              <p:cNvSpPr>
                <a:spLocks/>
              </p:cNvSpPr>
              <p:nvPr/>
            </p:nvSpPr>
            <p:spPr bwMode="gray">
              <a:xfrm rot="7200000">
                <a:off x="1961" y="1810"/>
                <a:ext cx="948" cy="508"/>
              </a:xfrm>
              <a:custGeom>
                <a:avLst/>
                <a:gdLst>
                  <a:gd name="T0" fmla="*/ 8806687 w 750"/>
                  <a:gd name="T1" fmla="*/ 0 h 378"/>
                  <a:gd name="T2" fmla="*/ 0 w 750"/>
                  <a:gd name="T3" fmla="*/ 0 h 378"/>
                  <a:gd name="T4" fmla="*/ 28268 w 750"/>
                  <a:gd name="T5" fmla="*/ 26513058 h 378"/>
                  <a:gd name="T6" fmla="*/ 328363 w 750"/>
                  <a:gd name="T7" fmla="*/ 51592210 h 378"/>
                  <a:gd name="T8" fmla="*/ 8806687 w 750"/>
                  <a:gd name="T9" fmla="*/ 51592210 h 378"/>
                  <a:gd name="T10" fmla="*/ 8806687 w 750"/>
                  <a:gd name="T11" fmla="*/ 0 h 378"/>
                  <a:gd name="T12" fmla="*/ 8806687 w 750"/>
                  <a:gd name="T13" fmla="*/ 0 h 3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50"/>
                  <a:gd name="T22" fmla="*/ 0 h 378"/>
                  <a:gd name="T23" fmla="*/ 750 w 750"/>
                  <a:gd name="T24" fmla="*/ 378 h 3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>
                  <a:buClrTx/>
                </a:pPr>
                <a:endParaRPr kumimoji="1" lang="ko-KR" altLang="en-US" sz="1800" b="0" smtClean="0">
                  <a:solidFill>
                    <a:prstClr val="black"/>
                  </a:solidFill>
                </a:endParaRPr>
              </a:p>
            </p:txBody>
          </p:sp>
          <p:sp>
            <p:nvSpPr>
              <p:cNvPr id="72732" name="Freeform 9"/>
              <p:cNvSpPr>
                <a:spLocks/>
              </p:cNvSpPr>
              <p:nvPr/>
            </p:nvSpPr>
            <p:spPr bwMode="gray">
              <a:xfrm rot="7200000">
                <a:off x="2637" y="1226"/>
                <a:ext cx="392" cy="718"/>
              </a:xfrm>
              <a:custGeom>
                <a:avLst/>
                <a:gdLst>
                  <a:gd name="T0" fmla="*/ 2 w 495"/>
                  <a:gd name="T1" fmla="*/ 1 h 971"/>
                  <a:gd name="T2" fmla="*/ 2 w 495"/>
                  <a:gd name="T3" fmla="*/ 1 h 971"/>
                  <a:gd name="T4" fmla="*/ 2 w 495"/>
                  <a:gd name="T5" fmla="*/ 1 h 971"/>
                  <a:gd name="T6" fmla="*/ 2 w 495"/>
                  <a:gd name="T7" fmla="*/ 1 h 971"/>
                  <a:gd name="T8" fmla="*/ 2 w 495"/>
                  <a:gd name="T9" fmla="*/ 1 h 971"/>
                  <a:gd name="T10" fmla="*/ 2 w 495"/>
                  <a:gd name="T11" fmla="*/ 1 h 971"/>
                  <a:gd name="T12" fmla="*/ 2 w 495"/>
                  <a:gd name="T13" fmla="*/ 1 h 971"/>
                  <a:gd name="T14" fmla="*/ 2 w 495"/>
                  <a:gd name="T15" fmla="*/ 1 h 971"/>
                  <a:gd name="T16" fmla="*/ 2 w 495"/>
                  <a:gd name="T17" fmla="*/ 1 h 971"/>
                  <a:gd name="T18" fmla="*/ 2 w 495"/>
                  <a:gd name="T19" fmla="*/ 1 h 971"/>
                  <a:gd name="T20" fmla="*/ 2 w 495"/>
                  <a:gd name="T21" fmla="*/ 1 h 971"/>
                  <a:gd name="T22" fmla="*/ 2 w 495"/>
                  <a:gd name="T23" fmla="*/ 1 h 971"/>
                  <a:gd name="T24" fmla="*/ 2 w 495"/>
                  <a:gd name="T25" fmla="*/ 1 h 971"/>
                  <a:gd name="T26" fmla="*/ 2 w 495"/>
                  <a:gd name="T27" fmla="*/ 1 h 971"/>
                  <a:gd name="T28" fmla="*/ 2 w 495"/>
                  <a:gd name="T29" fmla="*/ 1 h 971"/>
                  <a:gd name="T30" fmla="*/ 0 w 495"/>
                  <a:gd name="T31" fmla="*/ 1 h 971"/>
                  <a:gd name="T32" fmla="*/ 2 w 495"/>
                  <a:gd name="T33" fmla="*/ 0 h 971"/>
                  <a:gd name="T34" fmla="*/ 2 w 495"/>
                  <a:gd name="T35" fmla="*/ 1 h 971"/>
                  <a:gd name="T36" fmla="*/ 2 w 495"/>
                  <a:gd name="T37" fmla="*/ 1 h 971"/>
                  <a:gd name="T38" fmla="*/ 2 w 495"/>
                  <a:gd name="T39" fmla="*/ 1 h 971"/>
                  <a:gd name="T40" fmla="*/ 2 w 495"/>
                  <a:gd name="T41" fmla="*/ 1 h 971"/>
                  <a:gd name="T42" fmla="*/ 2 w 495"/>
                  <a:gd name="T43" fmla="*/ 1 h 971"/>
                  <a:gd name="T44" fmla="*/ 2 w 495"/>
                  <a:gd name="T45" fmla="*/ 1 h 971"/>
                  <a:gd name="T46" fmla="*/ 2 w 495"/>
                  <a:gd name="T47" fmla="*/ 1 h 971"/>
                  <a:gd name="T48" fmla="*/ 2 w 495"/>
                  <a:gd name="T49" fmla="*/ 1 h 971"/>
                  <a:gd name="T50" fmla="*/ 2 w 495"/>
                  <a:gd name="T51" fmla="*/ 1 h 971"/>
                  <a:gd name="T52" fmla="*/ 2 w 495"/>
                  <a:gd name="T53" fmla="*/ 1 h 971"/>
                  <a:gd name="T54" fmla="*/ 2 w 495"/>
                  <a:gd name="T55" fmla="*/ 1 h 97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95"/>
                  <a:gd name="T85" fmla="*/ 0 h 971"/>
                  <a:gd name="T86" fmla="*/ 495 w 495"/>
                  <a:gd name="T87" fmla="*/ 971 h 97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>
                  <a:buClrTx/>
                </a:pPr>
                <a:endParaRPr kumimoji="1" lang="ko-KR" altLang="en-US" sz="1800" b="0" smtClean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2721" name="Freeform 10"/>
            <p:cNvSpPr>
              <a:spLocks/>
            </p:cNvSpPr>
            <p:nvPr/>
          </p:nvSpPr>
          <p:spPr bwMode="gray">
            <a:xfrm rot="-7200000">
              <a:off x="2798" y="2823"/>
              <a:ext cx="860" cy="1305"/>
            </a:xfrm>
            <a:custGeom>
              <a:avLst/>
              <a:gdLst>
                <a:gd name="T0" fmla="*/ 1 w 1233"/>
                <a:gd name="T1" fmla="*/ 1 h 1764"/>
                <a:gd name="T2" fmla="*/ 1 w 1233"/>
                <a:gd name="T3" fmla="*/ 1 h 1764"/>
                <a:gd name="T4" fmla="*/ 0 w 1233"/>
                <a:gd name="T5" fmla="*/ 1 h 1764"/>
                <a:gd name="T6" fmla="*/ 1 w 1233"/>
                <a:gd name="T7" fmla="*/ 1 h 1764"/>
                <a:gd name="T8" fmla="*/ 1 w 1233"/>
                <a:gd name="T9" fmla="*/ 0 h 1764"/>
                <a:gd name="T10" fmla="*/ 1 w 1233"/>
                <a:gd name="T11" fmla="*/ 1 h 1764"/>
                <a:gd name="T12" fmla="*/ 1 w 1233"/>
                <a:gd name="T13" fmla="*/ 1 h 17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33"/>
                <a:gd name="T22" fmla="*/ 0 h 1764"/>
                <a:gd name="T23" fmla="*/ 1233 w 1233"/>
                <a:gd name="T24" fmla="*/ 1764 h 17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close/>
                </a:path>
              </a:pathLst>
            </a:custGeom>
            <a:gradFill rotWithShape="0">
              <a:gsLst>
                <a:gs pos="0">
                  <a:srgbClr val="FF6600"/>
                </a:gs>
                <a:gs pos="100000">
                  <a:srgbClr val="762F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>
                <a:buClrTx/>
              </a:pPr>
              <a:endParaRPr kumimoji="1" lang="ko-KR" altLang="en-US" sz="1800" b="0" smtClean="0">
                <a:solidFill>
                  <a:prstClr val="black"/>
                </a:solidFill>
              </a:endParaRPr>
            </a:p>
          </p:txBody>
        </p:sp>
        <p:grpSp>
          <p:nvGrpSpPr>
            <p:cNvPr id="72722" name="Group 11"/>
            <p:cNvGrpSpPr>
              <a:grpSpLocks/>
            </p:cNvGrpSpPr>
            <p:nvPr/>
          </p:nvGrpSpPr>
          <p:grpSpPr bwMode="auto">
            <a:xfrm>
              <a:off x="2849" y="2249"/>
              <a:ext cx="1296" cy="1381"/>
              <a:chOff x="2854" y="1996"/>
              <a:chExt cx="1296" cy="1381"/>
            </a:xfrm>
          </p:grpSpPr>
          <p:sp>
            <p:nvSpPr>
              <p:cNvPr id="72727" name="AutoShape 12"/>
              <p:cNvSpPr>
                <a:spLocks noChangeArrowheads="1"/>
              </p:cNvSpPr>
              <p:nvPr/>
            </p:nvSpPr>
            <p:spPr bwMode="gray">
              <a:xfrm rot="-1800000">
                <a:off x="2854" y="1996"/>
                <a:ext cx="906" cy="380"/>
              </a:xfrm>
              <a:prstGeom prst="triangle">
                <a:avLst>
                  <a:gd name="adj" fmla="val 50000"/>
                </a:avLst>
              </a:pr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prstClr val="black"/>
                  </a:solidFill>
                </a:endParaRPr>
              </a:p>
            </p:txBody>
          </p:sp>
          <p:sp>
            <p:nvSpPr>
              <p:cNvPr id="72728" name="Freeform 13"/>
              <p:cNvSpPr>
                <a:spLocks/>
              </p:cNvSpPr>
              <p:nvPr/>
            </p:nvSpPr>
            <p:spPr bwMode="gray">
              <a:xfrm rot="-7200000">
                <a:off x="3102" y="2371"/>
                <a:ext cx="948" cy="507"/>
              </a:xfrm>
              <a:custGeom>
                <a:avLst/>
                <a:gdLst>
                  <a:gd name="T0" fmla="*/ 8806687 w 750"/>
                  <a:gd name="T1" fmla="*/ 0 h 378"/>
                  <a:gd name="T2" fmla="*/ 0 w 750"/>
                  <a:gd name="T3" fmla="*/ 0 h 378"/>
                  <a:gd name="T4" fmla="*/ 28268 w 750"/>
                  <a:gd name="T5" fmla="*/ 24450972 h 378"/>
                  <a:gd name="T6" fmla="*/ 328363 w 750"/>
                  <a:gd name="T7" fmla="*/ 47644940 h 378"/>
                  <a:gd name="T8" fmla="*/ 8806687 w 750"/>
                  <a:gd name="T9" fmla="*/ 47644940 h 378"/>
                  <a:gd name="T10" fmla="*/ 8806687 w 750"/>
                  <a:gd name="T11" fmla="*/ 0 h 378"/>
                  <a:gd name="T12" fmla="*/ 8806687 w 750"/>
                  <a:gd name="T13" fmla="*/ 0 h 3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50"/>
                  <a:gd name="T22" fmla="*/ 0 h 378"/>
                  <a:gd name="T23" fmla="*/ 750 w 750"/>
                  <a:gd name="T24" fmla="*/ 378 h 3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>
                  <a:buClrTx/>
                </a:pPr>
                <a:endParaRPr kumimoji="1" lang="ko-KR" altLang="en-US" sz="1800" b="0" smtClean="0">
                  <a:solidFill>
                    <a:prstClr val="black"/>
                  </a:solidFill>
                </a:endParaRPr>
              </a:p>
            </p:txBody>
          </p:sp>
          <p:sp>
            <p:nvSpPr>
              <p:cNvPr id="72729" name="Freeform 14"/>
              <p:cNvSpPr>
                <a:spLocks/>
              </p:cNvSpPr>
              <p:nvPr/>
            </p:nvSpPr>
            <p:spPr bwMode="gray">
              <a:xfrm rot="-7200000">
                <a:off x="3618" y="2845"/>
                <a:ext cx="346" cy="718"/>
              </a:xfrm>
              <a:custGeom>
                <a:avLst/>
                <a:gdLst>
                  <a:gd name="T0" fmla="*/ 1 w 495"/>
                  <a:gd name="T1" fmla="*/ 1 h 971"/>
                  <a:gd name="T2" fmla="*/ 1 w 495"/>
                  <a:gd name="T3" fmla="*/ 1 h 971"/>
                  <a:gd name="T4" fmla="*/ 1 w 495"/>
                  <a:gd name="T5" fmla="*/ 1 h 971"/>
                  <a:gd name="T6" fmla="*/ 1 w 495"/>
                  <a:gd name="T7" fmla="*/ 1 h 971"/>
                  <a:gd name="T8" fmla="*/ 1 w 495"/>
                  <a:gd name="T9" fmla="*/ 1 h 971"/>
                  <a:gd name="T10" fmla="*/ 1 w 495"/>
                  <a:gd name="T11" fmla="*/ 1 h 971"/>
                  <a:gd name="T12" fmla="*/ 1 w 495"/>
                  <a:gd name="T13" fmla="*/ 1 h 971"/>
                  <a:gd name="T14" fmla="*/ 1 w 495"/>
                  <a:gd name="T15" fmla="*/ 1 h 971"/>
                  <a:gd name="T16" fmla="*/ 1 w 495"/>
                  <a:gd name="T17" fmla="*/ 1 h 971"/>
                  <a:gd name="T18" fmla="*/ 1 w 495"/>
                  <a:gd name="T19" fmla="*/ 1 h 971"/>
                  <a:gd name="T20" fmla="*/ 1 w 495"/>
                  <a:gd name="T21" fmla="*/ 1 h 971"/>
                  <a:gd name="T22" fmla="*/ 1 w 495"/>
                  <a:gd name="T23" fmla="*/ 1 h 971"/>
                  <a:gd name="T24" fmla="*/ 1 w 495"/>
                  <a:gd name="T25" fmla="*/ 1 h 971"/>
                  <a:gd name="T26" fmla="*/ 1 w 495"/>
                  <a:gd name="T27" fmla="*/ 1 h 971"/>
                  <a:gd name="T28" fmla="*/ 1 w 495"/>
                  <a:gd name="T29" fmla="*/ 1 h 971"/>
                  <a:gd name="T30" fmla="*/ 0 w 495"/>
                  <a:gd name="T31" fmla="*/ 1 h 971"/>
                  <a:gd name="T32" fmla="*/ 1 w 495"/>
                  <a:gd name="T33" fmla="*/ 0 h 971"/>
                  <a:gd name="T34" fmla="*/ 1 w 495"/>
                  <a:gd name="T35" fmla="*/ 1 h 971"/>
                  <a:gd name="T36" fmla="*/ 1 w 495"/>
                  <a:gd name="T37" fmla="*/ 1 h 971"/>
                  <a:gd name="T38" fmla="*/ 1 w 495"/>
                  <a:gd name="T39" fmla="*/ 1 h 971"/>
                  <a:gd name="T40" fmla="*/ 1 w 495"/>
                  <a:gd name="T41" fmla="*/ 1 h 971"/>
                  <a:gd name="T42" fmla="*/ 1 w 495"/>
                  <a:gd name="T43" fmla="*/ 1 h 971"/>
                  <a:gd name="T44" fmla="*/ 1 w 495"/>
                  <a:gd name="T45" fmla="*/ 1 h 971"/>
                  <a:gd name="T46" fmla="*/ 1 w 495"/>
                  <a:gd name="T47" fmla="*/ 1 h 971"/>
                  <a:gd name="T48" fmla="*/ 1 w 495"/>
                  <a:gd name="T49" fmla="*/ 1 h 971"/>
                  <a:gd name="T50" fmla="*/ 1 w 495"/>
                  <a:gd name="T51" fmla="*/ 1 h 971"/>
                  <a:gd name="T52" fmla="*/ 1 w 495"/>
                  <a:gd name="T53" fmla="*/ 1 h 971"/>
                  <a:gd name="T54" fmla="*/ 1 w 495"/>
                  <a:gd name="T55" fmla="*/ 1 h 97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95"/>
                  <a:gd name="T85" fmla="*/ 0 h 971"/>
                  <a:gd name="T86" fmla="*/ 495 w 495"/>
                  <a:gd name="T87" fmla="*/ 971 h 97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>
                  <a:buClrTx/>
                </a:pPr>
                <a:endParaRPr kumimoji="1" lang="ko-KR" altLang="en-US" sz="1800" b="0" smtClean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2723" name="Group 15"/>
            <p:cNvGrpSpPr>
              <a:grpSpLocks/>
            </p:cNvGrpSpPr>
            <p:nvPr/>
          </p:nvGrpSpPr>
          <p:grpSpPr bwMode="auto">
            <a:xfrm>
              <a:off x="1655" y="3095"/>
              <a:ext cx="1571" cy="879"/>
              <a:chOff x="1655" y="2837"/>
              <a:chExt cx="1571" cy="879"/>
            </a:xfrm>
          </p:grpSpPr>
          <p:sp>
            <p:nvSpPr>
              <p:cNvPr id="72724" name="Freeform 16"/>
              <p:cNvSpPr>
                <a:spLocks/>
              </p:cNvSpPr>
              <p:nvPr/>
            </p:nvSpPr>
            <p:spPr bwMode="gray">
              <a:xfrm>
                <a:off x="1655" y="2837"/>
                <a:ext cx="366" cy="692"/>
              </a:xfrm>
              <a:custGeom>
                <a:avLst/>
                <a:gdLst>
                  <a:gd name="T0" fmla="*/ 1 w 495"/>
                  <a:gd name="T1" fmla="*/ 1 h 971"/>
                  <a:gd name="T2" fmla="*/ 1 w 495"/>
                  <a:gd name="T3" fmla="*/ 1 h 971"/>
                  <a:gd name="T4" fmla="*/ 1 w 495"/>
                  <a:gd name="T5" fmla="*/ 1 h 971"/>
                  <a:gd name="T6" fmla="*/ 1 w 495"/>
                  <a:gd name="T7" fmla="*/ 1 h 971"/>
                  <a:gd name="T8" fmla="*/ 1 w 495"/>
                  <a:gd name="T9" fmla="*/ 1 h 971"/>
                  <a:gd name="T10" fmla="*/ 1 w 495"/>
                  <a:gd name="T11" fmla="*/ 1 h 971"/>
                  <a:gd name="T12" fmla="*/ 1 w 495"/>
                  <a:gd name="T13" fmla="*/ 1 h 971"/>
                  <a:gd name="T14" fmla="*/ 1 w 495"/>
                  <a:gd name="T15" fmla="*/ 1 h 971"/>
                  <a:gd name="T16" fmla="*/ 1 w 495"/>
                  <a:gd name="T17" fmla="*/ 1 h 971"/>
                  <a:gd name="T18" fmla="*/ 1 w 495"/>
                  <a:gd name="T19" fmla="*/ 1 h 971"/>
                  <a:gd name="T20" fmla="*/ 1 w 495"/>
                  <a:gd name="T21" fmla="*/ 1 h 971"/>
                  <a:gd name="T22" fmla="*/ 1 w 495"/>
                  <a:gd name="T23" fmla="*/ 1 h 971"/>
                  <a:gd name="T24" fmla="*/ 1 w 495"/>
                  <a:gd name="T25" fmla="*/ 1 h 971"/>
                  <a:gd name="T26" fmla="*/ 1 w 495"/>
                  <a:gd name="T27" fmla="*/ 1 h 971"/>
                  <a:gd name="T28" fmla="*/ 1 w 495"/>
                  <a:gd name="T29" fmla="*/ 1 h 971"/>
                  <a:gd name="T30" fmla="*/ 0 w 495"/>
                  <a:gd name="T31" fmla="*/ 1 h 971"/>
                  <a:gd name="T32" fmla="*/ 1 w 495"/>
                  <a:gd name="T33" fmla="*/ 0 h 971"/>
                  <a:gd name="T34" fmla="*/ 1 w 495"/>
                  <a:gd name="T35" fmla="*/ 1 h 971"/>
                  <a:gd name="T36" fmla="*/ 1 w 495"/>
                  <a:gd name="T37" fmla="*/ 1 h 971"/>
                  <a:gd name="T38" fmla="*/ 1 w 495"/>
                  <a:gd name="T39" fmla="*/ 1 h 971"/>
                  <a:gd name="T40" fmla="*/ 1 w 495"/>
                  <a:gd name="T41" fmla="*/ 1 h 971"/>
                  <a:gd name="T42" fmla="*/ 1 w 495"/>
                  <a:gd name="T43" fmla="*/ 1 h 971"/>
                  <a:gd name="T44" fmla="*/ 1 w 495"/>
                  <a:gd name="T45" fmla="*/ 1 h 971"/>
                  <a:gd name="T46" fmla="*/ 1 w 495"/>
                  <a:gd name="T47" fmla="*/ 1 h 971"/>
                  <a:gd name="T48" fmla="*/ 1 w 495"/>
                  <a:gd name="T49" fmla="*/ 1 h 971"/>
                  <a:gd name="T50" fmla="*/ 1 w 495"/>
                  <a:gd name="T51" fmla="*/ 1 h 971"/>
                  <a:gd name="T52" fmla="*/ 1 w 495"/>
                  <a:gd name="T53" fmla="*/ 1 h 971"/>
                  <a:gd name="T54" fmla="*/ 1 w 495"/>
                  <a:gd name="T55" fmla="*/ 1 h 97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95"/>
                  <a:gd name="T85" fmla="*/ 0 h 971"/>
                  <a:gd name="T86" fmla="*/ 495 w 495"/>
                  <a:gd name="T87" fmla="*/ 971 h 971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rgbClr val="0066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>
                  <a:buClrTx/>
                </a:pPr>
                <a:endParaRPr kumimoji="1" lang="ko-KR" altLang="en-US" sz="1800" b="0" smtClean="0">
                  <a:solidFill>
                    <a:prstClr val="black"/>
                  </a:solidFill>
                </a:endParaRPr>
              </a:p>
            </p:txBody>
          </p:sp>
          <p:sp>
            <p:nvSpPr>
              <p:cNvPr id="72725" name="AutoShape 17"/>
              <p:cNvSpPr>
                <a:spLocks noChangeArrowheads="1"/>
              </p:cNvSpPr>
              <p:nvPr/>
            </p:nvSpPr>
            <p:spPr bwMode="gray">
              <a:xfrm rot="5400000">
                <a:off x="2589" y="3078"/>
                <a:ext cx="872" cy="403"/>
              </a:xfrm>
              <a:prstGeom prst="triangle">
                <a:avLst>
                  <a:gd name="adj" fmla="val 50000"/>
                </a:avLst>
              </a:prstGeom>
              <a:solidFill>
                <a:srgbClr val="0066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맑은 고딕" pitchFamily="50" charset="-127"/>
                    <a:ea typeface="맑은 고딕" pitchFamily="50" charset="-127"/>
                  </a:defRPr>
                </a:lvl9pPr>
              </a:lstStyle>
              <a:p>
                <a:pPr algn="l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ko-KR" altLang="en-US" sz="1800" b="0" smtClean="0">
                  <a:solidFill>
                    <a:prstClr val="black"/>
                  </a:solidFill>
                </a:endParaRPr>
              </a:p>
            </p:txBody>
          </p:sp>
          <p:sp>
            <p:nvSpPr>
              <p:cNvPr id="72726" name="Freeform 18"/>
              <p:cNvSpPr>
                <a:spLocks/>
              </p:cNvSpPr>
              <p:nvPr/>
            </p:nvSpPr>
            <p:spPr bwMode="gray">
              <a:xfrm>
                <a:off x="1985" y="3040"/>
                <a:ext cx="1005" cy="489"/>
              </a:xfrm>
              <a:custGeom>
                <a:avLst/>
                <a:gdLst>
                  <a:gd name="T0" fmla="*/ 91071078 w 750"/>
                  <a:gd name="T1" fmla="*/ 0 h 378"/>
                  <a:gd name="T2" fmla="*/ 0 w 750"/>
                  <a:gd name="T3" fmla="*/ 0 h 378"/>
                  <a:gd name="T4" fmla="*/ 244752 w 750"/>
                  <a:gd name="T5" fmla="*/ 5753723 h 378"/>
                  <a:gd name="T6" fmla="*/ 3409338 w 750"/>
                  <a:gd name="T7" fmla="*/ 11240772 h 378"/>
                  <a:gd name="T8" fmla="*/ 91071078 w 750"/>
                  <a:gd name="T9" fmla="*/ 11240772 h 378"/>
                  <a:gd name="T10" fmla="*/ 91071078 w 750"/>
                  <a:gd name="T11" fmla="*/ 0 h 378"/>
                  <a:gd name="T12" fmla="*/ 91071078 w 750"/>
                  <a:gd name="T13" fmla="*/ 0 h 3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50"/>
                  <a:gd name="T22" fmla="*/ 0 h 378"/>
                  <a:gd name="T23" fmla="*/ 750 w 750"/>
                  <a:gd name="T24" fmla="*/ 378 h 3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rgbClr val="0066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>
                  <a:buClrTx/>
                </a:pPr>
                <a:endParaRPr kumimoji="1" lang="ko-KR" altLang="en-US" sz="1800" b="0" smtClean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-252413" y="4660900"/>
            <a:ext cx="3595688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ko-KR" altLang="en-US" sz="2000" kern="10" dirty="0">
                <a:solidFill>
                  <a:prstClr val="black"/>
                </a:solidFill>
                <a:latin typeface="맑은 고딕"/>
                <a:ea typeface="맑은 고딕"/>
                <a:cs typeface="+mn-ea"/>
              </a:rPr>
              <a:t>사료섭취량 저하방지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6367463" y="4660900"/>
            <a:ext cx="2227262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ko-KR" altLang="en-US" sz="2000" kern="10" dirty="0" err="1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맑은 고딕"/>
                <a:ea typeface="맑은 고딕"/>
              </a:rPr>
              <a:t>육색</a:t>
            </a:r>
            <a:r>
              <a:rPr lang="en-US" altLang="ko-KR" sz="20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맑은 고딕"/>
                <a:ea typeface="맑은 고딕"/>
              </a:rPr>
              <a:t>, </a:t>
            </a:r>
            <a:r>
              <a:rPr lang="ko-KR" altLang="en-US" sz="2000" kern="10" dirty="0">
                <a:ln w="9525">
                  <a:noFill/>
                  <a:round/>
                  <a:headEnd/>
                  <a:tailEnd/>
                </a:ln>
                <a:solidFill>
                  <a:prstClr val="black"/>
                </a:solidFill>
                <a:latin typeface="맑은 고딕"/>
                <a:ea typeface="맑은 고딕"/>
              </a:rPr>
              <a:t>지방색 관리</a:t>
            </a:r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107950" y="2236788"/>
            <a:ext cx="3897313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ko-KR" altLang="en-US" sz="2000" kern="10" dirty="0">
                <a:solidFill>
                  <a:prstClr val="black"/>
                </a:solidFill>
                <a:latin typeface="맑은 고딕"/>
                <a:ea typeface="맑은 고딕"/>
                <a:cs typeface="+mn-ea"/>
              </a:rPr>
              <a:t>에너지 및 단백질 이용효율 향상</a:t>
            </a:r>
          </a:p>
        </p:txBody>
      </p:sp>
      <p:sp>
        <p:nvSpPr>
          <p:cNvPr id="31" name="Text Box 218"/>
          <p:cNvSpPr txBox="1">
            <a:spLocks noChangeArrowheads="1"/>
          </p:cNvSpPr>
          <p:nvPr/>
        </p:nvSpPr>
        <p:spPr bwMode="auto">
          <a:xfrm>
            <a:off x="611188" y="2805113"/>
            <a:ext cx="2374900" cy="747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9745" tIns="49873" rIns="99745" bIns="49873">
            <a:spAutoFit/>
          </a:bodyPr>
          <a:lstStyle/>
          <a:p>
            <a:pPr marL="85725" indent="-85725" algn="l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Char char="•"/>
              <a:defRPr/>
            </a:pPr>
            <a:r>
              <a:rPr lang="en-US" altLang="ko-KR" sz="1400" dirty="0">
                <a:solidFill>
                  <a:srgbClr val="00B050"/>
                </a:solidFill>
                <a:latin typeface="맑은 고딕"/>
                <a:ea typeface="맑은 고딕"/>
              </a:rPr>
              <a:t> </a:t>
            </a:r>
            <a:r>
              <a:rPr lang="ko-KR" altLang="en-US" sz="1400" dirty="0">
                <a:solidFill>
                  <a:srgbClr val="00B050"/>
                </a:solidFill>
                <a:latin typeface="맑은 고딕"/>
                <a:ea typeface="맑은 고딕"/>
              </a:rPr>
              <a:t>탄수화물 이용성 극대화</a:t>
            </a:r>
            <a:endParaRPr lang="en-US" altLang="ko-KR" sz="1400" dirty="0">
              <a:solidFill>
                <a:srgbClr val="00B050"/>
              </a:solidFill>
              <a:latin typeface="맑은 고딕"/>
              <a:ea typeface="맑은 고딕"/>
            </a:endParaRPr>
          </a:p>
          <a:p>
            <a:pPr marL="85725" indent="-85725" algn="l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Char char="•"/>
              <a:defRPr/>
            </a:pPr>
            <a:r>
              <a:rPr lang="en-US" altLang="ko-KR" sz="1400" dirty="0">
                <a:solidFill>
                  <a:srgbClr val="00B050"/>
                </a:solidFill>
                <a:latin typeface="맑은 고딕"/>
                <a:ea typeface="맑은 고딕"/>
              </a:rPr>
              <a:t> </a:t>
            </a:r>
            <a:r>
              <a:rPr lang="ko-KR" altLang="en-US" sz="1400" dirty="0">
                <a:solidFill>
                  <a:srgbClr val="00B050"/>
                </a:solidFill>
                <a:latin typeface="맑은 고딕"/>
                <a:ea typeface="맑은 고딕"/>
              </a:rPr>
              <a:t>면실</a:t>
            </a:r>
            <a:r>
              <a:rPr lang="en-US" altLang="ko-KR" sz="1400" dirty="0">
                <a:solidFill>
                  <a:srgbClr val="00B050"/>
                </a:solidFill>
                <a:latin typeface="맑은 고딕"/>
                <a:ea typeface="맑은 고딕"/>
              </a:rPr>
              <a:t>, </a:t>
            </a:r>
            <a:r>
              <a:rPr lang="ko-KR" altLang="en-US" sz="1400" dirty="0" err="1">
                <a:solidFill>
                  <a:srgbClr val="00B050"/>
                </a:solidFill>
                <a:latin typeface="맑은 고딕"/>
                <a:ea typeface="맑은 고딕"/>
              </a:rPr>
              <a:t>루핀</a:t>
            </a:r>
            <a:r>
              <a:rPr lang="ko-KR" altLang="en-US" sz="1400" dirty="0">
                <a:solidFill>
                  <a:srgbClr val="00B050"/>
                </a:solidFill>
                <a:latin typeface="맑은 고딕"/>
                <a:ea typeface="맑은 고딕"/>
              </a:rPr>
              <a:t> 등 활용</a:t>
            </a:r>
          </a:p>
        </p:txBody>
      </p:sp>
      <p:sp>
        <p:nvSpPr>
          <p:cNvPr id="40" name="모서리가 둥근 직사각형 39"/>
          <p:cNvSpPr/>
          <p:nvPr/>
        </p:nvSpPr>
        <p:spPr>
          <a:xfrm>
            <a:off x="0" y="6767513"/>
            <a:ext cx="9155113" cy="119062"/>
          </a:xfrm>
          <a:prstGeom prst="roundRect">
            <a:avLst>
              <a:gd name="adj" fmla="val 0"/>
            </a:avLst>
          </a:prstGeom>
          <a:gradFill flip="none" rotWithShape="1">
            <a:gsLst>
              <a:gs pos="45424">
                <a:srgbClr val="92D050"/>
              </a:gs>
              <a:gs pos="58000">
                <a:srgbClr val="92D050"/>
              </a:gs>
              <a:gs pos="52000">
                <a:srgbClr val="92D050"/>
              </a:gs>
              <a:gs pos="71000">
                <a:srgbClr val="00B050"/>
              </a:gs>
              <a:gs pos="36000">
                <a:srgbClr val="342BE5"/>
              </a:gs>
            </a:gsLst>
            <a:lin ang="1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ko-KR" altLang="en-US" sz="1800" b="0" dirty="0">
              <a:solidFill>
                <a:prstClr val="white"/>
              </a:solidFill>
            </a:endParaRPr>
          </a:p>
        </p:txBody>
      </p:sp>
      <p:sp>
        <p:nvSpPr>
          <p:cNvPr id="72715" name="TextBox 22"/>
          <p:cNvSpPr txBox="1">
            <a:spLocks noChangeArrowheads="1"/>
          </p:cNvSpPr>
          <p:nvPr/>
        </p:nvSpPr>
        <p:spPr bwMode="auto">
          <a:xfrm>
            <a:off x="0" y="71438"/>
            <a:ext cx="912971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ko-KR" altLang="en-US" sz="3000" smtClean="0">
                <a:solidFill>
                  <a:srgbClr val="CC0099"/>
                </a:solidFill>
              </a:rPr>
              <a:t>비육후기 중점관리 사항</a:t>
            </a:r>
          </a:p>
        </p:txBody>
      </p:sp>
      <p:sp>
        <p:nvSpPr>
          <p:cNvPr id="28" name="Text Box 218"/>
          <p:cNvSpPr txBox="1">
            <a:spLocks noChangeArrowheads="1"/>
          </p:cNvSpPr>
          <p:nvPr/>
        </p:nvSpPr>
        <p:spPr bwMode="auto">
          <a:xfrm>
            <a:off x="684213" y="5300663"/>
            <a:ext cx="3465512" cy="1069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9745" tIns="49873" rIns="99745" bIns="49873">
            <a:spAutoFit/>
          </a:bodyPr>
          <a:lstStyle/>
          <a:p>
            <a:pPr marL="85725" indent="-85725" algn="l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Char char="•"/>
              <a:defRPr/>
            </a:pPr>
            <a:r>
              <a:rPr lang="en-US" altLang="ko-KR" sz="1400" dirty="0">
                <a:solidFill>
                  <a:srgbClr val="00B050"/>
                </a:solidFill>
                <a:latin typeface="맑은 고딕"/>
                <a:ea typeface="맑은 고딕"/>
              </a:rPr>
              <a:t> </a:t>
            </a:r>
            <a:r>
              <a:rPr lang="ko-KR" altLang="en-US" sz="1400" dirty="0" err="1">
                <a:solidFill>
                  <a:srgbClr val="00B050"/>
                </a:solidFill>
                <a:latin typeface="맑은 고딕"/>
                <a:ea typeface="맑은 고딕"/>
              </a:rPr>
              <a:t>생균제</a:t>
            </a:r>
            <a:r>
              <a:rPr lang="ko-KR" altLang="en-US" sz="1400" dirty="0">
                <a:solidFill>
                  <a:srgbClr val="00B050"/>
                </a:solidFill>
                <a:latin typeface="맑은 고딕"/>
                <a:ea typeface="맑은 고딕"/>
              </a:rPr>
              <a:t> 및 </a:t>
            </a:r>
            <a:r>
              <a:rPr lang="ko-KR" altLang="en-US" sz="1400" dirty="0" err="1">
                <a:solidFill>
                  <a:srgbClr val="00B050"/>
                </a:solidFill>
                <a:latin typeface="맑은 고딕"/>
                <a:ea typeface="맑은 고딕"/>
              </a:rPr>
              <a:t>중조</a:t>
            </a:r>
            <a:r>
              <a:rPr lang="ko-KR" altLang="en-US" sz="1400" dirty="0">
                <a:solidFill>
                  <a:srgbClr val="00B050"/>
                </a:solidFill>
                <a:latin typeface="맑은 고딕"/>
                <a:ea typeface="맑은 고딕"/>
              </a:rPr>
              <a:t> 활용</a:t>
            </a:r>
            <a:endParaRPr lang="en-US" altLang="ko-KR" sz="1400" dirty="0">
              <a:solidFill>
                <a:srgbClr val="00B050"/>
              </a:solidFill>
              <a:latin typeface="맑은 고딕"/>
              <a:ea typeface="맑은 고딕"/>
            </a:endParaRPr>
          </a:p>
          <a:p>
            <a:pPr marL="85725" indent="-85725" algn="l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Char char="•"/>
              <a:defRPr/>
            </a:pPr>
            <a:r>
              <a:rPr lang="en-US" altLang="ko-KR" sz="1400" dirty="0">
                <a:solidFill>
                  <a:srgbClr val="00B050"/>
                </a:solidFill>
                <a:latin typeface="맑은 고딕"/>
                <a:ea typeface="맑은 고딕"/>
              </a:rPr>
              <a:t> </a:t>
            </a:r>
            <a:r>
              <a:rPr lang="ko-KR" altLang="en-US" sz="1400" dirty="0">
                <a:solidFill>
                  <a:srgbClr val="00B050"/>
                </a:solidFill>
                <a:latin typeface="맑은 고딕"/>
                <a:ea typeface="맑은 고딕"/>
              </a:rPr>
              <a:t>과도한 조사료 제한 지양</a:t>
            </a:r>
            <a:endParaRPr lang="en-US" altLang="ko-KR" sz="1400" dirty="0">
              <a:solidFill>
                <a:srgbClr val="00B050"/>
              </a:solidFill>
              <a:latin typeface="맑은 고딕"/>
              <a:ea typeface="맑은 고딕"/>
            </a:endParaRPr>
          </a:p>
          <a:p>
            <a:pPr marL="85725" indent="-85725" algn="l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Char char="•"/>
              <a:defRPr/>
            </a:pPr>
            <a:r>
              <a:rPr lang="en-US" altLang="ko-KR" sz="1400" dirty="0">
                <a:solidFill>
                  <a:srgbClr val="00B050"/>
                </a:solidFill>
                <a:latin typeface="맑은 고딕"/>
                <a:ea typeface="맑은 고딕"/>
              </a:rPr>
              <a:t> </a:t>
            </a:r>
            <a:r>
              <a:rPr lang="ko-KR" altLang="en-US" sz="1400" dirty="0">
                <a:solidFill>
                  <a:srgbClr val="00B050"/>
                </a:solidFill>
                <a:latin typeface="맑은 고딕"/>
                <a:ea typeface="맑은 고딕"/>
              </a:rPr>
              <a:t>적정 운동공간 확보 </a:t>
            </a:r>
            <a:r>
              <a:rPr lang="en-US" altLang="ko-KR" sz="1400" dirty="0">
                <a:solidFill>
                  <a:srgbClr val="00B050"/>
                </a:solidFill>
                <a:latin typeface="맑은 고딕"/>
                <a:ea typeface="맑은 고딕"/>
              </a:rPr>
              <a:t>: </a:t>
            </a:r>
            <a:r>
              <a:rPr lang="ko-KR" altLang="en-US" sz="1400" dirty="0">
                <a:solidFill>
                  <a:srgbClr val="00B050"/>
                </a:solidFill>
                <a:latin typeface="맑은 고딕"/>
                <a:ea typeface="맑은 고딕"/>
              </a:rPr>
              <a:t>과밀사육 지양</a:t>
            </a:r>
          </a:p>
        </p:txBody>
      </p:sp>
      <p:sp>
        <p:nvSpPr>
          <p:cNvPr id="32" name="Text Box 218"/>
          <p:cNvSpPr txBox="1">
            <a:spLocks noChangeArrowheads="1"/>
          </p:cNvSpPr>
          <p:nvPr/>
        </p:nvSpPr>
        <p:spPr bwMode="auto">
          <a:xfrm>
            <a:off x="5867400" y="5300663"/>
            <a:ext cx="2952750" cy="747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9745" tIns="49873" rIns="99745" bIns="49873">
            <a:spAutoFit/>
          </a:bodyPr>
          <a:lstStyle/>
          <a:p>
            <a:pPr marL="85725" indent="-85725" algn="l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Char char="•"/>
              <a:defRPr/>
            </a:pPr>
            <a:r>
              <a:rPr lang="en-US" altLang="ko-KR" sz="1400" dirty="0">
                <a:solidFill>
                  <a:srgbClr val="00B050"/>
                </a:solidFill>
                <a:latin typeface="맑은 고딕"/>
                <a:ea typeface="맑은 고딕"/>
              </a:rPr>
              <a:t> </a:t>
            </a:r>
            <a:r>
              <a:rPr lang="ko-KR" altLang="en-US" sz="1400" dirty="0">
                <a:solidFill>
                  <a:srgbClr val="00B050"/>
                </a:solidFill>
                <a:latin typeface="맑은 고딕"/>
                <a:ea typeface="맑은 고딕"/>
              </a:rPr>
              <a:t>스트레스 최소화</a:t>
            </a:r>
            <a:r>
              <a:rPr lang="en-US" altLang="ko-KR" sz="1400" dirty="0">
                <a:solidFill>
                  <a:srgbClr val="00B050"/>
                </a:solidFill>
                <a:latin typeface="맑은 고딕"/>
                <a:ea typeface="맑은 고딕"/>
              </a:rPr>
              <a:t>, </a:t>
            </a:r>
            <a:r>
              <a:rPr lang="ko-KR" altLang="en-US" sz="1400" dirty="0">
                <a:solidFill>
                  <a:srgbClr val="00B050"/>
                </a:solidFill>
                <a:latin typeface="맑은 고딕"/>
                <a:ea typeface="맑은 고딕"/>
              </a:rPr>
              <a:t>보리 급여 등</a:t>
            </a:r>
            <a:endParaRPr lang="en-US" altLang="ko-KR" sz="1400" dirty="0">
              <a:solidFill>
                <a:srgbClr val="00B050"/>
              </a:solidFill>
              <a:latin typeface="맑은 고딕"/>
              <a:ea typeface="맑은 고딕"/>
            </a:endParaRPr>
          </a:p>
          <a:p>
            <a:pPr marL="85725" indent="-85725" algn="l" eaLnBrk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Char char="•"/>
              <a:defRPr/>
            </a:pPr>
            <a:r>
              <a:rPr lang="en-US" altLang="ko-KR" sz="1400" dirty="0">
                <a:solidFill>
                  <a:srgbClr val="00B050"/>
                </a:solidFill>
                <a:latin typeface="맑은 고딕"/>
                <a:ea typeface="맑은 고딕"/>
              </a:rPr>
              <a:t> </a:t>
            </a:r>
            <a:r>
              <a:rPr lang="ko-KR" altLang="en-US" sz="1400" dirty="0" err="1">
                <a:solidFill>
                  <a:srgbClr val="00B050"/>
                </a:solidFill>
                <a:latin typeface="맑은 고딕"/>
                <a:ea typeface="맑은 고딕"/>
              </a:rPr>
              <a:t>사일리지</a:t>
            </a:r>
            <a:r>
              <a:rPr lang="en-US" altLang="ko-KR" sz="1400" dirty="0">
                <a:solidFill>
                  <a:srgbClr val="00B050"/>
                </a:solidFill>
                <a:latin typeface="맑은 고딕"/>
                <a:ea typeface="맑은 고딕"/>
              </a:rPr>
              <a:t>, </a:t>
            </a:r>
            <a:r>
              <a:rPr lang="ko-KR" altLang="en-US" sz="1400" dirty="0">
                <a:solidFill>
                  <a:srgbClr val="00B050"/>
                </a:solidFill>
                <a:latin typeface="맑은 고딕"/>
                <a:ea typeface="맑은 고딕"/>
              </a:rPr>
              <a:t>청초 급여 지양</a:t>
            </a:r>
          </a:p>
        </p:txBody>
      </p:sp>
    </p:spTree>
    <p:extLst>
      <p:ext uri="{BB962C8B-B14F-4D97-AF65-F5344CB8AC3E}">
        <p14:creationId xmlns:p14="http://schemas.microsoft.com/office/powerpoint/2010/main" val="197407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디자인 사용자 지정">
  <a:themeElements>
    <a:clrScheme name="7_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뉴에이스 특수문자" pitchFamily="18" charset="-127"/>
            <a:ea typeface="뉴에이스 특수문자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뉴에이스 특수문자" pitchFamily="18" charset="-127"/>
            <a:ea typeface="뉴에이스 특수문자" pitchFamily="18" charset="-127"/>
          </a:defRPr>
        </a:defPPr>
      </a:lstStyle>
    </a:lnDef>
  </a:objectDefaults>
  <a:extraClrSchemeLst>
    <a:extraClrScheme>
      <a:clrScheme name="7_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Office\Templates\디자인\훈민정음.pot</Template>
  <TotalTime>14619</TotalTime>
  <Words>317</Words>
  <Application>Microsoft Office PowerPoint</Application>
  <PresentationFormat>화면 슬라이드 쇼(4:3)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Office 테마</vt:lpstr>
      <vt:lpstr>7_디자인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농협중앙회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이선복</dc:creator>
  <cp:lastModifiedBy>이선복</cp:lastModifiedBy>
  <cp:revision>782</cp:revision>
  <cp:lastPrinted>2014-12-16T00:19:41Z</cp:lastPrinted>
  <dcterms:created xsi:type="dcterms:W3CDTF">2003-04-20T08:36:45Z</dcterms:created>
  <dcterms:modified xsi:type="dcterms:W3CDTF">2014-12-16T00:19:53Z</dcterms:modified>
</cp:coreProperties>
</file>