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3"/>
  </p:notesMasterIdLst>
  <p:handoutMasterIdLst>
    <p:handoutMasterId r:id="rId44"/>
  </p:handoutMasterIdLst>
  <p:sldIdLst>
    <p:sldId id="32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8" r:id="rId21"/>
    <p:sldId id="306" r:id="rId22"/>
    <p:sldId id="307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293" r:id="rId41"/>
    <p:sldId id="294" r:id="rId4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orient="horz" pos="3612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9654" autoAdjust="0"/>
  </p:normalViewPr>
  <p:slideViewPr>
    <p:cSldViewPr>
      <p:cViewPr varScale="1">
        <p:scale>
          <a:sx n="86" d="100"/>
          <a:sy n="86" d="100"/>
        </p:scale>
        <p:origin x="1306" y="72"/>
      </p:cViewPr>
      <p:guideLst>
        <p:guide orient="horz" pos="2432"/>
        <p:guide orient="horz" pos="3612"/>
        <p:guide orient="horz" pos="1026"/>
        <p:guide orient="horz" pos="2160"/>
        <p:guide pos="612"/>
        <p:guide pos="51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73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50556;&#50556;\Desktop\%5b&#47560;&#45908;&#45348;&#49828;&#53944;%5d&#54620;&#50864;&#51088;&#51312;&#44552;&#50948;&#50896;&#54924;_&#48148;&#51060;&#47092;%20&#47560;&#52992;&#54021;__Final%20Re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'블로그 업무 내역'!$F$8</c:f>
              <c:strCache>
                <c:ptCount val="1"/>
                <c:pt idx="0">
                  <c:v>일일 총 방문자/조회수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('블로그 업무 내역'!$B$9:$B$13,'블로그 업무 내역'!$B$15,'블로그 업무 내역'!$B$27)</c:f>
              <c:numCache>
                <c:formatCode>yyyy/mm/dd</c:formatCode>
                <c:ptCount val="7"/>
                <c:pt idx="0">
                  <c:v>42478</c:v>
                </c:pt>
                <c:pt idx="1">
                  <c:v>42479</c:v>
                </c:pt>
                <c:pt idx="2">
                  <c:v>42480</c:v>
                </c:pt>
                <c:pt idx="3">
                  <c:v>42487</c:v>
                </c:pt>
                <c:pt idx="4">
                  <c:v>42488</c:v>
                </c:pt>
                <c:pt idx="5">
                  <c:v>42489</c:v>
                </c:pt>
                <c:pt idx="6">
                  <c:v>42490</c:v>
                </c:pt>
              </c:numCache>
            </c:numRef>
          </c:cat>
          <c:val>
            <c:numRef>
              <c:f>('블로그 업무 내역'!$F$9:$F$13,'블로그 업무 내역'!$F$15,'블로그 업무 내역'!$F$27)</c:f>
              <c:numCache>
                <c:formatCode>_(* #,##0_);_(* \(#,##0\);_(* "-"_);_(@_)</c:formatCode>
                <c:ptCount val="7"/>
                <c:pt idx="0">
                  <c:v>4226</c:v>
                </c:pt>
                <c:pt idx="1">
                  <c:v>1860</c:v>
                </c:pt>
                <c:pt idx="2">
                  <c:v>3270</c:v>
                </c:pt>
                <c:pt idx="3">
                  <c:v>10859</c:v>
                </c:pt>
                <c:pt idx="4">
                  <c:v>13641</c:v>
                </c:pt>
                <c:pt idx="5">
                  <c:v>113606</c:v>
                </c:pt>
                <c:pt idx="6">
                  <c:v>19398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65E-4492-8C05-08A47D5A2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7112112"/>
        <c:axId val="1517108848"/>
      </c:lineChart>
      <c:catAx>
        <c:axId val="1517112112"/>
        <c:scaling>
          <c:orientation val="minMax"/>
        </c:scaling>
        <c:delete val="0"/>
        <c:axPos val="b"/>
        <c:numFmt formatCode="yyyy/mm/dd" sourceLinked="1"/>
        <c:majorTickMark val="out"/>
        <c:minorTickMark val="none"/>
        <c:tickLblPos val="nextTo"/>
        <c:crossAx val="1517108848"/>
        <c:crosses val="autoZero"/>
        <c:auto val="0"/>
        <c:lblAlgn val="ctr"/>
        <c:lblOffset val="100"/>
        <c:noMultiLvlLbl val="0"/>
      </c:catAx>
      <c:valAx>
        <c:axId val="1517108848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5171121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700"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75855-BC8A-46DA-8F02-81C88DEC2445}" type="datetimeFigureOut">
              <a:rPr lang="ko-KR" altLang="en-US" smtClean="0"/>
              <a:pPr/>
              <a:t>2016-05-03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9130C-A1C5-4EDB-985E-5314615807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11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52C41-66D3-4D07-B38F-FA74F85BC36A}" type="datetimeFigureOut">
              <a:rPr lang="ko-KR" altLang="en-US" smtClean="0"/>
              <a:pPr/>
              <a:t>2016-05-03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62112-D214-4369-B55D-72E1E8062A2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슬라이드 이미지 개체 틀 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9" name="머리글 개체 틀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86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25302-3A8E-4CCB-87D5-CB34AFB6A60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980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D575-87C0-4B1F-AA29-7B01D0E50347}" type="datetimeFigureOut">
              <a:rPr lang="ko-KR" altLang="en-US" smtClean="0"/>
              <a:pPr/>
              <a:t>2016-05-03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E8E-E770-49F7-8CB6-5458EADD93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D575-87C0-4B1F-AA29-7B01D0E50347}" type="datetimeFigureOut">
              <a:rPr lang="ko-KR" altLang="en-US" smtClean="0"/>
              <a:pPr/>
              <a:t>2016-05-03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E8E-E770-49F7-8CB6-5458EADD93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D575-87C0-4B1F-AA29-7B01D0E50347}" type="datetimeFigureOut">
              <a:rPr lang="ko-KR" altLang="en-US" smtClean="0"/>
              <a:pPr/>
              <a:t>2016-05-03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E8E-E770-49F7-8CB6-5458EADD93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ostfiles4.naver.net/20101110_195/lmlm4864_1289377936723BcAr5_JPEG/%B1%D7%B7%B9%C0%CC.jpg?type=w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29EC-9353-4DF6-8D91-F4FCCD9ED147}" type="datetime1">
              <a:rPr lang="ko-KR" altLang="en-US" smtClean="0"/>
              <a:pPr/>
              <a:t>2016-05-03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81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6356351"/>
            <a:ext cx="1028700" cy="267630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1" y="0"/>
            <a:ext cx="9144000" cy="515263"/>
          </a:xfrm>
          <a:prstGeom prst="rect">
            <a:avLst/>
          </a:prstGeom>
          <a:solidFill>
            <a:srgbClr val="3F3F3F"/>
          </a:solidFill>
          <a:ln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366" y="72078"/>
            <a:ext cx="373090" cy="3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ostfiles4.naver.net/20101110_195/lmlm4864_1289377936723BcAr5_JPEG/%B1%D7%B7%B9%C0%CC.jpg?type=w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29EC-9353-4DF6-8D91-F4FCCD9ED147}" type="datetime1">
              <a:rPr lang="ko-KR" altLang="en-US" smtClean="0"/>
              <a:pPr/>
              <a:t>2016-05-03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81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6356351"/>
            <a:ext cx="1028700" cy="267630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1" y="0"/>
            <a:ext cx="9144000" cy="515263"/>
          </a:xfrm>
          <a:prstGeom prst="rect">
            <a:avLst/>
          </a:prstGeom>
          <a:solidFill>
            <a:srgbClr val="3F3F3F"/>
          </a:solidFill>
          <a:ln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366" y="72078"/>
            <a:ext cx="373090" cy="3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4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ostfiles4.naver.net/20101110_195/lmlm4864_1289377936723BcAr5_JPEG/%B1%D7%B7%B9%C0%CC.jpg?type=w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29EC-9353-4DF6-8D91-F4FCCD9ED147}" type="datetime1">
              <a:rPr lang="ko-KR" altLang="en-US" smtClean="0"/>
              <a:pPr/>
              <a:t>2016-05-03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81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6356351"/>
            <a:ext cx="1028700" cy="267630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1" y="0"/>
            <a:ext cx="9144000" cy="515263"/>
          </a:xfrm>
          <a:prstGeom prst="rect">
            <a:avLst/>
          </a:prstGeom>
          <a:solidFill>
            <a:srgbClr val="3F3F3F"/>
          </a:solidFill>
          <a:ln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366" y="72078"/>
            <a:ext cx="373090" cy="3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4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ostfiles4.naver.net/20101110_195/lmlm4864_1289377936723BcAr5_JPEG/%B1%D7%B7%B9%C0%CC.jpg?type=w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29EC-9353-4DF6-8D91-F4FCCD9ED147}" type="datetime1">
              <a:rPr lang="ko-KR" altLang="en-US" smtClean="0"/>
              <a:pPr/>
              <a:t>2016-05-03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81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5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D575-87C0-4B1F-AA29-7B01D0E50347}" type="datetimeFigureOut">
              <a:rPr lang="ko-KR" altLang="en-US" smtClean="0"/>
              <a:pPr/>
              <a:t>2016-05-03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E8E-E770-49F7-8CB6-5458EADD93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D575-87C0-4B1F-AA29-7B01D0E50347}" type="datetimeFigureOut">
              <a:rPr lang="ko-KR" altLang="en-US" smtClean="0"/>
              <a:pPr/>
              <a:t>2016-05-03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E8E-E770-49F7-8CB6-5458EADD93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D575-87C0-4B1F-AA29-7B01D0E50347}" type="datetimeFigureOut">
              <a:rPr lang="ko-KR" altLang="en-US" smtClean="0"/>
              <a:pPr/>
              <a:t>2016-05-03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E8E-E770-49F7-8CB6-5458EADD93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D575-87C0-4B1F-AA29-7B01D0E50347}" type="datetimeFigureOut">
              <a:rPr lang="ko-KR" altLang="en-US" smtClean="0"/>
              <a:pPr/>
              <a:t>2016-05-03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E8E-E770-49F7-8CB6-5458EADD93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D575-87C0-4B1F-AA29-7B01D0E50347}" type="datetimeFigureOut">
              <a:rPr lang="ko-KR" altLang="en-US" smtClean="0"/>
              <a:pPr/>
              <a:t>2016-05-03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E8E-E770-49F7-8CB6-5458EADD93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D575-87C0-4B1F-AA29-7B01D0E50347}" type="datetimeFigureOut">
              <a:rPr lang="ko-KR" altLang="en-US" smtClean="0"/>
              <a:pPr/>
              <a:t>2016-05-03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E8E-E770-49F7-8CB6-5458EADD93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D575-87C0-4B1F-AA29-7B01D0E50347}" type="datetimeFigureOut">
              <a:rPr lang="ko-KR" altLang="en-US" smtClean="0"/>
              <a:pPr/>
              <a:t>2016-05-03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E8E-E770-49F7-8CB6-5458EADD93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D575-87C0-4B1F-AA29-7B01D0E50347}" type="datetimeFigureOut">
              <a:rPr lang="ko-KR" altLang="en-US" smtClean="0"/>
              <a:pPr/>
              <a:t>2016-05-03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FE8E-E770-49F7-8CB6-5458EADD93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1FED575-87C0-4B1F-AA29-7B01D0E50347}" type="datetimeFigureOut">
              <a:rPr lang="ko-KR" altLang="en-US" smtClean="0"/>
              <a:pPr/>
              <a:t>2016-05-03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808FE8E-E770-49F7-8CB6-5458EADD93F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2051" name="Picture 3" descr="C:\Users\Administrator.USER\Downloads\한우자조금위원회_final report\무제-2 (2).jp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9239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naver.com/junkory/220688663450" TargetMode="External"/><Relationship Id="rId13" Type="http://schemas.openxmlformats.org/officeDocument/2006/relationships/hyperlink" Target="http://blog.naver.com/bj_kang22/220688277400" TargetMode="External"/><Relationship Id="rId18" Type="http://schemas.openxmlformats.org/officeDocument/2006/relationships/hyperlink" Target="http://blog.naver.com/simyoun321/220689526200" TargetMode="External"/><Relationship Id="rId26" Type="http://schemas.openxmlformats.org/officeDocument/2006/relationships/hyperlink" Target="http://jun0_c.blog.me/220694998769" TargetMode="External"/><Relationship Id="rId3" Type="http://schemas.openxmlformats.org/officeDocument/2006/relationships/hyperlink" Target="http://akukuku.tistory.com/214" TargetMode="External"/><Relationship Id="rId21" Type="http://schemas.openxmlformats.org/officeDocument/2006/relationships/hyperlink" Target="http://wnrjfkq.blog.me/220689565089" TargetMode="External"/><Relationship Id="rId7" Type="http://schemas.openxmlformats.org/officeDocument/2006/relationships/hyperlink" Target="http://minwon97.tistory.com/97" TargetMode="External"/><Relationship Id="rId12" Type="http://schemas.openxmlformats.org/officeDocument/2006/relationships/hyperlink" Target="http://blog.naver.com/gamstyle22/220688318223" TargetMode="External"/><Relationship Id="rId17" Type="http://schemas.openxmlformats.org/officeDocument/2006/relationships/hyperlink" Target="http://blog.naver.com/kanghana1222/220688684353" TargetMode="External"/><Relationship Id="rId25" Type="http://schemas.openxmlformats.org/officeDocument/2006/relationships/hyperlink" Target="http://blog.naver.com/gpwjd_dja/220694966735" TargetMode="External"/><Relationship Id="rId2" Type="http://schemas.openxmlformats.org/officeDocument/2006/relationships/hyperlink" Target="http://blog.naver.com/yunhe303/220660896911" TargetMode="External"/><Relationship Id="rId16" Type="http://schemas.openxmlformats.org/officeDocument/2006/relationships/hyperlink" Target="http://sowilo238.blog.me/" TargetMode="External"/><Relationship Id="rId20" Type="http://schemas.openxmlformats.org/officeDocument/2006/relationships/hyperlink" Target="http://blog.naver.com/elisu238/220689302297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honeytipqueen.tistory.com/68" TargetMode="External"/><Relationship Id="rId11" Type="http://schemas.openxmlformats.org/officeDocument/2006/relationships/hyperlink" Target="http://blog.naver.com/ggpxx123/220688636015" TargetMode="External"/><Relationship Id="rId24" Type="http://schemas.openxmlformats.org/officeDocument/2006/relationships/hyperlink" Target="http://blog.naver.com/ng0mqwdzf/220694898233" TargetMode="External"/><Relationship Id="rId5" Type="http://schemas.openxmlformats.org/officeDocument/2006/relationships/hyperlink" Target="http://namjindu.tistory.com/3909" TargetMode="External"/><Relationship Id="rId15" Type="http://schemas.openxmlformats.org/officeDocument/2006/relationships/hyperlink" Target="http://blog.naver.com/bjpallreview/220688450068" TargetMode="External"/><Relationship Id="rId23" Type="http://schemas.openxmlformats.org/officeDocument/2006/relationships/hyperlink" Target="http://blog.naver.com/fi0oubykb/220694890593" TargetMode="External"/><Relationship Id="rId28" Type="http://schemas.openxmlformats.org/officeDocument/2006/relationships/hyperlink" Target="http://blog.naver.com/jkdahgw78/220694942212" TargetMode="External"/><Relationship Id="rId10" Type="http://schemas.openxmlformats.org/officeDocument/2006/relationships/hyperlink" Target="http://blog.naver.com/timmy00980/220688611310" TargetMode="External"/><Relationship Id="rId19" Type="http://schemas.openxmlformats.org/officeDocument/2006/relationships/hyperlink" Target="http://blog.naver.com/bcu12/220689301846" TargetMode="External"/><Relationship Id="rId4" Type="http://schemas.openxmlformats.org/officeDocument/2006/relationships/hyperlink" Target="http://blog.naver.com/rlaalsdk2434/220682814815" TargetMode="External"/><Relationship Id="rId9" Type="http://schemas.openxmlformats.org/officeDocument/2006/relationships/hyperlink" Target="http://blog.naver.com/mippy2814/220688683734" TargetMode="External"/><Relationship Id="rId14" Type="http://schemas.openxmlformats.org/officeDocument/2006/relationships/hyperlink" Target="http://blog.naver.com/same1140/220688666582" TargetMode="External"/><Relationship Id="rId22" Type="http://schemas.openxmlformats.org/officeDocument/2006/relationships/hyperlink" Target="http://blog.naver.com/bjzzang2yam/220689611477" TargetMode="External"/><Relationship Id="rId27" Type="http://schemas.openxmlformats.org/officeDocument/2006/relationships/hyperlink" Target="http://blog.naver.com/1st_hana/22069496099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naver.com/hkjwow/220696794301" TargetMode="External"/><Relationship Id="rId13" Type="http://schemas.openxmlformats.org/officeDocument/2006/relationships/hyperlink" Target="http://blog.naver.com/ribero_0101/220697933947" TargetMode="External"/><Relationship Id="rId3" Type="http://schemas.openxmlformats.org/officeDocument/2006/relationships/hyperlink" Target="http://blog.naver.com/samgame2/220687101206" TargetMode="External"/><Relationship Id="rId7" Type="http://schemas.openxmlformats.org/officeDocument/2006/relationships/hyperlink" Target="http://myfi.kr/220696663016" TargetMode="External"/><Relationship Id="rId12" Type="http://schemas.openxmlformats.org/officeDocument/2006/relationships/hyperlink" Target="http://blog.naver.com/pmtmyuch0407/220697115582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blog.naver.com/kismijh/220696041989" TargetMode="External"/><Relationship Id="rId11" Type="http://schemas.openxmlformats.org/officeDocument/2006/relationships/hyperlink" Target="http://blog.naver.com/mrpighyun/220696935805" TargetMode="External"/><Relationship Id="rId5" Type="http://schemas.openxmlformats.org/officeDocument/2006/relationships/hyperlink" Target="http://blog.naver.com/ares501/220688449099" TargetMode="External"/><Relationship Id="rId15" Type="http://schemas.openxmlformats.org/officeDocument/2006/relationships/hyperlink" Target="http://blog.naver.com/yhuj6234/220697932666" TargetMode="External"/><Relationship Id="rId10" Type="http://schemas.openxmlformats.org/officeDocument/2006/relationships/hyperlink" Target="http://jjem85.blog.me/220696892449" TargetMode="External"/><Relationship Id="rId4" Type="http://schemas.openxmlformats.org/officeDocument/2006/relationships/hyperlink" Target="http://blog.naver.com/mns0323/220687534770" TargetMode="External"/><Relationship Id="rId9" Type="http://schemas.openxmlformats.org/officeDocument/2006/relationships/hyperlink" Target="http://blog.naver.com/dkdlfjqzps480/220696879563" TargetMode="External"/><Relationship Id="rId14" Type="http://schemas.openxmlformats.org/officeDocument/2006/relationships/hyperlink" Target="http://blog.naver.com/kismijh/220697933527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earch.naver.com/search.naver?sm=tab_hty.top&amp;where=post&amp;ie=utf8&amp;query=%EC%86%8C%EA%B3%A0%EA%B8%B0+%EC%84%B8%EC%9D%BC" TargetMode="External"/><Relationship Id="rId13" Type="http://schemas.openxmlformats.org/officeDocument/2006/relationships/hyperlink" Target="https://search.naver.com/search.naver?sm=tab_hty.top&amp;where=post&amp;ie=utf8&amp;query=%ED%95%9C%EC%9A%B0%ED%95%A0%EC%9D%B8%ED%8C%90%EB%A7%A4" TargetMode="External"/><Relationship Id="rId18" Type="http://schemas.openxmlformats.org/officeDocument/2006/relationships/hyperlink" Target="https://search.naver.com/search.naver?sm=tab_hty.top&amp;where=post&amp;ie=utf8&amp;query=%EC%9C%A1%EB%A5%98+%ED%95%A0%EC%9D%B8" TargetMode="External"/><Relationship Id="rId3" Type="http://schemas.openxmlformats.org/officeDocument/2006/relationships/hyperlink" Target="https://search.naver.com/search.naver?where=post&amp;sm=tab_jum&amp;ie=utf8&amp;query=%EA%B9%80%ED%83%9D%EC%9A%A9" TargetMode="External"/><Relationship Id="rId21" Type="http://schemas.openxmlformats.org/officeDocument/2006/relationships/hyperlink" Target="https://search.naver.com/search.naver?sm=tab_hty.top&amp;where=post&amp;ie=utf8&amp;query=%EC%86%8C%EA%B3%A0%EA%B8%B0%EB%A0%88%EC%8B%9C%ED%94%BC" TargetMode="External"/><Relationship Id="rId7" Type="http://schemas.openxmlformats.org/officeDocument/2006/relationships/hyperlink" Target="https://search.naver.com/search.naver?sm=tab_hty.top&amp;where=post&amp;ie=utf8&amp;query=%ED%95%9C%EC%9A%B0+%EC%BF%A1%EB%B0%A9" TargetMode="External"/><Relationship Id="rId12" Type="http://schemas.openxmlformats.org/officeDocument/2006/relationships/hyperlink" Target="https://search.naver.com/search.naver?sm=tab_hty.top&amp;where=post&amp;ie=utf8&amp;query=%ED%95%9C%EC%9A%B0%EC%87%BC%ED%95%91%EB%AA%B0" TargetMode="External"/><Relationship Id="rId17" Type="http://schemas.openxmlformats.org/officeDocument/2006/relationships/hyperlink" Target="https://search.naver.com/search.naver?sm=tab_hty.top&amp;where=post&amp;ie=utf8&amp;query=%EC%86%8C%EA%B3%A0%EA%B8%B0%EB%B6%80%EC%9C%84" TargetMode="External"/><Relationship Id="rId2" Type="http://schemas.openxmlformats.org/officeDocument/2006/relationships/hyperlink" Target="https://search.naver.com/search.naver?where=post&amp;sm=tab_jum&amp;ie=utf8&amp;query=%ED%95%9C%EC%9A%B0+%EB%A8%B9%EB%B0%A9" TargetMode="External"/><Relationship Id="rId16" Type="http://schemas.openxmlformats.org/officeDocument/2006/relationships/hyperlink" Target="https://search.naver.com/search.naver?sm=tab_hty.top&amp;where=post&amp;ie=utf8&amp;query=%ED%95%9C%EC%9A%B0114" TargetMode="External"/><Relationship Id="rId20" Type="http://schemas.openxmlformats.org/officeDocument/2006/relationships/hyperlink" Target="https://search.naver.com/search.naver?sm=tab_hty.top&amp;where=post&amp;ie=utf8&amp;query=%EC%9A%B0%EB%A6%AC%ED%95%9C%EC%9A%B0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earch.naver.com/search.naver?sm=tab_hty.top&amp;where=post&amp;ie=utf8&amp;query=bj%EA%B0%9C%EC%86%8C%EC%A3%BC" TargetMode="External"/><Relationship Id="rId11" Type="http://schemas.openxmlformats.org/officeDocument/2006/relationships/hyperlink" Target="https://search.naver.com/search.naver?sm=tab_hty.top&amp;where=post&amp;ie=utf8&amp;query=%EC%A7%80%EC%A7%84%ED%9D%AC" TargetMode="External"/><Relationship Id="rId5" Type="http://schemas.openxmlformats.org/officeDocument/2006/relationships/hyperlink" Target="https://search.naver.com/search.naver?sm=tab_hty.top&amp;where=post&amp;ie=utf8&amp;query=%EC%8A%A4%ED%83%80+%ED%94%84%EB%A1%9C%EA%B2%8C%EC%9D%B4%EB%A8%B8" TargetMode="External"/><Relationship Id="rId15" Type="http://schemas.openxmlformats.org/officeDocument/2006/relationships/hyperlink" Target="https://search.naver.com/search.naver?sm=tab_hty.top&amp;where=post&amp;ie=utf8&amp;query=%ED%95%9C%EC%9A%B0%EC%84%B8%EC%9D%BC" TargetMode="External"/><Relationship Id="rId10" Type="http://schemas.openxmlformats.org/officeDocument/2006/relationships/hyperlink" Target="https://search.naver.com/search.naver?where=post&amp;query=%ED%95%9C%EC%9A%B0&amp;ie=utf8&amp;sm=tab_nmr&amp;nso=" TargetMode="External"/><Relationship Id="rId19" Type="http://schemas.openxmlformats.org/officeDocument/2006/relationships/hyperlink" Target="https://search.naver.com/search.naver?sm=tab_hty.top&amp;where=post&amp;ie=utf8&amp;query=%EA%B1%B4%EA%B0%95%ED%95%9C%EC%8B%9D%EC%8A%B5%EA%B4%80" TargetMode="External"/><Relationship Id="rId4" Type="http://schemas.openxmlformats.org/officeDocument/2006/relationships/hyperlink" Target="https://search.naver.com/search.naver?sm=tab_hty.top&amp;where=post&amp;ie=utf8&amp;query=%EC%97%BC%EB%B3%B4%EC%84%B1" TargetMode="External"/><Relationship Id="rId9" Type="http://schemas.openxmlformats.org/officeDocument/2006/relationships/hyperlink" Target="https://search.naver.com/search.naver?sm=tab_hty.top&amp;where=post&amp;ie=utf8&amp;query=%EB%93%B1%EC%8B%AC" TargetMode="External"/><Relationship Id="rId14" Type="http://schemas.openxmlformats.org/officeDocument/2006/relationships/hyperlink" Target="https://search.naver.com/search.naver?sm=tab_hty.top&amp;where=post&amp;ie=utf8&amp;query=%EC%86%8C%EA%B3%A0%EA%B8%B0+%ED%95%A0%EC%9D%B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jjem85.blog.me/220696892449" TargetMode="External"/><Relationship Id="rId13" Type="http://schemas.openxmlformats.org/officeDocument/2006/relationships/hyperlink" Target="http://blog.naver.com/ribero_0101/220697933947" TargetMode="External"/><Relationship Id="rId3" Type="http://schemas.openxmlformats.org/officeDocument/2006/relationships/hyperlink" Target="http://blog.naver.com/mns0323/220687534770" TargetMode="External"/><Relationship Id="rId7" Type="http://schemas.openxmlformats.org/officeDocument/2006/relationships/hyperlink" Target="http://blog.naver.com/dkdlfjqzps480/220696879563" TargetMode="External"/><Relationship Id="rId12" Type="http://schemas.openxmlformats.org/officeDocument/2006/relationships/hyperlink" Target="http://blog.naver.com/kismijh/220697933527" TargetMode="External"/><Relationship Id="rId2" Type="http://schemas.openxmlformats.org/officeDocument/2006/relationships/hyperlink" Target="http://blog.naver.com/samgame2/220687101206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blog.naver.com/hkjwow/220696794301" TargetMode="External"/><Relationship Id="rId11" Type="http://schemas.openxmlformats.org/officeDocument/2006/relationships/hyperlink" Target="http://blog.naver.com/yhuj6234/220697932666" TargetMode="External"/><Relationship Id="rId5" Type="http://schemas.openxmlformats.org/officeDocument/2006/relationships/hyperlink" Target="http://blog.naver.com/kismijh/220696041989" TargetMode="External"/><Relationship Id="rId10" Type="http://schemas.openxmlformats.org/officeDocument/2006/relationships/hyperlink" Target="http://blog.naver.com/pmtmyuch0407/220697115582" TargetMode="External"/><Relationship Id="rId4" Type="http://schemas.openxmlformats.org/officeDocument/2006/relationships/hyperlink" Target="http://blog.naver.com/ares501/220688449099" TargetMode="External"/><Relationship Id="rId9" Type="http://schemas.openxmlformats.org/officeDocument/2006/relationships/hyperlink" Target="http://blog.naver.com/mrpighyun/22069693580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34092" y="1831331"/>
            <a:ext cx="7219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o-KR" altLang="en-US" sz="3300" b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차블로그마케팅 </a:t>
            </a:r>
            <a:endParaRPr lang="en-US" altLang="ko-KR" sz="33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sz="33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결과 보고</a:t>
            </a:r>
            <a:endParaRPr lang="en-US" altLang="ko-KR" sz="33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1899298" y="1731918"/>
            <a:ext cx="8877" cy="1295367"/>
          </a:xfrm>
          <a:prstGeom prst="line">
            <a:avLst/>
          </a:prstGeom>
          <a:ln w="254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3599" b="-10700"/>
          <a:stretch/>
        </p:blipFill>
        <p:spPr>
          <a:xfrm>
            <a:off x="1888673" y="1085143"/>
            <a:ext cx="1459048" cy="30169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077882" y="5388389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2016.4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51061" y="2742844"/>
            <a:ext cx="4065085" cy="2285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66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3-1.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전문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63359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(4/20)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en-US" altLang="ko-KR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bj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개소주 한우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쿡방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후기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(4/27)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배우 지진희씨와 함께한 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2016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홍보대사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위촉식</a:t>
                      </a:r>
                      <a:endParaRPr lang="en-US" altLang="ko-KR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8"/>
          <a:stretch/>
        </p:blipFill>
        <p:spPr bwMode="auto">
          <a:xfrm>
            <a:off x="250825" y="1556793"/>
            <a:ext cx="4249167" cy="45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556792"/>
            <a:ext cx="4248471" cy="45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3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3-1.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전문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208154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marL="0" lv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5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(4/28)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지진희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김보령과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함께 했던 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2016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홍보대사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위촉식</a:t>
                      </a:r>
                      <a:endParaRPr lang="en-US" altLang="ko-KR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6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(4/28)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소고기 세일 등심 부위 가격 알아보기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556792"/>
            <a:ext cx="4249167" cy="45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556792"/>
            <a:ext cx="4248472" cy="45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76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3-1.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전문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104237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7</a:t>
                      </a:r>
                      <a:r>
                        <a:rPr lang="ko-KR" altLang="en-US" sz="100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0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(4/29)</a:t>
                      </a:r>
                      <a:br>
                        <a:rPr lang="en-US" altLang="ko-KR" sz="100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0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 </a:t>
                      </a:r>
                      <a:r>
                        <a:rPr lang="ko-KR" altLang="en-US" sz="100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최현석과 함께하는 한우 쿠킹클래스에 다녀왔습니다</a:t>
                      </a:r>
                      <a:r>
                        <a:rPr lang="en-US" altLang="ko-KR" sz="100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~</a:t>
                      </a:r>
                      <a:endParaRPr lang="ko-KR" altLang="en-US" sz="100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8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(4/29)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배우 지진희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홍보대사로서 한우 사랑 인증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826" y="1556792"/>
            <a:ext cx="4249166" cy="45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1556793"/>
            <a:ext cx="4320480" cy="45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6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3-1.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전문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659672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9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(4/29)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최현석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셰프와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함께한 정말 맛있었던 한우 쿠킹클래스</a:t>
                      </a:r>
                      <a:endParaRPr lang="en-US" altLang="ko-KR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10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(4/29)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배우 지진희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, 2016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홍보대사로 발탁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20"/>
          <a:stretch/>
        </p:blipFill>
        <p:spPr bwMode="auto">
          <a:xfrm>
            <a:off x="250825" y="1556793"/>
            <a:ext cx="4249167" cy="45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4"/>
          <a:stretch/>
        </p:blipFill>
        <p:spPr bwMode="auto">
          <a:xfrm>
            <a:off x="4644008" y="1556793"/>
            <a:ext cx="4320480" cy="45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46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3-1.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전문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19695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11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(4/29)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최현석셰프의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한우 쿠킹클래스 다녀왔어요 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:)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짱맛꿀잼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12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(4/29)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2016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홍보대사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위촉식에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다녀왔어요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~</a:t>
                      </a:r>
                      <a:endParaRPr lang="en-US" altLang="ko-KR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825" y="1556793"/>
            <a:ext cx="4249167" cy="45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1556793"/>
            <a:ext cx="4320480" cy="45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97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3-1.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전문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919177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marL="0" lvl="0" algn="ctr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13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(4/29)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한우쇼핑몰 한우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114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에서 저렴하게 구매하기</a:t>
                      </a:r>
                      <a:endParaRPr lang="en-US" altLang="ko-KR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14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(4/29)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한우할인판매 소식 저렴하게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구매하잣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::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114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3"/>
          <a:stretch/>
        </p:blipFill>
        <p:spPr bwMode="auto">
          <a:xfrm>
            <a:off x="250824" y="1556793"/>
            <a:ext cx="4249167" cy="45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58"/>
          <a:stretch/>
        </p:blipFill>
        <p:spPr bwMode="auto">
          <a:xfrm>
            <a:off x="4716016" y="1556793"/>
            <a:ext cx="4248472" cy="45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71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3-1.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전문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2325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15</a:t>
                      </a:r>
                      <a:r>
                        <a:rPr lang="ko-KR" altLang="en-US" sz="100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0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(4/29)</a:t>
                      </a:r>
                      <a:br>
                        <a:rPr lang="en-US" altLang="ko-KR" sz="100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0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0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0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소고기 할인 한우세일 한우</a:t>
                      </a:r>
                      <a:r>
                        <a:rPr lang="en-US" altLang="ko-KR" sz="100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114 </a:t>
                      </a:r>
                      <a:r>
                        <a:rPr lang="ko-KR" altLang="en-US" sz="100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에서</a:t>
                      </a:r>
                      <a:endParaRPr lang="ko-KR" altLang="en-US" sz="100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16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(4/29)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한우세일 제대로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할인받고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한우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114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에서 구매하자</a:t>
                      </a:r>
                      <a:endParaRPr lang="en-US" altLang="ko-KR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1"/>
          <a:stretch/>
        </p:blipFill>
        <p:spPr bwMode="auto">
          <a:xfrm>
            <a:off x="250825" y="1556793"/>
            <a:ext cx="4249167" cy="45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1556793"/>
            <a:ext cx="4320480" cy="45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7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3-1.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전문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329471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17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(4/30)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스타셰프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최현석과 함께하는 한우 쿠킹클래스</a:t>
                      </a:r>
                      <a:endParaRPr lang="en-US" altLang="ko-KR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18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(4/30)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최현석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쉐프와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함께한 한우 쿠킹클래스 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#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한우요리</a:t>
                      </a:r>
                      <a:endParaRPr lang="en-US" altLang="ko-KR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825" y="1556793"/>
            <a:ext cx="4249167" cy="45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6"/>
          <a:stretch/>
        </p:blipFill>
        <p:spPr bwMode="auto">
          <a:xfrm>
            <a:off x="4644008" y="1556793"/>
            <a:ext cx="4320480" cy="45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443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3-1.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전문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075122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19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(4/30)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건강한식습관 기르기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소고기레시피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추천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(4/30)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소고기부위 우리한우로 제대로 알아보자</a:t>
                      </a:r>
                      <a:endParaRPr lang="en-US" altLang="ko-KR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5"/>
          <a:stretch/>
        </p:blipFill>
        <p:spPr bwMode="auto">
          <a:xfrm>
            <a:off x="250825" y="1556793"/>
            <a:ext cx="4249167" cy="45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2"/>
          <a:stretch/>
        </p:blipFill>
        <p:spPr bwMode="auto">
          <a:xfrm>
            <a:off x="4644008" y="1556793"/>
            <a:ext cx="4320479" cy="45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5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3-1.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전문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1353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21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(4/30)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육류 할인 한우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114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에서 한우세일 받자</a:t>
                      </a:r>
                      <a:endParaRPr lang="en-US" altLang="ko-KR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556792"/>
            <a:ext cx="4249167" cy="45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6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INDEX 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istrator.USER\Downloads\한우자조금위원회_final report\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928934"/>
            <a:ext cx="3143272" cy="1071570"/>
          </a:xfrm>
          <a:prstGeom prst="rect">
            <a:avLst/>
          </a:prstGeom>
          <a:noFill/>
        </p:spPr>
      </p:pic>
      <p:cxnSp>
        <p:nvCxnSpPr>
          <p:cNvPr id="15" name="직선 연결선 14"/>
          <p:cNvCxnSpPr/>
          <p:nvPr/>
        </p:nvCxnSpPr>
        <p:spPr>
          <a:xfrm>
            <a:off x="4644008" y="1556792"/>
            <a:ext cx="0" cy="41044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60032" y="2352628"/>
            <a:ext cx="43204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b="1" dirty="0" err="1">
                <a:latin typeface="나눔고딕" pitchFamily="50" charset="-127"/>
                <a:ea typeface="나눔고딕" pitchFamily="50" charset="-127"/>
              </a:rPr>
              <a:t>바이럴</a:t>
            </a:r>
            <a:r>
              <a:rPr kumimoji="0" lang="ko-KR" altLang="en-US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en-US" altLang="ko-KR" b="1" dirty="0">
                <a:latin typeface="나눔고딕" pitchFamily="50" charset="-127"/>
                <a:ea typeface="나눔고딕" pitchFamily="50" charset="-127"/>
              </a:rPr>
              <a:t>MKT </a:t>
            </a:r>
            <a:r>
              <a:rPr kumimoji="0" lang="ko-KR" altLang="en-US" b="1" dirty="0">
                <a:latin typeface="나눔고딕" pitchFamily="50" charset="-127"/>
                <a:ea typeface="나눔고딕" pitchFamily="50" charset="-127"/>
              </a:rPr>
              <a:t>개요</a:t>
            </a:r>
            <a:endParaRPr kumimoji="0"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pPr marL="514350"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Blog</a:t>
            </a:r>
          </a:p>
          <a:p>
            <a:pPr marL="514350"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진행 상세</a:t>
            </a: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pPr marL="514350"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최종결과</a:t>
            </a: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pPr marL="514350" indent="-514350">
              <a:lnSpc>
                <a:spcPct val="200000"/>
              </a:lnSpc>
              <a:buFontTx/>
              <a:buAutoNum type="arabicPeriod"/>
              <a:defRPr/>
            </a:pP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pPr marL="514350"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2915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91465" y="804256"/>
            <a:ext cx="745015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나눔고딕" pitchFamily="50" charset="-127"/>
              </a:rPr>
              <a:t>4</a:t>
            </a:r>
            <a:r>
              <a:rPr lang="ko-KR" altLang="en-US" sz="105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나눔고딕" pitchFamily="50" charset="-127"/>
              </a:rPr>
              <a:t>월 운영 결과</a:t>
            </a:r>
            <a:endParaRPr lang="en-US" altLang="ko-KR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나눔고딕" pitchFamily="50" charset="-127"/>
            </a:endParaRPr>
          </a:p>
          <a:p>
            <a:r>
              <a:rPr lang="ko-KR" altLang="en-US" sz="1050" dirty="0" err="1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나눔고딕" pitchFamily="50" charset="-127"/>
              </a:rPr>
              <a:t>일반블로거</a:t>
            </a:r>
            <a:r>
              <a:rPr lang="ko-KR" altLang="en-US" sz="105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나눔고딕" pitchFamily="50" charset="-127"/>
              </a:rPr>
              <a:t> 진행 상세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4. Blog –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진행 상세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478675"/>
              </p:ext>
            </p:extLst>
          </p:nvPr>
        </p:nvGraphicFramePr>
        <p:xfrm>
          <a:off x="457200" y="1268759"/>
          <a:ext cx="8229600" cy="4968569"/>
        </p:xfrm>
        <a:graphic>
          <a:graphicData uri="http://schemas.openxmlformats.org/drawingml/2006/table">
            <a:tbl>
              <a:tblPr/>
              <a:tblGrid>
                <a:gridCol w="802432">
                  <a:extLst>
                    <a:ext uri="{9D8B030D-6E8A-4147-A177-3AD203B41FA5}">
                      <a16:colId xmlns:a16="http://schemas.microsoft.com/office/drawing/2014/main" xmlns="" val="179486104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948387719"/>
                    </a:ext>
                  </a:extLst>
                </a:gridCol>
                <a:gridCol w="2687863">
                  <a:extLst>
                    <a:ext uri="{9D8B030D-6E8A-4147-A177-3AD203B41FA5}">
                      <a16:colId xmlns:a16="http://schemas.microsoft.com/office/drawing/2014/main" xmlns="" val="102721911"/>
                    </a:ext>
                  </a:extLst>
                </a:gridCol>
                <a:gridCol w="2449593">
                  <a:extLst>
                    <a:ext uri="{9D8B030D-6E8A-4147-A177-3AD203B41FA5}">
                      <a16:colId xmlns:a16="http://schemas.microsoft.com/office/drawing/2014/main" xmlns="" val="2838780424"/>
                    </a:ext>
                  </a:extLst>
                </a:gridCol>
                <a:gridCol w="1425616">
                  <a:extLst>
                    <a:ext uri="{9D8B030D-6E8A-4147-A177-3AD203B41FA5}">
                      <a16:colId xmlns:a16="http://schemas.microsoft.com/office/drawing/2014/main" xmlns="" val="794210581"/>
                    </a:ext>
                  </a:extLst>
                </a:gridCol>
              </a:tblGrid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날짜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제목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주소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7092793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2016-03-21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노원 풍미연 늦은 점심에 찾은 갈비탕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2"/>
                        </a:rPr>
                        <a:t>http://blog.naver.com/yunhe303/220660896911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미니하우스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1708532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2016-04-07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먹방에 좌절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(: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내사랑 한우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3"/>
                        </a:rPr>
                        <a:t>http://akukuku.tistory.com/214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akuku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3487652"/>
                  </a:ext>
                </a:extLst>
              </a:tr>
              <a:tr h="1756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2016-04-14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맛있는 한우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 2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편스토리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성격좋은 친구여서 미안하기도 하네요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4"/>
                        </a:rPr>
                        <a:t>http://blog.naver.com/rlaalsdk2434/220682814815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예닮기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4792198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2016-04-18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맛과 영양을 동시에 충족시켜주는 한우 요리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5"/>
                        </a:rPr>
                        <a:t>http://namjindu.tistory.com/3909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남린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4840925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2016-04-18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언제먹어도 맛있어 신토불이 만세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6"/>
                        </a:rPr>
                        <a:t>http://honeytipqueen.tistory.com/68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허니퀸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5915595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2016-04-20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~~!!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7"/>
                        </a:rPr>
                        <a:t>http://minwon97.tistory.com/97 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이만원인생살이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6452529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2016-04-20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김택용 임성춘 염보성 한우 먹방 ㅋㅋㅋㅋ 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8"/>
                        </a:rPr>
                        <a:t>http://blog.naver.com/junkory/220688663450 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위드피드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0999316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2016-04-20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한우와 장어의 만남 정말 최고네요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9"/>
                        </a:rPr>
                        <a:t>http://blog.naver.com/mippy2814/220688683734 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토닥이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2821620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2016-04-20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서방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언능와 한우먹으러가자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&gt;&lt;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0"/>
                        </a:rPr>
                        <a:t>http://blog.naver.com/timmy00980/220688611310 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긩코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8674471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2016-04-20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오늘은 꼭 한우를 먹으러 가겠어요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..!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1"/>
                        </a:rPr>
                        <a:t>http://blog.naver.com/ggpxx123/220688636015  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보니엘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8775284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2016-04-20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아프리카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tv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보는데 한우 먹방이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….!!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2"/>
                        </a:rPr>
                        <a:t>http://blog.naver.com/gamstyle22/220688318223 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몽뭉이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4994590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2016-04-20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대륙의 남자 황치열도 한우를 좋아하네요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3"/>
                        </a:rPr>
                        <a:t>http://blog.naver.com/bj_kang22/220688277400 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강스타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1698228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2016-04-20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한우의 재발견 한우를 싸게먹을수 있대요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4"/>
                        </a:rPr>
                        <a:t>http://blog.naver.com/same1140/220688666582 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플라밍코재민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6134040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2016-04-20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캠핑은 한우먹방으로 마무으리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5"/>
                        </a:rPr>
                        <a:t>http://blog.naver.com/bjpallreview/220688450068 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All Review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4068583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2016-04-20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주말엔 집에서 한우구이 먹방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6"/>
                        </a:rPr>
                        <a:t>http://sowilo238.blog.me/ 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sowilo238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2530741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2016-04-20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봄캠핑 한우요리 소개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7"/>
                        </a:rPr>
                        <a:t>http://blog.naver.com/kanghana1222/220688684353 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간지언니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6112760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2016-04-21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그당시 먹었던 고기는 한우임에는 틀림 없지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8"/>
                        </a:rPr>
                        <a:t>http://blog.naver.com/simyoun321/220689526200 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꽃봉이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7905651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2016-04-21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저렴하게 먹는법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정육 식당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9"/>
                        </a:rPr>
                        <a:t>http://blog.naver.com/bcu12/220689301846 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스마트퐁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21577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2016-04-21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캐릭터 수제버거로 봄나들이 준비 완료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20"/>
                        </a:rPr>
                        <a:t>http://blog.naver.com/elisu238/220689302297 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elisu238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7150714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2016-04-21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사랑스러운 한우♥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21"/>
                        </a:rPr>
                        <a:t>http://wnrjfkq.blog.me/220689565089 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주거랍 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802543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2016-04-21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지금은 한우 시대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~~~~~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22"/>
                        </a:rPr>
                        <a:t>http://blog.naver.com/bjzzang2yam/220689611477 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짱이얌 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0881362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2016-04-27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홍보대사 위촉식 후기입니다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23"/>
                        </a:rPr>
                        <a:t>http://blog.naver.com/fi0oubykb/220694890593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위촉식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3688207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2016-04-27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홍보대사 위촉식 참여리뷰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24"/>
                        </a:rPr>
                        <a:t>http://blog.naver.com/ng0mqwdzf/220694898233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위촉식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5194841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2016-04-27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홍보대사 위촉식 후기입니다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25"/>
                        </a:rPr>
                        <a:t>http://blog.naver.com/gpwjd_dja/220694966735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위촉식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1732304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2016-04-27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홍보대사 위촉식 방문 후기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26"/>
                        </a:rPr>
                        <a:t>http://jun0_c.blog.me/220694998769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위촉식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5558983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2016-04-27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최현석 셰프와 함께하는 쿠킹클래스 이벤트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27"/>
                        </a:rPr>
                        <a:t>http://blog.naver.com/1st_hana/220694960995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쿠킹클래스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1478732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2016-04-27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최현석 셰프와 함께 하는 한우 쿠킹클래스 놓칠 수 없다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28"/>
                        </a:rPr>
                        <a:t>http://blog.naver.com/jkdahgw78/220694942212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쿠킹클래스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7640049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2016-04-28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홍보대사 위촉식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한국의집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http://blog.naver.com/jkdahgw78/220695751377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위촉식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0637435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2016-04-28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홍보대사 지진희 보고왔어요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http://blog.naver.com/rt8u784e5/220695756781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위촉식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9506487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2016-04-28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홍보대사 위촉식을 다녀왔어요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 :D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http://blog.naver.com/euh6ys98f/220695839214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위촉식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2989546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2016-04-28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쿠킹클래스 최현석 셰프가 온다니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http://blog.naver.com/fuihs876r/220695817334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쿠킹클래스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8417722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2016-04-28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쿠킹클래스 최현석 셰프가 온다고 하네요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http://blog.naver.com/bavayooo/220695833806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쿠킹클래스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8798485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2016-04-29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홍보대사 위촉식 구경하고 왔어요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http://blog.naver.com/fuihs876r/220696602230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위촉식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9152753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2016-04-29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홍보대사 위촉식 반가운 얼굴들을 보다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http://blog.naver.com/bavayooo/220696610828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위촉식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6218338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2016-04-29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홍보대사 위촉식 행사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 한우 최고다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http://blog.naver.com/1st_hana/220696875372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위촉식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0305929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2016-04-29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쿠킹클래스 누가 온다고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최현석 셰프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http://blog.naver.com/fduhs87er/220696588632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쿠킹클래스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519989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2016-04-29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최현석 셰프의 한우 쿠킹클래스가 열린대요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http://blog.naver.com/euh6ys98f/220696593150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쿠킹클래스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3878669"/>
                  </a:ext>
                </a:extLst>
              </a:tr>
              <a:tr h="126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2016-04-29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일반블로그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최현석 셰프에게 한우 쿠킹클래스 들을 수 있는 기회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~!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http://blog.naver.com/rt8u784e5/220696845416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쿠킹클래스</a:t>
                      </a:r>
                    </a:p>
                  </a:txBody>
                  <a:tcPr marL="72000" marR="72000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1181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268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일반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259473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(3/21)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노원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풍미연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늦은 점심에 찾은 갈비탕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(4/7)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먹방에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좌절 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내사랑 한우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1026" name="Picture 2" descr="C:\Users\master\Desktop\일반바이럴\뻐꾸기\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6792"/>
            <a:ext cx="42491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556792"/>
            <a:ext cx="42491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102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일반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184613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(4/14)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맛있는 한우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 2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편스토리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"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성격좋은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친구여서 미안하기도 하네요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"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(4/18)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맛과 영양을 동시에 충족시켜주는 한우 요리</a:t>
                      </a:r>
                      <a:endParaRPr lang="en-US" altLang="ko-KR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556792"/>
            <a:ext cx="42491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556792"/>
            <a:ext cx="42484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133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일반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449684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5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(4/20)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언제먹어도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맛있어 신토불이 만세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6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(4/20)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~~!!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590779"/>
            <a:ext cx="4249167" cy="45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556792"/>
            <a:ext cx="424847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816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일반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744335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7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(4/20)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김택용 임성춘 염보성 한우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먹방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ㅋㅋㅋㅋ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8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(4/20)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한우와 장어의 만남 정말 최고네요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556792"/>
            <a:ext cx="42491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556792"/>
            <a:ext cx="42484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74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일반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974448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9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(4/20)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서방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~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언능와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한우먹으러가자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&gt;&lt;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10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(4/20)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오늘은 꼭 한우를 먹으러 가겠어요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..!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556792"/>
            <a:ext cx="42491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556792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279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일반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063716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11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(4/20)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아프리카</a:t>
                      </a:r>
                      <a:r>
                        <a:rPr lang="en-US" altLang="ko-KR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tv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보는데 한우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먹방이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….!!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12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(4/20)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대륙의 남자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황치열도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한우를 좋아하네요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~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556792"/>
            <a:ext cx="42491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556792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97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일반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956540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13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(4/20)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한우의 재발견 한우를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싸게먹을수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있대요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14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(4/20)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캠핑은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한우먹방으로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마무으리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556792"/>
            <a:ext cx="42491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556792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2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일반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784246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15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(4/20)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주말엔 집에서 한우구이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먹방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16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(4/20)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봄캠핑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한우요리 소개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556792"/>
            <a:ext cx="42491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556792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248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일반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542210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17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(4/21)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그당시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먹었던 고기는 한우임에는 틀림 없지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~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18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(4/21)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저렴하게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먹는법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정육 식당</a:t>
                      </a:r>
                      <a:endParaRPr lang="en-US" altLang="ko-KR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6" y="1556792"/>
            <a:ext cx="424916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556792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21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1.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바이럴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MKT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개요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500034" y="582421"/>
            <a:ext cx="6552728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defRPr/>
            </a:pPr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■ 주요 활동 내용</a:t>
            </a:r>
            <a:endParaRPr lang="en-US" altLang="ko-KR" sz="1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714348" y="857232"/>
            <a:ext cx="655272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100" b="1" dirty="0">
                <a:latin typeface="나눔고딕" pitchFamily="50" charset="-127"/>
                <a:ea typeface="나눔고딕" pitchFamily="50" charset="-127"/>
              </a:rPr>
              <a:t>' 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</a:rPr>
              <a:t>한우 관련 키워드 선점 및 확산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100" b="1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</a:rPr>
              <a:t>키워드 선점을 통한 한우 관련 다양한 정보 노출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100" b="1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</a:rPr>
              <a:t>유명 프로게이머들과 유명 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</a:rPr>
              <a:t>BJ 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</a:rPr>
              <a:t>방송을 통한 한우 정보 노출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100" b="1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</a:rPr>
              <a:t>한우</a:t>
            </a:r>
            <a:r>
              <a:rPr lang="en-US" altLang="ko-KR" sz="1100" b="1" dirty="0">
                <a:latin typeface="나눔고딕" pitchFamily="50" charset="-127"/>
                <a:ea typeface="나눔고딕" pitchFamily="50" charset="-127"/>
              </a:rPr>
              <a:t>114 </a:t>
            </a:r>
            <a:r>
              <a:rPr lang="ko-KR" altLang="en-US" sz="1100" b="1" dirty="0">
                <a:latin typeface="나눔고딕" pitchFamily="50" charset="-127"/>
                <a:ea typeface="나눔고딕" pitchFamily="50" charset="-127"/>
              </a:rPr>
              <a:t>이벤트 및 다양한 </a:t>
            </a:r>
            <a:r>
              <a:rPr lang="ko-KR" altLang="en-US" sz="1100" b="1">
                <a:latin typeface="나눔고딕" pitchFamily="50" charset="-127"/>
                <a:ea typeface="나눔고딕" pitchFamily="50" charset="-127"/>
              </a:rPr>
              <a:t>정보 </a:t>
            </a:r>
            <a:r>
              <a:rPr lang="ko-KR" altLang="en-US" sz="1100" b="1" smtClean="0">
                <a:latin typeface="나눔고딕" pitchFamily="50" charset="-127"/>
                <a:ea typeface="나눔고딕" pitchFamily="50" charset="-127"/>
              </a:rPr>
              <a:t>노출</a:t>
            </a:r>
            <a:endParaRPr lang="en-US" altLang="ko-KR" sz="1100" b="1" dirty="0" smtClean="0">
              <a:latin typeface="나눔고딕" pitchFamily="50" charset="-127"/>
              <a:ea typeface="나눔고딕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1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 - </a:t>
            </a:r>
            <a:r>
              <a:rPr lang="ko-KR" altLang="en-US" sz="1100" b="1" smtClean="0">
                <a:latin typeface="나눔고딕" pitchFamily="50" charset="-127"/>
                <a:ea typeface="나눔고딕" pitchFamily="50" charset="-127"/>
              </a:rPr>
              <a:t>전문블로그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100" b="1" smtClean="0">
                <a:latin typeface="나눔고딕" pitchFamily="50" charset="-127"/>
                <a:ea typeface="나눔고딕" pitchFamily="50" charset="-127"/>
              </a:rPr>
              <a:t>목표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15</a:t>
            </a:r>
            <a:r>
              <a:rPr lang="ko-KR" altLang="en-US" sz="1100" b="1" smtClean="0">
                <a:latin typeface="나눔고딕" pitchFamily="50" charset="-127"/>
                <a:ea typeface="나눔고딕" pitchFamily="50" charset="-127"/>
              </a:rPr>
              <a:t>개 대비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1100" b="1" smtClean="0">
                <a:latin typeface="나눔고딕" pitchFamily="50" charset="-127"/>
                <a:ea typeface="나눔고딕" pitchFamily="50" charset="-127"/>
              </a:rPr>
              <a:t>개 서비스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b="1" smtClean="0">
                <a:latin typeface="나눔고딕" pitchFamily="50" charset="-127"/>
                <a:ea typeface="나눔고딕" pitchFamily="50" charset="-127"/>
              </a:rPr>
              <a:t>일반블로그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35</a:t>
            </a:r>
            <a:r>
              <a:rPr lang="ko-KR" altLang="en-US" sz="1100" b="1" smtClean="0">
                <a:latin typeface="나눔고딕" pitchFamily="50" charset="-127"/>
                <a:ea typeface="나눔고딕" pitchFamily="50" charset="-127"/>
              </a:rPr>
              <a:t>개 대비 </a:t>
            </a:r>
            <a:r>
              <a:rPr lang="en-US" altLang="ko-KR" sz="1100" b="1" dirty="0" smtClean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100" b="1" smtClean="0">
                <a:latin typeface="나눔고딕" pitchFamily="50" charset="-127"/>
                <a:ea typeface="나눔고딕" pitchFamily="50" charset="-127"/>
              </a:rPr>
              <a:t>개 서비스 진행</a:t>
            </a:r>
            <a:endParaRPr lang="ko-KR" altLang="en-US" sz="11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892894" y="2399667"/>
            <a:ext cx="76328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1974" y="2399667"/>
            <a:ext cx="288032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defRPr/>
            </a:pPr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■ 일일 업로드 수량</a:t>
            </a:r>
            <a:endParaRPr lang="en-US" altLang="ko-KR" sz="1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1366" y="2399667"/>
            <a:ext cx="2880320" cy="33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defRPr/>
            </a:pPr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■ 방문</a:t>
            </a:r>
            <a:r>
              <a:rPr lang="en-US" altLang="ko-KR" sz="1200" b="1" dirty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조회수 현황</a:t>
            </a:r>
            <a:endParaRPr lang="en-US" altLang="ko-KR" sz="1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1366" y="3685437"/>
            <a:ext cx="288032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defRPr/>
            </a:pPr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■ 키워드 현황</a:t>
            </a:r>
            <a:endParaRPr lang="en-US" altLang="ko-KR" sz="12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82" y="4037664"/>
            <a:ext cx="3590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그림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01" y="2800857"/>
            <a:ext cx="3625706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/>
          <a:srcRect b="5913"/>
          <a:stretch/>
        </p:blipFill>
        <p:spPr>
          <a:xfrm>
            <a:off x="714348" y="2780928"/>
            <a:ext cx="3928338" cy="35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15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일반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41532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19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(4/21)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캐릭터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수제버거로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봄나들이 준비 완료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(4/21)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사랑스러운 한우♥</a:t>
                      </a:r>
                      <a:endParaRPr lang="en-US" altLang="ko-KR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556792"/>
            <a:ext cx="42491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556792"/>
            <a:ext cx="42484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285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일반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659327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21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(4/21)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지금은 한우 시대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~~~~~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22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(4/27)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2016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홍보대사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위촉식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후기입니다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~!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4" y="1556792"/>
            <a:ext cx="42491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556792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897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일반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31045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(4/27)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2016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홍보대사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위촉식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참여리뷰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24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(4/27)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2016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홍보대사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위촉식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후기입니다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6" y="1556792"/>
            <a:ext cx="424916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556792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82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일반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328200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25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(4/27)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2016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홍보대사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위촉식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방문 후기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26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(4/27)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최현석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셰프와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함께하는 쿠킹클래스 이벤트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!!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556792"/>
            <a:ext cx="42491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556792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65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일반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622026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27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(4/27)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최현석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셰프와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함께 하는 한우 쿠킹클래스 놓칠 수 없다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28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(4/28)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2016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홍보대사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위촉식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in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한국의집</a:t>
                      </a:r>
                      <a:endParaRPr lang="en-US" altLang="ko-KR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556792"/>
            <a:ext cx="42491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556792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947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일반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657204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29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(4/28)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2016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홍보대사 지진희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보고왔어요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(4/28)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2016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홍보대사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위촉식을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다녀왔어요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~ :D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556792"/>
            <a:ext cx="42491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556792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332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일반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843550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31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(4/28)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쿠킹클래스 최현석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셰프가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온다니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!!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32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(4/28)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쿠킹클래스 최현석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셰프가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온다고 하네요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556792"/>
            <a:ext cx="42491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556792"/>
            <a:ext cx="42484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02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일반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450022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33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(4/29)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2016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홍보대사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위촉식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구경하고 왔어요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~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34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(4/29)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2016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홍보대사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위촉식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반가운 얼굴들을 보다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556792"/>
            <a:ext cx="42491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556792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00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일반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192102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35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(4/29)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2016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홍보대사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위촉식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행사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우리 한우 최고다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36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(4/29)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한우 쿠킹클래스 누가 온다고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?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최현석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셰프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6" y="1556792"/>
            <a:ext cx="424916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556792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078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일반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281996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37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(4/29)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최현석 </a:t>
                      </a:r>
                      <a:r>
                        <a:rPr lang="ko-KR" altLang="en-US" sz="1050" b="0" kern="1200" baseline="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셰프의</a:t>
                      </a:r>
                      <a:r>
                        <a:rPr lang="ko-KR" altLang="en-US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한우 쿠킹클래스가 열린대요</a:t>
                      </a:r>
                      <a:r>
                        <a:rPr lang="en-US" altLang="ko-KR" sz="1050" b="0" kern="1200" baseline="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</a:t>
                      </a:r>
                      <a:endParaRPr lang="ko-KR" altLang="en-US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38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(4/29)</a:t>
                      </a:r>
                      <a:b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</a:b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최현석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셰프에게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 한우 쿠킹클래스 들을 수 있는 기회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~!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556792"/>
            <a:ext cx="42491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556792"/>
            <a:ext cx="432047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8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2. Blog – </a:t>
            </a:r>
            <a:r>
              <a:rPr lang="ko-KR" altLang="en-US" sz="20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일일 노출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현황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Arial" panose="020B060402020202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52630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spc="-100" dirty="0">
                <a:latin typeface="나눔고딕" pitchFamily="50" charset="-127"/>
                <a:ea typeface="나눔고딕" pitchFamily="50" charset="-127"/>
              </a:rPr>
              <a:t>20</a:t>
            </a:r>
            <a:r>
              <a:rPr kumimoji="0" lang="en-US" altLang="ko-KR" sz="1600" b="1" spc="-100" dirty="0">
                <a:latin typeface="나눔고딕" pitchFamily="50" charset="-127"/>
                <a:ea typeface="나눔고딕" pitchFamily="50" charset="-127"/>
              </a:rPr>
              <a:t>ea </a:t>
            </a:r>
            <a:r>
              <a:rPr kumimoji="0" lang="ko-KR" altLang="en-US" sz="1600" b="1" spc="-100" dirty="0">
                <a:latin typeface="나눔고딕" pitchFamily="50" charset="-127"/>
                <a:ea typeface="나눔고딕" pitchFamily="50" charset="-127"/>
              </a:rPr>
              <a:t>키워드 검색 공간 내에서 하루 </a:t>
            </a:r>
            <a:r>
              <a:rPr kumimoji="0" lang="ko-KR" altLang="en-US" sz="1600" b="1" spc="-100">
                <a:latin typeface="나눔고딕" pitchFamily="50" charset="-127"/>
                <a:ea typeface="나눔고딕" pitchFamily="50" charset="-127"/>
              </a:rPr>
              <a:t>최대 </a:t>
            </a:r>
            <a:r>
              <a:rPr lang="en-US" altLang="ko-KR" sz="1600" b="1" spc="-1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600" b="1" spc="-100" dirty="0" smtClean="0">
                <a:latin typeface="나눔고딕" pitchFamily="50" charset="-127"/>
                <a:ea typeface="나눔고딕" pitchFamily="50" charset="-127"/>
              </a:rPr>
              <a:t>28</a:t>
            </a:r>
            <a:r>
              <a:rPr lang="ko-KR" altLang="en-US" sz="1600" b="1" spc="-100" smtClean="0">
                <a:latin typeface="나눔고딕" pitchFamily="50" charset="-127"/>
                <a:ea typeface="나눔고딕" pitchFamily="50" charset="-127"/>
              </a:rPr>
              <a:t>개</a:t>
            </a:r>
            <a:r>
              <a:rPr kumimoji="0" lang="en-US" altLang="ko-KR" sz="1600" b="1" spc="-1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600" b="1" spc="-100" dirty="0" err="1">
                <a:latin typeface="나눔고딕" pitchFamily="50" charset="-127"/>
                <a:ea typeface="나눔고딕" pitchFamily="50" charset="-127"/>
              </a:rPr>
              <a:t>블로그</a:t>
            </a:r>
            <a:r>
              <a:rPr kumimoji="0" lang="ko-KR" altLang="en-US" sz="1600" b="1" spc="-1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600" b="1" spc="-100" dirty="0" err="1">
                <a:latin typeface="나눔고딕" pitchFamily="50" charset="-127"/>
                <a:ea typeface="나눔고딕" pitchFamily="50" charset="-127"/>
              </a:rPr>
              <a:t>컨텐츠</a:t>
            </a:r>
            <a:r>
              <a:rPr kumimoji="0" lang="ko-KR" altLang="en-US" sz="1600" b="1" spc="-100" dirty="0">
                <a:latin typeface="나눔고딕" pitchFamily="50" charset="-127"/>
                <a:ea typeface="나눔고딕" pitchFamily="50" charset="-127"/>
              </a:rPr>
              <a:t> 상위 노출 성공</a:t>
            </a:r>
            <a:r>
              <a:rPr kumimoji="0" lang="en-US" altLang="ko-KR" sz="1600" b="1" spc="-1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600" b="1" spc="-100" dirty="0">
                <a:latin typeface="나눔고딕" pitchFamily="50" charset="-127"/>
                <a:ea typeface="나눔고딕" pitchFamily="50" charset="-127"/>
              </a:rPr>
              <a:t>총 </a:t>
            </a:r>
            <a:r>
              <a:rPr kumimoji="0" lang="en-US" altLang="ko-KR" sz="1600" b="1" spc="-100" dirty="0">
                <a:latin typeface="나눔고딕" pitchFamily="50" charset="-127"/>
                <a:ea typeface="나눔고딕" pitchFamily="50" charset="-127"/>
              </a:rPr>
              <a:t>166,860</a:t>
            </a:r>
            <a:r>
              <a:rPr lang="ko-KR" altLang="en-US" sz="1600" b="1" spc="-100" dirty="0">
                <a:latin typeface="나눔고딕" pitchFamily="50" charset="-127"/>
                <a:ea typeface="나눔고딕" pitchFamily="50" charset="-127"/>
              </a:rPr>
              <a:t>회 </a:t>
            </a:r>
            <a:r>
              <a:rPr kumimoji="0" lang="ko-KR" altLang="en-US" sz="1600" b="1" spc="-100" dirty="0">
                <a:latin typeface="나눔고딕" pitchFamily="50" charset="-127"/>
                <a:ea typeface="나눔고딕" pitchFamily="50" charset="-127"/>
              </a:rPr>
              <a:t>노출</a:t>
            </a:r>
            <a:r>
              <a:rPr kumimoji="0" lang="en-US" altLang="ko-KR" sz="1600" b="1" spc="-100" dirty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spc="-100" dirty="0">
                <a:latin typeface="나눔고딕" pitchFamily="50" charset="-127"/>
                <a:ea typeface="나눔고딕" pitchFamily="50" charset="-127"/>
              </a:rPr>
              <a:t>검색 최적화를 통한 </a:t>
            </a:r>
            <a:r>
              <a:rPr lang="en-US" altLang="ko-KR" sz="1600" b="1" spc="-100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600" b="1" spc="-100" dirty="0" err="1">
                <a:latin typeface="나눔고딕" pitchFamily="50" charset="-127"/>
                <a:ea typeface="나눔고딕" pitchFamily="50" charset="-127"/>
              </a:rPr>
              <a:t>한우자조금위원회</a:t>
            </a:r>
            <a:r>
              <a:rPr lang="en-US" altLang="ko-KR" sz="1600" b="1" spc="-100" dirty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1600" b="1" spc="-100" dirty="0">
                <a:latin typeface="나눔고딕" pitchFamily="50" charset="-127"/>
                <a:ea typeface="나눔고딕" pitchFamily="50" charset="-127"/>
              </a:rPr>
              <a:t>관련 </a:t>
            </a:r>
            <a:r>
              <a:rPr lang="ko-KR" altLang="en-US" sz="1600" b="1" spc="-100" dirty="0" err="1">
                <a:latin typeface="나눔고딕" pitchFamily="50" charset="-127"/>
                <a:ea typeface="나눔고딕" pitchFamily="50" charset="-127"/>
              </a:rPr>
              <a:t>컨텐츠를</a:t>
            </a:r>
            <a:r>
              <a:rPr kumimoji="0" lang="ko-KR" altLang="en-US" sz="1600" b="1" spc="-100" dirty="0">
                <a:latin typeface="나눔고딕" pitchFamily="50" charset="-127"/>
                <a:ea typeface="나눔고딕" pitchFamily="50" charset="-127"/>
              </a:rPr>
              <a:t> 노출 시켜  </a:t>
            </a:r>
            <a:r>
              <a:rPr kumimoji="0" lang="ko-KR" altLang="en-US" sz="1600" b="1" spc="-1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인지도 향상 및 </a:t>
            </a:r>
            <a:r>
              <a:rPr lang="ko-KR" altLang="en-US" sz="1600" b="1" spc="-1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참여유도</a:t>
            </a:r>
            <a:endParaRPr kumimoji="0" lang="ko-KR" altLang="en-US" sz="16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1357298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■ </a:t>
            </a:r>
            <a:r>
              <a:rPr lang="ko-KR" altLang="en-US" sz="1200" b="1" dirty="0" err="1">
                <a:latin typeface="나눔고딕" pitchFamily="50" charset="-127"/>
                <a:ea typeface="나눔고딕" pitchFamily="50" charset="-127"/>
              </a:rPr>
              <a:t>블로그</a:t>
            </a:r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ko-KR" sz="1200" b="1" dirty="0">
                <a:latin typeface="나눔고딕" pitchFamily="50" charset="-127"/>
                <a:ea typeface="나눔고딕" pitchFamily="50" charset="-127"/>
              </a:rPr>
              <a:t>일일 방문자</a:t>
            </a:r>
            <a:r>
              <a:rPr lang="en-US" altLang="ko-KR" sz="1200" b="1" dirty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ko-KR" sz="1200" b="1" dirty="0">
                <a:latin typeface="나눔고딕" pitchFamily="50" charset="-127"/>
                <a:ea typeface="나눔고딕" pitchFamily="50" charset="-127"/>
              </a:rPr>
              <a:t>조회수 현황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34" y="3124411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■ </a:t>
            </a:r>
            <a:r>
              <a:rPr lang="ko-KR" altLang="en-US" sz="1200" b="1" dirty="0" err="1">
                <a:latin typeface="나눔고딕" pitchFamily="50" charset="-127"/>
                <a:ea typeface="나눔고딕" pitchFamily="50" charset="-127"/>
              </a:rPr>
              <a:t>블로그</a:t>
            </a:r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 작업 현황</a:t>
            </a:r>
          </a:p>
        </p:txBody>
      </p:sp>
      <p:graphicFrame>
        <p:nvGraphicFramePr>
          <p:cNvPr id="11" name="차트 10"/>
          <p:cNvGraphicFramePr/>
          <p:nvPr>
            <p:extLst>
              <p:ext uri="{D42A27DB-BD31-4B8C-83A1-F6EECF244321}">
                <p14:modId xmlns:p14="http://schemas.microsoft.com/office/powerpoint/2010/main" val="3581889747"/>
              </p:ext>
            </p:extLst>
          </p:nvPr>
        </p:nvGraphicFramePr>
        <p:xfrm>
          <a:off x="971549" y="1628774"/>
          <a:ext cx="7200901" cy="122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364462"/>
              </p:ext>
            </p:extLst>
          </p:nvPr>
        </p:nvGraphicFramePr>
        <p:xfrm>
          <a:off x="752062" y="3428994"/>
          <a:ext cx="7848872" cy="2817021"/>
        </p:xfrm>
        <a:graphic>
          <a:graphicData uri="http://schemas.openxmlformats.org/drawingml/2006/table">
            <a:tbl>
              <a:tblPr/>
              <a:tblGrid>
                <a:gridCol w="723594">
                  <a:extLst>
                    <a:ext uri="{9D8B030D-6E8A-4147-A177-3AD203B41FA5}">
                      <a16:colId xmlns:a16="http://schemas.microsoft.com/office/drawing/2014/main" xmlns="" val="2919426548"/>
                    </a:ext>
                  </a:extLst>
                </a:gridCol>
                <a:gridCol w="2765844">
                  <a:extLst>
                    <a:ext uri="{9D8B030D-6E8A-4147-A177-3AD203B41FA5}">
                      <a16:colId xmlns:a16="http://schemas.microsoft.com/office/drawing/2014/main" xmlns="" val="3528469065"/>
                    </a:ext>
                  </a:extLst>
                </a:gridCol>
                <a:gridCol w="2562748">
                  <a:extLst>
                    <a:ext uri="{9D8B030D-6E8A-4147-A177-3AD203B41FA5}">
                      <a16:colId xmlns:a16="http://schemas.microsoft.com/office/drawing/2014/main" xmlns="" val="2847798457"/>
                    </a:ext>
                  </a:extLst>
                </a:gridCol>
                <a:gridCol w="898343">
                  <a:extLst>
                    <a:ext uri="{9D8B030D-6E8A-4147-A177-3AD203B41FA5}">
                      <a16:colId xmlns:a16="http://schemas.microsoft.com/office/drawing/2014/main" xmlns="" val="2247081014"/>
                    </a:ext>
                  </a:extLst>
                </a:gridCol>
                <a:gridCol w="898343">
                  <a:extLst>
                    <a:ext uri="{9D8B030D-6E8A-4147-A177-3AD203B41FA5}">
                      <a16:colId xmlns:a16="http://schemas.microsoft.com/office/drawing/2014/main" xmlns="" val="1643901598"/>
                    </a:ext>
                  </a:extLst>
                </a:gridCol>
              </a:tblGrid>
              <a:tr h="22425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날짜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제목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주소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조회수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일일 총 방문자</a:t>
                      </a:r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조회수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5369395"/>
                  </a:ext>
                </a:extLst>
              </a:tr>
              <a:tr h="1178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2016-04-18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프로게이머들의 한우 먹방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 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그렇다면 이번 회식은 우리도 한우로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 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3"/>
                        </a:rPr>
                        <a:t>http://blog.naver.com/samgame2/220687101206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4,226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4,226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8594620"/>
                  </a:ext>
                </a:extLst>
              </a:tr>
              <a:tr h="1178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2016-04-19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김택용 염보성 스타 프로게이머 한우 먹방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4"/>
                        </a:rPr>
                        <a:t>http://blog.naver.com/mns0323/220687534770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1,860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1,860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8658821"/>
                  </a:ext>
                </a:extLst>
              </a:tr>
              <a:tr h="1178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BJ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개소주 한우 쿡방 후기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5"/>
                        </a:rPr>
                        <a:t>http://blog.naver.com/ares501/220688449099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3,270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3,270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4173251"/>
                  </a:ext>
                </a:extLst>
              </a:tr>
              <a:tr h="1178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배우 지진희씨와 함께한 </a:t>
                      </a:r>
                      <a:r>
                        <a:rPr lang="en-US" altLang="ko-KR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 </a:t>
                      </a:r>
                      <a:r>
                        <a:rPr lang="ko-KR" altLang="en-US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홍보대사 위촉식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http://blog.naver.com/edomain/220694956249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10,859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10,859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728534"/>
                  </a:ext>
                </a:extLst>
              </a:tr>
              <a:tr h="1178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지진희 김보령과 함께 했던 </a:t>
                      </a:r>
                      <a:r>
                        <a:rPr lang="en-US" altLang="ko-KR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 </a:t>
                      </a:r>
                      <a:r>
                        <a:rPr lang="ko-KR" altLang="en-US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홍보대사 위촉식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http://blog.naver.com/na_uin/220695663817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8,429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13,641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4679935"/>
                  </a:ext>
                </a:extLst>
              </a:tr>
              <a:tr h="1178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소고기 세일 등심 부위 가격 알아보기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6"/>
                        </a:rPr>
                        <a:t>http://blog.naver.com/kismijh/220696041989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5,212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5161426"/>
                  </a:ext>
                </a:extLst>
              </a:tr>
              <a:tr h="117853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최현석 셰프와 함께한 정말 맛있었던 한우 쿠킹클래스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http://blog.naver.com/na_uin/220696854308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16,490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113,606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7591389"/>
                  </a:ext>
                </a:extLst>
              </a:tr>
              <a:tr h="1178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스타셰프 최현석과 함께하는 한우 쿠킹클래스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7"/>
                        </a:rPr>
                        <a:t>http://myfi.kr/220696663016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14,628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4467186"/>
                  </a:ext>
                </a:extLst>
              </a:tr>
              <a:tr h="1178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최현석과 함께하는 한우 쿠킹클래스에 다녀왔습니다</a:t>
                      </a:r>
                      <a:r>
                        <a:rPr lang="en-US" altLang="ko-KR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http://blog.naver.com/samgame2/220696456974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12,855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4980350"/>
                  </a:ext>
                </a:extLst>
              </a:tr>
              <a:tr h="1178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최현석 쉐프와 함께한 한우 쿠킹클래스 </a:t>
                      </a:r>
                      <a:r>
                        <a:rPr lang="en-US" altLang="ko-KR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lang="ko-KR" altLang="en-US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한우요리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8"/>
                        </a:rPr>
                        <a:t>http://blog.naver.com/hkjwow/220696794301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11,623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5236143"/>
                  </a:ext>
                </a:extLst>
              </a:tr>
              <a:tr h="1178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최현석셰프의 한우 쿠킹클래스 다녀왔어요 </a:t>
                      </a:r>
                      <a:r>
                        <a:rPr lang="en-US" altLang="ko-KR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:) </a:t>
                      </a:r>
                      <a:r>
                        <a:rPr lang="ko-KR" altLang="en-US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짱맛꿀잼</a:t>
                      </a:r>
                      <a:r>
                        <a:rPr lang="en-US" altLang="ko-KR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http://blog.naver.com/mis901120/220696979796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11,045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7271328"/>
                  </a:ext>
                </a:extLst>
              </a:tr>
              <a:tr h="1178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 </a:t>
                      </a:r>
                      <a:r>
                        <a:rPr lang="ko-KR" altLang="en-US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홍보대사 위촉식에 다녀왔어요</a:t>
                      </a:r>
                      <a:r>
                        <a:rPr lang="en-US" altLang="ko-KR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http://blog.naver.com/traumfrau525/220697029108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10,542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287780"/>
                  </a:ext>
                </a:extLst>
              </a:tr>
              <a:tr h="1178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한우쇼핑몰 한우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 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에서 저렴하게 구매하기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9"/>
                        </a:rPr>
                        <a:t>http://blog.naver.com/dkdlfjqzps480/220696879563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9,987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6360241"/>
                  </a:ext>
                </a:extLst>
              </a:tr>
              <a:tr h="1178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한우할인판매 소식 저렴하게 구매하잣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::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0"/>
                        </a:rPr>
                        <a:t>http://jjem85.blog.me/220696892449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8,619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1867609"/>
                  </a:ext>
                </a:extLst>
              </a:tr>
              <a:tr h="1178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배우 지진희</a:t>
                      </a:r>
                      <a:r>
                        <a:rPr lang="en-US" altLang="ko-KR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2016 </a:t>
                      </a:r>
                      <a:r>
                        <a:rPr lang="ko-KR" altLang="en-US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홍보대사로 발탁</a:t>
                      </a:r>
                      <a:r>
                        <a:rPr lang="en-US" altLang="ko-KR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http://blog.naver.com/crazy_game/220696893489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7,816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6658871"/>
                  </a:ext>
                </a:extLst>
              </a:tr>
              <a:tr h="1178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배우 지진희</a:t>
                      </a:r>
                      <a:r>
                        <a:rPr lang="en-US" altLang="ko-KR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한우홍보대사로서 한우 사랑 인증</a:t>
                      </a:r>
                      <a:r>
                        <a:rPr lang="en-US" altLang="ko-KR" sz="700" b="0" i="0" u="none" strike="noStrike"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http://choasky001.blog.me/220696599579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6,120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2329315"/>
                  </a:ext>
                </a:extLst>
              </a:tr>
              <a:tr h="1178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소고기 할인 한우세일 한우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 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에서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1"/>
                        </a:rPr>
                        <a:t>http://blog.naver.com/mrpighyun/220696935805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2,877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5070537"/>
                  </a:ext>
                </a:extLst>
              </a:tr>
              <a:tr h="1178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한우세일 제대로 할인받고 한우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 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에서 구매하자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2"/>
                        </a:rPr>
                        <a:t>http://blog.naver.com/pmtmyuch0407/220697115582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1,004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0062009"/>
                  </a:ext>
                </a:extLst>
              </a:tr>
              <a:tr h="11785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2016-04-30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건강한식습관 기르기 소고기레시피 추천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3"/>
                        </a:rPr>
                        <a:t>http://blog.naver.com/ribero_0101/220697933947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10,745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19,398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7398578"/>
                  </a:ext>
                </a:extLst>
              </a:tr>
              <a:tr h="1178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육류 할인 한우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 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에서 한우세일 받자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4"/>
                        </a:rPr>
                        <a:t>http://blog.naver.com/kismijh/220697933527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4,954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5065005"/>
                  </a:ext>
                </a:extLst>
              </a:tr>
              <a:tr h="1178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소고기부위 우리한우로 제대로 알아보자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5"/>
                        </a:rPr>
                        <a:t>http://blog.naver.com/yhuj6234/220697932666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3,699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3400025"/>
                  </a:ext>
                </a:extLst>
              </a:tr>
              <a:tr h="11785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합계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</a:t>
                      </a:r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166,860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</a:t>
                      </a:r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166,860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1352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915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5.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최종결과</a:t>
            </a:r>
          </a:p>
        </p:txBody>
      </p:sp>
      <p:sp>
        <p:nvSpPr>
          <p:cNvPr id="13" name="Rounded Rectangle 2"/>
          <p:cNvSpPr/>
          <p:nvPr/>
        </p:nvSpPr>
        <p:spPr>
          <a:xfrm>
            <a:off x="331788" y="1654975"/>
            <a:ext cx="8353425" cy="4445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목표 수량 </a:t>
            </a:r>
            <a:r>
              <a:rPr lang="ko-KR" alt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파워블로거</a:t>
            </a:r>
            <a:r>
              <a:rPr lang="ko-KR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15</a:t>
            </a:r>
            <a:r>
              <a:rPr lang="ko-KR" alt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건 대비 </a:t>
            </a:r>
            <a:r>
              <a:rPr lang="en-US" altLang="ko-K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21</a:t>
            </a:r>
            <a:r>
              <a:rPr lang="ko-KR" alt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건</a:t>
            </a:r>
            <a:r>
              <a:rPr lang="en-US" altLang="ko-K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일반블로거 </a:t>
            </a:r>
            <a:r>
              <a:rPr lang="en-US" altLang="ko-K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35</a:t>
            </a:r>
            <a:r>
              <a:rPr lang="ko-KR" alt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건 대비 </a:t>
            </a:r>
            <a:r>
              <a:rPr lang="en-US" altLang="ko-K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38</a:t>
            </a:r>
            <a:r>
              <a:rPr lang="ko-KR" alt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건으로</a:t>
            </a:r>
            <a:r>
              <a:rPr lang="en-US" altLang="ko-K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600" b="1" u="sng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100% </a:t>
            </a:r>
            <a:r>
              <a:rPr lang="ko-KR" altLang="en-US" sz="1600" b="1" u="sng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이상</a:t>
            </a:r>
            <a:r>
              <a:rPr lang="en-US" altLang="ko-KR" sz="1600" b="1" u="sng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b="1" u="sng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달성</a:t>
            </a:r>
          </a:p>
        </p:txBody>
      </p:sp>
      <p:sp>
        <p:nvSpPr>
          <p:cNvPr id="14" name="Rounded Rectangle 2"/>
          <p:cNvSpPr/>
          <p:nvPr/>
        </p:nvSpPr>
        <p:spPr>
          <a:xfrm>
            <a:off x="331788" y="1106753"/>
            <a:ext cx="8353425" cy="44291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ko-KR" alt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바이럴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콘텐츠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b="1" u="sng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총 조회 수 </a:t>
            </a:r>
            <a:r>
              <a:rPr lang="en-US" altLang="ko-KR" sz="1600" b="1" u="sng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166,860</a:t>
            </a:r>
            <a:r>
              <a:rPr lang="ko-KR" altLang="en-US" sz="1600" b="1" u="sng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건</a:t>
            </a:r>
            <a:r>
              <a:rPr lang="en-US" altLang="ko-KR" sz="1600" b="1" u="sng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, 1</a:t>
            </a:r>
            <a:r>
              <a:rPr lang="ko-KR" altLang="en-US" sz="1600" b="1" u="sng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건당 평균 조회 수 </a:t>
            </a:r>
            <a:r>
              <a:rPr lang="en-US" altLang="ko-KR" sz="1600" b="1" u="sng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7,946</a:t>
            </a:r>
            <a:r>
              <a:rPr lang="ko-KR" altLang="en-US" sz="1600" b="1" u="sng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회</a:t>
            </a:r>
          </a:p>
        </p:txBody>
      </p:sp>
      <p:sp>
        <p:nvSpPr>
          <p:cNvPr id="15" name="Rounded Rectangle 2"/>
          <p:cNvSpPr/>
          <p:nvPr/>
        </p:nvSpPr>
        <p:spPr>
          <a:xfrm>
            <a:off x="331788" y="2183092"/>
            <a:ext cx="8353425" cy="4445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총 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20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 키워드 공간 내에서 일 최대 </a:t>
            </a:r>
            <a:r>
              <a:rPr lang="ko-KR" altLang="en-US" sz="1600" b="1" u="sng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총 </a:t>
            </a:r>
            <a:r>
              <a:rPr lang="en-US" altLang="ko-KR" sz="1600" b="1" u="sng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28</a:t>
            </a:r>
            <a:r>
              <a:rPr lang="ko-KR" altLang="en-US" sz="1600" b="1" u="sng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개의 연관 </a:t>
            </a:r>
            <a:r>
              <a:rPr lang="ko-KR" altLang="en-US" sz="1600" b="1" u="sng" dirty="0" err="1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콘텐츠</a:t>
            </a:r>
            <a:r>
              <a:rPr lang="ko-KR" altLang="en-US" sz="1600" b="1" u="sng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 노출 활동 진행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80" y="3212976"/>
            <a:ext cx="9144000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500"/>
              </a:spcAft>
              <a:defRPr/>
            </a:pPr>
            <a:r>
              <a:rPr lang="ko-KR" altLang="en-US" b="1" dirty="0" err="1" smtClean="0">
                <a:latin typeface="나눔고딕" pitchFamily="50" charset="-127"/>
                <a:ea typeface="나눔고딕" pitchFamily="50" charset="-127"/>
              </a:rPr>
              <a:t>한우자조금관리위원회에서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 진행한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b="1" smtClean="0">
                <a:latin typeface="나눔고딕" pitchFamily="50" charset="-127"/>
                <a:ea typeface="나눔고딕" pitchFamily="50" charset="-127"/>
              </a:rPr>
              <a:t>월 여러 홍보활동에 대해 긍정적 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여론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확산</a:t>
            </a:r>
            <a:endParaRPr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500"/>
              </a:spcAft>
              <a:defRPr/>
            </a:pP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b="1" smtClean="0">
                <a:latin typeface="나눔고딕" pitchFamily="50" charset="-127"/>
                <a:ea typeface="나눔고딕" pitchFamily="50" charset="-127"/>
              </a:rPr>
              <a:t>한우자조금위원회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우호적인 이미지 형성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b="1" smtClean="0">
                <a:latin typeface="나눔고딕" pitchFamily="50" charset="-127"/>
                <a:ea typeface="나눔고딕" pitchFamily="50" charset="-127"/>
              </a:rPr>
              <a:t>인지도 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상승 및 긍정적 여론 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UP!!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214313" y="558783"/>
            <a:ext cx="7291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▶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  최종결과</a:t>
            </a:r>
          </a:p>
        </p:txBody>
      </p:sp>
    </p:spTree>
    <p:extLst>
      <p:ext uri="{BB962C8B-B14F-4D97-AF65-F5344CB8AC3E}">
        <p14:creationId xmlns:p14="http://schemas.microsoft.com/office/powerpoint/2010/main" val="1942915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ostfiles4.naver.net/20101110_195/lmlm4864_1289377936723BcAr5_JPEG/%B1%D7%B7%B9%C0%CC.jpg?type=w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086" y="-10633"/>
            <a:ext cx="9231086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81" y="6115050"/>
            <a:ext cx="1391246" cy="3619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58" y="285728"/>
            <a:ext cx="545829" cy="5429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290010" y="2935884"/>
            <a:ext cx="25572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3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F3F3F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Thank you!!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2-1. Blog –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키워드 노출 현황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1357298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■ </a:t>
            </a:r>
            <a:r>
              <a:rPr lang="ko-KR" altLang="en-US" sz="1200" b="1" dirty="0" err="1">
                <a:latin typeface="나눔고딕" pitchFamily="50" charset="-127"/>
                <a:ea typeface="나눔고딕" pitchFamily="50" charset="-127"/>
              </a:rPr>
              <a:t>블로그</a:t>
            </a:r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 노출 순위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0" y="52630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spc="-100" dirty="0" err="1">
                <a:latin typeface="나눔고딕" pitchFamily="50" charset="-127"/>
                <a:ea typeface="나눔고딕" pitchFamily="50" charset="-127"/>
              </a:rPr>
              <a:t>네이버</a:t>
            </a:r>
            <a:r>
              <a:rPr lang="ko-KR" altLang="en-US" sz="1600" b="1" spc="-1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b="1" spc="-100" dirty="0" err="1">
                <a:latin typeface="나눔고딕" pitchFamily="50" charset="-127"/>
                <a:ea typeface="나눔고딕" pitchFamily="50" charset="-127"/>
              </a:rPr>
              <a:t>블로그</a:t>
            </a:r>
            <a:r>
              <a:rPr lang="ko-KR" altLang="en-US" sz="1600" b="1" spc="-100" dirty="0">
                <a:latin typeface="나눔고딕" pitchFamily="50" charset="-127"/>
                <a:ea typeface="나눔고딕" pitchFamily="50" charset="-127"/>
              </a:rPr>
              <a:t> 섹션 일일 평균  </a:t>
            </a:r>
            <a:r>
              <a:rPr lang="en-US" altLang="ko-KR" sz="1600" b="1" spc="-1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20</a:t>
            </a:r>
            <a:r>
              <a:rPr lang="ko-KR" altLang="en-US" sz="1600" b="1" spc="-1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개 키워드  </a:t>
            </a:r>
            <a:r>
              <a:rPr lang="ko-KR" altLang="en-US" sz="1600" b="1" spc="-100" dirty="0">
                <a:latin typeface="나눔고딕" pitchFamily="50" charset="-127"/>
                <a:ea typeface="나눔고딕" pitchFamily="50" charset="-127"/>
              </a:rPr>
              <a:t>상위 노출</a:t>
            </a:r>
            <a:r>
              <a:rPr lang="en-US" altLang="ko-KR" sz="1600" b="1" spc="-100" dirty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spc="-100" dirty="0">
                <a:latin typeface="나눔고딕" pitchFamily="50" charset="-127"/>
                <a:ea typeface="나눔고딕" pitchFamily="50" charset="-127"/>
              </a:rPr>
              <a:t>키워드 노출을 통해 </a:t>
            </a:r>
            <a:r>
              <a:rPr lang="en-US" altLang="ko-KR" sz="1600" b="1" spc="-100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600" b="1" spc="-100" dirty="0" err="1">
                <a:latin typeface="나눔고딕" pitchFamily="50" charset="-127"/>
                <a:ea typeface="나눔고딕" pitchFamily="50" charset="-127"/>
              </a:rPr>
              <a:t>한우자조금위원회</a:t>
            </a:r>
            <a:r>
              <a:rPr lang="en-US" altLang="ko-KR" sz="1600" b="1" spc="-100" dirty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1600" b="1" spc="-100" dirty="0">
                <a:latin typeface="나눔고딕" pitchFamily="50" charset="-127"/>
                <a:ea typeface="나눔고딕" pitchFamily="50" charset="-127"/>
              </a:rPr>
              <a:t>관련 우호적인 정보 노출</a:t>
            </a:r>
            <a:r>
              <a:rPr lang="en-US" altLang="ko-KR" sz="1600" b="1" spc="-100" dirty="0">
                <a:latin typeface="나눔고딕" pitchFamily="50" charset="-127"/>
                <a:ea typeface="나눔고딕" pitchFamily="50" charset="-127"/>
              </a:rPr>
              <a:t>.  </a:t>
            </a:r>
            <a:r>
              <a:rPr kumimoji="0" lang="ko-KR" altLang="en-US" sz="1600" b="1" spc="-1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인지도 향상 및 참여유도</a:t>
            </a:r>
            <a:endParaRPr kumimoji="0" lang="ko-KR" altLang="en-US" sz="1600" b="1" dirty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122935"/>
              </p:ext>
            </p:extLst>
          </p:nvPr>
        </p:nvGraphicFramePr>
        <p:xfrm>
          <a:off x="1028701" y="1772816"/>
          <a:ext cx="7086598" cy="4400550"/>
        </p:xfrm>
        <a:graphic>
          <a:graphicData uri="http://schemas.openxmlformats.org/drawingml/2006/table">
            <a:tbl>
              <a:tblPr/>
              <a:tblGrid>
                <a:gridCol w="611243">
                  <a:extLst>
                    <a:ext uri="{9D8B030D-6E8A-4147-A177-3AD203B41FA5}">
                      <a16:colId xmlns:a16="http://schemas.microsoft.com/office/drawing/2014/main" xmlns="" val="2152330807"/>
                    </a:ext>
                  </a:extLst>
                </a:gridCol>
                <a:gridCol w="993270">
                  <a:extLst>
                    <a:ext uri="{9D8B030D-6E8A-4147-A177-3AD203B41FA5}">
                      <a16:colId xmlns:a16="http://schemas.microsoft.com/office/drawing/2014/main" xmlns="" val="2108235138"/>
                    </a:ext>
                  </a:extLst>
                </a:gridCol>
                <a:gridCol w="811807">
                  <a:extLst>
                    <a:ext uri="{9D8B030D-6E8A-4147-A177-3AD203B41FA5}">
                      <a16:colId xmlns:a16="http://schemas.microsoft.com/office/drawing/2014/main" xmlns="" val="1992060652"/>
                    </a:ext>
                  </a:extLst>
                </a:gridCol>
                <a:gridCol w="811807">
                  <a:extLst>
                    <a:ext uri="{9D8B030D-6E8A-4147-A177-3AD203B41FA5}">
                      <a16:colId xmlns:a16="http://schemas.microsoft.com/office/drawing/2014/main" xmlns="" val="98090839"/>
                    </a:ext>
                  </a:extLst>
                </a:gridCol>
                <a:gridCol w="811807">
                  <a:extLst>
                    <a:ext uri="{9D8B030D-6E8A-4147-A177-3AD203B41FA5}">
                      <a16:colId xmlns:a16="http://schemas.microsoft.com/office/drawing/2014/main" xmlns="" val="2238272425"/>
                    </a:ext>
                  </a:extLst>
                </a:gridCol>
                <a:gridCol w="811807">
                  <a:extLst>
                    <a:ext uri="{9D8B030D-6E8A-4147-A177-3AD203B41FA5}">
                      <a16:colId xmlns:a16="http://schemas.microsoft.com/office/drawing/2014/main" xmlns="" val="1470855780"/>
                    </a:ext>
                  </a:extLst>
                </a:gridCol>
                <a:gridCol w="811807">
                  <a:extLst>
                    <a:ext uri="{9D8B030D-6E8A-4147-A177-3AD203B41FA5}">
                      <a16:colId xmlns:a16="http://schemas.microsoft.com/office/drawing/2014/main" xmlns="" val="962789073"/>
                    </a:ext>
                  </a:extLst>
                </a:gridCol>
                <a:gridCol w="811807">
                  <a:extLst>
                    <a:ext uri="{9D8B030D-6E8A-4147-A177-3AD203B41FA5}">
                      <a16:colId xmlns:a16="http://schemas.microsoft.com/office/drawing/2014/main" xmlns="" val="967047215"/>
                    </a:ext>
                  </a:extLst>
                </a:gridCol>
                <a:gridCol w="611243">
                  <a:extLst>
                    <a:ext uri="{9D8B030D-6E8A-4147-A177-3AD203B41FA5}">
                      <a16:colId xmlns:a16="http://schemas.microsoft.com/office/drawing/2014/main" xmlns="" val="3915390103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키워드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블로그 노출 현황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56172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62298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먹방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2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64292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김택용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3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30504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염보성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4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31998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스타 프로게이머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5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598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BJ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개소주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6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00867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쿡방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7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31465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소고기 세일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2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2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8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42268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9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22440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0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34028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지진희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1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35885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한우쇼핑몰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2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57062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한우할인판매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3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43661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소고기 할인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4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12474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한우세일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2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2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3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5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73818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</a:t>
                      </a:r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~4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~5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6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57839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소고기부위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2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7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02942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육류 할인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8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3398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건강한식습관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9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65408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우리한우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20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67552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소고기레시피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21"/>
                        </a:rPr>
                        <a:t>확인하기</a:t>
                      </a:r>
                      <a:endParaRPr lang="ko-KR" altLang="en-US" sz="9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5258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91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2-2. Blog –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활동 결과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Arial" panose="020B0604020202020204" pitchFamily="34" charset="0"/>
            </a:endParaRPr>
          </a:p>
        </p:txBody>
      </p: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209571" y="558783"/>
            <a:ext cx="7291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▶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b="1" dirty="0" err="1">
                <a:latin typeface="나눔고딕" pitchFamily="50" charset="-127"/>
                <a:ea typeface="나눔고딕" pitchFamily="50" charset="-127"/>
              </a:rPr>
              <a:t>네이버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b="1" dirty="0" err="1">
                <a:latin typeface="나눔고딕" pitchFamily="50" charset="-127"/>
                <a:ea typeface="나눔고딕" pitchFamily="50" charset="-127"/>
              </a:rPr>
              <a:t>블로그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 카테고리 내 주요 키워드 노출 이미지</a:t>
            </a:r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467544" y="975824"/>
            <a:ext cx="849694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ko-KR" altLang="en-US" sz="1400" b="1" dirty="0">
                <a:latin typeface="나눔고딕" pitchFamily="50" charset="-127"/>
                <a:ea typeface="나눔고딕" pitchFamily="50" charset="-127"/>
              </a:rPr>
              <a:t>네이버 포탈 내 </a:t>
            </a:r>
            <a:r>
              <a:rPr kumimoji="0" lang="ko-KR" altLang="en-US" sz="14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블로그 </a:t>
            </a:r>
            <a:r>
              <a:rPr kumimoji="0" lang="ko-KR" altLang="en-US" sz="1400" b="1" dirty="0">
                <a:latin typeface="나눔고딕" pitchFamily="50" charset="-127"/>
                <a:ea typeface="나눔고딕" pitchFamily="50" charset="-127"/>
              </a:rPr>
              <a:t>섹션 상 최상위에 </a:t>
            </a:r>
            <a:r>
              <a:rPr kumimoji="0" lang="en-US" altLang="ko-KR" sz="1400" b="1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kumimoji="0" lang="ko-KR" altLang="en-US" sz="1400" b="1" dirty="0" err="1">
                <a:latin typeface="나눔고딕" pitchFamily="50" charset="-127"/>
                <a:ea typeface="나눔고딕" pitchFamily="50" charset="-127"/>
              </a:rPr>
              <a:t>한우자조금위원회</a:t>
            </a:r>
            <a:r>
              <a:rPr kumimoji="0" lang="en-US" altLang="ko-KR" sz="1400" b="1" dirty="0">
                <a:latin typeface="나눔고딕" pitchFamily="50" charset="-127"/>
                <a:ea typeface="나눔고딕" pitchFamily="50" charset="-127"/>
              </a:rPr>
              <a:t>’</a:t>
            </a:r>
            <a:r>
              <a:rPr kumimoji="0" lang="ko-KR" altLang="en-US" sz="1400" b="1" dirty="0">
                <a:latin typeface="나눔고딕" pitchFamily="50" charset="-127"/>
                <a:ea typeface="나눔고딕" pitchFamily="50" charset="-127"/>
              </a:rPr>
              <a:t> 관련 콘텐츠 노출 활동</a:t>
            </a:r>
            <a:endParaRPr kumimoji="0" lang="en-US" altLang="ko-KR" sz="1400" b="1" dirty="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ko-KR" altLang="en-US" sz="1400" dirty="0">
                <a:latin typeface="나눔고딕" pitchFamily="50" charset="-127"/>
                <a:ea typeface="나눔고딕" pitchFamily="50" charset="-127"/>
              </a:rPr>
              <a:t>한우</a:t>
            </a:r>
            <a:r>
              <a:rPr kumimoji="0" lang="en-US" altLang="ko-KR" sz="1400" dirty="0">
                <a:latin typeface="나눔고딕" pitchFamily="50" charset="-127"/>
                <a:ea typeface="나눔고딕" pitchFamily="50" charset="-127"/>
              </a:rPr>
              <a:t>114, </a:t>
            </a:r>
            <a:r>
              <a:rPr kumimoji="0" lang="ko-KR" altLang="en-US" sz="1400" dirty="0" err="1">
                <a:latin typeface="나눔고딕" pitchFamily="50" charset="-127"/>
                <a:ea typeface="나눔고딕" pitchFamily="50" charset="-127"/>
              </a:rPr>
              <a:t>한우먹방</a:t>
            </a:r>
            <a:r>
              <a:rPr kumimoji="0" lang="en-US" altLang="ko-KR" sz="14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400" dirty="0">
                <a:latin typeface="나눔고딕" pitchFamily="50" charset="-127"/>
                <a:ea typeface="나눔고딕" pitchFamily="50" charset="-127"/>
              </a:rPr>
              <a:t>한우세일</a:t>
            </a:r>
            <a:r>
              <a:rPr kumimoji="0" lang="en-US" altLang="ko-KR" sz="14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400" dirty="0">
                <a:latin typeface="나눔고딕" pitchFamily="50" charset="-127"/>
                <a:ea typeface="나눔고딕" pitchFamily="50" charset="-127"/>
              </a:rPr>
              <a:t>소고기 세일</a:t>
            </a:r>
            <a:r>
              <a:rPr kumimoji="0" lang="en-US" altLang="ko-KR" sz="14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400" dirty="0">
                <a:latin typeface="나눔고딕" pitchFamily="50" charset="-127"/>
                <a:ea typeface="나눔고딕" pitchFamily="50" charset="-127"/>
              </a:rPr>
              <a:t>한우쇼핑몰</a:t>
            </a:r>
            <a:r>
              <a:rPr kumimoji="0" lang="en-US" altLang="ko-KR" sz="14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400" dirty="0">
                <a:latin typeface="나눔고딕" pitchFamily="50" charset="-127"/>
                <a:ea typeface="나눔고딕" pitchFamily="50" charset="-127"/>
              </a:rPr>
              <a:t>등심 등의 키워드 상위노출을 통한 인지도 향상</a:t>
            </a:r>
            <a:endParaRPr kumimoji="0" lang="en-US" altLang="ko-KR" sz="14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214282" y="2071678"/>
            <a:ext cx="4320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>
              <a:defRPr/>
            </a:pPr>
            <a:r>
              <a:rPr kumimoji="0" lang="en-US" altLang="ko-KR" sz="120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대표</a:t>
            </a:r>
            <a:r>
              <a:rPr kumimoji="0" lang="ko-KR" altLang="en-US" sz="1200" b="1" dirty="0">
                <a:latin typeface="나눔고딕" pitchFamily="50" charset="-127"/>
                <a:ea typeface="나눔고딕" pitchFamily="50" charset="-127"/>
              </a:rPr>
              <a:t> 키워드</a:t>
            </a:r>
            <a:r>
              <a:rPr kumimoji="0" lang="en-US" altLang="ko-KR" sz="1200" b="1" dirty="0">
                <a:latin typeface="나눔고딕" pitchFamily="50" charset="-127"/>
                <a:ea typeface="나눔고딕" pitchFamily="50" charset="-127"/>
              </a:rPr>
              <a:t>: ‘</a:t>
            </a:r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한우</a:t>
            </a:r>
            <a:r>
              <a:rPr lang="en-US" altLang="ko-KR" sz="1200" b="1" dirty="0">
                <a:latin typeface="나눔고딕" pitchFamily="50" charset="-127"/>
                <a:ea typeface="나눔고딕" pitchFamily="50" charset="-127"/>
              </a:rPr>
              <a:t>114</a:t>
            </a:r>
            <a:r>
              <a:rPr kumimoji="0" lang="en-US" altLang="ko-KR" sz="1200" b="1" dirty="0">
                <a:latin typeface="나눔고딕" pitchFamily="50" charset="-127"/>
                <a:ea typeface="나눔고딕" pitchFamily="50" charset="-127"/>
              </a:rPr>
              <a:t>’ </a:t>
            </a:r>
            <a:r>
              <a:rPr kumimoji="0" lang="ko-KR" altLang="en-US" sz="1200" b="1" dirty="0">
                <a:latin typeface="나눔고딕" pitchFamily="50" charset="-127"/>
                <a:ea typeface="나눔고딕" pitchFamily="50" charset="-127"/>
              </a:rPr>
              <a:t>영역 노출</a:t>
            </a:r>
            <a:r>
              <a:rPr kumimoji="0" lang="en-US" altLang="ko-KR" sz="1200" b="1" dirty="0">
                <a:latin typeface="나눔고딕" pitchFamily="50" charset="-127"/>
                <a:ea typeface="나눔고딕" pitchFamily="50" charset="-127"/>
              </a:rPr>
              <a:t>]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4572000" y="2080431"/>
            <a:ext cx="4320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kumimoji="0" lang="en-US" altLang="ko-KR" sz="1200" b="1" dirty="0">
                <a:latin typeface="나눔고딕" pitchFamily="50" charset="-127"/>
                <a:ea typeface="나눔고딕" pitchFamily="50" charset="-127"/>
              </a:rPr>
              <a:t>[</a:t>
            </a:r>
            <a:r>
              <a:rPr kumimoji="0" lang="ko-KR" altLang="en-US" sz="1200" b="1" dirty="0">
                <a:latin typeface="나눔고딕" pitchFamily="50" charset="-127"/>
                <a:ea typeface="나눔고딕" pitchFamily="50" charset="-127"/>
              </a:rPr>
              <a:t>대표 키워드</a:t>
            </a:r>
            <a:r>
              <a:rPr kumimoji="0" lang="en-US" altLang="ko-KR" sz="1200" b="1" dirty="0">
                <a:latin typeface="나눔고딕" pitchFamily="50" charset="-127"/>
                <a:ea typeface="나눔고딕" pitchFamily="50" charset="-127"/>
              </a:rPr>
              <a:t>: ‘</a:t>
            </a:r>
            <a:r>
              <a:rPr kumimoji="0" lang="ko-KR" altLang="en-US" sz="1200" b="1" dirty="0">
                <a:latin typeface="나눔고딕" pitchFamily="50" charset="-127"/>
                <a:ea typeface="나눔고딕" pitchFamily="50" charset="-127"/>
              </a:rPr>
              <a:t>한우</a:t>
            </a:r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세일</a:t>
            </a:r>
            <a:r>
              <a:rPr kumimoji="0" lang="en-US" altLang="ko-KR" sz="1200" b="1" dirty="0">
                <a:latin typeface="나눔고딕" pitchFamily="50" charset="-127"/>
                <a:ea typeface="나눔고딕" pitchFamily="50" charset="-127"/>
              </a:rPr>
              <a:t>’ </a:t>
            </a:r>
            <a:r>
              <a:rPr kumimoji="0" lang="ko-KR" altLang="en-US" sz="1200" b="1" dirty="0">
                <a:latin typeface="나눔고딕" pitchFamily="50" charset="-127"/>
                <a:ea typeface="나눔고딕" pitchFamily="50" charset="-127"/>
              </a:rPr>
              <a:t>영역 노출</a:t>
            </a:r>
            <a:r>
              <a:rPr kumimoji="0" lang="en-US" altLang="ko-KR" sz="1200" b="1" dirty="0">
                <a:latin typeface="나눔고딕" pitchFamily="50" charset="-127"/>
                <a:ea typeface="나눔고딕" pitchFamily="50" charset="-127"/>
              </a:rPr>
              <a:t>]</a:t>
            </a:r>
          </a:p>
        </p:txBody>
      </p:sp>
      <p:pic>
        <p:nvPicPr>
          <p:cNvPr id="18" name="그림 17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571744"/>
            <a:ext cx="3600000" cy="3633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그림 18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090" y="2571744"/>
            <a:ext cx="3600000" cy="3621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91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2-3. Blog –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활동 결과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(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컨텐츠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) 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Arial" panose="020B0604020202020204" pitchFamily="34" charset="0"/>
            </a:endParaRPr>
          </a:p>
        </p:txBody>
      </p:sp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467544" y="1049521"/>
            <a:ext cx="79607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ko-KR" altLang="en-US" sz="1400" b="1" dirty="0" err="1">
                <a:latin typeface="나눔고딕" pitchFamily="50" charset="-127"/>
                <a:ea typeface="나눔고딕" pitchFamily="50" charset="-127"/>
              </a:rPr>
              <a:t>한우자조금위원회</a:t>
            </a:r>
            <a:r>
              <a:rPr kumimoji="0" lang="ko-KR" altLang="en-US" sz="1400" b="1" dirty="0">
                <a:latin typeface="나눔고딕" pitchFamily="50" charset="-127"/>
                <a:ea typeface="나눔고딕" pitchFamily="50" charset="-127"/>
              </a:rPr>
              <a:t> 및 한우</a:t>
            </a:r>
            <a:r>
              <a:rPr kumimoji="0" lang="en-US" altLang="ko-KR" sz="1400" b="1" dirty="0">
                <a:latin typeface="나눔고딕" pitchFamily="50" charset="-127"/>
                <a:ea typeface="나눔고딕" pitchFamily="50" charset="-127"/>
              </a:rPr>
              <a:t>114 </a:t>
            </a:r>
            <a:r>
              <a:rPr kumimoji="0" lang="ko-KR" altLang="en-US" sz="1400" b="1" dirty="0">
                <a:latin typeface="나눔고딕" pitchFamily="50" charset="-127"/>
                <a:ea typeface="나눔고딕" pitchFamily="50" charset="-127"/>
              </a:rPr>
              <a:t>관련 긍정적인 정보전달 검색최적화 및 인지도 향상</a:t>
            </a:r>
            <a:endParaRPr kumimoji="0" lang="en-US" altLang="ko-KR" sz="14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429264"/>
            <a:ext cx="91440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spc="-100" dirty="0">
                <a:latin typeface="나눔고딕" pitchFamily="50" charset="-127"/>
                <a:ea typeface="나눔고딕" pitchFamily="50" charset="-127"/>
              </a:rPr>
              <a:t>주요 </a:t>
            </a:r>
            <a:r>
              <a:rPr lang="ko-KR" altLang="en-US" sz="2400" b="1" spc="-100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공략키워드 최상위 노출</a:t>
            </a:r>
            <a:r>
              <a:rPr lang="ko-KR" altLang="en-US" sz="2000" b="1" spc="-100" dirty="0">
                <a:latin typeface="나눔고딕" pitchFamily="50" charset="-127"/>
                <a:ea typeface="나눔고딕" pitchFamily="50" charset="-127"/>
              </a:rPr>
              <a:t>을 위한 전략적인 노출 활동 진행</a:t>
            </a:r>
            <a:endParaRPr lang="en-US" altLang="ko-KR" sz="2000" b="1" spc="-100" dirty="0">
              <a:latin typeface="나눔고딕" pitchFamily="50" charset="-127"/>
              <a:ea typeface="나눔고딕" pitchFamily="50" charset="-127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00" dirty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2000" b="1" spc="-100" dirty="0" err="1">
                <a:latin typeface="나눔고딕" pitchFamily="50" charset="-127"/>
                <a:ea typeface="나눔고딕" pitchFamily="50" charset="-127"/>
              </a:rPr>
              <a:t>한우자조금위원회</a:t>
            </a:r>
            <a:r>
              <a:rPr lang="en-US" altLang="ko-KR" sz="2000" b="1" spc="-100" dirty="0"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2000" b="1" spc="-100" dirty="0">
                <a:latin typeface="나눔고딕" pitchFamily="50" charset="-127"/>
                <a:ea typeface="나눔고딕" pitchFamily="50" charset="-127"/>
              </a:rPr>
              <a:t>관련 내용을  부각한  </a:t>
            </a:r>
            <a:r>
              <a:rPr lang="ko-KR" altLang="en-US" sz="2000" b="1" spc="-100" dirty="0" err="1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블로그</a:t>
            </a:r>
            <a:r>
              <a:rPr lang="ko-KR" altLang="en-US" sz="2000" b="1" spc="-100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b="1" spc="-100" dirty="0" err="1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컨텐츠</a:t>
            </a:r>
            <a:r>
              <a:rPr lang="ko-KR" altLang="en-US" sz="2000" b="1" spc="-100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 노출 </a:t>
            </a:r>
            <a:r>
              <a:rPr lang="ko-KR" altLang="en-US" sz="2000" b="1" spc="-100" dirty="0">
                <a:latin typeface="나눔고딕" pitchFamily="50" charset="-127"/>
                <a:ea typeface="나눔고딕" pitchFamily="50" charset="-127"/>
              </a:rPr>
              <a:t>활동 진행</a:t>
            </a:r>
            <a:endParaRPr lang="ko-KR" altLang="en-US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14744" y="1857364"/>
            <a:ext cx="204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i="1" u="sng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방문자수 </a:t>
            </a:r>
            <a:r>
              <a:rPr lang="en-US" altLang="ko-KR" b="1" i="1" u="sng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5,212</a:t>
            </a:r>
            <a:endParaRPr lang="ko-KR" altLang="en-US" b="1" i="1" u="sng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3608" y="18573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i="1" u="sng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방문자수 </a:t>
            </a:r>
            <a:r>
              <a:rPr lang="en-US" altLang="ko-KR" b="1" i="1" u="sng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8,619</a:t>
            </a:r>
            <a:endParaRPr lang="ko-KR" altLang="en-US" b="1" i="1" u="sng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12858" y="18573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i="1" u="sng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방문자수 </a:t>
            </a:r>
            <a:r>
              <a:rPr lang="en-US" altLang="ko-KR" b="1" i="1" u="sng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3,270</a:t>
            </a:r>
            <a:endParaRPr lang="ko-KR" altLang="en-US" b="1" i="1" u="sng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214313" y="558783"/>
            <a:ext cx="7291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▶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S.E.O </a:t>
            </a:r>
            <a:r>
              <a:rPr lang="ko-KR" altLang="en-US" b="1" dirty="0" err="1">
                <a:latin typeface="나눔고딕" pitchFamily="50" charset="-127"/>
                <a:ea typeface="나눔고딕" pitchFamily="50" charset="-127"/>
              </a:rPr>
              <a:t>블로그</a:t>
            </a:r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5" name="그림 34" descr="3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357430"/>
            <a:ext cx="252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그림 35" descr="4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3966" y="2357430"/>
            <a:ext cx="252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그림 36" descr="5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09322" y="2357430"/>
            <a:ext cx="252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91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91465" y="804256"/>
            <a:ext cx="745015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나눔고딕" pitchFamily="50" charset="-127"/>
              </a:rPr>
              <a:t>4</a:t>
            </a:r>
            <a:r>
              <a:rPr lang="ko-KR" altLang="en-US" sz="105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나눔고딕" pitchFamily="50" charset="-127"/>
              </a:rPr>
              <a:t>월 운영 결과</a:t>
            </a:r>
            <a:endParaRPr lang="en-US" altLang="ko-KR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나눔고딕" pitchFamily="50" charset="-127"/>
            </a:endParaRPr>
          </a:p>
          <a:p>
            <a:r>
              <a:rPr lang="ko-KR" altLang="en-US" sz="1050" dirty="0" err="1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나눔고딕" pitchFamily="50" charset="-127"/>
              </a:rPr>
              <a:t>전문블로거</a:t>
            </a:r>
            <a:r>
              <a:rPr lang="ko-KR" altLang="en-US" sz="105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나눔고딕" pitchFamily="50" charset="-127"/>
              </a:rPr>
              <a:t> 진행 상세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3. Blog –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진행 상세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87754"/>
              </p:ext>
            </p:extLst>
          </p:nvPr>
        </p:nvGraphicFramePr>
        <p:xfrm>
          <a:off x="539549" y="1340768"/>
          <a:ext cx="8280922" cy="4805583"/>
        </p:xfrm>
        <a:graphic>
          <a:graphicData uri="http://schemas.openxmlformats.org/drawingml/2006/table">
            <a:tbl>
              <a:tblPr/>
              <a:tblGrid>
                <a:gridCol w="648075">
                  <a:extLst>
                    <a:ext uri="{9D8B030D-6E8A-4147-A177-3AD203B41FA5}">
                      <a16:colId xmlns:a16="http://schemas.microsoft.com/office/drawing/2014/main" xmlns="" val="378325978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305462215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704776583"/>
                    </a:ext>
                  </a:extLst>
                </a:gridCol>
                <a:gridCol w="2354951">
                  <a:extLst>
                    <a:ext uri="{9D8B030D-6E8A-4147-A177-3AD203B41FA5}">
                      <a16:colId xmlns:a16="http://schemas.microsoft.com/office/drawing/2014/main" xmlns="" val="1625558222"/>
                    </a:ext>
                  </a:extLst>
                </a:gridCol>
                <a:gridCol w="352869">
                  <a:extLst>
                    <a:ext uri="{9D8B030D-6E8A-4147-A177-3AD203B41FA5}">
                      <a16:colId xmlns:a16="http://schemas.microsoft.com/office/drawing/2014/main" xmlns="" val="1467905286"/>
                    </a:ext>
                  </a:extLst>
                </a:gridCol>
                <a:gridCol w="1756675">
                  <a:extLst>
                    <a:ext uri="{9D8B030D-6E8A-4147-A177-3AD203B41FA5}">
                      <a16:colId xmlns:a16="http://schemas.microsoft.com/office/drawing/2014/main" xmlns="" val="1278348463"/>
                    </a:ext>
                  </a:extLst>
                </a:gridCol>
              </a:tblGrid>
              <a:tr h="1124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날짜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제목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1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조회수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1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6090076"/>
                  </a:ext>
                </a:extLst>
              </a:tr>
              <a:tr h="2207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2016-04-18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프로게이머들의 한우 먹방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그렇다면 이번 회식은 우리도 한우로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2"/>
                        </a:rPr>
                        <a:t>http://blog.naver.com/samgame2/220687101206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4,226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적토마의 게임블로그</a:t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한우자조금 협찬이 아닌 방송 시청 후 자유롭게 작성했으므로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7205497"/>
                  </a:ext>
                </a:extLst>
              </a:tr>
              <a:tr h="2207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2016-04-19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김택용 염보성 스타 프로게이머 한우 먹방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3"/>
                        </a:rPr>
                        <a:t>http://blog.naver.com/mns0323/220687534770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1,860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집순이</a:t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한우자조금 협찬이 아닌 방송 시청 후 자유롭게 작성했으므로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2320916"/>
                  </a:ext>
                </a:extLst>
              </a:tr>
              <a:tr h="2207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2016-04-20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BJ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개소주 한우 쿡방 후기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4"/>
                        </a:rPr>
                        <a:t>http://blog.naver.com/ares501/220688449099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3,270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라따뚜이</a:t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한우자조금 협찬이 아닌 방송 시청 후 자유롭게 작성했으므로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5815620"/>
                  </a:ext>
                </a:extLst>
              </a:tr>
              <a:tr h="2207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2016-04-27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배우 지진희씨와 함께한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홍보대사 위촉식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http://blog.naver.com/edomain/220694956249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10,859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현실감각</a:t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한우자조금 협찬이 아닌 행사 참여 후 자유롭게 작성했으므로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6678406"/>
                  </a:ext>
                </a:extLst>
              </a:tr>
              <a:tr h="2207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2016-04-28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지진희 김보령과 함께 했던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홍보대사 위촉식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http://blog.naver.com/na_uin/220695663817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8,429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나유인</a:t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한우자조금 협찬이 아닌 행사 참여 후 자유롭게 작성했으므로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0971609"/>
                  </a:ext>
                </a:extLst>
              </a:tr>
              <a:tr h="2207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2016-04-28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소고기 세일 등심 부위 가격 알아보기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5"/>
                        </a:rPr>
                        <a:t>http://blog.naver.com/kismijh/220696041989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5,212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블링맘</a:t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</a:t>
                      </a:r>
                      <a:r>
                        <a:rPr lang="en-US" altLang="ko-KR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</a:t>
                      </a: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통해 세일된 가격으로 소고기를 구매할 수 있는 방법에 대해 작성 했으며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8720447"/>
                  </a:ext>
                </a:extLst>
              </a:tr>
              <a:tr h="2207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2016-04-29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최현석과 함께하는 한우 쿠킹클래스에 다녀왔습니다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http://blog.naver.com/samgame2/220696456974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12,855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적토마</a:t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한우자조금 협찬이 아닌 행사 참여 후 자유롭게 작성했으므로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0573675"/>
                  </a:ext>
                </a:extLst>
              </a:tr>
              <a:tr h="2207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2016-04-29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배우 지진희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한우홍보대사로서 한우 사랑 인증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http://choasky001.blog.me/220696599579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6,120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새봄</a:t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한우자조금 협찬이 아닌 행사 참여 후 자유롭게 작성했으므로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7125219"/>
                  </a:ext>
                </a:extLst>
              </a:tr>
              <a:tr h="2207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2016-04-29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스타셰프 최현석과 함께하는 한우 쿠킹클래스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http://myfi.kr/220696663016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14,628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현실감각</a:t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한우자조금 협찬이 아닌 행사 참여 후 자유롭게 작성했으므로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7482443"/>
                  </a:ext>
                </a:extLst>
              </a:tr>
              <a:tr h="2207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2016-04-29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최현석 쉐프와 함께한 한우 쿠킹클래스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한우요리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6"/>
                        </a:rPr>
                        <a:t>http://blog.naver.com/hkjwow/220696794301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11,623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애쉴리</a:t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한우자조금 협찬이 아닌 행사 참여 후 자유롭게 작성했으므로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5273970"/>
                  </a:ext>
                </a:extLst>
              </a:tr>
              <a:tr h="2207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2016-04-29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최현석 셰프와 함께한 정말 맛있었던 한우 쿠킹클래스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http://blog.naver.com/na_uin/220696854308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16,490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나유인</a:t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한우자조금 협찬이 아닌 행사 참여 후 자유롭게 작성했으므로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2629638"/>
                  </a:ext>
                </a:extLst>
              </a:tr>
              <a:tr h="2207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2016-04-29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배우 지진희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2016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홍보대사로 발탁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http://blog.naver.com/crazy_game/220696893489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7,816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모리</a:t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한우자조금 협찬이 아닌 행사 참여 후 자유롭게 작성했으므로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1155166"/>
                  </a:ext>
                </a:extLst>
              </a:tr>
              <a:tr h="2207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2016-04-29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최현석셰프의 한우 쿠킹클래스 다녀왔어요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:)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짱맛꿀잼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!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http://blog.naver.com/mis901120/220696979796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11,045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한우자조금 협찬이 아닌 행사 참여 후 자유롭게 작성했으므로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5809969"/>
                  </a:ext>
                </a:extLst>
              </a:tr>
              <a:tr h="2207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2016-04-29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홍보대사 위촉식에 다녀왔어요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22222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http://blog.naver.com/traumfrau525/220697029108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10,542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한우자조금 협찬이 아닌 행사 참여 후 자유롭게 작성했으므로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0857355"/>
                  </a:ext>
                </a:extLst>
              </a:tr>
              <a:tr h="2322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2016-04-29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한우쇼핑몰 한우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에서 저렴하게 구매하기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7"/>
                        </a:rPr>
                        <a:t>http://blog.naver.com/dkdlfjqzps480/220696879563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9,987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빌라 마스터</a:t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</a:t>
                      </a:r>
                      <a:r>
                        <a:rPr lang="en-US" altLang="ko-KR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 </a:t>
                      </a: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할인전과 기획전을 통해 한우를 저렴하게 구매할 수 있는 방법에 대해 작성 했으며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2494846"/>
                  </a:ext>
                </a:extLst>
              </a:tr>
              <a:tr h="2322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2016-04-29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한우할인판매 소식 저렴하게 구매하잣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::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8"/>
                        </a:rPr>
                        <a:t>http://jjem85.blog.me/220696892449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8,619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알콩달콩 예쁨이네</a:t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한우자조금위원회에서 인증된 고기를 안전하고 싸게 구매할 수 있는 한우 </a:t>
                      </a:r>
                      <a:r>
                        <a:rPr lang="en-US" altLang="ko-KR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</a:t>
                      </a: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대해 작성하였으며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3311544"/>
                  </a:ext>
                </a:extLst>
              </a:tr>
              <a:tr h="2207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2016-04-29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소고기 할인 한우세일 한우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에서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9"/>
                        </a:rPr>
                        <a:t>http://blog.naver.com/mrpighyun/220696935805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2,877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김진상네 블로그</a:t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품질좋은 한우를 믿고 싸게 구매할 수 있는 한우 </a:t>
                      </a:r>
                      <a:r>
                        <a:rPr lang="en-US" altLang="ko-KR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</a:t>
                      </a: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대해 작성하였으며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1706373"/>
                  </a:ext>
                </a:extLst>
              </a:tr>
              <a:tr h="2322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2016-04-29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한우세일 제대로 할인받고 한우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에서 구매하자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0"/>
                        </a:rPr>
                        <a:t>http://blog.naver.com/pmtmyuch0407/220697115582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1,004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역변의 세상이야기</a:t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브랜드와 다양한 부위의 한우를 믿고 싸게 살 수 있는 한우</a:t>
                      </a:r>
                      <a:r>
                        <a:rPr lang="en-US" altLang="ko-KR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</a:t>
                      </a: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대해 작성하였으며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6705886"/>
                  </a:ext>
                </a:extLst>
              </a:tr>
              <a:tr h="2322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2016-04-30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소고기부위 우리한우로 제대로 알아보자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1"/>
                        </a:rPr>
                        <a:t>http://blog.naver.com/yhuj6234/220697932666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3,699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헤이주</a:t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 부위별 소개와 함께 한우를 저렴하게 구매할 수 있는 한우</a:t>
                      </a:r>
                      <a:r>
                        <a:rPr lang="en-US" altLang="ko-KR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</a:t>
                      </a: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대해 작성하였으며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7515456"/>
                  </a:ext>
                </a:extLst>
              </a:tr>
              <a:tr h="2207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2016-04-30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육류 할인 한우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 </a:t>
                      </a:r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에서 한우세일 받자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2"/>
                        </a:rPr>
                        <a:t>http://blog.naver.com/kismijh/220697933527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4,954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블랑맘</a:t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365</a:t>
                      </a: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 저렴한 가격으로 한우를 구매할 수 있는 한우</a:t>
                      </a:r>
                      <a:r>
                        <a:rPr lang="en-US" altLang="ko-KR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</a:t>
                      </a: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대해 작성하였으며 협찬 내용 언급하지 않음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6951452"/>
                  </a:ext>
                </a:extLst>
              </a:tr>
              <a:tr h="2322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2016-04-30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블로그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건강한식습관 기르기 소고기레시피 추천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3"/>
                        </a:rPr>
                        <a:t>http://blog.naver.com/ribero_0101/220697933947</a:t>
                      </a:r>
                      <a:endParaRPr lang="en-US" sz="700" b="0" i="0" u="sng" strike="noStrike" spc="-50" baseline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lang="en-US" altLang="ko-KR" sz="7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10,745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파인립</a:t>
                      </a:r>
                      <a:b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한우를 이용한 다양한 레시피 소개와 함께 한우를싸게 구매할 수 있는 한우 </a:t>
                      </a:r>
                      <a:r>
                        <a:rPr lang="en-US" altLang="ko-KR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</a:t>
                      </a:r>
                      <a:r>
                        <a:rPr lang="ko-KR" altLang="en-US" sz="400" b="0" i="0" u="none" strike="noStrike" spc="-50" baseline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대해 작성하였으며 협찬 내용 언급하지 않음 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7087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45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0825" y="65893"/>
            <a:ext cx="6356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3-1. 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월 전문 </a:t>
            </a:r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블로그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 마케팅 진행 결과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148109"/>
              </p:ext>
            </p:extLst>
          </p:nvPr>
        </p:nvGraphicFramePr>
        <p:xfrm>
          <a:off x="179387" y="861236"/>
          <a:ext cx="8857109" cy="537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70">
                  <a:extLst>
                    <a:ext uri="{9D8B030D-6E8A-4147-A177-3AD203B41FA5}">
                      <a16:colId xmlns:a16="http://schemas.microsoft.com/office/drawing/2014/main" xmlns="" val="1896142599"/>
                    </a:ext>
                  </a:extLst>
                </a:gridCol>
                <a:gridCol w="4457839">
                  <a:extLst>
                    <a:ext uri="{9D8B030D-6E8A-4147-A177-3AD203B41FA5}">
                      <a16:colId xmlns:a16="http://schemas.microsoft.com/office/drawing/2014/main" xmlns="" val="3276423089"/>
                    </a:ext>
                  </a:extLst>
                </a:gridCol>
              </a:tblGrid>
              <a:tr h="623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(4/18)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프로게이머들의 한우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먹방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그렇다면 이번 회식은 우리도 한우로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!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차</a:t>
                      </a: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(4/19)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050" b="0" kern="1200" dirty="0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김택용 염보성 스타 프로게이머 한우 </a:t>
                      </a:r>
                      <a:r>
                        <a:rPr lang="ko-KR" altLang="en-US" sz="1050" b="0" kern="1200" dirty="0" err="1">
                          <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맑은 고딕" panose="020B0503020000020004" pitchFamily="50" charset="-127"/>
                          <a:ea typeface="나눔고딕" pitchFamily="50" charset="-127"/>
                          <a:cs typeface="+mn-cs"/>
                        </a:rPr>
                        <a:t>먹방</a:t>
                      </a:r>
                      <a:endParaRPr lang="en-US" altLang="ko-KR" sz="1050" b="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1793"/>
                  </a:ext>
                </a:extLst>
              </a:tr>
              <a:tr h="4752528">
                <a:tc>
                  <a:txBody>
                    <a:bodyPr/>
                    <a:lstStyle/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en-US" altLang="ko-KR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kern="1200" dirty="0">
                        <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맑은 고딕" panose="020B0503020000020004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6636875"/>
                  </a:ext>
                </a:extLst>
              </a:tr>
            </a:tbl>
          </a:graphicData>
        </a:graphic>
      </p:graphicFrame>
      <p:pic>
        <p:nvPicPr>
          <p:cNvPr id="3077" name="Picture 5" descr="C:\Users\master\Desktop\전문바이럴 - 복사본\1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6792"/>
            <a:ext cx="4249167" cy="45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66"/>
          <a:stretch/>
        </p:blipFill>
        <p:spPr bwMode="auto">
          <a:xfrm>
            <a:off x="4644008" y="1556793"/>
            <a:ext cx="4320480" cy="45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1051"/>
      </p:ext>
    </p:extLst>
  </p:cSld>
  <p:clrMapOvr>
    <a:masterClrMapping/>
  </p:clrMapOvr>
</p:sld>
</file>

<file path=ppt/theme/theme1.xml><?xml version="1.0" encoding="utf-8"?>
<a:theme xmlns:a="http://schemas.openxmlformats.org/drawingml/2006/main" name="테마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Yoon 윤고딕 520_TT"/>
        <a:ea typeface="Yoon 윤고딕 520_TT"/>
        <a:cs typeface=""/>
      </a:majorFont>
      <a:minorFont>
        <a:latin typeface="Yoon 윤고딕 520_TT"/>
        <a:ea typeface="Yoon 윤고딕 520_T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테마2</Template>
  <TotalTime>2794</TotalTime>
  <Words>2313</Words>
  <Application>Microsoft Office PowerPoint</Application>
  <PresentationFormat>화면 슬라이드 쇼(4:3)</PresentationFormat>
  <Paragraphs>1079</Paragraphs>
  <Slides>41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6" baseType="lpstr">
      <vt:lpstr>Yoon 윤고딕 520_TT</vt:lpstr>
      <vt:lpstr>나눔고딕</vt:lpstr>
      <vt:lpstr>맑은 고딕</vt:lpstr>
      <vt:lpstr>Arial</vt:lpstr>
      <vt:lpstr>테마2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Manokura</dc:creator>
  <cp:lastModifiedBy>Young Choi</cp:lastModifiedBy>
  <cp:revision>693</cp:revision>
  <dcterms:created xsi:type="dcterms:W3CDTF">2015-03-01T15:50:53Z</dcterms:created>
  <dcterms:modified xsi:type="dcterms:W3CDTF">2016-05-03T13:09:43Z</dcterms:modified>
</cp:coreProperties>
</file>