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554" r:id="rId2"/>
    <p:sldId id="555" r:id="rId3"/>
    <p:sldId id="558" r:id="rId4"/>
    <p:sldId id="567" r:id="rId5"/>
    <p:sldId id="556" r:id="rId6"/>
    <p:sldId id="569" r:id="rId7"/>
    <p:sldId id="557" r:id="rId8"/>
    <p:sldId id="568" r:id="rId9"/>
    <p:sldId id="559" r:id="rId10"/>
    <p:sldId id="560" r:id="rId11"/>
    <p:sldId id="570" r:id="rId12"/>
    <p:sldId id="571" r:id="rId13"/>
    <p:sldId id="561" r:id="rId14"/>
    <p:sldId id="572" r:id="rId15"/>
  </p:sldIdLst>
  <p:sldSz cx="9144000" cy="6858000" type="screen4x3"/>
  <p:notesSz cx="9926638" cy="6797675"/>
  <p:embeddedFontLst>
    <p:embeddedFont>
      <p:font typeface="Calibri Light" panose="020F0302020204030204" pitchFamily="34" charset="0"/>
      <p:regular r:id="rId18"/>
      <p:italic r:id="rId19"/>
    </p:embeddedFont>
    <p:embeddedFont>
      <p:font typeface="맑은 고딕" panose="020B0503020000020004" pitchFamily="50" charset="-127"/>
      <p:regular r:id="rId20"/>
      <p:bold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26" userDrawn="1">
          <p15:clr>
            <a:srgbClr val="A4A3A4"/>
          </p15:clr>
        </p15:guide>
        <p15:guide id="2" pos="2018" userDrawn="1">
          <p15:clr>
            <a:srgbClr val="A4A3A4"/>
          </p15:clr>
        </p15:guide>
        <p15:guide id="3" pos="317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113" userDrawn="1">
          <p15:clr>
            <a:srgbClr val="A4A3A4"/>
          </p15:clr>
        </p15:guide>
        <p15:guide id="7" orient="horz" pos="709" userDrawn="1">
          <p15:clr>
            <a:srgbClr val="A4A3A4"/>
          </p15:clr>
        </p15:guide>
        <p15:guide id="9" orient="horz" pos="3884" userDrawn="1">
          <p15:clr>
            <a:srgbClr val="A4A3A4"/>
          </p15:clr>
        </p15:guide>
        <p15:guide id="10" orient="horz" pos="2704" userDrawn="1">
          <p15:clr>
            <a:srgbClr val="A4A3A4"/>
          </p15:clr>
        </p15:guide>
        <p15:guide id="11" pos="1202" userDrawn="1">
          <p15:clr>
            <a:srgbClr val="A4A3A4"/>
          </p15:clr>
        </p15:guide>
        <p15:guide id="12" pos="32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34"/>
    <a:srgbClr val="FFFFFF"/>
    <a:srgbClr val="F9F9F9"/>
    <a:srgbClr val="FFC904"/>
    <a:srgbClr val="CC9900"/>
    <a:srgbClr val="3F3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549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72" y="288"/>
      </p:cViewPr>
      <p:guideLst>
        <p:guide orient="horz" pos="3226"/>
        <p:guide pos="2018"/>
        <p:guide pos="317"/>
        <p:guide orient="horz" pos="3974"/>
        <p:guide pos="113"/>
        <p:guide orient="horz" pos="709"/>
        <p:guide orient="horz" pos="3884"/>
        <p:guide orient="horz" pos="2704"/>
        <p:guide pos="1202"/>
        <p:guide pos="32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1747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Sheet1!$A$2:$A$4</c:f>
              <c:strCache>
                <c:ptCount val="3"/>
                <c:pt idx="0">
                  <c:v>1분기</c:v>
                </c:pt>
                <c:pt idx="1">
                  <c:v>2분기</c:v>
                </c:pt>
                <c:pt idx="2">
                  <c:v>3분기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55</c:v>
                </c:pt>
                <c:pt idx="1">
                  <c:v>27</c:v>
                </c:pt>
                <c:pt idx="2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302401" cy="341251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621898" y="1"/>
            <a:ext cx="4302400" cy="341251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7465443B-6FF5-4623-B4EE-07783C66336A}" type="datetimeFigureOut">
              <a:rPr lang="ko-KR" altLang="en-US" smtClean="0"/>
              <a:t>2016-12-27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2" y="6456424"/>
            <a:ext cx="4302401" cy="341251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621898" y="6456424"/>
            <a:ext cx="4302400" cy="341251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76999FB3-1BBE-4BC8-A87D-6B956E1B389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93801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4" cy="341064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4" cy="341064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0C43D7C7-BA4A-4270-9FBA-AF7CD6CAABFA}" type="datetimeFigureOut">
              <a:rPr lang="ko-KR" altLang="en-US" smtClean="0"/>
              <a:pPr/>
              <a:t>2016-12-27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435350" y="849313"/>
            <a:ext cx="305593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8" tIns="46054" rIns="92108" bIns="46054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2665" y="3271382"/>
            <a:ext cx="7941310" cy="2676585"/>
          </a:xfrm>
          <a:prstGeom prst="rect">
            <a:avLst/>
          </a:prstGeom>
        </p:spPr>
        <p:txBody>
          <a:bodyPr vert="horz" lIns="92108" tIns="46054" rIns="92108" bIns="46054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6456613"/>
            <a:ext cx="4301544" cy="341063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22798" y="6456613"/>
            <a:ext cx="4301544" cy="341063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C7825302-3A8E-4CCB-87D5-CB34AFB6A60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907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pic>
        <p:nvPicPr>
          <p:cNvPr id="7" name="Picture 2" descr="http://postfiles4.naver.net/20101110_195/lmlm4864_1289377936723BcAr5_JPEG/%B1%D7%B7%B9%C0%CC.jpg?type=w3"/>
          <p:cNvPicPr preferRelativeResize="0"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7086" y="0"/>
            <a:ext cx="9231086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sp>
        <p:nvSpPr>
          <p:cNvPr id="10" name="바닥글 개체 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781" y="6115050"/>
            <a:ext cx="1391246" cy="36195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958" y="345281"/>
            <a:ext cx="545829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01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8064E-42BD-4128-BCEB-9FD8573C39DB}" type="datetime1">
              <a:rPr lang="ko-KR" altLang="en-US" smtClean="0"/>
              <a:pPr/>
              <a:t>2016-12-27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0536-C8E0-4247-A6C3-5135EE3E1BC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8610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4D92B-310C-4104-9773-3A2813322AC4}" type="datetime1">
              <a:rPr lang="ko-KR" altLang="en-US" smtClean="0"/>
              <a:pPr/>
              <a:t>2016-12-27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0536-C8E0-4247-A6C3-5135EE3E1BC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0929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postfiles4.naver.net/20101110_195/lmlm4864_1289377936723BcAr5_JPEG/%B1%D7%B7%B9%C0%CC.jpg?type=w3"/>
          <p:cNvPicPr preferRelativeResize="0"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729EC-9353-4DF6-8D91-F4FCCD9ED147}" type="datetime1">
              <a:rPr lang="ko-KR" altLang="en-US" smtClean="0"/>
              <a:pPr/>
              <a:t>2016-12-27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8150" y="6356351"/>
            <a:ext cx="20574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CB40536-C8E0-4247-A6C3-5135EE3E1BC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50" y="6356351"/>
            <a:ext cx="1028700" cy="267630"/>
          </a:xfrm>
          <a:prstGeom prst="rect">
            <a:avLst/>
          </a:prstGeom>
        </p:spPr>
      </p:pic>
      <p:sp>
        <p:nvSpPr>
          <p:cNvPr id="10" name="직사각형 9"/>
          <p:cNvSpPr/>
          <p:nvPr userDrawn="1"/>
        </p:nvSpPr>
        <p:spPr>
          <a:xfrm>
            <a:off x="1" y="0"/>
            <a:ext cx="9144000" cy="842962"/>
          </a:xfrm>
          <a:prstGeom prst="rect">
            <a:avLst/>
          </a:prstGeom>
          <a:solidFill>
            <a:srgbClr val="3F3F3F"/>
          </a:solidFill>
          <a:ln>
            <a:solidFill>
              <a:srgbClr val="3F3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257" y="147637"/>
            <a:ext cx="545829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994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postfiles4.naver.net/20101110_195/lmlm4864_1289377936723BcAr5_JPEG/%B1%D7%B7%B9%C0%CC.jpg?type=w3"/>
          <p:cNvPicPr preferRelativeResize="0"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729EC-9353-4DF6-8D91-F4FCCD9ED147}" type="datetime1">
              <a:rPr lang="ko-KR" altLang="en-US" smtClean="0"/>
              <a:pPr/>
              <a:t>2016-12-27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8150" y="6356351"/>
            <a:ext cx="20574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CB40536-C8E0-4247-A6C3-5135EE3E1BC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50" y="6356351"/>
            <a:ext cx="1028700" cy="267630"/>
          </a:xfrm>
          <a:prstGeom prst="rect">
            <a:avLst/>
          </a:prstGeom>
        </p:spPr>
      </p:pic>
      <p:sp>
        <p:nvSpPr>
          <p:cNvPr id="10" name="직사각형 9"/>
          <p:cNvSpPr/>
          <p:nvPr userDrawn="1"/>
        </p:nvSpPr>
        <p:spPr>
          <a:xfrm>
            <a:off x="1" y="0"/>
            <a:ext cx="9144000" cy="515263"/>
          </a:xfrm>
          <a:prstGeom prst="rect">
            <a:avLst/>
          </a:prstGeom>
          <a:solidFill>
            <a:srgbClr val="3F3F3F"/>
          </a:solidFill>
          <a:ln>
            <a:solidFill>
              <a:srgbClr val="3F3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366" y="72078"/>
            <a:ext cx="373090" cy="37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54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71A03-9468-4629-8E18-C9181B6C9AA1}" type="datetime1">
              <a:rPr lang="ko-KR" altLang="en-US" smtClean="0"/>
              <a:pPr/>
              <a:t>2016-12-27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0536-C8E0-4247-A6C3-5135EE3E1BC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2790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E5668-84ED-459E-AB44-249FB859FCD5}" type="datetime1">
              <a:rPr lang="ko-KR" altLang="en-US" smtClean="0"/>
              <a:pPr/>
              <a:t>2016-12-27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0536-C8E0-4247-A6C3-5135EE3E1BC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1867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9096-7439-4CE5-B847-DDDF9DFAF234}" type="datetime1">
              <a:rPr lang="ko-KR" altLang="en-US" smtClean="0"/>
              <a:pPr/>
              <a:t>2016-12-27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0536-C8E0-4247-A6C3-5135EE3E1BC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8439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26766-2122-4BBA-973E-89E55D3E2576}" type="datetime1">
              <a:rPr lang="ko-KR" altLang="en-US" smtClean="0"/>
              <a:pPr/>
              <a:t>2016-12-27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0536-C8E0-4247-A6C3-5135EE3E1BC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0159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B5134-4BC1-48F3-8B7E-67147961991D}" type="datetime1">
              <a:rPr lang="ko-KR" altLang="en-US" smtClean="0"/>
              <a:pPr/>
              <a:t>2016-12-27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0536-C8E0-4247-A6C3-5135EE3E1BC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5072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2543E-1BF9-4FA3-A366-8AE21A4922D0}" type="datetime1">
              <a:rPr lang="ko-KR" altLang="en-US" smtClean="0"/>
              <a:pPr/>
              <a:t>2016-12-27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0536-C8E0-4247-A6C3-5135EE3E1BC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5704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DF5B6-6004-4EC7-A564-A4BA1BB27CE2}" type="datetime1">
              <a:rPr lang="ko-KR" altLang="en-US" smtClean="0"/>
              <a:pPr/>
              <a:t>2016-12-27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0536-C8E0-4247-A6C3-5135EE3E1BC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7164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68BAD-167D-4D3F-A8E2-44A3D79A2E6C}" type="datetime1">
              <a:rPr lang="ko-KR" altLang="en-US" smtClean="0"/>
              <a:pPr/>
              <a:t>2016-12-27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40536-C8E0-4247-A6C3-5135EE3E1BC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1649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1716942" y="1272945"/>
            <a:ext cx="4516590" cy="45332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ko-KR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9" t="17918" r="47061" b="12110"/>
          <a:stretch/>
        </p:blipFill>
        <p:spPr>
          <a:xfrm>
            <a:off x="2857734" y="1696554"/>
            <a:ext cx="2222501" cy="2286000"/>
          </a:xfrm>
          <a:prstGeom prst="rect">
            <a:avLst/>
          </a:prstGeo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788150" y="6356355"/>
            <a:ext cx="2057400" cy="365125"/>
          </a:xfrm>
        </p:spPr>
        <p:txBody>
          <a:bodyPr/>
          <a:lstStyle/>
          <a:p>
            <a:fld id="{FCB40536-C8E0-4247-A6C3-5135EE3E1BC4}" type="slidenum">
              <a:rPr lang="ko-KR" altLang="en-US" smtClean="0"/>
              <a:pPr/>
              <a:t>1</a:t>
            </a:fld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2467313" y="4436663"/>
            <a:ext cx="3159459" cy="952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o-KR" altLang="en-US" b="1" kern="100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알고 먹으면 더 맛있는 </a:t>
            </a:r>
            <a:endParaRPr lang="en-US" altLang="ko-KR" b="1" kern="100" dirty="0" smtClean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o-KR" altLang="en-US" sz="2800" b="1" kern="100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숙성 한우</a:t>
            </a:r>
            <a:endParaRPr lang="en-US" altLang="ko-KR" sz="2800" b="1" kern="100" dirty="0" smtClean="0">
              <a:latin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41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1716942" y="1272945"/>
            <a:ext cx="4516590" cy="45332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ko-KR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788150" y="6356355"/>
            <a:ext cx="2057400" cy="365125"/>
          </a:xfrm>
        </p:spPr>
        <p:txBody>
          <a:bodyPr/>
          <a:lstStyle/>
          <a:p>
            <a:fld id="{FCB40536-C8E0-4247-A6C3-5135EE3E1BC4}" type="slidenum">
              <a:rPr lang="ko-KR" altLang="en-US" smtClean="0"/>
              <a:pPr/>
              <a:t>10</a:t>
            </a:fld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862951" y="1526887"/>
            <a:ext cx="4080557" cy="1441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o-KR" altLang="ko-KR" sz="1600" b="1" kern="100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건식</a:t>
            </a:r>
            <a:r>
              <a:rPr lang="en-US" altLang="ko-KR" sz="1600" b="1" kern="100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ko-KR" sz="1600" b="1" kern="100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숙성</a:t>
            </a:r>
            <a:r>
              <a:rPr lang="ko-KR" altLang="en-US" sz="1600" b="1" kern="100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은 </a:t>
            </a:r>
            <a:r>
              <a:rPr lang="ko-KR" altLang="en-US" sz="1100" kern="100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온도</a:t>
            </a:r>
            <a:r>
              <a:rPr lang="en-US" altLang="ko-KR" sz="1100" kern="100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1100" kern="100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습도</a:t>
            </a:r>
            <a:r>
              <a:rPr lang="en-US" altLang="ko-KR" sz="1100" kern="100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1100" kern="100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통풍이 일정한 상온에서 </a:t>
            </a:r>
            <a:endParaRPr lang="en-US" altLang="ko-KR" sz="1100" kern="100" dirty="0" smtClean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o-KR" altLang="en-US" sz="1100" kern="100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고기를 포장하지 않고 숙성하는 방법입니다</a:t>
            </a:r>
            <a:r>
              <a:rPr lang="en-US" altLang="ko-KR" sz="1100" kern="100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altLang="ko-KR" sz="5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o-KR" altLang="en-US" sz="1100" kern="100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겉이 딱딱하게 마르며 </a:t>
            </a:r>
            <a:r>
              <a:rPr lang="ko-KR" altLang="en-US" sz="11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육즙이 내부로 들어가</a:t>
            </a:r>
            <a:endParaRPr lang="en-US" altLang="ko-KR" sz="11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o-KR" altLang="ko-KR" sz="1400" b="1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고기의 향과 맛이</a:t>
            </a:r>
            <a:r>
              <a:rPr lang="en-US" altLang="ko-KR" sz="1400" b="1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ko-KR" sz="1400" b="1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더욱 농축되는 효과</a:t>
            </a:r>
            <a:r>
              <a:rPr lang="ko-KR" altLang="ko-KR" sz="11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가</a:t>
            </a:r>
            <a:r>
              <a:rPr lang="en-US" altLang="ko-KR" sz="11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en-US" sz="11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있죠</a:t>
            </a:r>
            <a:r>
              <a:rPr lang="en-US" altLang="ko-KR" sz="1100" kern="100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.</a:t>
            </a:r>
            <a:endParaRPr lang="en-US" altLang="ko-KR" sz="11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145" y="3066990"/>
            <a:ext cx="3702183" cy="245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43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1716942" y="1272945"/>
            <a:ext cx="4516590" cy="45332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ko-KR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788150" y="6356355"/>
            <a:ext cx="2057400" cy="365125"/>
          </a:xfrm>
        </p:spPr>
        <p:txBody>
          <a:bodyPr/>
          <a:lstStyle/>
          <a:p>
            <a:fld id="{FCB40536-C8E0-4247-A6C3-5135EE3E1BC4}" type="slidenum">
              <a:rPr lang="ko-KR" altLang="en-US" smtClean="0"/>
              <a:pPr/>
              <a:t>11</a:t>
            </a:fld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934958" y="1645038"/>
            <a:ext cx="4080557" cy="1124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o-KR" altLang="en-US" sz="1100" kern="100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버터처럼 부드럽고 풍부한 맛과 </a:t>
            </a:r>
            <a:r>
              <a:rPr lang="ko-KR" altLang="en-US" sz="1100" kern="100" dirty="0" err="1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식감을</a:t>
            </a:r>
            <a:r>
              <a:rPr lang="ko-KR" altLang="en-US" sz="1100" kern="100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 자랑하지만</a:t>
            </a:r>
            <a:endParaRPr lang="en-US" altLang="ko-KR" sz="1100" kern="100" dirty="0" smtClean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altLang="ko-KR" sz="1100" kern="100" dirty="0" smtClean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o-KR" altLang="en-US" sz="1100" kern="100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숙성 조건이 까다롭고 겉을 잘라내 손실이 크며</a:t>
            </a:r>
            <a:endParaRPr lang="en-US" altLang="ko-KR" sz="1100" kern="100" dirty="0" smtClean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o-KR" altLang="en-US" sz="1100" kern="100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자칫 </a:t>
            </a:r>
            <a:r>
              <a:rPr lang="ko-KR" altLang="en-US" sz="1100" kern="100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고기가 상할 수도 있습니다</a:t>
            </a:r>
            <a:r>
              <a:rPr lang="en-US" altLang="ko-KR" sz="1100" kern="100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.</a:t>
            </a:r>
            <a:r>
              <a:rPr lang="ko-KR" altLang="en-US" sz="1100" kern="100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endParaRPr lang="en-US" altLang="ko-KR" sz="1100" kern="100" dirty="0" smtClean="0">
              <a:latin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792" y="3042888"/>
            <a:ext cx="3864707" cy="246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9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716942" y="1272945"/>
            <a:ext cx="4516590" cy="45332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ko-KR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788150" y="6356355"/>
            <a:ext cx="2057400" cy="365125"/>
          </a:xfrm>
        </p:spPr>
        <p:txBody>
          <a:bodyPr/>
          <a:lstStyle/>
          <a:p>
            <a:fld id="{FCB40536-C8E0-4247-A6C3-5135EE3E1BC4}" type="slidenum">
              <a:rPr lang="ko-KR" altLang="en-US" smtClean="0"/>
              <a:pPr/>
              <a:t>12</a:t>
            </a:fld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867655" y="1430729"/>
            <a:ext cx="4133095" cy="1589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o-KR" altLang="en-US" sz="1100" kern="100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반면</a:t>
            </a:r>
            <a:r>
              <a:rPr lang="ko-KR" altLang="en-US" sz="1600" b="1" kern="100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ko-KR" sz="1600" b="1" kern="100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습</a:t>
            </a:r>
            <a:r>
              <a:rPr lang="ko-KR" altLang="en-US" sz="1600" b="1" kern="100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식 </a:t>
            </a:r>
            <a:r>
              <a:rPr lang="ko-KR" altLang="ko-KR" sz="1600" b="1" kern="100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숙성은</a:t>
            </a:r>
            <a:r>
              <a:rPr lang="en-US" altLang="ko-KR" sz="1600" b="1" kern="100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ko-KR" sz="1100" kern="100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진공 </a:t>
            </a:r>
            <a:r>
              <a:rPr lang="ko-KR" altLang="ko-KR" sz="11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포장한 한우를</a:t>
            </a:r>
            <a:r>
              <a:rPr lang="en-US" altLang="ko-KR" sz="11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endParaRPr lang="en-US" altLang="ko-KR" sz="1100" kern="100" dirty="0" smtClean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o-KR" altLang="en-US" sz="1100" kern="100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섭씨 </a:t>
            </a:r>
            <a:r>
              <a:rPr lang="en-US" altLang="ko-KR" sz="1100" kern="100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1~2</a:t>
            </a:r>
            <a:r>
              <a:rPr lang="ko-KR" altLang="en-US" sz="1100" kern="100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도의 </a:t>
            </a:r>
            <a:r>
              <a:rPr lang="ko-KR" altLang="ko-KR" sz="1100" kern="100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저장고에 숙성하는 </a:t>
            </a:r>
            <a:r>
              <a:rPr lang="ko-KR" altLang="ko-KR" sz="1100" kern="100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방법</a:t>
            </a:r>
            <a:r>
              <a:rPr lang="ko-KR" altLang="en-US" sz="1100" kern="100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입니다</a:t>
            </a:r>
            <a:r>
              <a:rPr lang="en-US" altLang="ko-KR" sz="1100" kern="100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altLang="ko-KR" sz="1100" kern="100" dirty="0" smtClean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o-KR" altLang="en-US" sz="1100" kern="100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외부 공기와의 접촉을 차단해 </a:t>
            </a:r>
            <a:r>
              <a:rPr lang="ko-KR" altLang="en-US" sz="1400" b="1" kern="100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숙성 중에도 </a:t>
            </a:r>
            <a:endParaRPr lang="en-US" altLang="ko-KR" sz="1100" b="1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o-KR" altLang="en-US" sz="1100" kern="100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고기의 </a:t>
            </a:r>
            <a:r>
              <a:rPr lang="ko-KR" altLang="en-US" sz="1400" b="1" kern="100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신선함을 유지</a:t>
            </a:r>
            <a:r>
              <a:rPr lang="ko-KR" altLang="en-US" sz="1100" kern="100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할 수 있어</a:t>
            </a:r>
            <a:r>
              <a:rPr lang="ko-KR" altLang="en-US" sz="1100" kern="100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요</a:t>
            </a:r>
            <a:r>
              <a:rPr lang="en-US" altLang="ko-KR" sz="1100" kern="100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22208" y="2682621"/>
            <a:ext cx="2353726" cy="352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34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716942" y="1272945"/>
            <a:ext cx="4516590" cy="45332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ko-KR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788150" y="6356355"/>
            <a:ext cx="2057400" cy="365125"/>
          </a:xfrm>
        </p:spPr>
        <p:txBody>
          <a:bodyPr/>
          <a:lstStyle/>
          <a:p>
            <a:fld id="{FCB40536-C8E0-4247-A6C3-5135EE3E1BC4}" type="slidenum">
              <a:rPr lang="ko-KR" altLang="en-US" smtClean="0"/>
              <a:pPr/>
              <a:t>13</a:t>
            </a:fld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906099" y="1751536"/>
            <a:ext cx="4133095" cy="655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o-KR" altLang="ko-KR" sz="1100" kern="100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건식</a:t>
            </a:r>
            <a:r>
              <a:rPr lang="en-US" altLang="ko-KR" sz="1100" kern="100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ko-KR" sz="1100" kern="100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숙성에 비해</a:t>
            </a:r>
            <a:r>
              <a:rPr lang="en-US" altLang="ko-KR" sz="11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ko-KR" sz="1400" b="1" kern="100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손실률이 적</a:t>
            </a:r>
            <a:r>
              <a:rPr lang="ko-KR" altLang="en-US" sz="1400" b="1" kern="100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고</a:t>
            </a:r>
            <a:endParaRPr lang="en-US" altLang="ko-KR" sz="1400" b="1" kern="100" dirty="0" smtClean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o-KR" altLang="en-US" sz="1400" b="1" kern="100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집에서도 </a:t>
            </a:r>
            <a:r>
              <a:rPr lang="ko-KR" altLang="en-US" sz="1400" b="1" kern="100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손쉽게 </a:t>
            </a:r>
            <a:r>
              <a:rPr lang="ko-KR" altLang="en-US" sz="1400" b="1" kern="100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숙성</a:t>
            </a:r>
            <a:r>
              <a:rPr lang="ko-KR" altLang="en-US" sz="1100" kern="100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해 먹을 </a:t>
            </a:r>
            <a:r>
              <a:rPr lang="ko-KR" altLang="en-US" sz="1100" kern="100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수 </a:t>
            </a:r>
            <a:r>
              <a:rPr lang="ko-KR" altLang="en-US" sz="1100" kern="100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있다는 장점이 있습니다</a:t>
            </a:r>
            <a:r>
              <a:rPr lang="en-US" altLang="ko-KR" sz="1100" kern="100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060" y="2809037"/>
            <a:ext cx="3897171" cy="259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40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788150" y="6356355"/>
            <a:ext cx="2057400" cy="365125"/>
          </a:xfrm>
        </p:spPr>
        <p:txBody>
          <a:bodyPr/>
          <a:lstStyle/>
          <a:p>
            <a:fld id="{FCB40536-C8E0-4247-A6C3-5135EE3E1BC4}" type="slidenum">
              <a:rPr lang="ko-KR" altLang="en-US" smtClean="0"/>
              <a:pPr/>
              <a:t>14</a:t>
            </a:fld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1716942" y="1272945"/>
            <a:ext cx="4516590" cy="45332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ko-KR" dirty="0"/>
          </a:p>
        </p:txBody>
      </p:sp>
      <p:sp>
        <p:nvSpPr>
          <p:cNvPr id="5" name="TextBox 4"/>
          <p:cNvSpPr txBox="1"/>
          <p:nvPr/>
        </p:nvSpPr>
        <p:spPr>
          <a:xfrm>
            <a:off x="1882757" y="1588430"/>
            <a:ext cx="511841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 smtClean="0"/>
              <a:t>다음에는</a:t>
            </a:r>
            <a:r>
              <a:rPr lang="en-US" altLang="ko-KR" sz="1100" dirty="0"/>
              <a:t> </a:t>
            </a:r>
            <a:r>
              <a:rPr lang="en-US" altLang="ko-KR" sz="1100" dirty="0" smtClean="0"/>
              <a:t>‘</a:t>
            </a:r>
            <a:r>
              <a:rPr lang="ko-KR" altLang="en-US" sz="1100" dirty="0" smtClean="0"/>
              <a:t>집에서도 쉽게 한우 숙성하는 법</a:t>
            </a:r>
            <a:r>
              <a:rPr lang="en-US" altLang="ko-KR" sz="1100" dirty="0" smtClean="0"/>
              <a:t>’ </a:t>
            </a:r>
            <a:r>
              <a:rPr lang="ko-KR" altLang="en-US" sz="1100" dirty="0" smtClean="0"/>
              <a:t>을 알아보겠습니다</a:t>
            </a:r>
            <a:r>
              <a:rPr lang="en-US" altLang="ko-KR" sz="1100" dirty="0" smtClean="0"/>
              <a:t>.</a:t>
            </a:r>
          </a:p>
          <a:p>
            <a:endParaRPr lang="en-US" altLang="ko-KR" sz="1100" dirty="0"/>
          </a:p>
          <a:p>
            <a:r>
              <a:rPr lang="ko-KR" altLang="en-US" sz="1100" dirty="0" smtClean="0"/>
              <a:t>한우</a:t>
            </a:r>
            <a:r>
              <a:rPr lang="en-US" altLang="ko-KR" sz="1100" dirty="0" smtClean="0"/>
              <a:t>114(</a:t>
            </a:r>
            <a:r>
              <a:rPr lang="ko-KR" altLang="en-US" sz="1100" dirty="0" smtClean="0"/>
              <a:t>로고</a:t>
            </a:r>
            <a:r>
              <a:rPr lang="en-US" altLang="ko-KR" sz="1100" dirty="0" smtClean="0"/>
              <a:t>)</a:t>
            </a:r>
            <a:r>
              <a:rPr lang="ko-KR" altLang="en-US" sz="1100" dirty="0" smtClean="0"/>
              <a:t>에서 저렴하게 구매해 숙성해보세요</a:t>
            </a:r>
            <a:r>
              <a:rPr lang="en-US" altLang="ko-KR" sz="1100" dirty="0" smtClean="0"/>
              <a:t>.</a:t>
            </a:r>
          </a:p>
          <a:p>
            <a:endParaRPr lang="en-US" altLang="ko-KR" sz="1100" dirty="0"/>
          </a:p>
          <a:p>
            <a:r>
              <a:rPr lang="ko-KR" altLang="en-US" sz="1400" b="1" dirty="0" smtClean="0"/>
              <a:t>알고 먹을수록 맛있는 우리 한우</a:t>
            </a:r>
            <a:r>
              <a:rPr lang="en-US" altLang="ko-KR" sz="1400" b="1" dirty="0" smtClean="0"/>
              <a:t>!</a:t>
            </a:r>
            <a:endParaRPr lang="ko-KR" altLang="en-US" sz="1400" b="1" dirty="0"/>
          </a:p>
        </p:txBody>
      </p:sp>
      <p:sp>
        <p:nvSpPr>
          <p:cNvPr id="3" name="타원 2"/>
          <p:cNvSpPr/>
          <p:nvPr/>
        </p:nvSpPr>
        <p:spPr>
          <a:xfrm>
            <a:off x="3019425" y="3381375"/>
            <a:ext cx="1914525" cy="1914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한우박사 캐릭터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2184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1716942" y="1272945"/>
            <a:ext cx="4516590" cy="45332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ko-KR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788150" y="6356355"/>
            <a:ext cx="2057400" cy="365125"/>
          </a:xfrm>
        </p:spPr>
        <p:txBody>
          <a:bodyPr/>
          <a:lstStyle/>
          <a:p>
            <a:fld id="{FCB40536-C8E0-4247-A6C3-5135EE3E1BC4}" type="slidenum">
              <a:rPr lang="ko-KR" altLang="en-US" smtClean="0"/>
              <a:pPr/>
              <a:t>2</a:t>
            </a:fld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1707520" y="3984246"/>
            <a:ext cx="4572000" cy="12875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altLang="ko-KR" sz="1100" kern="100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‘</a:t>
            </a:r>
            <a:r>
              <a:rPr lang="ko-KR" altLang="en-US" sz="1100" kern="100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고기에서 치즈 맛이 나고 씹는 </a:t>
            </a:r>
            <a:r>
              <a:rPr lang="ko-KR" altLang="en-US" sz="1100" kern="100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순간 육즙이 퍼진다</a:t>
            </a:r>
            <a:r>
              <a:rPr lang="en-US" altLang="ko-KR" sz="1100" kern="100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? </a:t>
            </a:r>
            <a:endParaRPr lang="en-US" altLang="ko-KR" sz="11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ko-KR" altLang="en-US" sz="1100" kern="100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한우는 숙성할 수록 더욱 맛있다는데요</a:t>
            </a:r>
            <a:endParaRPr lang="en-US" altLang="ko-KR" sz="1100" kern="100" dirty="0" smtClean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endParaRPr lang="en-US" altLang="ko-KR" sz="400" kern="100" dirty="0" smtClean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ko-KR" altLang="en-US" sz="1100" kern="100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오늘 </a:t>
            </a:r>
            <a:r>
              <a:rPr lang="ko-KR" altLang="en-US" sz="1100" kern="100" dirty="0" err="1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한우자조금에서</a:t>
            </a:r>
            <a:endParaRPr lang="en-US" altLang="ko-KR" sz="1100" kern="100" dirty="0" smtClean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ko-KR" altLang="en-US" sz="1400" b="1" kern="100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숙성 한우에 대해 알아보겠습니다</a:t>
            </a:r>
            <a:r>
              <a:rPr lang="en-US" altLang="ko-KR" sz="1400" b="1" kern="100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.</a:t>
            </a:r>
            <a:endParaRPr lang="ko-KR" altLang="ko-KR" sz="1400" b="1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889" y="1749811"/>
            <a:ext cx="2677262" cy="181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70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1716942" y="1272945"/>
            <a:ext cx="4516590" cy="45332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ko-KR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788150" y="6356355"/>
            <a:ext cx="2057400" cy="365125"/>
          </a:xfrm>
        </p:spPr>
        <p:txBody>
          <a:bodyPr/>
          <a:lstStyle/>
          <a:p>
            <a:fld id="{FCB40536-C8E0-4247-A6C3-5135EE3E1BC4}" type="slidenum">
              <a:rPr lang="ko-KR" altLang="en-US" smtClean="0"/>
              <a:pPr/>
              <a:t>3</a:t>
            </a:fld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1816077" y="1457262"/>
            <a:ext cx="4498998" cy="1490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o-KR" altLang="en-US" sz="1600" b="1" kern="100" dirty="0" smtClean="0">
                <a:latin typeface="+mn-ea"/>
                <a:cs typeface="Times New Roman" panose="02020603050405020304" pitchFamily="18" charset="0"/>
              </a:rPr>
              <a:t>숙성 한우</a:t>
            </a:r>
            <a:r>
              <a:rPr lang="en-US" altLang="ko-KR" sz="1600" b="1" kern="100" dirty="0" smtClean="0">
                <a:latin typeface="+mn-ea"/>
                <a:cs typeface="Times New Roman" panose="02020603050405020304" pitchFamily="18" charset="0"/>
              </a:rPr>
              <a:t>,</a:t>
            </a:r>
            <a:r>
              <a:rPr lang="ko-KR" altLang="en-US" sz="1600" b="1" kern="100" dirty="0" smtClean="0">
                <a:latin typeface="+mn-ea"/>
                <a:cs typeface="Times New Roman" panose="02020603050405020304" pitchFamily="18" charset="0"/>
              </a:rPr>
              <a:t> 왜 맛있다고 할까요</a:t>
            </a:r>
            <a:r>
              <a:rPr lang="en-US" altLang="ko-KR" sz="1600" b="1" kern="100" dirty="0" smtClean="0">
                <a:latin typeface="+mn-ea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altLang="ko-KR" sz="1100" kern="100" dirty="0" smtClean="0">
              <a:latin typeface="+mn-ea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o-KR" altLang="ko-KR" sz="1100" kern="100" dirty="0" smtClean="0">
                <a:latin typeface="+mn-ea"/>
                <a:cs typeface="Times New Roman" panose="02020603050405020304" pitchFamily="18" charset="0"/>
              </a:rPr>
              <a:t>우리가 </a:t>
            </a:r>
            <a:r>
              <a:rPr lang="ko-KR" altLang="ko-KR" sz="1100" kern="100" dirty="0">
                <a:latin typeface="+mn-ea"/>
                <a:cs typeface="Times New Roman" panose="02020603050405020304" pitchFamily="18" charset="0"/>
              </a:rPr>
              <a:t>한우를 맛있다고 생각하는 </a:t>
            </a:r>
            <a:r>
              <a:rPr lang="ko-KR" altLang="ko-KR" sz="1100" kern="100" dirty="0" smtClean="0">
                <a:latin typeface="+mn-ea"/>
                <a:cs typeface="Times New Roman" panose="02020603050405020304" pitchFamily="18" charset="0"/>
              </a:rPr>
              <a:t>기준을 </a:t>
            </a:r>
            <a:r>
              <a:rPr lang="ko-KR" altLang="ko-KR" sz="1100" kern="100" dirty="0">
                <a:latin typeface="+mn-ea"/>
                <a:cs typeface="Times New Roman" panose="02020603050405020304" pitchFamily="18" charset="0"/>
              </a:rPr>
              <a:t>조사한 결과 </a:t>
            </a:r>
            <a:endParaRPr lang="en-US" altLang="ko-KR" sz="1100" kern="100" dirty="0" smtClean="0">
              <a:latin typeface="+mn-ea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o-KR" altLang="en-US" sz="1100" dirty="0" smtClean="0">
                <a:latin typeface="+mn-ea"/>
                <a:cs typeface="Times New Roman" panose="02020603050405020304" pitchFamily="18" charset="0"/>
              </a:rPr>
              <a:t>고기의 부드러움 </a:t>
            </a:r>
            <a:r>
              <a:rPr lang="en-US" altLang="ko-KR" sz="1100" dirty="0" smtClean="0">
                <a:latin typeface="+mn-ea"/>
                <a:cs typeface="Times New Roman" panose="02020603050405020304" pitchFamily="18" charset="0"/>
              </a:rPr>
              <a:t>55</a:t>
            </a:r>
            <a:r>
              <a:rPr lang="en-US" altLang="ko-KR" sz="1100" dirty="0">
                <a:latin typeface="+mn-ea"/>
                <a:cs typeface="Times New Roman" panose="02020603050405020304" pitchFamily="18" charset="0"/>
              </a:rPr>
              <a:t>%, </a:t>
            </a:r>
            <a:r>
              <a:rPr lang="ko-KR" altLang="en-US" sz="1100" dirty="0" smtClean="0">
                <a:latin typeface="+mn-ea"/>
                <a:cs typeface="Times New Roman" panose="02020603050405020304" pitchFamily="18" charset="0"/>
              </a:rPr>
              <a:t>풍미</a:t>
            </a:r>
            <a:r>
              <a:rPr lang="en-US" altLang="ko-KR" sz="1100" dirty="0" smtClean="0">
                <a:latin typeface="+mn-ea"/>
                <a:cs typeface="Times New Roman" panose="02020603050405020304" pitchFamily="18" charset="0"/>
              </a:rPr>
              <a:t>,</a:t>
            </a:r>
            <a:r>
              <a:rPr lang="ko-KR" altLang="en-US" sz="1100" dirty="0" smtClean="0">
                <a:latin typeface="+mn-ea"/>
                <a:cs typeface="Times New Roman" panose="02020603050405020304" pitchFamily="18" charset="0"/>
              </a:rPr>
              <a:t>맛</a:t>
            </a:r>
            <a:r>
              <a:rPr lang="ko-KR" altLang="ko-KR" sz="1100" dirty="0" smtClean="0">
                <a:latin typeface="+mn-ea"/>
                <a:cs typeface="Times New Roman" panose="02020603050405020304" pitchFamily="18" charset="0"/>
              </a:rPr>
              <a:t> </a:t>
            </a:r>
            <a:r>
              <a:rPr lang="en-US" altLang="ko-KR" sz="1100" dirty="0">
                <a:latin typeface="+mn-ea"/>
                <a:cs typeface="Times New Roman" panose="02020603050405020304" pitchFamily="18" charset="0"/>
              </a:rPr>
              <a:t>27%, </a:t>
            </a:r>
            <a:r>
              <a:rPr lang="ko-KR" altLang="en-US" sz="1100" dirty="0" smtClean="0">
                <a:latin typeface="+mn-ea"/>
                <a:cs typeface="Times New Roman" panose="02020603050405020304" pitchFamily="18" charset="0"/>
              </a:rPr>
              <a:t>육즙</a:t>
            </a:r>
            <a:r>
              <a:rPr lang="ko-KR" altLang="ko-KR" sz="1100" dirty="0" smtClean="0">
                <a:latin typeface="+mn-ea"/>
                <a:cs typeface="Times New Roman" panose="02020603050405020304" pitchFamily="18" charset="0"/>
              </a:rPr>
              <a:t> </a:t>
            </a:r>
            <a:r>
              <a:rPr lang="en-US" altLang="ko-KR" sz="1100" dirty="0">
                <a:latin typeface="+mn-ea"/>
                <a:cs typeface="Times New Roman" panose="02020603050405020304" pitchFamily="18" charset="0"/>
              </a:rPr>
              <a:t>18% </a:t>
            </a:r>
            <a:endParaRPr lang="en-US" altLang="ko-KR" sz="1100" dirty="0" smtClean="0">
              <a:latin typeface="+mn-ea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o-KR" altLang="ko-KR" sz="1100" dirty="0" smtClean="0">
                <a:latin typeface="+mn-ea"/>
                <a:cs typeface="Times New Roman" panose="02020603050405020304" pitchFamily="18" charset="0"/>
              </a:rPr>
              <a:t>순으로 </a:t>
            </a:r>
            <a:r>
              <a:rPr lang="ko-KR" altLang="ko-KR" sz="1100" dirty="0" smtClean="0">
                <a:latin typeface="+mn-ea"/>
                <a:cs typeface="Times New Roman" panose="02020603050405020304" pitchFamily="18" charset="0"/>
              </a:rPr>
              <a:t>조사되었는데요</a:t>
            </a:r>
            <a:r>
              <a:rPr lang="en-US" altLang="ko-KR" sz="1100" dirty="0" smtClean="0">
                <a:latin typeface="+mn-ea"/>
                <a:cs typeface="Times New Roman" panose="02020603050405020304" pitchFamily="18" charset="0"/>
              </a:rPr>
              <a:t>.</a:t>
            </a:r>
            <a:endParaRPr lang="ko-KR" altLang="en-US" sz="1100" dirty="0">
              <a:latin typeface="+mn-ea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1963532" y="2932771"/>
            <a:ext cx="3998344" cy="2665562"/>
            <a:chOff x="2331522" y="1460967"/>
            <a:chExt cx="3323993" cy="2215995"/>
          </a:xfrm>
        </p:grpSpPr>
        <p:graphicFrame>
          <p:nvGraphicFramePr>
            <p:cNvPr id="8" name="차트 7"/>
            <p:cNvGraphicFramePr/>
            <p:nvPr>
              <p:extLst>
                <p:ext uri="{D42A27DB-BD31-4B8C-83A1-F6EECF244321}">
                  <p14:modId xmlns:p14="http://schemas.microsoft.com/office/powerpoint/2010/main" val="797156261"/>
                </p:ext>
              </p:extLst>
            </p:nvPr>
          </p:nvGraphicFramePr>
          <p:xfrm>
            <a:off x="2331522" y="1460967"/>
            <a:ext cx="3323993" cy="221599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3923145" y="2466324"/>
              <a:ext cx="1059366" cy="345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050" dirty="0" smtClean="0"/>
                <a:t>고기의 부드러움</a:t>
              </a:r>
              <a:endParaRPr lang="en-US" altLang="ko-KR" sz="1050" dirty="0" smtClean="0"/>
            </a:p>
            <a:p>
              <a:pPr algn="ctr"/>
              <a:r>
                <a:rPr lang="en-US" altLang="ko-KR" sz="1050" dirty="0" smtClean="0"/>
                <a:t>55</a:t>
              </a:r>
              <a:r>
                <a:rPr lang="en-US" altLang="ko-KR" sz="1050" dirty="0" smtClean="0"/>
                <a:t>%</a:t>
              </a:r>
              <a:endParaRPr lang="ko-KR" altLang="en-US" sz="105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934152" y="2707871"/>
              <a:ext cx="1059366" cy="345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050" dirty="0" smtClean="0"/>
                <a:t>풍미</a:t>
              </a:r>
              <a:r>
                <a:rPr lang="en-US" altLang="ko-KR" sz="1050" dirty="0" smtClean="0"/>
                <a:t>,</a:t>
              </a:r>
              <a:r>
                <a:rPr lang="ko-KR" altLang="en-US" sz="1050" dirty="0" smtClean="0"/>
                <a:t>맛</a:t>
              </a:r>
              <a:endParaRPr lang="en-US" altLang="ko-KR" sz="1050" dirty="0" smtClean="0"/>
            </a:p>
            <a:p>
              <a:pPr algn="ctr"/>
              <a:r>
                <a:rPr lang="en-US" altLang="ko-KR" sz="1050" dirty="0" smtClean="0"/>
                <a:t>27</a:t>
              </a:r>
              <a:r>
                <a:rPr lang="en-US" altLang="ko-KR" sz="1050" dirty="0" smtClean="0"/>
                <a:t>%</a:t>
              </a:r>
              <a:endParaRPr lang="ko-KR" altLang="en-US" sz="105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144644" y="1946529"/>
              <a:ext cx="1059366" cy="345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050" dirty="0" smtClean="0"/>
                <a:t>육즙</a:t>
              </a:r>
              <a:endParaRPr lang="en-US" altLang="ko-KR" sz="1050" dirty="0" smtClean="0"/>
            </a:p>
            <a:p>
              <a:pPr algn="ctr"/>
              <a:r>
                <a:rPr lang="en-US" altLang="ko-KR" sz="1050" dirty="0" smtClean="0"/>
                <a:t>18</a:t>
              </a:r>
              <a:r>
                <a:rPr lang="en-US" altLang="ko-KR" sz="1050" dirty="0" smtClean="0"/>
                <a:t>%</a:t>
              </a:r>
              <a:endParaRPr lang="ko-KR" altLang="en-US" sz="1050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125949" y="5598333"/>
            <a:ext cx="205277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500" dirty="0" smtClean="0"/>
              <a:t>농촌 진흥청</a:t>
            </a:r>
            <a:r>
              <a:rPr lang="en-US" altLang="ko-KR" sz="500" dirty="0" smtClean="0"/>
              <a:t>, </a:t>
            </a:r>
            <a:r>
              <a:rPr lang="ko-KR" altLang="en-US" sz="500" dirty="0" smtClean="0"/>
              <a:t>국립축산과학원</a:t>
            </a:r>
            <a:r>
              <a:rPr lang="en-US" altLang="ko-KR" sz="500" dirty="0" smtClean="0"/>
              <a:t>_ </a:t>
            </a:r>
            <a:r>
              <a:rPr lang="ko-KR" altLang="en-US" sz="500" dirty="0" smtClean="0"/>
              <a:t>한우고기 연도관리 시스템 보고서 중</a:t>
            </a:r>
            <a:endParaRPr lang="ko-KR" altLang="en-US" sz="500" dirty="0"/>
          </a:p>
        </p:txBody>
      </p:sp>
    </p:spTree>
    <p:extLst>
      <p:ext uri="{BB962C8B-B14F-4D97-AF65-F5344CB8AC3E}">
        <p14:creationId xmlns:p14="http://schemas.microsoft.com/office/powerpoint/2010/main" val="170138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1716942" y="1272945"/>
            <a:ext cx="4516590" cy="45332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ko-KR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0536-C8E0-4247-A6C3-5135EE3E1BC4}" type="slidenum">
              <a:rPr lang="ko-KR" altLang="en-US" smtClean="0"/>
              <a:pPr/>
              <a:t>4</a:t>
            </a:fld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1856805" y="1616014"/>
            <a:ext cx="4142550" cy="1190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o-KR" altLang="ko-KR" sz="1600" b="1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숙성된 </a:t>
            </a:r>
            <a:r>
              <a:rPr lang="ko-KR" altLang="ko-KR" sz="1600" b="1" kern="100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한우</a:t>
            </a:r>
            <a:r>
              <a:rPr lang="ko-KR" altLang="en-US" sz="1600" b="1" kern="100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는</a:t>
            </a:r>
            <a:endParaRPr lang="en-US" altLang="ko-KR" sz="1600" b="1" kern="100" dirty="0" smtClean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o-KR" altLang="en-US" sz="1100" kern="100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사람들이 중요시 여기는 부드러운 정도</a:t>
            </a:r>
            <a:r>
              <a:rPr lang="en-US" altLang="ko-KR" sz="1100" kern="100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1100" kern="100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풍미</a:t>
            </a:r>
            <a:r>
              <a:rPr lang="en-US" altLang="ko-KR" sz="1100" kern="100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1100" kern="100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육즙</a:t>
            </a:r>
            <a:r>
              <a:rPr lang="ko-KR" altLang="ko-KR" sz="1100" kern="100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을 끌어올려 </a:t>
            </a:r>
            <a:endParaRPr lang="en-US" altLang="ko-KR" sz="11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altLang="ko-KR" sz="500" b="1" kern="100" dirty="0" smtClean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o-KR" altLang="ko-KR" sz="1600" b="1" kern="100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같은 </a:t>
            </a:r>
            <a:r>
              <a:rPr lang="ko-KR" altLang="ko-KR" sz="1600" b="1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등급에서 </a:t>
            </a:r>
            <a:r>
              <a:rPr lang="ko-KR" altLang="en-US" sz="1600" b="1" kern="100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최고의 </a:t>
            </a:r>
            <a:r>
              <a:rPr lang="ko-KR" altLang="ko-KR" sz="1600" b="1" kern="100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맛을 </a:t>
            </a:r>
            <a:r>
              <a:rPr lang="ko-KR" altLang="en-US" sz="1600" b="1" kern="100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낼 수 있습니다</a:t>
            </a:r>
            <a:r>
              <a:rPr lang="en-US" altLang="ko-KR" sz="1600" b="1" kern="100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.</a:t>
            </a:r>
            <a:endParaRPr lang="en-US" altLang="ko-KR" sz="1100" kern="100" dirty="0" smtClean="0">
              <a:latin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783" y="3133493"/>
            <a:ext cx="3762595" cy="250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57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1716942" y="1272945"/>
            <a:ext cx="4516590" cy="45332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ko-KR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788150" y="6356355"/>
            <a:ext cx="2057400" cy="365125"/>
          </a:xfrm>
        </p:spPr>
        <p:txBody>
          <a:bodyPr/>
          <a:lstStyle/>
          <a:p>
            <a:fld id="{FCB40536-C8E0-4247-A6C3-5135EE3E1BC4}" type="slidenum">
              <a:rPr lang="ko-KR" altLang="en-US" smtClean="0"/>
              <a:pPr/>
              <a:t>5</a:t>
            </a:fld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2397343" y="1578799"/>
            <a:ext cx="3317846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ko-KR" altLang="en-US" sz="1100" kern="100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그런데 </a:t>
            </a:r>
            <a:r>
              <a:rPr lang="ko-KR" altLang="ko-KR" sz="1100" kern="100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보통 숙성용으로 쓰이는 한우는 </a:t>
            </a:r>
            <a:endParaRPr lang="en-US" altLang="ko-KR" sz="1100" kern="100" dirty="0" smtClean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ko-KR" altLang="ko-KR" sz="1100" kern="100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대부분</a:t>
            </a:r>
            <a:r>
              <a:rPr lang="en-US" altLang="ko-KR" sz="1100" kern="100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 2, 3</a:t>
            </a:r>
            <a:r>
              <a:rPr lang="ko-KR" altLang="ko-KR" sz="1100" kern="100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등급 구이용 부위</a:t>
            </a:r>
            <a:r>
              <a:rPr lang="ko-KR" altLang="en-US" sz="1100" kern="100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입니다</a:t>
            </a:r>
            <a:r>
              <a:rPr lang="en-US" altLang="ko-KR" sz="1100" kern="100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.</a:t>
            </a:r>
          </a:p>
          <a:p>
            <a:pPr algn="ctr">
              <a:spcAft>
                <a:spcPts val="800"/>
              </a:spcAft>
            </a:pPr>
            <a:endParaRPr lang="ko-KR" altLang="ko-KR" sz="500" kern="100" dirty="0" smtClean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ko-KR" altLang="ko-KR" sz="1600" b="1" kern="100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왜 </a:t>
            </a:r>
            <a:r>
              <a:rPr lang="en-US" altLang="ko-KR" sz="1600" b="1" kern="100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2, 3</a:t>
            </a:r>
            <a:r>
              <a:rPr lang="ko-KR" altLang="ko-KR" sz="1600" b="1" kern="100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등급 한우를 사용할까요</a:t>
            </a:r>
            <a:r>
              <a:rPr lang="en-US" altLang="ko-KR" sz="1600" b="1" kern="100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?</a:t>
            </a:r>
            <a:endParaRPr lang="en-US" altLang="ko-KR" sz="1600" b="1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66" t="21861" r="8118"/>
          <a:stretch/>
        </p:blipFill>
        <p:spPr>
          <a:xfrm>
            <a:off x="2701391" y="2977260"/>
            <a:ext cx="2709748" cy="264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11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1716942" y="1272945"/>
            <a:ext cx="4516590" cy="45332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ko-KR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788150" y="6356355"/>
            <a:ext cx="2057400" cy="365125"/>
          </a:xfrm>
        </p:spPr>
        <p:txBody>
          <a:bodyPr/>
          <a:lstStyle/>
          <a:p>
            <a:fld id="{FCB40536-C8E0-4247-A6C3-5135EE3E1BC4}" type="slidenum">
              <a:rPr lang="ko-KR" altLang="en-US" smtClean="0"/>
              <a:pPr/>
              <a:t>6</a:t>
            </a:fld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1928222" y="1513519"/>
            <a:ext cx="4063003" cy="1636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o-KR" altLang="ko-KR" sz="1600" b="1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살코기 비율이 높아 </a:t>
            </a:r>
            <a:r>
              <a:rPr lang="ko-KR" altLang="ko-KR" sz="1600" b="1" kern="100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맛 </a:t>
            </a:r>
            <a:r>
              <a:rPr lang="ko-KR" altLang="ko-KR" sz="1600" b="1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차이가 </a:t>
            </a:r>
            <a:endParaRPr lang="en-US" altLang="ko-KR" sz="1600" b="1" kern="100" dirty="0" smtClean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o-KR" altLang="ko-KR" sz="1600" b="1" kern="100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확연히 </a:t>
            </a:r>
            <a:r>
              <a:rPr lang="ko-KR" altLang="ko-KR" sz="1600" b="1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달라지기 때문입니다</a:t>
            </a:r>
            <a:r>
              <a:rPr lang="en-US" altLang="ko-KR" sz="1600" b="1" kern="100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.</a:t>
            </a:r>
            <a:endParaRPr lang="en-US" altLang="ko-KR" sz="300" dirty="0" smtClean="0">
              <a:solidFill>
                <a:srgbClr val="000000"/>
              </a:solidFill>
              <a:latin typeface="굴림" panose="020B0600000101010101" pitchFamily="50" charset="-127"/>
              <a:cs typeface="굴림" panose="020B0600000101010101" pitchFamily="50" charset="-127"/>
            </a:endParaRPr>
          </a:p>
          <a:p>
            <a:pPr>
              <a:lnSpc>
                <a:spcPct val="160000"/>
              </a:lnSpc>
            </a:pPr>
            <a:r>
              <a:rPr lang="ko-KR" altLang="en-US" sz="1100" dirty="0" smtClean="0">
                <a:solidFill>
                  <a:srgbClr val="000000"/>
                </a:solidFill>
                <a:latin typeface="굴림" panose="020B0600000101010101" pitchFamily="50" charset="-127"/>
                <a:cs typeface="굴림" panose="020B0600000101010101" pitchFamily="50" charset="-127"/>
              </a:rPr>
              <a:t>고기는 도축 </a:t>
            </a:r>
            <a:r>
              <a:rPr lang="ko-KR" altLang="en-US" sz="1100" dirty="0" smtClean="0">
                <a:solidFill>
                  <a:srgbClr val="000000"/>
                </a:solidFill>
                <a:latin typeface="굴림" panose="020B0600000101010101" pitchFamily="50" charset="-127"/>
                <a:cs typeface="굴림" panose="020B0600000101010101" pitchFamily="50" charset="-127"/>
              </a:rPr>
              <a:t>후 </a:t>
            </a:r>
            <a:r>
              <a:rPr lang="en-US" altLang="ko-KR" sz="1100" dirty="0" smtClean="0">
                <a:solidFill>
                  <a:srgbClr val="000000"/>
                </a:solidFill>
                <a:latin typeface="굴림" panose="020B0600000101010101" pitchFamily="50" charset="-127"/>
                <a:cs typeface="굴림" panose="020B0600000101010101" pitchFamily="50" charset="-127"/>
              </a:rPr>
              <a:t>1~3</a:t>
            </a:r>
            <a:r>
              <a:rPr lang="ko-KR" altLang="en-US" sz="1100" dirty="0" smtClean="0">
                <a:solidFill>
                  <a:srgbClr val="000000"/>
                </a:solidFill>
                <a:latin typeface="굴림" panose="020B0600000101010101" pitchFamily="50" charset="-127"/>
                <a:cs typeface="굴림" panose="020B0600000101010101" pitchFamily="50" charset="-127"/>
              </a:rPr>
              <a:t>시간 후부터 사후경직이 일어납니다</a:t>
            </a:r>
            <a:r>
              <a:rPr lang="en-US" altLang="ko-KR" sz="1100" dirty="0" smtClean="0">
                <a:solidFill>
                  <a:srgbClr val="000000"/>
                </a:solidFill>
                <a:latin typeface="굴림" panose="020B0600000101010101" pitchFamily="50" charset="-127"/>
                <a:cs typeface="굴림" panose="020B0600000101010101" pitchFamily="50" charset="-127"/>
              </a:rPr>
              <a:t>. </a:t>
            </a:r>
          </a:p>
          <a:p>
            <a:pPr>
              <a:lnSpc>
                <a:spcPct val="160000"/>
              </a:lnSpc>
            </a:pPr>
            <a:r>
              <a:rPr lang="ko-KR" altLang="en-US" sz="1100" dirty="0" err="1" smtClean="0">
                <a:solidFill>
                  <a:srgbClr val="000000"/>
                </a:solidFill>
                <a:latin typeface="굴림" panose="020B0600000101010101" pitchFamily="50" charset="-127"/>
                <a:cs typeface="굴림" panose="020B0600000101010101" pitchFamily="50" charset="-127"/>
              </a:rPr>
              <a:t>사후경직된</a:t>
            </a:r>
            <a:r>
              <a:rPr lang="ko-KR" altLang="en-US" sz="1100" dirty="0" smtClean="0">
                <a:solidFill>
                  <a:srgbClr val="000000"/>
                </a:solidFill>
                <a:latin typeface="굴림" panose="020B0600000101010101" pitchFamily="50" charset="-127"/>
                <a:cs typeface="굴림" panose="020B0600000101010101" pitchFamily="50" charset="-127"/>
              </a:rPr>
              <a:t> 살코기는 매우 뻣뻣해지고 풍미도 떨어져 </a:t>
            </a:r>
            <a:endParaRPr lang="en-US" altLang="ko-KR" sz="1100" dirty="0" smtClean="0">
              <a:solidFill>
                <a:srgbClr val="000000"/>
              </a:solidFill>
              <a:latin typeface="굴림" panose="020B0600000101010101" pitchFamily="50" charset="-127"/>
              <a:cs typeface="굴림" panose="020B0600000101010101" pitchFamily="50" charset="-127"/>
            </a:endParaRPr>
          </a:p>
          <a:p>
            <a:pPr>
              <a:lnSpc>
                <a:spcPct val="160000"/>
              </a:lnSpc>
            </a:pPr>
            <a:r>
              <a:rPr lang="ko-KR" altLang="en-US" sz="1100" dirty="0" smtClean="0">
                <a:solidFill>
                  <a:srgbClr val="000000"/>
                </a:solidFill>
                <a:latin typeface="굴림" panose="020B0600000101010101" pitchFamily="50" charset="-127"/>
                <a:cs typeface="굴림" panose="020B0600000101010101" pitchFamily="50" charset="-127"/>
              </a:rPr>
              <a:t>맛이 없습니다</a:t>
            </a:r>
            <a:endParaRPr lang="en-US" altLang="ko-KR" sz="1100" dirty="0" smtClean="0">
              <a:solidFill>
                <a:srgbClr val="000000"/>
              </a:solidFill>
              <a:latin typeface="굴림" panose="020B0600000101010101" pitchFamily="50" charset="-127"/>
              <a:cs typeface="굴림" panose="020B0600000101010101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912" y="3324405"/>
            <a:ext cx="3343006" cy="222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70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1755042" y="1291995"/>
            <a:ext cx="4516590" cy="45332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ko-KR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788150" y="6356355"/>
            <a:ext cx="2057400" cy="365125"/>
          </a:xfrm>
        </p:spPr>
        <p:txBody>
          <a:bodyPr/>
          <a:lstStyle/>
          <a:p>
            <a:fld id="{FCB40536-C8E0-4247-A6C3-5135EE3E1BC4}" type="slidenum">
              <a:rPr lang="ko-KR" altLang="en-US" smtClean="0"/>
              <a:pPr/>
              <a:t>7</a:t>
            </a:fld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1928222" y="1513519"/>
            <a:ext cx="40439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 smtClean="0"/>
              <a:t>반면 숙성을 거치게 되면 </a:t>
            </a:r>
            <a:endParaRPr lang="en-US" altLang="ko-KR" sz="1100" dirty="0" smtClean="0"/>
          </a:p>
          <a:p>
            <a:pPr>
              <a:lnSpc>
                <a:spcPct val="150000"/>
              </a:lnSpc>
            </a:pPr>
            <a:r>
              <a:rPr lang="ko-KR" altLang="ko-KR" sz="1100" dirty="0" smtClean="0"/>
              <a:t>고기 내 단백질 분해효소에 의한 자가소화로 고기가 이완되며</a:t>
            </a:r>
            <a:r>
              <a:rPr lang="en-US" altLang="ko-KR" sz="1100" dirty="0" smtClean="0"/>
              <a:t>.</a:t>
            </a:r>
            <a:endParaRPr lang="ko-KR" altLang="ko-KR" sz="1100" dirty="0" smtClean="0"/>
          </a:p>
          <a:p>
            <a:pPr>
              <a:lnSpc>
                <a:spcPct val="150000"/>
              </a:lnSpc>
            </a:pPr>
            <a:r>
              <a:rPr lang="ko-KR" altLang="ko-KR" sz="1100" dirty="0" err="1" smtClean="0"/>
              <a:t>펩</a:t>
            </a:r>
            <a:r>
              <a:rPr lang="ko-KR" altLang="ko-KR" sz="1100" dirty="0" smtClean="0"/>
              <a:t> </a:t>
            </a:r>
            <a:r>
              <a:rPr lang="ko-KR" altLang="ko-KR" sz="1100" dirty="0" err="1" smtClean="0"/>
              <a:t>타이드</a:t>
            </a:r>
            <a:r>
              <a:rPr lang="ko-KR" altLang="ko-KR" sz="1100" dirty="0" smtClean="0"/>
              <a:t> 분해를 통해 </a:t>
            </a:r>
            <a:r>
              <a:rPr lang="ko-KR" altLang="ko-KR" sz="1400" b="1" dirty="0" smtClean="0"/>
              <a:t>유리아미노산 함량</a:t>
            </a:r>
            <a:r>
              <a:rPr lang="ko-KR" altLang="ko-KR" sz="1100" dirty="0" smtClean="0"/>
              <a:t>이 </a:t>
            </a:r>
            <a:r>
              <a:rPr lang="ko-KR" altLang="ko-KR" sz="1400" b="1" dirty="0" smtClean="0"/>
              <a:t>증가</a:t>
            </a:r>
            <a:r>
              <a:rPr lang="ko-KR" altLang="en-US" sz="1100" dirty="0" smtClean="0"/>
              <a:t>됩니다</a:t>
            </a:r>
            <a:r>
              <a:rPr lang="en-US" altLang="ko-KR" sz="1100" dirty="0" smtClean="0"/>
              <a:t>.</a:t>
            </a:r>
            <a:endParaRPr lang="ko-KR" altLang="ko-KR" sz="11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449" y="2760573"/>
            <a:ext cx="3713775" cy="247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87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1716942" y="1272945"/>
            <a:ext cx="4516590" cy="45332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ko-KR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788150" y="6356355"/>
            <a:ext cx="2057400" cy="365125"/>
          </a:xfrm>
        </p:spPr>
        <p:txBody>
          <a:bodyPr/>
          <a:lstStyle/>
          <a:p>
            <a:fld id="{FCB40536-C8E0-4247-A6C3-5135EE3E1BC4}" type="slidenum">
              <a:rPr lang="ko-KR" altLang="en-US" smtClean="0"/>
              <a:pPr/>
              <a:t>8</a:t>
            </a:fld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1928222" y="1513519"/>
            <a:ext cx="3720103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 smtClean="0"/>
              <a:t>또한</a:t>
            </a:r>
            <a:r>
              <a:rPr lang="ko-KR" altLang="en-US" sz="1400" b="1" dirty="0" smtClean="0"/>
              <a:t> </a:t>
            </a:r>
            <a:r>
              <a:rPr lang="ko-KR" altLang="ko-KR" sz="1400" b="1" dirty="0" smtClean="0"/>
              <a:t>불포화 </a:t>
            </a:r>
            <a:r>
              <a:rPr lang="ko-KR" altLang="ko-KR" sz="1400" b="1" dirty="0"/>
              <a:t>지방산</a:t>
            </a:r>
            <a:r>
              <a:rPr lang="ko-KR" altLang="ko-KR" sz="1100" dirty="0"/>
              <a:t>과 </a:t>
            </a:r>
            <a:r>
              <a:rPr lang="ko-KR" altLang="ko-KR" sz="1400" b="1" dirty="0"/>
              <a:t>오메가 3 </a:t>
            </a:r>
            <a:r>
              <a:rPr lang="ko-KR" altLang="ko-KR" sz="1100" dirty="0"/>
              <a:t>함량이 </a:t>
            </a:r>
            <a:r>
              <a:rPr lang="ko-KR" altLang="ko-KR" sz="1400" b="1" dirty="0"/>
              <a:t>높아져</a:t>
            </a:r>
            <a:r>
              <a:rPr lang="ko-KR" altLang="ko-KR" sz="1100" dirty="0"/>
              <a:t> </a:t>
            </a:r>
            <a:endParaRPr lang="en-US" altLang="ko-KR" sz="1100" dirty="0" smtClean="0"/>
          </a:p>
          <a:p>
            <a:pPr>
              <a:lnSpc>
                <a:spcPct val="150000"/>
              </a:lnSpc>
            </a:pPr>
            <a:r>
              <a:rPr lang="ko-KR" altLang="ko-KR" sz="1100" dirty="0" smtClean="0"/>
              <a:t>더욱 </a:t>
            </a:r>
            <a:r>
              <a:rPr lang="ko-KR" altLang="ko-KR" sz="1100" dirty="0"/>
              <a:t>고기 맛이 </a:t>
            </a:r>
            <a:r>
              <a:rPr lang="ko-KR" altLang="ko-KR" sz="1100" dirty="0" smtClean="0"/>
              <a:t>좋아</a:t>
            </a:r>
            <a:r>
              <a:rPr lang="ko-KR" altLang="en-US" sz="1100" dirty="0" smtClean="0"/>
              <a:t>져요</a:t>
            </a:r>
            <a:r>
              <a:rPr lang="ko-KR" altLang="ko-KR" sz="1100" dirty="0" smtClean="0"/>
              <a:t>.</a:t>
            </a:r>
            <a:endParaRPr lang="ko-KR" altLang="ko-KR" sz="1100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123" y="2423507"/>
            <a:ext cx="2019477" cy="303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96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1716942" y="1272945"/>
            <a:ext cx="4516590" cy="45332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ko-KR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788150" y="6356355"/>
            <a:ext cx="2057400" cy="365125"/>
          </a:xfrm>
        </p:spPr>
        <p:txBody>
          <a:bodyPr/>
          <a:lstStyle/>
          <a:p>
            <a:fld id="{FCB40536-C8E0-4247-A6C3-5135EE3E1BC4}" type="slidenum">
              <a:rPr lang="ko-KR" altLang="en-US" smtClean="0"/>
              <a:pPr/>
              <a:t>9</a:t>
            </a:fld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716942" y="4080022"/>
            <a:ext cx="4572000" cy="60657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o-KR" altLang="en-US" sz="1100" kern="100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대표적인 </a:t>
            </a:r>
            <a:r>
              <a:rPr lang="ko-KR" altLang="en-US" sz="1100" kern="100" dirty="0" err="1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숙성법으로는</a:t>
            </a:r>
            <a:endParaRPr lang="en-US" altLang="ko-KR" sz="1100" kern="100" dirty="0" smtClean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o-KR" altLang="ko-KR" sz="1400" b="1" kern="100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건식</a:t>
            </a:r>
            <a:r>
              <a:rPr lang="en-US" altLang="ko-KR" sz="1400" b="1" kern="100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ko-KR" sz="1400" b="1" kern="100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숙성</a:t>
            </a:r>
            <a:r>
              <a:rPr lang="ko-KR" altLang="ko-KR" sz="1100" kern="100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과 </a:t>
            </a:r>
            <a:r>
              <a:rPr lang="ko-KR" altLang="ko-KR" sz="1400" b="1" kern="100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습식</a:t>
            </a:r>
            <a:r>
              <a:rPr lang="en-US" altLang="ko-KR" sz="1400" b="1" kern="100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ko-KR" sz="1400" b="1" kern="100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숙성</a:t>
            </a:r>
            <a:r>
              <a:rPr lang="ko-KR" altLang="ko-KR" sz="1100" kern="100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이 </a:t>
            </a:r>
            <a:r>
              <a:rPr lang="ko-KR" altLang="ko-KR" sz="11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있습니다</a:t>
            </a:r>
            <a:r>
              <a:rPr lang="en-US" altLang="ko-KR" sz="11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.</a:t>
            </a:r>
            <a:endParaRPr lang="ko-KR" altLang="ko-KR" sz="11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1738722" y="2252692"/>
            <a:ext cx="4473029" cy="1454159"/>
            <a:chOff x="-1834608" y="1468992"/>
            <a:chExt cx="9791700" cy="3190875"/>
          </a:xfrm>
        </p:grpSpPr>
        <p:pic>
          <p:nvPicPr>
            <p:cNvPr id="7" name="그림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7"/>
            <a:stretch/>
          </p:blipFill>
          <p:spPr>
            <a:xfrm>
              <a:off x="3061242" y="1468992"/>
              <a:ext cx="4895850" cy="3190875"/>
            </a:xfrm>
            <a:prstGeom prst="rect">
              <a:avLst/>
            </a:prstGeom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4608" y="1468992"/>
              <a:ext cx="4895850" cy="31908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161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21463</TotalTime>
  <Words>317</Words>
  <Application>Microsoft Office PowerPoint</Application>
  <PresentationFormat>화면 슬라이드 쇼(4:3)</PresentationFormat>
  <Paragraphs>75</Paragraphs>
  <Slides>14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21" baseType="lpstr">
      <vt:lpstr>Times New Roman</vt:lpstr>
      <vt:lpstr>Calibri Light</vt:lpstr>
      <vt:lpstr>굴림</vt:lpstr>
      <vt:lpstr>Arial</vt:lpstr>
      <vt:lpstr>맑은 고딕</vt:lpstr>
      <vt:lpstr>Calibri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NARU YANG</dc:creator>
  <cp:lastModifiedBy>user</cp:lastModifiedBy>
  <cp:revision>793</cp:revision>
  <cp:lastPrinted>2016-01-13T02:23:03Z</cp:lastPrinted>
  <dcterms:created xsi:type="dcterms:W3CDTF">2013-12-18T12:51:48Z</dcterms:created>
  <dcterms:modified xsi:type="dcterms:W3CDTF">2016-12-27T08:26:23Z</dcterms:modified>
</cp:coreProperties>
</file>