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9" r:id="rId1"/>
  </p:sldMasterIdLst>
  <p:notesMasterIdLst>
    <p:notesMasterId r:id="rId116"/>
  </p:notesMasterIdLst>
  <p:handoutMasterIdLst>
    <p:handoutMasterId r:id="rId117"/>
  </p:handoutMasterIdLst>
  <p:sldIdLst>
    <p:sldId id="256" r:id="rId2"/>
    <p:sldId id="312" r:id="rId3"/>
    <p:sldId id="415" r:id="rId4"/>
    <p:sldId id="417" r:id="rId5"/>
    <p:sldId id="418" r:id="rId6"/>
    <p:sldId id="419" r:id="rId7"/>
    <p:sldId id="420" r:id="rId8"/>
    <p:sldId id="423" r:id="rId9"/>
    <p:sldId id="421" r:id="rId10"/>
    <p:sldId id="416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422" r:id="rId19"/>
    <p:sldId id="321" r:id="rId20"/>
    <p:sldId id="322" r:id="rId21"/>
    <p:sldId id="324" r:id="rId22"/>
    <p:sldId id="325" r:id="rId23"/>
    <p:sldId id="326" r:id="rId24"/>
    <p:sldId id="327" r:id="rId25"/>
    <p:sldId id="328" r:id="rId26"/>
    <p:sldId id="336" r:id="rId27"/>
    <p:sldId id="425" r:id="rId28"/>
    <p:sldId id="427" r:id="rId29"/>
    <p:sldId id="428" r:id="rId30"/>
    <p:sldId id="429" r:id="rId31"/>
    <p:sldId id="380" r:id="rId32"/>
    <p:sldId id="381" r:id="rId33"/>
    <p:sldId id="383" r:id="rId34"/>
    <p:sldId id="384" r:id="rId35"/>
    <p:sldId id="385" r:id="rId36"/>
    <p:sldId id="386" r:id="rId37"/>
    <p:sldId id="404" r:id="rId38"/>
    <p:sldId id="405" r:id="rId39"/>
    <p:sldId id="406" r:id="rId40"/>
    <p:sldId id="408" r:id="rId41"/>
    <p:sldId id="407" r:id="rId42"/>
    <p:sldId id="409" r:id="rId43"/>
    <p:sldId id="410" r:id="rId44"/>
    <p:sldId id="412" r:id="rId45"/>
    <p:sldId id="411" r:id="rId46"/>
    <p:sldId id="413" r:id="rId47"/>
    <p:sldId id="414" r:id="rId48"/>
    <p:sldId id="332" r:id="rId49"/>
    <p:sldId id="334" r:id="rId50"/>
    <p:sldId id="335" r:id="rId51"/>
    <p:sldId id="343" r:id="rId52"/>
    <p:sldId id="344" r:id="rId53"/>
    <p:sldId id="345" r:id="rId54"/>
    <p:sldId id="347" r:id="rId55"/>
    <p:sldId id="346" r:id="rId56"/>
    <p:sldId id="436" r:id="rId57"/>
    <p:sldId id="437" r:id="rId58"/>
    <p:sldId id="438" r:id="rId59"/>
    <p:sldId id="439" r:id="rId60"/>
    <p:sldId id="348" r:id="rId61"/>
    <p:sldId id="359" r:id="rId62"/>
    <p:sldId id="356" r:id="rId63"/>
    <p:sldId id="357" r:id="rId64"/>
    <p:sldId id="354" r:id="rId65"/>
    <p:sldId id="349" r:id="rId66"/>
    <p:sldId id="350" r:id="rId67"/>
    <p:sldId id="353" r:id="rId68"/>
    <p:sldId id="400" r:id="rId69"/>
    <p:sldId id="360" r:id="rId70"/>
    <p:sldId id="323" r:id="rId71"/>
    <p:sldId id="361" r:id="rId72"/>
    <p:sldId id="445" r:id="rId73"/>
    <p:sldId id="401" r:id="rId74"/>
    <p:sldId id="402" r:id="rId75"/>
    <p:sldId id="363" r:id="rId76"/>
    <p:sldId id="364" r:id="rId77"/>
    <p:sldId id="403" r:id="rId78"/>
    <p:sldId id="365" r:id="rId79"/>
    <p:sldId id="366" r:id="rId80"/>
    <p:sldId id="367" r:id="rId81"/>
    <p:sldId id="368" r:id="rId82"/>
    <p:sldId id="370" r:id="rId83"/>
    <p:sldId id="369" r:id="rId84"/>
    <p:sldId id="371" r:id="rId85"/>
    <p:sldId id="372" r:id="rId86"/>
    <p:sldId id="373" r:id="rId87"/>
    <p:sldId id="374" r:id="rId88"/>
    <p:sldId id="375" r:id="rId89"/>
    <p:sldId id="376" r:id="rId90"/>
    <p:sldId id="377" r:id="rId91"/>
    <p:sldId id="378" r:id="rId92"/>
    <p:sldId id="379" r:id="rId93"/>
    <p:sldId id="430" r:id="rId94"/>
    <p:sldId id="431" r:id="rId95"/>
    <p:sldId id="433" r:id="rId96"/>
    <p:sldId id="432" r:id="rId97"/>
    <p:sldId id="434" r:id="rId98"/>
    <p:sldId id="435" r:id="rId99"/>
    <p:sldId id="387" r:id="rId100"/>
    <p:sldId id="388" r:id="rId101"/>
    <p:sldId id="396" r:id="rId102"/>
    <p:sldId id="390" r:id="rId103"/>
    <p:sldId id="391" r:id="rId104"/>
    <p:sldId id="392" r:id="rId105"/>
    <p:sldId id="393" r:id="rId106"/>
    <p:sldId id="394" r:id="rId107"/>
    <p:sldId id="397" r:id="rId108"/>
    <p:sldId id="398" r:id="rId109"/>
    <p:sldId id="399" r:id="rId110"/>
    <p:sldId id="440" r:id="rId111"/>
    <p:sldId id="441" r:id="rId112"/>
    <p:sldId id="442" r:id="rId113"/>
    <p:sldId id="443" r:id="rId114"/>
    <p:sldId id="444" r:id="rId115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F3834B"/>
    <a:srgbClr val="F1B727"/>
  </p:clrMru>
  <p:extLs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21" autoAdjust="0"/>
    <p:restoredTop sz="92576" autoAdjust="0"/>
  </p:normalViewPr>
  <p:slideViewPr>
    <p:cSldViewPr>
      <p:cViewPr varScale="1">
        <p:scale>
          <a:sx n="59" d="100"/>
          <a:sy n="59" d="100"/>
        </p:scale>
        <p:origin x="-86" y="-437"/>
      </p:cViewPr>
      <p:guideLst>
        <p:guide orient="horz" pos="2158"/>
        <p:guide pos="2878"/>
      </p:guideLst>
    </p:cSldViewPr>
  </p:slideViewPr>
  <p:outlineViewPr>
    <p:cViewPr>
      <p:scale>
        <a:sx n="33" d="100"/>
        <a:sy n="33" d="100"/>
      </p:scale>
      <p:origin x="91" y="29947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688" y="-78"/>
      </p:cViewPr>
      <p:guideLst>
        <p:guide orient="horz" pos="3124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8</c:v>
                </c:pt>
                <c:pt idx="2">
                  <c:v>12</c:v>
                </c:pt>
                <c:pt idx="4">
                  <c:v>16</c:v>
                </c:pt>
                <c:pt idx="6">
                  <c:v>20</c:v>
                </c:pt>
                <c:pt idx="8">
                  <c:v>24</c:v>
                </c:pt>
                <c:pt idx="10">
                  <c:v>28</c:v>
                </c:pt>
                <c:pt idx="12">
                  <c:v>32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110</c:v>
                </c:pt>
                <c:pt idx="1">
                  <c:v>111</c:v>
                </c:pt>
                <c:pt idx="2">
                  <c:v>112</c:v>
                </c:pt>
                <c:pt idx="3">
                  <c:v>113</c:v>
                </c:pt>
                <c:pt idx="4">
                  <c:v>114</c:v>
                </c:pt>
                <c:pt idx="5">
                  <c:v>115</c:v>
                </c:pt>
                <c:pt idx="6">
                  <c:v>116</c:v>
                </c:pt>
                <c:pt idx="7">
                  <c:v>115</c:v>
                </c:pt>
                <c:pt idx="8">
                  <c:v>114</c:v>
                </c:pt>
                <c:pt idx="9">
                  <c:v>113</c:v>
                </c:pt>
                <c:pt idx="10">
                  <c:v>112</c:v>
                </c:pt>
                <c:pt idx="11">
                  <c:v>111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8</c:v>
                </c:pt>
                <c:pt idx="2">
                  <c:v>12</c:v>
                </c:pt>
                <c:pt idx="4">
                  <c:v>16</c:v>
                </c:pt>
                <c:pt idx="6">
                  <c:v>20</c:v>
                </c:pt>
                <c:pt idx="8">
                  <c:v>24</c:v>
                </c:pt>
                <c:pt idx="10">
                  <c:v>28</c:v>
                </c:pt>
                <c:pt idx="12">
                  <c:v>32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85</c:v>
                </c:pt>
                <c:pt idx="1">
                  <c:v>80</c:v>
                </c:pt>
                <c:pt idx="2">
                  <c:v>70</c:v>
                </c:pt>
                <c:pt idx="3">
                  <c:v>40</c:v>
                </c:pt>
                <c:pt idx="4">
                  <c:v>35</c:v>
                </c:pt>
                <c:pt idx="5">
                  <c:v>35</c:v>
                </c:pt>
                <c:pt idx="6">
                  <c:v>30</c:v>
                </c:pt>
                <c:pt idx="7">
                  <c:v>29</c:v>
                </c:pt>
                <c:pt idx="8">
                  <c:v>28</c:v>
                </c:pt>
                <c:pt idx="9">
                  <c:v>27</c:v>
                </c:pt>
                <c:pt idx="10">
                  <c:v>26</c:v>
                </c:pt>
                <c:pt idx="11">
                  <c:v>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</c:v>
                </c:pt>
              </c:strCache>
            </c:strRef>
          </c:tx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8</c:v>
                </c:pt>
                <c:pt idx="2">
                  <c:v>12</c:v>
                </c:pt>
                <c:pt idx="4">
                  <c:v>16</c:v>
                </c:pt>
                <c:pt idx="6">
                  <c:v>20</c:v>
                </c:pt>
                <c:pt idx="8">
                  <c:v>24</c:v>
                </c:pt>
                <c:pt idx="10">
                  <c:v>28</c:v>
                </c:pt>
                <c:pt idx="12">
                  <c:v>32</c:v>
                </c:pt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101</c:v>
                </c:pt>
                <c:pt idx="1">
                  <c:v>103</c:v>
                </c:pt>
                <c:pt idx="2">
                  <c:v>105</c:v>
                </c:pt>
                <c:pt idx="3">
                  <c:v>107</c:v>
                </c:pt>
                <c:pt idx="4">
                  <c:v>104</c:v>
                </c:pt>
                <c:pt idx="5">
                  <c:v>105</c:v>
                </c:pt>
                <c:pt idx="6">
                  <c:v>100</c:v>
                </c:pt>
                <c:pt idx="7">
                  <c:v>90</c:v>
                </c:pt>
                <c:pt idx="8">
                  <c:v>80</c:v>
                </c:pt>
                <c:pt idx="9">
                  <c:v>60</c:v>
                </c:pt>
                <c:pt idx="10">
                  <c:v>40</c:v>
                </c:pt>
                <c:pt idx="11">
                  <c:v>30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</c:v>
                </c:pt>
              </c:strCache>
            </c:strRef>
          </c:tx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8</c:v>
                </c:pt>
                <c:pt idx="2">
                  <c:v>12</c:v>
                </c:pt>
                <c:pt idx="4">
                  <c:v>16</c:v>
                </c:pt>
                <c:pt idx="6">
                  <c:v>20</c:v>
                </c:pt>
                <c:pt idx="8">
                  <c:v>24</c:v>
                </c:pt>
                <c:pt idx="10">
                  <c:v>28</c:v>
                </c:pt>
                <c:pt idx="12">
                  <c:v>32</c:v>
                </c:pt>
              </c:numCache>
            </c:numRef>
          </c:cat>
          <c:val>
            <c:numRef>
              <c:f>Sheet1!$E$2:$E$14</c:f>
              <c:numCache>
                <c:formatCode>General</c:formatCode>
                <c:ptCount val="13"/>
                <c:pt idx="0">
                  <c:v>94</c:v>
                </c:pt>
                <c:pt idx="1">
                  <c:v>96</c:v>
                </c:pt>
                <c:pt idx="2">
                  <c:v>99</c:v>
                </c:pt>
                <c:pt idx="3">
                  <c:v>94</c:v>
                </c:pt>
                <c:pt idx="4">
                  <c:v>80</c:v>
                </c:pt>
                <c:pt idx="5">
                  <c:v>45</c:v>
                </c:pt>
                <c:pt idx="6">
                  <c:v>40</c:v>
                </c:pt>
                <c:pt idx="7">
                  <c:v>38</c:v>
                </c:pt>
                <c:pt idx="8">
                  <c:v>34</c:v>
                </c:pt>
                <c:pt idx="9">
                  <c:v>40</c:v>
                </c:pt>
                <c:pt idx="10">
                  <c:v>50</c:v>
                </c:pt>
                <c:pt idx="11">
                  <c:v>90</c:v>
                </c:pt>
              </c:numCache>
            </c:numRef>
          </c:val>
        </c:ser>
        <c:marker val="1"/>
        <c:axId val="165390976"/>
        <c:axId val="165421440"/>
      </c:lineChart>
      <c:catAx>
        <c:axId val="165390976"/>
        <c:scaling>
          <c:orientation val="minMax"/>
        </c:scaling>
        <c:axPos val="b"/>
        <c:numFmt formatCode="General" sourceLinked="1"/>
        <c:tickLblPos val="nextTo"/>
        <c:crossAx val="165421440"/>
        <c:crosses val="autoZero"/>
        <c:auto val="1"/>
        <c:lblAlgn val="ctr"/>
        <c:lblOffset val="100"/>
      </c:catAx>
      <c:valAx>
        <c:axId val="165421440"/>
        <c:scaling>
          <c:orientation val="minMax"/>
        </c:scaling>
        <c:axPos val="l"/>
        <c:majorGridlines/>
        <c:numFmt formatCode="General" sourceLinked="1"/>
        <c:tickLblPos val="nextTo"/>
        <c:crossAx val="165390976"/>
        <c:crosses val="autoZero"/>
        <c:crossBetween val="between"/>
      </c:valAx>
    </c:plotArea>
    <c:legend>
      <c:legendPos val="r"/>
      <c:legendEntry>
        <c:idx val="3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ko-KR"/>
          </a:p>
        </c:txPr>
      </c:legendEntry>
      <c:layout/>
    </c:legend>
    <c:plotVisOnly val="1"/>
  </c:chart>
  <c:txPr>
    <a:bodyPr/>
    <a:lstStyle/>
    <a:p>
      <a:pPr>
        <a:defRPr sz="1800"/>
      </a:pPr>
      <a:endParaRPr lang="ko-KR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739D9-7431-4FBF-8CDC-C226EF8C94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D689FC7-3522-49A4-9518-292B9BC8F7E1}">
      <dgm:prSet custT="1"/>
      <dgm:spPr/>
      <dgm:t>
        <a:bodyPr/>
        <a:lstStyle/>
        <a:p>
          <a:pPr rtl="0" latinLnBrk="1"/>
          <a:r>
            <a:rPr lang="ko-KR" sz="2000" b="1" dirty="0" smtClean="0"/>
            <a:t>질병은 병원체가 동물 체내에서 증식해서 동물체의 생리기능에 장애를 일으키는 것이 질병의 발병기전이라고 할 수 있다</a:t>
          </a:r>
          <a:r>
            <a:rPr lang="en-US" sz="2000" b="1" dirty="0" smtClean="0"/>
            <a:t>.</a:t>
          </a:r>
          <a:endParaRPr lang="ko-KR" sz="2000" dirty="0"/>
        </a:p>
      </dgm:t>
    </dgm:pt>
    <dgm:pt modelId="{738A0E40-93C3-4270-A370-DDACE8EBE147}" type="parTrans" cxnId="{043E7539-CD2E-4907-8DEB-AB8CBACD6A23}">
      <dgm:prSet/>
      <dgm:spPr/>
      <dgm:t>
        <a:bodyPr/>
        <a:lstStyle/>
        <a:p>
          <a:pPr latinLnBrk="1"/>
          <a:endParaRPr lang="ko-KR" altLang="en-US"/>
        </a:p>
      </dgm:t>
    </dgm:pt>
    <dgm:pt modelId="{965F5D2F-65BC-42E2-B5D9-3A3944D8B98E}" type="sibTrans" cxnId="{043E7539-CD2E-4907-8DEB-AB8CBACD6A23}">
      <dgm:prSet/>
      <dgm:spPr/>
      <dgm:t>
        <a:bodyPr/>
        <a:lstStyle/>
        <a:p>
          <a:pPr latinLnBrk="1"/>
          <a:endParaRPr lang="ko-KR" altLang="en-US"/>
        </a:p>
      </dgm:t>
    </dgm:pt>
    <dgm:pt modelId="{A470046C-49FD-4A91-BB92-40D2E742999E}">
      <dgm:prSet custT="1"/>
      <dgm:spPr/>
      <dgm:t>
        <a:bodyPr/>
        <a:lstStyle/>
        <a:p>
          <a:pPr rtl="0" latinLnBrk="1"/>
          <a:r>
            <a:rPr lang="en-US" altLang="ko-KR" sz="3000" b="1" dirty="0" smtClean="0"/>
            <a:t> 1.</a:t>
          </a:r>
          <a:r>
            <a:rPr lang="ko-KR" sz="3000" b="1" dirty="0" smtClean="0"/>
            <a:t>질병이란</a:t>
          </a:r>
          <a:r>
            <a:rPr lang="en-US" sz="3000" b="1" dirty="0" smtClean="0"/>
            <a:t>?</a:t>
          </a:r>
          <a:endParaRPr lang="ko-KR" sz="3000" dirty="0"/>
        </a:p>
      </dgm:t>
    </dgm:pt>
    <dgm:pt modelId="{E47671F8-314F-4C80-B432-5CE9616A1BD0}" type="sibTrans" cxnId="{898C1374-1622-460F-B2F3-A3017A245C22}">
      <dgm:prSet/>
      <dgm:spPr/>
      <dgm:t>
        <a:bodyPr/>
        <a:lstStyle/>
        <a:p>
          <a:pPr latinLnBrk="1"/>
          <a:endParaRPr lang="ko-KR" altLang="en-US"/>
        </a:p>
      </dgm:t>
    </dgm:pt>
    <dgm:pt modelId="{F413C930-D8E7-469D-9CF4-91D0D6C2CBF7}" type="parTrans" cxnId="{898C1374-1622-460F-B2F3-A3017A245C22}">
      <dgm:prSet/>
      <dgm:spPr/>
      <dgm:t>
        <a:bodyPr/>
        <a:lstStyle/>
        <a:p>
          <a:pPr latinLnBrk="1"/>
          <a:endParaRPr lang="ko-KR" altLang="en-US"/>
        </a:p>
      </dgm:t>
    </dgm:pt>
    <dgm:pt modelId="{E254D6DE-89C6-4D35-AC33-08482ACD022C}" type="pres">
      <dgm:prSet presAssocID="{3DF739D9-7431-4FBF-8CDC-C226EF8C94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79918D-D94B-4350-9F60-4A8F7CA59D0B}" type="pres">
      <dgm:prSet presAssocID="{A470046C-49FD-4A91-BB92-40D2E742999E}" presName="parentText" presStyleLbl="node1" presStyleIdx="0" presStyleCnt="1" custScaleY="37800" custLinFactNeighborY="-8826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5562BCB-DECB-43A1-98F5-A9BB13F1430A}" type="pres">
      <dgm:prSet presAssocID="{A470046C-49FD-4A91-BB92-40D2E742999E}" presName="childText" presStyleLbl="revTx" presStyleIdx="0" presStyleCnt="1" custLinFactNeighborY="-3121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98C1374-1622-460F-B2F3-A3017A245C22}" srcId="{3DF739D9-7431-4FBF-8CDC-C226EF8C9400}" destId="{A470046C-49FD-4A91-BB92-40D2E742999E}" srcOrd="0" destOrd="0" parTransId="{F413C930-D8E7-469D-9CF4-91D0D6C2CBF7}" sibTransId="{E47671F8-314F-4C80-B432-5CE9616A1BD0}"/>
    <dgm:cxn modelId="{A26CC40E-25C4-4E92-9F56-C11A8027644F}" type="presOf" srcId="{3DF739D9-7431-4FBF-8CDC-C226EF8C9400}" destId="{E254D6DE-89C6-4D35-AC33-08482ACD022C}" srcOrd="0" destOrd="0" presId="urn:microsoft.com/office/officeart/2005/8/layout/vList2"/>
    <dgm:cxn modelId="{043E7539-CD2E-4907-8DEB-AB8CBACD6A23}" srcId="{A470046C-49FD-4A91-BB92-40D2E742999E}" destId="{6D689FC7-3522-49A4-9518-292B9BC8F7E1}" srcOrd="0" destOrd="0" parTransId="{738A0E40-93C3-4270-A370-DDACE8EBE147}" sibTransId="{965F5D2F-65BC-42E2-B5D9-3A3944D8B98E}"/>
    <dgm:cxn modelId="{999FD17D-1672-4AC5-AC4B-8C97D7D5C0E4}" type="presOf" srcId="{6D689FC7-3522-49A4-9518-292B9BC8F7E1}" destId="{85562BCB-DECB-43A1-98F5-A9BB13F1430A}" srcOrd="0" destOrd="0" presId="urn:microsoft.com/office/officeart/2005/8/layout/vList2"/>
    <dgm:cxn modelId="{C2F3E35A-F6A5-4DAE-B601-4C3FB4BD30F0}" type="presOf" srcId="{A470046C-49FD-4A91-BB92-40D2E742999E}" destId="{8E79918D-D94B-4350-9F60-4A8F7CA59D0B}" srcOrd="0" destOrd="0" presId="urn:microsoft.com/office/officeart/2005/8/layout/vList2"/>
    <dgm:cxn modelId="{2B656CF1-545B-4A19-A6A0-F23592187037}" type="presParOf" srcId="{E254D6DE-89C6-4D35-AC33-08482ACD022C}" destId="{8E79918D-D94B-4350-9F60-4A8F7CA59D0B}" srcOrd="0" destOrd="0" presId="urn:microsoft.com/office/officeart/2005/8/layout/vList2"/>
    <dgm:cxn modelId="{09F6C7FC-0152-4356-969C-E494E17B18D6}" type="presParOf" srcId="{E254D6DE-89C6-4D35-AC33-08482ACD022C}" destId="{85562BCB-DECB-43A1-98F5-A9BB13F1430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4A424F-8FF9-4395-A1A3-508C07D145FE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0942638F-69CC-4E4D-8FD8-3A34849D2B1A}">
      <dgm:prSet phldrT="[텍스트]" custT="1"/>
      <dgm:spPr/>
      <dgm:t>
        <a:bodyPr/>
        <a:lstStyle/>
        <a:p>
          <a:pPr latinLnBrk="1"/>
          <a:r>
            <a:rPr lang="ko-KR" altLang="en-US" sz="2500" b="1" dirty="0" smtClean="0"/>
            <a:t>차단방역</a:t>
          </a:r>
          <a:endParaRPr lang="en-US" altLang="ko-KR" sz="2500" b="1" dirty="0" smtClean="0"/>
        </a:p>
        <a:p>
          <a:pPr latinLnBrk="1"/>
          <a:r>
            <a:rPr lang="ko-KR" altLang="en-US" sz="2500" b="1" dirty="0" smtClean="0"/>
            <a:t>정기소독</a:t>
          </a:r>
          <a:endParaRPr lang="ko-KR" altLang="en-US" sz="2500" b="1" dirty="0"/>
        </a:p>
      </dgm:t>
    </dgm:pt>
    <dgm:pt modelId="{87920EAA-9A48-4465-8326-3425358462F0}" type="parTrans" cxnId="{FC50B279-1D7B-45F8-AD03-56530192FDC6}">
      <dgm:prSet/>
      <dgm:spPr/>
      <dgm:t>
        <a:bodyPr/>
        <a:lstStyle/>
        <a:p>
          <a:pPr latinLnBrk="1"/>
          <a:endParaRPr lang="ko-KR" altLang="en-US"/>
        </a:p>
      </dgm:t>
    </dgm:pt>
    <dgm:pt modelId="{24B23A2E-02E0-417F-BC85-D8E087DD7C79}" type="sibTrans" cxnId="{FC50B279-1D7B-45F8-AD03-56530192FDC6}">
      <dgm:prSet/>
      <dgm:spPr/>
      <dgm:t>
        <a:bodyPr/>
        <a:lstStyle/>
        <a:p>
          <a:pPr latinLnBrk="1"/>
          <a:endParaRPr lang="ko-KR" altLang="en-US"/>
        </a:p>
      </dgm:t>
    </dgm:pt>
    <dgm:pt modelId="{E4CE1627-270E-4DE4-81B2-6573459870FB}">
      <dgm:prSet phldrT="[텍스트]"/>
      <dgm:spPr/>
      <dgm:t>
        <a:bodyPr/>
        <a:lstStyle/>
        <a:p>
          <a:pPr latinLnBrk="1"/>
          <a:r>
            <a:rPr lang="ko-KR" altLang="en-US" b="1" dirty="0" smtClean="0"/>
            <a:t>방역소독</a:t>
          </a:r>
          <a:endParaRPr lang="ko-KR" altLang="en-US" b="1" dirty="0"/>
        </a:p>
      </dgm:t>
    </dgm:pt>
    <dgm:pt modelId="{408722A8-AE25-4DC7-97A8-60C03AFF7AD4}" type="parTrans" cxnId="{D420594A-4FAB-42E9-86A8-3E2E69E5B8B3}">
      <dgm:prSet/>
      <dgm:spPr/>
      <dgm:t>
        <a:bodyPr/>
        <a:lstStyle/>
        <a:p>
          <a:pPr latinLnBrk="1"/>
          <a:endParaRPr lang="ko-KR" altLang="en-US"/>
        </a:p>
      </dgm:t>
    </dgm:pt>
    <dgm:pt modelId="{DF61368D-6482-49F6-9D1E-87BD417D404F}" type="sibTrans" cxnId="{D420594A-4FAB-42E9-86A8-3E2E69E5B8B3}">
      <dgm:prSet/>
      <dgm:spPr/>
      <dgm:t>
        <a:bodyPr/>
        <a:lstStyle/>
        <a:p>
          <a:pPr latinLnBrk="1"/>
          <a:endParaRPr lang="ko-KR" altLang="en-US"/>
        </a:p>
      </dgm:t>
    </dgm:pt>
    <dgm:pt modelId="{23BD69F2-E425-4F7A-8621-3F584F6AD48F}">
      <dgm:prSet phldrT="[텍스트]"/>
      <dgm:spPr/>
      <dgm:t>
        <a:bodyPr/>
        <a:lstStyle/>
        <a:p>
          <a:pPr latinLnBrk="1"/>
          <a:r>
            <a:rPr lang="ko-KR" altLang="en-US" b="1" dirty="0" smtClean="0"/>
            <a:t>질병발생</a:t>
          </a:r>
          <a:r>
            <a:rPr lang="en-US" altLang="ko-KR" b="1" dirty="0" smtClean="0"/>
            <a:t/>
          </a:r>
          <a:br>
            <a:rPr lang="en-US" altLang="ko-KR" b="1" dirty="0" smtClean="0"/>
          </a:br>
          <a:r>
            <a:rPr lang="ko-KR" altLang="en-US" b="1" dirty="0" smtClean="0"/>
            <a:t> 예방</a:t>
          </a:r>
          <a:endParaRPr lang="ko-KR" altLang="en-US" b="1" dirty="0"/>
        </a:p>
      </dgm:t>
    </dgm:pt>
    <dgm:pt modelId="{46D2BFCD-1466-4294-AD8E-7BF81396D3E4}" type="parTrans" cxnId="{31D58EE8-805E-4005-BDFB-32FC412E678D}">
      <dgm:prSet/>
      <dgm:spPr/>
      <dgm:t>
        <a:bodyPr/>
        <a:lstStyle/>
        <a:p>
          <a:pPr latinLnBrk="1"/>
          <a:endParaRPr lang="ko-KR" altLang="en-US"/>
        </a:p>
      </dgm:t>
    </dgm:pt>
    <dgm:pt modelId="{F44B5C02-8D97-45F4-819C-2401830E64BD}" type="sibTrans" cxnId="{31D58EE8-805E-4005-BDFB-32FC412E678D}">
      <dgm:prSet/>
      <dgm:spPr/>
      <dgm:t>
        <a:bodyPr/>
        <a:lstStyle/>
        <a:p>
          <a:pPr latinLnBrk="1"/>
          <a:endParaRPr lang="ko-KR" altLang="en-US"/>
        </a:p>
      </dgm:t>
    </dgm:pt>
    <dgm:pt modelId="{4B534D82-8A8A-4D91-ADE8-0BBF261A4EFC}">
      <dgm:prSet phldrT="[텍스트]"/>
      <dgm:spPr/>
      <dgm:t>
        <a:bodyPr/>
        <a:lstStyle/>
        <a:p>
          <a:pPr latinLnBrk="1"/>
          <a:r>
            <a:rPr lang="ko-KR" altLang="en-US" b="1" dirty="0" smtClean="0"/>
            <a:t>예방접종</a:t>
          </a:r>
          <a:endParaRPr lang="ko-KR" altLang="en-US" b="1" dirty="0"/>
        </a:p>
      </dgm:t>
    </dgm:pt>
    <dgm:pt modelId="{2C33D321-E765-4363-AB45-010EB5559D11}" type="parTrans" cxnId="{001D8CE9-5799-4540-AE67-B9D9AEEF345A}">
      <dgm:prSet/>
      <dgm:spPr/>
      <dgm:t>
        <a:bodyPr/>
        <a:lstStyle/>
        <a:p>
          <a:pPr latinLnBrk="1"/>
          <a:endParaRPr lang="ko-KR" altLang="en-US"/>
        </a:p>
      </dgm:t>
    </dgm:pt>
    <dgm:pt modelId="{D624891E-8C7F-4468-9BE9-99ACE6C406C2}" type="sibTrans" cxnId="{001D8CE9-5799-4540-AE67-B9D9AEEF345A}">
      <dgm:prSet/>
      <dgm:spPr/>
      <dgm:t>
        <a:bodyPr/>
        <a:lstStyle/>
        <a:p>
          <a:pPr latinLnBrk="1"/>
          <a:endParaRPr lang="ko-KR" altLang="en-US"/>
        </a:p>
      </dgm:t>
    </dgm:pt>
    <dgm:pt modelId="{F141DD85-48A8-4E7C-9A9F-63A8D3349511}">
      <dgm:prSet phldrT="[텍스트]"/>
      <dgm:spPr/>
      <dgm:t>
        <a:bodyPr/>
        <a:lstStyle/>
        <a:p>
          <a:pPr latinLnBrk="1"/>
          <a:r>
            <a:rPr lang="ko-KR" altLang="en-US" b="1" dirty="0" smtClean="0"/>
            <a:t>손실 </a:t>
          </a:r>
          <a:r>
            <a:rPr lang="en-US" altLang="ko-KR" b="1" dirty="0" smtClean="0"/>
            <a:t/>
          </a:r>
          <a:br>
            <a:rPr lang="en-US" altLang="ko-KR" b="1" dirty="0" smtClean="0"/>
          </a:br>
          <a:r>
            <a:rPr lang="ko-KR" altLang="en-US" b="1" dirty="0" smtClean="0"/>
            <a:t>최소화</a:t>
          </a:r>
          <a:endParaRPr lang="ko-KR" altLang="en-US" b="1" dirty="0"/>
        </a:p>
      </dgm:t>
    </dgm:pt>
    <dgm:pt modelId="{229C53A6-DA33-46A5-BA9F-8604637707F2}" type="parTrans" cxnId="{AD09CA21-32BF-44E1-AADA-9900A3AD1A14}">
      <dgm:prSet/>
      <dgm:spPr/>
      <dgm:t>
        <a:bodyPr/>
        <a:lstStyle/>
        <a:p>
          <a:pPr latinLnBrk="1"/>
          <a:endParaRPr lang="ko-KR" altLang="en-US"/>
        </a:p>
      </dgm:t>
    </dgm:pt>
    <dgm:pt modelId="{8B3FBF2A-AB65-4D8E-B223-9E017CC652BE}" type="sibTrans" cxnId="{AD09CA21-32BF-44E1-AADA-9900A3AD1A14}">
      <dgm:prSet/>
      <dgm:spPr/>
      <dgm:t>
        <a:bodyPr/>
        <a:lstStyle/>
        <a:p>
          <a:pPr latinLnBrk="1"/>
          <a:endParaRPr lang="ko-KR" altLang="en-US"/>
        </a:p>
      </dgm:t>
    </dgm:pt>
    <dgm:pt modelId="{F387B434-D674-457A-A244-5ED64FA91096}">
      <dgm:prSet phldrT="[텍스트]"/>
      <dgm:spPr/>
      <dgm:t>
        <a:bodyPr/>
        <a:lstStyle/>
        <a:p>
          <a:pPr latinLnBrk="1"/>
          <a:r>
            <a:rPr lang="ko-KR" altLang="en-US" b="1" dirty="0" smtClean="0"/>
            <a:t>조기발견</a:t>
          </a:r>
          <a:endParaRPr lang="ko-KR" altLang="en-US" b="1" dirty="0"/>
        </a:p>
      </dgm:t>
    </dgm:pt>
    <dgm:pt modelId="{0F628754-6CB2-430D-B21C-F15C96E67998}" type="parTrans" cxnId="{397AD76A-A09C-4D69-97CC-5112085F6D60}">
      <dgm:prSet/>
      <dgm:spPr/>
      <dgm:t>
        <a:bodyPr/>
        <a:lstStyle/>
        <a:p>
          <a:pPr latinLnBrk="1"/>
          <a:endParaRPr lang="ko-KR" altLang="en-US"/>
        </a:p>
      </dgm:t>
    </dgm:pt>
    <dgm:pt modelId="{CD5DF6E5-9660-42C6-9418-D1F26D2D3D97}" type="sibTrans" cxnId="{397AD76A-A09C-4D69-97CC-5112085F6D60}">
      <dgm:prSet/>
      <dgm:spPr/>
      <dgm:t>
        <a:bodyPr/>
        <a:lstStyle/>
        <a:p>
          <a:pPr latinLnBrk="1"/>
          <a:endParaRPr lang="ko-KR" altLang="en-US"/>
        </a:p>
      </dgm:t>
    </dgm:pt>
    <dgm:pt modelId="{5FAF1684-1A26-4F0A-9575-67BF2E12CD4A}">
      <dgm:prSet phldrT="[텍스트]"/>
      <dgm:spPr/>
      <dgm:t>
        <a:bodyPr/>
        <a:lstStyle/>
        <a:p>
          <a:pPr latinLnBrk="1"/>
          <a:r>
            <a:rPr lang="ko-KR" altLang="en-US" b="1" dirty="0" smtClean="0"/>
            <a:t>영양 및 환경 관리</a:t>
          </a:r>
          <a:endParaRPr lang="ko-KR" altLang="en-US" b="1" dirty="0"/>
        </a:p>
      </dgm:t>
    </dgm:pt>
    <dgm:pt modelId="{9AE1129C-BF07-414A-B92C-E3F5372A024D}" type="parTrans" cxnId="{2B4B4345-9F74-4EBE-BC34-C37352FB4EEE}">
      <dgm:prSet/>
      <dgm:spPr/>
      <dgm:t>
        <a:bodyPr/>
        <a:lstStyle/>
        <a:p>
          <a:pPr latinLnBrk="1"/>
          <a:endParaRPr lang="ko-KR" altLang="en-US"/>
        </a:p>
      </dgm:t>
    </dgm:pt>
    <dgm:pt modelId="{014931A7-CBA1-4D13-A2FF-C2F8160AF080}" type="sibTrans" cxnId="{2B4B4345-9F74-4EBE-BC34-C37352FB4EEE}">
      <dgm:prSet/>
      <dgm:spPr/>
      <dgm:t>
        <a:bodyPr/>
        <a:lstStyle/>
        <a:p>
          <a:pPr latinLnBrk="1"/>
          <a:endParaRPr lang="ko-KR" altLang="en-US"/>
        </a:p>
      </dgm:t>
    </dgm:pt>
    <dgm:pt modelId="{02BEEA84-CB9F-4918-A306-8FC05B39564E}">
      <dgm:prSet phldrT="[텍스트]"/>
      <dgm:spPr/>
      <dgm:t>
        <a:bodyPr/>
        <a:lstStyle/>
        <a:p>
          <a:pPr latinLnBrk="1"/>
          <a:r>
            <a:rPr lang="ko-KR" altLang="en-US" b="1" dirty="0" smtClean="0"/>
            <a:t>영양 및 </a:t>
          </a:r>
          <a:r>
            <a:rPr lang="en-US" altLang="ko-KR" b="1" dirty="0" smtClean="0"/>
            <a:t/>
          </a:r>
          <a:br>
            <a:rPr lang="en-US" altLang="ko-KR" b="1" dirty="0" smtClean="0"/>
          </a:br>
          <a:r>
            <a:rPr lang="ko-KR" altLang="en-US" b="1" dirty="0" smtClean="0"/>
            <a:t>환경관리</a:t>
          </a:r>
          <a:endParaRPr lang="ko-KR" altLang="en-US" b="1" dirty="0"/>
        </a:p>
      </dgm:t>
    </dgm:pt>
    <dgm:pt modelId="{0B0CE9D8-6A36-4F3D-8231-9221931B1B04}" type="parTrans" cxnId="{88B58958-8D89-4FBB-B01E-B7A0784672E3}">
      <dgm:prSet/>
      <dgm:spPr/>
      <dgm:t>
        <a:bodyPr/>
        <a:lstStyle/>
        <a:p>
          <a:pPr latinLnBrk="1"/>
          <a:endParaRPr lang="ko-KR" altLang="en-US"/>
        </a:p>
      </dgm:t>
    </dgm:pt>
    <dgm:pt modelId="{8921BCD4-BF8A-4528-9DE6-F732924A7833}" type="sibTrans" cxnId="{88B58958-8D89-4FBB-B01E-B7A0784672E3}">
      <dgm:prSet/>
      <dgm:spPr/>
      <dgm:t>
        <a:bodyPr/>
        <a:lstStyle/>
        <a:p>
          <a:pPr latinLnBrk="1"/>
          <a:endParaRPr lang="ko-KR" altLang="en-US"/>
        </a:p>
      </dgm:t>
    </dgm:pt>
    <dgm:pt modelId="{85FF8464-C265-4E20-A8C4-82CADECBF102}">
      <dgm:prSet phldrT="[텍스트]"/>
      <dgm:spPr/>
      <dgm:t>
        <a:bodyPr/>
        <a:lstStyle/>
        <a:p>
          <a:pPr latinLnBrk="1"/>
          <a:r>
            <a:rPr lang="ko-KR" altLang="en-US" b="1" dirty="0" smtClean="0"/>
            <a:t>기생충구제</a:t>
          </a:r>
          <a:endParaRPr lang="ko-KR" altLang="en-US" b="1" dirty="0"/>
        </a:p>
      </dgm:t>
    </dgm:pt>
    <dgm:pt modelId="{CDA8960D-5205-4071-9CD7-75DE19BFE43C}" type="parTrans" cxnId="{436CD9D4-631A-4D17-B1CB-34BD8F473139}">
      <dgm:prSet/>
      <dgm:spPr/>
      <dgm:t>
        <a:bodyPr/>
        <a:lstStyle/>
        <a:p>
          <a:pPr latinLnBrk="1"/>
          <a:endParaRPr lang="ko-KR" altLang="en-US"/>
        </a:p>
      </dgm:t>
    </dgm:pt>
    <dgm:pt modelId="{1FAB55A3-2919-4F56-B72C-4B77FB8F1F39}" type="sibTrans" cxnId="{436CD9D4-631A-4D17-B1CB-34BD8F473139}">
      <dgm:prSet/>
      <dgm:spPr/>
      <dgm:t>
        <a:bodyPr/>
        <a:lstStyle/>
        <a:p>
          <a:pPr latinLnBrk="1"/>
          <a:endParaRPr lang="ko-KR" altLang="en-US"/>
        </a:p>
      </dgm:t>
    </dgm:pt>
    <dgm:pt modelId="{DE06792C-1DE0-40D4-B633-909EAE21DF31}">
      <dgm:prSet phldrT="[텍스트]"/>
      <dgm:spPr/>
      <dgm:t>
        <a:bodyPr/>
        <a:lstStyle/>
        <a:p>
          <a:pPr latinLnBrk="1"/>
          <a:r>
            <a:rPr lang="ko-KR" altLang="en-US" b="1" dirty="0" smtClean="0"/>
            <a:t>조기치료</a:t>
          </a:r>
          <a:endParaRPr lang="ko-KR" altLang="en-US" b="1" dirty="0"/>
        </a:p>
      </dgm:t>
    </dgm:pt>
    <dgm:pt modelId="{CE871785-D436-4BAB-A07B-DF959C437CA3}" type="parTrans" cxnId="{65E878CF-E113-4157-943C-1634A1CE4309}">
      <dgm:prSet/>
      <dgm:spPr/>
      <dgm:t>
        <a:bodyPr/>
        <a:lstStyle/>
        <a:p>
          <a:pPr latinLnBrk="1"/>
          <a:endParaRPr lang="ko-KR" altLang="en-US"/>
        </a:p>
      </dgm:t>
    </dgm:pt>
    <dgm:pt modelId="{E1879008-D937-446E-93E3-A430CE68A17A}" type="sibTrans" cxnId="{65E878CF-E113-4157-943C-1634A1CE4309}">
      <dgm:prSet/>
      <dgm:spPr/>
      <dgm:t>
        <a:bodyPr/>
        <a:lstStyle/>
        <a:p>
          <a:pPr latinLnBrk="1"/>
          <a:endParaRPr lang="ko-KR" altLang="en-US"/>
        </a:p>
      </dgm:t>
    </dgm:pt>
    <dgm:pt modelId="{1C76CC3C-01EE-4211-9AA4-6347D17A04B8}" type="pres">
      <dgm:prSet presAssocID="{464A424F-8FF9-4395-A1A3-508C07D145F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B8490BC-FB0C-42F6-99C0-F0028BB1B032}" type="pres">
      <dgm:prSet presAssocID="{464A424F-8FF9-4395-A1A3-508C07D145FE}" presName="children" presStyleCnt="0"/>
      <dgm:spPr/>
    </dgm:pt>
    <dgm:pt modelId="{0C29D7EA-9E23-4FD8-AB38-C1714F378A80}" type="pres">
      <dgm:prSet presAssocID="{464A424F-8FF9-4395-A1A3-508C07D145FE}" presName="child1group" presStyleCnt="0"/>
      <dgm:spPr/>
    </dgm:pt>
    <dgm:pt modelId="{2D93AF73-42AB-4E68-8EA4-3070C69B7691}" type="pres">
      <dgm:prSet presAssocID="{464A424F-8FF9-4395-A1A3-508C07D145FE}" presName="child1" presStyleLbl="bgAcc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A5B8898E-A2E1-4EE1-95D9-8A6FDA30481D}" type="pres">
      <dgm:prSet presAssocID="{464A424F-8FF9-4395-A1A3-508C07D145F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7C306F-AFFD-469C-B9E1-3C4956C3F717}" type="pres">
      <dgm:prSet presAssocID="{464A424F-8FF9-4395-A1A3-508C07D145FE}" presName="child2group" presStyleCnt="0"/>
      <dgm:spPr/>
    </dgm:pt>
    <dgm:pt modelId="{9AF8F24B-A405-4724-948F-0B5E5441A886}" type="pres">
      <dgm:prSet presAssocID="{464A424F-8FF9-4395-A1A3-508C07D145FE}" presName="child2" presStyleLbl="bgAcc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C95E9E8B-A073-4265-AE4D-85958612B8DF}" type="pres">
      <dgm:prSet presAssocID="{464A424F-8FF9-4395-A1A3-508C07D145F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F4BDF0-A96D-4265-A19F-845FDDF9ED10}" type="pres">
      <dgm:prSet presAssocID="{464A424F-8FF9-4395-A1A3-508C07D145FE}" presName="child3group" presStyleCnt="0"/>
      <dgm:spPr/>
    </dgm:pt>
    <dgm:pt modelId="{1706C190-B7B8-4014-921A-B25EEB9D2945}" type="pres">
      <dgm:prSet presAssocID="{464A424F-8FF9-4395-A1A3-508C07D145FE}" presName="child3" presStyleLbl="bgAcc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019E4D67-1851-40D3-879A-64F1763B1DA1}" type="pres">
      <dgm:prSet presAssocID="{464A424F-8FF9-4395-A1A3-508C07D145F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985F35-1524-4827-9622-A83FF0B26ED9}" type="pres">
      <dgm:prSet presAssocID="{464A424F-8FF9-4395-A1A3-508C07D145FE}" presName="child4group" presStyleCnt="0"/>
      <dgm:spPr/>
    </dgm:pt>
    <dgm:pt modelId="{049CEC00-2701-414D-B917-0BC035C732EA}" type="pres">
      <dgm:prSet presAssocID="{464A424F-8FF9-4395-A1A3-508C07D145FE}" presName="child4" presStyleLbl="bgAcc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2445C854-24EF-4820-B2E1-D10D0F096911}" type="pres">
      <dgm:prSet presAssocID="{464A424F-8FF9-4395-A1A3-508C07D145F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664FE4E-4167-441D-BCD0-667B7BF7CDDA}" type="pres">
      <dgm:prSet presAssocID="{464A424F-8FF9-4395-A1A3-508C07D145FE}" presName="childPlaceholder" presStyleCnt="0"/>
      <dgm:spPr/>
    </dgm:pt>
    <dgm:pt modelId="{0D40EBFC-B3A5-4F62-B210-4F51172E7CFA}" type="pres">
      <dgm:prSet presAssocID="{464A424F-8FF9-4395-A1A3-508C07D145FE}" presName="circle" presStyleCnt="0"/>
      <dgm:spPr/>
    </dgm:pt>
    <dgm:pt modelId="{1F70C0C2-D9A8-4591-ABE9-E5829F3BFDBE}" type="pres">
      <dgm:prSet presAssocID="{464A424F-8FF9-4395-A1A3-508C07D145F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A1A7714-BAAA-4237-BBFB-A1E5E5AC1BCC}" type="pres">
      <dgm:prSet presAssocID="{464A424F-8FF9-4395-A1A3-508C07D145F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34C69F0-5B1D-4ADB-B27D-8C53F385F5C8}" type="pres">
      <dgm:prSet presAssocID="{464A424F-8FF9-4395-A1A3-508C07D145F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B104F24-BACB-470D-BAC5-B521E3B35591}" type="pres">
      <dgm:prSet presAssocID="{464A424F-8FF9-4395-A1A3-508C07D145F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4007BF1-B51D-4B02-BB59-E9BA353A67B6}" type="pres">
      <dgm:prSet presAssocID="{464A424F-8FF9-4395-A1A3-508C07D145FE}" presName="quadrantPlaceholder" presStyleCnt="0"/>
      <dgm:spPr/>
    </dgm:pt>
    <dgm:pt modelId="{253195BC-A457-4335-AD88-7FCB487248A8}" type="pres">
      <dgm:prSet presAssocID="{464A424F-8FF9-4395-A1A3-508C07D145FE}" presName="center1" presStyleLbl="fgShp" presStyleIdx="0" presStyleCnt="2"/>
      <dgm:spPr/>
    </dgm:pt>
    <dgm:pt modelId="{781B47CC-6A8B-4C5F-A2CF-14D7618B6F9B}" type="pres">
      <dgm:prSet presAssocID="{464A424F-8FF9-4395-A1A3-508C07D145FE}" presName="center2" presStyleLbl="fgShp" presStyleIdx="1" presStyleCnt="2"/>
      <dgm:spPr/>
    </dgm:pt>
  </dgm:ptLst>
  <dgm:cxnLst>
    <dgm:cxn modelId="{001D8CE9-5799-4540-AE67-B9D9AEEF345A}" srcId="{23BD69F2-E425-4F7A-8621-3F584F6AD48F}" destId="{4B534D82-8A8A-4D91-ADE8-0BBF261A4EFC}" srcOrd="0" destOrd="0" parTransId="{2C33D321-E765-4363-AB45-010EB5559D11}" sibTransId="{D624891E-8C7F-4468-9BE9-99ACE6C406C2}"/>
    <dgm:cxn modelId="{018727E9-5383-4F10-B520-DB1D48525A40}" type="presOf" srcId="{85FF8464-C265-4E20-A8C4-82CADECBF102}" destId="{9AF8F24B-A405-4724-948F-0B5E5441A886}" srcOrd="0" destOrd="1" presId="urn:microsoft.com/office/officeart/2005/8/layout/cycle4"/>
    <dgm:cxn modelId="{588D7BC0-AC5A-448E-A885-DEECC80EA37A}" type="presOf" srcId="{4B534D82-8A8A-4D91-ADE8-0BBF261A4EFC}" destId="{9AF8F24B-A405-4724-948F-0B5E5441A886}" srcOrd="0" destOrd="0" presId="urn:microsoft.com/office/officeart/2005/8/layout/cycle4"/>
    <dgm:cxn modelId="{436CD9D4-631A-4D17-B1CB-34BD8F473139}" srcId="{23BD69F2-E425-4F7A-8621-3F584F6AD48F}" destId="{85FF8464-C265-4E20-A8C4-82CADECBF102}" srcOrd="1" destOrd="0" parTransId="{CDA8960D-5205-4071-9CD7-75DE19BFE43C}" sibTransId="{1FAB55A3-2919-4F56-B72C-4B77FB8F1F39}"/>
    <dgm:cxn modelId="{398E167F-28C0-4926-A681-B36CA1736CB8}" type="presOf" srcId="{F387B434-D674-457A-A244-5ED64FA91096}" destId="{1706C190-B7B8-4014-921A-B25EEB9D2945}" srcOrd="0" destOrd="0" presId="urn:microsoft.com/office/officeart/2005/8/layout/cycle4"/>
    <dgm:cxn modelId="{D420594A-4FAB-42E9-86A8-3E2E69E5B8B3}" srcId="{0942638F-69CC-4E4D-8FD8-3A34849D2B1A}" destId="{E4CE1627-270E-4DE4-81B2-6573459870FB}" srcOrd="0" destOrd="0" parTransId="{408722A8-AE25-4DC7-97A8-60C03AFF7AD4}" sibTransId="{DF61368D-6482-49F6-9D1E-87BD417D404F}"/>
    <dgm:cxn modelId="{D813ACE7-4C40-4FD8-814F-AC0791F0738C}" type="presOf" srcId="{02BEEA84-CB9F-4918-A306-8FC05B39564E}" destId="{2445C854-24EF-4820-B2E1-D10D0F096911}" srcOrd="1" destOrd="0" presId="urn:microsoft.com/office/officeart/2005/8/layout/cycle4"/>
    <dgm:cxn modelId="{31D58EE8-805E-4005-BDFB-32FC412E678D}" srcId="{464A424F-8FF9-4395-A1A3-508C07D145FE}" destId="{23BD69F2-E425-4F7A-8621-3F584F6AD48F}" srcOrd="1" destOrd="0" parTransId="{46D2BFCD-1466-4294-AD8E-7BF81396D3E4}" sibTransId="{F44B5C02-8D97-45F4-819C-2401830E64BD}"/>
    <dgm:cxn modelId="{FC50B279-1D7B-45F8-AD03-56530192FDC6}" srcId="{464A424F-8FF9-4395-A1A3-508C07D145FE}" destId="{0942638F-69CC-4E4D-8FD8-3A34849D2B1A}" srcOrd="0" destOrd="0" parTransId="{87920EAA-9A48-4465-8326-3425358462F0}" sibTransId="{24B23A2E-02E0-417F-BC85-D8E087DD7C79}"/>
    <dgm:cxn modelId="{0A703CDC-5BC7-4798-864C-F598A087ADEF}" type="presOf" srcId="{E4CE1627-270E-4DE4-81B2-6573459870FB}" destId="{A5B8898E-A2E1-4EE1-95D9-8A6FDA30481D}" srcOrd="1" destOrd="0" presId="urn:microsoft.com/office/officeart/2005/8/layout/cycle4"/>
    <dgm:cxn modelId="{96825A22-F2D5-43FB-BAF7-D35E1808D3EA}" type="presOf" srcId="{5FAF1684-1A26-4F0A-9575-67BF2E12CD4A}" destId="{EB104F24-BACB-470D-BAC5-B521E3B35591}" srcOrd="0" destOrd="0" presId="urn:microsoft.com/office/officeart/2005/8/layout/cycle4"/>
    <dgm:cxn modelId="{DC9008AF-37EC-453F-BEBE-26C74684096D}" type="presOf" srcId="{464A424F-8FF9-4395-A1A3-508C07D145FE}" destId="{1C76CC3C-01EE-4211-9AA4-6347D17A04B8}" srcOrd="0" destOrd="0" presId="urn:microsoft.com/office/officeart/2005/8/layout/cycle4"/>
    <dgm:cxn modelId="{9F2C4343-2B54-4424-80CE-435AD64C1058}" type="presOf" srcId="{F387B434-D674-457A-A244-5ED64FA91096}" destId="{019E4D67-1851-40D3-879A-64F1763B1DA1}" srcOrd="1" destOrd="0" presId="urn:microsoft.com/office/officeart/2005/8/layout/cycle4"/>
    <dgm:cxn modelId="{3453D0CC-AC05-4BB3-B749-8EDDFF095BA4}" type="presOf" srcId="{23BD69F2-E425-4F7A-8621-3F584F6AD48F}" destId="{0A1A7714-BAAA-4237-BBFB-A1E5E5AC1BCC}" srcOrd="0" destOrd="0" presId="urn:microsoft.com/office/officeart/2005/8/layout/cycle4"/>
    <dgm:cxn modelId="{397AD76A-A09C-4D69-97CC-5112085F6D60}" srcId="{F141DD85-48A8-4E7C-9A9F-63A8D3349511}" destId="{F387B434-D674-457A-A244-5ED64FA91096}" srcOrd="0" destOrd="0" parTransId="{0F628754-6CB2-430D-B21C-F15C96E67998}" sibTransId="{CD5DF6E5-9660-42C6-9418-D1F26D2D3D97}"/>
    <dgm:cxn modelId="{739B4545-A2E8-4F2D-A5DF-BEDE5287968F}" type="presOf" srcId="{DE06792C-1DE0-40D4-B633-909EAE21DF31}" destId="{1706C190-B7B8-4014-921A-B25EEB9D2945}" srcOrd="0" destOrd="1" presId="urn:microsoft.com/office/officeart/2005/8/layout/cycle4"/>
    <dgm:cxn modelId="{AD09CA21-32BF-44E1-AADA-9900A3AD1A14}" srcId="{464A424F-8FF9-4395-A1A3-508C07D145FE}" destId="{F141DD85-48A8-4E7C-9A9F-63A8D3349511}" srcOrd="2" destOrd="0" parTransId="{229C53A6-DA33-46A5-BA9F-8604637707F2}" sibTransId="{8B3FBF2A-AB65-4D8E-B223-9E017CC652BE}"/>
    <dgm:cxn modelId="{5704E726-9FCF-4815-9B42-B54BB28B5AA9}" type="presOf" srcId="{85FF8464-C265-4E20-A8C4-82CADECBF102}" destId="{C95E9E8B-A073-4265-AE4D-85958612B8DF}" srcOrd="1" destOrd="1" presId="urn:microsoft.com/office/officeart/2005/8/layout/cycle4"/>
    <dgm:cxn modelId="{EB177DB1-5C43-4F61-8355-04C1DF85C155}" type="presOf" srcId="{F141DD85-48A8-4E7C-9A9F-63A8D3349511}" destId="{F34C69F0-5B1D-4ADB-B27D-8C53F385F5C8}" srcOrd="0" destOrd="0" presId="urn:microsoft.com/office/officeart/2005/8/layout/cycle4"/>
    <dgm:cxn modelId="{88B58958-8D89-4FBB-B01E-B7A0784672E3}" srcId="{5FAF1684-1A26-4F0A-9575-67BF2E12CD4A}" destId="{02BEEA84-CB9F-4918-A306-8FC05B39564E}" srcOrd="0" destOrd="0" parTransId="{0B0CE9D8-6A36-4F3D-8231-9221931B1B04}" sibTransId="{8921BCD4-BF8A-4528-9DE6-F732924A7833}"/>
    <dgm:cxn modelId="{403FB512-0F47-430F-B6C1-BCE9187D5D9F}" type="presOf" srcId="{0942638F-69CC-4E4D-8FD8-3A34849D2B1A}" destId="{1F70C0C2-D9A8-4591-ABE9-E5829F3BFDBE}" srcOrd="0" destOrd="0" presId="urn:microsoft.com/office/officeart/2005/8/layout/cycle4"/>
    <dgm:cxn modelId="{A2401DAF-5578-4603-8A26-08114BA291E6}" type="presOf" srcId="{02BEEA84-CB9F-4918-A306-8FC05B39564E}" destId="{049CEC00-2701-414D-B917-0BC035C732EA}" srcOrd="0" destOrd="0" presId="urn:microsoft.com/office/officeart/2005/8/layout/cycle4"/>
    <dgm:cxn modelId="{426F2385-8D2E-432C-8DD7-6788102234DD}" type="presOf" srcId="{4B534D82-8A8A-4D91-ADE8-0BBF261A4EFC}" destId="{C95E9E8B-A073-4265-AE4D-85958612B8DF}" srcOrd="1" destOrd="0" presId="urn:microsoft.com/office/officeart/2005/8/layout/cycle4"/>
    <dgm:cxn modelId="{2B4B4345-9F74-4EBE-BC34-C37352FB4EEE}" srcId="{464A424F-8FF9-4395-A1A3-508C07D145FE}" destId="{5FAF1684-1A26-4F0A-9575-67BF2E12CD4A}" srcOrd="3" destOrd="0" parTransId="{9AE1129C-BF07-414A-B92C-E3F5372A024D}" sibTransId="{014931A7-CBA1-4D13-A2FF-C2F8160AF080}"/>
    <dgm:cxn modelId="{67C65E21-DF67-43C8-88EB-2334A790EB3E}" type="presOf" srcId="{E4CE1627-270E-4DE4-81B2-6573459870FB}" destId="{2D93AF73-42AB-4E68-8EA4-3070C69B7691}" srcOrd="0" destOrd="0" presId="urn:microsoft.com/office/officeart/2005/8/layout/cycle4"/>
    <dgm:cxn modelId="{5BACC5B8-BE47-4678-B25B-ED62F1F9D43B}" type="presOf" srcId="{DE06792C-1DE0-40D4-B633-909EAE21DF31}" destId="{019E4D67-1851-40D3-879A-64F1763B1DA1}" srcOrd="1" destOrd="1" presId="urn:microsoft.com/office/officeart/2005/8/layout/cycle4"/>
    <dgm:cxn modelId="{65E878CF-E113-4157-943C-1634A1CE4309}" srcId="{F141DD85-48A8-4E7C-9A9F-63A8D3349511}" destId="{DE06792C-1DE0-40D4-B633-909EAE21DF31}" srcOrd="1" destOrd="0" parTransId="{CE871785-D436-4BAB-A07B-DF959C437CA3}" sibTransId="{E1879008-D937-446E-93E3-A430CE68A17A}"/>
    <dgm:cxn modelId="{41C8FB0B-ECBE-4050-8981-B46D74DDED0F}" type="presParOf" srcId="{1C76CC3C-01EE-4211-9AA4-6347D17A04B8}" destId="{7B8490BC-FB0C-42F6-99C0-F0028BB1B032}" srcOrd="0" destOrd="0" presId="urn:microsoft.com/office/officeart/2005/8/layout/cycle4"/>
    <dgm:cxn modelId="{5C49706E-DCA1-421C-AC1D-AB21038A2E7C}" type="presParOf" srcId="{7B8490BC-FB0C-42F6-99C0-F0028BB1B032}" destId="{0C29D7EA-9E23-4FD8-AB38-C1714F378A80}" srcOrd="0" destOrd="0" presId="urn:microsoft.com/office/officeart/2005/8/layout/cycle4"/>
    <dgm:cxn modelId="{18C8631D-2306-4D43-9123-6807F5EEBC6E}" type="presParOf" srcId="{0C29D7EA-9E23-4FD8-AB38-C1714F378A80}" destId="{2D93AF73-42AB-4E68-8EA4-3070C69B7691}" srcOrd="0" destOrd="0" presId="urn:microsoft.com/office/officeart/2005/8/layout/cycle4"/>
    <dgm:cxn modelId="{4768D7A1-DA60-4568-8266-B099D7F0653E}" type="presParOf" srcId="{0C29D7EA-9E23-4FD8-AB38-C1714F378A80}" destId="{A5B8898E-A2E1-4EE1-95D9-8A6FDA30481D}" srcOrd="1" destOrd="0" presId="urn:microsoft.com/office/officeart/2005/8/layout/cycle4"/>
    <dgm:cxn modelId="{3B6E0860-28F1-4E74-891A-0B1EB7820CEA}" type="presParOf" srcId="{7B8490BC-FB0C-42F6-99C0-F0028BB1B032}" destId="{337C306F-AFFD-469C-B9E1-3C4956C3F717}" srcOrd="1" destOrd="0" presId="urn:microsoft.com/office/officeart/2005/8/layout/cycle4"/>
    <dgm:cxn modelId="{446A0A49-F829-48BA-B49F-F3E7459A2A30}" type="presParOf" srcId="{337C306F-AFFD-469C-B9E1-3C4956C3F717}" destId="{9AF8F24B-A405-4724-948F-0B5E5441A886}" srcOrd="0" destOrd="0" presId="urn:microsoft.com/office/officeart/2005/8/layout/cycle4"/>
    <dgm:cxn modelId="{38140C6F-B984-4F78-98E3-91EE40DF7551}" type="presParOf" srcId="{337C306F-AFFD-469C-B9E1-3C4956C3F717}" destId="{C95E9E8B-A073-4265-AE4D-85958612B8DF}" srcOrd="1" destOrd="0" presId="urn:microsoft.com/office/officeart/2005/8/layout/cycle4"/>
    <dgm:cxn modelId="{88C93266-768F-43AF-8C88-081F6C036CC9}" type="presParOf" srcId="{7B8490BC-FB0C-42F6-99C0-F0028BB1B032}" destId="{F9F4BDF0-A96D-4265-A19F-845FDDF9ED10}" srcOrd="2" destOrd="0" presId="urn:microsoft.com/office/officeart/2005/8/layout/cycle4"/>
    <dgm:cxn modelId="{D0B4FFE6-39C5-45F2-8C09-407677D17D7A}" type="presParOf" srcId="{F9F4BDF0-A96D-4265-A19F-845FDDF9ED10}" destId="{1706C190-B7B8-4014-921A-B25EEB9D2945}" srcOrd="0" destOrd="0" presId="urn:microsoft.com/office/officeart/2005/8/layout/cycle4"/>
    <dgm:cxn modelId="{2241FD5A-AAC6-4FCD-9D82-5C18A542C573}" type="presParOf" srcId="{F9F4BDF0-A96D-4265-A19F-845FDDF9ED10}" destId="{019E4D67-1851-40D3-879A-64F1763B1DA1}" srcOrd="1" destOrd="0" presId="urn:microsoft.com/office/officeart/2005/8/layout/cycle4"/>
    <dgm:cxn modelId="{B7842EC6-10B7-462A-8FC7-F67C1C0DD98F}" type="presParOf" srcId="{7B8490BC-FB0C-42F6-99C0-F0028BB1B032}" destId="{38985F35-1524-4827-9622-A83FF0B26ED9}" srcOrd="3" destOrd="0" presId="urn:microsoft.com/office/officeart/2005/8/layout/cycle4"/>
    <dgm:cxn modelId="{7D6F0883-99EB-4ED8-A6C2-30E9F754751F}" type="presParOf" srcId="{38985F35-1524-4827-9622-A83FF0B26ED9}" destId="{049CEC00-2701-414D-B917-0BC035C732EA}" srcOrd="0" destOrd="0" presId="urn:microsoft.com/office/officeart/2005/8/layout/cycle4"/>
    <dgm:cxn modelId="{CAB860D2-F7DE-4A7A-9072-3AFABC3EA985}" type="presParOf" srcId="{38985F35-1524-4827-9622-A83FF0B26ED9}" destId="{2445C854-24EF-4820-B2E1-D10D0F096911}" srcOrd="1" destOrd="0" presId="urn:microsoft.com/office/officeart/2005/8/layout/cycle4"/>
    <dgm:cxn modelId="{BE71440A-3CD7-445E-A0C0-1A2CC6AD236E}" type="presParOf" srcId="{7B8490BC-FB0C-42F6-99C0-F0028BB1B032}" destId="{8664FE4E-4167-441D-BCD0-667B7BF7CDDA}" srcOrd="4" destOrd="0" presId="urn:microsoft.com/office/officeart/2005/8/layout/cycle4"/>
    <dgm:cxn modelId="{8E742A4F-C9E0-4D4B-919B-48AA7E8B1967}" type="presParOf" srcId="{1C76CC3C-01EE-4211-9AA4-6347D17A04B8}" destId="{0D40EBFC-B3A5-4F62-B210-4F51172E7CFA}" srcOrd="1" destOrd="0" presId="urn:microsoft.com/office/officeart/2005/8/layout/cycle4"/>
    <dgm:cxn modelId="{B02A2A84-80D2-4F39-8600-12254FF29AF5}" type="presParOf" srcId="{0D40EBFC-B3A5-4F62-B210-4F51172E7CFA}" destId="{1F70C0C2-D9A8-4591-ABE9-E5829F3BFDBE}" srcOrd="0" destOrd="0" presId="urn:microsoft.com/office/officeart/2005/8/layout/cycle4"/>
    <dgm:cxn modelId="{EC2D376E-1265-4B12-83CA-EE0F3F779EF7}" type="presParOf" srcId="{0D40EBFC-B3A5-4F62-B210-4F51172E7CFA}" destId="{0A1A7714-BAAA-4237-BBFB-A1E5E5AC1BCC}" srcOrd="1" destOrd="0" presId="urn:microsoft.com/office/officeart/2005/8/layout/cycle4"/>
    <dgm:cxn modelId="{7D7AA8E8-7FD2-4D3E-8C27-952A4F44C4D4}" type="presParOf" srcId="{0D40EBFC-B3A5-4F62-B210-4F51172E7CFA}" destId="{F34C69F0-5B1D-4ADB-B27D-8C53F385F5C8}" srcOrd="2" destOrd="0" presId="urn:microsoft.com/office/officeart/2005/8/layout/cycle4"/>
    <dgm:cxn modelId="{9342CEB6-335D-4486-9E2D-89EBF82BA1E4}" type="presParOf" srcId="{0D40EBFC-B3A5-4F62-B210-4F51172E7CFA}" destId="{EB104F24-BACB-470D-BAC5-B521E3B35591}" srcOrd="3" destOrd="0" presId="urn:microsoft.com/office/officeart/2005/8/layout/cycle4"/>
    <dgm:cxn modelId="{7E66B83A-5924-4111-A71A-946FDD39A8CB}" type="presParOf" srcId="{0D40EBFC-B3A5-4F62-B210-4F51172E7CFA}" destId="{A4007BF1-B51D-4B02-BB59-E9BA353A67B6}" srcOrd="4" destOrd="0" presId="urn:microsoft.com/office/officeart/2005/8/layout/cycle4"/>
    <dgm:cxn modelId="{00556936-434D-4F27-AACC-10E0FB83D319}" type="presParOf" srcId="{1C76CC3C-01EE-4211-9AA4-6347D17A04B8}" destId="{253195BC-A457-4335-AD88-7FCB487248A8}" srcOrd="2" destOrd="0" presId="urn:microsoft.com/office/officeart/2005/8/layout/cycle4"/>
    <dgm:cxn modelId="{B1EC4B9A-2F2F-4854-89F3-B6343D8903A9}" type="presParOf" srcId="{1C76CC3C-01EE-4211-9AA4-6347D17A04B8}" destId="{781B47CC-6A8B-4C5F-A2CF-14D7618B6F9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79918D-D94B-4350-9F60-4A8F7CA59D0B}">
      <dsp:nvSpPr>
        <dsp:cNvPr id="0" name=""/>
        <dsp:cNvSpPr/>
      </dsp:nvSpPr>
      <dsp:spPr>
        <a:xfrm>
          <a:off x="0" y="864101"/>
          <a:ext cx="6156176" cy="452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000" b="1" kern="1200" dirty="0" smtClean="0"/>
            <a:t> 1.</a:t>
          </a:r>
          <a:r>
            <a:rPr lang="ko-KR" sz="3000" b="1" kern="1200" dirty="0" smtClean="0"/>
            <a:t>질병이란</a:t>
          </a:r>
          <a:r>
            <a:rPr lang="en-US" sz="3000" b="1" kern="1200" dirty="0" smtClean="0"/>
            <a:t>?</a:t>
          </a:r>
          <a:endParaRPr lang="ko-KR" sz="3000" kern="1200" dirty="0"/>
        </a:p>
      </dsp:txBody>
      <dsp:txXfrm>
        <a:off x="0" y="864101"/>
        <a:ext cx="6156176" cy="452874"/>
      </dsp:txXfrm>
    </dsp:sp>
    <dsp:sp modelId="{85562BCB-DECB-43A1-98F5-A9BB13F1430A}">
      <dsp:nvSpPr>
        <dsp:cNvPr id="0" name=""/>
        <dsp:cNvSpPr/>
      </dsp:nvSpPr>
      <dsp:spPr>
        <a:xfrm>
          <a:off x="0" y="2053812"/>
          <a:ext cx="6156176" cy="125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459" tIns="25400" rIns="142240" bIns="25400" numCol="1" spcCol="1270" anchor="t" anchorCtr="0">
          <a:noAutofit/>
        </a:bodyPr>
        <a:lstStyle/>
        <a:p>
          <a:pPr marL="228600" lvl="1" indent="-228600" algn="l" defTabSz="889000" rtl="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sz="2000" b="1" kern="1200" dirty="0" smtClean="0"/>
            <a:t>질병은 병원체가 동물 체내에서 증식해서 동물체의 생리기능에 장애를 일으키는 것이 질병의 발병기전이라고 할 수 있다</a:t>
          </a:r>
          <a:r>
            <a:rPr lang="en-US" sz="2000" b="1" kern="1200" dirty="0" smtClean="0"/>
            <a:t>.</a:t>
          </a:r>
          <a:endParaRPr lang="ko-KR" sz="2000" kern="1200" dirty="0"/>
        </a:p>
      </dsp:txBody>
      <dsp:txXfrm>
        <a:off x="0" y="2053812"/>
        <a:ext cx="6156176" cy="12585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06C190-B7B8-4014-921A-B25EEB9D2945}">
      <dsp:nvSpPr>
        <dsp:cNvPr id="0" name=""/>
        <dsp:cNvSpPr/>
      </dsp:nvSpPr>
      <dsp:spPr>
        <a:xfrm>
          <a:off x="5252729" y="3672408"/>
          <a:ext cx="2667896" cy="1728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b="1" kern="1200" dirty="0" smtClean="0"/>
            <a:t>조기발견</a:t>
          </a:r>
          <a:endParaRPr lang="ko-KR" altLang="en-US" sz="2100" b="1" kern="1200" dirty="0"/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b="1" kern="1200" dirty="0" smtClean="0"/>
            <a:t>조기치료</a:t>
          </a:r>
          <a:endParaRPr lang="ko-KR" altLang="en-US" sz="2100" b="1" kern="1200" dirty="0"/>
        </a:p>
      </dsp:txBody>
      <dsp:txXfrm>
        <a:off x="6053098" y="4104456"/>
        <a:ext cx="1867527" cy="1296144"/>
      </dsp:txXfrm>
    </dsp:sp>
    <dsp:sp modelId="{049CEC00-2701-414D-B917-0BC035C732EA}">
      <dsp:nvSpPr>
        <dsp:cNvPr id="0" name=""/>
        <dsp:cNvSpPr/>
      </dsp:nvSpPr>
      <dsp:spPr>
        <a:xfrm>
          <a:off x="899845" y="3672408"/>
          <a:ext cx="2667896" cy="1728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b="1" kern="1200" dirty="0" smtClean="0"/>
            <a:t>영양 및 </a:t>
          </a:r>
          <a:r>
            <a:rPr lang="en-US" altLang="ko-KR" sz="2100" b="1" kern="1200" dirty="0" smtClean="0"/>
            <a:t/>
          </a:r>
          <a:br>
            <a:rPr lang="en-US" altLang="ko-KR" sz="2100" b="1" kern="1200" dirty="0" smtClean="0"/>
          </a:br>
          <a:r>
            <a:rPr lang="ko-KR" altLang="en-US" sz="2100" b="1" kern="1200" dirty="0" smtClean="0"/>
            <a:t>환경관리</a:t>
          </a:r>
          <a:endParaRPr lang="ko-KR" altLang="en-US" sz="2100" b="1" kern="1200" dirty="0"/>
        </a:p>
      </dsp:txBody>
      <dsp:txXfrm>
        <a:off x="899845" y="4104456"/>
        <a:ext cx="1867527" cy="1296144"/>
      </dsp:txXfrm>
    </dsp:sp>
    <dsp:sp modelId="{9AF8F24B-A405-4724-948F-0B5E5441A886}">
      <dsp:nvSpPr>
        <dsp:cNvPr id="0" name=""/>
        <dsp:cNvSpPr/>
      </dsp:nvSpPr>
      <dsp:spPr>
        <a:xfrm>
          <a:off x="5252729" y="0"/>
          <a:ext cx="2667896" cy="1728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b="1" kern="1200" dirty="0" smtClean="0"/>
            <a:t>예방접종</a:t>
          </a:r>
          <a:endParaRPr lang="ko-KR" altLang="en-US" sz="2100" b="1" kern="1200" dirty="0"/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b="1" kern="1200" dirty="0" smtClean="0"/>
            <a:t>기생충구제</a:t>
          </a:r>
          <a:endParaRPr lang="ko-KR" altLang="en-US" sz="2100" b="1" kern="1200" dirty="0"/>
        </a:p>
      </dsp:txBody>
      <dsp:txXfrm>
        <a:off x="6053098" y="0"/>
        <a:ext cx="1867527" cy="1296144"/>
      </dsp:txXfrm>
    </dsp:sp>
    <dsp:sp modelId="{2D93AF73-42AB-4E68-8EA4-3070C69B7691}">
      <dsp:nvSpPr>
        <dsp:cNvPr id="0" name=""/>
        <dsp:cNvSpPr/>
      </dsp:nvSpPr>
      <dsp:spPr>
        <a:xfrm>
          <a:off x="899845" y="0"/>
          <a:ext cx="2667896" cy="1728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b="1" kern="1200" dirty="0" smtClean="0"/>
            <a:t>방역소독</a:t>
          </a:r>
          <a:endParaRPr lang="ko-KR" altLang="en-US" sz="2100" b="1" kern="1200" dirty="0"/>
        </a:p>
      </dsp:txBody>
      <dsp:txXfrm>
        <a:off x="899845" y="0"/>
        <a:ext cx="1867527" cy="1296144"/>
      </dsp:txXfrm>
    </dsp:sp>
    <dsp:sp modelId="{1F70C0C2-D9A8-4591-ABE9-E5829F3BFDBE}">
      <dsp:nvSpPr>
        <dsp:cNvPr id="0" name=""/>
        <dsp:cNvSpPr/>
      </dsp:nvSpPr>
      <dsp:spPr>
        <a:xfrm>
          <a:off x="2017770" y="307834"/>
          <a:ext cx="2338459" cy="233845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b="1" kern="1200" dirty="0" smtClean="0"/>
            <a:t>차단방역</a:t>
          </a:r>
          <a:endParaRPr lang="en-US" altLang="ko-KR" sz="2500" b="1" kern="1200" dirty="0" smtClean="0"/>
        </a:p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b="1" kern="1200" dirty="0" smtClean="0"/>
            <a:t>정기소독</a:t>
          </a:r>
          <a:endParaRPr lang="ko-KR" altLang="en-US" sz="2500" b="1" kern="1200" dirty="0"/>
        </a:p>
      </dsp:txBody>
      <dsp:txXfrm>
        <a:off x="2017770" y="307834"/>
        <a:ext cx="2338459" cy="2338459"/>
      </dsp:txXfrm>
    </dsp:sp>
    <dsp:sp modelId="{0A1A7714-BAAA-4237-BBFB-A1E5E5AC1BCC}">
      <dsp:nvSpPr>
        <dsp:cNvPr id="0" name=""/>
        <dsp:cNvSpPr/>
      </dsp:nvSpPr>
      <dsp:spPr>
        <a:xfrm rot="5400000">
          <a:off x="4464242" y="307834"/>
          <a:ext cx="2338459" cy="233845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/>
            <a:t>질병발생</a:t>
          </a:r>
          <a:r>
            <a:rPr lang="en-US" altLang="ko-KR" sz="2400" b="1" kern="1200" dirty="0" smtClean="0"/>
            <a:t/>
          </a:r>
          <a:br>
            <a:rPr lang="en-US" altLang="ko-KR" sz="2400" b="1" kern="1200" dirty="0" smtClean="0"/>
          </a:br>
          <a:r>
            <a:rPr lang="ko-KR" altLang="en-US" sz="2400" b="1" kern="1200" dirty="0" smtClean="0"/>
            <a:t> 예방</a:t>
          </a:r>
          <a:endParaRPr lang="ko-KR" altLang="en-US" sz="2400" b="1" kern="1200" dirty="0"/>
        </a:p>
      </dsp:txBody>
      <dsp:txXfrm rot="5400000">
        <a:off x="4464242" y="307834"/>
        <a:ext cx="2338459" cy="2338459"/>
      </dsp:txXfrm>
    </dsp:sp>
    <dsp:sp modelId="{F34C69F0-5B1D-4ADB-B27D-8C53F385F5C8}">
      <dsp:nvSpPr>
        <dsp:cNvPr id="0" name=""/>
        <dsp:cNvSpPr/>
      </dsp:nvSpPr>
      <dsp:spPr>
        <a:xfrm rot="10800000">
          <a:off x="4464242" y="2754306"/>
          <a:ext cx="2338459" cy="233845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/>
            <a:t>손실 </a:t>
          </a:r>
          <a:r>
            <a:rPr lang="en-US" altLang="ko-KR" sz="2400" b="1" kern="1200" dirty="0" smtClean="0"/>
            <a:t/>
          </a:r>
          <a:br>
            <a:rPr lang="en-US" altLang="ko-KR" sz="2400" b="1" kern="1200" dirty="0" smtClean="0"/>
          </a:br>
          <a:r>
            <a:rPr lang="ko-KR" altLang="en-US" sz="2400" b="1" kern="1200" dirty="0" smtClean="0"/>
            <a:t>최소화</a:t>
          </a:r>
          <a:endParaRPr lang="ko-KR" altLang="en-US" sz="2400" b="1" kern="1200" dirty="0"/>
        </a:p>
      </dsp:txBody>
      <dsp:txXfrm rot="10800000">
        <a:off x="4464242" y="2754306"/>
        <a:ext cx="2338459" cy="2338459"/>
      </dsp:txXfrm>
    </dsp:sp>
    <dsp:sp modelId="{EB104F24-BACB-470D-BAC5-B521E3B35591}">
      <dsp:nvSpPr>
        <dsp:cNvPr id="0" name=""/>
        <dsp:cNvSpPr/>
      </dsp:nvSpPr>
      <dsp:spPr>
        <a:xfrm rot="16200000">
          <a:off x="2017770" y="2754306"/>
          <a:ext cx="2338459" cy="233845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/>
            <a:t>영양 및 환경 관리</a:t>
          </a:r>
          <a:endParaRPr lang="ko-KR" altLang="en-US" sz="2400" b="1" kern="1200" dirty="0"/>
        </a:p>
      </dsp:txBody>
      <dsp:txXfrm rot="16200000">
        <a:off x="2017770" y="2754306"/>
        <a:ext cx="2338459" cy="2338459"/>
      </dsp:txXfrm>
    </dsp:sp>
    <dsp:sp modelId="{253195BC-A457-4335-AD88-7FCB487248A8}">
      <dsp:nvSpPr>
        <dsp:cNvPr id="0" name=""/>
        <dsp:cNvSpPr/>
      </dsp:nvSpPr>
      <dsp:spPr>
        <a:xfrm>
          <a:off x="4006541" y="2214246"/>
          <a:ext cx="807389" cy="702078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B47CC-6A8B-4C5F-A2CF-14D7618B6F9B}">
      <dsp:nvSpPr>
        <dsp:cNvPr id="0" name=""/>
        <dsp:cNvSpPr/>
      </dsp:nvSpPr>
      <dsp:spPr>
        <a:xfrm rot="10800000">
          <a:off x="4006541" y="2484276"/>
          <a:ext cx="807389" cy="702078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0.55405</cdr:x>
      <cdr:y>0.2381</cdr:y>
    </cdr:from>
    <cdr:to>
      <cdr:x>0.81081</cdr:x>
      <cdr:y>0.29916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2952328" y="1080120"/>
          <a:ext cx="136815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1pPr>
          <a:lvl2pPr marL="4572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2pPr>
          <a:lvl3pPr marL="9144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3pPr>
          <a:lvl4pPr marL="13716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4pPr>
          <a:lvl5pPr marL="18288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5pPr>
          <a:lvl6pPr marL="22860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6pPr>
          <a:lvl7pPr marL="27432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7pPr>
          <a:lvl8pPr marL="32004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8pPr>
          <a:lvl9pPr marL="36576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9pPr>
        </a:lstStyle>
        <a:p xmlns:a="http://schemas.openxmlformats.org/drawingml/2006/main">
          <a:r>
            <a:rPr lang="ko-KR" altLang="en-US" sz="1200" b="1" dirty="0" smtClean="0">
              <a:solidFill>
                <a:srgbClr val="C00000"/>
              </a:solidFill>
            </a:rPr>
            <a:t>육성기에만 급여</a:t>
          </a:r>
          <a:endParaRPr lang="ko-KR" altLang="en-US" sz="12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0.28378</cdr:x>
      <cdr:y>0.4127</cdr:y>
    </cdr:from>
    <cdr:to>
      <cdr:x>0.52703</cdr:x>
      <cdr:y>0.47376</cdr:y>
    </cdr:to>
    <cdr:sp macro="" textlink="">
      <cdr:nvSpPr>
        <cdr:cNvPr id="3" name="TextBox 15"/>
        <cdr:cNvSpPr txBox="1"/>
      </cdr:nvSpPr>
      <cdr:spPr>
        <a:xfrm xmlns:a="http://schemas.openxmlformats.org/drawingml/2006/main">
          <a:off x="1512168" y="1872208"/>
          <a:ext cx="129614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1pPr>
          <a:lvl2pPr marL="4572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2pPr>
          <a:lvl3pPr marL="9144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3pPr>
          <a:lvl4pPr marL="13716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4pPr>
          <a:lvl5pPr marL="18288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5pPr>
          <a:lvl6pPr marL="22860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6pPr>
          <a:lvl7pPr marL="27432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7pPr>
          <a:lvl8pPr marL="32004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8pPr>
          <a:lvl9pPr marL="36576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9pPr>
        </a:lstStyle>
        <a:p xmlns:a="http://schemas.openxmlformats.org/drawingml/2006/main">
          <a:r>
            <a:rPr lang="ko-KR" altLang="en-US" sz="1200" b="1" dirty="0" smtClean="0">
              <a:solidFill>
                <a:srgbClr val="C00000"/>
              </a:solidFill>
            </a:rPr>
            <a:t>육성기</a:t>
          </a:r>
          <a:r>
            <a:rPr lang="en-US" altLang="ko-KR" sz="1200" b="1" dirty="0" smtClean="0">
              <a:solidFill>
                <a:srgbClr val="C00000"/>
              </a:solidFill>
            </a:rPr>
            <a:t>,</a:t>
          </a:r>
          <a:r>
            <a:rPr lang="ko-KR" altLang="en-US" sz="1200" b="1" dirty="0" smtClean="0">
              <a:solidFill>
                <a:srgbClr val="C00000"/>
              </a:solidFill>
            </a:rPr>
            <a:t>비육후기</a:t>
          </a:r>
          <a:endParaRPr lang="ko-KR" altLang="en-US" sz="1200" b="1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0038D-8545-43B7-B76C-BD97106CD2BE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0FA66-6FE7-438F-8058-24E6AD83E4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BCCFEA7-8CF3-44F6-B84D-6242F755E66E}" type="datetime1">
              <a:rPr lang="ko-KR" altLang="en-US"/>
              <a:pPr lvl="0">
                <a:defRPr lang="ko-KR" altLang="en-US"/>
              </a:pPr>
              <a:t>2017-03-30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C6778BC-EE20-4A1F-B800-AFF5E7082854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E1AB9AE-F673-47D8-BB20-AA4885BF2404}" type="datetime1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72E11D5-9ECE-4216-B248-EBEE0DFED29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직사각형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08ECD81-E22D-4679-88BC-7E92EB68C10D}" type="datetime1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11D5-9ECE-4216-B248-EBEE0DFED2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42D01518-F979-4F06-A1AF-99F9006E169C}" type="datetime1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11D5-9ECE-4216-B248-EBEE0DFED29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이등변 삼각형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DFD41FD2-D759-407F-9FD7-1DF84C9568AA}" type="datetime1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11D5-9ECE-4216-B248-EBEE0DFED29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E056ED59-26EA-476D-9DC8-D0D898A66973}" type="datetime1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72E11D5-9ECE-4216-B248-EBEE0DFED29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C60A0E8A-D08C-423F-A0B6-E0BD79950B7A}" type="datetime1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11D5-9ECE-4216-B248-EBEE0DFED29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3640AD58-D497-49BB-A176-33AD72B0C169}" type="datetime1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11D5-9ECE-4216-B248-EBEE0DFED29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B2D656C9-48A1-4AFA-8EFF-6A6319CFF0E2}" type="datetime1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11D5-9ECE-4216-B248-EBEE0DFED29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AF684709-F286-4F76-A6F4-DF441E5B77A4}" type="datetime1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11D5-9ECE-4216-B248-EBEE0DFED29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D458B40A-FDA2-4AA8-B1D9-FB8BE6233F1C}" type="datetime1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11D5-9ECE-4216-B248-EBEE0DFED29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2B08FCC5-2CCF-414B-B2AD-980B0A278C1B}" type="datetime1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11D5-9ECE-4216-B248-EBEE0DFED29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127304" y="6453336"/>
            <a:ext cx="1981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2E11D5-9ECE-4216-B248-EBEE0DFED29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9200" y="1628800"/>
            <a:ext cx="6858000" cy="990600"/>
          </a:xfrm>
        </p:spPr>
        <p:txBody>
          <a:bodyPr>
            <a:noAutofit/>
          </a:bodyPr>
          <a:lstStyle/>
          <a:p>
            <a:pPr algn="ctr">
              <a:defRPr lang="ko-KR" altLang="en-US"/>
            </a:pPr>
            <a:r>
              <a:rPr lang="ko-KR" altLang="en-US" sz="5400" dirty="0" smtClean="0"/>
              <a:t>한우 사양관리</a:t>
            </a:r>
            <a:endParaRPr lang="ko-KR" altLang="en-US" sz="5400" dirty="0">
              <a:solidFill>
                <a:schemeClr val="tx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19672" y="3429000"/>
            <a:ext cx="6120680" cy="588640"/>
          </a:xfrm>
        </p:spPr>
        <p:txBody>
          <a:bodyPr>
            <a:noAutofit/>
          </a:bodyPr>
          <a:lstStyle/>
          <a:p>
            <a:pPr algn="l">
              <a:defRPr lang="ko-KR" altLang="en-US"/>
            </a:pPr>
            <a:r>
              <a:rPr lang="ko-KR" altLang="en-US" sz="4400" dirty="0" err="1">
                <a:solidFill>
                  <a:schemeClr val="tx1"/>
                </a:solidFill>
              </a:rPr>
              <a:t>바울동물병원장</a:t>
            </a:r>
            <a:r>
              <a:rPr lang="ko-KR" altLang="en-US" sz="4400" dirty="0">
                <a:solidFill>
                  <a:schemeClr val="tx1"/>
                </a:solidFill>
              </a:rPr>
              <a:t> 김재경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</p:txBody>
      </p: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10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360040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1.</a:t>
            </a:r>
            <a:r>
              <a:rPr lang="ko-KR" altLang="en-US" sz="3600" b="1" dirty="0" smtClean="0"/>
              <a:t>한우 질병의 원인과 예방</a:t>
            </a:r>
            <a:endParaRPr lang="ko-KR" altLang="en-US" sz="3600" b="1" dirty="0"/>
          </a:p>
        </p:txBody>
      </p:sp>
      <p:graphicFrame>
        <p:nvGraphicFramePr>
          <p:cNvPr id="21" name="다이어그램 20"/>
          <p:cNvGraphicFramePr/>
          <p:nvPr/>
        </p:nvGraphicFramePr>
        <p:xfrm>
          <a:off x="0" y="1268760"/>
          <a:ext cx="88204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771800" y="3789040"/>
            <a:ext cx="3960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smtClean="0">
                <a:solidFill>
                  <a:srgbClr val="FF0000"/>
                </a:solidFill>
              </a:rPr>
              <a:t>질병 예방 대책 </a:t>
            </a:r>
            <a:r>
              <a:rPr lang="en-US" altLang="ko-KR" sz="2500" b="1" dirty="0" smtClean="0">
                <a:solidFill>
                  <a:srgbClr val="FF0000"/>
                </a:solidFill>
              </a:rPr>
              <a:t>4</a:t>
            </a:r>
            <a:r>
              <a:rPr lang="ko-KR" altLang="en-US" sz="2500" b="1" dirty="0" smtClean="0">
                <a:solidFill>
                  <a:srgbClr val="FF0000"/>
                </a:solidFill>
              </a:rPr>
              <a:t>대 요소</a:t>
            </a:r>
            <a:endParaRPr lang="ko-KR" altLang="en-US" sz="2500" b="1" dirty="0">
              <a:solidFill>
                <a:srgbClr val="FF0000"/>
              </a:solidFill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2843808" y="3789040"/>
            <a:ext cx="3456384" cy="432048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724128" y="1412776"/>
            <a:ext cx="3384376" cy="5112568"/>
          </a:xfrm>
        </p:spPr>
        <p:txBody>
          <a:bodyPr>
            <a:normAutofit/>
          </a:bodyPr>
          <a:lstStyle/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유효성분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(1ml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중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비타민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E : 70IU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셀레늄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  1mg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효능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&amp;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활성산소발생을 억제하고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발생한 활성산소를 파괴하여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임신축에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셀레늄과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비타민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E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결핍에 따른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제반증세를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예방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근육이나 점막세포를 건강하게 유지하고 면역기능도 강화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100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6.</a:t>
            </a:r>
            <a:r>
              <a:rPr lang="ko-KR" altLang="en-US" sz="3600" b="1" dirty="0" smtClean="0"/>
              <a:t>주요 약품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35496" y="1173958"/>
            <a:ext cx="6156176" cy="526850"/>
            <a:chOff x="0" y="2213911"/>
            <a:chExt cx="6156176" cy="1180416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 smtClean="0"/>
                <a:t>2.</a:t>
              </a:r>
              <a:r>
                <a:rPr lang="ko-KR" altLang="en-US" sz="3000" b="1" dirty="0" err="1" smtClean="0"/>
                <a:t>노베셀</a:t>
              </a:r>
              <a:endParaRPr lang="en-US" sz="3000" b="1" kern="1200" dirty="0"/>
            </a:p>
          </p:txBody>
        </p:sp>
      </p:grpSp>
      <p:pic>
        <p:nvPicPr>
          <p:cNvPr id="15" name="그림 14" descr="DSCF13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096" y="2313296"/>
            <a:ext cx="5040000" cy="37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759624" y="1340768"/>
            <a:ext cx="3384376" cy="5661248"/>
          </a:xfrm>
        </p:spPr>
        <p:txBody>
          <a:bodyPr>
            <a:normAutofit/>
          </a:bodyPr>
          <a:lstStyle/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유효성분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(1ml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중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메토클로프라미드염산염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5mg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부형제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적량</a:t>
            </a:r>
            <a:endParaRPr lang="en-US" altLang="ko-KR" sz="2000" b="1" dirty="0" smtClean="0"/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효능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&amp;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dirty="0" smtClean="0"/>
              <a:t>-</a:t>
            </a:r>
            <a:r>
              <a:rPr lang="ko-KR" altLang="en-US" sz="2000" dirty="0" smtClean="0"/>
              <a:t>위염</a:t>
            </a:r>
            <a:r>
              <a:rPr lang="en-US" altLang="ko-KR" sz="2000" dirty="0" smtClean="0"/>
              <a:t>,  </a:t>
            </a:r>
            <a:r>
              <a:rPr lang="ko-KR" altLang="en-US" sz="2000" dirty="0" smtClean="0"/>
              <a:t>장염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위장관의</a:t>
            </a:r>
            <a:r>
              <a:rPr lang="ko-KR" altLang="en-US" sz="2000" dirty="0" smtClean="0"/>
              <a:t> 괴사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자가중독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약물중독에 </a:t>
            </a:r>
            <a:r>
              <a:rPr lang="ko-KR" altLang="en-US" sz="2000" dirty="0" err="1" smtClean="0"/>
              <a:t>의한구토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고창증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위의 내복 등 기타 질병에 의한 식욕부진</a:t>
            </a:r>
            <a:r>
              <a:rPr lang="en-US" altLang="ko-KR" sz="2000" dirty="0" smtClean="0"/>
              <a:t> </a:t>
            </a:r>
          </a:p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101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6.</a:t>
            </a:r>
            <a:r>
              <a:rPr lang="ko-KR" altLang="en-US" sz="3600" b="1" dirty="0" smtClean="0"/>
              <a:t>주요 약품 및 첨가제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 smtClean="0"/>
                <a:t>3.</a:t>
              </a:r>
              <a:r>
                <a:rPr lang="ko-KR" altLang="en-US" sz="3000" b="1" dirty="0" err="1" smtClean="0"/>
                <a:t>제스롱</a:t>
              </a:r>
              <a:r>
                <a:rPr lang="en-US" sz="3000" b="1" dirty="0" smtClean="0"/>
                <a:t> </a:t>
              </a:r>
              <a:endParaRPr lang="en-US" sz="3000" b="1" kern="1200" dirty="0"/>
            </a:p>
          </p:txBody>
        </p:sp>
      </p:grpSp>
      <p:pic>
        <p:nvPicPr>
          <p:cNvPr id="4099" name="Picture 3" descr="C:\Users\Hoon\Desktop\상세페이지\독수리\DSCF1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87088" y="-6356350"/>
            <a:ext cx="3600000" cy="2700000"/>
          </a:xfrm>
          <a:prstGeom prst="rect">
            <a:avLst/>
          </a:prstGeom>
          <a:noFill/>
        </p:spPr>
      </p:pic>
      <p:pic>
        <p:nvPicPr>
          <p:cNvPr id="12" name="그림 11" descr="DSCF13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276872"/>
            <a:ext cx="5184000" cy="388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759624" y="1412776"/>
            <a:ext cx="3384376" cy="5589240"/>
          </a:xfrm>
        </p:spPr>
        <p:txBody>
          <a:bodyPr>
            <a:normAutofit/>
          </a:bodyPr>
          <a:lstStyle/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유효성분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(1ml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중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dirty="0" err="1" smtClean="0"/>
              <a:t>멘부톤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Menbutone</a:t>
            </a:r>
            <a:r>
              <a:rPr lang="en-US" altLang="ko-KR" sz="2000" dirty="0" smtClean="0"/>
              <a:t>)  : 100mg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효능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&amp;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dirty="0" smtClean="0"/>
              <a:t>식이성 소화기 질병 및 간장 질병의 예방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치료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-</a:t>
            </a:r>
            <a:r>
              <a:rPr lang="ko-KR" altLang="en-US" sz="2000" dirty="0" smtClean="0"/>
              <a:t>정상적인 생리상태에서 </a:t>
            </a:r>
            <a:r>
              <a:rPr lang="ko-KR" altLang="en-US" sz="2000" dirty="0" err="1" smtClean="0"/>
              <a:t>췌장액의</a:t>
            </a:r>
            <a:r>
              <a:rPr lang="ko-KR" altLang="en-US" sz="2000" dirty="0" smtClean="0"/>
              <a:t> 분비를 촉진시키는 강력한 소화액 분비촉진제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-</a:t>
            </a:r>
            <a:r>
              <a:rPr lang="ko-KR" altLang="en-US" sz="2000" b="1" u="sng" dirty="0" err="1" smtClean="0">
                <a:solidFill>
                  <a:srgbClr val="FF0000"/>
                </a:solidFill>
              </a:rPr>
              <a:t>흰색변을</a:t>
            </a:r>
            <a:r>
              <a:rPr lang="ko-KR" altLang="en-US" sz="2000" b="1" u="sng" dirty="0" smtClean="0">
                <a:solidFill>
                  <a:srgbClr val="FF0000"/>
                </a:solidFill>
              </a:rPr>
              <a:t> 보이는 소에게 주사하면 좋다</a:t>
            </a:r>
            <a:r>
              <a:rPr lang="en-US" altLang="ko-KR" sz="2000" b="1" u="sng" dirty="0" smtClean="0">
                <a:solidFill>
                  <a:srgbClr val="FF0000"/>
                </a:solidFill>
              </a:rPr>
              <a:t>.</a:t>
            </a:r>
            <a:endParaRPr lang="ko-KR" altLang="en-US" sz="2000" b="1" u="sng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102</a:t>
            </a:fld>
            <a:endParaRPr lang="en-US" altLang="en-US" dirty="0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6.</a:t>
            </a:r>
            <a:r>
              <a:rPr lang="ko-KR" altLang="en-US" sz="3600" b="1" dirty="0" smtClean="0"/>
              <a:t>주요 약품 및 첨가제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 smtClean="0"/>
                <a:t>4.</a:t>
              </a:r>
              <a:r>
                <a:rPr lang="ko-KR" altLang="en-US" sz="3000" b="1" dirty="0" err="1" smtClean="0"/>
                <a:t>이도제나빌</a:t>
              </a:r>
              <a:endParaRPr lang="en-US" sz="3000" b="1" kern="1200" dirty="0"/>
            </a:p>
          </p:txBody>
        </p:sp>
      </p:grpSp>
      <p:pic>
        <p:nvPicPr>
          <p:cNvPr id="4099" name="Picture 3" descr="C:\Users\Hoon\Desktop\상세페이지\독수리\DSCF1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87088" y="-6356350"/>
            <a:ext cx="3600000" cy="2700000"/>
          </a:xfrm>
          <a:prstGeom prst="rect">
            <a:avLst/>
          </a:prstGeom>
          <a:noFill/>
        </p:spPr>
      </p:pic>
      <p:pic>
        <p:nvPicPr>
          <p:cNvPr id="15" name="그림 14" descr="DSCF12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060848"/>
            <a:ext cx="5472608" cy="4104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759624" y="1340768"/>
            <a:ext cx="3384376" cy="5661248"/>
          </a:xfrm>
        </p:spPr>
        <p:txBody>
          <a:bodyPr>
            <a:normAutofit/>
          </a:bodyPr>
          <a:lstStyle/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유효성분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(1ml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중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틸미코신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300mg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Phophoric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acid  : 0.015mg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-water for injection : 0.25mg</a:t>
            </a:r>
            <a:r>
              <a:rPr lang="en-US" altLang="ko-KR" sz="2000" b="1" dirty="0" smtClean="0"/>
              <a:t>	</a:t>
            </a: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효능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&amp;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dirty="0" err="1" smtClean="0"/>
              <a:t>Pasteurella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Heamolytica</a:t>
            </a:r>
            <a:r>
              <a:rPr lang="ko-KR" altLang="en-US" sz="2000" dirty="0" smtClean="0"/>
              <a:t>와 </a:t>
            </a:r>
            <a:r>
              <a:rPr lang="en-US" altLang="ko-KR" sz="2000" dirty="0" err="1" smtClean="0"/>
              <a:t>Pasteurella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Multocida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및 </a:t>
            </a:r>
            <a:r>
              <a:rPr lang="ko-KR" altLang="en-US" sz="2000" dirty="0" err="1" smtClean="0"/>
              <a:t>틸미코신에</a:t>
            </a:r>
            <a:r>
              <a:rPr lang="ko-KR" altLang="en-US" sz="2000" dirty="0" smtClean="0"/>
              <a:t> 감수성이 있는 균에 의해 발생되는 소 </a:t>
            </a:r>
            <a:r>
              <a:rPr lang="ko-KR" altLang="en-US" sz="2000" b="1" u="sng" dirty="0" smtClean="0">
                <a:solidFill>
                  <a:srgbClr val="FF0000"/>
                </a:solidFill>
              </a:rPr>
              <a:t>호흡기 질병 또는 폐렴의 치료 </a:t>
            </a:r>
            <a:endParaRPr lang="en-US" altLang="ko-KR" sz="2000" b="1" u="sng" dirty="0" smtClean="0">
              <a:solidFill>
                <a:srgbClr val="FF00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103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6.</a:t>
            </a:r>
            <a:r>
              <a:rPr lang="ko-KR" altLang="en-US" sz="3600" b="1" dirty="0" smtClean="0"/>
              <a:t>주요 약품 및 첨가제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 smtClean="0"/>
                <a:t>5.</a:t>
              </a:r>
              <a:r>
                <a:rPr lang="ko-KR" altLang="en-US" sz="3000" b="1" dirty="0" err="1" smtClean="0"/>
                <a:t>믹토신</a:t>
              </a:r>
              <a:r>
                <a:rPr lang="en-US" sz="3000" b="1" dirty="0" smtClean="0"/>
                <a:t> </a:t>
              </a:r>
              <a:endParaRPr lang="en-US" sz="3000" b="1" kern="1200" dirty="0"/>
            </a:p>
          </p:txBody>
        </p:sp>
      </p:grpSp>
      <p:pic>
        <p:nvPicPr>
          <p:cNvPr id="4099" name="Picture 3" descr="C:\Users\Hoon\Desktop\상세페이지\독수리\DSCF1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87088" y="-6356350"/>
            <a:ext cx="3600000" cy="2700000"/>
          </a:xfrm>
          <a:prstGeom prst="rect">
            <a:avLst/>
          </a:prstGeom>
          <a:noFill/>
        </p:spPr>
      </p:pic>
      <p:pic>
        <p:nvPicPr>
          <p:cNvPr id="12" name="그림 11" descr="DSCF12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348880"/>
            <a:ext cx="5040000" cy="37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759624" y="1340768"/>
            <a:ext cx="3384376" cy="5328592"/>
          </a:xfrm>
        </p:spPr>
        <p:txBody>
          <a:bodyPr>
            <a:normAutofit lnSpcReduction="10000"/>
          </a:bodyPr>
          <a:lstStyle/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유효성분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(1ml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중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틸미코신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300mg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프로필렌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글리콜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250mg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인산 및 증류수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적량</a:t>
            </a:r>
            <a:r>
              <a:rPr lang="en-US" altLang="ko-KR" sz="2000" b="1" dirty="0" smtClean="0"/>
              <a:t>	</a:t>
            </a: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효능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&amp;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만헤이미아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전</a:t>
            </a:r>
            <a:r>
              <a:rPr lang="en-US" altLang="ko-KR" sz="2000" dirty="0" smtClean="0"/>
              <a:t>: </a:t>
            </a:r>
            <a:r>
              <a:rPr lang="ko-KR" altLang="en-US" sz="2000" dirty="0" err="1" smtClean="0"/>
              <a:t>파스튜렐라</a:t>
            </a:r>
            <a:r>
              <a:rPr lang="en-US" altLang="ko-KR" sz="2000" dirty="0" smtClean="0"/>
              <a:t>) </a:t>
            </a:r>
            <a:r>
              <a:rPr lang="ko-KR" altLang="en-US" sz="2000" dirty="0" err="1" smtClean="0"/>
              <a:t>헤모리타카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Msnnheimia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haemolytica</a:t>
            </a:r>
            <a:r>
              <a:rPr lang="en-US" altLang="ko-KR" sz="2000" dirty="0" smtClean="0"/>
              <a:t>), </a:t>
            </a:r>
            <a:r>
              <a:rPr lang="ko-KR" altLang="en-US" sz="2000" dirty="0" err="1" smtClean="0"/>
              <a:t>파스튜렐라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멀토시다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Pasteurella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multocida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및 </a:t>
            </a:r>
            <a:r>
              <a:rPr lang="ko-KR" altLang="en-US" sz="2000" dirty="0" err="1" smtClean="0"/>
              <a:t>틸미코신에</a:t>
            </a:r>
            <a:r>
              <a:rPr lang="ko-KR" altLang="en-US" sz="2000" dirty="0" smtClean="0"/>
              <a:t> 감수성이 있는 여러 세균들에 의해 발생되는 </a:t>
            </a:r>
            <a:r>
              <a:rPr lang="ko-KR" altLang="en-US" sz="2000" b="1" u="sng" dirty="0" smtClean="0">
                <a:solidFill>
                  <a:srgbClr val="FF0000"/>
                </a:solidFill>
              </a:rPr>
              <a:t>소 호흡기 질병 또는 폐렴</a:t>
            </a:r>
            <a:r>
              <a:rPr lang="en-US" altLang="ko-KR" sz="2000" dirty="0" smtClean="0"/>
              <a:t>(Bovine pneumonia)</a:t>
            </a:r>
            <a:r>
              <a:rPr lang="ko-KR" altLang="en-US" sz="2000" dirty="0" smtClean="0"/>
              <a:t>의 치료</a:t>
            </a:r>
            <a:r>
              <a:rPr lang="en-US" altLang="ko-KR" sz="2000" dirty="0" smtClean="0"/>
              <a:t>.</a:t>
            </a:r>
          </a:p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104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6.</a:t>
            </a:r>
            <a:r>
              <a:rPr lang="ko-KR" altLang="en-US" sz="3600" b="1" dirty="0" smtClean="0"/>
              <a:t>주요 약품 및 첨가제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 smtClean="0"/>
                <a:t>6.</a:t>
              </a:r>
              <a:r>
                <a:rPr lang="ko-KR" altLang="en-US" sz="3000" b="1" dirty="0" err="1" smtClean="0"/>
                <a:t>마이코틸</a:t>
              </a:r>
              <a:r>
                <a:rPr lang="en-US" sz="3000" b="1" dirty="0" smtClean="0"/>
                <a:t> </a:t>
              </a:r>
              <a:endParaRPr lang="en-US" sz="3000" b="1" kern="1200" dirty="0"/>
            </a:p>
          </p:txBody>
        </p:sp>
      </p:grpSp>
      <p:pic>
        <p:nvPicPr>
          <p:cNvPr id="4099" name="Picture 3" descr="C:\Users\Hoon\Desktop\상세페이지\독수리\DSCF1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87088" y="-6356350"/>
            <a:ext cx="3600000" cy="2700000"/>
          </a:xfrm>
          <a:prstGeom prst="rect">
            <a:avLst/>
          </a:prstGeom>
          <a:noFill/>
        </p:spPr>
      </p:pic>
      <p:pic>
        <p:nvPicPr>
          <p:cNvPr id="13" name="그림 12" descr="DSCF12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104" y="2061280"/>
            <a:ext cx="5184000" cy="388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759624" y="1340768"/>
            <a:ext cx="3384376" cy="5661248"/>
          </a:xfrm>
        </p:spPr>
        <p:txBody>
          <a:bodyPr>
            <a:normAutofit/>
          </a:bodyPr>
          <a:lstStyle/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유효성분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(1ml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중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락토바실러스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10^7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이상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Enterococcus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faecium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Bifidobacterium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longum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B.thermophilum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lgY</a:t>
            </a:r>
            <a:r>
              <a:rPr lang="en-US" altLang="ko-KR" sz="2000" b="1" dirty="0" smtClean="0"/>
              <a:t>	</a:t>
            </a: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효능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&amp;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ko-KR" altLang="en-US" sz="2000" dirty="0" smtClean="0"/>
              <a:t> 대장균 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살모넬라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로타</a:t>
            </a:r>
            <a:r>
              <a:rPr lang="ko-KR" altLang="en-US" sz="2000" dirty="0" smtClean="0"/>
              <a:t> 및 코로나 바이러스 항체가 </a:t>
            </a:r>
            <a:r>
              <a:rPr lang="ko-KR" altLang="en-US" sz="2000" b="1" u="sng" dirty="0" smtClean="0">
                <a:solidFill>
                  <a:srgbClr val="FF0000"/>
                </a:solidFill>
              </a:rPr>
              <a:t>들어있어 송아지 설사 예방에 좋다</a:t>
            </a:r>
            <a:r>
              <a:rPr lang="en-US" altLang="ko-KR" sz="2000" b="1" u="sng" dirty="0" smtClean="0">
                <a:solidFill>
                  <a:srgbClr val="FF0000"/>
                </a:solidFill>
              </a:rPr>
              <a:t>.</a:t>
            </a:r>
          </a:p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105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6.</a:t>
            </a:r>
            <a:r>
              <a:rPr lang="ko-KR" altLang="en-US" sz="3600" b="1" dirty="0" smtClean="0"/>
              <a:t>주요 약품 및 첨가제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 smtClean="0"/>
                <a:t>7.</a:t>
              </a:r>
              <a:r>
                <a:rPr lang="ko-KR" altLang="en-US" sz="3000" b="1" dirty="0" err="1" smtClean="0"/>
                <a:t>송아지쭈쭈바</a:t>
              </a:r>
              <a:r>
                <a:rPr lang="en-US" sz="3000" b="1" dirty="0" smtClean="0"/>
                <a:t> </a:t>
              </a:r>
              <a:endParaRPr lang="en-US" sz="3000" b="1" kern="1200" dirty="0"/>
            </a:p>
          </p:txBody>
        </p:sp>
      </p:grpSp>
      <p:pic>
        <p:nvPicPr>
          <p:cNvPr id="4099" name="Picture 3" descr="C:\Users\Hoon\Desktop\상세페이지\독수리\DSCF1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87088" y="-6356350"/>
            <a:ext cx="3600000" cy="2700000"/>
          </a:xfrm>
          <a:prstGeom prst="rect">
            <a:avLst/>
          </a:prstGeom>
          <a:noFill/>
        </p:spPr>
      </p:pic>
      <p:pic>
        <p:nvPicPr>
          <p:cNvPr id="12" name="그림 11" descr="DSCF1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112" y="2133288"/>
            <a:ext cx="5184000" cy="388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759624" y="1340768"/>
            <a:ext cx="3384376" cy="5661248"/>
          </a:xfrm>
        </p:spPr>
        <p:txBody>
          <a:bodyPr>
            <a:normAutofit/>
          </a:bodyPr>
          <a:lstStyle/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유효성분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(1ml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중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en-US" altLang="ko-KR" sz="2000" dirty="0" err="1" smtClean="0"/>
              <a:t>Dexamethaxone</a:t>
            </a:r>
            <a:r>
              <a:rPr lang="en-US" altLang="ko-KR" sz="2000" dirty="0" smtClean="0"/>
              <a:t> Disodium Phosphate :1mg</a:t>
            </a:r>
            <a:br>
              <a:rPr lang="en-US" altLang="ko-KR" sz="2000" dirty="0" smtClean="0"/>
            </a:br>
            <a:r>
              <a:rPr lang="en-US" altLang="ko-KR" sz="2000" dirty="0" smtClean="0"/>
              <a:t>-Benzyl Alcohol  : </a:t>
            </a:r>
            <a:r>
              <a:rPr lang="ko-KR" altLang="en-US" sz="2000" dirty="0" smtClean="0"/>
              <a:t>적량</a:t>
            </a:r>
            <a:endParaRPr lang="en-US" altLang="ko-KR" sz="2000" b="1" dirty="0" smtClean="0"/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효능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&amp;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케토시스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산전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산후 기립 </a:t>
            </a:r>
            <a:r>
              <a:rPr lang="ko-KR" altLang="en-US" sz="2000" dirty="0" err="1" smtClean="0"/>
              <a:t>불능증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기립불능증후군</a:t>
            </a:r>
            <a:r>
              <a:rPr lang="en-US" altLang="ko-KR" sz="2000" dirty="0" smtClean="0"/>
              <a:t>), </a:t>
            </a:r>
            <a:r>
              <a:rPr lang="ko-KR" altLang="en-US" sz="2000" dirty="0" smtClean="0"/>
              <a:t>폐렴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기관지염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유방염의 </a:t>
            </a:r>
            <a:r>
              <a:rPr lang="ko-KR" altLang="en-US" sz="2000" dirty="0" err="1" smtClean="0"/>
              <a:t>경결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종창의 완화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결막염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질염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자궁내막염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과절염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알러지성</a:t>
            </a:r>
            <a:r>
              <a:rPr lang="ko-KR" altLang="en-US" sz="2000" dirty="0" smtClean="0"/>
              <a:t> 피부염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근염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외상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수술시</a:t>
            </a:r>
            <a:r>
              <a:rPr lang="ko-KR" altLang="en-US" sz="2000" dirty="0" smtClean="0"/>
              <a:t> 쇼크 완화 </a:t>
            </a:r>
            <a:endParaRPr lang="en-US" altLang="ko-KR" sz="2000" dirty="0" smtClean="0"/>
          </a:p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106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6.</a:t>
            </a:r>
            <a:r>
              <a:rPr lang="ko-KR" altLang="en-US" sz="3600" b="1" dirty="0" smtClean="0"/>
              <a:t>주요 약품 및 첨가제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 smtClean="0"/>
                <a:t>8.</a:t>
              </a:r>
              <a:r>
                <a:rPr lang="ko-KR" altLang="en-US" sz="3000" b="1" dirty="0" err="1" smtClean="0"/>
                <a:t>덱소론</a:t>
              </a:r>
              <a:r>
                <a:rPr lang="en-US" sz="3000" b="1" dirty="0" smtClean="0"/>
                <a:t> </a:t>
              </a:r>
              <a:endParaRPr lang="en-US" sz="3000" b="1" kern="1200" dirty="0"/>
            </a:p>
          </p:txBody>
        </p:sp>
      </p:grpSp>
      <p:pic>
        <p:nvPicPr>
          <p:cNvPr id="4099" name="Picture 3" descr="C:\Users\Hoon\Desktop\상세페이지\독수리\DSCF1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87088" y="-6356350"/>
            <a:ext cx="3600000" cy="2700000"/>
          </a:xfrm>
          <a:prstGeom prst="rect">
            <a:avLst/>
          </a:prstGeom>
          <a:noFill/>
        </p:spPr>
      </p:pic>
      <p:pic>
        <p:nvPicPr>
          <p:cNvPr id="13" name="그림 12" descr="DSCF12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132856"/>
            <a:ext cx="5184000" cy="388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580112" y="1340768"/>
            <a:ext cx="3384376" cy="5517232"/>
          </a:xfrm>
        </p:spPr>
        <p:txBody>
          <a:bodyPr>
            <a:normAutofit/>
          </a:bodyPr>
          <a:lstStyle/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유효성분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(1ml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중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dirty="0" err="1" smtClean="0"/>
              <a:t>Sulfamethazine</a:t>
            </a:r>
            <a:r>
              <a:rPr lang="en-US" altLang="ko-KR" sz="2000" dirty="0" smtClean="0"/>
              <a:t> Sodium : 0.32g</a:t>
            </a:r>
          </a:p>
          <a:p>
            <a:r>
              <a:rPr lang="en-US" altLang="ko-KR" sz="2000" dirty="0" err="1" smtClean="0"/>
              <a:t>Sufamerazine</a:t>
            </a:r>
            <a:r>
              <a:rPr lang="en-US" altLang="ko-KR" sz="2000" dirty="0" smtClean="0"/>
              <a:t> Sodium : 0.06g</a:t>
            </a:r>
          </a:p>
          <a:p>
            <a:r>
              <a:rPr lang="en-US" altLang="ko-KR" sz="2000" dirty="0" smtClean="0"/>
              <a:t>    </a:t>
            </a:r>
            <a:r>
              <a:rPr lang="en-US" altLang="ko-KR" sz="2000" dirty="0" err="1" smtClean="0"/>
              <a:t>Silfathazole</a:t>
            </a:r>
            <a:r>
              <a:rPr lang="en-US" altLang="ko-KR" sz="2000" dirty="0" smtClean="0"/>
              <a:t> Sodium : 0.02g</a:t>
            </a: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효능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&amp;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dirty="0" smtClean="0"/>
              <a:t>기관지폐렴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폐렴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-</a:t>
            </a:r>
            <a:r>
              <a:rPr lang="ko-KR" altLang="en-US" sz="2000" dirty="0" smtClean="0"/>
              <a:t>디프테리아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-</a:t>
            </a:r>
            <a:r>
              <a:rPr lang="ko-KR" altLang="en-US" sz="2000" dirty="0" smtClean="0"/>
              <a:t>자궁내막염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부제병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-</a:t>
            </a:r>
            <a:r>
              <a:rPr lang="ko-KR" altLang="en-US" sz="2000" dirty="0" smtClean="0"/>
              <a:t>급성유방염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장염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-</a:t>
            </a:r>
            <a:r>
              <a:rPr lang="ko-KR" altLang="en-US" sz="2000" dirty="0" err="1" smtClean="0"/>
              <a:t>파스튜렐라증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-</a:t>
            </a:r>
            <a:r>
              <a:rPr lang="ko-KR" altLang="en-US" sz="2000" b="1" u="sng" dirty="0" smtClean="0">
                <a:solidFill>
                  <a:srgbClr val="FF0000"/>
                </a:solidFill>
              </a:rPr>
              <a:t>송아지 </a:t>
            </a:r>
            <a:r>
              <a:rPr lang="ko-KR" altLang="en-US" sz="2000" b="1" u="sng" dirty="0" err="1" smtClean="0">
                <a:solidFill>
                  <a:srgbClr val="FF0000"/>
                </a:solidFill>
              </a:rPr>
              <a:t>콕시디움성</a:t>
            </a:r>
            <a:r>
              <a:rPr lang="ko-KR" altLang="en-US" sz="2000" b="1" u="sng" dirty="0" smtClean="0">
                <a:solidFill>
                  <a:srgbClr val="FF0000"/>
                </a:solidFill>
              </a:rPr>
              <a:t> 설사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107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6.</a:t>
            </a:r>
            <a:r>
              <a:rPr lang="ko-KR" altLang="en-US" sz="3600" b="1" dirty="0" smtClean="0"/>
              <a:t>주요 약품 및 첨가제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 smtClean="0"/>
                <a:t>9.</a:t>
              </a:r>
              <a:r>
                <a:rPr lang="ko-KR" altLang="en-US" sz="3000" b="1" dirty="0" err="1" smtClean="0"/>
                <a:t>메타메라지나</a:t>
              </a:r>
              <a:endParaRPr lang="en-US" sz="3000" b="1" kern="1200" dirty="0"/>
            </a:p>
          </p:txBody>
        </p:sp>
      </p:grpSp>
      <p:pic>
        <p:nvPicPr>
          <p:cNvPr id="3074" name="Picture 2" descr="C:\Users\Hoon\Desktop\apxkapfkwl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0" y="1737753"/>
            <a:ext cx="4932040" cy="51202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580112" y="1340768"/>
            <a:ext cx="3384376" cy="5517232"/>
          </a:xfrm>
        </p:spPr>
        <p:txBody>
          <a:bodyPr>
            <a:normAutofit/>
          </a:bodyPr>
          <a:lstStyle/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유효성분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(1ml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중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페니실린지칼륨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500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만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endParaRPr lang="en-US" altLang="ko-KR" sz="2000" dirty="0" smtClean="0"/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효능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&amp;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인체용 약이지만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u="sng" dirty="0" err="1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장독혈증에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걸려 피똥설사를 하는 송아지들은 </a:t>
            </a:r>
            <a:r>
              <a:rPr lang="ko-KR" altLang="en-US" sz="2000" b="1" u="sng" dirty="0" err="1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썰파제가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아니라 </a:t>
            </a:r>
            <a:r>
              <a:rPr lang="en-US" altLang="ko-KR" sz="2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“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페니실린</a:t>
            </a:r>
            <a:r>
              <a:rPr lang="en-US" altLang="ko-KR" sz="2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”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으로 치료를 해주어야 한다</a:t>
            </a:r>
            <a:r>
              <a:rPr lang="en-US" altLang="ko-KR" sz="2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ko-KR" altLang="en-US" sz="2000" u="sng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108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6.</a:t>
            </a:r>
            <a:r>
              <a:rPr lang="ko-KR" altLang="en-US" sz="3600" b="1" dirty="0" smtClean="0"/>
              <a:t>주요 약품 및 첨가제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 smtClean="0"/>
                <a:t>10.</a:t>
              </a:r>
              <a:r>
                <a:rPr lang="ko-KR" altLang="en-US" sz="3000" b="1" dirty="0" smtClean="0"/>
                <a:t>페니실린</a:t>
              </a:r>
              <a:endParaRPr lang="en-US" sz="3000" b="1" kern="1200" dirty="0"/>
            </a:p>
          </p:txBody>
        </p:sp>
      </p:grpSp>
      <p:pic>
        <p:nvPicPr>
          <p:cNvPr id="12" name="그림 11" descr="KakaoTalk_20170328_142713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5580112" cy="3466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580112" y="1340768"/>
            <a:ext cx="3384376" cy="5517232"/>
          </a:xfrm>
        </p:spPr>
        <p:txBody>
          <a:bodyPr>
            <a:normAutofit/>
          </a:bodyPr>
          <a:lstStyle/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유효성분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(1ml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중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세프티오퍼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염산염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50mg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벤질 알코올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0.01ml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부틸히드록시톨루엔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0.2mg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알루미늄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스테아레이트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50mg</a:t>
            </a:r>
          </a:p>
          <a:p>
            <a:endParaRPr lang="en-US" altLang="ko-KR" sz="2000" dirty="0" smtClean="0"/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효능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&amp;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Pasteurella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haemolytica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Pasteurella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multocida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Haemophilus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somnus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등에 의한 호흡기 질병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수송열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세균성 폐렴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의 치료</a:t>
            </a:r>
            <a:endParaRPr lang="ko-KR" altLang="en-US" sz="2000" u="sng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109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6.</a:t>
            </a:r>
            <a:r>
              <a:rPr lang="ko-KR" altLang="en-US" sz="3600" b="1" dirty="0" smtClean="0"/>
              <a:t>주요 약품 및 첨가제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 smtClean="0"/>
                <a:t>11.</a:t>
              </a:r>
              <a:r>
                <a:rPr lang="ko-KR" altLang="en-US" sz="3000" b="1" dirty="0" err="1" smtClean="0"/>
                <a:t>이안</a:t>
              </a:r>
              <a:r>
                <a:rPr lang="en-US" altLang="ko-KR" sz="3000" b="1" dirty="0" smtClean="0"/>
                <a:t>-</a:t>
              </a:r>
              <a:r>
                <a:rPr lang="ko-KR" altLang="en-US" sz="3000" b="1" dirty="0" err="1" smtClean="0"/>
                <a:t>한세프</a:t>
              </a:r>
              <a:r>
                <a:rPr lang="en-US" altLang="ko-KR" sz="3000" b="1" dirty="0" smtClean="0"/>
                <a:t>(HANCEFT)</a:t>
              </a:r>
              <a:endParaRPr lang="en-US" sz="3000" b="1" kern="1200" dirty="0"/>
            </a:p>
          </p:txBody>
        </p:sp>
      </p:grpSp>
      <p:pic>
        <p:nvPicPr>
          <p:cNvPr id="13" name="그림 12" descr="한세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5112568" cy="4771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1)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설사의 정의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설사는 정상적인 분변의 성상이 아닌 액체가 섞인 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묽은 변을 말하거나</a:t>
            </a:r>
            <a:r>
              <a:rPr lang="en-US" altLang="ko-KR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, 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비정상적인 잦은 배변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을 하는 것을 뜻한다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2)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임상증상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송아지가 설사를 하게 되면 필연적으로 탈수가 나타나며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이로 인하여 체내 수분과 영양소가 부족해져 전해질 불균형이 나타나게 된다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따라서 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대부분의 송아지 폐사의 원인과 회복 여부는 탈수와 직접적으로 연관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되어 있기 때문에 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설사 </a:t>
            </a:r>
            <a:r>
              <a:rPr lang="ko-KR" altLang="en-US" sz="2000" b="1" u="sng" dirty="0" err="1" smtClean="0">
                <a:solidFill>
                  <a:srgbClr val="FF0000"/>
                </a:solidFill>
                <a:latin typeface="함초롬바탕"/>
                <a:ea typeface="함초롬바탕"/>
              </a:rPr>
              <a:t>치료시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 탈수를 회복 시켜주는 것이 가장 중요하다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11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1.</a:t>
            </a:r>
            <a:r>
              <a:rPr lang="ko-KR" altLang="en-US" sz="3600" b="1" dirty="0" smtClean="0"/>
              <a:t>한우 질병의 원인과 예방</a:t>
            </a:r>
            <a:endParaRPr lang="ko-KR" altLang="en-US" sz="36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0" y="1196753"/>
            <a:ext cx="6156176" cy="504055"/>
            <a:chOff x="0" y="2213910"/>
            <a:chExt cx="6156176" cy="1129342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0" y="2213910"/>
              <a:ext cx="6156176" cy="112934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모서리가 둥근 직사각형 4"/>
            <p:cNvSpPr/>
            <p:nvPr/>
          </p:nvSpPr>
          <p:spPr>
            <a:xfrm>
              <a:off x="55130" y="2308022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000" b="1" kern="1200" dirty="0" smtClean="0"/>
                <a:t>Ⅱ. </a:t>
              </a:r>
              <a:r>
                <a:rPr lang="ko-KR" altLang="en-US" sz="3000" b="1" kern="1200" dirty="0" smtClean="0"/>
                <a:t>송아지 질병</a:t>
              </a:r>
              <a:endParaRPr lang="en-US" sz="3000" b="1" kern="1200" dirty="0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0" y="1844824"/>
            <a:ext cx="6156176" cy="504055"/>
            <a:chOff x="0" y="2213910"/>
            <a:chExt cx="6156176" cy="1129342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0" y="2213910"/>
              <a:ext cx="6156176" cy="112934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모서리가 둥근 직사각형 4"/>
            <p:cNvSpPr/>
            <p:nvPr/>
          </p:nvSpPr>
          <p:spPr>
            <a:xfrm>
              <a:off x="55130" y="2308022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000" b="1" kern="1200" dirty="0" smtClean="0"/>
                <a:t>1.</a:t>
              </a:r>
              <a:r>
                <a:rPr lang="ko-KR" altLang="en-US" sz="3000" b="1" kern="1200" dirty="0" smtClean="0"/>
                <a:t>송아지 설사</a:t>
              </a:r>
              <a:r>
                <a:rPr lang="en-US" altLang="ko-KR" sz="3000" b="1" kern="1200" dirty="0" smtClean="0"/>
                <a:t>.</a:t>
              </a:r>
              <a:endParaRPr lang="en-US" sz="3000" b="1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64088" y="1340768"/>
            <a:ext cx="3384376" cy="5517232"/>
          </a:xfrm>
        </p:spPr>
        <p:txBody>
          <a:bodyPr>
            <a:normAutofit/>
          </a:bodyPr>
          <a:lstStyle/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유효성분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(1ml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중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카르니틴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200mg</a:t>
            </a: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Sorbitol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80mg</a:t>
            </a:r>
          </a:p>
          <a:p>
            <a:endParaRPr lang="en-US" altLang="ko-KR" sz="2000" dirty="0" smtClean="0"/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효능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&amp;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식욕회복</a:t>
            </a:r>
            <a:endParaRPr lang="ko-KR" altLang="en-US" sz="2000" u="sng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110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6.</a:t>
            </a:r>
            <a:r>
              <a:rPr lang="ko-KR" altLang="en-US" sz="3600" b="1" dirty="0" smtClean="0"/>
              <a:t>주요 약품 및 첨가제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 smtClean="0"/>
                <a:t>12.</a:t>
              </a:r>
              <a:r>
                <a:rPr lang="ko-KR" altLang="en-US" sz="3000" b="1" dirty="0" err="1" smtClean="0"/>
                <a:t>카르니틴</a:t>
              </a:r>
              <a:endParaRPr lang="en-US" sz="3000" b="1" kern="1200" dirty="0"/>
            </a:p>
          </p:txBody>
        </p:sp>
      </p:grpSp>
      <p:pic>
        <p:nvPicPr>
          <p:cNvPr id="12" name="그림 11" descr="카르니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3312368" cy="5157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292080" y="1340768"/>
            <a:ext cx="3384376" cy="5517232"/>
          </a:xfrm>
        </p:spPr>
        <p:txBody>
          <a:bodyPr>
            <a:normAutofit/>
          </a:bodyPr>
          <a:lstStyle/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유효성분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(100ml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중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염화나트륨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0.9g</a:t>
            </a:r>
          </a:p>
          <a:p>
            <a:endParaRPr lang="en-US" altLang="ko-KR" sz="2000" dirty="0" smtClean="0"/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효능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&amp;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수분 및 전해질 결핍시의 보급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111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6.</a:t>
            </a:r>
            <a:r>
              <a:rPr lang="ko-KR" altLang="en-US" sz="3600" b="1" dirty="0" smtClean="0"/>
              <a:t>주요 약품 및 첨가제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 smtClean="0"/>
                <a:t>13.</a:t>
              </a:r>
              <a:r>
                <a:rPr lang="ko-KR" altLang="en-US" sz="3000" b="1" dirty="0" smtClean="0"/>
                <a:t>생리식염수</a:t>
              </a:r>
              <a:endParaRPr lang="en-US" sz="3000" b="1" kern="1200" dirty="0"/>
            </a:p>
          </p:txBody>
        </p:sp>
      </p:grpSp>
      <p:pic>
        <p:nvPicPr>
          <p:cNvPr id="12" name="그림 1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3857625" cy="5085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580112" y="1340768"/>
            <a:ext cx="3384376" cy="5517232"/>
          </a:xfrm>
        </p:spPr>
        <p:txBody>
          <a:bodyPr>
            <a:normAutofit/>
          </a:bodyPr>
          <a:lstStyle/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유효성분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(100ml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중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포도당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5g</a:t>
            </a:r>
          </a:p>
          <a:p>
            <a:endParaRPr lang="en-US" altLang="ko-KR" sz="2000" dirty="0" smtClean="0"/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효능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&amp;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탈수증 특히 수분결핍시의 수분 보급</a:t>
            </a:r>
            <a:endParaRPr lang="ko-KR" altLang="en-US" sz="2000" u="sng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112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6.</a:t>
            </a:r>
            <a:r>
              <a:rPr lang="ko-KR" altLang="en-US" sz="3600" b="1" dirty="0" smtClean="0"/>
              <a:t>주요 약품 및 첨가제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 smtClean="0"/>
                <a:t>14.</a:t>
              </a:r>
              <a:r>
                <a:rPr lang="en-US" altLang="ko-KR" sz="3000" b="1" dirty="0" smtClean="0"/>
                <a:t>5%</a:t>
              </a:r>
              <a:r>
                <a:rPr lang="ko-KR" altLang="en-US" sz="3000" b="1" dirty="0" err="1" smtClean="0"/>
                <a:t>당가</a:t>
              </a:r>
              <a:r>
                <a:rPr lang="ko-KR" altLang="en-US" sz="3000" b="1" dirty="0" smtClean="0"/>
                <a:t> 식염수</a:t>
              </a:r>
              <a:endParaRPr lang="en-US" sz="3000" b="1" kern="1200" dirty="0"/>
            </a:p>
          </p:txBody>
        </p:sp>
      </p:grpSp>
      <p:pic>
        <p:nvPicPr>
          <p:cNvPr id="12" name="그림 1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3857625" cy="5085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580112" y="1340768"/>
            <a:ext cx="3384376" cy="5517232"/>
          </a:xfrm>
        </p:spPr>
        <p:txBody>
          <a:bodyPr>
            <a:normAutofit/>
          </a:bodyPr>
          <a:lstStyle/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유효성분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(100ml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중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포도당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50g</a:t>
            </a:r>
          </a:p>
          <a:p>
            <a:endParaRPr lang="en-US" altLang="ko-KR" sz="2000" dirty="0" smtClean="0"/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효능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&amp;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고칼륨혈증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순환허탈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저혈당시의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에너지 보급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심질환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그 외 수분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에너지 보급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약물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독물 중독</a:t>
            </a:r>
            <a:endParaRPr lang="ko-KR" altLang="en-US" sz="2000" u="sng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113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6.</a:t>
            </a:r>
            <a:r>
              <a:rPr lang="ko-KR" altLang="en-US" sz="3600" b="1" dirty="0" smtClean="0"/>
              <a:t>주요 약품 및 첨가제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 smtClean="0"/>
                <a:t>15.</a:t>
              </a:r>
              <a:r>
                <a:rPr lang="en-US" altLang="ko-KR" sz="3000" b="1" dirty="0" smtClean="0"/>
                <a:t>50</a:t>
              </a:r>
              <a:r>
                <a:rPr lang="en-US" altLang="ko-KR" sz="3000" b="1" dirty="0" smtClean="0"/>
                <a:t>%</a:t>
              </a:r>
              <a:r>
                <a:rPr lang="ko-KR" altLang="en-US" sz="3000" b="1" dirty="0" smtClean="0"/>
                <a:t> </a:t>
              </a:r>
              <a:r>
                <a:rPr lang="ko-KR" altLang="en-US" sz="3000" b="1" dirty="0" smtClean="0"/>
                <a:t>포도</a:t>
              </a:r>
              <a:r>
                <a:rPr lang="ko-KR" altLang="en-US" sz="3000" b="1" dirty="0" smtClean="0"/>
                <a:t>당</a:t>
              </a:r>
              <a:endParaRPr lang="en-US" sz="3000" b="1" kern="1200" dirty="0"/>
            </a:p>
          </p:txBody>
        </p:sp>
      </p:grpSp>
      <p:pic>
        <p:nvPicPr>
          <p:cNvPr id="12" name="그림 1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8391" y="1700808"/>
            <a:ext cx="3857625" cy="5085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580112" y="1340768"/>
            <a:ext cx="3384376" cy="5517232"/>
          </a:xfrm>
        </p:spPr>
        <p:txBody>
          <a:bodyPr>
            <a:normAutofit/>
          </a:bodyPr>
          <a:lstStyle/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유효성분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(1ml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중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염화나트륨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6g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염화칼륨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0.3g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염화칼슘수화물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0.2g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젖산나트륨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6.2g</a:t>
            </a:r>
          </a:p>
          <a:p>
            <a:endParaRPr lang="en-US" altLang="ko-KR" sz="2000" dirty="0" smtClean="0"/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효능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&amp;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효과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순환혈액량 및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조직간액의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감소시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세포외액의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보급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&amp;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보정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대사성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산증의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보정</a:t>
            </a:r>
            <a:endParaRPr lang="ko-KR" altLang="en-US" sz="2000" u="sng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114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6.</a:t>
            </a:r>
            <a:r>
              <a:rPr lang="ko-KR" altLang="en-US" sz="3600" b="1" dirty="0" smtClean="0"/>
              <a:t>주요 약품 및 첨가제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 smtClean="0"/>
                <a:t>16.</a:t>
              </a:r>
              <a:r>
                <a:rPr lang="ko-KR" altLang="en-US" sz="3000" b="1" dirty="0" err="1" smtClean="0"/>
                <a:t>하트만액</a:t>
              </a:r>
              <a:endParaRPr lang="en-US" sz="3000" b="1" kern="1200" dirty="0"/>
            </a:p>
          </p:txBody>
        </p:sp>
      </p:grpSp>
      <p:pic>
        <p:nvPicPr>
          <p:cNvPr id="12" name="그림 1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3857625" cy="5157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 3)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다양한 성상의 송아지 설사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① 체액 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손실율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 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2~4%  :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임상적으로 판단하긴 힘들다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② 체액 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손실율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 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6~10% :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의기소침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안구함몰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점막건조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체중감소로 인해 비로소 육안적으로 임상증상을 알 수 있게 된다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③ 체액 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손실율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 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12%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이상 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: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송아지는 폐사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</a:p>
          <a:p>
            <a:pPr>
              <a:buNone/>
              <a:defRPr lang="ko-KR" altLang="en-US"/>
            </a:pPr>
            <a:endParaRPr lang="en-US" altLang="ko-KR" sz="2500" b="1" dirty="0" smtClean="0">
              <a:solidFill>
                <a:srgbClr val="0070C0"/>
              </a:solidFill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  <a:r>
              <a:rPr lang="en-US" altLang="ko-KR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“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송아지 설사병은 주인의 노력과 관찰에 달려있다</a:t>
            </a:r>
            <a:r>
              <a:rPr lang="en-US" altLang="ko-KR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.”</a:t>
            </a: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1)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소화불량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2)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미샐물의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 감염에 의해 장에서 수분과 염분이 충분히 흡수되지 않은 경우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3)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체액을 분비하고 연동운동이 활발해져서 분변에 포함된 수분의 양이 정상보다 많아지는 경우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12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1.</a:t>
            </a:r>
            <a:r>
              <a:rPr lang="ko-KR" altLang="en-US" sz="3600" b="1" dirty="0" smtClean="0"/>
              <a:t>한우 질병의 원인과 예방</a:t>
            </a:r>
            <a:endParaRPr lang="ko-KR" altLang="en-US" sz="36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0" y="4005064"/>
            <a:ext cx="6156176" cy="504055"/>
            <a:chOff x="0" y="2213910"/>
            <a:chExt cx="6156176" cy="1129342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0" y="2213910"/>
              <a:ext cx="6156176" cy="112934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모서리가 둥근 직사각형 4"/>
            <p:cNvSpPr/>
            <p:nvPr/>
          </p:nvSpPr>
          <p:spPr>
            <a:xfrm>
              <a:off x="55130" y="2308022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000" b="1" kern="1200" dirty="0" smtClean="0"/>
                <a:t>2. </a:t>
              </a:r>
              <a:r>
                <a:rPr lang="ko-KR" altLang="en-US" sz="3000" b="1" kern="1200" dirty="0" smtClean="0"/>
                <a:t>송아지 설사의 발생원인</a:t>
              </a:r>
              <a:endParaRPr lang="en-US" sz="3000" b="1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4)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감염성 설사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①감염성 설사는 바이러스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세균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기생충 등의 소화기계 감염에 의해 발생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②분만 후 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10~14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일령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 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: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주로 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대장균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과 </a:t>
            </a:r>
            <a:r>
              <a:rPr lang="ko-KR" altLang="en-US" sz="2000" b="1" u="sng" dirty="0" err="1" smtClean="0">
                <a:solidFill>
                  <a:srgbClr val="FF0000"/>
                </a:solidFill>
                <a:latin typeface="함초롬바탕"/>
                <a:ea typeface="함초롬바탕"/>
              </a:rPr>
              <a:t>로타바이러스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에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 의해 발생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③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14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일 이후에는 주로 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살모넬라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와 </a:t>
            </a:r>
            <a:r>
              <a:rPr lang="ko-KR" altLang="en-US" sz="2000" b="1" u="sng" dirty="0" err="1" smtClean="0">
                <a:solidFill>
                  <a:srgbClr val="FF0000"/>
                </a:solidFill>
                <a:latin typeface="함초롬바탕"/>
                <a:ea typeface="함초롬바탕"/>
              </a:rPr>
              <a:t>콕시듐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에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 의해 발생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5)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비감염성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 설사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①다양한 원인의 스트레스 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: 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갑작스런 사료의 교체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차가운 우유 섭취 등은 송아지의 위 내에 있는 정상 미생물에 좋지 않은 영향을 미침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②또한 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장거리 수송 등에 의한 수송스트레스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와 축사의 불결함에 의한 소화불량이 일어날 수 있다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13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1.</a:t>
            </a:r>
            <a:r>
              <a:rPr lang="ko-KR" altLang="en-US" sz="3600" b="1" dirty="0" smtClean="0"/>
              <a:t>한우 질병의 원인과 예방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③대용유의 과잉섭취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초유의 부족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 등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평소에 송아지가 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대용유를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 주기적으로 충분히 섭취하지 못하면 우유를 먹을 때에 한번에 많이 먹기 때문에 설사가 발생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또한 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분만 후 </a:t>
            </a:r>
            <a:r>
              <a:rPr lang="ko-KR" altLang="en-US" sz="2000" b="1" u="sng" dirty="0" err="1" smtClean="0">
                <a:solidFill>
                  <a:srgbClr val="FF0000"/>
                </a:solidFill>
                <a:latin typeface="함초롬바탕"/>
                <a:ea typeface="함초롬바탕"/>
              </a:rPr>
              <a:t>어미소에게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 초유를 충분히 섭취하지 못한 경우에도 면역력 저하로 인한 설사가 발생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14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1.</a:t>
            </a:r>
            <a:r>
              <a:rPr lang="ko-KR" altLang="en-US" sz="3600" b="1" dirty="0" smtClean="0"/>
              <a:t>한우 질병의 원인과 예방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endParaRPr lang="en-US" altLang="ko-KR" sz="2500" b="1" dirty="0" smtClean="0">
              <a:solidFill>
                <a:srgbClr val="0070C0"/>
              </a:solidFill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1)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송아지 배를 만져 봤을 때</a:t>
            </a:r>
            <a:r>
              <a:rPr lang="en-US" altLang="ko-KR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, 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뱃속에 바가지 만큼의 물이 찬 출렁출렁한 느낌이 든다면 하루 정도 굶긴다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(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굶긴 후에는 어미 젖을 다시 물리는 데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 1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분 정도로 짧게 물려준다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.)</a:t>
            </a: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2)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송아지 배를 만져 봤을 때</a:t>
            </a:r>
            <a:r>
              <a:rPr lang="en-US" altLang="ko-KR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,  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뱃속의 출렁거림이 없다면 전해질 제재를 먹여 탈수로 인한 수분 및 염분손실을 보충해 준다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15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1.</a:t>
            </a:r>
            <a:r>
              <a:rPr lang="ko-KR" altLang="en-US" sz="3600" b="1" dirty="0" smtClean="0"/>
              <a:t>한우 질병의 원인과 예방</a:t>
            </a:r>
            <a:endParaRPr lang="ko-KR" altLang="en-US" sz="36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0" y="1412776"/>
            <a:ext cx="6156176" cy="504055"/>
            <a:chOff x="0" y="2213910"/>
            <a:chExt cx="6156176" cy="1129342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0" y="2213910"/>
              <a:ext cx="6156176" cy="112934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모서리가 둥근 직사각형 4"/>
            <p:cNvSpPr/>
            <p:nvPr/>
          </p:nvSpPr>
          <p:spPr>
            <a:xfrm>
              <a:off x="55130" y="2308022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000" b="1" kern="1200" dirty="0" smtClean="0"/>
                <a:t>3.</a:t>
              </a:r>
              <a:r>
                <a:rPr lang="ko-KR" altLang="en-US" sz="3000" b="1" dirty="0" smtClean="0"/>
                <a:t>송아지 설사의 치료</a:t>
              </a:r>
              <a:endParaRPr lang="en-US" sz="3000" b="1" kern="1200" dirty="0"/>
            </a:p>
          </p:txBody>
        </p:sp>
      </p:grpSp>
      <p:sp>
        <p:nvSpPr>
          <p:cNvPr id="12" name="포인트가 5개인 별 11"/>
          <p:cNvSpPr/>
          <p:nvPr/>
        </p:nvSpPr>
        <p:spPr>
          <a:xfrm>
            <a:off x="3563888" y="1196752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포인트가 5개인 별 12"/>
          <p:cNvSpPr/>
          <p:nvPr/>
        </p:nvSpPr>
        <p:spPr>
          <a:xfrm>
            <a:off x="3779912" y="1484784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포인트가 5개인 별 14"/>
          <p:cNvSpPr/>
          <p:nvPr/>
        </p:nvSpPr>
        <p:spPr>
          <a:xfrm>
            <a:off x="3995936" y="1700808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3)</a:t>
            </a:r>
            <a:r>
              <a:rPr lang="ko-KR" altLang="en-US" sz="2500" b="1" dirty="0" smtClean="0">
                <a:solidFill>
                  <a:srgbClr val="0070C0"/>
                </a:solidFill>
                <a:latin typeface="함초롬바탕"/>
                <a:ea typeface="함초롬바탕"/>
              </a:rPr>
              <a:t>송아지가 </a:t>
            </a:r>
            <a:r>
              <a:rPr lang="ko-KR" altLang="en-US" sz="2500" b="1" dirty="0" err="1" smtClean="0">
                <a:solidFill>
                  <a:srgbClr val="0070C0"/>
                </a:solidFill>
                <a:latin typeface="함초롬바탕"/>
                <a:ea typeface="함초롬바탕"/>
              </a:rPr>
              <a:t>피설사를</a:t>
            </a:r>
            <a:r>
              <a:rPr lang="ko-KR" altLang="en-US" sz="2500" b="1" dirty="0" smtClean="0">
                <a:solidFill>
                  <a:srgbClr val="0070C0"/>
                </a:solidFill>
                <a:latin typeface="함초롬바탕"/>
                <a:ea typeface="함초롬바탕"/>
              </a:rPr>
              <a:t> 한다면</a:t>
            </a:r>
            <a:r>
              <a:rPr lang="en-US" altLang="ko-KR" sz="2500" b="1" dirty="0" smtClean="0">
                <a:solidFill>
                  <a:srgbClr val="0070C0"/>
                </a:solidFill>
                <a:latin typeface="함초롬바탕"/>
                <a:ea typeface="함초롬바탕"/>
              </a:rPr>
              <a:t>?</a:t>
            </a: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  <a:r>
              <a:rPr lang="ko-KR" altLang="en-US" sz="2000" b="1" u="sng" dirty="0" err="1" smtClean="0">
                <a:solidFill>
                  <a:srgbClr val="FF0000"/>
                </a:solidFill>
                <a:latin typeface="함초롬바탕"/>
                <a:ea typeface="함초롬바탕"/>
              </a:rPr>
              <a:t>피설사는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 대부분 </a:t>
            </a:r>
            <a:r>
              <a:rPr lang="ko-KR" altLang="en-US" sz="2000" b="1" u="sng" dirty="0" err="1" smtClean="0">
                <a:solidFill>
                  <a:srgbClr val="FF0000"/>
                </a:solidFill>
                <a:latin typeface="함초롬바탕"/>
                <a:ea typeface="함초롬바탕"/>
              </a:rPr>
              <a:t>콕시듐에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 의해 발생하지만</a:t>
            </a:r>
            <a:r>
              <a:rPr lang="en-US" altLang="ko-KR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, </a:t>
            </a:r>
            <a:r>
              <a:rPr lang="ko-KR" altLang="en-US" sz="2000" b="1" u="sng" dirty="0" err="1" smtClean="0">
                <a:solidFill>
                  <a:srgbClr val="FF0000"/>
                </a:solidFill>
                <a:latin typeface="함초롬바탕"/>
                <a:ea typeface="함초롬바탕"/>
              </a:rPr>
              <a:t>장독혈증에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 의해서도 발생한다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따라서 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콕시듐일때와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 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장독혈증일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 때 치료법이 다르다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하지만 육안으로는 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장독혈증과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 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콕시듐을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 구분할 수 없으므로 다음과 같이 치료를 해준다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①아침에 페니실린제재를 주사한다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②저녁에는 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썰파제를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 주사한다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③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3~5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일 정도 주사를 꾸준히 해주며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설사 증상이 완치된 것 같아도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재발 방지를 위해 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2~3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일 정도 더 주사를 하여 완치가 되도록 해준다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16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1.</a:t>
            </a:r>
            <a:r>
              <a:rPr lang="ko-KR" altLang="en-US" sz="3600" b="1" dirty="0" smtClean="0"/>
              <a:t>한우 질병의 원인과 예방</a:t>
            </a:r>
            <a:endParaRPr lang="ko-KR" altLang="en-US" sz="3600" b="1" dirty="0"/>
          </a:p>
        </p:txBody>
      </p:sp>
      <p:sp>
        <p:nvSpPr>
          <p:cNvPr id="9" name="포인트가 5개인 별 8"/>
          <p:cNvSpPr/>
          <p:nvPr/>
        </p:nvSpPr>
        <p:spPr>
          <a:xfrm>
            <a:off x="3995936" y="1412776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포인트가 5개인 별 11"/>
          <p:cNvSpPr/>
          <p:nvPr/>
        </p:nvSpPr>
        <p:spPr>
          <a:xfrm>
            <a:off x="4139952" y="1628800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포인트가 5개인 별 12"/>
          <p:cNvSpPr/>
          <p:nvPr/>
        </p:nvSpPr>
        <p:spPr>
          <a:xfrm>
            <a:off x="3707904" y="1340768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4)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송아지가 흰색의 변을 보이면 </a:t>
            </a:r>
            <a:r>
              <a:rPr lang="ko-KR" altLang="en-US" sz="2000" b="1" u="sng" dirty="0" err="1" smtClean="0">
                <a:solidFill>
                  <a:srgbClr val="FF0000"/>
                </a:solidFill>
                <a:latin typeface="함초롬바탕"/>
                <a:ea typeface="함초롬바탕"/>
              </a:rPr>
              <a:t>이도제나빌을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 </a:t>
            </a:r>
            <a:r>
              <a:rPr lang="en-US" altLang="ko-KR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2~3CC 3~4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일간 주사를 해준다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주로 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흰색변은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 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어미소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 초유의 지방함량이 높아 초유에 지방 함량이 높아져 송아지에서 소화되지 못하여 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흰색변을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 보이게 된다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 dirty="0"/>
              <a:t>Note.</a:t>
            </a:r>
          </a:p>
          <a:p>
            <a:pPr lvl="0">
              <a:defRPr lang="ko-KR" altLang="en-US"/>
            </a:pPr>
            <a:endParaRPr lang="ko-KR" altLang="en-US" sz="2800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17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1.</a:t>
            </a:r>
            <a:r>
              <a:rPr lang="ko-KR" altLang="en-US" sz="3600" b="1" dirty="0" smtClean="0"/>
              <a:t>한우 질병의 원인과 예방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 dirty="0"/>
              <a:t>Note.</a:t>
            </a:r>
          </a:p>
          <a:p>
            <a:pPr lvl="0">
              <a:defRPr lang="ko-KR" altLang="en-US"/>
            </a:pPr>
            <a:endParaRPr lang="ko-KR" altLang="en-US" sz="2800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18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1.</a:t>
            </a:r>
            <a:r>
              <a:rPr lang="ko-KR" altLang="en-US" sz="3600" b="1" dirty="0" smtClean="0"/>
              <a:t>한우 질병의 원인과 예방</a:t>
            </a:r>
            <a:endParaRPr lang="ko-KR" altLang="en-US" sz="3600" b="1" dirty="0"/>
          </a:p>
        </p:txBody>
      </p:sp>
      <p:pic>
        <p:nvPicPr>
          <p:cNvPr id="115714" name="Picture 2" descr="C:\Users\Hoon\Desktop\설사분변의 형태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28800"/>
            <a:ext cx="8989567" cy="5229200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-36512" y="1124744"/>
            <a:ext cx="56193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※</a:t>
            </a:r>
            <a:r>
              <a:rPr lang="ko-KR" alt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설사분변의 여러 형태</a:t>
            </a:r>
            <a:endParaRPr lang="ko-KR" altLang="en-US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500" b="1" dirty="0" smtClean="0">
              <a:solidFill>
                <a:srgbClr val="0070C0"/>
              </a:solidFill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동물이 살아가려면 세포가 유지되어야 하고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이런 세포들을 유지시키기 위해 음식물을 섭취하며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음식물에는 생명 활동에 필요한 에너지원으로 쓰이는 물질이 있는데 이것을 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“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영양소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”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라고 한다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500" b="1" dirty="0" smtClean="0">
              <a:solidFill>
                <a:srgbClr val="0070C0"/>
              </a:solidFill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영양소는 에너지원으로 쓰이는지를 기준으로 하여 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3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대 영양소와 그 외의 영양소로 구분한다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19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2. </a:t>
            </a:r>
            <a:r>
              <a:rPr lang="ko-KR" altLang="en-US" sz="3600" b="1" dirty="0" smtClean="0"/>
              <a:t>영양소란 무엇인가</a:t>
            </a:r>
            <a:r>
              <a:rPr lang="en-US" altLang="ko-KR" sz="3600" b="1" dirty="0" smtClean="0"/>
              <a:t>?</a:t>
            </a:r>
            <a:endParaRPr lang="ko-KR" altLang="en-US" sz="3600" b="1" dirty="0"/>
          </a:p>
        </p:txBody>
      </p:sp>
      <p:grpSp>
        <p:nvGrpSpPr>
          <p:cNvPr id="24" name="그룹 23"/>
          <p:cNvGrpSpPr/>
          <p:nvPr/>
        </p:nvGrpSpPr>
        <p:grpSpPr>
          <a:xfrm>
            <a:off x="0" y="1484784"/>
            <a:ext cx="6156176" cy="504055"/>
            <a:chOff x="0" y="2213910"/>
            <a:chExt cx="6156176" cy="1129342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0" y="2213910"/>
              <a:ext cx="6156176" cy="112934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모서리가 둥근 직사각형 4"/>
            <p:cNvSpPr/>
            <p:nvPr/>
          </p:nvSpPr>
          <p:spPr>
            <a:xfrm>
              <a:off x="55130" y="2308022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000" b="1" kern="1200" dirty="0" smtClean="0"/>
                <a:t>1.</a:t>
              </a:r>
              <a:r>
                <a:rPr lang="ko-KR" altLang="en-US" sz="3000" b="1" kern="1200" dirty="0" smtClean="0"/>
                <a:t>영양소의 정의</a:t>
              </a:r>
              <a:endParaRPr lang="en-US" sz="3000" b="1" kern="1200" dirty="0"/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0" y="4437112"/>
            <a:ext cx="6156176" cy="504055"/>
            <a:chOff x="0" y="2213910"/>
            <a:chExt cx="6156176" cy="1129342"/>
          </a:xfrm>
        </p:grpSpPr>
        <p:sp>
          <p:nvSpPr>
            <p:cNvPr id="28" name="모서리가 둥근 직사각형 27"/>
            <p:cNvSpPr/>
            <p:nvPr/>
          </p:nvSpPr>
          <p:spPr>
            <a:xfrm>
              <a:off x="0" y="2213910"/>
              <a:ext cx="6156176" cy="112934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모서리가 둥근 직사각형 4"/>
            <p:cNvSpPr/>
            <p:nvPr/>
          </p:nvSpPr>
          <p:spPr>
            <a:xfrm>
              <a:off x="55130" y="2308022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000" b="1" kern="1200" dirty="0" smtClean="0"/>
                <a:t>2.</a:t>
              </a:r>
              <a:r>
                <a:rPr lang="ko-KR" altLang="en-US" sz="3000" b="1" kern="1200" dirty="0" smtClean="0"/>
                <a:t>영양소의 구분</a:t>
              </a:r>
              <a:endParaRPr lang="en-US" sz="3000" b="1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내용 개체 틀 12"/>
          <p:cNvGraphicFramePr>
            <a:graphicFrameLocks noGrp="1"/>
          </p:cNvGraphicFramePr>
          <p:nvPr>
            <p:ph sz="quarter" idx="1"/>
          </p:nvPr>
        </p:nvGraphicFramePr>
        <p:xfrm>
          <a:off x="0" y="1196752"/>
          <a:ext cx="6156176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2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1.</a:t>
            </a:r>
            <a:r>
              <a:rPr lang="ko-KR" altLang="en-US" sz="3600" b="1" dirty="0" smtClean="0"/>
              <a:t>한우 질병의 원인과 예방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1)3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대 영양소 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: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탄수화물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 단백질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지방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/>
                <a:ea typeface="함초롬바탕"/>
              </a:rPr>
              <a:t>①에너지원으로 사용된다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/>
                <a:ea typeface="함초롬바탕"/>
              </a:rPr>
              <a:t>②몸의 구성 성분이다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2)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그 외의 영양소 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: 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무기염류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비타민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물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/>
                <a:ea typeface="함초롬바탕"/>
              </a:rPr>
              <a:t>①에너지원으로 쓰이지 않는다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/>
                <a:ea typeface="함초롬바탕"/>
              </a:rPr>
              <a:t>②몸을 구성하거나 생리 작용 조절에 관여한다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3)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단백질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탄수화물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지방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비타민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미네랄을 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5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대 영양소라고 부른다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20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2. </a:t>
            </a:r>
            <a:r>
              <a:rPr lang="ko-KR" altLang="en-US" sz="3600" b="1" dirty="0" smtClean="0"/>
              <a:t>영양소란 무엇인가</a:t>
            </a:r>
            <a:r>
              <a:rPr lang="en-US" altLang="ko-KR" sz="3600" b="1" dirty="0" smtClean="0"/>
              <a:t>?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1)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탄수화물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r>
              <a:rPr lang="ko-KR" altLang="en-US" sz="2000" b="1" dirty="0" smtClean="0"/>
              <a:t>①사료</a:t>
            </a:r>
            <a:r>
              <a:rPr lang="en-US" altLang="ko-KR" sz="2000" b="1" dirty="0" smtClean="0"/>
              <a:t>. </a:t>
            </a:r>
            <a:r>
              <a:rPr lang="ko-KR" altLang="en-US" sz="2000" b="1" dirty="0" smtClean="0"/>
              <a:t>목초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등의 조사료는 </a:t>
            </a:r>
            <a:r>
              <a:rPr lang="ko-KR" altLang="en-US" sz="2000" b="1" dirty="0" err="1" smtClean="0"/>
              <a:t>구조성</a:t>
            </a:r>
            <a:r>
              <a:rPr lang="ko-KR" altLang="en-US" sz="2000" b="1" dirty="0" smtClean="0"/>
              <a:t> 탄수화물을 많이 함유하고 있다</a:t>
            </a:r>
            <a:r>
              <a:rPr lang="en-US" altLang="ko-KR" sz="2000" b="1" dirty="0" smtClean="0"/>
              <a:t>.</a:t>
            </a:r>
          </a:p>
          <a:p>
            <a:endParaRPr lang="en-US" altLang="ko-KR" sz="2000" b="1" dirty="0" smtClean="0"/>
          </a:p>
          <a:p>
            <a:r>
              <a:rPr lang="ko-KR" altLang="en-US" sz="2000" b="1" dirty="0" smtClean="0"/>
              <a:t>②탄수화물은 반추위 내 미생물에 의해  초산</a:t>
            </a:r>
            <a:r>
              <a:rPr lang="en-US" altLang="ko-KR" sz="2000" b="1" dirty="0" smtClean="0"/>
              <a:t>, </a:t>
            </a:r>
            <a:r>
              <a:rPr lang="ko-KR" altLang="en-US" sz="2000" b="1" dirty="0" err="1" smtClean="0"/>
              <a:t>프로피온산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낙산 등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휘발성 지방산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으로 생성된다</a:t>
            </a:r>
            <a:r>
              <a:rPr lang="en-US" altLang="ko-KR" sz="2000" b="1" dirty="0" smtClean="0"/>
              <a:t>.</a:t>
            </a:r>
          </a:p>
          <a:p>
            <a:endParaRPr lang="en-US" altLang="ko-KR" sz="2000" b="1" dirty="0" smtClean="0"/>
          </a:p>
          <a:p>
            <a:r>
              <a:rPr lang="ko-KR" altLang="en-US" sz="2000" b="1" dirty="0" smtClean="0"/>
              <a:t>③조사료가 아닌 곡류를 많이 급여했을 경우에는 반추위 내의 발효가 사료  중 에너지의 이용 효율을  낮춘다</a:t>
            </a:r>
            <a:r>
              <a:rPr lang="en-US" altLang="ko-KR" sz="2000" b="1" dirty="0" smtClean="0"/>
              <a:t>.</a:t>
            </a:r>
          </a:p>
          <a:p>
            <a:endParaRPr lang="en-US" altLang="ko-KR" sz="2000" b="1" dirty="0" smtClean="0"/>
          </a:p>
          <a:p>
            <a:r>
              <a:rPr lang="ko-KR" altLang="en-US" sz="2000" b="1" dirty="0" smtClean="0"/>
              <a:t>④반추위 내에서 전분의 분해를 억제하면 </a:t>
            </a:r>
            <a:r>
              <a:rPr lang="ko-KR" altLang="en-US" sz="2000" b="1" dirty="0" err="1" smtClean="0"/>
              <a:t>클루코오스로서의</a:t>
            </a:r>
            <a:r>
              <a:rPr lang="ko-KR" altLang="en-US" sz="2000" b="1" dirty="0" smtClean="0"/>
              <a:t> 흡수된 전분이 많게 되고 효율이 높아진다</a:t>
            </a:r>
            <a:r>
              <a:rPr lang="en-US" altLang="ko-KR" sz="2000" b="1" dirty="0" smtClean="0"/>
              <a:t>.</a:t>
            </a:r>
          </a:p>
          <a:p>
            <a:endParaRPr lang="en-US" altLang="ko-KR" sz="2000" b="1" dirty="0" smtClean="0"/>
          </a:p>
          <a:p>
            <a:r>
              <a:rPr lang="ko-KR" altLang="en-US" sz="2000" b="1" dirty="0" smtClean="0"/>
              <a:t>⑤반추위 내에서 전분의 소화를 억제하기 위해서는 곡류의 분쇄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수산화나트륨 처리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암모니아 처리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유기산 처리</a:t>
            </a:r>
            <a:r>
              <a:rPr lang="en-US" altLang="ko-KR" sz="2000" b="1" dirty="0" smtClean="0"/>
              <a:t>, </a:t>
            </a:r>
            <a:r>
              <a:rPr lang="ko-KR" altLang="en-US" sz="2000" b="1" dirty="0" err="1" smtClean="0"/>
              <a:t>탄닌</a:t>
            </a:r>
            <a:r>
              <a:rPr lang="ko-KR" altLang="en-US" sz="2000" b="1" dirty="0" smtClean="0"/>
              <a:t> 처리가 시험되고 있다</a:t>
            </a:r>
            <a:r>
              <a:rPr lang="en-US" altLang="ko-KR" sz="2000" b="1" dirty="0" smtClean="0"/>
              <a:t>.</a:t>
            </a: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21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2. </a:t>
            </a:r>
            <a:r>
              <a:rPr lang="ko-KR" altLang="en-US" sz="3600" b="1" dirty="0" smtClean="0"/>
              <a:t>영양소란 무엇인가</a:t>
            </a:r>
            <a:r>
              <a:rPr lang="en-US" altLang="ko-KR" sz="3600" b="1" dirty="0" smtClean="0"/>
              <a:t>?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2)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단백질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r>
              <a:rPr lang="ko-KR" altLang="en-US" sz="2000" b="1" dirty="0" smtClean="0"/>
              <a:t>①단백질은 가축의 유지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성장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번식 및 비육에 매우 중요한 영양소이다</a:t>
            </a:r>
            <a:r>
              <a:rPr lang="en-US" altLang="ko-KR" sz="2000" b="1" dirty="0" smtClean="0"/>
              <a:t>.</a:t>
            </a:r>
          </a:p>
          <a:p>
            <a:endParaRPr lang="en-US" altLang="ko-KR" sz="2000" b="1" dirty="0" smtClean="0"/>
          </a:p>
          <a:p>
            <a:r>
              <a:rPr lang="ko-KR" altLang="en-US" sz="2000" b="1" dirty="0" smtClean="0"/>
              <a:t>②비육우의 경우 살의 섭취량과 에너지 이용 효율을 볼 때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사료중의 </a:t>
            </a:r>
            <a:r>
              <a:rPr lang="en-US" altLang="ko-KR" sz="2000" b="1" dirty="0" smtClean="0"/>
              <a:t>CP(</a:t>
            </a:r>
            <a:r>
              <a:rPr lang="ko-KR" altLang="en-US" sz="2000" b="1" dirty="0" err="1" smtClean="0"/>
              <a:t>조단백질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함량이 </a:t>
            </a:r>
            <a:r>
              <a:rPr lang="en-US" altLang="ko-KR" sz="2000" b="1" dirty="0" smtClean="0"/>
              <a:t>12% </a:t>
            </a:r>
            <a:r>
              <a:rPr lang="ko-KR" altLang="en-US" sz="2000" b="1" dirty="0" smtClean="0"/>
              <a:t>전후가 제일 좋다</a:t>
            </a:r>
            <a:r>
              <a:rPr lang="en-US" altLang="ko-KR" sz="2000" b="1" dirty="0" smtClean="0"/>
              <a:t>.</a:t>
            </a:r>
          </a:p>
          <a:p>
            <a:endParaRPr lang="en-US" altLang="ko-KR" sz="2000" b="1" dirty="0" smtClean="0"/>
          </a:p>
          <a:p>
            <a:r>
              <a:rPr lang="ko-KR" altLang="en-US" sz="2000" b="1" dirty="0" smtClean="0"/>
              <a:t>③</a:t>
            </a:r>
            <a:r>
              <a:rPr lang="en-US" altLang="ko-KR" sz="2000" b="1" dirty="0" smtClean="0"/>
              <a:t>20</a:t>
            </a:r>
            <a:r>
              <a:rPr lang="ko-KR" altLang="en-US" sz="2000" b="1" dirty="0" smtClean="0"/>
              <a:t>종류의 아미노산 중 대략 절반은 체내에서 합성되지 않는 필수 아미노산이고 이러한 필수 아미노산은 반추동물에서는 사료 또는 제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위 미생물로부터 공급을 받아야 한다</a:t>
            </a:r>
            <a:r>
              <a:rPr lang="en-US" altLang="ko-KR" sz="2000" b="1" dirty="0" smtClean="0"/>
              <a:t>.</a:t>
            </a:r>
          </a:p>
          <a:p>
            <a:endParaRPr lang="en-US" altLang="ko-KR" sz="2000" b="1" dirty="0" smtClean="0"/>
          </a:p>
          <a:p>
            <a:r>
              <a:rPr lang="ko-KR" altLang="en-US" sz="2000" b="1" dirty="0" smtClean="0"/>
              <a:t>④소를 유지하는 상태에서 단백질의 필요량은 </a:t>
            </a:r>
            <a:r>
              <a:rPr lang="ko-KR" altLang="en-US" sz="2000" b="1" dirty="0" err="1" smtClean="0"/>
              <a:t>분해성</a:t>
            </a:r>
            <a:r>
              <a:rPr lang="ko-KR" altLang="en-US" sz="2000" b="1" dirty="0" smtClean="0"/>
              <a:t> 단백질로부터 합성된 </a:t>
            </a:r>
            <a:r>
              <a:rPr lang="en-US" altLang="ko-KR" sz="2000" b="1" dirty="0" smtClean="0"/>
              <a:t>MCP</a:t>
            </a:r>
            <a:r>
              <a:rPr lang="ko-KR" altLang="en-US" sz="2000" b="1" dirty="0" smtClean="0"/>
              <a:t>만으로 충분하지만 성장기 등 단백질 요구량이 많은 시기에는 </a:t>
            </a:r>
            <a:r>
              <a:rPr lang="en-US" altLang="ko-KR" sz="2000" b="1" dirty="0" smtClean="0"/>
              <a:t>MCP</a:t>
            </a:r>
            <a:r>
              <a:rPr lang="ko-KR" altLang="en-US" sz="2000" b="1" dirty="0" smtClean="0"/>
              <a:t>만으로는 부족하기 때문에 어느 정도의 비분해성 단백질이 필요하다</a:t>
            </a:r>
            <a:r>
              <a:rPr lang="en-US" altLang="ko-KR" sz="2000" b="1" dirty="0" smtClean="0"/>
              <a:t>.</a:t>
            </a: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22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2. </a:t>
            </a:r>
            <a:r>
              <a:rPr lang="ko-KR" altLang="en-US" sz="3600" b="1" dirty="0" smtClean="0"/>
              <a:t>영양소란 무엇인가</a:t>
            </a:r>
            <a:r>
              <a:rPr lang="en-US" altLang="ko-KR" sz="3600" b="1" dirty="0" smtClean="0"/>
              <a:t>?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 lnSpcReduction="10000"/>
          </a:bodyPr>
          <a:lstStyle/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3)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지방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r>
              <a:rPr lang="ko-KR" altLang="en-US" sz="2000" b="1" dirty="0" smtClean="0"/>
              <a:t>①지방은 에너지원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세포막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등 생체막의 구성성분 및 </a:t>
            </a:r>
            <a:r>
              <a:rPr lang="ko-KR" altLang="en-US" sz="2000" b="1" dirty="0" err="1" smtClean="0"/>
              <a:t>프로스타글란딘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스테로이드 호르몬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담즙산 등 생리활성 물질의 전구물질로서 중요하다</a:t>
            </a:r>
            <a:r>
              <a:rPr lang="en-US" altLang="ko-KR" sz="2000" b="1" dirty="0" smtClean="0"/>
              <a:t>.</a:t>
            </a:r>
          </a:p>
          <a:p>
            <a:endParaRPr lang="en-US" altLang="ko-KR" sz="2000" b="1" dirty="0" smtClean="0"/>
          </a:p>
          <a:p>
            <a:r>
              <a:rPr lang="ko-KR" altLang="en-US" sz="2000" b="1" dirty="0" smtClean="0"/>
              <a:t>②사료중의 지방은 지용성 비타민의 흡수를 촉진시키고 탄수화물 및 단백질에 비해 에너지 양이 많다</a:t>
            </a:r>
            <a:r>
              <a:rPr lang="en-US" altLang="ko-KR" sz="2000" b="1" dirty="0" smtClean="0"/>
              <a:t>.</a:t>
            </a:r>
          </a:p>
          <a:p>
            <a:endParaRPr lang="en-US" altLang="ko-KR" sz="2000" b="1" dirty="0" smtClean="0"/>
          </a:p>
          <a:p>
            <a:r>
              <a:rPr lang="ko-KR" altLang="en-US" sz="2000" b="1" dirty="0" smtClean="0"/>
              <a:t>③특히 반추위 미생물의 사료의 지방 </a:t>
            </a:r>
            <a:r>
              <a:rPr lang="ko-KR" altLang="en-US" sz="2000" b="1" dirty="0" err="1" smtClean="0"/>
              <a:t>함유율이</a:t>
            </a:r>
            <a:r>
              <a:rPr lang="ko-KR" altLang="en-US" sz="2000" b="1" dirty="0" smtClean="0"/>
              <a:t> 높으면 이상 발효를 일으키기 쉬우므로 지방을 첨가할 때도 총 사료의 </a:t>
            </a:r>
            <a:r>
              <a:rPr lang="en-US" altLang="ko-KR" sz="2000" b="1" dirty="0" smtClean="0"/>
              <a:t>5~7%</a:t>
            </a:r>
            <a:r>
              <a:rPr lang="ko-KR" altLang="en-US" sz="2000" b="1" dirty="0" smtClean="0"/>
              <a:t>를 초과하지 않는 것이 좋다</a:t>
            </a:r>
            <a:r>
              <a:rPr lang="en-US" altLang="ko-KR" sz="2000" b="1" dirty="0" smtClean="0"/>
              <a:t>.</a:t>
            </a:r>
          </a:p>
          <a:p>
            <a:endParaRPr lang="en-US" altLang="ko-KR" sz="2000" b="1" dirty="0" smtClean="0"/>
          </a:p>
          <a:p>
            <a:r>
              <a:rPr lang="ko-KR" altLang="en-US" sz="2000" b="1" dirty="0" smtClean="0"/>
              <a:t>④다량의 지방을 급여할 필요가 있을 때는 </a:t>
            </a:r>
            <a:r>
              <a:rPr lang="ko-KR" altLang="en-US" sz="2000" b="1" dirty="0" err="1" smtClean="0"/>
              <a:t>카제인이나</a:t>
            </a:r>
            <a:r>
              <a:rPr lang="ko-KR" altLang="en-US" sz="2000" b="1" dirty="0" smtClean="0"/>
              <a:t> 포르말린으로 코팅된 지방이나 칼슘과 염을 형성한 보호지방을 급여하여 미생물의 작용을 차단해야 한다</a:t>
            </a:r>
            <a:r>
              <a:rPr lang="en-US" altLang="ko-KR" sz="2000" b="1" dirty="0" smtClean="0"/>
              <a:t>.</a:t>
            </a: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23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2. </a:t>
            </a:r>
            <a:r>
              <a:rPr lang="ko-KR" altLang="en-US" sz="3600" b="1" dirty="0" smtClean="0"/>
              <a:t>영양소란 무엇인가</a:t>
            </a:r>
            <a:r>
              <a:rPr lang="en-US" altLang="ko-KR" sz="3600" b="1" dirty="0" smtClean="0"/>
              <a:t>?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 lnSpcReduction="10000"/>
          </a:bodyPr>
          <a:lstStyle/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4)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비타민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r>
              <a:rPr lang="ko-KR" altLang="en-US" sz="2000" b="1" dirty="0" smtClean="0"/>
              <a:t>①지용성 비타민 </a:t>
            </a:r>
            <a:r>
              <a:rPr lang="en-US" altLang="ko-KR" sz="2000" b="1" dirty="0" smtClean="0"/>
              <a:t>– A, D3, E, K</a:t>
            </a:r>
            <a:br>
              <a:rPr lang="en-US" altLang="ko-KR" sz="2000" b="1" dirty="0" smtClean="0"/>
            </a:br>
            <a:r>
              <a:rPr lang="ko-KR" altLang="en-US" sz="2000" b="1" dirty="0" smtClean="0"/>
              <a:t>수용성 비타민</a:t>
            </a:r>
            <a:r>
              <a:rPr lang="en-US" altLang="ko-KR" sz="2000" b="1" dirty="0" smtClean="0"/>
              <a:t>-B1,B2,B6,B12, C</a:t>
            </a:r>
            <a:r>
              <a:rPr lang="ko-KR" altLang="en-US" sz="2000" b="1" dirty="0" smtClean="0"/>
              <a:t>가 있다</a:t>
            </a:r>
            <a:r>
              <a:rPr lang="en-US" altLang="ko-KR" sz="2000" b="1" dirty="0" smtClean="0"/>
              <a:t>.</a:t>
            </a:r>
          </a:p>
          <a:p>
            <a:endParaRPr lang="en-US" altLang="ko-KR" sz="2000" b="1" dirty="0" smtClean="0"/>
          </a:p>
          <a:p>
            <a:r>
              <a:rPr lang="ko-KR" altLang="en-US" sz="2000" b="1" dirty="0" smtClean="0"/>
              <a:t>②육질과 관계되는 비타민</a:t>
            </a:r>
            <a:r>
              <a:rPr lang="en-US" altLang="ko-KR" sz="2000" b="1" dirty="0" smtClean="0"/>
              <a:t> -  </a:t>
            </a:r>
            <a:r>
              <a:rPr lang="ko-KR" altLang="en-US" sz="2000" b="1" dirty="0" err="1" smtClean="0"/>
              <a:t>바이오친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비타민</a:t>
            </a:r>
            <a:r>
              <a:rPr lang="en-US" altLang="ko-KR" sz="2000" b="1" dirty="0" smtClean="0"/>
              <a:t>E</a:t>
            </a:r>
          </a:p>
          <a:p>
            <a:endParaRPr lang="en-US" altLang="ko-KR" sz="2000" b="1" dirty="0" smtClean="0"/>
          </a:p>
          <a:p>
            <a:r>
              <a:rPr lang="ko-KR" altLang="en-US" sz="2000" b="1" dirty="0" smtClean="0"/>
              <a:t>③육량과 관계되는 비타민 </a:t>
            </a:r>
            <a:r>
              <a:rPr lang="en-US" altLang="ko-KR" sz="2000" b="1" dirty="0" smtClean="0"/>
              <a:t>– </a:t>
            </a:r>
            <a:r>
              <a:rPr lang="ko-KR" altLang="en-US" sz="2000" b="1" dirty="0" err="1" smtClean="0"/>
              <a:t>나이아신</a:t>
            </a:r>
            <a:endParaRPr lang="en-US" altLang="ko-KR" sz="2000" b="1" dirty="0" smtClean="0"/>
          </a:p>
          <a:p>
            <a:endParaRPr lang="en-US" altLang="ko-KR" sz="2000" b="1" dirty="0" smtClean="0"/>
          </a:p>
          <a:p>
            <a:r>
              <a:rPr lang="ko-KR" altLang="en-US" sz="2000" b="1" dirty="0" smtClean="0"/>
              <a:t>④비육우에서 </a:t>
            </a:r>
            <a:r>
              <a:rPr lang="ko-KR" altLang="en-US" sz="2000" b="1" dirty="0" err="1" smtClean="0"/>
              <a:t>바이오친을</a:t>
            </a:r>
            <a:r>
              <a:rPr lang="ko-KR" altLang="en-US" sz="2000" b="1" dirty="0" smtClean="0"/>
              <a:t> 보충해주면 발굽의 상태가 좋아지고 </a:t>
            </a:r>
            <a:r>
              <a:rPr lang="ko-KR" altLang="en-US" sz="2000" b="1" dirty="0" err="1" smtClean="0"/>
              <a:t>나이아신은</a:t>
            </a:r>
            <a:r>
              <a:rPr lang="ko-KR" altLang="en-US" sz="2000" b="1" dirty="0" smtClean="0"/>
              <a:t> 비육우의 </a:t>
            </a:r>
            <a:r>
              <a:rPr lang="ko-KR" altLang="en-US" sz="2000" b="1" dirty="0" err="1" smtClean="0"/>
              <a:t>증체를</a:t>
            </a:r>
            <a:r>
              <a:rPr lang="ko-KR" altLang="en-US" sz="2000" b="1" dirty="0" smtClean="0"/>
              <a:t> 촉진시켜준다고 한다</a:t>
            </a:r>
            <a:r>
              <a:rPr lang="en-US" altLang="ko-KR" sz="2000" b="1" dirty="0" smtClean="0"/>
              <a:t>.</a:t>
            </a:r>
          </a:p>
          <a:p>
            <a:endParaRPr lang="en-US" altLang="ko-KR" sz="2000" b="1" dirty="0" smtClean="0"/>
          </a:p>
          <a:p>
            <a:r>
              <a:rPr lang="ko-KR" altLang="en-US" sz="2000" b="1" dirty="0" smtClean="0"/>
              <a:t>⑤농후사료를 많이 급여했을 경우에 유산 </a:t>
            </a:r>
            <a:r>
              <a:rPr lang="ko-KR" altLang="en-US" sz="2000" b="1" dirty="0" err="1" smtClean="0"/>
              <a:t>산증이</a:t>
            </a:r>
            <a:r>
              <a:rPr lang="ko-KR" altLang="en-US" sz="2000" b="1" dirty="0" smtClean="0"/>
              <a:t> 나타나고 비타민</a:t>
            </a:r>
            <a:r>
              <a:rPr lang="en-US" altLang="ko-KR" sz="2000" b="1" dirty="0" smtClean="0"/>
              <a:t>B1 </a:t>
            </a:r>
            <a:r>
              <a:rPr lang="ko-KR" altLang="en-US" sz="2000" b="1" dirty="0" smtClean="0"/>
              <a:t>결핍이 되어 </a:t>
            </a:r>
            <a:r>
              <a:rPr lang="ko-KR" altLang="en-US" sz="2000" b="1" dirty="0" err="1" smtClean="0"/>
              <a:t>회백뇌연화증에</a:t>
            </a:r>
            <a:r>
              <a:rPr lang="ko-KR" altLang="en-US" sz="2000" b="1" dirty="0" smtClean="0"/>
              <a:t> 발생 우려가 있다</a:t>
            </a:r>
            <a:r>
              <a:rPr lang="en-US" altLang="ko-KR" sz="2000" b="1" dirty="0" smtClean="0"/>
              <a:t>.</a:t>
            </a: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24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2. </a:t>
            </a:r>
            <a:r>
              <a:rPr lang="ko-KR" altLang="en-US" sz="3600" b="1" dirty="0" smtClean="0"/>
              <a:t>영양소란 무엇인가</a:t>
            </a:r>
            <a:r>
              <a:rPr lang="en-US" altLang="ko-KR" sz="3600" b="1" dirty="0" smtClean="0"/>
              <a:t>?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5)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미네랄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r>
              <a:rPr lang="ko-KR" altLang="en-US" sz="2000" b="1" dirty="0" smtClean="0"/>
              <a:t>①미네랄은 반추위내의 삼투압과 </a:t>
            </a:r>
            <a:r>
              <a:rPr lang="en-US" altLang="ko-KR" sz="2000" b="1" dirty="0" smtClean="0"/>
              <a:t>Ph</a:t>
            </a:r>
            <a:r>
              <a:rPr lang="ko-KR" altLang="en-US" sz="2000" b="1" dirty="0" smtClean="0"/>
              <a:t>를 조절하고 반추위 내에서 발효에 큰 영향을 미친다</a:t>
            </a:r>
            <a:r>
              <a:rPr lang="en-US" altLang="ko-KR" sz="2000" b="1" dirty="0" smtClean="0"/>
              <a:t>.</a:t>
            </a:r>
          </a:p>
          <a:p>
            <a:endParaRPr lang="en-US" altLang="ko-KR" sz="2000" b="1" dirty="0" smtClean="0"/>
          </a:p>
          <a:p>
            <a:r>
              <a:rPr lang="ko-KR" altLang="en-US" sz="2000" b="1" dirty="0" smtClean="0"/>
              <a:t>②미네랄은</a:t>
            </a:r>
            <a:endParaRPr lang="en-US" altLang="ko-KR" sz="2000" b="1" dirty="0" smtClean="0"/>
          </a:p>
          <a:p>
            <a:pPr>
              <a:buNone/>
            </a:pP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r>
              <a:rPr lang="ko-KR" altLang="en-US" sz="2000" b="1" dirty="0" smtClean="0"/>
              <a:t>대용량 미네랄</a:t>
            </a: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나트륨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칼륨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염소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칼슘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인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마그네슘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endParaRPr lang="en-US" altLang="ko-KR" sz="2000" b="1" dirty="0" smtClean="0"/>
          </a:p>
          <a:p>
            <a:r>
              <a:rPr lang="ko-KR" altLang="en-US" sz="2000" b="1" dirty="0" smtClean="0"/>
              <a:t>미량 광물질</a:t>
            </a: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철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구리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아연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망간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요오드</a:t>
            </a:r>
            <a:r>
              <a:rPr lang="en-US" altLang="ko-KR" sz="2000" b="1" dirty="0" smtClean="0"/>
              <a:t>, </a:t>
            </a:r>
            <a:r>
              <a:rPr lang="ko-KR" altLang="en-US" sz="2000" b="1" dirty="0" err="1" smtClean="0"/>
              <a:t>셀레늄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코발트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크롬</a:t>
            </a:r>
            <a:r>
              <a:rPr lang="en-US" altLang="ko-KR" sz="2000" b="1" dirty="0" smtClean="0"/>
              <a:t>)</a:t>
            </a: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25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2. </a:t>
            </a:r>
            <a:r>
              <a:rPr lang="ko-KR" altLang="en-US" sz="3600" b="1" dirty="0" smtClean="0"/>
              <a:t>영양소란 무엇인가</a:t>
            </a:r>
            <a:r>
              <a:rPr lang="en-US" altLang="ko-KR" sz="3600" b="1" dirty="0" smtClean="0"/>
              <a:t>?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26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3. </a:t>
            </a:r>
            <a:r>
              <a:rPr lang="ko-KR" altLang="en-US" sz="3600" b="1" dirty="0" smtClean="0"/>
              <a:t>영양소와 질병의 관계</a:t>
            </a:r>
            <a:endParaRPr lang="ko-KR" altLang="en-US" sz="3600" b="1" dirty="0"/>
          </a:p>
        </p:txBody>
      </p:sp>
      <p:grpSp>
        <p:nvGrpSpPr>
          <p:cNvPr id="24" name="그룹 23"/>
          <p:cNvGrpSpPr/>
          <p:nvPr/>
        </p:nvGrpSpPr>
        <p:grpSpPr>
          <a:xfrm>
            <a:off x="107504" y="1990581"/>
            <a:ext cx="5904656" cy="646331"/>
            <a:chOff x="107504" y="1196752"/>
            <a:chExt cx="5904656" cy="646331"/>
          </a:xfrm>
        </p:grpSpPr>
        <p:grpSp>
          <p:nvGrpSpPr>
            <p:cNvPr id="22" name="그룹 21"/>
            <p:cNvGrpSpPr/>
            <p:nvPr/>
          </p:nvGrpSpPr>
          <p:grpSpPr>
            <a:xfrm>
              <a:off x="107504" y="1196752"/>
              <a:ext cx="5904656" cy="646331"/>
              <a:chOff x="107504" y="1196752"/>
              <a:chExt cx="5904656" cy="646331"/>
            </a:xfrm>
          </p:grpSpPr>
          <p:grpSp>
            <p:nvGrpSpPr>
              <p:cNvPr id="21" name="그룹 20"/>
              <p:cNvGrpSpPr/>
              <p:nvPr/>
            </p:nvGrpSpPr>
            <p:grpSpPr>
              <a:xfrm>
                <a:off x="107504" y="1196752"/>
                <a:ext cx="5904656" cy="576064"/>
                <a:chOff x="0" y="3717032"/>
                <a:chExt cx="5904656" cy="576064"/>
              </a:xfrm>
            </p:grpSpPr>
            <p:sp>
              <p:nvSpPr>
                <p:cNvPr id="17" name="모서리가 둥근 직사각형 16"/>
                <p:cNvSpPr/>
                <p:nvPr/>
              </p:nvSpPr>
              <p:spPr>
                <a:xfrm>
                  <a:off x="0" y="3717032"/>
                  <a:ext cx="5904656" cy="576064"/>
                </a:xfrm>
                <a:prstGeom prst="roundRect">
                  <a:avLst/>
                </a:prstGeom>
                <a:solidFill>
                  <a:schemeClr val="accent3">
                    <a:alpha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모서리가 둥근 직사각형 15"/>
                <p:cNvSpPr/>
                <p:nvPr/>
              </p:nvSpPr>
              <p:spPr>
                <a:xfrm>
                  <a:off x="0" y="3717032"/>
                  <a:ext cx="1080120" cy="576064"/>
                </a:xfrm>
                <a:prstGeom prst="roundRect">
                  <a:avLst/>
                </a:prstGeom>
                <a:solidFill>
                  <a:schemeClr val="accent4">
                    <a:alpha val="7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1187624" y="1196752"/>
                <a:ext cx="48245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발육불량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체중감소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err="1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수태율저하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사산율 증가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면역력  감소</a:t>
                </a:r>
                <a:endPara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7504" y="133147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에너지</a:t>
              </a:r>
              <a:endParaRPr lang="ko-KR" altLang="en-US" dirty="0"/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107504" y="4293096"/>
            <a:ext cx="5904656" cy="576064"/>
            <a:chOff x="107504" y="1196752"/>
            <a:chExt cx="5904656" cy="576064"/>
          </a:xfrm>
        </p:grpSpPr>
        <p:grpSp>
          <p:nvGrpSpPr>
            <p:cNvPr id="28" name="그룹 21"/>
            <p:cNvGrpSpPr/>
            <p:nvPr/>
          </p:nvGrpSpPr>
          <p:grpSpPr>
            <a:xfrm>
              <a:off x="107504" y="1196752"/>
              <a:ext cx="5904656" cy="576064"/>
              <a:chOff x="107504" y="1196752"/>
              <a:chExt cx="5904656" cy="576064"/>
            </a:xfrm>
          </p:grpSpPr>
          <p:grpSp>
            <p:nvGrpSpPr>
              <p:cNvPr id="30" name="그룹 20"/>
              <p:cNvGrpSpPr/>
              <p:nvPr/>
            </p:nvGrpSpPr>
            <p:grpSpPr>
              <a:xfrm>
                <a:off x="107504" y="1196752"/>
                <a:ext cx="5904656" cy="576064"/>
                <a:chOff x="0" y="3717032"/>
                <a:chExt cx="5904656" cy="576064"/>
              </a:xfrm>
            </p:grpSpPr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0" y="3717032"/>
                  <a:ext cx="5904656" cy="576064"/>
                </a:xfrm>
                <a:prstGeom prst="roundRect">
                  <a:avLst/>
                </a:prstGeom>
                <a:solidFill>
                  <a:schemeClr val="accent3">
                    <a:alpha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모서리가 둥근 직사각형 32"/>
                <p:cNvSpPr/>
                <p:nvPr/>
              </p:nvSpPr>
              <p:spPr>
                <a:xfrm>
                  <a:off x="0" y="3717032"/>
                  <a:ext cx="1080120" cy="576064"/>
                </a:xfrm>
                <a:prstGeom prst="roundRect">
                  <a:avLst/>
                </a:prstGeom>
                <a:solidFill>
                  <a:schemeClr val="accent4">
                    <a:alpha val="7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1187624" y="1329735"/>
                <a:ext cx="4824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ko-KR" altLang="en-US" b="1" dirty="0" smtClean="0">
                    <a:ea typeface="함초롬바탕"/>
                  </a:rPr>
                  <a:t>식욕감퇴</a:t>
                </a:r>
                <a:r>
                  <a:rPr lang="en-US" altLang="ko-KR" b="1" dirty="0" smtClean="0">
                    <a:latin typeface="함초롬바탕"/>
                  </a:rPr>
                  <a:t>, </a:t>
                </a:r>
                <a:r>
                  <a:rPr lang="ko-KR" altLang="en-US" b="1" dirty="0" smtClean="0">
                    <a:ea typeface="함초롬바탕"/>
                  </a:rPr>
                  <a:t>발육불량</a:t>
                </a:r>
                <a:r>
                  <a:rPr lang="en-US" altLang="ko-KR" b="1" dirty="0" smtClean="0">
                    <a:latin typeface="함초롬바탕"/>
                  </a:rPr>
                  <a:t>, </a:t>
                </a:r>
                <a:r>
                  <a:rPr lang="ko-KR" altLang="en-US" b="1" dirty="0" smtClean="0">
                    <a:ea typeface="함초롬바탕"/>
                  </a:rPr>
                  <a:t>발정 불규칙</a:t>
                </a:r>
                <a:endParaRPr lang="ko-KR" altLang="en-US" b="1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07504" y="133147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단백질</a:t>
              </a:r>
              <a:endParaRPr lang="ko-KR" altLang="en-US" dirty="0"/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35496" y="3140968"/>
            <a:ext cx="5976664" cy="576064"/>
            <a:chOff x="35496" y="1196752"/>
            <a:chExt cx="5976664" cy="576064"/>
          </a:xfrm>
        </p:grpSpPr>
        <p:grpSp>
          <p:nvGrpSpPr>
            <p:cNvPr id="37" name="그룹 21"/>
            <p:cNvGrpSpPr/>
            <p:nvPr/>
          </p:nvGrpSpPr>
          <p:grpSpPr>
            <a:xfrm>
              <a:off x="107504" y="1196752"/>
              <a:ext cx="5904656" cy="576064"/>
              <a:chOff x="107504" y="1196752"/>
              <a:chExt cx="5904656" cy="576064"/>
            </a:xfrm>
          </p:grpSpPr>
          <p:grpSp>
            <p:nvGrpSpPr>
              <p:cNvPr id="39" name="그룹 20"/>
              <p:cNvGrpSpPr/>
              <p:nvPr/>
            </p:nvGrpSpPr>
            <p:grpSpPr>
              <a:xfrm>
                <a:off x="107504" y="1196752"/>
                <a:ext cx="5904656" cy="576064"/>
                <a:chOff x="0" y="3717032"/>
                <a:chExt cx="5904656" cy="576064"/>
              </a:xfrm>
            </p:grpSpPr>
            <p:sp>
              <p:nvSpPr>
                <p:cNvPr id="41" name="모서리가 둥근 직사각형 40"/>
                <p:cNvSpPr/>
                <p:nvPr/>
              </p:nvSpPr>
              <p:spPr>
                <a:xfrm>
                  <a:off x="0" y="3717032"/>
                  <a:ext cx="5904656" cy="576064"/>
                </a:xfrm>
                <a:prstGeom prst="roundRect">
                  <a:avLst/>
                </a:prstGeom>
                <a:solidFill>
                  <a:schemeClr val="accent3">
                    <a:alpha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모서리가 둥근 직사각형 41"/>
                <p:cNvSpPr/>
                <p:nvPr/>
              </p:nvSpPr>
              <p:spPr>
                <a:xfrm>
                  <a:off x="0" y="3717032"/>
                  <a:ext cx="1080120" cy="576064"/>
                </a:xfrm>
                <a:prstGeom prst="roundRect">
                  <a:avLst/>
                </a:prstGeom>
                <a:solidFill>
                  <a:schemeClr val="accent4">
                    <a:alpha val="7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1187624" y="1268760"/>
                <a:ext cx="4824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지방과 단백질 분해로 인한 체중감소</a:t>
                </a:r>
                <a:endParaRPr lang="ko-KR" altLang="en-US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35496" y="133147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탄수화물</a:t>
              </a:r>
              <a:endParaRPr lang="ko-KR" altLang="en-US" dirty="0"/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35496" y="5517232"/>
            <a:ext cx="5976664" cy="576064"/>
            <a:chOff x="35496" y="1196752"/>
            <a:chExt cx="5976664" cy="576064"/>
          </a:xfrm>
        </p:grpSpPr>
        <p:grpSp>
          <p:nvGrpSpPr>
            <p:cNvPr id="44" name="그룹 21"/>
            <p:cNvGrpSpPr/>
            <p:nvPr/>
          </p:nvGrpSpPr>
          <p:grpSpPr>
            <a:xfrm>
              <a:off x="107504" y="1196752"/>
              <a:ext cx="5904656" cy="576064"/>
              <a:chOff x="107504" y="1196752"/>
              <a:chExt cx="5904656" cy="576064"/>
            </a:xfrm>
          </p:grpSpPr>
          <p:grpSp>
            <p:nvGrpSpPr>
              <p:cNvPr id="46" name="그룹 20"/>
              <p:cNvGrpSpPr/>
              <p:nvPr/>
            </p:nvGrpSpPr>
            <p:grpSpPr>
              <a:xfrm>
                <a:off x="107504" y="1196752"/>
                <a:ext cx="5904656" cy="576064"/>
                <a:chOff x="0" y="3717032"/>
                <a:chExt cx="5904656" cy="576064"/>
              </a:xfrm>
            </p:grpSpPr>
            <p:sp>
              <p:nvSpPr>
                <p:cNvPr id="48" name="모서리가 둥근 직사각형 47"/>
                <p:cNvSpPr/>
                <p:nvPr/>
              </p:nvSpPr>
              <p:spPr>
                <a:xfrm>
                  <a:off x="0" y="3717032"/>
                  <a:ext cx="5904656" cy="576064"/>
                </a:xfrm>
                <a:prstGeom prst="roundRect">
                  <a:avLst/>
                </a:prstGeom>
                <a:solidFill>
                  <a:schemeClr val="accent3">
                    <a:alpha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모서리가 둥근 직사각형 48"/>
                <p:cNvSpPr/>
                <p:nvPr/>
              </p:nvSpPr>
              <p:spPr>
                <a:xfrm>
                  <a:off x="0" y="3717032"/>
                  <a:ext cx="1080120" cy="576064"/>
                </a:xfrm>
                <a:prstGeom prst="roundRect">
                  <a:avLst/>
                </a:prstGeom>
                <a:solidFill>
                  <a:schemeClr val="accent4">
                    <a:alpha val="7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1187624" y="1268760"/>
                <a:ext cx="4824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건조한 피부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성장저해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err="1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마블링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 형성 저해</a:t>
                </a:r>
                <a:endParaRPr lang="ko-KR" altLang="en-US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35496" y="133147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지방</a:t>
              </a:r>
              <a:endParaRPr lang="ko-KR" altLang="en-US" dirty="0"/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0" y="1268760"/>
            <a:ext cx="6156176" cy="504055"/>
            <a:chOff x="0" y="1729905"/>
            <a:chExt cx="6156176" cy="1129342"/>
          </a:xfrm>
        </p:grpSpPr>
        <p:sp>
          <p:nvSpPr>
            <p:cNvPr id="54" name="모서리가 둥근 직사각형 53"/>
            <p:cNvSpPr/>
            <p:nvPr/>
          </p:nvSpPr>
          <p:spPr>
            <a:xfrm>
              <a:off x="0" y="1729905"/>
              <a:ext cx="6156176" cy="112934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모서리가 둥근 직사각형 4"/>
            <p:cNvSpPr/>
            <p:nvPr/>
          </p:nvSpPr>
          <p:spPr>
            <a:xfrm>
              <a:off x="55130" y="1824018"/>
              <a:ext cx="6045916" cy="10190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000" b="1" kern="1200" dirty="0" smtClean="0"/>
                <a:t>1.</a:t>
              </a:r>
              <a:r>
                <a:rPr lang="ko-KR" altLang="en-US" sz="3000" b="1" kern="1200" dirty="0" smtClean="0"/>
                <a:t>에너지 결핍증상</a:t>
              </a:r>
              <a:endParaRPr lang="en-US" sz="3000" b="1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27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3. </a:t>
            </a:r>
            <a:r>
              <a:rPr lang="ko-KR" altLang="en-US" sz="3600" b="1" dirty="0" smtClean="0"/>
              <a:t>영양소와 질병의 관계</a:t>
            </a:r>
            <a:endParaRPr lang="ko-KR" altLang="en-US" sz="3600" b="1" dirty="0"/>
          </a:p>
        </p:txBody>
      </p:sp>
      <p:grpSp>
        <p:nvGrpSpPr>
          <p:cNvPr id="2" name="그룹 23"/>
          <p:cNvGrpSpPr/>
          <p:nvPr/>
        </p:nvGrpSpPr>
        <p:grpSpPr>
          <a:xfrm>
            <a:off x="107504" y="1918573"/>
            <a:ext cx="5904656" cy="576064"/>
            <a:chOff x="107504" y="1196752"/>
            <a:chExt cx="5904656" cy="576064"/>
          </a:xfrm>
        </p:grpSpPr>
        <p:grpSp>
          <p:nvGrpSpPr>
            <p:cNvPr id="3" name="그룹 21"/>
            <p:cNvGrpSpPr/>
            <p:nvPr/>
          </p:nvGrpSpPr>
          <p:grpSpPr>
            <a:xfrm>
              <a:off x="107504" y="1196752"/>
              <a:ext cx="5904656" cy="576064"/>
              <a:chOff x="107504" y="1196752"/>
              <a:chExt cx="5904656" cy="576064"/>
            </a:xfrm>
          </p:grpSpPr>
          <p:grpSp>
            <p:nvGrpSpPr>
              <p:cNvPr id="4" name="그룹 20"/>
              <p:cNvGrpSpPr/>
              <p:nvPr/>
            </p:nvGrpSpPr>
            <p:grpSpPr>
              <a:xfrm>
                <a:off x="107504" y="1196752"/>
                <a:ext cx="5904656" cy="576064"/>
                <a:chOff x="0" y="3717032"/>
                <a:chExt cx="5904656" cy="576064"/>
              </a:xfrm>
            </p:grpSpPr>
            <p:sp>
              <p:nvSpPr>
                <p:cNvPr id="17" name="모서리가 둥근 직사각형 16"/>
                <p:cNvSpPr/>
                <p:nvPr/>
              </p:nvSpPr>
              <p:spPr>
                <a:xfrm>
                  <a:off x="0" y="3717032"/>
                  <a:ext cx="5904656" cy="576064"/>
                </a:xfrm>
                <a:prstGeom prst="roundRect">
                  <a:avLst/>
                </a:prstGeom>
                <a:solidFill>
                  <a:schemeClr val="accent3">
                    <a:alpha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모서리가 둥근 직사각형 15"/>
                <p:cNvSpPr/>
                <p:nvPr/>
              </p:nvSpPr>
              <p:spPr>
                <a:xfrm>
                  <a:off x="0" y="3717032"/>
                  <a:ext cx="1080120" cy="576064"/>
                </a:xfrm>
                <a:prstGeom prst="roundRect">
                  <a:avLst/>
                </a:prstGeom>
                <a:solidFill>
                  <a:schemeClr val="accent4">
                    <a:alpha val="7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1187624" y="1267019"/>
                <a:ext cx="4824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식욕저하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번식능력 저하</a:t>
                </a:r>
                <a:endPara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7504" y="133147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나트륨</a:t>
              </a:r>
              <a:endParaRPr lang="ko-KR" altLang="en-US" dirty="0"/>
            </a:p>
          </p:txBody>
        </p:sp>
      </p:grpSp>
      <p:grpSp>
        <p:nvGrpSpPr>
          <p:cNvPr id="5" name="그룹 26"/>
          <p:cNvGrpSpPr/>
          <p:nvPr/>
        </p:nvGrpSpPr>
        <p:grpSpPr>
          <a:xfrm>
            <a:off x="107504" y="3573016"/>
            <a:ext cx="5904656" cy="576064"/>
            <a:chOff x="107504" y="1196752"/>
            <a:chExt cx="5904656" cy="576064"/>
          </a:xfrm>
        </p:grpSpPr>
        <p:grpSp>
          <p:nvGrpSpPr>
            <p:cNvPr id="7" name="그룹 21"/>
            <p:cNvGrpSpPr/>
            <p:nvPr/>
          </p:nvGrpSpPr>
          <p:grpSpPr>
            <a:xfrm>
              <a:off x="107504" y="1196752"/>
              <a:ext cx="5904656" cy="576064"/>
              <a:chOff x="107504" y="1196752"/>
              <a:chExt cx="5904656" cy="576064"/>
            </a:xfrm>
          </p:grpSpPr>
          <p:grpSp>
            <p:nvGrpSpPr>
              <p:cNvPr id="9" name="그룹 20"/>
              <p:cNvGrpSpPr/>
              <p:nvPr/>
            </p:nvGrpSpPr>
            <p:grpSpPr>
              <a:xfrm>
                <a:off x="107504" y="1196752"/>
                <a:ext cx="5904656" cy="576064"/>
                <a:chOff x="0" y="3717032"/>
                <a:chExt cx="5904656" cy="576064"/>
              </a:xfrm>
            </p:grpSpPr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0" y="3717032"/>
                  <a:ext cx="5904656" cy="576064"/>
                </a:xfrm>
                <a:prstGeom prst="roundRect">
                  <a:avLst/>
                </a:prstGeom>
                <a:solidFill>
                  <a:schemeClr val="accent3">
                    <a:alpha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모서리가 둥근 직사각형 32"/>
                <p:cNvSpPr/>
                <p:nvPr/>
              </p:nvSpPr>
              <p:spPr>
                <a:xfrm>
                  <a:off x="0" y="3717032"/>
                  <a:ext cx="1080120" cy="576064"/>
                </a:xfrm>
                <a:prstGeom prst="roundRect">
                  <a:avLst/>
                </a:prstGeom>
                <a:solidFill>
                  <a:schemeClr val="accent4">
                    <a:alpha val="7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1187624" y="1329735"/>
                <a:ext cx="4824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식욕저하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번식능력 저하</a:t>
                </a:r>
                <a:endParaRPr lang="ko-KR" altLang="en-US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07504" y="133147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염소</a:t>
              </a:r>
              <a:endParaRPr lang="ko-KR" altLang="en-US" dirty="0"/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-36512" y="1124744"/>
            <a:ext cx="56193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※</a:t>
            </a:r>
            <a:endParaRPr lang="ko-KR" altLang="en-US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2" name="그룹 35"/>
          <p:cNvGrpSpPr/>
          <p:nvPr/>
        </p:nvGrpSpPr>
        <p:grpSpPr>
          <a:xfrm>
            <a:off x="35496" y="2708920"/>
            <a:ext cx="5976664" cy="576064"/>
            <a:chOff x="35496" y="1196752"/>
            <a:chExt cx="5976664" cy="576064"/>
          </a:xfrm>
        </p:grpSpPr>
        <p:grpSp>
          <p:nvGrpSpPr>
            <p:cNvPr id="13" name="그룹 21"/>
            <p:cNvGrpSpPr/>
            <p:nvPr/>
          </p:nvGrpSpPr>
          <p:grpSpPr>
            <a:xfrm>
              <a:off x="107504" y="1196752"/>
              <a:ext cx="5904656" cy="576064"/>
              <a:chOff x="107504" y="1196752"/>
              <a:chExt cx="5904656" cy="576064"/>
            </a:xfrm>
          </p:grpSpPr>
          <p:grpSp>
            <p:nvGrpSpPr>
              <p:cNvPr id="15" name="그룹 20"/>
              <p:cNvGrpSpPr/>
              <p:nvPr/>
            </p:nvGrpSpPr>
            <p:grpSpPr>
              <a:xfrm>
                <a:off x="107504" y="1196752"/>
                <a:ext cx="5904656" cy="576064"/>
                <a:chOff x="0" y="3717032"/>
                <a:chExt cx="5904656" cy="576064"/>
              </a:xfrm>
            </p:grpSpPr>
            <p:sp>
              <p:nvSpPr>
                <p:cNvPr id="41" name="모서리가 둥근 직사각형 40"/>
                <p:cNvSpPr/>
                <p:nvPr/>
              </p:nvSpPr>
              <p:spPr>
                <a:xfrm>
                  <a:off x="0" y="3717032"/>
                  <a:ext cx="5904656" cy="576064"/>
                </a:xfrm>
                <a:prstGeom prst="roundRect">
                  <a:avLst/>
                </a:prstGeom>
                <a:solidFill>
                  <a:schemeClr val="accent3">
                    <a:alpha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모서리가 둥근 직사각형 41"/>
                <p:cNvSpPr/>
                <p:nvPr/>
              </p:nvSpPr>
              <p:spPr>
                <a:xfrm>
                  <a:off x="0" y="3717032"/>
                  <a:ext cx="1080120" cy="576064"/>
                </a:xfrm>
                <a:prstGeom prst="roundRect">
                  <a:avLst/>
                </a:prstGeom>
                <a:solidFill>
                  <a:schemeClr val="accent4">
                    <a:alpha val="7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1187624" y="1268760"/>
                <a:ext cx="4824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발육불량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식욕감퇴</a:t>
                </a:r>
                <a:endParaRPr lang="ko-KR" altLang="en-US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35496" y="133147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칼륨</a:t>
              </a:r>
              <a:endParaRPr lang="ko-KR" altLang="en-US" dirty="0"/>
            </a:p>
          </p:txBody>
        </p:sp>
      </p:grpSp>
      <p:grpSp>
        <p:nvGrpSpPr>
          <p:cNvPr id="36" name="그룹 26"/>
          <p:cNvGrpSpPr/>
          <p:nvPr/>
        </p:nvGrpSpPr>
        <p:grpSpPr>
          <a:xfrm>
            <a:off x="107504" y="4437112"/>
            <a:ext cx="5904656" cy="648072"/>
            <a:chOff x="107504" y="1196752"/>
            <a:chExt cx="5904656" cy="648072"/>
          </a:xfrm>
        </p:grpSpPr>
        <p:grpSp>
          <p:nvGrpSpPr>
            <p:cNvPr id="37" name="그룹 21"/>
            <p:cNvGrpSpPr/>
            <p:nvPr/>
          </p:nvGrpSpPr>
          <p:grpSpPr>
            <a:xfrm>
              <a:off x="107504" y="1196752"/>
              <a:ext cx="5904656" cy="648072"/>
              <a:chOff x="107504" y="1196752"/>
              <a:chExt cx="5904656" cy="648072"/>
            </a:xfrm>
          </p:grpSpPr>
          <p:grpSp>
            <p:nvGrpSpPr>
              <p:cNvPr id="43" name="그룹 20"/>
              <p:cNvGrpSpPr/>
              <p:nvPr/>
            </p:nvGrpSpPr>
            <p:grpSpPr>
              <a:xfrm>
                <a:off x="107504" y="1196752"/>
                <a:ext cx="5904656" cy="576064"/>
                <a:chOff x="0" y="3717032"/>
                <a:chExt cx="5904656" cy="576064"/>
              </a:xfrm>
            </p:grpSpPr>
            <p:sp>
              <p:nvSpPr>
                <p:cNvPr id="46" name="모서리가 둥근 직사각형 45"/>
                <p:cNvSpPr/>
                <p:nvPr/>
              </p:nvSpPr>
              <p:spPr>
                <a:xfrm>
                  <a:off x="0" y="3717032"/>
                  <a:ext cx="5904656" cy="576064"/>
                </a:xfrm>
                <a:prstGeom prst="roundRect">
                  <a:avLst/>
                </a:prstGeom>
                <a:solidFill>
                  <a:schemeClr val="accent3">
                    <a:alpha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모서리가 둥근 직사각형 49"/>
                <p:cNvSpPr/>
                <p:nvPr/>
              </p:nvSpPr>
              <p:spPr>
                <a:xfrm>
                  <a:off x="0" y="3717032"/>
                  <a:ext cx="1080120" cy="576064"/>
                </a:xfrm>
                <a:prstGeom prst="roundRect">
                  <a:avLst/>
                </a:prstGeom>
                <a:solidFill>
                  <a:schemeClr val="accent4">
                    <a:alpha val="7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1187624" y="1198493"/>
                <a:ext cx="48245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식욕감퇴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err="1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증체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 저하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이물섭취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뼈의 이상</a:t>
                </a:r>
                <a:endPara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  <a:p>
                <a:pPr lvl="0"/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(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결핍증상을 관찰하기 </a:t>
                </a:r>
                <a:r>
                  <a:rPr lang="ko-KR" altLang="en-US" b="1" dirty="0" err="1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힘듬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)</a:t>
                </a:r>
                <a:endParaRPr lang="ko-KR" altLang="en-US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07504" y="133147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칼슘</a:t>
              </a:r>
              <a:endParaRPr lang="ko-KR" altLang="en-US" dirty="0"/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107504" y="5229200"/>
            <a:ext cx="5904656" cy="576064"/>
            <a:chOff x="107504" y="5229200"/>
            <a:chExt cx="5904656" cy="576064"/>
          </a:xfrm>
        </p:grpSpPr>
        <p:grpSp>
          <p:nvGrpSpPr>
            <p:cNvPr id="51" name="그룹 26"/>
            <p:cNvGrpSpPr/>
            <p:nvPr/>
          </p:nvGrpSpPr>
          <p:grpSpPr>
            <a:xfrm>
              <a:off x="107504" y="5229200"/>
              <a:ext cx="5904656" cy="576064"/>
              <a:chOff x="107504" y="1196752"/>
              <a:chExt cx="5904656" cy="576064"/>
            </a:xfrm>
          </p:grpSpPr>
          <p:grpSp>
            <p:nvGrpSpPr>
              <p:cNvPr id="52" name="그룹 21"/>
              <p:cNvGrpSpPr/>
              <p:nvPr/>
            </p:nvGrpSpPr>
            <p:grpSpPr>
              <a:xfrm>
                <a:off x="107504" y="1196752"/>
                <a:ext cx="5904656" cy="576064"/>
                <a:chOff x="107504" y="1196752"/>
                <a:chExt cx="5904656" cy="576064"/>
              </a:xfrm>
            </p:grpSpPr>
            <p:grpSp>
              <p:nvGrpSpPr>
                <p:cNvPr id="54" name="그룹 20"/>
                <p:cNvGrpSpPr/>
                <p:nvPr/>
              </p:nvGrpSpPr>
              <p:grpSpPr>
                <a:xfrm>
                  <a:off x="107504" y="1196752"/>
                  <a:ext cx="5904656" cy="576064"/>
                  <a:chOff x="0" y="3717032"/>
                  <a:chExt cx="5904656" cy="576064"/>
                </a:xfrm>
              </p:grpSpPr>
              <p:sp>
                <p:nvSpPr>
                  <p:cNvPr id="56" name="모서리가 둥근 직사각형 55"/>
                  <p:cNvSpPr/>
                  <p:nvPr/>
                </p:nvSpPr>
                <p:spPr>
                  <a:xfrm>
                    <a:off x="0" y="3717032"/>
                    <a:ext cx="5904656" cy="576064"/>
                  </a:xfrm>
                  <a:prstGeom prst="roundRect">
                    <a:avLst/>
                  </a:prstGeom>
                  <a:solidFill>
                    <a:schemeClr val="accent3">
                      <a:alpha val="50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" name="모서리가 둥근 직사각형 56"/>
                  <p:cNvSpPr/>
                  <p:nvPr/>
                </p:nvSpPr>
                <p:spPr>
                  <a:xfrm>
                    <a:off x="0" y="3717032"/>
                    <a:ext cx="1080120" cy="576064"/>
                  </a:xfrm>
                  <a:prstGeom prst="roundRect">
                    <a:avLst/>
                  </a:prstGeom>
                  <a:solidFill>
                    <a:schemeClr val="accent4">
                      <a:alpha val="70000"/>
                    </a:schemeClr>
                  </a:solidFill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55" name="TextBox 54"/>
                <p:cNvSpPr txBox="1"/>
                <p:nvPr/>
              </p:nvSpPr>
              <p:spPr>
                <a:xfrm>
                  <a:off x="1187624" y="1329735"/>
                  <a:ext cx="48245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:endParaRPr lang="ko-KR" altLang="en-US" b="1" dirty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endParaRPr>
                </a:p>
              </p:txBody>
            </p:sp>
          </p:grpSp>
          <p:sp>
            <p:nvSpPr>
              <p:cNvPr id="53" name="TextBox 52"/>
              <p:cNvSpPr txBox="1"/>
              <p:nvPr/>
            </p:nvSpPr>
            <p:spPr>
              <a:xfrm>
                <a:off x="107504" y="1331476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 smtClean="0"/>
                  <a:t>인</a:t>
                </a:r>
                <a:endParaRPr lang="ko-KR" altLang="en-US" dirty="0"/>
              </a:p>
            </p:txBody>
          </p:sp>
        </p:grpSp>
        <p:sp>
          <p:nvSpPr>
            <p:cNvPr id="58" name="직사각형 57"/>
            <p:cNvSpPr/>
            <p:nvPr/>
          </p:nvSpPr>
          <p:spPr>
            <a:xfrm>
              <a:off x="1187624" y="5301208"/>
              <a:ext cx="43652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ko-KR" altLang="en-US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식욕감퇴</a:t>
              </a:r>
              <a:r>
                <a: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, </a:t>
              </a:r>
              <a:r>
                <a:rPr lang="ko-KR" altLang="en-US" b="1" dirty="0" err="1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증체</a:t>
              </a:r>
              <a:r>
                <a:rPr lang="ko-KR" altLang="en-US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 저하</a:t>
              </a:r>
              <a:r>
                <a: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, </a:t>
              </a:r>
              <a:r>
                <a:rPr lang="ko-KR" altLang="en-US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이물섭취</a:t>
              </a:r>
              <a:r>
                <a: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, </a:t>
              </a:r>
              <a:r>
                <a:rPr lang="ko-KR" altLang="en-US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뼈의 이상</a:t>
              </a:r>
              <a:endPara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grpSp>
        <p:nvGrpSpPr>
          <p:cNvPr id="59" name="그룹 26"/>
          <p:cNvGrpSpPr/>
          <p:nvPr/>
        </p:nvGrpSpPr>
        <p:grpSpPr>
          <a:xfrm>
            <a:off x="35496" y="6021288"/>
            <a:ext cx="5976664" cy="576064"/>
            <a:chOff x="35496" y="1196752"/>
            <a:chExt cx="5976664" cy="576064"/>
          </a:xfrm>
        </p:grpSpPr>
        <p:grpSp>
          <p:nvGrpSpPr>
            <p:cNvPr id="60" name="그룹 21"/>
            <p:cNvGrpSpPr/>
            <p:nvPr/>
          </p:nvGrpSpPr>
          <p:grpSpPr>
            <a:xfrm>
              <a:off x="107504" y="1196752"/>
              <a:ext cx="5904656" cy="576064"/>
              <a:chOff x="107504" y="1196752"/>
              <a:chExt cx="5904656" cy="576064"/>
            </a:xfrm>
          </p:grpSpPr>
          <p:grpSp>
            <p:nvGrpSpPr>
              <p:cNvPr id="62" name="그룹 20"/>
              <p:cNvGrpSpPr/>
              <p:nvPr/>
            </p:nvGrpSpPr>
            <p:grpSpPr>
              <a:xfrm>
                <a:off x="107504" y="1196752"/>
                <a:ext cx="5904656" cy="576064"/>
                <a:chOff x="0" y="3717032"/>
                <a:chExt cx="5904656" cy="576064"/>
              </a:xfrm>
            </p:grpSpPr>
            <p:sp>
              <p:nvSpPr>
                <p:cNvPr id="64" name="모서리가 둥근 직사각형 63"/>
                <p:cNvSpPr/>
                <p:nvPr/>
              </p:nvSpPr>
              <p:spPr>
                <a:xfrm>
                  <a:off x="0" y="3717032"/>
                  <a:ext cx="5904656" cy="576064"/>
                </a:xfrm>
                <a:prstGeom prst="roundRect">
                  <a:avLst/>
                </a:prstGeom>
                <a:solidFill>
                  <a:schemeClr val="accent3">
                    <a:alpha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모서리가 둥근 직사각형 64"/>
                <p:cNvSpPr/>
                <p:nvPr/>
              </p:nvSpPr>
              <p:spPr>
                <a:xfrm>
                  <a:off x="0" y="3717032"/>
                  <a:ext cx="1080120" cy="576064"/>
                </a:xfrm>
                <a:prstGeom prst="roundRect">
                  <a:avLst/>
                </a:prstGeom>
                <a:solidFill>
                  <a:schemeClr val="accent4">
                    <a:alpha val="7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3" name="TextBox 62"/>
              <p:cNvSpPr txBox="1"/>
              <p:nvPr/>
            </p:nvSpPr>
            <p:spPr>
              <a:xfrm>
                <a:off x="1187624" y="1329735"/>
                <a:ext cx="4824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식욕저하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충혈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신경과민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경련</a:t>
                </a:r>
                <a:endParaRPr lang="ko-KR" altLang="en-US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35496" y="133147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mtClean="0"/>
                <a:t>마그네</a:t>
              </a:r>
              <a:r>
                <a:rPr lang="ko-KR" altLang="en-US" dirty="0" smtClean="0"/>
                <a:t>슘</a:t>
              </a:r>
              <a:endParaRPr lang="ko-KR" altLang="en-US" dirty="0"/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0" y="1268760"/>
            <a:ext cx="6156176" cy="504055"/>
            <a:chOff x="0" y="1729905"/>
            <a:chExt cx="6156176" cy="1129342"/>
          </a:xfrm>
        </p:grpSpPr>
        <p:sp>
          <p:nvSpPr>
            <p:cNvPr id="68" name="모서리가 둥근 직사각형 67"/>
            <p:cNvSpPr/>
            <p:nvPr/>
          </p:nvSpPr>
          <p:spPr>
            <a:xfrm>
              <a:off x="0" y="1729905"/>
              <a:ext cx="6156176" cy="112934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모서리가 둥근 직사각형 4"/>
            <p:cNvSpPr/>
            <p:nvPr/>
          </p:nvSpPr>
          <p:spPr>
            <a:xfrm>
              <a:off x="55130" y="1824018"/>
              <a:ext cx="6045916" cy="10190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000" b="1" kern="1200" dirty="0" smtClean="0"/>
                <a:t>2. </a:t>
              </a:r>
              <a:r>
                <a:rPr lang="ko-KR" altLang="en-US" sz="3000" b="1" kern="1200" dirty="0" smtClean="0"/>
                <a:t>대용량 미네랄 결핍증상</a:t>
              </a:r>
              <a:endParaRPr lang="en-US" sz="3000" b="1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28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3. </a:t>
            </a:r>
            <a:r>
              <a:rPr lang="ko-KR" altLang="en-US" sz="3600" b="1" dirty="0" smtClean="0"/>
              <a:t>영양소와 질병의 관계</a:t>
            </a:r>
            <a:endParaRPr lang="ko-KR" altLang="en-US" sz="3600" b="1" dirty="0"/>
          </a:p>
        </p:txBody>
      </p:sp>
      <p:grpSp>
        <p:nvGrpSpPr>
          <p:cNvPr id="2" name="그룹 23"/>
          <p:cNvGrpSpPr/>
          <p:nvPr/>
        </p:nvGrpSpPr>
        <p:grpSpPr>
          <a:xfrm>
            <a:off x="107504" y="1772816"/>
            <a:ext cx="5904656" cy="576064"/>
            <a:chOff x="107504" y="1196752"/>
            <a:chExt cx="5904656" cy="576064"/>
          </a:xfrm>
        </p:grpSpPr>
        <p:grpSp>
          <p:nvGrpSpPr>
            <p:cNvPr id="3" name="그룹 21"/>
            <p:cNvGrpSpPr/>
            <p:nvPr/>
          </p:nvGrpSpPr>
          <p:grpSpPr>
            <a:xfrm>
              <a:off x="107504" y="1196752"/>
              <a:ext cx="5904656" cy="576064"/>
              <a:chOff x="107504" y="1196752"/>
              <a:chExt cx="5904656" cy="576064"/>
            </a:xfrm>
          </p:grpSpPr>
          <p:grpSp>
            <p:nvGrpSpPr>
              <p:cNvPr id="4" name="그룹 20"/>
              <p:cNvGrpSpPr/>
              <p:nvPr/>
            </p:nvGrpSpPr>
            <p:grpSpPr>
              <a:xfrm>
                <a:off x="107504" y="1196752"/>
                <a:ext cx="5904656" cy="576064"/>
                <a:chOff x="0" y="3717032"/>
                <a:chExt cx="5904656" cy="576064"/>
              </a:xfrm>
            </p:grpSpPr>
            <p:sp>
              <p:nvSpPr>
                <p:cNvPr id="17" name="모서리가 둥근 직사각형 16"/>
                <p:cNvSpPr/>
                <p:nvPr/>
              </p:nvSpPr>
              <p:spPr>
                <a:xfrm>
                  <a:off x="0" y="3717032"/>
                  <a:ext cx="5904656" cy="576064"/>
                </a:xfrm>
                <a:prstGeom prst="roundRect">
                  <a:avLst/>
                </a:prstGeom>
                <a:solidFill>
                  <a:schemeClr val="accent3">
                    <a:alpha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모서리가 둥근 직사각형 15"/>
                <p:cNvSpPr/>
                <p:nvPr/>
              </p:nvSpPr>
              <p:spPr>
                <a:xfrm>
                  <a:off x="0" y="3717032"/>
                  <a:ext cx="1080120" cy="576064"/>
                </a:xfrm>
                <a:prstGeom prst="roundRect">
                  <a:avLst/>
                </a:prstGeom>
                <a:solidFill>
                  <a:schemeClr val="accent4">
                    <a:alpha val="7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1187624" y="1267019"/>
                <a:ext cx="4824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발육불량</a:t>
                </a:r>
                <a:endPara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7504" y="133147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철</a:t>
              </a:r>
              <a:endParaRPr lang="ko-KR" altLang="en-US" dirty="0"/>
            </a:p>
          </p:txBody>
        </p:sp>
      </p:grpSp>
      <p:grpSp>
        <p:nvGrpSpPr>
          <p:cNvPr id="5" name="그룹 26"/>
          <p:cNvGrpSpPr/>
          <p:nvPr/>
        </p:nvGrpSpPr>
        <p:grpSpPr>
          <a:xfrm>
            <a:off x="107504" y="3212976"/>
            <a:ext cx="5904656" cy="648072"/>
            <a:chOff x="107504" y="1196752"/>
            <a:chExt cx="5904656" cy="648072"/>
          </a:xfrm>
        </p:grpSpPr>
        <p:grpSp>
          <p:nvGrpSpPr>
            <p:cNvPr id="7" name="그룹 21"/>
            <p:cNvGrpSpPr/>
            <p:nvPr/>
          </p:nvGrpSpPr>
          <p:grpSpPr>
            <a:xfrm>
              <a:off x="107504" y="1196752"/>
              <a:ext cx="5904656" cy="648072"/>
              <a:chOff x="107504" y="1196752"/>
              <a:chExt cx="5904656" cy="648072"/>
            </a:xfrm>
          </p:grpSpPr>
          <p:grpSp>
            <p:nvGrpSpPr>
              <p:cNvPr id="9" name="그룹 20"/>
              <p:cNvGrpSpPr/>
              <p:nvPr/>
            </p:nvGrpSpPr>
            <p:grpSpPr>
              <a:xfrm>
                <a:off x="107504" y="1196752"/>
                <a:ext cx="5904656" cy="576064"/>
                <a:chOff x="0" y="3717032"/>
                <a:chExt cx="5904656" cy="576064"/>
              </a:xfrm>
            </p:grpSpPr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0" y="3717032"/>
                  <a:ext cx="5904656" cy="576064"/>
                </a:xfrm>
                <a:prstGeom prst="roundRect">
                  <a:avLst/>
                </a:prstGeom>
                <a:solidFill>
                  <a:schemeClr val="accent3">
                    <a:alpha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모서리가 둥근 직사각형 32"/>
                <p:cNvSpPr/>
                <p:nvPr/>
              </p:nvSpPr>
              <p:spPr>
                <a:xfrm>
                  <a:off x="0" y="3717032"/>
                  <a:ext cx="1080120" cy="576064"/>
                </a:xfrm>
                <a:prstGeom prst="roundRect">
                  <a:avLst/>
                </a:prstGeom>
                <a:solidFill>
                  <a:schemeClr val="accent4">
                    <a:alpha val="7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1187624" y="1198493"/>
                <a:ext cx="48245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발육불량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탈모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피부에 </a:t>
                </a:r>
                <a:r>
                  <a:rPr lang="ko-KR" altLang="en-US" b="1" dirty="0" err="1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병변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(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눈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</a:t>
                </a:r>
                <a:r>
                  <a:rPr lang="ko-KR" altLang="en-US" b="1" dirty="0" err="1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입주위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다리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),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다리 관절의 비대</a:t>
                </a:r>
                <a:endParaRPr lang="ko-KR" altLang="en-US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07504" y="133147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아연</a:t>
              </a:r>
              <a:endParaRPr lang="ko-KR" altLang="en-US" dirty="0"/>
            </a:p>
          </p:txBody>
        </p:sp>
      </p:grpSp>
      <p:grpSp>
        <p:nvGrpSpPr>
          <p:cNvPr id="12" name="그룹 35"/>
          <p:cNvGrpSpPr/>
          <p:nvPr/>
        </p:nvGrpSpPr>
        <p:grpSpPr>
          <a:xfrm>
            <a:off x="35496" y="2494637"/>
            <a:ext cx="5976664" cy="646331"/>
            <a:chOff x="35496" y="1196752"/>
            <a:chExt cx="5976664" cy="646331"/>
          </a:xfrm>
        </p:grpSpPr>
        <p:grpSp>
          <p:nvGrpSpPr>
            <p:cNvPr id="13" name="그룹 21"/>
            <p:cNvGrpSpPr/>
            <p:nvPr/>
          </p:nvGrpSpPr>
          <p:grpSpPr>
            <a:xfrm>
              <a:off x="107504" y="1196752"/>
              <a:ext cx="5904656" cy="646331"/>
              <a:chOff x="107504" y="1196752"/>
              <a:chExt cx="5904656" cy="646331"/>
            </a:xfrm>
          </p:grpSpPr>
          <p:grpSp>
            <p:nvGrpSpPr>
              <p:cNvPr id="15" name="그룹 20"/>
              <p:cNvGrpSpPr/>
              <p:nvPr/>
            </p:nvGrpSpPr>
            <p:grpSpPr>
              <a:xfrm>
                <a:off x="107504" y="1196752"/>
                <a:ext cx="5904656" cy="576064"/>
                <a:chOff x="0" y="3717032"/>
                <a:chExt cx="5904656" cy="576064"/>
              </a:xfrm>
            </p:grpSpPr>
            <p:sp>
              <p:nvSpPr>
                <p:cNvPr id="41" name="모서리가 둥근 직사각형 40"/>
                <p:cNvSpPr/>
                <p:nvPr/>
              </p:nvSpPr>
              <p:spPr>
                <a:xfrm>
                  <a:off x="0" y="3717032"/>
                  <a:ext cx="5904656" cy="576064"/>
                </a:xfrm>
                <a:prstGeom prst="roundRect">
                  <a:avLst/>
                </a:prstGeom>
                <a:solidFill>
                  <a:schemeClr val="accent3">
                    <a:alpha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모서리가 둥근 직사각형 41"/>
                <p:cNvSpPr/>
                <p:nvPr/>
              </p:nvSpPr>
              <p:spPr>
                <a:xfrm>
                  <a:off x="0" y="3717032"/>
                  <a:ext cx="1080120" cy="576064"/>
                </a:xfrm>
                <a:prstGeom prst="roundRect">
                  <a:avLst/>
                </a:prstGeom>
                <a:solidFill>
                  <a:schemeClr val="accent4">
                    <a:alpha val="7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1187624" y="1196752"/>
                <a:ext cx="48245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식욕감퇴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체중감소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빈혈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설사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err="1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거친털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err="1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음동실조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심장마비</a:t>
                </a:r>
                <a:endParaRPr lang="ko-KR" altLang="en-US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35496" y="133147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구리</a:t>
              </a:r>
              <a:endParaRPr lang="ko-KR" altLang="en-US" dirty="0"/>
            </a:p>
          </p:txBody>
        </p:sp>
      </p:grpSp>
      <p:grpSp>
        <p:nvGrpSpPr>
          <p:cNvPr id="19" name="그룹 26"/>
          <p:cNvGrpSpPr/>
          <p:nvPr/>
        </p:nvGrpSpPr>
        <p:grpSpPr>
          <a:xfrm>
            <a:off x="107504" y="3933056"/>
            <a:ext cx="5904656" cy="576064"/>
            <a:chOff x="107504" y="1196752"/>
            <a:chExt cx="5904656" cy="576064"/>
          </a:xfrm>
        </p:grpSpPr>
        <p:grpSp>
          <p:nvGrpSpPr>
            <p:cNvPr id="20" name="그룹 21"/>
            <p:cNvGrpSpPr/>
            <p:nvPr/>
          </p:nvGrpSpPr>
          <p:grpSpPr>
            <a:xfrm>
              <a:off x="107504" y="1196752"/>
              <a:ext cx="5904656" cy="576064"/>
              <a:chOff x="107504" y="1196752"/>
              <a:chExt cx="5904656" cy="576064"/>
            </a:xfrm>
          </p:grpSpPr>
          <p:grpSp>
            <p:nvGrpSpPr>
              <p:cNvPr id="21" name="그룹 20"/>
              <p:cNvGrpSpPr/>
              <p:nvPr/>
            </p:nvGrpSpPr>
            <p:grpSpPr>
              <a:xfrm>
                <a:off x="107504" y="1196752"/>
                <a:ext cx="5904656" cy="576064"/>
                <a:chOff x="0" y="3717032"/>
                <a:chExt cx="5904656" cy="576064"/>
              </a:xfrm>
            </p:grpSpPr>
            <p:sp>
              <p:nvSpPr>
                <p:cNvPr id="46" name="모서리가 둥근 직사각형 45"/>
                <p:cNvSpPr/>
                <p:nvPr/>
              </p:nvSpPr>
              <p:spPr>
                <a:xfrm>
                  <a:off x="0" y="3717032"/>
                  <a:ext cx="5904656" cy="576064"/>
                </a:xfrm>
                <a:prstGeom prst="roundRect">
                  <a:avLst/>
                </a:prstGeom>
                <a:solidFill>
                  <a:schemeClr val="accent3">
                    <a:alpha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모서리가 둥근 직사각형 49"/>
                <p:cNvSpPr/>
                <p:nvPr/>
              </p:nvSpPr>
              <p:spPr>
                <a:xfrm>
                  <a:off x="0" y="3717032"/>
                  <a:ext cx="1080120" cy="576064"/>
                </a:xfrm>
                <a:prstGeom prst="roundRect">
                  <a:avLst/>
                </a:prstGeom>
                <a:solidFill>
                  <a:schemeClr val="accent4">
                    <a:alpha val="7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1187624" y="1198493"/>
                <a:ext cx="4824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발육불량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다리에 이상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번식능력의 저하</a:t>
                </a:r>
                <a:endParaRPr lang="ko-KR" altLang="en-US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07504" y="133147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망간</a:t>
              </a:r>
              <a:endParaRPr lang="ko-KR" altLang="en-US" dirty="0"/>
            </a:p>
          </p:txBody>
        </p:sp>
      </p:grpSp>
      <p:grpSp>
        <p:nvGrpSpPr>
          <p:cNvPr id="22" name="그룹 65"/>
          <p:cNvGrpSpPr/>
          <p:nvPr/>
        </p:nvGrpSpPr>
        <p:grpSpPr>
          <a:xfrm>
            <a:off x="107504" y="5373216"/>
            <a:ext cx="5904656" cy="576064"/>
            <a:chOff x="107504" y="5229200"/>
            <a:chExt cx="5904656" cy="576064"/>
          </a:xfrm>
        </p:grpSpPr>
        <p:grpSp>
          <p:nvGrpSpPr>
            <p:cNvPr id="24" name="그룹 26"/>
            <p:cNvGrpSpPr/>
            <p:nvPr/>
          </p:nvGrpSpPr>
          <p:grpSpPr>
            <a:xfrm>
              <a:off x="107504" y="5229200"/>
              <a:ext cx="5904656" cy="576064"/>
              <a:chOff x="107504" y="1196752"/>
              <a:chExt cx="5904656" cy="576064"/>
            </a:xfrm>
          </p:grpSpPr>
          <p:grpSp>
            <p:nvGrpSpPr>
              <p:cNvPr id="25" name="그룹 21"/>
              <p:cNvGrpSpPr/>
              <p:nvPr/>
            </p:nvGrpSpPr>
            <p:grpSpPr>
              <a:xfrm>
                <a:off x="107504" y="1196752"/>
                <a:ext cx="5904656" cy="576064"/>
                <a:chOff x="107504" y="1196752"/>
                <a:chExt cx="5904656" cy="576064"/>
              </a:xfrm>
            </p:grpSpPr>
            <p:grpSp>
              <p:nvGrpSpPr>
                <p:cNvPr id="26" name="그룹 20"/>
                <p:cNvGrpSpPr/>
                <p:nvPr/>
              </p:nvGrpSpPr>
              <p:grpSpPr>
                <a:xfrm>
                  <a:off x="107504" y="1196752"/>
                  <a:ext cx="5904656" cy="576064"/>
                  <a:chOff x="0" y="3717032"/>
                  <a:chExt cx="5904656" cy="576064"/>
                </a:xfrm>
              </p:grpSpPr>
              <p:sp>
                <p:nvSpPr>
                  <p:cNvPr id="56" name="모서리가 둥근 직사각형 55"/>
                  <p:cNvSpPr/>
                  <p:nvPr/>
                </p:nvSpPr>
                <p:spPr>
                  <a:xfrm>
                    <a:off x="0" y="3717032"/>
                    <a:ext cx="5904656" cy="576064"/>
                  </a:xfrm>
                  <a:prstGeom prst="roundRect">
                    <a:avLst/>
                  </a:prstGeom>
                  <a:solidFill>
                    <a:schemeClr val="accent3">
                      <a:alpha val="50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" name="모서리가 둥근 직사각형 56"/>
                  <p:cNvSpPr/>
                  <p:nvPr/>
                </p:nvSpPr>
                <p:spPr>
                  <a:xfrm>
                    <a:off x="0" y="3717032"/>
                    <a:ext cx="1080120" cy="576064"/>
                  </a:xfrm>
                  <a:prstGeom prst="roundRect">
                    <a:avLst/>
                  </a:prstGeom>
                  <a:solidFill>
                    <a:schemeClr val="accent4">
                      <a:alpha val="70000"/>
                    </a:schemeClr>
                  </a:solidFill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55" name="TextBox 54"/>
                <p:cNvSpPr txBox="1"/>
                <p:nvPr/>
              </p:nvSpPr>
              <p:spPr>
                <a:xfrm>
                  <a:off x="1187624" y="1329735"/>
                  <a:ext cx="48245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:endParaRPr lang="ko-KR" altLang="en-US" b="1" dirty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endParaRPr>
                </a:p>
              </p:txBody>
            </p:sp>
          </p:grpSp>
          <p:sp>
            <p:nvSpPr>
              <p:cNvPr id="53" name="TextBox 52"/>
              <p:cNvSpPr txBox="1"/>
              <p:nvPr/>
            </p:nvSpPr>
            <p:spPr>
              <a:xfrm>
                <a:off x="107504" y="1331476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 err="1" smtClean="0"/>
                  <a:t>셀레늄</a:t>
                </a:r>
                <a:endParaRPr lang="ko-KR" altLang="en-US" dirty="0"/>
              </a:p>
            </p:txBody>
          </p:sp>
        </p:grpSp>
        <p:sp>
          <p:nvSpPr>
            <p:cNvPr id="58" name="직사각형 57"/>
            <p:cNvSpPr/>
            <p:nvPr/>
          </p:nvSpPr>
          <p:spPr>
            <a:xfrm>
              <a:off x="1187624" y="5301208"/>
              <a:ext cx="44422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ko-KR" altLang="en-US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보행을 못하고 급하게 넘어져 죽음</a:t>
              </a:r>
              <a:r>
                <a: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, </a:t>
              </a:r>
              <a:r>
                <a:rPr lang="ko-KR" altLang="en-US" b="1" dirty="0" err="1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백근증</a:t>
              </a:r>
              <a:endPara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35496" y="6093296"/>
            <a:ext cx="5976664" cy="576064"/>
            <a:chOff x="35496" y="1196752"/>
            <a:chExt cx="5976664" cy="576064"/>
          </a:xfrm>
        </p:grpSpPr>
        <p:grpSp>
          <p:nvGrpSpPr>
            <p:cNvPr id="28" name="그룹 21"/>
            <p:cNvGrpSpPr/>
            <p:nvPr/>
          </p:nvGrpSpPr>
          <p:grpSpPr>
            <a:xfrm>
              <a:off x="107504" y="1196752"/>
              <a:ext cx="5904656" cy="576064"/>
              <a:chOff x="107504" y="1196752"/>
              <a:chExt cx="5904656" cy="576064"/>
            </a:xfrm>
          </p:grpSpPr>
          <p:grpSp>
            <p:nvGrpSpPr>
              <p:cNvPr id="30" name="그룹 20"/>
              <p:cNvGrpSpPr/>
              <p:nvPr/>
            </p:nvGrpSpPr>
            <p:grpSpPr>
              <a:xfrm>
                <a:off x="107504" y="1196752"/>
                <a:ext cx="5904656" cy="576064"/>
                <a:chOff x="0" y="3717032"/>
                <a:chExt cx="5904656" cy="576064"/>
              </a:xfrm>
            </p:grpSpPr>
            <p:sp>
              <p:nvSpPr>
                <p:cNvPr id="64" name="모서리가 둥근 직사각형 63"/>
                <p:cNvSpPr/>
                <p:nvPr/>
              </p:nvSpPr>
              <p:spPr>
                <a:xfrm>
                  <a:off x="0" y="3717032"/>
                  <a:ext cx="5904656" cy="576064"/>
                </a:xfrm>
                <a:prstGeom prst="roundRect">
                  <a:avLst/>
                </a:prstGeom>
                <a:solidFill>
                  <a:schemeClr val="accent3">
                    <a:alpha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모서리가 둥근 직사각형 64"/>
                <p:cNvSpPr/>
                <p:nvPr/>
              </p:nvSpPr>
              <p:spPr>
                <a:xfrm>
                  <a:off x="0" y="3717032"/>
                  <a:ext cx="1080120" cy="576064"/>
                </a:xfrm>
                <a:prstGeom prst="roundRect">
                  <a:avLst/>
                </a:prstGeom>
                <a:solidFill>
                  <a:schemeClr val="accent4">
                    <a:alpha val="7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3" name="TextBox 62"/>
              <p:cNvSpPr txBox="1"/>
              <p:nvPr/>
            </p:nvSpPr>
            <p:spPr>
              <a:xfrm>
                <a:off x="1187624" y="1329735"/>
                <a:ext cx="4824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식욕감퇴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체중감소</a:t>
                </a:r>
                <a:endParaRPr lang="ko-KR" altLang="en-US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35496" y="133147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코발트</a:t>
              </a:r>
              <a:endParaRPr lang="ko-KR" altLang="en-US" dirty="0"/>
            </a:p>
          </p:txBody>
        </p:sp>
      </p:grpSp>
      <p:grpSp>
        <p:nvGrpSpPr>
          <p:cNvPr id="52" name="그룹 23"/>
          <p:cNvGrpSpPr/>
          <p:nvPr/>
        </p:nvGrpSpPr>
        <p:grpSpPr>
          <a:xfrm>
            <a:off x="107504" y="4653136"/>
            <a:ext cx="5904656" cy="648072"/>
            <a:chOff x="107504" y="1193270"/>
            <a:chExt cx="5904656" cy="648072"/>
          </a:xfrm>
        </p:grpSpPr>
        <p:grpSp>
          <p:nvGrpSpPr>
            <p:cNvPr id="54" name="그룹 21"/>
            <p:cNvGrpSpPr/>
            <p:nvPr/>
          </p:nvGrpSpPr>
          <p:grpSpPr>
            <a:xfrm>
              <a:off x="107504" y="1193270"/>
              <a:ext cx="5904656" cy="648072"/>
              <a:chOff x="107504" y="1193270"/>
              <a:chExt cx="5904656" cy="648072"/>
            </a:xfrm>
          </p:grpSpPr>
          <p:grpSp>
            <p:nvGrpSpPr>
              <p:cNvPr id="60" name="그룹 20"/>
              <p:cNvGrpSpPr/>
              <p:nvPr/>
            </p:nvGrpSpPr>
            <p:grpSpPr>
              <a:xfrm>
                <a:off x="107504" y="1193270"/>
                <a:ext cx="5904656" cy="579546"/>
                <a:chOff x="0" y="3713550"/>
                <a:chExt cx="5904656" cy="579546"/>
              </a:xfrm>
            </p:grpSpPr>
            <p:sp>
              <p:nvSpPr>
                <p:cNvPr id="66" name="모서리가 둥근 직사각형 65"/>
                <p:cNvSpPr/>
                <p:nvPr/>
              </p:nvSpPr>
              <p:spPr>
                <a:xfrm>
                  <a:off x="0" y="3717032"/>
                  <a:ext cx="5904656" cy="576064"/>
                </a:xfrm>
                <a:prstGeom prst="roundRect">
                  <a:avLst/>
                </a:prstGeom>
                <a:solidFill>
                  <a:schemeClr val="accent3">
                    <a:alpha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모서리가 둥근 직사각형 66"/>
                <p:cNvSpPr/>
                <p:nvPr/>
              </p:nvSpPr>
              <p:spPr>
                <a:xfrm>
                  <a:off x="0" y="3713550"/>
                  <a:ext cx="1080120" cy="576064"/>
                </a:xfrm>
                <a:prstGeom prst="roundRect">
                  <a:avLst/>
                </a:prstGeom>
                <a:solidFill>
                  <a:schemeClr val="accent4">
                    <a:alpha val="7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>
                <a:off x="1187624" y="1195011"/>
                <a:ext cx="48245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갑상선이 비대하여 허약한 송아지를 낳거나 사산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피모의 발육부전</a:t>
                </a:r>
                <a:endPara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107504" y="133147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요오드</a:t>
              </a:r>
              <a:endParaRPr lang="ko-KR" altLang="en-US" dirty="0"/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0" y="1196752"/>
            <a:ext cx="6156176" cy="504055"/>
            <a:chOff x="0" y="1729905"/>
            <a:chExt cx="6156176" cy="1129342"/>
          </a:xfrm>
        </p:grpSpPr>
        <p:sp>
          <p:nvSpPr>
            <p:cNvPr id="70" name="모서리가 둥근 직사각형 69"/>
            <p:cNvSpPr/>
            <p:nvPr/>
          </p:nvSpPr>
          <p:spPr>
            <a:xfrm>
              <a:off x="0" y="1729905"/>
              <a:ext cx="6156176" cy="112934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모서리가 둥근 직사각형 4"/>
            <p:cNvSpPr/>
            <p:nvPr/>
          </p:nvSpPr>
          <p:spPr>
            <a:xfrm>
              <a:off x="55130" y="1824018"/>
              <a:ext cx="6045916" cy="10190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000" b="1" kern="1200" dirty="0" smtClean="0"/>
                <a:t>3. </a:t>
              </a:r>
              <a:r>
                <a:rPr lang="ko-KR" altLang="en-US" sz="3000" b="1" kern="1200" dirty="0" smtClean="0"/>
                <a:t>미량 미네랄 결핍증상</a:t>
              </a:r>
              <a:endParaRPr lang="en-US" sz="3000" b="1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29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3. </a:t>
            </a:r>
            <a:r>
              <a:rPr lang="ko-KR" altLang="en-US" sz="3600" b="1" dirty="0" smtClean="0"/>
              <a:t>영양소와 질병의 관계</a:t>
            </a:r>
            <a:endParaRPr lang="ko-KR" altLang="en-US" sz="3600" b="1" dirty="0"/>
          </a:p>
        </p:txBody>
      </p:sp>
      <p:grpSp>
        <p:nvGrpSpPr>
          <p:cNvPr id="2" name="그룹 23"/>
          <p:cNvGrpSpPr/>
          <p:nvPr/>
        </p:nvGrpSpPr>
        <p:grpSpPr>
          <a:xfrm>
            <a:off x="35496" y="1918573"/>
            <a:ext cx="5976664" cy="646331"/>
            <a:chOff x="35496" y="1196752"/>
            <a:chExt cx="5976664" cy="646331"/>
          </a:xfrm>
        </p:grpSpPr>
        <p:grpSp>
          <p:nvGrpSpPr>
            <p:cNvPr id="3" name="그룹 21"/>
            <p:cNvGrpSpPr/>
            <p:nvPr/>
          </p:nvGrpSpPr>
          <p:grpSpPr>
            <a:xfrm>
              <a:off x="107504" y="1196752"/>
              <a:ext cx="5904656" cy="646331"/>
              <a:chOff x="107504" y="1196752"/>
              <a:chExt cx="5904656" cy="646331"/>
            </a:xfrm>
          </p:grpSpPr>
          <p:grpSp>
            <p:nvGrpSpPr>
              <p:cNvPr id="4" name="그룹 20"/>
              <p:cNvGrpSpPr/>
              <p:nvPr/>
            </p:nvGrpSpPr>
            <p:grpSpPr>
              <a:xfrm>
                <a:off x="107504" y="1196752"/>
                <a:ext cx="5904656" cy="576064"/>
                <a:chOff x="0" y="3717032"/>
                <a:chExt cx="5904656" cy="576064"/>
              </a:xfrm>
            </p:grpSpPr>
            <p:sp>
              <p:nvSpPr>
                <p:cNvPr id="17" name="모서리가 둥근 직사각형 16"/>
                <p:cNvSpPr/>
                <p:nvPr/>
              </p:nvSpPr>
              <p:spPr>
                <a:xfrm>
                  <a:off x="0" y="3717032"/>
                  <a:ext cx="5904656" cy="576064"/>
                </a:xfrm>
                <a:prstGeom prst="roundRect">
                  <a:avLst/>
                </a:prstGeom>
                <a:solidFill>
                  <a:schemeClr val="accent3">
                    <a:alpha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모서리가 둥근 직사각형 15"/>
                <p:cNvSpPr/>
                <p:nvPr/>
              </p:nvSpPr>
              <p:spPr>
                <a:xfrm>
                  <a:off x="0" y="3717032"/>
                  <a:ext cx="1080120" cy="576064"/>
                </a:xfrm>
                <a:prstGeom prst="roundRect">
                  <a:avLst/>
                </a:prstGeom>
                <a:solidFill>
                  <a:schemeClr val="accent4">
                    <a:alpha val="7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1187624" y="1196752"/>
                <a:ext cx="48245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효능 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: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위와 장의 연동운동에 필요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/>
                </a:r>
                <a:b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</a:br>
                <a:r>
                  <a:rPr lang="ko-KR" altLang="en-US" b="1" dirty="0" err="1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결핍시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 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: </a:t>
                </a:r>
                <a:r>
                  <a:rPr lang="ko-KR" altLang="en-US" b="1" dirty="0" err="1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잘서있지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 못하고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사료중독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err="1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선회병</a:t>
                </a:r>
                <a:endPara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5496" y="133147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비타민</a:t>
              </a:r>
              <a:r>
                <a:rPr lang="en-US" altLang="ko-KR" dirty="0" smtClean="0"/>
                <a:t>B1</a:t>
              </a:r>
              <a:endParaRPr lang="ko-KR" altLang="en-US" dirty="0"/>
            </a:p>
          </p:txBody>
        </p:sp>
      </p:grpSp>
      <p:grpSp>
        <p:nvGrpSpPr>
          <p:cNvPr id="5" name="그룹 26"/>
          <p:cNvGrpSpPr/>
          <p:nvPr/>
        </p:nvGrpSpPr>
        <p:grpSpPr>
          <a:xfrm>
            <a:off x="0" y="4005064"/>
            <a:ext cx="6012160" cy="648072"/>
            <a:chOff x="0" y="1196752"/>
            <a:chExt cx="6012160" cy="648072"/>
          </a:xfrm>
        </p:grpSpPr>
        <p:grpSp>
          <p:nvGrpSpPr>
            <p:cNvPr id="7" name="그룹 21"/>
            <p:cNvGrpSpPr/>
            <p:nvPr/>
          </p:nvGrpSpPr>
          <p:grpSpPr>
            <a:xfrm>
              <a:off x="107504" y="1196752"/>
              <a:ext cx="5904656" cy="648072"/>
              <a:chOff x="107504" y="1196752"/>
              <a:chExt cx="5904656" cy="648072"/>
            </a:xfrm>
          </p:grpSpPr>
          <p:grpSp>
            <p:nvGrpSpPr>
              <p:cNvPr id="9" name="그룹 20"/>
              <p:cNvGrpSpPr/>
              <p:nvPr/>
            </p:nvGrpSpPr>
            <p:grpSpPr>
              <a:xfrm>
                <a:off x="107504" y="1196752"/>
                <a:ext cx="5904656" cy="576064"/>
                <a:chOff x="0" y="3717032"/>
                <a:chExt cx="5904656" cy="576064"/>
              </a:xfrm>
            </p:grpSpPr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0" y="3717032"/>
                  <a:ext cx="5904656" cy="576064"/>
                </a:xfrm>
                <a:prstGeom prst="roundRect">
                  <a:avLst/>
                </a:prstGeom>
                <a:solidFill>
                  <a:schemeClr val="accent3">
                    <a:alpha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모서리가 둥근 직사각형 32"/>
                <p:cNvSpPr/>
                <p:nvPr/>
              </p:nvSpPr>
              <p:spPr>
                <a:xfrm>
                  <a:off x="0" y="3717032"/>
                  <a:ext cx="1080120" cy="576064"/>
                </a:xfrm>
                <a:prstGeom prst="roundRect">
                  <a:avLst/>
                </a:prstGeom>
                <a:solidFill>
                  <a:schemeClr val="accent4">
                    <a:alpha val="7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1187624" y="1198493"/>
                <a:ext cx="48245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효능 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: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적혈구 형성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면역기능 유지</a:t>
                </a:r>
                <a:endPara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  <a:p>
                <a:pPr lvl="0"/>
                <a:r>
                  <a:rPr lang="ko-KR" altLang="en-US" b="1" dirty="0" err="1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결핍시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 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: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활력과 성장저하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설사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경련</a:t>
                </a:r>
                <a:endParaRPr lang="ko-KR" altLang="en-US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0" y="1331476"/>
              <a:ext cx="1187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비타민</a:t>
              </a:r>
              <a:r>
                <a:rPr lang="en-US" altLang="ko-KR" dirty="0" smtClean="0"/>
                <a:t>B6</a:t>
              </a:r>
              <a:endParaRPr lang="ko-KR" altLang="en-US" dirty="0"/>
            </a:p>
          </p:txBody>
        </p:sp>
      </p:grpSp>
      <p:grpSp>
        <p:nvGrpSpPr>
          <p:cNvPr id="12" name="그룹 35"/>
          <p:cNvGrpSpPr/>
          <p:nvPr/>
        </p:nvGrpSpPr>
        <p:grpSpPr>
          <a:xfrm>
            <a:off x="35496" y="2926685"/>
            <a:ext cx="6480720" cy="646331"/>
            <a:chOff x="35496" y="1126485"/>
            <a:chExt cx="6480720" cy="646331"/>
          </a:xfrm>
        </p:grpSpPr>
        <p:grpSp>
          <p:nvGrpSpPr>
            <p:cNvPr id="13" name="그룹 21"/>
            <p:cNvGrpSpPr/>
            <p:nvPr/>
          </p:nvGrpSpPr>
          <p:grpSpPr>
            <a:xfrm>
              <a:off x="107504" y="1126485"/>
              <a:ext cx="6408712" cy="646331"/>
              <a:chOff x="107504" y="1126485"/>
              <a:chExt cx="6408712" cy="646331"/>
            </a:xfrm>
          </p:grpSpPr>
          <p:grpSp>
            <p:nvGrpSpPr>
              <p:cNvPr id="15" name="그룹 20"/>
              <p:cNvGrpSpPr/>
              <p:nvPr/>
            </p:nvGrpSpPr>
            <p:grpSpPr>
              <a:xfrm>
                <a:off x="107504" y="1196752"/>
                <a:ext cx="5904656" cy="576064"/>
                <a:chOff x="0" y="3717032"/>
                <a:chExt cx="5904656" cy="576064"/>
              </a:xfrm>
            </p:grpSpPr>
            <p:sp>
              <p:nvSpPr>
                <p:cNvPr id="41" name="모서리가 둥근 직사각형 40"/>
                <p:cNvSpPr/>
                <p:nvPr/>
              </p:nvSpPr>
              <p:spPr>
                <a:xfrm>
                  <a:off x="0" y="3717032"/>
                  <a:ext cx="5904656" cy="576064"/>
                </a:xfrm>
                <a:prstGeom prst="roundRect">
                  <a:avLst/>
                </a:prstGeom>
                <a:solidFill>
                  <a:schemeClr val="accent3">
                    <a:alpha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모서리가 둥근 직사각형 41"/>
                <p:cNvSpPr/>
                <p:nvPr/>
              </p:nvSpPr>
              <p:spPr>
                <a:xfrm>
                  <a:off x="0" y="3717032"/>
                  <a:ext cx="1080120" cy="576064"/>
                </a:xfrm>
                <a:prstGeom prst="roundRect">
                  <a:avLst/>
                </a:prstGeom>
                <a:solidFill>
                  <a:schemeClr val="accent4">
                    <a:alpha val="7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1187624" y="1126485"/>
                <a:ext cx="53285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효능 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: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성장촉진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피부발달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번식에 필수</a:t>
                </a:r>
                <a:endPara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  <a:p>
                <a:pPr lvl="0"/>
                <a:r>
                  <a:rPr lang="ko-KR" altLang="en-US" b="1" dirty="0" err="1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결핍시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 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: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눈물과 </a:t>
                </a:r>
                <a:r>
                  <a:rPr lang="ko-KR" altLang="en-US" b="1" dirty="0" err="1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침흘림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설사 식욕부진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성장저하 </a:t>
                </a:r>
                <a:endParaRPr lang="ko-KR" altLang="en-US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35496" y="133147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비타민</a:t>
              </a:r>
              <a:r>
                <a:rPr lang="en-US" altLang="ko-KR" dirty="0" smtClean="0"/>
                <a:t>B2</a:t>
              </a:r>
              <a:endParaRPr lang="ko-KR" altLang="en-US" dirty="0"/>
            </a:p>
          </p:txBody>
        </p:sp>
      </p:grpSp>
      <p:grpSp>
        <p:nvGrpSpPr>
          <p:cNvPr id="22" name="그룹 65"/>
          <p:cNvGrpSpPr/>
          <p:nvPr/>
        </p:nvGrpSpPr>
        <p:grpSpPr>
          <a:xfrm>
            <a:off x="107504" y="6093296"/>
            <a:ext cx="7013154" cy="646331"/>
            <a:chOff x="107504" y="5229200"/>
            <a:chExt cx="7013154" cy="646331"/>
          </a:xfrm>
        </p:grpSpPr>
        <p:grpSp>
          <p:nvGrpSpPr>
            <p:cNvPr id="24" name="그룹 26"/>
            <p:cNvGrpSpPr/>
            <p:nvPr/>
          </p:nvGrpSpPr>
          <p:grpSpPr>
            <a:xfrm>
              <a:off x="107504" y="5229200"/>
              <a:ext cx="6840760" cy="576064"/>
              <a:chOff x="107504" y="1196752"/>
              <a:chExt cx="6840760" cy="576064"/>
            </a:xfrm>
          </p:grpSpPr>
          <p:grpSp>
            <p:nvGrpSpPr>
              <p:cNvPr id="25" name="그룹 21"/>
              <p:cNvGrpSpPr/>
              <p:nvPr/>
            </p:nvGrpSpPr>
            <p:grpSpPr>
              <a:xfrm>
                <a:off x="107504" y="1196752"/>
                <a:ext cx="6840760" cy="576064"/>
                <a:chOff x="107504" y="1196752"/>
                <a:chExt cx="6840760" cy="576064"/>
              </a:xfrm>
            </p:grpSpPr>
            <p:grpSp>
              <p:nvGrpSpPr>
                <p:cNvPr id="26" name="그룹 20"/>
                <p:cNvGrpSpPr/>
                <p:nvPr/>
              </p:nvGrpSpPr>
              <p:grpSpPr>
                <a:xfrm>
                  <a:off x="107504" y="1196752"/>
                  <a:ext cx="6840760" cy="576064"/>
                  <a:chOff x="0" y="3717032"/>
                  <a:chExt cx="6840760" cy="576064"/>
                </a:xfrm>
              </p:grpSpPr>
              <p:sp>
                <p:nvSpPr>
                  <p:cNvPr id="56" name="모서리가 둥근 직사각형 55"/>
                  <p:cNvSpPr/>
                  <p:nvPr/>
                </p:nvSpPr>
                <p:spPr>
                  <a:xfrm>
                    <a:off x="0" y="3717032"/>
                    <a:ext cx="6840760" cy="576064"/>
                  </a:xfrm>
                  <a:prstGeom prst="roundRect">
                    <a:avLst/>
                  </a:prstGeom>
                  <a:solidFill>
                    <a:schemeClr val="accent3">
                      <a:alpha val="50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ko-KR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" name="모서리가 둥근 직사각형 56"/>
                  <p:cNvSpPr/>
                  <p:nvPr/>
                </p:nvSpPr>
                <p:spPr>
                  <a:xfrm>
                    <a:off x="0" y="3717032"/>
                    <a:ext cx="1080120" cy="576064"/>
                  </a:xfrm>
                  <a:prstGeom prst="roundRect">
                    <a:avLst/>
                  </a:prstGeom>
                  <a:solidFill>
                    <a:schemeClr val="accent4">
                      <a:alpha val="70000"/>
                    </a:schemeClr>
                  </a:solidFill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55" name="TextBox 54"/>
                <p:cNvSpPr txBox="1"/>
                <p:nvPr/>
              </p:nvSpPr>
              <p:spPr>
                <a:xfrm>
                  <a:off x="1187624" y="1329735"/>
                  <a:ext cx="48245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:endParaRPr lang="ko-KR" altLang="en-US" b="1" dirty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endParaRPr>
                </a:p>
              </p:txBody>
            </p:sp>
          </p:grpSp>
          <p:sp>
            <p:nvSpPr>
              <p:cNvPr id="53" name="TextBox 52"/>
              <p:cNvSpPr txBox="1"/>
              <p:nvPr/>
            </p:nvSpPr>
            <p:spPr>
              <a:xfrm>
                <a:off x="107504" y="1331476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 smtClean="0"/>
                  <a:t>비타민</a:t>
                </a:r>
                <a:r>
                  <a:rPr lang="en-US" altLang="ko-KR" dirty="0" smtClean="0"/>
                  <a:t>C</a:t>
                </a:r>
                <a:endParaRPr lang="ko-KR" altLang="en-US" dirty="0"/>
              </a:p>
            </p:txBody>
          </p:sp>
        </p:grpSp>
        <p:sp>
          <p:nvSpPr>
            <p:cNvPr id="58" name="직사각형 57"/>
            <p:cNvSpPr/>
            <p:nvPr/>
          </p:nvSpPr>
          <p:spPr>
            <a:xfrm>
              <a:off x="1187624" y="5229200"/>
              <a:ext cx="59330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ko-KR" altLang="en-US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효능 </a:t>
              </a:r>
              <a:r>
                <a: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: </a:t>
              </a:r>
              <a:r>
                <a:rPr lang="ko-KR" altLang="en-US" b="1" dirty="0" err="1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항산화작용</a:t>
              </a:r>
              <a:r>
                <a: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, </a:t>
              </a:r>
              <a:r>
                <a:rPr lang="ko-KR" altLang="en-US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면역력강화</a:t>
              </a:r>
              <a:r>
                <a: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, </a:t>
              </a:r>
              <a:r>
                <a:rPr lang="ko-KR" altLang="en-US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대사활성</a:t>
              </a:r>
              <a:r>
                <a: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, </a:t>
              </a:r>
              <a:r>
                <a:rPr lang="ko-KR" altLang="en-US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호르몬합성</a:t>
              </a:r>
              <a:endPara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  <a:p>
              <a:pPr lvl="0"/>
              <a:r>
                <a:rPr lang="ko-KR" altLang="en-US" b="1" dirty="0" err="1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결핍시</a:t>
              </a:r>
              <a:r>
                <a:rPr lang="ko-KR" altLang="en-US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 </a:t>
              </a:r>
              <a:r>
                <a: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: </a:t>
              </a:r>
              <a:r>
                <a:rPr lang="ko-KR" altLang="en-US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괴혈병</a:t>
              </a:r>
              <a:r>
                <a: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, </a:t>
              </a:r>
              <a:r>
                <a:rPr lang="ko-KR" altLang="en-US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면역력저하</a:t>
              </a:r>
              <a:r>
                <a: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, </a:t>
              </a:r>
              <a:r>
                <a:rPr lang="ko-KR" altLang="en-US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체중감소</a:t>
              </a:r>
              <a:r>
                <a: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, </a:t>
              </a:r>
              <a:r>
                <a:rPr lang="ko-KR" altLang="en-US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성장지연</a:t>
              </a:r>
              <a:r>
                <a: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, </a:t>
              </a:r>
              <a:r>
                <a:rPr lang="ko-KR" altLang="en-US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피부염</a:t>
              </a:r>
              <a:endParaRPr lang="ko-KR" altLang="en-US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grpSp>
        <p:nvGrpSpPr>
          <p:cNvPr id="35" name="그룹 23"/>
          <p:cNvGrpSpPr/>
          <p:nvPr/>
        </p:nvGrpSpPr>
        <p:grpSpPr>
          <a:xfrm>
            <a:off x="0" y="5085184"/>
            <a:ext cx="6012160" cy="648072"/>
            <a:chOff x="0" y="1193270"/>
            <a:chExt cx="6012160" cy="648072"/>
          </a:xfrm>
        </p:grpSpPr>
        <p:grpSp>
          <p:nvGrpSpPr>
            <p:cNvPr id="36" name="그룹 21"/>
            <p:cNvGrpSpPr/>
            <p:nvPr/>
          </p:nvGrpSpPr>
          <p:grpSpPr>
            <a:xfrm>
              <a:off x="107504" y="1193270"/>
              <a:ext cx="5904656" cy="648072"/>
              <a:chOff x="107504" y="1193270"/>
              <a:chExt cx="5904656" cy="648072"/>
            </a:xfrm>
          </p:grpSpPr>
          <p:grpSp>
            <p:nvGrpSpPr>
              <p:cNvPr id="37" name="그룹 20"/>
              <p:cNvGrpSpPr/>
              <p:nvPr/>
            </p:nvGrpSpPr>
            <p:grpSpPr>
              <a:xfrm>
                <a:off x="107504" y="1193270"/>
                <a:ext cx="5904656" cy="579546"/>
                <a:chOff x="0" y="3713550"/>
                <a:chExt cx="5904656" cy="579546"/>
              </a:xfrm>
            </p:grpSpPr>
            <p:sp>
              <p:nvSpPr>
                <p:cNvPr id="66" name="모서리가 둥근 직사각형 65"/>
                <p:cNvSpPr/>
                <p:nvPr/>
              </p:nvSpPr>
              <p:spPr>
                <a:xfrm>
                  <a:off x="0" y="3717032"/>
                  <a:ext cx="5904656" cy="576064"/>
                </a:xfrm>
                <a:prstGeom prst="roundRect">
                  <a:avLst/>
                </a:prstGeom>
                <a:solidFill>
                  <a:schemeClr val="accent3">
                    <a:alpha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모서리가 둥근 직사각형 66"/>
                <p:cNvSpPr/>
                <p:nvPr/>
              </p:nvSpPr>
              <p:spPr>
                <a:xfrm>
                  <a:off x="0" y="3713550"/>
                  <a:ext cx="1080120" cy="576064"/>
                </a:xfrm>
                <a:prstGeom prst="roundRect">
                  <a:avLst/>
                </a:prstGeom>
                <a:solidFill>
                  <a:schemeClr val="accent4">
                    <a:alpha val="7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>
                <a:off x="1187624" y="1195011"/>
                <a:ext cx="48245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효능 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: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생체기능 유지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에너지 생성에 기여</a:t>
                </a:r>
                <a:endPara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  <a:p>
                <a:r>
                  <a:rPr lang="ko-KR" altLang="en-US" b="1" dirty="0" err="1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결핍시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 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: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활력감소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성장부진 빈혈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신경질환</a:t>
                </a:r>
                <a:endPara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0" y="1331476"/>
              <a:ext cx="1331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비타민</a:t>
              </a:r>
              <a:r>
                <a:rPr lang="en-US" altLang="ko-KR" dirty="0" smtClean="0"/>
                <a:t>B12</a:t>
              </a:r>
              <a:endParaRPr lang="ko-KR" altLang="en-US" dirty="0"/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0" y="1196753"/>
            <a:ext cx="6156176" cy="504055"/>
            <a:chOff x="0" y="1729905"/>
            <a:chExt cx="6156176" cy="1129342"/>
          </a:xfrm>
        </p:grpSpPr>
        <p:sp>
          <p:nvSpPr>
            <p:cNvPr id="71" name="모서리가 둥근 직사각형 70"/>
            <p:cNvSpPr/>
            <p:nvPr/>
          </p:nvSpPr>
          <p:spPr>
            <a:xfrm>
              <a:off x="0" y="1729905"/>
              <a:ext cx="6156176" cy="112934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모서리가 둥근 직사각형 4"/>
            <p:cNvSpPr/>
            <p:nvPr/>
          </p:nvSpPr>
          <p:spPr>
            <a:xfrm>
              <a:off x="55130" y="1824018"/>
              <a:ext cx="6045916" cy="10190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000" b="1" kern="1200" dirty="0" smtClean="0"/>
                <a:t>4. </a:t>
              </a:r>
              <a:r>
                <a:rPr lang="ko-KR" altLang="en-US" sz="3000" b="1" kern="1200" dirty="0" smtClean="0"/>
                <a:t>수용성비타민</a:t>
              </a:r>
              <a:r>
                <a:rPr lang="en-US" altLang="ko-KR" sz="3000" b="1" kern="1200" dirty="0" smtClean="0"/>
                <a:t>(B,C)</a:t>
              </a:r>
              <a:r>
                <a:rPr lang="ko-KR" altLang="en-US" sz="3000" b="1" kern="1200" dirty="0" smtClean="0"/>
                <a:t> </a:t>
              </a:r>
              <a:r>
                <a:rPr lang="ko-KR" altLang="en-US" sz="3000" b="1" dirty="0" smtClean="0"/>
                <a:t>효능과 결핍</a:t>
              </a:r>
              <a:endParaRPr lang="en-US" sz="3000" b="1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3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1.</a:t>
            </a:r>
            <a:r>
              <a:rPr lang="ko-KR" altLang="en-US" sz="3600" b="1" dirty="0" smtClean="0"/>
              <a:t>한우 질병의 원인과 예방</a:t>
            </a:r>
            <a:endParaRPr lang="ko-KR" altLang="en-US" sz="36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0" y="1196752"/>
            <a:ext cx="6156176" cy="452874"/>
            <a:chOff x="0" y="864101"/>
            <a:chExt cx="6156176" cy="452874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0" y="864101"/>
              <a:ext cx="6156176" cy="4528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모서리가 둥근 직사각형 4"/>
            <p:cNvSpPr/>
            <p:nvPr/>
          </p:nvSpPr>
          <p:spPr>
            <a:xfrm>
              <a:off x="22107" y="886208"/>
              <a:ext cx="6111962" cy="408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000" b="1" dirty="0" smtClean="0"/>
                <a:t>질병은 치료가 중요할까요</a:t>
              </a:r>
              <a:r>
                <a:rPr lang="en-US" altLang="ko-KR" sz="3000" b="1" dirty="0" smtClean="0"/>
                <a:t>???</a:t>
              </a:r>
              <a:endParaRPr lang="ko-KR" sz="3000" kern="1200" dirty="0"/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0" y="5856446"/>
            <a:ext cx="6156176" cy="452874"/>
            <a:chOff x="0" y="864101"/>
            <a:chExt cx="6156176" cy="452874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0" y="864101"/>
              <a:ext cx="6156176" cy="4528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모서리가 둥근 직사각형 4"/>
            <p:cNvSpPr/>
            <p:nvPr/>
          </p:nvSpPr>
          <p:spPr>
            <a:xfrm>
              <a:off x="22107" y="886208"/>
              <a:ext cx="6111962" cy="408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0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“</a:t>
              </a:r>
              <a:r>
                <a:rPr lang="ko-KR" altLang="en-US" sz="30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네</a:t>
              </a:r>
              <a:r>
                <a:rPr lang="en-US" altLang="ko-KR" sz="30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!”</a:t>
              </a:r>
              <a:r>
                <a:rPr lang="ko-KR" altLang="en-US" sz="30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라고 하신분들은 전부 오답</a:t>
              </a:r>
              <a:r>
                <a:rPr lang="en-US" altLang="ko-KR" sz="30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!</a:t>
              </a:r>
              <a:endParaRPr lang="ko-KR" sz="3000" b="1" kern="1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0" y="6360502"/>
            <a:ext cx="6156176" cy="452874"/>
            <a:chOff x="0" y="864101"/>
            <a:chExt cx="6156176" cy="452874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0" y="864101"/>
              <a:ext cx="6156176" cy="4528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모서리가 둥근 직사각형 4"/>
            <p:cNvSpPr/>
            <p:nvPr/>
          </p:nvSpPr>
          <p:spPr>
            <a:xfrm>
              <a:off x="22107" y="886208"/>
              <a:ext cx="6111962" cy="408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000" b="1" kern="1200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질병은 치료보다 예방이 우선</a:t>
              </a:r>
              <a:r>
                <a:rPr lang="en-US" altLang="ko-KR" sz="3000" b="1" kern="1200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!</a:t>
              </a:r>
              <a:endParaRPr lang="ko-KR" sz="3000" b="1" kern="1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1916832"/>
            <a:ext cx="6156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▶</a:t>
            </a:r>
            <a:r>
              <a:rPr lang="en-US" altLang="ko-KR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옆집 순이네 사장님은 송아지가 설사를 하거나 아플 때 </a:t>
            </a:r>
            <a:r>
              <a:rPr lang="ko-KR" altLang="en-US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직접 수액도 놓고</a:t>
            </a:r>
            <a:r>
              <a:rPr lang="en-US" altLang="ko-KR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주사치료도 잘하고</a:t>
            </a:r>
            <a:r>
              <a:rPr lang="en-US" altLang="ko-KR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깁스치료도 아주 잘해요</a:t>
            </a:r>
            <a:r>
              <a:rPr lang="en-US" altLang="ko-KR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r>
              <a:rPr lang="ko-KR" altLang="en-US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정말 소를 </a:t>
            </a:r>
            <a:r>
              <a:rPr lang="ko-KR" altLang="en-US" sz="3000" b="1" u="sng" dirty="0" err="1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잘키우는거</a:t>
            </a:r>
            <a:r>
              <a:rPr lang="ko-KR" altLang="en-US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같아요</a:t>
            </a:r>
            <a:r>
              <a:rPr lang="en-US" altLang="ko-KR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endParaRPr lang="en-US" altLang="ko-KR" sz="3000" b="1" u="sng" dirty="0" smtClean="0">
              <a:solidFill>
                <a:srgbClr val="FF00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3000" b="1" u="sng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정말 순이네 사장님이 소를 잘 키운다고 생각 하십니까</a:t>
            </a:r>
            <a:r>
              <a:rPr lang="en-US" altLang="ko-KR" sz="3000" b="1" u="sng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???</a:t>
            </a:r>
            <a:endParaRPr lang="ko-KR" altLang="en-US" sz="3000" b="1" u="sng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30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3. </a:t>
            </a:r>
            <a:r>
              <a:rPr lang="ko-KR" altLang="en-US" sz="3600" b="1" dirty="0" smtClean="0"/>
              <a:t>영양소와 질병의 관계</a:t>
            </a:r>
            <a:endParaRPr lang="ko-KR" altLang="en-US" sz="3600" b="1" dirty="0"/>
          </a:p>
        </p:txBody>
      </p:sp>
      <p:grpSp>
        <p:nvGrpSpPr>
          <p:cNvPr id="2" name="그룹 23"/>
          <p:cNvGrpSpPr/>
          <p:nvPr/>
        </p:nvGrpSpPr>
        <p:grpSpPr>
          <a:xfrm>
            <a:off x="35496" y="2062589"/>
            <a:ext cx="7200800" cy="646331"/>
            <a:chOff x="35496" y="1196752"/>
            <a:chExt cx="7200800" cy="646331"/>
          </a:xfrm>
        </p:grpSpPr>
        <p:grpSp>
          <p:nvGrpSpPr>
            <p:cNvPr id="3" name="그룹 21"/>
            <p:cNvGrpSpPr/>
            <p:nvPr/>
          </p:nvGrpSpPr>
          <p:grpSpPr>
            <a:xfrm>
              <a:off x="107504" y="1196752"/>
              <a:ext cx="7128792" cy="646331"/>
              <a:chOff x="107504" y="1196752"/>
              <a:chExt cx="7128792" cy="646331"/>
            </a:xfrm>
          </p:grpSpPr>
          <p:grpSp>
            <p:nvGrpSpPr>
              <p:cNvPr id="4" name="그룹 20"/>
              <p:cNvGrpSpPr/>
              <p:nvPr/>
            </p:nvGrpSpPr>
            <p:grpSpPr>
              <a:xfrm>
                <a:off x="107504" y="1196752"/>
                <a:ext cx="5904656" cy="576064"/>
                <a:chOff x="0" y="3717032"/>
                <a:chExt cx="5904656" cy="576064"/>
              </a:xfrm>
            </p:grpSpPr>
            <p:sp>
              <p:nvSpPr>
                <p:cNvPr id="17" name="모서리가 둥근 직사각형 16"/>
                <p:cNvSpPr/>
                <p:nvPr/>
              </p:nvSpPr>
              <p:spPr>
                <a:xfrm>
                  <a:off x="0" y="3717032"/>
                  <a:ext cx="5904656" cy="576064"/>
                </a:xfrm>
                <a:prstGeom prst="roundRect">
                  <a:avLst/>
                </a:prstGeom>
                <a:solidFill>
                  <a:schemeClr val="accent3">
                    <a:alpha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모서리가 둥근 직사각형 15"/>
                <p:cNvSpPr/>
                <p:nvPr/>
              </p:nvSpPr>
              <p:spPr>
                <a:xfrm>
                  <a:off x="0" y="3717032"/>
                  <a:ext cx="1080120" cy="576064"/>
                </a:xfrm>
                <a:prstGeom prst="roundRect">
                  <a:avLst/>
                </a:prstGeom>
                <a:solidFill>
                  <a:schemeClr val="accent4">
                    <a:alpha val="7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1187624" y="1196752"/>
                <a:ext cx="60486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효능 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: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시각유지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성장과 번식에 필수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배란과 착상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/>
                </a:r>
                <a:b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</a:br>
                <a:r>
                  <a:rPr lang="ko-KR" altLang="en-US" b="1" dirty="0" err="1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결핍시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 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: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식욕감소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야맹증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발정저하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면역저하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성장저하</a:t>
                </a:r>
                <a:endPara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5496" y="133147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비타민</a:t>
              </a:r>
              <a:r>
                <a:rPr lang="en-US" altLang="ko-KR" dirty="0" smtClean="0"/>
                <a:t>A</a:t>
              </a:r>
              <a:endParaRPr lang="ko-KR" altLang="en-US" dirty="0"/>
            </a:p>
          </p:txBody>
        </p:sp>
      </p:grpSp>
      <p:grpSp>
        <p:nvGrpSpPr>
          <p:cNvPr id="5" name="그룹 26"/>
          <p:cNvGrpSpPr/>
          <p:nvPr/>
        </p:nvGrpSpPr>
        <p:grpSpPr>
          <a:xfrm>
            <a:off x="0" y="4725144"/>
            <a:ext cx="6228184" cy="648072"/>
            <a:chOff x="0" y="1196752"/>
            <a:chExt cx="6228184" cy="648072"/>
          </a:xfrm>
        </p:grpSpPr>
        <p:grpSp>
          <p:nvGrpSpPr>
            <p:cNvPr id="7" name="그룹 21"/>
            <p:cNvGrpSpPr/>
            <p:nvPr/>
          </p:nvGrpSpPr>
          <p:grpSpPr>
            <a:xfrm>
              <a:off x="107504" y="1196752"/>
              <a:ext cx="6120680" cy="648072"/>
              <a:chOff x="107504" y="1196752"/>
              <a:chExt cx="6120680" cy="648072"/>
            </a:xfrm>
          </p:grpSpPr>
          <p:grpSp>
            <p:nvGrpSpPr>
              <p:cNvPr id="9" name="그룹 20"/>
              <p:cNvGrpSpPr/>
              <p:nvPr/>
            </p:nvGrpSpPr>
            <p:grpSpPr>
              <a:xfrm>
                <a:off x="107504" y="1196752"/>
                <a:ext cx="5904656" cy="576064"/>
                <a:chOff x="0" y="3717032"/>
                <a:chExt cx="5904656" cy="576064"/>
              </a:xfrm>
            </p:grpSpPr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0" y="3717032"/>
                  <a:ext cx="5904656" cy="576064"/>
                </a:xfrm>
                <a:prstGeom prst="roundRect">
                  <a:avLst/>
                </a:prstGeom>
                <a:solidFill>
                  <a:schemeClr val="accent3">
                    <a:alpha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모서리가 둥근 직사각형 32"/>
                <p:cNvSpPr/>
                <p:nvPr/>
              </p:nvSpPr>
              <p:spPr>
                <a:xfrm>
                  <a:off x="0" y="3717032"/>
                  <a:ext cx="1080120" cy="576064"/>
                </a:xfrm>
                <a:prstGeom prst="roundRect">
                  <a:avLst/>
                </a:prstGeom>
                <a:solidFill>
                  <a:schemeClr val="accent4">
                    <a:alpha val="7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1187624" y="1198493"/>
                <a:ext cx="50405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효능 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: </a:t>
                </a:r>
                <a:r>
                  <a:rPr lang="ko-KR" altLang="en-US" b="1" dirty="0" err="1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항산화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면역증가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식욕증진</a:t>
                </a:r>
                <a:endPara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  <a:p>
                <a:pPr lvl="0"/>
                <a:r>
                  <a:rPr lang="ko-KR" altLang="en-US" b="1" dirty="0" err="1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결핍시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 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: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근육질환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발정의 더딤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유산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태반정체</a:t>
                </a:r>
                <a:endParaRPr lang="ko-KR" altLang="en-US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0" y="1331476"/>
              <a:ext cx="1187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비타민</a:t>
              </a:r>
              <a:r>
                <a:rPr lang="en-US" altLang="ko-KR" dirty="0" smtClean="0"/>
                <a:t>E</a:t>
              </a:r>
              <a:endParaRPr lang="ko-KR" altLang="en-US" dirty="0"/>
            </a:p>
          </p:txBody>
        </p:sp>
      </p:grpSp>
      <p:grpSp>
        <p:nvGrpSpPr>
          <p:cNvPr id="12" name="그룹 35"/>
          <p:cNvGrpSpPr/>
          <p:nvPr/>
        </p:nvGrpSpPr>
        <p:grpSpPr>
          <a:xfrm>
            <a:off x="35496" y="3356992"/>
            <a:ext cx="6840760" cy="646331"/>
            <a:chOff x="35496" y="1126485"/>
            <a:chExt cx="6840760" cy="646331"/>
          </a:xfrm>
        </p:grpSpPr>
        <p:grpSp>
          <p:nvGrpSpPr>
            <p:cNvPr id="13" name="그룹 21"/>
            <p:cNvGrpSpPr/>
            <p:nvPr/>
          </p:nvGrpSpPr>
          <p:grpSpPr>
            <a:xfrm>
              <a:off x="107504" y="1126485"/>
              <a:ext cx="6768752" cy="646331"/>
              <a:chOff x="107504" y="1126485"/>
              <a:chExt cx="6768752" cy="646331"/>
            </a:xfrm>
          </p:grpSpPr>
          <p:grpSp>
            <p:nvGrpSpPr>
              <p:cNvPr id="15" name="그룹 20"/>
              <p:cNvGrpSpPr/>
              <p:nvPr/>
            </p:nvGrpSpPr>
            <p:grpSpPr>
              <a:xfrm>
                <a:off x="107504" y="1196752"/>
                <a:ext cx="5904656" cy="576064"/>
                <a:chOff x="0" y="3717032"/>
                <a:chExt cx="5904656" cy="576064"/>
              </a:xfrm>
            </p:grpSpPr>
            <p:sp>
              <p:nvSpPr>
                <p:cNvPr id="41" name="모서리가 둥근 직사각형 40"/>
                <p:cNvSpPr/>
                <p:nvPr/>
              </p:nvSpPr>
              <p:spPr>
                <a:xfrm>
                  <a:off x="0" y="3717032"/>
                  <a:ext cx="5904656" cy="576064"/>
                </a:xfrm>
                <a:prstGeom prst="roundRect">
                  <a:avLst/>
                </a:prstGeom>
                <a:solidFill>
                  <a:schemeClr val="accent3">
                    <a:alpha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모서리가 둥근 직사각형 41"/>
                <p:cNvSpPr/>
                <p:nvPr/>
              </p:nvSpPr>
              <p:spPr>
                <a:xfrm>
                  <a:off x="0" y="3717032"/>
                  <a:ext cx="1080120" cy="576064"/>
                </a:xfrm>
                <a:prstGeom prst="roundRect">
                  <a:avLst/>
                </a:prstGeom>
                <a:solidFill>
                  <a:schemeClr val="accent4">
                    <a:alpha val="7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1187624" y="1126485"/>
                <a:ext cx="56886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효능 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: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치아의 성장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뼈의 </a:t>
                </a:r>
                <a:r>
                  <a:rPr lang="ko-KR" altLang="en-US" b="1" dirty="0" err="1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장애력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 감소</a:t>
                </a:r>
                <a:endPara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  <a:p>
                <a:pPr lvl="0"/>
                <a:r>
                  <a:rPr lang="ko-KR" altLang="en-US" b="1" dirty="0" err="1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결핍시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 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: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활력저하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성장저하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소화이상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구루병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과민</a:t>
                </a:r>
                <a:endParaRPr lang="ko-KR" altLang="en-US" b="1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35496" y="133147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비타민</a:t>
              </a:r>
              <a:r>
                <a:rPr lang="en-US" altLang="ko-KR" dirty="0" smtClean="0"/>
                <a:t>D</a:t>
              </a:r>
              <a:endParaRPr lang="ko-KR" altLang="en-US" dirty="0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0" y="5949280"/>
            <a:ext cx="6156176" cy="648072"/>
            <a:chOff x="0" y="1193270"/>
            <a:chExt cx="6156176" cy="648072"/>
          </a:xfrm>
        </p:grpSpPr>
        <p:grpSp>
          <p:nvGrpSpPr>
            <p:cNvPr id="25" name="그룹 21"/>
            <p:cNvGrpSpPr/>
            <p:nvPr/>
          </p:nvGrpSpPr>
          <p:grpSpPr>
            <a:xfrm>
              <a:off x="107504" y="1193270"/>
              <a:ext cx="6048672" cy="648072"/>
              <a:chOff x="107504" y="1193270"/>
              <a:chExt cx="6048672" cy="648072"/>
            </a:xfrm>
          </p:grpSpPr>
          <p:grpSp>
            <p:nvGrpSpPr>
              <p:cNvPr id="26" name="그룹 20"/>
              <p:cNvGrpSpPr/>
              <p:nvPr/>
            </p:nvGrpSpPr>
            <p:grpSpPr>
              <a:xfrm>
                <a:off x="107504" y="1193270"/>
                <a:ext cx="5904656" cy="579546"/>
                <a:chOff x="0" y="3713550"/>
                <a:chExt cx="5904656" cy="579546"/>
              </a:xfrm>
            </p:grpSpPr>
            <p:sp>
              <p:nvSpPr>
                <p:cNvPr id="66" name="모서리가 둥근 직사각형 65"/>
                <p:cNvSpPr/>
                <p:nvPr/>
              </p:nvSpPr>
              <p:spPr>
                <a:xfrm>
                  <a:off x="0" y="3717032"/>
                  <a:ext cx="5904656" cy="576064"/>
                </a:xfrm>
                <a:prstGeom prst="roundRect">
                  <a:avLst/>
                </a:prstGeom>
                <a:solidFill>
                  <a:schemeClr val="accent3">
                    <a:alpha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모서리가 둥근 직사각형 66"/>
                <p:cNvSpPr/>
                <p:nvPr/>
              </p:nvSpPr>
              <p:spPr>
                <a:xfrm>
                  <a:off x="0" y="3713550"/>
                  <a:ext cx="1080120" cy="576064"/>
                </a:xfrm>
                <a:prstGeom prst="roundRect">
                  <a:avLst/>
                </a:prstGeom>
                <a:solidFill>
                  <a:schemeClr val="accent4">
                    <a:alpha val="7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>
                <a:off x="1187624" y="1195011"/>
                <a:ext cx="49685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효능 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: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혈액응고에 관여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칼슘운반</a:t>
                </a:r>
                <a:endPara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  <a:p>
                <a:r>
                  <a:rPr lang="ko-KR" altLang="en-US" b="1" dirty="0" err="1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결핍시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 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: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응고부전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장기출혈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빈혈</a:t>
                </a:r>
                <a:r>
                  <a:rPr lang="en-US" altLang="ko-KR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, </a:t>
                </a:r>
                <a:r>
                  <a:rPr lang="ko-KR" altLang="en-US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심하면 폐사</a:t>
                </a:r>
                <a:endParaRPr lang="en-US" altLang="ko-KR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0" y="1331476"/>
              <a:ext cx="1331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비타민</a:t>
              </a:r>
              <a:r>
                <a:rPr lang="en-US" altLang="ko-KR" dirty="0" smtClean="0"/>
                <a:t>K</a:t>
              </a:r>
              <a:endParaRPr lang="ko-KR" altLang="en-US" dirty="0"/>
            </a:p>
          </p:txBody>
        </p:sp>
      </p:grpSp>
      <p:grpSp>
        <p:nvGrpSpPr>
          <p:cNvPr id="27" name="그룹 69"/>
          <p:cNvGrpSpPr/>
          <p:nvPr/>
        </p:nvGrpSpPr>
        <p:grpSpPr>
          <a:xfrm>
            <a:off x="0" y="1196753"/>
            <a:ext cx="6156176" cy="504055"/>
            <a:chOff x="0" y="1729905"/>
            <a:chExt cx="6156176" cy="1129342"/>
          </a:xfrm>
        </p:grpSpPr>
        <p:sp>
          <p:nvSpPr>
            <p:cNvPr id="71" name="모서리가 둥근 직사각형 70"/>
            <p:cNvSpPr/>
            <p:nvPr/>
          </p:nvSpPr>
          <p:spPr>
            <a:xfrm>
              <a:off x="0" y="1729905"/>
              <a:ext cx="6156176" cy="112934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모서리가 둥근 직사각형 4"/>
            <p:cNvSpPr/>
            <p:nvPr/>
          </p:nvSpPr>
          <p:spPr>
            <a:xfrm>
              <a:off x="55130" y="1824018"/>
              <a:ext cx="6045916" cy="10190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900" b="1" kern="1200" dirty="0" smtClean="0"/>
                <a:t>4. </a:t>
              </a:r>
              <a:r>
                <a:rPr lang="ko-KR" altLang="en-US" sz="2900" b="1" kern="1200" dirty="0" smtClean="0"/>
                <a:t>지용성비타민</a:t>
              </a:r>
              <a:r>
                <a:rPr lang="en-US" altLang="ko-KR" sz="2000" b="1" kern="1200" dirty="0" smtClean="0"/>
                <a:t>(A,D,E,K)</a:t>
              </a:r>
              <a:r>
                <a:rPr lang="ko-KR" altLang="en-US" sz="2000" b="1" kern="1200" dirty="0" smtClean="0"/>
                <a:t> </a:t>
              </a:r>
              <a:r>
                <a:rPr lang="ko-KR" altLang="en-US" sz="2900" b="1" dirty="0" smtClean="0"/>
                <a:t>효능과 결핍</a:t>
              </a:r>
              <a:endParaRPr lang="en-US" sz="2900" b="1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1)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명칭 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(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다른 이름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)</a:t>
            </a: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-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레티놀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(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알코올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)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-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레티노산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(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산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)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-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레티닐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 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팔마테이트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(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에스터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)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-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비타민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 A2(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어류 유래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)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-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레티날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 또는 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레티닌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(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알데히드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31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4.</a:t>
            </a:r>
            <a:r>
              <a:rPr lang="ko-KR" altLang="en-US" sz="3600" b="1" dirty="0" smtClean="0"/>
              <a:t>한우에게 필요한 주요 비타민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000" b="1" kern="1200" dirty="0" smtClean="0"/>
                <a:t>1.</a:t>
              </a:r>
              <a:r>
                <a:rPr lang="ko-KR" altLang="en-US" sz="3000" b="1" kern="1200" dirty="0" smtClean="0"/>
                <a:t>비타민</a:t>
              </a:r>
              <a:r>
                <a:rPr lang="en-US" altLang="ko-KR" sz="3000" b="1" dirty="0" smtClean="0"/>
                <a:t>A (Retinol)</a:t>
              </a:r>
              <a:endParaRPr lang="en-US" sz="3000" b="1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측정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/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활성도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비타민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의 활성도는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IU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로 표시한다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1mg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레티놀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=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비타민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 3333 IU </a:t>
            </a: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1mg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레티닐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팔미테이트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=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비타민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 1818 IU</a:t>
            </a: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1mg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레티닐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아세테이트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=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비타민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 2907 IU</a:t>
            </a:r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32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4.</a:t>
            </a:r>
            <a:r>
              <a:rPr lang="ko-KR" altLang="en-US" sz="3600" b="1" dirty="0" smtClean="0"/>
              <a:t>한우에게 필요한 주요 비타민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기능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시각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비타민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는 로돕신의 일부로 이 색소는 눈에서 빛을 수용한다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상피세포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점막과 상피조직의 형성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방어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유지 기능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- 300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개 이상의 유전자 해독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전사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에 관여하여 세포 대사의 성장조절 및 분화과정에 도움</a:t>
            </a:r>
          </a:p>
          <a:p>
            <a:pPr fontAlgn="base"/>
            <a:r>
              <a:rPr lang="ko-KR" altLang="en-US" sz="2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뼈 성장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뼈의 재흡수 및 형성 조절에 관여</a:t>
            </a:r>
          </a:p>
          <a:p>
            <a:pPr fontAlgn="base"/>
            <a:r>
              <a:rPr lang="ko-KR" altLang="en-US" sz="2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면역 반응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항체 반응과 질병 저항에 영향</a:t>
            </a:r>
          </a:p>
          <a:p>
            <a:pPr fontAlgn="base"/>
            <a:r>
              <a:rPr lang="ko-KR" altLang="en-US" sz="2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번식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정자생성에 관여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-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성장과 배아조직의 분화에 중요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-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효소 반응에 관여하고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어떤 호르몬의 생합성에 영향을 미침</a:t>
            </a:r>
          </a:p>
          <a:p>
            <a:pPr>
              <a:buNone/>
              <a:defRPr lang="ko-KR" altLang="en-US"/>
            </a:pPr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33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4.</a:t>
            </a:r>
            <a:r>
              <a:rPr lang="ko-KR" altLang="en-US" sz="3600" b="1" dirty="0" smtClean="0"/>
              <a:t>한우에게 필요한 주요 비타민</a:t>
            </a:r>
            <a:endParaRPr lang="ko-KR" altLang="en-US" sz="3600" b="1" dirty="0"/>
          </a:p>
        </p:txBody>
      </p:sp>
      <p:sp>
        <p:nvSpPr>
          <p:cNvPr id="9" name="포인트가 5개인 별 8"/>
          <p:cNvSpPr/>
          <p:nvPr/>
        </p:nvSpPr>
        <p:spPr>
          <a:xfrm>
            <a:off x="755576" y="980728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포인트가 5개인 별 11"/>
          <p:cNvSpPr/>
          <p:nvPr/>
        </p:nvSpPr>
        <p:spPr>
          <a:xfrm>
            <a:off x="971600" y="1268760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 fontScale="85000" lnSpcReduction="10000"/>
          </a:bodyPr>
          <a:lstStyle/>
          <a:p>
            <a:pPr>
              <a:buNone/>
              <a:defRPr lang="ko-KR" altLang="en-US"/>
            </a:pPr>
            <a:r>
              <a:rPr lang="en-US" altLang="ko-KR" sz="35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4)</a:t>
            </a:r>
            <a:r>
              <a:rPr lang="ko-KR" altLang="en-US" sz="35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급여량</a:t>
            </a:r>
            <a:endParaRPr lang="en-US" altLang="ko-KR" sz="35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en-US" altLang="ko-KR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비육우의 체중</a:t>
            </a:r>
            <a:r>
              <a:rPr lang="en-US" altLang="ko-KR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kg</a:t>
            </a:r>
            <a:r>
              <a:rPr lang="ko-KR" altLang="en-US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당 </a:t>
            </a:r>
            <a:r>
              <a:rPr lang="en-US" altLang="ko-KR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1</a:t>
            </a:r>
            <a:r>
              <a:rPr lang="ko-KR" altLang="en-US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 비타민</a:t>
            </a:r>
            <a:r>
              <a:rPr lang="en-US" altLang="ko-KR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 </a:t>
            </a:r>
            <a:r>
              <a:rPr lang="ko-KR" altLang="en-US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요구량 </a:t>
            </a:r>
            <a:r>
              <a:rPr lang="en-US" altLang="ko-KR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= </a:t>
            </a:r>
            <a:r>
              <a:rPr lang="ko-KR" altLang="en-US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약 </a:t>
            </a:r>
            <a:r>
              <a:rPr lang="en-US" altLang="ko-KR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40IU</a:t>
            </a:r>
          </a:p>
          <a:p>
            <a:pPr>
              <a:buNone/>
              <a:defRPr lang="ko-KR" altLang="en-US"/>
            </a:pPr>
            <a:r>
              <a:rPr lang="en-US" altLang="ko-KR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	</a:t>
            </a:r>
            <a:r>
              <a:rPr lang="en-US" altLang="ko-KR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※500kg</a:t>
            </a:r>
            <a:r>
              <a:rPr lang="ko-KR" altLang="en-US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비육의 </a:t>
            </a:r>
            <a:r>
              <a:rPr lang="en-US" altLang="ko-KR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 비타민</a:t>
            </a:r>
            <a:r>
              <a:rPr lang="en-US" altLang="ko-KR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</a:t>
            </a:r>
            <a:r>
              <a:rPr lang="ko-KR" altLang="en-US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요구량 </a:t>
            </a:r>
            <a:endParaRPr lang="en-US" altLang="ko-KR" sz="3000" b="1" u="sng" dirty="0" smtClean="0">
              <a:solidFill>
                <a:srgbClr val="FF00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r>
              <a:rPr lang="en-US" altLang="ko-KR" sz="3000" b="1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 </a:t>
            </a:r>
            <a:r>
              <a:rPr lang="en-US" altLang="ko-KR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= 500kg x 30</a:t>
            </a:r>
            <a:r>
              <a:rPr lang="ko-KR" altLang="en-US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</a:t>
            </a:r>
            <a:r>
              <a:rPr lang="en-US" altLang="ko-KR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x 40IU </a:t>
            </a:r>
            <a:br>
              <a:rPr lang="en-US" altLang="ko-KR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3000" b="1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</a:t>
            </a:r>
            <a:r>
              <a:rPr lang="en-US" altLang="ko-KR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= 600,000IU</a:t>
            </a:r>
            <a:r>
              <a:rPr lang="en-US" altLang="ko-KR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	</a:t>
            </a:r>
            <a:br>
              <a:rPr lang="en-US" altLang="ko-KR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암소 한우의 체중</a:t>
            </a:r>
            <a:r>
              <a:rPr lang="en-US" altLang="ko-KR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kg</a:t>
            </a:r>
            <a:r>
              <a:rPr lang="ko-KR" altLang="en-US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당 </a:t>
            </a:r>
            <a:r>
              <a:rPr lang="en-US" altLang="ko-KR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1</a:t>
            </a:r>
            <a:r>
              <a:rPr lang="ko-KR" altLang="en-US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 비타민</a:t>
            </a:r>
            <a:r>
              <a:rPr lang="en-US" altLang="ko-KR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 </a:t>
            </a:r>
            <a:r>
              <a:rPr lang="ko-KR" altLang="en-US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요구량 </a:t>
            </a:r>
            <a:r>
              <a:rPr lang="en-US" altLang="ko-KR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= </a:t>
            </a:r>
            <a:r>
              <a:rPr lang="ko-KR" altLang="en-US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약 </a:t>
            </a:r>
            <a:r>
              <a:rPr lang="en-US" altLang="ko-KR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70IU</a:t>
            </a:r>
          </a:p>
          <a:p>
            <a:pPr>
              <a:buNone/>
              <a:defRPr lang="ko-KR" altLang="en-US"/>
            </a:pPr>
            <a:r>
              <a:rPr lang="en-US" altLang="ko-KR" sz="3000" b="1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	</a:t>
            </a:r>
            <a:r>
              <a:rPr lang="en-US" altLang="ko-KR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※500kg</a:t>
            </a:r>
            <a:r>
              <a:rPr lang="ko-KR" altLang="en-US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암소의 </a:t>
            </a:r>
            <a:r>
              <a:rPr lang="en-US" altLang="ko-KR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 비타민</a:t>
            </a:r>
            <a:r>
              <a:rPr lang="en-US" altLang="ko-KR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</a:t>
            </a:r>
            <a:r>
              <a:rPr lang="ko-KR" altLang="en-US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요구량 </a:t>
            </a:r>
            <a:endParaRPr lang="en-US" altLang="ko-KR" sz="3000" b="1" u="sng" dirty="0" smtClean="0">
              <a:solidFill>
                <a:srgbClr val="FF00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r>
              <a:rPr lang="en-US" altLang="ko-KR" sz="3000" b="1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  </a:t>
            </a:r>
            <a:r>
              <a:rPr lang="en-US" altLang="ko-KR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= 500kg x 30</a:t>
            </a:r>
            <a:r>
              <a:rPr lang="ko-KR" altLang="en-US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</a:t>
            </a:r>
            <a:r>
              <a:rPr lang="en-US" altLang="ko-KR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x 70IU </a:t>
            </a:r>
            <a:br>
              <a:rPr lang="en-US" altLang="ko-KR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3000" b="1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</a:t>
            </a:r>
            <a:r>
              <a:rPr lang="en-US" altLang="ko-KR" sz="3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=1,050,000IU</a:t>
            </a:r>
          </a:p>
          <a:p>
            <a:pPr>
              <a:buNone/>
              <a:defRPr lang="ko-KR" altLang="en-US"/>
            </a:pPr>
            <a:r>
              <a:rPr lang="en-US" altLang="ko-KR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3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노바비트</a:t>
            </a:r>
            <a:r>
              <a:rPr lang="ko-KR" altLang="en-US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1CC</a:t>
            </a:r>
            <a:r>
              <a:rPr lang="ko-KR" altLang="en-US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에는 </a:t>
            </a:r>
            <a:r>
              <a:rPr lang="en-US" altLang="ko-KR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500,000IU</a:t>
            </a:r>
            <a:r>
              <a:rPr lang="ko-KR" altLang="en-US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가 함유</a:t>
            </a:r>
            <a:r>
              <a:rPr lang="en-US" altLang="ko-KR" sz="3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endParaRPr lang="en-US" altLang="ko-KR" sz="3000" b="1" u="sng" dirty="0" smtClean="0">
              <a:solidFill>
                <a:srgbClr val="FF00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34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4.</a:t>
            </a:r>
            <a:r>
              <a:rPr lang="ko-KR" altLang="en-US" sz="3600" b="1" dirty="0" smtClean="0"/>
              <a:t>한우에게 필요한 주요 비타민</a:t>
            </a:r>
            <a:endParaRPr lang="ko-KR" altLang="en-US" sz="3600" b="1" dirty="0"/>
          </a:p>
        </p:txBody>
      </p:sp>
      <p:sp>
        <p:nvSpPr>
          <p:cNvPr id="9" name="포인트가 5개인 별 8"/>
          <p:cNvSpPr/>
          <p:nvPr/>
        </p:nvSpPr>
        <p:spPr>
          <a:xfrm>
            <a:off x="1547664" y="1052736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포인트가 5개인 별 11"/>
          <p:cNvSpPr/>
          <p:nvPr/>
        </p:nvSpPr>
        <p:spPr>
          <a:xfrm>
            <a:off x="1691680" y="1268760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35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6804248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4.</a:t>
            </a:r>
            <a:r>
              <a:rPr lang="ko-KR" altLang="en-US" sz="3600" b="1" dirty="0" smtClean="0"/>
              <a:t>한우에게 필요한 주요 비타민</a:t>
            </a:r>
            <a:endParaRPr lang="ko-KR" altLang="en-US" sz="3500" b="1" dirty="0"/>
          </a:p>
        </p:txBody>
      </p: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5580112" y="1196752"/>
          <a:ext cx="3347865" cy="40324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15955"/>
                <a:gridCol w="1115955"/>
                <a:gridCol w="1115955"/>
              </a:tblGrid>
              <a:tr h="806490">
                <a:tc>
                  <a:txBody>
                    <a:bodyPr/>
                    <a:lstStyle/>
                    <a:p>
                      <a:pPr algn="dist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2500" b="1" dirty="0" smtClean="0"/>
                        <a:t>육량</a:t>
                      </a:r>
                      <a:endParaRPr lang="ko-KR" altLang="en-US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2500" b="1" dirty="0" smtClean="0"/>
                        <a:t>육질</a:t>
                      </a:r>
                      <a:endParaRPr lang="ko-KR" altLang="en-US" sz="2500" b="1" dirty="0"/>
                    </a:p>
                  </a:txBody>
                  <a:tcPr anchor="ctr"/>
                </a:tc>
              </a:tr>
              <a:tr h="806490">
                <a:tc>
                  <a:txBody>
                    <a:bodyPr/>
                    <a:lstStyle/>
                    <a:p>
                      <a:pPr algn="dist" latinLnBrk="1"/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ko-KR" alt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양호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불량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06490">
                <a:tc>
                  <a:txBody>
                    <a:bodyPr/>
                    <a:lstStyle/>
                    <a:p>
                      <a:pPr algn="dist" latinLnBrk="1"/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ko-KR" alt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불량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양호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06490">
                <a:tc>
                  <a:txBody>
                    <a:bodyPr/>
                    <a:lstStyle/>
                    <a:p>
                      <a:pPr algn="dist" latinLnBrk="1"/>
                      <a:r>
                        <a:rPr lang="en-US" altLang="ko-KR" sz="25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ko-KR" alt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약간불량</a:t>
                      </a:r>
                      <a:endParaRPr lang="en-US" altLang="ko-K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dist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발병우려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불량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06490">
                <a:tc>
                  <a:txBody>
                    <a:bodyPr/>
                    <a:lstStyle/>
                    <a:p>
                      <a:pPr algn="dist" latinLnBrk="1"/>
                      <a:r>
                        <a:rPr lang="en-US" altLang="ko-KR" sz="2500" b="1" i="0" u="sng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ko-KR" altLang="en-US" sz="2500" b="1" i="0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2500" b="1" i="0" u="sng" dirty="0" smtClean="0">
                          <a:solidFill>
                            <a:srgbClr val="FF0000"/>
                          </a:solidFill>
                        </a:rPr>
                        <a:t>양호</a:t>
                      </a:r>
                      <a:endParaRPr lang="ko-KR" altLang="en-US" sz="2500" b="1" i="0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2500" b="1" i="0" u="sng" dirty="0" smtClean="0">
                          <a:solidFill>
                            <a:srgbClr val="FF0000"/>
                          </a:solidFill>
                        </a:rPr>
                        <a:t>양호</a:t>
                      </a:r>
                      <a:endParaRPr lang="ko-KR" altLang="en-US" sz="2500" b="1" i="0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0" y="573325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C00000"/>
                </a:solidFill>
              </a:rPr>
              <a:t>※</a:t>
            </a:r>
            <a:r>
              <a:rPr lang="ko-KR" altLang="en-US" sz="2400" b="1" dirty="0" err="1" smtClean="0"/>
              <a:t>마블링</a:t>
            </a:r>
            <a:r>
              <a:rPr lang="ko-KR" altLang="en-US" sz="2400" b="1" dirty="0" smtClean="0"/>
              <a:t> 형성시기인 </a:t>
            </a:r>
            <a:r>
              <a:rPr lang="en-US" altLang="ko-KR" sz="2400" b="1" dirty="0" smtClean="0"/>
              <a:t>12~18</a:t>
            </a:r>
            <a:r>
              <a:rPr lang="ko-KR" altLang="en-US" sz="2400" b="1" dirty="0" smtClean="0"/>
              <a:t>개월에만 비타민</a:t>
            </a:r>
            <a:r>
              <a:rPr lang="en-US" altLang="ko-KR" sz="2400" b="1" dirty="0" smtClean="0"/>
              <a:t>A</a:t>
            </a:r>
            <a:r>
              <a:rPr lang="ko-KR" altLang="en-US" sz="2400" b="1" dirty="0" smtClean="0"/>
              <a:t>를 제한하여</a:t>
            </a:r>
            <a:r>
              <a:rPr lang="en-US" altLang="ko-KR" sz="2400" b="1" dirty="0" smtClean="0"/>
              <a:t>,</a:t>
            </a:r>
            <a:br>
              <a:rPr lang="en-US" altLang="ko-KR" sz="2400" b="1" dirty="0" smtClean="0"/>
            </a:br>
            <a:r>
              <a:rPr lang="ko-KR" altLang="en-US" sz="2400" b="1" u="sng" dirty="0" smtClean="0">
                <a:solidFill>
                  <a:srgbClr val="FF0000"/>
                </a:solidFill>
              </a:rPr>
              <a:t>육성기와 비육후기에만 비타민</a:t>
            </a:r>
            <a:r>
              <a:rPr lang="en-US" altLang="ko-KR" sz="2400" b="1" u="sng" dirty="0" smtClean="0">
                <a:solidFill>
                  <a:srgbClr val="FF0000"/>
                </a:solidFill>
              </a:rPr>
              <a:t>A</a:t>
            </a:r>
            <a:r>
              <a:rPr lang="ko-KR" altLang="en-US" sz="2400" b="1" u="sng" dirty="0" smtClean="0">
                <a:solidFill>
                  <a:srgbClr val="FF0000"/>
                </a:solidFill>
              </a:rPr>
              <a:t>를 제한 급여 한다면</a:t>
            </a:r>
            <a:r>
              <a:rPr lang="en-US" altLang="ko-KR" sz="2400" b="1" u="sng" dirty="0" smtClean="0">
                <a:solidFill>
                  <a:srgbClr val="FF0000"/>
                </a:solidFill>
              </a:rPr>
              <a:t> </a:t>
            </a:r>
            <a:r>
              <a:rPr lang="ko-KR" altLang="en-US" sz="2400" b="1" u="sng" dirty="0" smtClean="0">
                <a:solidFill>
                  <a:srgbClr val="FF0000"/>
                </a:solidFill>
              </a:rPr>
              <a:t>육량과 육질 모두 좋은 성적을 낼 수 있다는 결론</a:t>
            </a:r>
            <a:r>
              <a:rPr lang="en-US" altLang="ko-KR" sz="2400" b="1" u="sng" dirty="0" smtClean="0">
                <a:solidFill>
                  <a:srgbClr val="FF0000"/>
                </a:solidFill>
              </a:rPr>
              <a:t>.</a:t>
            </a:r>
            <a:endParaRPr lang="ko-KR" altLang="en-US" sz="24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38" name="차트 37"/>
          <p:cNvGraphicFramePr/>
          <p:nvPr/>
        </p:nvGraphicFramePr>
        <p:xfrm>
          <a:off x="251520" y="1052736"/>
          <a:ext cx="532859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TextBox 38"/>
          <p:cNvSpPr txBox="1"/>
          <p:nvPr/>
        </p:nvSpPr>
        <p:spPr>
          <a:xfrm rot="16200000">
            <a:off x="-1687542" y="2956302"/>
            <a:ext cx="374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/>
              <a:t>혈중비타민</a:t>
            </a:r>
            <a:r>
              <a:rPr lang="en-US" altLang="ko-KR" b="1" dirty="0" smtClean="0"/>
              <a:t>A</a:t>
            </a:r>
            <a:r>
              <a:rPr lang="ko-KR" altLang="en-US" b="1" dirty="0" smtClean="0"/>
              <a:t>농도</a:t>
            </a:r>
            <a:r>
              <a:rPr lang="en-US" altLang="ko-KR" b="1" dirty="0" smtClean="0"/>
              <a:t>(IU/dl)</a:t>
            </a:r>
            <a:endParaRPr lang="ko-KR" alt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555776" y="54452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월령</a:t>
            </a:r>
            <a:endParaRPr lang="ko-KR" alt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347864" y="1412776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C00000"/>
                </a:solidFill>
              </a:rPr>
              <a:t>비타민</a:t>
            </a:r>
            <a:r>
              <a:rPr lang="en-US" altLang="ko-KR" sz="1200" b="1" dirty="0" smtClean="0">
                <a:solidFill>
                  <a:srgbClr val="C00000"/>
                </a:solidFill>
              </a:rPr>
              <a:t>A </a:t>
            </a:r>
            <a:r>
              <a:rPr lang="ko-KR" altLang="en-US" sz="1200" b="1" dirty="0" smtClean="0">
                <a:solidFill>
                  <a:srgbClr val="C00000"/>
                </a:solidFill>
              </a:rPr>
              <a:t>무한급여</a:t>
            </a:r>
            <a:endParaRPr lang="ko-KR" altLang="en-US" sz="12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35896" y="4581128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C00000"/>
                </a:solidFill>
              </a:rPr>
              <a:t>비타민</a:t>
            </a:r>
            <a:r>
              <a:rPr lang="en-US" altLang="ko-KR" sz="1200" b="1" dirty="0" smtClean="0">
                <a:solidFill>
                  <a:srgbClr val="C00000"/>
                </a:solidFill>
              </a:rPr>
              <a:t>A</a:t>
            </a:r>
            <a:r>
              <a:rPr lang="ko-KR" altLang="en-US" sz="1200" b="1" dirty="0" smtClean="0">
                <a:solidFill>
                  <a:srgbClr val="C00000"/>
                </a:solidFill>
              </a:rPr>
              <a:t> 급여</a:t>
            </a:r>
            <a:r>
              <a:rPr lang="en-US" altLang="ko-KR" sz="1200" b="1" dirty="0" smtClean="0">
                <a:solidFill>
                  <a:srgbClr val="C00000"/>
                </a:solidFill>
              </a:rPr>
              <a:t>X</a:t>
            </a:r>
            <a:endParaRPr lang="ko-KR" altLang="en-US" sz="1200" b="1" dirty="0">
              <a:solidFill>
                <a:srgbClr val="C00000"/>
              </a:solidFill>
            </a:endParaRPr>
          </a:p>
        </p:txBody>
      </p:sp>
      <p:cxnSp>
        <p:nvCxnSpPr>
          <p:cNvPr id="43" name="직선 화살표 연결선 42"/>
          <p:cNvCxnSpPr/>
          <p:nvPr/>
        </p:nvCxnSpPr>
        <p:spPr>
          <a:xfrm>
            <a:off x="1979712" y="2564904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/>
          <p:nvPr/>
        </p:nvCxnSpPr>
        <p:spPr>
          <a:xfrm flipV="1">
            <a:off x="3131840" y="162880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 flipV="1">
            <a:off x="3203848" y="234888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/>
          <p:nvPr/>
        </p:nvCxnSpPr>
        <p:spPr>
          <a:xfrm>
            <a:off x="3707904" y="4221088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 fontAlgn="base"/>
            <a:r>
              <a:rPr lang="en-US" altLang="ko-KR" sz="2000" b="1" dirty="0" smtClean="0">
                <a:latin typeface="함초롬바탕"/>
                <a:ea typeface="함초롬바탕"/>
              </a:rPr>
              <a:t>1)</a:t>
            </a:r>
            <a:r>
              <a:rPr lang="ko-KR" altLang="en-US" sz="2000" dirty="0" smtClean="0"/>
              <a:t> 특징</a:t>
            </a:r>
            <a:endParaRPr lang="en-US" altLang="ko-KR" sz="2000" dirty="0" smtClean="0"/>
          </a:p>
          <a:p>
            <a:pPr fontAlgn="base"/>
            <a:endParaRPr lang="ko-KR" altLang="en-US" sz="2000" dirty="0" smtClean="0"/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괴혈병 방지 비타민으로 알려짐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식물과 대부분의 동물에서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글루코스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단당류로 합성된다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대부분의 동물은 간이나 신장에서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글루코스를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이용해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아스코르브산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합성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스트레스나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과합성시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합성저하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신생동물은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체내합성량이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적어 외부 보충 필요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사람을 포함한 어떤 동물들은 체내생성 불가</a:t>
            </a: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36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4.</a:t>
            </a:r>
            <a:r>
              <a:rPr lang="ko-KR" altLang="en-US" sz="3600" b="1" dirty="0" smtClean="0"/>
              <a:t>한우에게 필요한 주요 비타민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000" b="1" kern="1200" dirty="0" smtClean="0"/>
                <a:t>2.</a:t>
              </a:r>
              <a:r>
                <a:rPr lang="ko-KR" altLang="en-US" sz="3000" b="1" kern="1200" dirty="0" smtClean="0"/>
                <a:t>비타민</a:t>
              </a:r>
              <a:r>
                <a:rPr lang="en-US" altLang="ko-KR" sz="3000" b="1" kern="1200" dirty="0" smtClean="0"/>
                <a:t>C (Ascorbic acid)</a:t>
              </a:r>
              <a:endParaRPr lang="en-US" sz="3000" b="1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2)</a:t>
            </a:r>
            <a:r>
              <a:rPr lang="ko-KR" altLang="en-US" sz="2000" dirty="0" smtClean="0"/>
              <a:t> 기능 </a:t>
            </a:r>
            <a:endParaRPr lang="en-US" altLang="ko-KR" sz="2000" dirty="0" smtClean="0"/>
          </a:p>
          <a:p>
            <a:pPr fontAlgn="base"/>
            <a:endParaRPr lang="ko-KR" altLang="en-US" sz="2000" dirty="0" smtClean="0"/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피부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결합조직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연골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근육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뼈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이빨을 구성하는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섬유성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단백질 →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콜라겐 합성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유지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VitE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나 베타카로틴 같은 다른 항산화 비타민과 협동작용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→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항산화작용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특히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세포외액에서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생체막 보호에 중요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백혈구 탐식활동과 항체형성 촉진 →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면역력 강화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바이러스로부터 세포를 지키는 인터페론 생산 촉진 →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면역력 강화</a:t>
            </a:r>
          </a:p>
          <a:p>
            <a:pPr>
              <a:buNone/>
              <a:defRPr lang="ko-KR" altLang="en-US"/>
            </a:pPr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37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4.</a:t>
            </a:r>
            <a:r>
              <a:rPr lang="ko-KR" altLang="en-US" sz="3600" b="1" dirty="0" smtClean="0"/>
              <a:t>한우에게 필요한 주요 비타민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 fontAlgn="base"/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철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구리 이온을 혈장에서 온몸의 저장장소로 운반하여 흡수 도움 →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대사활성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VitD3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대사를 활성화하여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칼슙대사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조절에 관여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→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대사활성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티로신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등 특정 아미노산 대사에 관여 →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대사활성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지방과 지질대사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콜레스테롤 컨트롤 관여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카르니틴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형성저하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→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대사활성 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코티솔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칼시트리올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알도스테론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합성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→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호르몬합성</a:t>
            </a:r>
          </a:p>
          <a:p>
            <a:pPr>
              <a:buNone/>
              <a:defRPr lang="ko-KR" altLang="en-US"/>
            </a:pPr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38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4.</a:t>
            </a:r>
            <a:r>
              <a:rPr lang="ko-KR" altLang="en-US" sz="3600" b="1" dirty="0" smtClean="0"/>
              <a:t>한우에게 필요한 주요 비타민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3)</a:t>
            </a:r>
            <a:r>
              <a:rPr lang="ko-KR" altLang="en-US" sz="2000" dirty="0" smtClean="0"/>
              <a:t> 효능</a:t>
            </a:r>
            <a:endParaRPr lang="en-US" altLang="ko-KR" sz="2000" dirty="0" smtClean="0"/>
          </a:p>
          <a:p>
            <a:pPr fontAlgn="base"/>
            <a:endParaRPr lang="ko-KR" altLang="en-US" sz="2000" dirty="0" smtClean="0"/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자연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항상화제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상처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유합에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관여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감염 저항력 향상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뼈와 이빨 강화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성장률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생산정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향상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납과 카드뮴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니켈 등 중금속의 독성효과 저하</a:t>
            </a:r>
          </a:p>
          <a:p>
            <a:pPr>
              <a:buNone/>
              <a:defRPr lang="ko-KR" altLang="en-US"/>
            </a:pPr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39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4.</a:t>
            </a:r>
            <a:r>
              <a:rPr lang="ko-KR" altLang="en-US" sz="3600" b="1" dirty="0" smtClean="0"/>
              <a:t>한우에게 필요한 주요 비타민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4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1.</a:t>
            </a:r>
            <a:r>
              <a:rPr lang="ko-KR" altLang="en-US" sz="3600" b="1" dirty="0" smtClean="0"/>
              <a:t>한우 질병의 원인과 예방</a:t>
            </a:r>
            <a:endParaRPr lang="ko-KR" altLang="en-US" sz="3600" b="1" dirty="0"/>
          </a:p>
        </p:txBody>
      </p:sp>
      <p:sp>
        <p:nvSpPr>
          <p:cNvPr id="22" name="직사각형 21"/>
          <p:cNvSpPr/>
          <p:nvPr/>
        </p:nvSpPr>
        <p:spPr>
          <a:xfrm>
            <a:off x="0" y="1124744"/>
            <a:ext cx="56193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</a:t>
            </a:r>
            <a:r>
              <a:rPr lang="ko-KR" altLang="en-US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송아지 설사병 예방접종</a:t>
            </a:r>
            <a:endParaRPr lang="ko-KR" altLang="en-US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35496" y="1124744"/>
            <a:ext cx="4536504" cy="504056"/>
          </a:xfrm>
          <a:prstGeom prst="round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0" y="1628801"/>
          <a:ext cx="9144001" cy="5315489"/>
        </p:xfrm>
        <a:graphic>
          <a:graphicData uri="http://schemas.openxmlformats.org/drawingml/2006/table">
            <a:tbl>
              <a:tblPr/>
              <a:tblGrid>
                <a:gridCol w="899592"/>
                <a:gridCol w="1931280"/>
                <a:gridCol w="1633385"/>
                <a:gridCol w="1633386"/>
                <a:gridCol w="1524523"/>
                <a:gridCol w="1521835"/>
              </a:tblGrid>
              <a:tr h="4124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접종대상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임신된 </a:t>
                      </a: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어미소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송아지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효과 없음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)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292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약품명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대로코</a:t>
                      </a: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-5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(</a:t>
                      </a:r>
                      <a:r>
                        <a:rPr lang="ko-KR" altLang="en-US" sz="13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로타</a:t>
                      </a: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3</a:t>
                      </a: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종</a:t>
                      </a: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)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로코백</a:t>
                      </a: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 </a:t>
                      </a: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+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이코로백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스커가드</a:t>
                      </a: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-4K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(</a:t>
                      </a:r>
                      <a:r>
                        <a:rPr lang="ko-KR" altLang="en-US" sz="13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로타</a:t>
                      </a: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2</a:t>
                      </a: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종</a:t>
                      </a: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)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로코백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칼프가드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7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성분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로타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 및 코로나바이러스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, 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대장균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로타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 및 코로나 바이러스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550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기초접종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(2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회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분만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45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일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,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15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일 전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분만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8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주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,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4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주 전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분만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6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주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,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3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주전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초유섭취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3-4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시간전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1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회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550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추가접종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(1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회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분만 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15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일전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분만 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4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주전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분만 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3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주전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초유섭취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3-4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시간전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1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회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957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투여방법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근육주사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입으로 먹임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경구투여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292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1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회투여량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0">
                          <a:solidFill>
                            <a:srgbClr val="000000"/>
                          </a:solidFill>
                          <a:latin typeface="함초롬바탕"/>
                        </a:rPr>
                        <a:t>1ml</a:t>
                      </a:r>
                      <a:endParaRPr lang="en-US" sz="15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2ml</a:t>
                      </a:r>
                      <a:endParaRPr lang="en-US" sz="15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2ml</a:t>
                      </a:r>
                      <a:endParaRPr lang="en-US" sz="15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4ml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3ml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937">
                <a:tc gridSpan="6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※</a:t>
                      </a:r>
                      <a:r>
                        <a:rPr lang="ko-KR" altLang="en-US" sz="15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소바이러스성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 설사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(BVD) : 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호흡기병예방 </a:t>
                      </a: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  <a:ea typeface="함초롬바탕"/>
                        </a:rPr>
                        <a:t>혼합백신사용</a:t>
                      </a:r>
                      <a:r>
                        <a:rPr lang="en-US" altLang="ko-KR" sz="1500" b="1" kern="0" spc="0" dirty="0" smtClean="0">
                          <a:solidFill>
                            <a:srgbClr val="000000"/>
                          </a:solidFill>
                          <a:ea typeface="함초롬바탕"/>
                        </a:rPr>
                        <a:t>, </a:t>
                      </a: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  <a:ea typeface="함초롬바탕"/>
                        </a:rPr>
                        <a:t>임신된 </a:t>
                      </a:r>
                      <a:r>
                        <a:rPr lang="ko-KR" altLang="en-US" sz="15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어미소나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 송아지 중 한가지 방법만 사용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  <a:ea typeface="함초롬바탕"/>
                        </a:rPr>
                        <a:t>   </a:t>
                      </a:r>
                      <a:r>
                        <a:rPr lang="ko-KR" altLang="en-US" sz="1500" b="1" kern="0" spc="0" dirty="0" err="1" smtClean="0">
                          <a:solidFill>
                            <a:srgbClr val="000000"/>
                          </a:solidFill>
                          <a:ea typeface="함초롬바탕"/>
                        </a:rPr>
                        <a:t>콕시듐</a:t>
                      </a: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  <a:ea typeface="함초롬바탕"/>
                        </a:rPr>
                        <a:t> 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발생 농장은 생후 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10, 30, 60</a:t>
                      </a:r>
                      <a:r>
                        <a:rPr lang="ko-KR" altLang="en-US" sz="15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일령에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 각 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3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일간씩 </a:t>
                      </a:r>
                      <a:r>
                        <a:rPr lang="ko-KR" altLang="en-US" sz="15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썰파제먹임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(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송아지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)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4)</a:t>
            </a:r>
            <a:r>
              <a:rPr lang="ko-KR" altLang="en-US" sz="2000" dirty="0" smtClean="0"/>
              <a:t> 흡수</a:t>
            </a:r>
            <a:endParaRPr lang="en-US" altLang="ko-KR" sz="2000" dirty="0" smtClean="0"/>
          </a:p>
          <a:p>
            <a:pPr fontAlgn="base"/>
            <a:endParaRPr lang="en-US" altLang="ko-KR" sz="2000" dirty="0" smtClean="0"/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소장에서 빠르고 손쉽게 흡수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확산이동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체내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VitC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비생성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동물은 대량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섭취시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흡수에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Na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능동수송이 필요한 경우가 있다 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쉽게 체내 저장량 평형에 도달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대사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혈장 알부민이 수송에 관여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40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4.</a:t>
            </a:r>
            <a:r>
              <a:rPr lang="ko-KR" altLang="en-US" sz="3600" b="1" dirty="0" smtClean="0"/>
              <a:t>한우에게 필요한 주요 비타민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 fontAlgn="base"/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효소 혹은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비효소작용에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의해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탈수소아스코르브산으로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변환되어 세포에서 감소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포유류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어류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이나 신장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에서 *효소가 부족할 때까지 생성할 수 있다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(* L-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gluconate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oxidase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;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합성의 마지막 단계를 촉매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41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4.</a:t>
            </a:r>
            <a:r>
              <a:rPr lang="ko-KR" altLang="en-US" sz="3600" b="1" dirty="0" smtClean="0"/>
              <a:t>한우에게 필요한 주요 비타민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5)</a:t>
            </a:r>
            <a:r>
              <a:rPr lang="ko-KR" altLang="en-US" sz="2000" dirty="0" smtClean="0"/>
              <a:t> 결핍</a:t>
            </a:r>
            <a:endParaRPr lang="en-US" altLang="ko-KR" sz="2000" dirty="0" smtClean="0"/>
          </a:p>
          <a:p>
            <a:pPr fontAlgn="base"/>
            <a:endParaRPr lang="en-US" altLang="ko-KR" sz="2000" dirty="0" smtClean="0"/>
          </a:p>
          <a:p>
            <a:pPr fontAlgn="base"/>
            <a:r>
              <a:rPr lang="ko-KR" altLang="en-US" sz="2000" dirty="0" smtClean="0"/>
              <a:t> 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송아지가 더 감수성이 높다 </a:t>
            </a:r>
            <a:r>
              <a:rPr lang="en-US" altLang="ko-KR" sz="2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(3</a:t>
            </a:r>
            <a:r>
              <a:rPr lang="ko-KR" altLang="en-US" sz="2000" b="1" u="sng" dirty="0" err="1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개월령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이하</a:t>
            </a:r>
            <a:r>
              <a:rPr lang="en-US" altLang="ko-KR" sz="2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괴혈병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부종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출혈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잇몸궤양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자반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이빨이 느슨함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관절이상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내출혈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빈혈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근섬유변성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내출혈과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심기능이상으로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급사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철흡수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감소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면역기능 저하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체중감소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성장지연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상처유합지연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생산성저하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피부염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피모감소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피부두꺼워짐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42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4.</a:t>
            </a:r>
            <a:r>
              <a:rPr lang="ko-KR" altLang="en-US" sz="3600" b="1" dirty="0" smtClean="0"/>
              <a:t>한우에게 필요한 주요 비타민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기능 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활성형태인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Calcitrol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은 스테로이드 호르몬으로 기능한다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칼시토닌과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PTH(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부갑상선호르몬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과 별개로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칼슘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(Ca)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과 인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(P)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의 혈중함량 조절에 필수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Ca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와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P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의 장상피를 통한 능동수송을 촉진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뼈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신장으로부터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Ca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와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P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를 동원한다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뼈의 미네랄화와 성장을 돕는다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43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4.</a:t>
            </a:r>
            <a:r>
              <a:rPr lang="ko-KR" altLang="en-US" sz="3600" b="1" dirty="0" smtClean="0"/>
              <a:t>한우에게 필요한 주요 비타민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000" b="1" kern="1200" dirty="0" smtClean="0"/>
                <a:t>3.</a:t>
              </a:r>
              <a:r>
                <a:rPr lang="ko-KR" altLang="en-US" sz="3000" b="1" kern="1200" dirty="0" smtClean="0"/>
                <a:t>비타민</a:t>
              </a:r>
              <a:r>
                <a:rPr lang="en-US" altLang="ko-KR" sz="3000" b="1" kern="1200" dirty="0" smtClean="0"/>
                <a:t>D</a:t>
              </a:r>
              <a:r>
                <a:rPr lang="en-US" altLang="ko-KR" sz="3200" dirty="0" smtClean="0"/>
                <a:t> (</a:t>
              </a:r>
              <a:r>
                <a:rPr lang="en-US" altLang="ko-KR" sz="3200" dirty="0" err="1" smtClean="0"/>
                <a:t>Calciferol</a:t>
              </a:r>
              <a:r>
                <a:rPr lang="en-US" altLang="ko-KR" sz="3200" dirty="0" smtClean="0"/>
                <a:t>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 lnSpcReduction="10000"/>
          </a:bodyPr>
          <a:lstStyle/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췌장에서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노말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인슐린 분비에 필수적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혈중에서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citrate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정상치 유지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신장을 통한 아미노산 손실 방지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소장에서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Mg, Fe, Zn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나 다른 미네랄 흡수에 영향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비타민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소화 도움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50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개 이상의 유전자 발현 조절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면역조절 호르몬으로 작용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면역시스템 향상</a:t>
            </a: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44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4.</a:t>
            </a:r>
            <a:r>
              <a:rPr lang="ko-KR" altLang="en-US" sz="3600" b="1" dirty="0" smtClean="0"/>
              <a:t>한우에게 필요한 주요 비타민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000" b="1" kern="1200" dirty="0" smtClean="0"/>
                <a:t>3.</a:t>
              </a:r>
              <a:r>
                <a:rPr lang="ko-KR" altLang="en-US" sz="3000" b="1" kern="1200" dirty="0" smtClean="0"/>
                <a:t>비타민</a:t>
              </a:r>
              <a:r>
                <a:rPr lang="en-US" altLang="ko-KR" sz="3000" b="1" kern="1200" dirty="0" smtClean="0"/>
                <a:t>D</a:t>
              </a:r>
              <a:r>
                <a:rPr lang="en-US" altLang="ko-KR" sz="3200" dirty="0" smtClean="0"/>
                <a:t> (</a:t>
              </a:r>
              <a:r>
                <a:rPr lang="en-US" altLang="ko-KR" sz="3200" dirty="0" err="1" smtClean="0"/>
                <a:t>Calciferol</a:t>
              </a:r>
              <a:r>
                <a:rPr lang="en-US" altLang="ko-KR" sz="3200" dirty="0" smtClean="0"/>
                <a:t>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효능 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19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19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Sound bone</a:t>
            </a:r>
            <a:r>
              <a:rPr lang="ko-KR" altLang="en-US" sz="19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과 이빨 성장</a:t>
            </a:r>
            <a:endParaRPr lang="en-US" altLang="ko-KR" sz="19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19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19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임신시</a:t>
            </a:r>
            <a:r>
              <a:rPr lang="ko-KR" altLang="en-US" sz="19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선천적 </a:t>
            </a:r>
            <a:r>
              <a:rPr lang="ko-KR" altLang="en-US" sz="19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뼈이상을</a:t>
            </a:r>
            <a:r>
              <a:rPr lang="ko-KR" altLang="en-US" sz="19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줄인다</a:t>
            </a:r>
            <a:endParaRPr lang="en-US" altLang="ko-KR" sz="19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19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19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흡수 </a:t>
            </a:r>
            <a:endParaRPr lang="en-US" altLang="ko-KR" sz="19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19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19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소장</a:t>
            </a:r>
            <a:r>
              <a:rPr lang="en-US" altLang="ko-KR" sz="19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19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공장</a:t>
            </a:r>
            <a:r>
              <a:rPr lang="en-US" altLang="ko-KR" sz="19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</a:t>
            </a:r>
            <a:r>
              <a:rPr lang="ko-KR" altLang="en-US" sz="19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회장</a:t>
            </a:r>
            <a:r>
              <a:rPr lang="en-US" altLang="ko-KR" sz="19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r>
              <a:rPr lang="ko-KR" altLang="en-US" sz="19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에서 지방과 함께 흡수 </a:t>
            </a:r>
            <a:r>
              <a:rPr lang="en-US" altLang="ko-KR" sz="19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19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담즙산 요구</a:t>
            </a:r>
            <a:r>
              <a:rPr lang="en-US" altLang="ko-KR" sz="19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</a:p>
          <a:p>
            <a:pPr fontAlgn="base"/>
            <a:endParaRPr lang="ko-KR" altLang="en-US" sz="19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19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포유류에서는 </a:t>
            </a:r>
            <a:r>
              <a:rPr lang="ko-KR" altLang="en-US" sz="19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유미구</a:t>
            </a:r>
            <a:r>
              <a:rPr lang="en-US" altLang="ko-KR" sz="19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en-US" altLang="ko-KR" sz="19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chylomicron</a:t>
            </a:r>
            <a:r>
              <a:rPr lang="en-US" altLang="ko-KR" sz="19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r>
              <a:rPr lang="ko-KR" altLang="en-US" sz="19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을 통해 림프 시스템으로 흡수되고</a:t>
            </a:r>
            <a:r>
              <a:rPr lang="en-US" altLang="ko-KR" sz="19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9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새나 물고기는 간문맥 순환을 통해 흡수</a:t>
            </a:r>
            <a:endParaRPr lang="en-US" altLang="ko-KR" sz="19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19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19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50% </a:t>
            </a:r>
            <a:r>
              <a:rPr lang="ko-KR" altLang="en-US" sz="19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흡수되는 것으로 생각됨</a:t>
            </a:r>
          </a:p>
          <a:p>
            <a:pPr>
              <a:buNone/>
              <a:defRPr lang="ko-KR" altLang="en-US"/>
            </a:pPr>
            <a:endParaRPr lang="ko-KR" altLang="en-US" sz="19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19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45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4.</a:t>
            </a:r>
            <a:r>
              <a:rPr lang="ko-KR" altLang="en-US" sz="3600" b="1" dirty="0" smtClean="0"/>
              <a:t>한우에게 필요한 주요 비타민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대사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19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프로비타민은 피부에서 자외선을 통해 활성형태로 천천히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지속적으로 변환된다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피부 진피와 표피의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7-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탈수소콜레스테롤은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자외선에 의해 프로비타민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₃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변환된다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온도에 따라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2-3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 소요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VitD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₂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D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₃ 모두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VitD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결합단백질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(DBP-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transcalciferin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에 의해 혈류로 수송된다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신장에서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최종변환된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1,25-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탈수소콜레칼시페롤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칼시트롤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 가장 활성형의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Vit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D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19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ko-KR" altLang="en-US" sz="19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19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46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4.</a:t>
            </a:r>
            <a:r>
              <a:rPr lang="ko-KR" altLang="en-US" sz="3600" b="1" dirty="0" smtClean="0"/>
              <a:t>한우에게 필요한 주요 비타민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 fontAlgn="base"/>
            <a:endParaRPr lang="en-US" altLang="ko-KR" sz="2000" dirty="0" smtClean="0"/>
          </a:p>
          <a:p>
            <a:pPr fontAlgn="base"/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칼시트롤은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장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뼈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신장으로 수송된다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칼시트롤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생산은 혈중 칼슘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인 농도를 반영하여 부갑상선호르몬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(PTH)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에 의해 조심스레 조절된다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* 프로비타민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자연계에서는 효과가 없으나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생체내에서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대사되면 비타민 효과가 생기는 물질</a:t>
            </a:r>
          </a:p>
          <a:p>
            <a:pPr fontAlgn="base"/>
            <a:endParaRPr lang="ko-KR" altLang="en-US" sz="19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ko-KR" altLang="en-US" sz="19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19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47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4.</a:t>
            </a:r>
            <a:r>
              <a:rPr lang="ko-KR" altLang="en-US" sz="3600" b="1" dirty="0" smtClean="0"/>
              <a:t>한우에게 필요한 주요 비타민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 lnSpcReduction="10000"/>
          </a:bodyPr>
          <a:lstStyle/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분만 후 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10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시간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이내에 태반이 모체태반에서 분리되지 않는 경우를 말한다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1)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원인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ko-KR" altLang="en-US" sz="2000" b="1" dirty="0" smtClean="0">
                <a:latin typeface="함초롬바탕"/>
                <a:ea typeface="함초롬바탕"/>
              </a:rPr>
              <a:t>가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간접적 원인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-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영양불량 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: 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비타민</a:t>
            </a:r>
            <a:r>
              <a:rPr lang="en-US" altLang="ko-KR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A 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및 </a:t>
            </a:r>
            <a:r>
              <a:rPr lang="en-US" altLang="ko-KR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E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의 결핍</a:t>
            </a:r>
            <a:r>
              <a:rPr lang="en-US" altLang="ko-KR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, 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요오드 및 </a:t>
            </a:r>
            <a:r>
              <a:rPr lang="ko-KR" altLang="en-US" sz="2000" b="1" u="sng" dirty="0" err="1" smtClean="0">
                <a:solidFill>
                  <a:srgbClr val="FF0000"/>
                </a:solidFill>
                <a:latin typeface="함초롬바탕"/>
                <a:ea typeface="함초롬바탕"/>
              </a:rPr>
              <a:t>셀레늄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 결핍</a:t>
            </a:r>
            <a:r>
              <a:rPr lang="en-US" altLang="ko-KR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, 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칼슘과 인의 비율 부적절</a:t>
            </a:r>
            <a:endParaRPr lang="en-US" altLang="ko-KR" sz="2000" b="1" u="sng" dirty="0" smtClean="0">
              <a:solidFill>
                <a:srgbClr val="FF0000"/>
              </a:solidFill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-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장기간 축사 내에서 사육된 소 등 운동부족인 소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-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쌍태 임신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ko-KR" altLang="en-US" sz="2000" b="1" dirty="0" smtClean="0">
                <a:latin typeface="함초롬바탕"/>
                <a:ea typeface="함초롬바탕"/>
              </a:rPr>
              <a:t>나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직접적 원인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-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자궁근의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 무력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 : </a:t>
            </a:r>
            <a:r>
              <a:rPr lang="ko-KR" altLang="en-US" sz="2000" b="1" u="sng" dirty="0" err="1" smtClean="0">
                <a:solidFill>
                  <a:srgbClr val="FF0000"/>
                </a:solidFill>
                <a:latin typeface="함초롬바탕"/>
                <a:ea typeface="함초롬바탕"/>
              </a:rPr>
              <a:t>후진통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 미약</a:t>
            </a:r>
            <a:r>
              <a:rPr lang="en-US" altLang="ko-KR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, 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자궁경관 조기 폐쇄</a:t>
            </a:r>
            <a:endParaRPr lang="en-US" altLang="ko-KR" sz="2000" b="1" u="sng" dirty="0" smtClean="0">
              <a:solidFill>
                <a:srgbClr val="FF0000"/>
              </a:solidFill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solidFill>
                  <a:srgbClr val="FF0000"/>
                </a:solidFill>
                <a:latin typeface="함초롬바탕"/>
                <a:ea typeface="함초롬바탕"/>
              </a:rPr>
              <a:t>	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호르몬 이상</a:t>
            </a:r>
            <a:r>
              <a:rPr lang="en-US" altLang="ko-KR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, 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/>
                <a:ea typeface="함초롬바탕"/>
              </a:rPr>
              <a:t>조산 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(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태반이 미숙하기 때문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)</a:t>
            </a: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-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태반염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 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: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만성인 경우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(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부루셀라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결핵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캠필로박터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곰팡이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),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급성인 경우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(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분만시의 자궁감염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48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5-1. </a:t>
            </a:r>
            <a:r>
              <a:rPr lang="ko-KR" altLang="en-US" sz="3600" b="1" dirty="0" smtClean="0"/>
              <a:t>주요 질병 </a:t>
            </a:r>
            <a:r>
              <a:rPr lang="en-US" altLang="ko-KR" sz="3600" b="1" dirty="0" smtClean="0"/>
              <a:t>- </a:t>
            </a:r>
            <a:r>
              <a:rPr lang="ko-KR" altLang="en-US" sz="3600" b="1" dirty="0" err="1" smtClean="0"/>
              <a:t>번식우</a:t>
            </a:r>
            <a:endParaRPr lang="ko-KR" altLang="en-US" sz="36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000" b="1" kern="1200" dirty="0" smtClean="0"/>
                <a:t>1.</a:t>
              </a:r>
              <a:r>
                <a:rPr lang="ko-KR" altLang="en-US" sz="3000" b="1" kern="1200" dirty="0" smtClean="0"/>
                <a:t>후산정체</a:t>
              </a:r>
              <a:endParaRPr lang="en-US" sz="3000" b="1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증상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태막이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일부 밖으로 노출되어 매달려 있을 수도 있고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노출되지 않을 수도 있다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점액성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또는 혈액성의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질분비물이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흐른다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후산이 부패되어 악취가 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체온상승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비유감소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식욕결핍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체중감소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계속 방치될 경우 패혈증</a:t>
            </a: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49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5-1. </a:t>
            </a:r>
            <a:r>
              <a:rPr lang="ko-KR" altLang="en-US" sz="3600" b="1" dirty="0" smtClean="0"/>
              <a:t>주요 질병 </a:t>
            </a:r>
            <a:r>
              <a:rPr lang="en-US" altLang="ko-KR" sz="3600" b="1" dirty="0" smtClean="0"/>
              <a:t>- </a:t>
            </a:r>
            <a:r>
              <a:rPr lang="ko-KR" altLang="en-US" sz="3600" b="1" dirty="0" err="1" smtClean="0"/>
              <a:t>번식우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5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1.</a:t>
            </a:r>
            <a:r>
              <a:rPr lang="ko-KR" altLang="en-US" sz="3600" b="1" dirty="0" smtClean="0"/>
              <a:t>한우 질병의 원인과 예방</a:t>
            </a:r>
            <a:endParaRPr lang="ko-KR" altLang="en-US" sz="3600" b="1" dirty="0"/>
          </a:p>
        </p:txBody>
      </p:sp>
      <p:sp>
        <p:nvSpPr>
          <p:cNvPr id="22" name="직사각형 21"/>
          <p:cNvSpPr/>
          <p:nvPr/>
        </p:nvSpPr>
        <p:spPr>
          <a:xfrm>
            <a:off x="0" y="1124744"/>
            <a:ext cx="56193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</a:t>
            </a:r>
            <a:r>
              <a:rPr lang="ko-KR" alt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소 호흡기병 예방접종</a:t>
            </a:r>
            <a:endParaRPr lang="ko-KR" altLang="en-US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0" y="1124744"/>
            <a:ext cx="4139952" cy="504056"/>
          </a:xfrm>
          <a:prstGeom prst="round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0" y="2329832"/>
          <a:ext cx="9144000" cy="4157170"/>
        </p:xfrm>
        <a:graphic>
          <a:graphicData uri="http://schemas.openxmlformats.org/drawingml/2006/table">
            <a:tbl>
              <a:tblPr/>
              <a:tblGrid>
                <a:gridCol w="1115616"/>
                <a:gridCol w="576064"/>
                <a:gridCol w="5688632"/>
                <a:gridCol w="1763688"/>
              </a:tblGrid>
              <a:tr h="4320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접종대상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접종시기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접종량 및 방법</a:t>
                      </a:r>
                      <a:endParaRPr lang="ko-KR" altLang="en-US" sz="1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54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성유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,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육성우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기초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3-4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주 간격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2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회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수정 후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1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개월 및 </a:t>
                      </a: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분만전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1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개월 제외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)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2~5ml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씩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피하주사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국산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:6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개월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수입품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1</a:t>
                      </a: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년간격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)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7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추가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2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차 접종 후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6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개월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- 1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년 간격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1854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송아지</a:t>
                      </a:r>
                      <a:endParaRPr lang="ko-KR" altLang="en-US" sz="1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기초</a:t>
                      </a:r>
                      <a:endParaRPr lang="ko-KR" altLang="en-US" sz="1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1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차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: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생후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30~40</a:t>
                      </a: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일령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/ 2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차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: 1</a:t>
                      </a: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차접종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3~4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주 후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185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추가</a:t>
                      </a:r>
                      <a:endParaRPr lang="ko-KR" altLang="en-US" sz="1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2</a:t>
                      </a: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차접종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 후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6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개월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~1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년 간격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1854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구입우</a:t>
                      </a:r>
                      <a:endParaRPr lang="ko-KR" altLang="en-US" sz="1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기초</a:t>
                      </a:r>
                      <a:endParaRPr lang="ko-KR" altLang="en-US" sz="1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1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차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: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농장 도착 다음날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/ 2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차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: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１</a:t>
                      </a: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차접종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3~4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주 후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185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추가</a:t>
                      </a:r>
                      <a:endParaRPr lang="ko-KR" altLang="en-US" sz="1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2</a:t>
                      </a: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차접종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 후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6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개월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~1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년 간격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8448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바이러스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전염성비기관염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소바이러스성설사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유행성 감기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우합포체성폐렴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헤모필러스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 lnSpcReduction="10000"/>
          </a:bodyPr>
          <a:lstStyle/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치료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태반정체된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소를 발견하자마자 제거하려는 사람들이 있는데 이는 효과적인 치료 방법이 아니다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오히려 자궁에 상처가 생기면 염증 및 이차세균 감염 때문에 증세가 악화될 수 있다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분만 후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5-7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(3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일이 아님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경과 후 후산을 제거하는 것이 좋다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자궁세척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후산제거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10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 후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주일 간격으로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2-3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회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항생제 투여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이차세균 감염에 대한 예방 및 치료를 위한 것임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호르몬 투여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옥시토신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이스트로겐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프로스타그란딘</a:t>
            </a:r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50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5-1. </a:t>
            </a:r>
            <a:r>
              <a:rPr lang="ko-KR" altLang="en-US" sz="3600" b="1" dirty="0" smtClean="0"/>
              <a:t>주요 질병 </a:t>
            </a:r>
            <a:r>
              <a:rPr lang="en-US" altLang="ko-KR" sz="3600" b="1" dirty="0" smtClean="0"/>
              <a:t>- </a:t>
            </a:r>
            <a:r>
              <a:rPr lang="ko-KR" altLang="en-US" sz="3600" b="1" dirty="0" err="1" smtClean="0"/>
              <a:t>번식우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자궁의 감염 및 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2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차적 염증에 의한 자궁내막에 염증이 생긴 것을 말한다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1)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원인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/>
                <a:ea typeface="함초롬바탕"/>
              </a:rPr>
              <a:t>교미 및 인공수정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분만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(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조산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난산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후산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)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 등에 의한 경우가 가장 많다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.</a:t>
            </a: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/>
                <a:ea typeface="함초롬바탕"/>
              </a:rPr>
              <a:t>유산 등과 관련된 자궁의 전염성 질환 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: 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부루셀라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트리코모나스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 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캠필로박터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 등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pPr fontAlgn="base"/>
            <a:r>
              <a:rPr lang="ko-KR" altLang="en-US" sz="2000" b="1" dirty="0" smtClean="0">
                <a:latin typeface="함초롬바탕"/>
                <a:ea typeface="함초롬바탕"/>
              </a:rPr>
              <a:t>일반적으로 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내궁내막염과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 관련되는 미생물은 다음과 같다 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: </a:t>
            </a:r>
            <a:r>
              <a:rPr lang="ko-KR" altLang="en-US" sz="2000" b="1" dirty="0" err="1" smtClean="0">
                <a:latin typeface="함초롬바탕"/>
                <a:ea typeface="함초롬바탕"/>
              </a:rPr>
              <a:t>연소상구균</a:t>
            </a:r>
            <a:r>
              <a:rPr lang="en-US" altLang="ko-KR" sz="2000" b="1" dirty="0" smtClean="0">
                <a:latin typeface="함초롬바탕"/>
                <a:ea typeface="함초롬바탕"/>
              </a:rPr>
              <a:t>,</a:t>
            </a:r>
            <a:r>
              <a:rPr lang="ko-KR" altLang="en-US" sz="2000" dirty="0" smtClean="0"/>
              <a:t>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포도상구균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대장균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프로테우스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코리네박테리움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마이코플라스마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우레아플라스마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녹농균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등</a:t>
            </a: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발정기에는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자궁내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감염이 잘 되지 않으나 황체기에 잘된다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51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5-1. </a:t>
            </a:r>
            <a:r>
              <a:rPr lang="ko-KR" altLang="en-US" sz="3600" b="1" dirty="0" smtClean="0"/>
              <a:t>주요 질병 </a:t>
            </a:r>
            <a:r>
              <a:rPr lang="en-US" altLang="ko-KR" sz="3600" b="1" dirty="0" smtClean="0"/>
              <a:t>- </a:t>
            </a:r>
            <a:r>
              <a:rPr lang="ko-KR" altLang="en-US" sz="3600" b="1" dirty="0" err="1" smtClean="0"/>
              <a:t>번식우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000" b="1" kern="1200" dirty="0" smtClean="0"/>
                <a:t>2.</a:t>
              </a:r>
              <a:r>
                <a:rPr lang="ko-KR" altLang="en-US" sz="3000" b="1" kern="1200" dirty="0" smtClean="0"/>
                <a:t>자궁내막염</a:t>
              </a:r>
              <a:endParaRPr lang="en-US" sz="3000" b="1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 lnSpcReduction="10000"/>
          </a:bodyPr>
          <a:lstStyle/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증상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가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직접적 증상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질에 백색 또는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황백색의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농성 점액 분비되는 것이 특징적인 소견이다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비발정기에는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분비물이 적기 때문에 관찰하기 어려우나 발정기에 분비물이 많이 나온다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자궁세척시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점액성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농이 나오는 것을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확인함으로서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확진할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수 있다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나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간접적 증상</a:t>
            </a: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자궁수복의 지연</a:t>
            </a: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저수태우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수정 횟수 증가</a:t>
            </a: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발정주기와 발정간격은 일반적으로 정상이나 때때로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10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 이내로 짧아 질 수도 있다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 fontAlgn="base"/>
            <a:r>
              <a:rPr lang="en-US" altLang="ko-KR" sz="2000" dirty="0" smtClean="0"/>
              <a:t>- </a:t>
            </a:r>
            <a:r>
              <a:rPr lang="ko-KR" altLang="en-US" sz="2000" dirty="0" smtClean="0"/>
              <a:t>전신 증상은 거의 없으며 유량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식욕이 약간 떨어진다</a:t>
            </a:r>
            <a:r>
              <a:rPr lang="en-US" altLang="ko-KR" sz="2000" dirty="0" smtClean="0"/>
              <a:t>.</a:t>
            </a:r>
            <a:endParaRPr lang="ko-KR" altLang="en-US" sz="2000" dirty="0" smtClean="0"/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52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5-1. </a:t>
            </a:r>
            <a:r>
              <a:rPr lang="ko-KR" altLang="en-US" sz="3600" b="1" dirty="0" smtClean="0"/>
              <a:t>주요 질병 </a:t>
            </a:r>
            <a:r>
              <a:rPr lang="en-US" altLang="ko-KR" sz="3600" b="1" dirty="0" smtClean="0"/>
              <a:t>- </a:t>
            </a:r>
            <a:r>
              <a:rPr lang="ko-KR" altLang="en-US" sz="3600" b="1" dirty="0" err="1" smtClean="0"/>
              <a:t>번식우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진단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dirty="0" smtClean="0"/>
              <a:t>- </a:t>
            </a:r>
            <a:r>
              <a:rPr lang="ko-KR" altLang="en-US" sz="2000" dirty="0" err="1" smtClean="0"/>
              <a:t>자궁세척시</a:t>
            </a:r>
            <a:r>
              <a:rPr lang="ko-KR" altLang="en-US" sz="2000" dirty="0" smtClean="0"/>
              <a:t> 농이 섞인 점액이 나오면 자궁내막염으로 </a:t>
            </a:r>
            <a:r>
              <a:rPr lang="ko-KR" altLang="en-US" sz="2000" dirty="0" err="1" smtClean="0"/>
              <a:t>확진할</a:t>
            </a:r>
            <a:r>
              <a:rPr lang="ko-KR" altLang="en-US" sz="2000" dirty="0" smtClean="0"/>
              <a:t> 수 있다</a:t>
            </a:r>
            <a:r>
              <a:rPr lang="en-US" altLang="ko-KR" sz="2000" dirty="0" smtClean="0"/>
              <a:t>.</a:t>
            </a:r>
            <a:endParaRPr lang="ko-KR" altLang="en-US" sz="2000" dirty="0" smtClean="0"/>
          </a:p>
          <a:p>
            <a:pPr fontAlgn="base"/>
            <a:r>
              <a:rPr lang="en-US" altLang="ko-KR" sz="2000" dirty="0" smtClean="0"/>
              <a:t>- </a:t>
            </a:r>
            <a:r>
              <a:rPr lang="ko-KR" altLang="en-US" sz="2000" dirty="0" smtClean="0"/>
              <a:t>직장검사 및 </a:t>
            </a:r>
            <a:r>
              <a:rPr lang="ko-KR" altLang="en-US" sz="2000" dirty="0" err="1" smtClean="0"/>
              <a:t>질검사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자궁이 크거나 무거우며 보통 한쪽 </a:t>
            </a:r>
            <a:r>
              <a:rPr lang="ko-KR" altLang="en-US" sz="2000" dirty="0" err="1" smtClean="0"/>
              <a:t>자궁각에서만</a:t>
            </a:r>
            <a:r>
              <a:rPr lang="ko-KR" altLang="en-US" sz="2000" dirty="0" smtClean="0"/>
              <a:t> 느껴지나 직장검사로 </a:t>
            </a:r>
            <a:r>
              <a:rPr lang="ko-KR" altLang="en-US" sz="2000" dirty="0" err="1" smtClean="0"/>
              <a:t>확진은</a:t>
            </a:r>
            <a:r>
              <a:rPr lang="ko-KR" altLang="en-US" sz="2000" dirty="0" smtClean="0"/>
              <a:t> 어렵다</a:t>
            </a:r>
            <a:r>
              <a:rPr lang="en-US" altLang="ko-KR" sz="2000" dirty="0" smtClean="0"/>
              <a:t>.</a:t>
            </a:r>
            <a:endParaRPr lang="ko-KR" altLang="en-US" sz="2000" dirty="0" smtClean="0"/>
          </a:p>
          <a:p>
            <a:pPr fontAlgn="base"/>
            <a:r>
              <a:rPr lang="en-US" altLang="ko-KR" sz="2000" dirty="0" smtClean="0"/>
              <a:t>- </a:t>
            </a:r>
            <a:r>
              <a:rPr lang="ko-KR" altLang="en-US" sz="2000" dirty="0" smtClean="0"/>
              <a:t>자궁의 </a:t>
            </a:r>
            <a:r>
              <a:rPr lang="ko-KR" altLang="en-US" sz="2000" dirty="0" err="1" smtClean="0"/>
              <a:t>생검</a:t>
            </a:r>
            <a:r>
              <a:rPr lang="en-US" altLang="ko-KR" sz="2000" dirty="0" smtClean="0"/>
              <a:t>(Biopsy) : </a:t>
            </a:r>
            <a:r>
              <a:rPr lang="ko-KR" altLang="en-US" sz="2000" dirty="0" smtClean="0"/>
              <a:t>특히 잠재성 자궁내막염 </a:t>
            </a:r>
            <a:r>
              <a:rPr lang="ko-KR" altLang="en-US" sz="2000" dirty="0" err="1" smtClean="0"/>
              <a:t>진단시</a:t>
            </a:r>
            <a:r>
              <a:rPr lang="ko-KR" altLang="en-US" sz="2000" dirty="0" smtClean="0"/>
              <a:t> 필요함</a:t>
            </a: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53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5-1. </a:t>
            </a:r>
            <a:r>
              <a:rPr lang="ko-KR" altLang="en-US" sz="3600" b="1" dirty="0" smtClean="0"/>
              <a:t>주요 질병 </a:t>
            </a:r>
            <a:r>
              <a:rPr lang="en-US" altLang="ko-KR" sz="3600" b="1" dirty="0" smtClean="0"/>
              <a:t>- </a:t>
            </a:r>
            <a:r>
              <a:rPr lang="ko-KR" altLang="en-US" sz="3600" b="1" dirty="0" err="1" smtClean="0"/>
              <a:t>번식우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치료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증상이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심한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경우는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자궁세척이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좋으나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증상이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약한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경우는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약물을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자궁내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주입하는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것이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좋다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자궁세척시에는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산성수를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이용하면 좋다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.)</a:t>
            </a: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직장으로부터 자궁 마사지</a:t>
            </a: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광범위 항생제의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자궁내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주입</a:t>
            </a: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소염제 투여</a:t>
            </a: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황체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존재시는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PGF2a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투여하는 것이 좋으며 결과적으로 황체를 퇴행시켜 발정증상이 나타나게 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 fontAlgn="base"/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예방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분만후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20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 전후 자궁세척</a:t>
            </a: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무리한 후산제거 금지</a:t>
            </a: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인공수정시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소독 철저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수정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실시전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및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실시후에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페니실린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+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스트렙토마이신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자궁내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주입</a:t>
            </a: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자연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종부시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종모우의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생식기 감염에 주의</a:t>
            </a:r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54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5-1. </a:t>
            </a:r>
            <a:r>
              <a:rPr lang="ko-KR" altLang="en-US" sz="3600" b="1" dirty="0" smtClean="0"/>
              <a:t>주요 질병 </a:t>
            </a:r>
            <a:r>
              <a:rPr lang="en-US" altLang="ko-KR" sz="3600" b="1" dirty="0" smtClean="0"/>
              <a:t>- </a:t>
            </a:r>
            <a:r>
              <a:rPr lang="ko-KR" altLang="en-US" sz="3600" b="1" dirty="0" err="1" smtClean="0"/>
              <a:t>번식우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55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5-1. </a:t>
            </a:r>
            <a:r>
              <a:rPr lang="ko-KR" altLang="en-US" sz="3600" b="1" dirty="0" smtClean="0"/>
              <a:t>주요 질병 </a:t>
            </a:r>
            <a:r>
              <a:rPr lang="en-US" altLang="ko-KR" sz="3600" b="1" dirty="0" smtClean="0"/>
              <a:t>- </a:t>
            </a:r>
            <a:r>
              <a:rPr lang="ko-KR" altLang="en-US" sz="3600" b="1" dirty="0" err="1" smtClean="0"/>
              <a:t>번식우</a:t>
            </a:r>
            <a:endParaRPr lang="ko-KR" altLang="en-US" sz="3600" b="1" dirty="0"/>
          </a:p>
        </p:txBody>
      </p:sp>
      <p:pic>
        <p:nvPicPr>
          <p:cNvPr id="12" name="그림 11" descr="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124744"/>
            <a:ext cx="3786020" cy="2808312"/>
          </a:xfrm>
          <a:prstGeom prst="rect">
            <a:avLst/>
          </a:prstGeom>
        </p:spPr>
      </p:pic>
      <p:pic>
        <p:nvPicPr>
          <p:cNvPr id="18" name="그림 17" descr="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3933" y="3933056"/>
            <a:ext cx="3966955" cy="29249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79912" y="1124744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←</a:t>
            </a:r>
            <a:r>
              <a:rPr lang="ko-KR" altLang="en-US" b="1" dirty="0" err="1" smtClean="0"/>
              <a:t>질점막에</a:t>
            </a:r>
            <a:r>
              <a:rPr lang="ko-KR" altLang="en-US" b="1" dirty="0" smtClean="0"/>
              <a:t> 노란색 내용물이 존재하며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왼쪽</a:t>
            </a:r>
            <a:r>
              <a:rPr lang="en-US" altLang="ko-KR" b="1" dirty="0" smtClean="0"/>
              <a:t>) </a:t>
            </a:r>
            <a:r>
              <a:rPr lang="ko-KR" altLang="en-US" b="1" dirty="0" err="1" smtClean="0"/>
              <a:t>질밖으로</a:t>
            </a:r>
            <a:r>
              <a:rPr lang="ko-KR" altLang="en-US" b="1" dirty="0" smtClean="0"/>
              <a:t> 농성 내용물이 흘러나옴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우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3933056"/>
            <a:ext cx="2123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 smtClean="0"/>
              <a:t>태반 </a:t>
            </a:r>
            <a:r>
              <a:rPr lang="ko-KR" altLang="en-US" b="1" dirty="0" err="1" smtClean="0"/>
              <a:t>정체후</a:t>
            </a:r>
            <a:r>
              <a:rPr lang="ko-KR" altLang="en-US" b="1" dirty="0" smtClean="0"/>
              <a:t> 태반이 제거되지 않아 자궁축농증 까지 진행된 상태        →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소의 번식장애 중에서 난소질환이 차지하는 비율은 가장 높다</a:t>
            </a:r>
            <a:endParaRPr lang="en-US" altLang="ko-KR" sz="2000" dirty="0" smtClean="0"/>
          </a:p>
          <a:p>
            <a:r>
              <a:rPr lang="ko-KR" altLang="en-US" sz="2000" dirty="0" smtClean="0"/>
              <a:t>난소질환은 난포의 발육이나 성숙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배란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황체형성 및 퇴행 등 일련의 주기적인 난소활동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난소주기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에 이상을 가져오고</a:t>
            </a:r>
            <a:r>
              <a:rPr lang="en-US" altLang="ko-KR" sz="2000" dirty="0" smtClean="0"/>
              <a:t>,</a:t>
            </a:r>
          </a:p>
          <a:p>
            <a:r>
              <a:rPr lang="ko-KR" altLang="en-US" sz="2000" b="1" u="sng" dirty="0" err="1" smtClean="0">
                <a:solidFill>
                  <a:srgbClr val="FF0000"/>
                </a:solidFill>
              </a:rPr>
              <a:t>무발정상태로</a:t>
            </a:r>
            <a:r>
              <a:rPr lang="ko-KR" altLang="en-US" sz="2000" b="1" u="sng" dirty="0" smtClean="0">
                <a:solidFill>
                  <a:srgbClr val="FF0000"/>
                </a:solidFill>
              </a:rPr>
              <a:t> 수정할 수가 없거나 배란이 일어나지 않기 때문에 번식장애가 된다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smtClean="0"/>
              <a:t>근본적으로 영양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관리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위생 및 환경 등의 사양관리와 밀접하게 관련되고 있다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smtClean="0"/>
              <a:t>진단을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회 검사로 진단하는 것은 무리인 경우가 많으며</a:t>
            </a:r>
            <a:r>
              <a:rPr lang="en-US" altLang="ko-KR" sz="2000" dirty="0" smtClean="0"/>
              <a:t>, 7∼14</a:t>
            </a:r>
            <a:r>
              <a:rPr lang="ko-KR" altLang="en-US" sz="2000" dirty="0" smtClean="0"/>
              <a:t>일 간격을 두고 재검사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56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5-1. </a:t>
            </a:r>
            <a:r>
              <a:rPr lang="ko-KR" altLang="en-US" sz="3600" b="1" dirty="0" smtClean="0"/>
              <a:t>주요 질병 </a:t>
            </a:r>
            <a:r>
              <a:rPr lang="en-US" altLang="ko-KR" sz="3600" b="1" dirty="0" smtClean="0"/>
              <a:t>- </a:t>
            </a:r>
            <a:r>
              <a:rPr lang="ko-KR" altLang="en-US" sz="3600" b="1" dirty="0" err="1" smtClean="0"/>
              <a:t>번식우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000" b="1" dirty="0" smtClean="0"/>
                <a:t>3.</a:t>
              </a:r>
              <a:r>
                <a:rPr lang="ko-KR" altLang="en-US" sz="3000" b="1" dirty="0" smtClean="0"/>
                <a:t>난소질환</a:t>
              </a:r>
              <a:endParaRPr lang="en-US" sz="3000" b="1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1)</a:t>
            </a:r>
            <a:r>
              <a:rPr lang="ko-KR" altLang="en-US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난포발육장애</a:t>
            </a:r>
            <a:endParaRPr lang="en-US" altLang="ko-KR" sz="18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endParaRPr lang="ko-KR" altLang="en-US" sz="18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난소발육부전</a:t>
            </a:r>
            <a:r>
              <a:rPr lang="en-US" altLang="ko-KR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난소정지</a:t>
            </a:r>
            <a:r>
              <a:rPr lang="en-US" altLang="ko-KR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난소위축을 총칭해서 난포발육장애</a:t>
            </a:r>
            <a:r>
              <a:rPr lang="en-US" altLang="ko-KR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(ovarian </a:t>
            </a:r>
            <a:r>
              <a:rPr lang="en-US" altLang="ko-KR" sz="18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subfunction</a:t>
            </a:r>
            <a:r>
              <a:rPr lang="en-US" altLang="ko-KR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r>
              <a:rPr lang="ko-KR" altLang="en-US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라 하며</a:t>
            </a:r>
            <a:endParaRPr lang="en-US" altLang="ko-KR" sz="18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endParaRPr lang="en-US" altLang="ko-KR" sz="18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난포는 발육하지 않으나</a:t>
            </a:r>
            <a:r>
              <a:rPr lang="en-US" altLang="ko-KR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어느 정도까지 밖에 발육하지 않기 때문에 </a:t>
            </a:r>
            <a:r>
              <a:rPr lang="ko-KR" altLang="en-US" sz="18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폐쇄퇴행하여</a:t>
            </a:r>
            <a:r>
              <a:rPr lang="ko-KR" altLang="en-US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18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무발정이</a:t>
            </a:r>
            <a:r>
              <a:rPr lang="ko-KR" altLang="en-US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지속된다</a:t>
            </a:r>
            <a:r>
              <a:rPr lang="en-US" altLang="ko-KR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endParaRPr lang="en-US" altLang="ko-KR" sz="18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원인은 </a:t>
            </a:r>
            <a:r>
              <a:rPr lang="ko-KR" altLang="en-US" sz="18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하수체로부터</a:t>
            </a:r>
            <a:r>
              <a:rPr lang="ko-KR" altLang="en-US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성선자극호르몬의 분비 부족</a:t>
            </a:r>
            <a:r>
              <a:rPr lang="en-US" altLang="ko-KR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특히 </a:t>
            </a:r>
            <a:r>
              <a:rPr lang="en-US" altLang="ko-KR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LH pulse</a:t>
            </a:r>
            <a:r>
              <a:rPr lang="ko-KR" altLang="en-US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의 부족인 소에서 나타나며</a:t>
            </a:r>
            <a:r>
              <a:rPr lang="en-US" altLang="ko-KR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</a:p>
          <a:p>
            <a:endParaRPr lang="en-US" altLang="ko-KR" sz="18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시상하부로부터 </a:t>
            </a:r>
            <a:r>
              <a:rPr lang="en-US" altLang="ko-KR" sz="18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GnRH</a:t>
            </a:r>
            <a:r>
              <a:rPr lang="en-US" altLang="ko-KR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pulse</a:t>
            </a:r>
            <a:r>
              <a:rPr lang="ko-KR" altLang="en-US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상 분비의 저하에 의한다</a:t>
            </a:r>
            <a:r>
              <a:rPr lang="en-US" altLang="ko-KR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endParaRPr lang="en-US" altLang="ko-KR" sz="18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차적인 원인으로는 에너지 부족</a:t>
            </a:r>
            <a:r>
              <a:rPr lang="en-US" altLang="ko-KR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단백질 및 인의 부족</a:t>
            </a:r>
            <a:r>
              <a:rPr lang="en-US" altLang="ko-KR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환경 및 사회적 스트레스</a:t>
            </a:r>
            <a:r>
              <a:rPr lang="en-US" altLang="ko-KR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만성소모성질병 등을 들 수가 있다</a:t>
            </a:r>
            <a:r>
              <a:rPr lang="en-US" altLang="ko-KR" sz="18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57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5-1. </a:t>
            </a:r>
            <a:r>
              <a:rPr lang="ko-KR" altLang="en-US" sz="3600" b="1" dirty="0" smtClean="0"/>
              <a:t>주요 질병 </a:t>
            </a:r>
            <a:r>
              <a:rPr lang="en-US" altLang="ko-KR" sz="3600" b="1" dirty="0" smtClean="0"/>
              <a:t>- </a:t>
            </a:r>
            <a:r>
              <a:rPr lang="ko-KR" altLang="en-US" sz="3600" b="1" dirty="0" err="1" smtClean="0"/>
              <a:t>번식우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 lnSpcReduction="10000"/>
          </a:bodyPr>
          <a:lstStyle/>
          <a:p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㈎ 난소발육부전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성성숙의 시기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젖소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270㎏,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한우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250㎏)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에 도달하여도 발정을 나타내지 않는 암소에서 난소의 발육이 불충분하고 작고 단단하며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난포도 황체도 보이지 않는 상태를 말한다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㈏ 난소위축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정상적인 기능을 한 난소가 위축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경결한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상태를 말하며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</a:t>
            </a:r>
          </a:p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난소는 현저하게 작고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딱딱하며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탄력성이 없는 난소에는 난포와 황체가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비인지되며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무발정을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나타낸다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58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5-1. </a:t>
            </a:r>
            <a:r>
              <a:rPr lang="ko-KR" altLang="en-US" sz="3600" b="1" dirty="0" smtClean="0"/>
              <a:t>주요 질병 </a:t>
            </a:r>
            <a:r>
              <a:rPr lang="en-US" altLang="ko-KR" sz="3600" b="1" dirty="0" smtClean="0"/>
              <a:t>- </a:t>
            </a:r>
            <a:r>
              <a:rPr lang="ko-KR" altLang="en-US" sz="3600" b="1" dirty="0" err="1" smtClean="0"/>
              <a:t>번식우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㈐ 난소정지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※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치료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1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차적으로 건강상태가 불량한 경우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사료급여의 개선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만성 소모성질환의 치료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환경조건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영양 및 건강상태의 개선 등을 실시한다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난포발육장애는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하수체로부터의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성선자극 호르몬의 분비부족이 직접적인 원인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때문에 치료법으로서 성선자극호르몬 또는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hCG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나 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GnRH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를 투여해서 배란 또는 난포의 발육과 배란을 유도하는 것에 의해 난소주기와 발정발현을 촉진해서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발정시에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수정하는 것이 합리적이다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59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5-1. </a:t>
            </a:r>
            <a:r>
              <a:rPr lang="ko-KR" altLang="en-US" sz="3600" b="1" dirty="0" smtClean="0"/>
              <a:t>주요 질병 </a:t>
            </a:r>
            <a:r>
              <a:rPr lang="en-US" altLang="ko-KR" sz="3600" b="1" dirty="0" smtClean="0"/>
              <a:t>- </a:t>
            </a:r>
            <a:r>
              <a:rPr lang="ko-KR" altLang="en-US" sz="3600" b="1" dirty="0" err="1" smtClean="0"/>
              <a:t>번식우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6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1.</a:t>
            </a:r>
            <a:r>
              <a:rPr lang="ko-KR" altLang="en-US" sz="3600" b="1" dirty="0" smtClean="0"/>
              <a:t>한우 질병의 원인과 예방</a:t>
            </a:r>
            <a:endParaRPr lang="ko-KR" altLang="en-US" sz="3600" b="1" dirty="0"/>
          </a:p>
        </p:txBody>
      </p:sp>
      <p:sp>
        <p:nvSpPr>
          <p:cNvPr id="22" name="직사각형 21"/>
          <p:cNvSpPr/>
          <p:nvPr/>
        </p:nvSpPr>
        <p:spPr>
          <a:xfrm>
            <a:off x="0" y="1124744"/>
            <a:ext cx="56193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</a:t>
            </a:r>
            <a:r>
              <a:rPr lang="ko-KR" alt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소 호흡기병 예방접종</a:t>
            </a:r>
            <a:endParaRPr lang="ko-KR" altLang="en-US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0" y="1124744"/>
            <a:ext cx="4139952" cy="504056"/>
          </a:xfrm>
          <a:prstGeom prst="round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0" y="2329832"/>
          <a:ext cx="9144000" cy="4157170"/>
        </p:xfrm>
        <a:graphic>
          <a:graphicData uri="http://schemas.openxmlformats.org/drawingml/2006/table">
            <a:tbl>
              <a:tblPr/>
              <a:tblGrid>
                <a:gridCol w="1115616"/>
                <a:gridCol w="6264696"/>
                <a:gridCol w="1763688"/>
              </a:tblGrid>
              <a:tr h="4320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접종대상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접종시기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접종량 및 방법</a:t>
                      </a:r>
                      <a:endParaRPr lang="ko-KR" altLang="en-US" sz="1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2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</a:rPr>
                        <a:t>임신우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</a:rPr>
                        <a:t>차 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</a:rPr>
                        <a:t>– </a:t>
                      </a:r>
                      <a:r>
                        <a:rPr lang="ko-KR" altLang="en-US" sz="1800" b="1" kern="0" spc="0" dirty="0" err="1" smtClean="0">
                          <a:solidFill>
                            <a:srgbClr val="000000"/>
                          </a:solidFill>
                        </a:rPr>
                        <a:t>매분만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</a:rPr>
                        <a:t>6~7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</a:rPr>
                        <a:t>주전 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</a:rPr>
                        <a:t>/ 2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</a:rPr>
                        <a:t>차 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</a:rPr>
                        <a:t>매 분만 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</a:rPr>
                        <a:t>3~4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</a:rPr>
                        <a:t>주전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</a:rPr>
                        <a:t>국산 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</a:rPr>
                        <a:t>: 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err="1" smtClean="0">
                          <a:solidFill>
                            <a:srgbClr val="000000"/>
                          </a:solidFill>
                        </a:rPr>
                        <a:t>어미소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</a:rPr>
                        <a:t>3ml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</a:rPr>
                        <a:t>근육</a:t>
                      </a:r>
                      <a:endParaRPr lang="en-US" altLang="ko-KR" sz="1800" b="1" kern="0" spc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</a:rPr>
                        <a:t>송아지 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</a:rPr>
                        <a:t>2ml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kern="0" spc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</a:rPr>
                        <a:t>수입품 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</a:rPr>
                        <a:t>: 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</a:rPr>
                        <a:t>송아지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</a:rPr>
                        <a:t>2ml</a:t>
                      </a:r>
                      <a:r>
                        <a:rPr lang="ko-KR" altLang="en-US" sz="1800" b="1" kern="0" spc="0" baseline="0" dirty="0" smtClean="0">
                          <a:solidFill>
                            <a:srgbClr val="000000"/>
                          </a:solidFill>
                        </a:rPr>
                        <a:t> 근육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0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송아지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</a:rPr>
                        <a:t>차 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</a:rPr>
                        <a:t>– 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</a:rPr>
                        <a:t>생후 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</a:rPr>
                        <a:t>45~50</a:t>
                      </a:r>
                      <a:r>
                        <a:rPr lang="ko-KR" altLang="en-US" sz="1800" b="1" kern="0" spc="0" dirty="0" err="1" smtClean="0">
                          <a:solidFill>
                            <a:srgbClr val="000000"/>
                          </a:solidFill>
                        </a:rPr>
                        <a:t>일령</a:t>
                      </a:r>
                      <a:r>
                        <a:rPr lang="en-US" altLang="ko-KR" sz="1800" b="1" kern="0" spc="0" baseline="0" dirty="0" smtClean="0">
                          <a:solidFill>
                            <a:srgbClr val="000000"/>
                          </a:solidFill>
                        </a:rPr>
                        <a:t> / 2</a:t>
                      </a:r>
                      <a:r>
                        <a:rPr lang="ko-KR" altLang="en-US" sz="1800" b="1" kern="0" spc="0" baseline="0" dirty="0" smtClean="0">
                          <a:solidFill>
                            <a:srgbClr val="000000"/>
                          </a:solidFill>
                        </a:rPr>
                        <a:t>차 </a:t>
                      </a:r>
                      <a:r>
                        <a:rPr lang="en-US" altLang="ko-KR" sz="1800" b="1" kern="0" spc="0" baseline="0" dirty="0" smtClean="0">
                          <a:solidFill>
                            <a:srgbClr val="000000"/>
                          </a:solidFill>
                        </a:rPr>
                        <a:t>– </a:t>
                      </a:r>
                      <a:r>
                        <a:rPr lang="ko-KR" altLang="en-US" sz="1800" b="1" kern="0" spc="0" baseline="0" dirty="0" smtClean="0">
                          <a:solidFill>
                            <a:srgbClr val="000000"/>
                          </a:solidFill>
                        </a:rPr>
                        <a:t>생후 </a:t>
                      </a:r>
                      <a:r>
                        <a:rPr lang="en-US" altLang="ko-KR" sz="1800" b="1" kern="0" spc="0" baseline="0" dirty="0" smtClean="0">
                          <a:solidFill>
                            <a:srgbClr val="000000"/>
                          </a:solidFill>
                        </a:rPr>
                        <a:t>65~70</a:t>
                      </a:r>
                      <a:r>
                        <a:rPr lang="ko-KR" altLang="en-US" sz="1800" b="1" kern="0" spc="0" baseline="0" dirty="0" err="1" smtClean="0">
                          <a:solidFill>
                            <a:srgbClr val="000000"/>
                          </a:solidFill>
                        </a:rPr>
                        <a:t>일령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370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구입우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</a:rPr>
                        <a:t>농장도착 다음날 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</a:rPr>
                        <a:t>회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8448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-</a:t>
            </a:r>
            <a:r>
              <a:rPr lang="ko-KR" altLang="en-US" b="1" dirty="0" smtClean="0"/>
              <a:t>세균</a:t>
            </a:r>
            <a:r>
              <a:rPr lang="en-US" altLang="ko-KR" b="1" dirty="0" smtClean="0"/>
              <a:t>: </a:t>
            </a:r>
            <a:r>
              <a:rPr lang="ko-KR" altLang="en-US" b="1" dirty="0" err="1" smtClean="0"/>
              <a:t>파스튜렐라</a:t>
            </a:r>
            <a:endParaRPr lang="ko-KR" alt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	</a:t>
            </a: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1)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원인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pPr fontAlgn="base"/>
            <a:r>
              <a:rPr lang="ko-KR" altLang="en-US" sz="2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위 내용물이 이상 발효하여 다량의 가스가 발생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되거나 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트림을 통한가스배출이 원활하지 못할 경우 위 내에 가스가 충만 되는 질병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농후사료 과식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변패된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사료 및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발효성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청초 과식 시 발병한다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60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000" b="1" dirty="0" smtClean="0"/>
                <a:t>4</a:t>
              </a:r>
              <a:r>
                <a:rPr lang="en-US" altLang="ko-KR" sz="3000" b="1" kern="1200" dirty="0" smtClean="0"/>
                <a:t>.</a:t>
              </a:r>
              <a:r>
                <a:rPr lang="ko-KR" altLang="en-US" sz="3000" b="1" kern="1200" dirty="0" err="1" smtClean="0"/>
                <a:t>고창증</a:t>
              </a:r>
              <a:endParaRPr lang="en-US" sz="3000" b="1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증상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위가 부풀어 올라 뒤에서 바라보면 좌측배가 심하게 부풀어 오른다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심해지면 양쪽 모두 부풀어 올라 배 부분이 사과처럼 보인다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식욕이 떨어지고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배변량이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감소하며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거동이 불편하고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배를 두드리면 북소리가 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혈액순환장애에 의해 눈의 결막이 충혈되고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외음부의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질벽이나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눈동자의 흰 부분이 파랗게 보이는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청색증을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일으킨다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증상이 심해지면 호흡수가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분당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60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회 이상으로 증가되고 호흡이 곤란해지며 혼수상태에 빠지고 결국 질식하여 죽게 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ko-KR" altLang="en-US" sz="2000" dirty="0" smtClean="0"/>
          </a:p>
          <a:p>
            <a:pPr fontAlgn="base"/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61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예방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소에게 충분한 조사료 급여로 반추위를 발달 시킨다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사료가 떨어졌을 경우 배합사료 보다는 조사료를 먼저 공급한다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62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치료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가스제거제를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물에 타서 먹인다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위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기능강화제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소화제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를 먹인다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증상이 심할 경우는 위 내에 호스를 삽입하여 가스를 서서히 제거한다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질식사의 위험이 있을 때에는 좌측복부의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상겸부에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투관을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실시한다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포말성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고창증인 경우에는 약물투여나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투관침으로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가스를 제거하기가 어려우며 제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위 절개술을 실시하여 제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위 내용물을 제거하여야 한다</a:t>
            </a:r>
            <a:r>
              <a:rPr lang="en-US" altLang="ko-KR" sz="2000" dirty="0" smtClean="0"/>
              <a:t>.</a:t>
            </a:r>
            <a:endParaRPr lang="ko-KR" altLang="en-US" sz="2000" dirty="0" smtClean="0"/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63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 fontAlgn="base"/>
            <a:r>
              <a:rPr lang="ko-KR" altLang="en-US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불충한 양의 조사료 공급</a:t>
            </a:r>
            <a:r>
              <a:rPr lang="en-US" altLang="ko-KR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집단사육</a:t>
            </a:r>
            <a:r>
              <a:rPr lang="en-US" altLang="ko-KR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실내</a:t>
            </a:r>
            <a:r>
              <a:rPr lang="en-US" altLang="ko-KR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</a:t>
            </a:r>
            <a:r>
              <a:rPr lang="ko-KR" altLang="en-US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외 </a:t>
            </a:r>
            <a:r>
              <a:rPr lang="ko-KR" altLang="en-US" sz="22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기온차을</a:t>
            </a:r>
            <a:r>
              <a:rPr lang="ko-KR" altLang="en-US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2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막기위한</a:t>
            </a:r>
            <a:r>
              <a:rPr lang="ko-KR" altLang="en-US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외부공기의 유입을 차단함으로써 밀폐된 공간내인 </a:t>
            </a:r>
            <a:r>
              <a:rPr lang="ko-KR" altLang="en-US" sz="22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우사내</a:t>
            </a:r>
            <a:r>
              <a:rPr lang="ko-KR" altLang="en-US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암모니아 가스</a:t>
            </a:r>
            <a:r>
              <a:rPr lang="en-US" altLang="ko-KR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탄산가스</a:t>
            </a:r>
            <a:r>
              <a:rPr lang="en-US" altLang="ko-KR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먼지</a:t>
            </a:r>
            <a:r>
              <a:rPr lang="en-US" altLang="ko-KR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다습 등으로 인해 호흡기계의 기본 면역체계의 약화로 </a:t>
            </a:r>
            <a:r>
              <a:rPr lang="ko-KR" altLang="en-US" sz="22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항병력이</a:t>
            </a:r>
            <a:r>
              <a:rPr lang="ko-KR" altLang="en-US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떨어져 발생</a:t>
            </a:r>
            <a:r>
              <a:rPr lang="en-US" altLang="ko-KR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 fontAlgn="base"/>
            <a:endParaRPr lang="en-US" altLang="ko-KR" sz="22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또 여기에 </a:t>
            </a:r>
            <a:r>
              <a:rPr lang="en-US" altLang="ko-KR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차적인 세균 또는 바이러스의 감염에 따라 호흡기 질병이 많아지게 된다</a:t>
            </a:r>
            <a:r>
              <a:rPr lang="en-US" altLang="ko-KR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 fontAlgn="base"/>
            <a:endParaRPr lang="en-US" altLang="ko-KR" sz="22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소를 수송하는 단계에서 발생되는 스트레스</a:t>
            </a:r>
            <a:endParaRPr lang="en-US" altLang="ko-KR" sz="22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en-US" altLang="ko-KR" sz="22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소에서 흔히 나타날 수 있는 호흡기 질병은 </a:t>
            </a:r>
            <a:r>
              <a:rPr lang="ko-KR" altLang="en-US" sz="22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원인체에</a:t>
            </a:r>
            <a:r>
              <a:rPr lang="ko-KR" altLang="en-US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따라서 세균성과 바이러스성 질병으로 분류할 수 있다</a:t>
            </a:r>
            <a:r>
              <a:rPr lang="en-US" altLang="ko-KR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주요한 세균성 호흡기 질병은</a:t>
            </a:r>
            <a:r>
              <a:rPr lang="en-US" altLang="ko-KR" sz="2200" b="1" i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Pasteurella</a:t>
            </a:r>
            <a:r>
              <a:rPr lang="en-US" altLang="ko-KR" sz="2200" b="1" i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200" b="1" i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haemolytica</a:t>
            </a:r>
            <a:r>
              <a:rPr lang="en-US" altLang="ko-KR" sz="2200" b="1" i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en-US" altLang="ko-KR" sz="2200" b="1" i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Haemophilus</a:t>
            </a:r>
            <a:r>
              <a:rPr lang="en-US" altLang="ko-KR" sz="2200" b="1" i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200" b="1" i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somnus</a:t>
            </a:r>
            <a:r>
              <a:rPr lang="ko-KR" altLang="en-US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및 </a:t>
            </a:r>
            <a:r>
              <a:rPr lang="en-US" altLang="ko-KR" sz="2200" b="1" i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Mycoplasma</a:t>
            </a:r>
            <a:r>
              <a:rPr lang="en-US" altLang="ko-KR" sz="2200" b="1" i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spp.</a:t>
            </a:r>
            <a:r>
              <a:rPr lang="ko-KR" altLang="en-US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에 의한 감염증다</a:t>
            </a:r>
            <a:r>
              <a:rPr lang="en-US" altLang="ko-KR" sz="22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64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000" b="1" dirty="0" smtClean="0"/>
                <a:t>5.</a:t>
              </a:r>
              <a:r>
                <a:rPr lang="ko-KR" altLang="en-US" sz="3000" b="1" kern="1200" dirty="0" smtClean="0"/>
                <a:t>폐렴</a:t>
              </a:r>
              <a:endParaRPr lang="en-US" sz="3000" b="1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1.</a:t>
            </a:r>
            <a:r>
              <a:rPr lang="ko-KR" altLang="en-US" sz="2000" b="1" dirty="0" smtClean="0"/>
              <a:t>소 </a:t>
            </a:r>
            <a:r>
              <a:rPr lang="ko-KR" altLang="en-US" sz="2000" b="1" dirty="0" err="1" smtClean="0"/>
              <a:t>파스튜렐라</a:t>
            </a:r>
            <a:r>
              <a:rPr lang="ko-KR" altLang="en-US" sz="2000" b="1" dirty="0" smtClean="0"/>
              <a:t> 폐렴</a:t>
            </a: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r>
              <a:rPr lang="en-US" altLang="ko-KR" sz="2000" b="1" dirty="0" smtClean="0"/>
              <a:t>   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(bovine pneumonic </a:t>
            </a:r>
            <a:r>
              <a:rPr lang="en-US" altLang="ko-KR" sz="2000" b="1" dirty="0" err="1" smtClean="0"/>
              <a:t>pasteurellosis</a:t>
            </a:r>
            <a:r>
              <a:rPr lang="en-US" altLang="ko-KR" sz="2000" b="1" dirty="0" smtClean="0"/>
              <a:t>)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원인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장거리 수송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이유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제각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기후의 급변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사료의 교체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사양 조건의 악화와 같은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여러가지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스트레스 인자들과 바이러스 및 세균의 감염 등에 의해서 복합적으로 발생되는 질병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i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Pasteurella</a:t>
            </a:r>
            <a:r>
              <a:rPr lang="en-US" altLang="ko-KR" sz="2000" b="1" i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i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haemolytica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라는 세균이 가장 중요한 원인으로 작용하는 것으로 알려져있다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65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 fontScale="92500"/>
          </a:bodyPr>
          <a:lstStyle/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증상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여러가지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스트레스을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받거나 혹은 장거리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수송후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새로운 우군에 유입된 지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내지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10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일경에 주로 나타난다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초기에는 다소 침울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식욕감퇴 등의 대체적으로 가벼운 증상을 보이나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 질병이 급성으로 경과 되면서 발열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비강에서 삼출물의 배출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과호흡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기관지 호흡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개구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호흡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등과같은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호흡곤란의 증상을 유발한다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체온은 개체에 따라서 다소 증가로 그칠 수도 있으나 보통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40∼42℃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의 고온을 나타내어 이로인한 설사도 유발할 수 있다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초기 단계에서 치료가 이루어지면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몇일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이내에 증상은 호전된다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그러나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폐장의 경화가 광범위 하게 이루어지면 현저한 침울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식욕감퇴 및 두부를 신장하는 호흡곤란을 보이고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개구호흡을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하게 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66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예방 및 치료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임상증상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발현후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즉시 효과적인 항생제 요법을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12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시간 간격으로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48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시간 실시하여 발열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호흡곤란 및 독혈증을 경감시킨다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적절한 안식처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영양 및 관리를 실시하며 급성의 합병증이 없는 경우에는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폐사율이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현저히 감소한다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재발의 위험성을 감소시키기 위해서는 적절한 항생요법을 직장체온이 정상적으로 돌아오고 침울 및 호흡곤란의 증상이 경감된 후에도 최소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일간 더 실시하여야 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67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심한 경우에는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5-7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 이상 항생요법을 실시해야 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우군 또는 송아지를 장거리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수송시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특히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주의해야하며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이유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거세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제각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등의 스트레스 이전에도 백신접종을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실시하여야한다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예방조치로는 백신접종이나 또는 사전 항생제를 미리 투여하는 방법도 사용되고 있다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68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</a:t>
            </a:r>
            <a:r>
              <a:rPr lang="ko-KR" altLang="en-US" sz="2000" b="1" dirty="0" smtClean="0"/>
              <a:t>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소의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헤모필로스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감염증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en-US" altLang="ko-KR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Haemophilosis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원인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호흡기 질병인 기관지 폐렴 폐렴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(bronchopneumonia)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의 주요한 원인체 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특히 이유직후의 송아지에서 호흡기증상을 유발하여 치명적으로 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호흡기증상 이외에도 동맥염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전염성 혈전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색성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수막뇌염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척수염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망막염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및 망막출혈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심근염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등의 증상을 유발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성우에서는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폐렴뿐만아니라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번식장애까지 유발하는 주요한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원인체이다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69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7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1.</a:t>
            </a:r>
            <a:r>
              <a:rPr lang="ko-KR" altLang="en-US" sz="3600" b="1" dirty="0" smtClean="0"/>
              <a:t>한우 질병의 원인과 예방</a:t>
            </a:r>
            <a:endParaRPr lang="ko-KR" altLang="en-US" sz="3600" b="1" dirty="0"/>
          </a:p>
        </p:txBody>
      </p:sp>
      <p:sp>
        <p:nvSpPr>
          <p:cNvPr id="22" name="직사각형 21"/>
          <p:cNvSpPr/>
          <p:nvPr/>
        </p:nvSpPr>
        <p:spPr>
          <a:xfrm>
            <a:off x="0" y="1124744"/>
            <a:ext cx="56193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</a:t>
            </a:r>
            <a:r>
              <a:rPr lang="ko-KR" alt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소 호흡기병 예방접종</a:t>
            </a:r>
            <a:endParaRPr lang="ko-KR" altLang="en-US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0" y="1124744"/>
            <a:ext cx="4139952" cy="504056"/>
          </a:xfrm>
          <a:prstGeom prst="round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0" y="2329832"/>
          <a:ext cx="9144000" cy="3056342"/>
        </p:xfrm>
        <a:graphic>
          <a:graphicData uri="http://schemas.openxmlformats.org/drawingml/2006/table">
            <a:tbl>
              <a:tblPr/>
              <a:tblGrid>
                <a:gridCol w="1115616"/>
                <a:gridCol w="6264696"/>
                <a:gridCol w="1763688"/>
              </a:tblGrid>
              <a:tr h="4320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접종대상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접종시기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a typeface="함초롬바탕"/>
                        </a:rPr>
                        <a:t>접종량 및 방법</a:t>
                      </a:r>
                      <a:endParaRPr lang="ko-KR" altLang="en-US" sz="1800" b="1" kern="0" spc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5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a typeface="함초롬바탕"/>
                        </a:rPr>
                        <a:t>송아지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ko-KR" altLang="en-US" sz="1800" b="1" kern="0" spc="0" dirty="0" err="1" smtClean="0">
                          <a:solidFill>
                            <a:srgbClr val="000000"/>
                          </a:solidFill>
                        </a:rPr>
                        <a:t>개월령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</a:rPr>
                        <a:t>차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</a:rPr>
                        <a:t>, 4</a:t>
                      </a:r>
                      <a:r>
                        <a:rPr lang="ko-KR" altLang="en-US" sz="1800" b="1" kern="0" spc="0" dirty="0" err="1" smtClean="0">
                          <a:solidFill>
                            <a:srgbClr val="000000"/>
                          </a:solidFill>
                        </a:rPr>
                        <a:t>주후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</a:rPr>
                        <a:t>차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</a:rPr>
                        <a:t>2ml 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</a:rPr>
                        <a:t>피하 또는 근육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0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a typeface="함초롬바탕"/>
                        </a:rPr>
                        <a:t>모든 소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</a:rPr>
                        <a:t>5~6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</a:rPr>
                        <a:t>개월 간격 접종 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ko-KR" altLang="en-US" sz="1800" b="1" kern="0" spc="0" dirty="0" err="1" smtClean="0">
                          <a:solidFill>
                            <a:srgbClr val="000000"/>
                          </a:solidFill>
                        </a:rPr>
                        <a:t>동거축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ko-KR" altLang="en-US" sz="1800" b="1" kern="0" spc="0" dirty="0" err="1" smtClean="0">
                          <a:solidFill>
                            <a:srgbClr val="000000"/>
                          </a:solidFill>
                        </a:rPr>
                        <a:t>일제접종시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</a:rPr>
                        <a:t>: 4~7</a:t>
                      </a:r>
                      <a:r>
                        <a:rPr lang="ko-KR" altLang="en-US" sz="1800" b="1" kern="0" spc="0" dirty="0" err="1" smtClean="0">
                          <a:solidFill>
                            <a:srgbClr val="000000"/>
                          </a:solidFill>
                        </a:rPr>
                        <a:t>개월령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48470" marR="48470" marT="13401" marB="134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8448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-</a:t>
            </a:r>
            <a:r>
              <a:rPr lang="ko-KR" altLang="en-US" b="1" dirty="0" smtClean="0"/>
              <a:t>세균</a:t>
            </a:r>
            <a:r>
              <a:rPr lang="en-US" altLang="ko-KR" b="1" dirty="0" smtClean="0"/>
              <a:t>:   </a:t>
            </a:r>
            <a:r>
              <a:rPr lang="ko-KR" altLang="en-US" b="1" dirty="0" smtClean="0"/>
              <a:t>구제역 예방접종 방법</a:t>
            </a:r>
            <a:endParaRPr lang="ko-KR" alt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2)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증상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이유전의 송아지에서는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초유을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통한 면역항체에 의해서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개월령이하에서는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본질병이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잘 발생 하지 않는다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하지만 기후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수송 등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여러가지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스트레스 요인들과 관련하여서는 큰 우군에서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갑작기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발병하는 경우도 있다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6∼18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개월령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송아지에서 많이 발생되며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육우와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유우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모두 감수성이 있으나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육우에서 더 많이 발생되고 있다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번식성우에서는 폐렴이 육우와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유우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모두에서 간혹 발병되나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임신우의 유산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고환염 등과 같은 번식기 계통의 질병이 더 많이 관찰된다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70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3)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예방 및 치료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수송이나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한냉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환기부진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다습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등에의한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스트레스를 제거하고 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바이러스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또는 다른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세균성원인체에대한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예방약을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접종함으로서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위생관리를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철저히하며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혼합감염을 방지하여야 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감염초기에는 항생제 투여가 효과적일 수 있으나 재발하는 예가 많고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관절염이 발병한 개체에서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는 치료효과를 기대할 수 없다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71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 descr="송아지폐렴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7548330" cy="5661248"/>
          </a:xfrm>
        </p:spPr>
      </p:pic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72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</a:rPr>
              <a:t>1)</a:t>
            </a:r>
            <a:r>
              <a:rPr lang="ko-KR" altLang="en-US" sz="2000" b="1" dirty="0" smtClean="0">
                <a:latin typeface="함초롬바탕"/>
                <a:ea typeface="함초롬바탕"/>
              </a:rPr>
              <a:t>원인</a:t>
            </a: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대부분 수놈에서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특히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거세우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또는 요도가 긴 소에서 다발한다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 fontAlgn="base"/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요결석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성분이 많은 지리적 환경과 함께 연중 발생하나 늦가을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겨울철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봄철에 많이 나타난다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 fontAlgn="base">
              <a:buNone/>
            </a:pPr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endParaRPr lang="en-US" altLang="ko-KR" sz="2000" b="1" dirty="0" smtClean="0">
              <a:latin typeface="함초롬바탕"/>
              <a:ea typeface="함초롬바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73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 smtClean="0"/>
                <a:t>6.</a:t>
              </a:r>
              <a:r>
                <a:rPr lang="ko-KR" altLang="en-US" sz="3000" b="1" dirty="0" err="1" smtClean="0"/>
                <a:t>뇨결석</a:t>
              </a:r>
              <a:endParaRPr lang="en-US" sz="3000" b="1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endParaRPr lang="en-US" altLang="ko-KR" sz="2000" dirty="0" smtClean="0"/>
          </a:p>
          <a:p>
            <a:pPr fontAlgn="base"/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연령에 무관하나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개월령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내지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년생에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발병율이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높고 특히 농후 사료를 많이 급여하고 음수가 부족할 경우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발생율이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높아진다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 fontAlgn="base"/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주된 요인으로 다음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가지를 들 수 있다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가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사료내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칼슘과 인의 비율 불균형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인이 과다급여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나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조기 거세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요도 형성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발육 부진 </a:t>
            </a:r>
            <a:b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비타민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결핍등으로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요도 상피 세포의 탈락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74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endParaRPr lang="en-US" altLang="ko-KR" sz="2000" dirty="0" smtClean="0"/>
          </a:p>
          <a:p>
            <a:pPr>
              <a:defRPr lang="ko-KR" altLang="en-US"/>
            </a:pP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뇨석의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성분은 칼슘을 주로 하는 것이 제일 많은데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인산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뇨산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탄산이 칼슘과 결합하여 염을 형성하고 있다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또한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음수량의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부족으로 용해도가 낮아지고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과산증으로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뇨의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산도가 높아지면 발생 위험은 더 증가된다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사료내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규산염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수산염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에스트로겐 함량이 높으면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발생율이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높아진다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결석이 요도를 폐쇄하고 요도 상피가 손상을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입게되면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부종이 발생되어 요도 폐색은 더욱 심화된다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75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증상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초기에는 불안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식욕 부진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통증과 배뇨시도를 이해 힘을 주는 것을 볼 수 있으며 오줌이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희무스레하고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회백색의 결석이 음모에 부착한다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눕고 일어날 때는 통증 부위의 지면 접촉을 피하기 위한 자세를 취한다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76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회음부나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외부로 약간의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요방울이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배출되기도 하며 혈뇨가 나타난다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요도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만곡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부위를 만지면 팽창되어 있고 통증을 표시한다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악화되면 요도나 방광이 파열되어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요독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증세와 더불어 심한 증세와 함께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77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치료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요도가 완전히 막히면 요도 절개나 방광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천자등의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외과적 방법을 실시해야 하므로 증상이 심하면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지체없이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수의사의 협조를 구해야만 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증상이 가벼우면 예방법에 준하여 치료한다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78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예방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발생율이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낮은 지역으로부터 소를 구입한다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비타민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A, D3, E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제제인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2000" b="1" u="sng" dirty="0" err="1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노바비트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'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를 주사해 준다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사료내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칼슘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인의 비율은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2〜2.5 : 1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로 조정 급여한다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단백질을 충분히 급여하고 충분한 음수 급여로 용해도를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높힌다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건물량의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4%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에 해당하는 식염을 급여하여 용해도를 향상시킨다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음수 배뇨 촉진작용이 있는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염화암모늄의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사료 첨가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(1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두당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7〜10g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기준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위험기간 중은 수 배 투여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를 실시한다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그러나 오랫동안 투여하면 식욕이 떨어지고 비육효율이 떨어지므로 주의하여야 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79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8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1.</a:t>
            </a:r>
            <a:r>
              <a:rPr lang="ko-KR" altLang="en-US" sz="3600" b="1" dirty="0" smtClean="0"/>
              <a:t>한우 질병의 원인과 예방</a:t>
            </a:r>
            <a:endParaRPr lang="ko-KR" altLang="en-US" sz="3600" b="1" dirty="0"/>
          </a:p>
        </p:txBody>
      </p:sp>
      <p:sp>
        <p:nvSpPr>
          <p:cNvPr id="22" name="직사각형 21"/>
          <p:cNvSpPr/>
          <p:nvPr/>
        </p:nvSpPr>
        <p:spPr>
          <a:xfrm>
            <a:off x="0" y="1124744"/>
            <a:ext cx="594015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※</a:t>
            </a:r>
            <a:r>
              <a:rPr lang="ko-KR" altLang="en-US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송아지 설사 및 호흡기 예방 </a:t>
            </a:r>
            <a:r>
              <a:rPr lang="en-US" altLang="ko-KR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TIP</a:t>
            </a:r>
            <a:endParaRPr lang="ko-KR" altLang="en-US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0" y="1124744"/>
            <a:ext cx="5796136" cy="504056"/>
          </a:xfrm>
          <a:prstGeom prst="round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0" y="1628801"/>
          <a:ext cx="9144002" cy="5237749"/>
        </p:xfrm>
        <a:graphic>
          <a:graphicData uri="http://schemas.openxmlformats.org/drawingml/2006/table">
            <a:tbl>
              <a:tblPr/>
              <a:tblGrid>
                <a:gridCol w="899592"/>
                <a:gridCol w="1931280"/>
                <a:gridCol w="2245184"/>
                <a:gridCol w="1368152"/>
                <a:gridCol w="1368152"/>
                <a:gridCol w="1331642"/>
              </a:tblGrid>
              <a:tr h="4515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접종대상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임신된 </a:t>
                      </a: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어미소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a typeface="함초롬바탕"/>
                        </a:rPr>
                        <a:t>송아지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834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약품명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 err="1" smtClean="0">
                          <a:solidFill>
                            <a:srgbClr val="000000"/>
                          </a:solidFill>
                        </a:rPr>
                        <a:t>노바비트</a:t>
                      </a:r>
                      <a:endParaRPr lang="ko-KR" altLang="en-US" sz="13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 err="1" smtClean="0">
                          <a:solidFill>
                            <a:srgbClr val="000000"/>
                          </a:solidFill>
                        </a:rPr>
                        <a:t>노베셀</a:t>
                      </a:r>
                      <a:endParaRPr lang="en-US" altLang="ko-KR" sz="1300" b="1" kern="0" spc="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0" spc="0" baseline="0" dirty="0" err="1" smtClean="0">
                          <a:solidFill>
                            <a:srgbClr val="000000"/>
                          </a:solidFill>
                        </a:rPr>
                        <a:t>송아지쭈쭈바</a:t>
                      </a:r>
                      <a:r>
                        <a:rPr lang="en-US" altLang="ko-KR" sz="1400" b="1" kern="0" spc="0" baseline="0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en-US" altLang="ko-KR" sz="1400" b="1" kern="0" spc="0" baseline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altLang="ko-KR" sz="1400" b="1" kern="0" spc="0" baseline="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ko-KR" altLang="en-US" sz="1400" b="1" kern="0" spc="0" baseline="0" dirty="0" err="1" smtClean="0">
                          <a:solidFill>
                            <a:srgbClr val="000000"/>
                          </a:solidFill>
                        </a:rPr>
                        <a:t>면역증가제</a:t>
                      </a:r>
                      <a:r>
                        <a:rPr lang="en-US" altLang="ko-KR" sz="1400" b="1" kern="0" spc="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altLang="ko-KR" sz="1400" b="1" kern="0" spc="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 smtClean="0">
                          <a:solidFill>
                            <a:srgbClr val="000000"/>
                          </a:solidFill>
                        </a:rPr>
                        <a:t>송아지쑥쑥이</a:t>
                      </a:r>
                      <a:endParaRPr lang="en-US" altLang="ko-KR" sz="1400" b="1" kern="0" spc="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 smtClean="0">
                          <a:solidFill>
                            <a:srgbClr val="000000"/>
                          </a:solidFill>
                        </a:rPr>
                        <a:t>노바비트</a:t>
                      </a:r>
                      <a:endParaRPr lang="en-US" altLang="ko-KR" sz="1400" b="1" kern="0" spc="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4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성분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</a:rPr>
                        <a:t>비타민</a:t>
                      </a: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</a:rPr>
                        <a:t>AD3E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kern="0" spc="0" dirty="0" err="1" smtClean="0">
                          <a:solidFill>
                            <a:srgbClr val="000000"/>
                          </a:solidFill>
                        </a:rPr>
                        <a:t>셀레늄</a:t>
                      </a:r>
                      <a:endParaRPr lang="ko-KR" altLang="en-US" dirty="0"/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err="1" smtClean="0">
                          <a:solidFill>
                            <a:srgbClr val="000000"/>
                          </a:solidFill>
                        </a:rPr>
                        <a:t>Ig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</a:rPr>
                        <a:t> Y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 smtClean="0">
                          <a:solidFill>
                            <a:srgbClr val="000000"/>
                          </a:solidFill>
                        </a:rPr>
                        <a:t>락토바실러스등</a:t>
                      </a: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 smtClean="0">
                          <a:solidFill>
                            <a:srgbClr val="000000"/>
                          </a:solidFill>
                        </a:rPr>
                        <a:t>생균제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ko-KR" altLang="en-US" sz="1400" b="1" kern="0" spc="0" dirty="0" err="1" smtClean="0">
                          <a:solidFill>
                            <a:srgbClr val="000000"/>
                          </a:solidFill>
                        </a:rPr>
                        <a:t>효모제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</a:rPr>
                        <a:t> 등</a:t>
                      </a:r>
                      <a:endParaRPr lang="en-US" altLang="ko-KR" sz="1400" b="1" kern="0" spc="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</a:rPr>
                        <a:t>비타민</a:t>
                      </a: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</a:rPr>
                        <a:t>AD3E</a:t>
                      </a:r>
                      <a:endParaRPr lang="ko-KR" altLang="en-US" sz="1600" b="1" kern="0" spc="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</a:rPr>
                        <a:t>접종</a:t>
                      </a:r>
                      <a:r>
                        <a:rPr lang="ko-KR" altLang="en-US" sz="1200" b="1" kern="0" spc="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ko-KR" sz="1200" b="1" kern="0" spc="0" baseline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ko-KR" altLang="en-US" sz="1200" b="1" kern="0" spc="0" baseline="0" dirty="0" smtClean="0">
                          <a:solidFill>
                            <a:srgbClr val="000000"/>
                          </a:solidFill>
                        </a:rPr>
                        <a:t>차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</a:rPr>
                        <a:t>분만 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</a:rPr>
                        <a:t>개월 전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</a:rPr>
                        <a:t>분만 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</a:rPr>
                        <a:t>개월 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</a:rPr>
                        <a:t>분만 후</a:t>
                      </a:r>
                      <a:r>
                        <a:rPr lang="en-US" altLang="ko-KR" sz="1400" b="1" kern="0" spc="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ko-KR" altLang="en-US" sz="1400" b="1" kern="0" spc="0" baseline="0" dirty="0" smtClean="0">
                          <a:solidFill>
                            <a:srgbClr val="000000"/>
                          </a:solidFill>
                        </a:rPr>
                        <a:t>바로 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</a:rPr>
                        <a:t>생후 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</a:rPr>
                        <a:t>3~10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</a:rPr>
                        <a:t>일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분만 후 바로</a:t>
                      </a:r>
                      <a:endParaRPr lang="ko-KR" altLang="en-US" sz="1600" dirty="0"/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a typeface="함초롬바탕"/>
                        </a:rPr>
                        <a:t>추가접종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</a:rPr>
                        <a:t>분만 </a:t>
                      </a:r>
                      <a:r>
                        <a:rPr lang="en-US" altLang="ko-KR" sz="1500" b="1" kern="0" spc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</a:rPr>
                        <a:t>개월 전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</a:rPr>
                        <a:t>분만 </a:t>
                      </a:r>
                      <a:r>
                        <a:rPr lang="en-US" altLang="ko-KR" sz="1500" b="1" kern="0" spc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</a:rPr>
                        <a:t>개월 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</a:t>
                      </a:r>
                      <a:r>
                        <a:rPr lang="ko-KR" altLang="en-US" sz="1600" dirty="0" smtClean="0"/>
                        <a:t>달 간격</a:t>
                      </a:r>
                      <a:endParaRPr lang="ko-KR" altLang="en-US" sz="1600" dirty="0"/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5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a typeface="함초롬바탕"/>
                        </a:rPr>
                        <a:t>투여방법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</a:rPr>
                        <a:t>피하주사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</a:rPr>
                        <a:t>경구투여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</a:rPr>
                        <a:t>경구투여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피하주사</a:t>
                      </a:r>
                      <a:endParaRPr lang="ko-KR" altLang="en-US" dirty="0"/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5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latin typeface="함초롬바탕"/>
                        </a:rPr>
                        <a:t>1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a typeface="함초롬바탕"/>
                        </a:rPr>
                        <a:t>회투여량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0" dirty="0" smtClean="0">
                          <a:solidFill>
                            <a:srgbClr val="000000"/>
                          </a:solidFill>
                        </a:rPr>
                        <a:t>2cc</a:t>
                      </a:r>
                      <a:endParaRPr lang="en-US" sz="15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0" dirty="0" smtClean="0">
                          <a:solidFill>
                            <a:srgbClr val="000000"/>
                          </a:solidFill>
                        </a:rPr>
                        <a:t>10cc</a:t>
                      </a:r>
                      <a:endParaRPr lang="en-US" sz="15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</a:rPr>
                        <a:t>개씩 총 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</a:rPr>
                        <a:t>회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</a:rPr>
                        <a:t>하루 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</a:rPr>
                        <a:t>10g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 smtClean="0">
                          <a:solidFill>
                            <a:srgbClr val="000000"/>
                          </a:solidFill>
                        </a:rPr>
                        <a:t>0.3cc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774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</a:rPr>
                        <a:t>효과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</a:rPr>
                        <a:t>초유 품질 향상</a:t>
                      </a:r>
                      <a:endParaRPr lang="en-US" altLang="ko-KR" sz="1500" b="1" kern="0" spc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err="1" smtClean="0">
                          <a:solidFill>
                            <a:srgbClr val="000000"/>
                          </a:solidFill>
                        </a:rPr>
                        <a:t>초유량</a:t>
                      </a: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</a:rPr>
                        <a:t> 증가</a:t>
                      </a:r>
                      <a:endParaRPr lang="en-US" altLang="ko-KR" sz="1500" b="1" kern="0" spc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err="1" smtClean="0">
                          <a:solidFill>
                            <a:srgbClr val="000000"/>
                          </a:solidFill>
                        </a:rPr>
                        <a:t>수태율</a:t>
                      </a: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</a:rPr>
                        <a:t> 증가</a:t>
                      </a:r>
                      <a:endParaRPr lang="en-US" altLang="ko-KR" sz="1500" b="1" kern="0" spc="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err="1" smtClean="0">
                          <a:solidFill>
                            <a:srgbClr val="000000"/>
                          </a:solidFill>
                        </a:rPr>
                        <a:t>셀레늄</a:t>
                      </a: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</a:rPr>
                        <a:t> 결핍 예방</a:t>
                      </a:r>
                      <a:endParaRPr lang="en-US" sz="15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</a:rPr>
                        <a:t>설사 예방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</a:rPr>
                        <a:t>장막의 발달</a:t>
                      </a:r>
                      <a:endParaRPr lang="en-US" altLang="ko-KR" sz="1400" b="1" kern="0" spc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</a:rPr>
                        <a:t>탈수 예방</a:t>
                      </a:r>
                      <a:endParaRPr lang="en-US" altLang="ko-KR" sz="1400" b="1" kern="0" spc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</a:rPr>
                        <a:t>송아지 성장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</a:rPr>
                        <a:t>골격 성장</a:t>
                      </a:r>
                      <a:endParaRPr lang="en-US" altLang="ko-KR" sz="1400" b="1" kern="0" spc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</a:rPr>
                        <a:t>상피조직 발달</a:t>
                      </a:r>
                      <a:endParaRPr lang="en-US" altLang="ko-KR" sz="1400" b="1" kern="0" spc="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151">
                <a:tc gridSpan="6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 smtClean="0">
                          <a:solidFill>
                            <a:srgbClr val="000000"/>
                          </a:solidFill>
                        </a:rPr>
                        <a:t>※</a:t>
                      </a: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</a:rPr>
                        <a:t>주로 </a:t>
                      </a:r>
                      <a:r>
                        <a:rPr lang="en-US" altLang="ko-KR" sz="1500" b="1" kern="0" spc="0" dirty="0" smtClean="0">
                          <a:solidFill>
                            <a:srgbClr val="000000"/>
                          </a:solidFill>
                        </a:rPr>
                        <a:t>3~5</a:t>
                      </a:r>
                      <a:r>
                        <a:rPr lang="ko-KR" altLang="en-US" sz="1500" b="1" kern="0" spc="0" dirty="0" err="1" smtClean="0">
                          <a:solidFill>
                            <a:srgbClr val="000000"/>
                          </a:solidFill>
                        </a:rPr>
                        <a:t>개월령</a:t>
                      </a: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</a:rPr>
                        <a:t> 송아지들에게 호흡기가 자주 발생하며</a:t>
                      </a:r>
                      <a:r>
                        <a:rPr lang="en-US" altLang="ko-KR" sz="1500" b="1" kern="0" spc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</a:rPr>
                        <a:t>이때는 </a:t>
                      </a:r>
                      <a:r>
                        <a:rPr lang="ko-KR" altLang="en-US" sz="1500" b="1" kern="0" spc="0" dirty="0" err="1" smtClean="0">
                          <a:solidFill>
                            <a:srgbClr val="000000"/>
                          </a:solidFill>
                        </a:rPr>
                        <a:t>틸미코신</a:t>
                      </a: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</a:rPr>
                        <a:t> 제재인 </a:t>
                      </a:r>
                      <a:r>
                        <a:rPr lang="en-US" altLang="ko-KR" sz="1500" b="1" kern="0" spc="0" dirty="0" smtClean="0">
                          <a:solidFill>
                            <a:srgbClr val="000000"/>
                          </a:solidFill>
                        </a:rPr>
                        <a:t>“</a:t>
                      </a:r>
                      <a:r>
                        <a:rPr lang="ko-KR" altLang="en-US" sz="1500" b="1" kern="0" spc="0" dirty="0" err="1" smtClean="0">
                          <a:solidFill>
                            <a:srgbClr val="000000"/>
                          </a:solidFill>
                        </a:rPr>
                        <a:t>마이코틸</a:t>
                      </a:r>
                      <a:r>
                        <a:rPr lang="en-US" altLang="ko-KR" sz="1500" b="1" kern="0" spc="0" dirty="0" smtClean="0">
                          <a:solidFill>
                            <a:srgbClr val="000000"/>
                          </a:solidFill>
                        </a:rPr>
                        <a:t>”</a:t>
                      </a: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</a:rPr>
                        <a:t> 등을 사용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탄수화물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과식증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곡물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과식증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위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식체증으로도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부르며 제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위내에서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발효되기 쉬운 탄수화물 함량이 높은 사료를 대량으로 섭식한 후 제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위내에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젖산이 과도히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생성됨으로서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일어난다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 fontAlgn="base"/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임상적으로 심한 독혈증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毒血症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탈수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위 정체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허약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횡와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높은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폐사율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등이 나타난다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80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 smtClean="0"/>
                <a:t>7.</a:t>
              </a:r>
              <a:r>
                <a:rPr lang="ko-KR" altLang="en-US" sz="3000" b="1" dirty="0" err="1" smtClean="0"/>
                <a:t>과산증</a:t>
              </a:r>
              <a:endParaRPr lang="en-US" sz="3000" b="1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원인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소가 급격한 사료 변경이나 우발적인 과다 섭식 또는 식욕부진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기아상태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갈증시에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종전 양의 농후 사료를 먹여도 발생한다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평소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곡류등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농후 사료에 습관화된 소는 제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위내에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젖산을 이용할 수 있는 충분한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세균수를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보유하여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위내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젖산 수준을 낮게 유지하는 것이 가능하다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습관이 안된 소에 급작스레 이런 물질의 다량 급여는 제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위내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정상 발효 과정의 불균형을 초래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81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그 결과로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그람양성균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및 유산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간균이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다수 증식되어 이들이 만들어 내는 과다한 젖산이 제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위내에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축적된다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따라서 제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위내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삼투압의 증가와 산도가 증가된다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높은 산도로 대부분의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위내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정상 미생물총이 파괴되고 체액의 제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위내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유입으로 인한 심한 전신적 탈수 증상과 더불어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위벽을 통한 젖산의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혈액내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흡수로 체액 산성화가 일어난다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82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증상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모든 품종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성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연령에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구분없이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발생되나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개월령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내지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년생에 특히 다발하는 경향이 있다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비육 초기 조사료에서 농후 살로 급격 변경 시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발생율이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높다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첫 증상으로 운동 실조와 파행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거친 피모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침울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식욕부진을 보이고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위 운동 정지 내지 무력증이 나타난다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행되면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심박수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증가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호흡증가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이갈음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복통등을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보이고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고창증에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의한 복부 팽창과 발병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24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시간 내지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48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시간 내 심한 탈수와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악취성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회색 설사가 나타난다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83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증상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중증시에는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일어서지 못하고 혼수 상태로 들어가게 되며 체온이 정상 이하로 떨어지고 혈압도 떨어져 그대로 방치하면 폐사되기 쉽다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탈수로 인하여 혈액이 농축되고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산성증이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유발되며 오줌은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산성뇨로서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아주 적은 양만이 배출된다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심하게 침울한 상태가 아니면 설사는 개선 증상으로 간주할 수 있다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84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예방 및 치료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곡류 등 농후 사료 위주로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변경시는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점진적으로 비율을 늘려 급여하되 전량의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10%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이상은 반드시 조사료를 급여한다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발병우는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당분간 건초 위주로 급여한다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증상이 급격할 경우는 수의사에게 의뢰하여 제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위 세척이나 절개술을 실시해야 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농후 사료 위주로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변경시는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'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프로토칼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'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등을 급여하여 위험기간 중 소화를 촉진하고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위 미생물을 보호하도록 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탈수 회복을 위해서는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'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엘트라드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'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등의 전해질을 경구 투여하거나 정맥 주사를 이용한 수액요법을 실시하되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중조가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함유된 것이 좋으며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필요시는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상당량을 정맥 주사해 줌이 좋다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85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예방 및 치료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첨가제는 중화제인 중조를 함유하고 이외에 비타민과 단백질 공급원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1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위 미생물 발육에 필요한 영양소 및 전해질 등을 함유하고 있는 것은 가장 유용한 경구 요법 보조 치료제로 사용할 수 있다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회복우는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제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위 융모상피세포의 기능 강화를 위해 비타민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A, D3, E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제제인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2000" b="1" u="sng" dirty="0" err="1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노바비트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'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를 주사해 주고 대사촉진제인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'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카토살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'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과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'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아리실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'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을 주사하여 회복 기간을 단축시켜 준다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치료 과정에 있어서 부신 피질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호르몬제나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항히스타민제의 응용은 수의사의 지시에 따르도록 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86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영양상태가 너무 좋거나 비만인 소는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지방간증후군에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걸리기 쉽다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 fontAlgn="base"/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fontAlgn="base"/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과잉공급된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지방은 간이나 기타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체조직에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축적되어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지방간증후군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이 되나 임상적으로는 아무런 이상을 발견할 수 없다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 fontAlgn="base"/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그러나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분만전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·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후 영양분 공급을 낮추지 못하면 간에 있는 지방이 변성되어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간기능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부전으로 폐사할 수도 있는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대사성질병으로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생산성을 저하시켜 경제적 손실을 주는 질병이다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87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 smtClean="0"/>
                <a:t>8.</a:t>
              </a:r>
              <a:r>
                <a:rPr lang="ko-KR" altLang="en-US" sz="3000" b="1" dirty="0" smtClean="0"/>
                <a:t>지방간</a:t>
              </a:r>
              <a:endParaRPr lang="en-US" sz="3000" b="1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발생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분만전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·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후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사양관리시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농후사료 위주로 많은 양을 급여하였을 때 발생하기 쉽다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 병의 발생율은 우군에 따라 차이가 있으나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50∼90%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로 다양하게 나타나고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25%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정도의 폐사 율을 나타내기도 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근본적인 원인은 비유기 후반이나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건유기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동안 농후사료 위주의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고에너지사료를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과량으로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급여하므로서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많은 양의 지방이 간이나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체조직에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축적되므로 발생된다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88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원인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비유말기나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건유기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동안 농후사료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옥수수사일레지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등의 과량급여로 지방이 간과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체조직에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과다하게 축적되어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비대된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소에서 발생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과비한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소는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분만후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식욕부진 → 우유생산을 위한 에너지가 부족하여 → 체내에 축적된 지방과 영양분을 동원하여 간세포로 수송 → 간세포의 기능을 더욱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손상시키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고 → 간에서 지방형성을 증진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89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9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1.</a:t>
            </a:r>
            <a:r>
              <a:rPr lang="ko-KR" altLang="en-US" sz="3600" b="1" dirty="0" smtClean="0"/>
              <a:t>한우 질병의 원인과 예방</a:t>
            </a:r>
            <a:endParaRPr lang="ko-KR" altLang="en-US" sz="3600" b="1" dirty="0"/>
          </a:p>
        </p:txBody>
      </p:sp>
      <p:grpSp>
        <p:nvGrpSpPr>
          <p:cNvPr id="19" name="그룹 18"/>
          <p:cNvGrpSpPr/>
          <p:nvPr/>
        </p:nvGrpSpPr>
        <p:grpSpPr>
          <a:xfrm>
            <a:off x="-36512" y="1124744"/>
            <a:ext cx="5619388" cy="553998"/>
            <a:chOff x="0" y="1124744"/>
            <a:chExt cx="5619388" cy="553998"/>
          </a:xfrm>
        </p:grpSpPr>
        <p:sp>
          <p:nvSpPr>
            <p:cNvPr id="22" name="직사각형 21"/>
            <p:cNvSpPr/>
            <p:nvPr/>
          </p:nvSpPr>
          <p:spPr>
            <a:xfrm>
              <a:off x="0" y="1124744"/>
              <a:ext cx="5619388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ko-KR" sz="3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3.</a:t>
              </a:r>
              <a:r>
                <a:rPr lang="en-US" altLang="ko-KR" sz="30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ko-KR" altLang="en-US" sz="3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예</a:t>
              </a:r>
              <a:r>
                <a:rPr lang="ko-KR" altLang="en-US" sz="30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방 접종의 중요성</a:t>
              </a:r>
              <a:endParaRPr lang="ko-KR" altLang="en-US" sz="3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36512" y="1124744"/>
              <a:ext cx="4139952" cy="504056"/>
            </a:xfrm>
            <a:prstGeom prst="roundRect">
              <a:avLst/>
            </a:prstGeom>
            <a:solidFill>
              <a:srgbClr val="92D05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1628800"/>
            <a:ext cx="68762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ko-KR" altLang="en-US" sz="2000" b="1" dirty="0" smtClean="0"/>
              <a:t>예방접종의 목적 </a:t>
            </a: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질병발생 예방 및 치료효과 증진</a:t>
            </a:r>
            <a:endParaRPr lang="en-US" altLang="ko-KR" sz="2000" b="1" dirty="0" smtClean="0"/>
          </a:p>
          <a:p>
            <a:pPr marL="342900" indent="-342900">
              <a:buAutoNum type="arabicParenR"/>
            </a:pPr>
            <a:r>
              <a:rPr lang="ko-KR" altLang="en-US" sz="2000" b="1" dirty="0" smtClean="0"/>
              <a:t>예방 접종 후에도 질병이 발생하는 이유</a:t>
            </a:r>
            <a:endParaRPr lang="en-US" altLang="ko-KR" sz="2000" b="1" dirty="0" smtClean="0"/>
          </a:p>
          <a:p>
            <a:pPr marL="342900" indent="-342900">
              <a:buAutoNum type="arabicParenR"/>
            </a:pPr>
            <a:endParaRPr lang="en-US" altLang="ko-KR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2000" b="1" dirty="0" smtClean="0">
                <a:solidFill>
                  <a:srgbClr val="FF0000"/>
                </a:solidFill>
              </a:rPr>
              <a:t>첫째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소가 스트레스를 받으면 스트레스 호르몬 때문에 백혈구의 기능이 마비</a:t>
            </a:r>
            <a:endParaRPr lang="en-US" altLang="ko-KR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altLang="ko-KR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2000" b="1" dirty="0" smtClean="0">
                <a:solidFill>
                  <a:srgbClr val="FF0000"/>
                </a:solidFill>
              </a:rPr>
              <a:t>둘째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권장 예방접종 </a:t>
            </a:r>
            <a:r>
              <a:rPr lang="ko-KR" altLang="en-US" sz="2000" b="1" dirty="0" err="1" smtClean="0"/>
              <a:t>일령은</a:t>
            </a:r>
            <a:r>
              <a:rPr lang="ko-KR" altLang="en-US" sz="2000" b="1" dirty="0" smtClean="0"/>
              <a:t> 평균개념이며 정기적인 접종 여부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농장 내 균의 존재여부에 따라 농장 및 개체간 효과가 다르게 나타나기 때문</a:t>
            </a:r>
            <a:endParaRPr lang="en-US" altLang="ko-KR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altLang="ko-KR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2000" b="1" dirty="0" smtClean="0">
                <a:solidFill>
                  <a:srgbClr val="FF0000"/>
                </a:solidFill>
              </a:rPr>
              <a:t>셋째</a:t>
            </a:r>
            <a:r>
              <a:rPr lang="en-US" altLang="ko-KR" sz="2000" b="1" dirty="0" smtClean="0"/>
              <a:t>, </a:t>
            </a:r>
            <a:r>
              <a:rPr lang="ko-KR" altLang="en-US" sz="2000" b="1" dirty="0" err="1" smtClean="0"/>
              <a:t>예방접종약에</a:t>
            </a:r>
            <a:r>
              <a:rPr lang="ko-KR" altLang="en-US" sz="2000" b="1" dirty="0" smtClean="0"/>
              <a:t> 포함된 균 이외에도 질병을 일으키는 </a:t>
            </a:r>
            <a:r>
              <a:rPr lang="ko-KR" altLang="en-US" sz="2000" b="1" dirty="0" err="1" smtClean="0"/>
              <a:t>원인균이</a:t>
            </a:r>
            <a:r>
              <a:rPr lang="ko-KR" altLang="en-US" sz="2000" b="1" dirty="0" smtClean="0"/>
              <a:t> 많음 </a:t>
            </a:r>
            <a:r>
              <a:rPr lang="en-US" altLang="ko-KR" sz="2000" b="1" dirty="0" smtClean="0"/>
              <a:t>( </a:t>
            </a:r>
            <a:r>
              <a:rPr lang="ko-KR" altLang="en-US" sz="2000" b="1" dirty="0" smtClean="0"/>
              <a:t>예방약은 여러 가지 </a:t>
            </a:r>
            <a:r>
              <a:rPr lang="ko-KR" altLang="en-US" sz="2000" b="1" dirty="0" err="1" smtClean="0"/>
              <a:t>원인균</a:t>
            </a:r>
            <a:r>
              <a:rPr lang="ko-KR" altLang="en-US" sz="2000" b="1" dirty="0" smtClean="0"/>
              <a:t> 중 극히 일부만의 균을 포함하고 있음</a:t>
            </a:r>
            <a:r>
              <a:rPr lang="en-US" altLang="ko-KR" sz="2000" b="1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ko-KR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2000" b="1" dirty="0" smtClean="0">
                <a:solidFill>
                  <a:srgbClr val="FF0000"/>
                </a:solidFill>
              </a:rPr>
              <a:t>넷째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주사용 예방약은 혈액 내에 면역을 증진시키는 </a:t>
            </a:r>
            <a:r>
              <a:rPr lang="ko-KR" altLang="en-US" sz="2000" b="1" dirty="0" err="1" smtClean="0"/>
              <a:t>체액성</a:t>
            </a:r>
            <a:r>
              <a:rPr lang="ko-KR" altLang="en-US" sz="2000" b="1" dirty="0" smtClean="0"/>
              <a:t> 면역이기 때문에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혈액이 도달하지 않는 부위에 균이 감염되면 질병 발생</a:t>
            </a:r>
            <a:endParaRPr lang="ko-KR" altLang="en-US" sz="2000" b="1" dirty="0"/>
          </a:p>
        </p:txBody>
      </p:sp>
      <p:cxnSp>
        <p:nvCxnSpPr>
          <p:cNvPr id="17" name="직선 연결선 16"/>
          <p:cNvCxnSpPr/>
          <p:nvPr/>
        </p:nvCxnSpPr>
        <p:spPr>
          <a:xfrm>
            <a:off x="6804248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 dirty="0"/>
              <a:t>Note.</a:t>
            </a:r>
          </a:p>
          <a:p>
            <a:pPr lvl="0">
              <a:defRPr lang="ko-KR" altLang="en-US"/>
            </a:pPr>
            <a:endParaRPr lang="ko-KR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증상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부분적 식욕부진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경미한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케톤증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산유량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감소등을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보이나 외형적으로는 건강한 상태 이다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지방간증후군에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걸린 소는 질병감염에 대한 저항력이 약화되어 제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위좌방전위증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후산정체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패혈성자궁염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유방염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케톤증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및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살모넬라감염증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등과 같은 다른 질병에 걸리 기 쉽다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분만후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식욕감퇴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후산정체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자궁수축 지연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활기둔화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유량격감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체중감소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초발정이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지연되고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수태율이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낮아진다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90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예방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농후사료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옥수수사일레지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등 에너지가 많은 사료를 과다하게 급여하는 것을 피하고 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건초위주의 사양관리를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해야하며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비만하거나 살찐 소들은 급여량을 줄여야 한다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91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5)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치료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000" dirty="0" smtClean="0"/>
              <a:t>근본적인 치료방법은 없다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  <a:p>
            <a:r>
              <a:rPr lang="ko-KR" altLang="en-US" sz="2000" dirty="0" err="1" smtClean="0"/>
              <a:t>부신피질호르몬제인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덱사메다손</a:t>
            </a:r>
            <a:r>
              <a:rPr lang="ko-KR" altLang="en-US" sz="2000" dirty="0" smtClean="0"/>
              <a:t> 등을 투여할 수 있으나 오히려 고혈당증을 가속화시켜 산유량을 감소시키며 또한 </a:t>
            </a:r>
            <a:r>
              <a:rPr lang="en-US" altLang="ko-KR" sz="2000" dirty="0" smtClean="0"/>
              <a:t>2</a:t>
            </a:r>
            <a:r>
              <a:rPr lang="ko-KR" altLang="en-US" sz="2000" dirty="0" err="1" smtClean="0"/>
              <a:t>차감염이나</a:t>
            </a:r>
            <a:r>
              <a:rPr lang="ko-KR" altLang="en-US" sz="2000" dirty="0" smtClean="0"/>
              <a:t> 합병증 등을 병발할 수 있기 때문에 신중하게 판단해 야 한다</a:t>
            </a:r>
            <a:r>
              <a:rPr lang="en-US" altLang="ko-KR" sz="2000" dirty="0" smtClean="0"/>
              <a:t>.</a:t>
            </a:r>
          </a:p>
          <a:p>
            <a:r>
              <a:rPr lang="en-US" altLang="ko-KR" sz="2000" dirty="0" smtClean="0"/>
              <a:t>5%</a:t>
            </a:r>
            <a:r>
              <a:rPr lang="ko-KR" altLang="en-US" sz="2000" dirty="0" smtClean="0"/>
              <a:t>의 포도당액을 정맥내로 천천히 주사하는 방법</a:t>
            </a:r>
            <a:r>
              <a:rPr lang="en-US" altLang="ko-KR" sz="2000" dirty="0" smtClean="0"/>
              <a:t>. </a:t>
            </a:r>
          </a:p>
          <a:p>
            <a:r>
              <a:rPr lang="ko-KR" altLang="en-US" sz="2000" dirty="0" err="1" smtClean="0"/>
              <a:t>콜린과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메치오닌</a:t>
            </a:r>
            <a:r>
              <a:rPr lang="ko-KR" altLang="en-US" sz="2000" dirty="0" smtClean="0"/>
              <a:t> 같은 </a:t>
            </a:r>
            <a:r>
              <a:rPr lang="ko-KR" altLang="en-US" sz="2000" dirty="0" err="1" smtClean="0"/>
              <a:t>항지질</a:t>
            </a:r>
            <a:r>
              <a:rPr lang="ko-KR" altLang="en-US" sz="2000" dirty="0" smtClean="0"/>
              <a:t> 인자들을 하루에 두 번 경구투여</a:t>
            </a:r>
            <a:r>
              <a:rPr lang="en-US" altLang="ko-KR" sz="2000" dirty="0" smtClean="0"/>
              <a:t>.</a:t>
            </a:r>
          </a:p>
          <a:p>
            <a:r>
              <a:rPr lang="en-US" altLang="ko-KR" sz="2000" dirty="0" smtClean="0"/>
              <a:t>40∼60mg</a:t>
            </a:r>
            <a:r>
              <a:rPr lang="ko-KR" altLang="en-US" sz="2000" dirty="0" smtClean="0"/>
              <a:t>의 메치오닌과 </a:t>
            </a:r>
            <a:r>
              <a:rPr lang="en-US" altLang="ko-KR" sz="2000" dirty="0" smtClean="0"/>
              <a:t>25mg</a:t>
            </a:r>
            <a:r>
              <a:rPr lang="ko-KR" altLang="en-US" sz="2000" dirty="0" smtClean="0"/>
              <a:t>의 콜린 </a:t>
            </a:r>
            <a:r>
              <a:rPr lang="ko-KR" altLang="en-US" sz="2000" dirty="0" err="1" smtClean="0"/>
              <a:t>클로라이드를</a:t>
            </a:r>
            <a:r>
              <a:rPr lang="ko-KR" altLang="en-US" sz="2000" dirty="0" smtClean="0"/>
              <a:t> 경구 투여하면 </a:t>
            </a:r>
            <a:r>
              <a:rPr lang="ko-KR" altLang="en-US" sz="2000" dirty="0" err="1" smtClean="0"/>
              <a:t>지방간증후군에</a:t>
            </a:r>
            <a:r>
              <a:rPr lang="ko-KR" altLang="en-US" sz="2000" dirty="0" smtClean="0"/>
              <a:t> 걸린 소가 </a:t>
            </a:r>
            <a:r>
              <a:rPr lang="ko-KR" altLang="en-US" sz="2000" dirty="0" err="1" smtClean="0"/>
              <a:t>케톤증과</a:t>
            </a:r>
            <a:r>
              <a:rPr lang="ko-KR" altLang="en-US" sz="2000" dirty="0" smtClean="0"/>
              <a:t> 합병증이 되었을 때 </a:t>
            </a:r>
            <a:r>
              <a:rPr lang="ko-KR" altLang="en-US" sz="2000" dirty="0" err="1" smtClean="0"/>
              <a:t>케톤증</a:t>
            </a:r>
            <a:r>
              <a:rPr lang="ko-KR" altLang="en-US" sz="2000" dirty="0" smtClean="0"/>
              <a:t> 치료에 도움은 되나 완치는 어렵다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  <a:p>
            <a:endParaRPr lang="ko-KR" altLang="en-US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92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en-US" altLang="ko-KR" sz="2000" b="1" dirty="0" smtClean="0">
              <a:latin typeface="함초롬바탕"/>
              <a:ea typeface="함초롬바탕"/>
            </a:endParaRPr>
          </a:p>
          <a:p>
            <a:pPr fontAlgn="base"/>
            <a:r>
              <a:rPr lang="ko-KR" altLang="en-US" sz="2000" dirty="0" smtClean="0"/>
              <a:t>비타민 </a:t>
            </a:r>
            <a:r>
              <a:rPr lang="en-US" altLang="ko-KR" sz="2000" dirty="0" smtClean="0"/>
              <a:t>A </a:t>
            </a:r>
            <a:r>
              <a:rPr lang="ko-KR" altLang="en-US" sz="2000" dirty="0" smtClean="0"/>
              <a:t>결핍증은 미약한 시력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안구돌출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경련 등이 나타나며 이는 간 속의 비타민 </a:t>
            </a:r>
            <a:r>
              <a:rPr lang="en-US" altLang="ko-KR" sz="2000" dirty="0" smtClean="0"/>
              <a:t>A</a:t>
            </a:r>
            <a:r>
              <a:rPr lang="ko-KR" altLang="en-US" sz="2000" dirty="0" smtClean="0"/>
              <a:t>가 부족되는 상태로 기인한다</a:t>
            </a:r>
            <a:r>
              <a:rPr lang="en-US" altLang="ko-KR" sz="2000" dirty="0" smtClean="0"/>
              <a:t>. </a:t>
            </a:r>
          </a:p>
          <a:p>
            <a:pPr fontAlgn="base"/>
            <a:endParaRPr lang="en-US" altLang="ko-KR" sz="2000" dirty="0" smtClean="0"/>
          </a:p>
          <a:p>
            <a:pPr fontAlgn="base"/>
            <a:r>
              <a:rPr lang="ko-KR" altLang="en-US" sz="2000" dirty="0" smtClean="0"/>
              <a:t>또한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비타민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A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는 상피계 조직의 건강유지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골형성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 및 신경구조 등에 관여하는 필수 불가결한 요소가 된다</a:t>
            </a:r>
            <a:r>
              <a:rPr lang="en-US" altLang="ko-KR" sz="2000" dirty="0" smtClean="0"/>
              <a:t>. </a:t>
            </a:r>
          </a:p>
          <a:p>
            <a:pPr fontAlgn="base"/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  </a:t>
            </a:r>
            <a:r>
              <a:rPr lang="ko-KR" altLang="en-US" sz="2000" dirty="0" smtClean="0"/>
              <a:t>그러나 비타민 </a:t>
            </a:r>
            <a:r>
              <a:rPr lang="en-US" altLang="ko-KR" sz="2000" dirty="0" smtClean="0"/>
              <a:t>A</a:t>
            </a:r>
            <a:r>
              <a:rPr lang="ko-KR" altLang="en-US" sz="2000" dirty="0" smtClean="0"/>
              <a:t>의 역할에 관한 실제적인 중요성을 비육우의 경우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증체율 감소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사료효율 저하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여러 질병의 감염기회 증가 등이 더욱 중요한 점으로 생각된다</a:t>
            </a:r>
            <a:r>
              <a:rPr lang="en-US" altLang="ko-KR" sz="2000" dirty="0" smtClean="0"/>
              <a:t>.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93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  <p:grpSp>
        <p:nvGrpSpPr>
          <p:cNvPr id="2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 smtClean="0"/>
                <a:t>9.</a:t>
              </a:r>
              <a:r>
                <a:rPr lang="ko-KR" altLang="en-US" sz="3000" b="1" dirty="0" smtClean="0"/>
                <a:t>비타민</a:t>
              </a:r>
              <a:r>
                <a:rPr lang="en-US" altLang="ko-KR" sz="3000" b="1" dirty="0" smtClean="0"/>
                <a:t>A </a:t>
              </a:r>
              <a:r>
                <a:rPr lang="ko-KR" altLang="en-US" sz="3000" b="1" dirty="0" smtClean="0"/>
                <a:t>결핍증</a:t>
              </a:r>
              <a:endParaRPr lang="en-US" sz="3000" b="1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1)</a:t>
            </a:r>
            <a:r>
              <a:rPr lang="ko-KR" altLang="en-US" sz="2000" b="1" dirty="0" smtClean="0"/>
              <a:t> 발생 및 원인 </a:t>
            </a:r>
            <a:endParaRPr lang="en-US" altLang="ko-KR" sz="2000" b="1" dirty="0" smtClean="0"/>
          </a:p>
          <a:p>
            <a:pPr>
              <a:defRPr lang="ko-KR" altLang="en-US"/>
            </a:pPr>
            <a:endParaRPr lang="en-US" altLang="ko-KR" sz="2000" b="1" dirty="0" smtClean="0"/>
          </a:p>
          <a:p>
            <a:pPr>
              <a:defRPr lang="ko-KR" altLang="en-US"/>
            </a:pPr>
            <a:r>
              <a:rPr lang="ko-KR" altLang="en-US" sz="2000" b="1" dirty="0" smtClean="0"/>
              <a:t>  비타민 </a:t>
            </a:r>
            <a:r>
              <a:rPr lang="en-US" altLang="ko-KR" sz="2000" b="1" dirty="0" smtClean="0"/>
              <a:t>A</a:t>
            </a:r>
            <a:r>
              <a:rPr lang="ko-KR" altLang="en-US" sz="2000" b="1" dirty="0" smtClean="0"/>
              <a:t>는 소의 영양소로서 요구되는 가장 중요한 비타민이며 양질의 녹건초</a:t>
            </a:r>
            <a:r>
              <a:rPr lang="en-US" altLang="ko-KR" sz="2000" b="1" dirty="0" smtClean="0"/>
              <a:t>, </a:t>
            </a:r>
            <a:r>
              <a:rPr lang="ko-KR" altLang="en-US" sz="2000" b="1" dirty="0" err="1" smtClean="0"/>
              <a:t>사일레지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발육중인 식물 또는 목초는 비타민 </a:t>
            </a:r>
            <a:r>
              <a:rPr lang="en-US" altLang="ko-KR" sz="2000" b="1" dirty="0" smtClean="0"/>
              <a:t>A</a:t>
            </a:r>
            <a:r>
              <a:rPr lang="ko-KR" altLang="en-US" sz="2000" b="1" dirty="0" smtClean="0"/>
              <a:t>의 중요 공급원</a:t>
            </a:r>
            <a:endParaRPr lang="en-US" altLang="ko-KR" sz="2000" b="1" dirty="0" smtClean="0"/>
          </a:p>
          <a:p>
            <a:pPr>
              <a:defRPr lang="ko-KR" altLang="en-US"/>
            </a:pPr>
            <a:endParaRPr lang="en-US" altLang="ko-KR" sz="2000" b="1" dirty="0" smtClean="0"/>
          </a:p>
          <a:p>
            <a:pPr>
              <a:defRPr lang="ko-KR" altLang="en-US"/>
            </a:pPr>
            <a:r>
              <a:rPr lang="ko-KR" altLang="en-US" sz="2000" b="1" dirty="0" smtClean="0"/>
              <a:t>이들 사료 속에는 비타민 </a:t>
            </a:r>
            <a:r>
              <a:rPr lang="en-US" altLang="ko-KR" sz="2000" b="1" dirty="0" smtClean="0"/>
              <a:t>A</a:t>
            </a:r>
            <a:r>
              <a:rPr lang="ko-KR" altLang="en-US" sz="2000" b="1" dirty="0" smtClean="0"/>
              <a:t>의 모체인 캐로틴이 풍부하게 함유되어 있다</a:t>
            </a:r>
            <a:r>
              <a:rPr lang="en-US" altLang="ko-KR" sz="2000" b="1" dirty="0" smtClean="0"/>
              <a:t>. </a:t>
            </a:r>
          </a:p>
          <a:p>
            <a:pPr>
              <a:defRPr lang="ko-KR" altLang="en-US"/>
            </a:pPr>
            <a:endParaRPr lang="en-US" altLang="ko-KR" sz="2000" b="1" dirty="0" smtClean="0"/>
          </a:p>
          <a:p>
            <a:pPr>
              <a:defRPr lang="ko-KR" altLang="en-US"/>
            </a:pPr>
            <a:r>
              <a:rPr lang="ko-KR" altLang="en-US" sz="2000" b="1" dirty="0" smtClean="0"/>
              <a:t>그러나 질적으로 저하된 이런 사료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특히 여름철 가뭄 이후에는 </a:t>
            </a:r>
            <a:r>
              <a:rPr lang="ko-KR" altLang="en-US" sz="2000" b="1" dirty="0" err="1" smtClean="0"/>
              <a:t>캐로틴이</a:t>
            </a:r>
            <a:r>
              <a:rPr lang="ko-KR" altLang="en-US" sz="2000" b="1" dirty="0" smtClean="0"/>
              <a:t> 풍부하지 않으며 </a:t>
            </a:r>
            <a:endParaRPr lang="en-US" altLang="ko-KR" sz="2000" b="1" dirty="0" smtClean="0"/>
          </a:p>
          <a:p>
            <a:pPr>
              <a:defRPr lang="ko-KR" altLang="en-US"/>
            </a:pPr>
            <a:endParaRPr lang="en-US" altLang="ko-KR" sz="2000" b="1" dirty="0" smtClean="0"/>
          </a:p>
          <a:p>
            <a:pPr>
              <a:defRPr lang="ko-KR" altLang="en-US"/>
            </a:pPr>
            <a:r>
              <a:rPr lang="ko-KR" altLang="en-US" sz="2000" b="1" dirty="0" smtClean="0"/>
              <a:t>다음에 열거된 비타민 </a:t>
            </a:r>
            <a:r>
              <a:rPr lang="en-US" altLang="ko-KR" sz="2000" b="1" dirty="0" smtClean="0"/>
              <a:t>A </a:t>
            </a:r>
            <a:r>
              <a:rPr lang="ko-KR" altLang="en-US" sz="2000" b="1" dirty="0" smtClean="0"/>
              <a:t>요구량에 영향을 주는 요인이 있을 때 결핍증이 발생하게 된다</a:t>
            </a:r>
            <a:r>
              <a:rPr lang="en-US" altLang="ko-KR" sz="2000" b="1" dirty="0" smtClean="0"/>
              <a:t>.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94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en-US" altLang="ko-KR" sz="2000" b="1" dirty="0" smtClean="0"/>
              <a:t>※</a:t>
            </a:r>
            <a:r>
              <a:rPr lang="ko-KR" altLang="en-US" sz="2000" b="1" dirty="0" smtClean="0"/>
              <a:t>비타민 </a:t>
            </a:r>
            <a:r>
              <a:rPr lang="en-US" altLang="ko-KR" sz="2000" b="1" dirty="0" smtClean="0"/>
              <a:t>A </a:t>
            </a:r>
            <a:r>
              <a:rPr lang="ko-KR" altLang="en-US" sz="2000" b="1" dirty="0" smtClean="0"/>
              <a:t>요구량에 영향을 주는 요인</a:t>
            </a:r>
            <a:endParaRPr lang="en-US" altLang="ko-KR" sz="2000" b="1" dirty="0" smtClean="0"/>
          </a:p>
          <a:p>
            <a:pPr>
              <a:defRPr lang="ko-KR" altLang="en-US"/>
            </a:pPr>
            <a:endParaRPr lang="en-US" altLang="ko-KR" sz="2000" dirty="0" smtClean="0"/>
          </a:p>
          <a:p>
            <a:pPr>
              <a:defRPr lang="ko-KR" altLang="en-US"/>
            </a:pPr>
            <a:r>
              <a:rPr lang="ko-KR" altLang="en-US" sz="2000" b="1" dirty="0" smtClean="0"/>
              <a:t>① 질산염 또는 </a:t>
            </a:r>
            <a:r>
              <a:rPr lang="ko-KR" altLang="en-US" sz="2000" b="1" dirty="0" err="1" smtClean="0"/>
              <a:t>아질산염의</a:t>
            </a:r>
            <a:r>
              <a:rPr lang="ko-KR" altLang="en-US" sz="2000" b="1" dirty="0" smtClean="0"/>
              <a:t> 영향 </a:t>
            </a: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목초 또는 사료작물에 질소비료를 많이 사용하는 경우 </a:t>
            </a:r>
            <a:r>
              <a:rPr lang="ko-KR" altLang="en-US" sz="2000" b="1" dirty="0" err="1" smtClean="0"/>
              <a:t>캐로틴이</a:t>
            </a:r>
            <a:r>
              <a:rPr lang="ko-KR" altLang="en-US" sz="2000" b="1" dirty="0" smtClean="0"/>
              <a:t> 비타민 </a:t>
            </a:r>
            <a:r>
              <a:rPr lang="en-US" altLang="ko-KR" sz="2000" b="1" dirty="0" smtClean="0"/>
              <a:t>A</a:t>
            </a:r>
            <a:r>
              <a:rPr lang="ko-KR" altLang="en-US" sz="2000" b="1" dirty="0" smtClean="0"/>
              <a:t>로의 전환을 방해할 뿐 아니라 간에 비타민 </a:t>
            </a:r>
            <a:r>
              <a:rPr lang="en-US" altLang="ko-KR" sz="2000" b="1" dirty="0" smtClean="0"/>
              <a:t>A</a:t>
            </a:r>
            <a:r>
              <a:rPr lang="ko-KR" altLang="en-US" sz="2000" b="1" dirty="0" smtClean="0"/>
              <a:t>의 저장을 억제한다</a:t>
            </a:r>
            <a:r>
              <a:rPr lang="en-US" altLang="ko-KR" sz="2000" b="1" dirty="0" smtClean="0"/>
              <a:t>. </a:t>
            </a:r>
          </a:p>
          <a:p>
            <a:pPr>
              <a:defRPr lang="ko-KR" altLang="en-US"/>
            </a:pPr>
            <a:endParaRPr lang="en-US" altLang="ko-KR" sz="2000" b="1" dirty="0" smtClean="0"/>
          </a:p>
          <a:p>
            <a:pPr>
              <a:defRPr lang="ko-KR" altLang="en-US"/>
            </a:pPr>
            <a:r>
              <a:rPr lang="en-US" altLang="ko-KR" sz="2000" b="1" dirty="0" smtClean="0"/>
              <a:t>  ② </a:t>
            </a:r>
            <a:r>
              <a:rPr lang="ko-KR" altLang="en-US" sz="2000" b="1" dirty="0" err="1" smtClean="0"/>
              <a:t>캐로틴이나</a:t>
            </a:r>
            <a:r>
              <a:rPr lang="ko-KR" altLang="en-US" sz="2000" b="1" dirty="0" smtClean="0"/>
              <a:t> 비타민 </a:t>
            </a:r>
            <a:r>
              <a:rPr lang="en-US" altLang="ko-KR" sz="2000" b="1" dirty="0" smtClean="0"/>
              <a:t>A</a:t>
            </a:r>
            <a:r>
              <a:rPr lang="ko-KR" altLang="en-US" sz="2000" b="1" dirty="0" smtClean="0"/>
              <a:t>는 여러 요인에 의해서 쉽게 산화되어 그 활성을 상실한다</a:t>
            </a:r>
            <a:r>
              <a:rPr lang="en-US" altLang="ko-KR" sz="2000" b="1" dirty="0" smtClean="0"/>
              <a:t>. </a:t>
            </a:r>
          </a:p>
          <a:p>
            <a:pPr>
              <a:defRPr lang="ko-KR" altLang="en-US"/>
            </a:pPr>
            <a:endParaRPr lang="en-US" altLang="ko-KR" sz="2000" b="1" dirty="0" smtClean="0"/>
          </a:p>
          <a:p>
            <a:pPr>
              <a:defRPr lang="ko-KR" altLang="en-US"/>
            </a:pPr>
            <a:r>
              <a:rPr lang="en-US" altLang="ko-KR" sz="2000" b="1" dirty="0" smtClean="0"/>
              <a:t>  ③ </a:t>
            </a:r>
            <a:r>
              <a:rPr lang="ko-KR" altLang="en-US" sz="2000" b="1" dirty="0" smtClean="0"/>
              <a:t>인 결핍증의 소에서는 캐로틴이 비타민 </a:t>
            </a:r>
            <a:r>
              <a:rPr lang="en-US" altLang="ko-KR" sz="2000" b="1" dirty="0" smtClean="0"/>
              <a:t>A</a:t>
            </a:r>
            <a:r>
              <a:rPr lang="ko-KR" altLang="en-US" sz="2000" b="1" dirty="0" smtClean="0"/>
              <a:t>로의 전환이 불량하다</a:t>
            </a:r>
            <a:r>
              <a:rPr lang="en-US" altLang="ko-KR" sz="2000" b="1" dirty="0" smtClean="0"/>
              <a:t>. </a:t>
            </a:r>
            <a:r>
              <a:rPr lang="ko-KR" altLang="en-US" sz="2000" b="1" dirty="0" smtClean="0"/>
              <a:t>적당한 양의 단백질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비타민 </a:t>
            </a:r>
            <a:r>
              <a:rPr lang="en-US" altLang="ko-KR" sz="2000" b="1" dirty="0" smtClean="0"/>
              <a:t>E </a:t>
            </a:r>
            <a:r>
              <a:rPr lang="ko-KR" altLang="en-US" sz="2000" b="1" dirty="0" smtClean="0"/>
              <a:t>및 지방은 체내 비타민 </a:t>
            </a:r>
            <a:r>
              <a:rPr lang="en-US" altLang="ko-KR" sz="2000" b="1" dirty="0" smtClean="0"/>
              <a:t>A </a:t>
            </a:r>
            <a:r>
              <a:rPr lang="ko-KR" altLang="en-US" sz="2000" b="1" dirty="0" err="1" smtClean="0"/>
              <a:t>이용율을</a:t>
            </a:r>
            <a:r>
              <a:rPr lang="ko-KR" altLang="en-US" sz="2000" b="1" dirty="0" smtClean="0"/>
              <a:t> 증진시킨다고 한다</a:t>
            </a:r>
            <a:r>
              <a:rPr lang="en-US" altLang="ko-KR" sz="2000" b="1" dirty="0" smtClean="0"/>
              <a:t>. </a:t>
            </a:r>
            <a:br>
              <a:rPr lang="en-US" altLang="ko-KR" sz="2000" b="1" dirty="0" smtClean="0"/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95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 lnSpcReduction="10000"/>
          </a:bodyPr>
          <a:lstStyle/>
          <a:p>
            <a:pPr>
              <a:buNone/>
              <a:defRPr lang="ko-KR" altLang="en-US"/>
            </a:pPr>
            <a:r>
              <a:rPr lang="en-US" altLang="ko-KR" sz="2000" b="1" dirty="0" smtClean="0"/>
              <a:t>  </a:t>
            </a:r>
          </a:p>
          <a:p>
            <a:pPr>
              <a:defRPr lang="ko-KR" altLang="en-US"/>
            </a:pPr>
            <a:r>
              <a:rPr lang="en-US" altLang="ko-KR" sz="2000" b="1" dirty="0" smtClean="0"/>
              <a:t>④ </a:t>
            </a:r>
            <a:r>
              <a:rPr lang="ko-KR" altLang="en-US" sz="2000" b="1" dirty="0" smtClean="0"/>
              <a:t>비타민 </a:t>
            </a:r>
            <a:r>
              <a:rPr lang="en-US" altLang="ko-KR" sz="2000" b="1" dirty="0" smtClean="0"/>
              <a:t>A</a:t>
            </a:r>
            <a:r>
              <a:rPr lang="ko-KR" altLang="en-US" sz="2000" b="1" dirty="0" smtClean="0"/>
              <a:t>를 추가해서 급여한 소는 그렇지 않은 소에 비해 고온 스트레스에 대해서 </a:t>
            </a:r>
            <a:r>
              <a:rPr lang="ko-KR" altLang="en-US" sz="2000" b="1" dirty="0" err="1" smtClean="0"/>
              <a:t>잘견딘다고</a:t>
            </a:r>
            <a:r>
              <a:rPr lang="ko-KR" altLang="en-US" sz="2000" b="1" dirty="0" smtClean="0"/>
              <a:t> 한다</a:t>
            </a:r>
            <a:r>
              <a:rPr lang="en-US" altLang="ko-KR" sz="2000" b="1" dirty="0" smtClean="0"/>
              <a:t>. </a:t>
            </a:r>
            <a:r>
              <a:rPr lang="ko-KR" altLang="en-US" sz="2000" b="1" dirty="0" smtClean="0"/>
              <a:t>이는 온도가 </a:t>
            </a:r>
            <a:r>
              <a:rPr lang="en-US" altLang="ko-KR" sz="2000" b="1" dirty="0" smtClean="0"/>
              <a:t>27℃ </a:t>
            </a:r>
            <a:r>
              <a:rPr lang="ko-KR" altLang="en-US" sz="2000" b="1" dirty="0" smtClean="0"/>
              <a:t>이상일 때에는 비타민 </a:t>
            </a:r>
            <a:r>
              <a:rPr lang="en-US" altLang="ko-KR" sz="2000" b="1" dirty="0" smtClean="0"/>
              <a:t>A </a:t>
            </a:r>
            <a:r>
              <a:rPr lang="ko-KR" altLang="en-US" sz="2000" b="1" dirty="0" smtClean="0"/>
              <a:t>요구량이 증가하기 때문이다</a:t>
            </a:r>
            <a:r>
              <a:rPr lang="en-US" altLang="ko-KR" sz="2000" b="1" dirty="0" smtClean="0"/>
              <a:t>. </a:t>
            </a:r>
          </a:p>
          <a:p>
            <a:pPr>
              <a:defRPr lang="ko-KR" altLang="en-US"/>
            </a:pPr>
            <a:endParaRPr lang="en-US" altLang="ko-KR" sz="2000" b="1" dirty="0" smtClean="0"/>
          </a:p>
          <a:p>
            <a:pPr>
              <a:defRPr lang="ko-KR" altLang="en-US"/>
            </a:pPr>
            <a:r>
              <a:rPr lang="en-US" altLang="ko-KR" sz="2000" b="1" dirty="0" smtClean="0"/>
              <a:t>  ⑤ </a:t>
            </a:r>
            <a:r>
              <a:rPr lang="ko-KR" altLang="en-US" sz="2000" b="1" dirty="0" smtClean="0"/>
              <a:t>농후사료 </a:t>
            </a: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조사료의 </a:t>
            </a:r>
            <a:r>
              <a:rPr lang="ko-KR" altLang="en-US" sz="2000" b="1" dirty="0" err="1" smtClean="0"/>
              <a:t>배합율이</a:t>
            </a:r>
            <a:r>
              <a:rPr lang="ko-KR" altLang="en-US" sz="2000" b="1" dirty="0" smtClean="0"/>
              <a:t> 높은 사료는 비타민 </a:t>
            </a:r>
            <a:r>
              <a:rPr lang="en-US" altLang="ko-KR" sz="2000" b="1" dirty="0" smtClean="0"/>
              <a:t>A </a:t>
            </a:r>
            <a:r>
              <a:rPr lang="ko-KR" altLang="en-US" sz="2000" b="1" dirty="0" smtClean="0"/>
              <a:t>요구량을 증가시키는 역할을 한다</a:t>
            </a:r>
            <a:r>
              <a:rPr lang="en-US" altLang="ko-KR" sz="2000" b="1" dirty="0" smtClean="0"/>
              <a:t>. </a:t>
            </a:r>
            <a:r>
              <a:rPr lang="ko-KR" altLang="en-US" sz="2000" b="1" dirty="0" smtClean="0"/>
              <a:t>이와 같은 농후사료는 소화장애를 잘 일으키며 소화장해를 일으키는 물질들은 비타민 </a:t>
            </a:r>
            <a:r>
              <a:rPr lang="en-US" altLang="ko-KR" sz="2000" b="1" dirty="0" smtClean="0"/>
              <a:t>A </a:t>
            </a:r>
            <a:r>
              <a:rPr lang="ko-KR" altLang="en-US" sz="2000" b="1" dirty="0" err="1" smtClean="0"/>
              <a:t>이용율</a:t>
            </a:r>
            <a:r>
              <a:rPr lang="ko-KR" altLang="en-US" sz="2000" b="1" dirty="0" smtClean="0"/>
              <a:t> 및 그 대사에 나쁜 영향을 끼친다</a:t>
            </a:r>
            <a:r>
              <a:rPr lang="en-US" altLang="ko-KR" sz="2000" b="1" dirty="0" smtClean="0"/>
              <a:t>. </a:t>
            </a:r>
          </a:p>
          <a:p>
            <a:pPr>
              <a:defRPr lang="ko-KR" altLang="en-US"/>
            </a:pPr>
            <a:endParaRPr lang="en-US" altLang="ko-KR" sz="2000" b="1" dirty="0" smtClean="0"/>
          </a:p>
          <a:p>
            <a:pPr>
              <a:defRPr lang="ko-KR" altLang="en-US"/>
            </a:pPr>
            <a:r>
              <a:rPr lang="en-US" altLang="ko-KR" sz="2000" b="1" dirty="0" smtClean="0"/>
              <a:t>  ⑥ </a:t>
            </a:r>
            <a:r>
              <a:rPr lang="ko-KR" altLang="en-US" sz="2000" b="1" dirty="0" smtClean="0"/>
              <a:t>질병상태 </a:t>
            </a:r>
            <a:r>
              <a:rPr lang="en-US" altLang="ko-KR" sz="2000" b="1" dirty="0" smtClean="0"/>
              <a:t>: </a:t>
            </a:r>
            <a:r>
              <a:rPr lang="ko-KR" altLang="en-US" sz="2000" b="1" dirty="0" err="1" smtClean="0"/>
              <a:t>수송열</a:t>
            </a:r>
            <a:r>
              <a:rPr lang="en-US" altLang="ko-KR" sz="2000" b="1" dirty="0" smtClean="0"/>
              <a:t>, </a:t>
            </a:r>
            <a:r>
              <a:rPr lang="ko-KR" altLang="en-US" sz="2000" b="1" dirty="0" err="1" smtClean="0"/>
              <a:t>장기기생충증</a:t>
            </a:r>
            <a:r>
              <a:rPr lang="en-US" altLang="ko-KR" sz="2000" b="1" dirty="0" smtClean="0"/>
              <a:t>, </a:t>
            </a:r>
            <a:r>
              <a:rPr lang="ko-KR" altLang="en-US" sz="2000" b="1" dirty="0" err="1" smtClean="0"/>
              <a:t>장간염증에</a:t>
            </a:r>
            <a:r>
              <a:rPr lang="ko-KR" altLang="en-US" sz="2000" b="1" dirty="0" smtClean="0"/>
              <a:t> 있어서 이차적으로 비타민 </a:t>
            </a:r>
            <a:r>
              <a:rPr lang="en-US" altLang="ko-KR" sz="2000" b="1" dirty="0" smtClean="0"/>
              <a:t>A</a:t>
            </a:r>
            <a:r>
              <a:rPr lang="ko-KR" altLang="en-US" sz="2000" b="1" dirty="0" smtClean="0"/>
              <a:t>의 결핍증이 보이며 송아지의 소화장애에 있어서는 비타민 </a:t>
            </a:r>
            <a:r>
              <a:rPr lang="en-US" altLang="ko-KR" sz="2000" b="1" dirty="0" smtClean="0"/>
              <a:t>A</a:t>
            </a:r>
            <a:r>
              <a:rPr lang="ko-KR" altLang="en-US" sz="2000" b="1" dirty="0" smtClean="0"/>
              <a:t>의 요구량이 증가된다</a:t>
            </a:r>
            <a:r>
              <a:rPr lang="en-US" altLang="ko-KR" sz="2000" b="1" dirty="0" smtClean="0"/>
              <a:t>.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 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96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2)</a:t>
            </a:r>
            <a:r>
              <a:rPr lang="ko-KR" altLang="en-US" sz="2000" b="1" dirty="0" smtClean="0"/>
              <a:t> 증상</a:t>
            </a:r>
            <a:endParaRPr lang="en-US" altLang="ko-KR" sz="2000" b="1" dirty="0" smtClean="0"/>
          </a:p>
          <a:p>
            <a:pPr>
              <a:defRPr lang="ko-KR" altLang="en-US"/>
            </a:pPr>
            <a:endParaRPr lang="en-US" altLang="ko-KR" sz="2000" b="1" dirty="0" smtClean="0"/>
          </a:p>
          <a:p>
            <a:pPr>
              <a:defRPr lang="ko-KR" altLang="en-US"/>
            </a:pPr>
            <a:r>
              <a:rPr lang="ko-KR" altLang="en-US" sz="2000" dirty="0" smtClean="0"/>
              <a:t> </a:t>
            </a:r>
            <a:r>
              <a:rPr lang="ko-KR" altLang="en-US" sz="2000" b="1" dirty="0" smtClean="0"/>
              <a:t>초기에는 식욕이 떨어지고 체중감소가 보이며 동공의 이상작용과 눈물이 계속 흘러서 야맹증이 생긴다</a:t>
            </a:r>
            <a:r>
              <a:rPr lang="en-US" altLang="ko-KR" sz="2000" b="1" dirty="0" smtClean="0"/>
              <a:t>. </a:t>
            </a:r>
          </a:p>
          <a:p>
            <a:pPr>
              <a:defRPr lang="ko-KR" altLang="en-US"/>
            </a:pPr>
            <a:endParaRPr lang="en-US" altLang="ko-KR" sz="2000" b="1" dirty="0" smtClean="0"/>
          </a:p>
          <a:p>
            <a:pPr>
              <a:defRPr lang="ko-KR" altLang="en-US"/>
            </a:pPr>
            <a:r>
              <a:rPr lang="ko-KR" altLang="en-US" sz="2000" b="1" dirty="0" smtClean="0"/>
              <a:t>그 후에 호흡기 증상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하리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유산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또는 눈먼 허약한 송아지 </a:t>
            </a:r>
            <a:r>
              <a:rPr lang="ko-KR" altLang="en-US" sz="2000" b="1" dirty="0" err="1" smtClean="0"/>
              <a:t>분만등이</a:t>
            </a:r>
            <a:r>
              <a:rPr lang="ko-KR" altLang="en-US" sz="2000" b="1" dirty="0" smtClean="0"/>
              <a:t> 나타난다</a:t>
            </a:r>
            <a:r>
              <a:rPr lang="en-US" altLang="ko-KR" sz="2000" b="1" dirty="0" smtClean="0"/>
              <a:t>. </a:t>
            </a:r>
          </a:p>
          <a:p>
            <a:pPr>
              <a:defRPr lang="ko-KR" altLang="en-US"/>
            </a:pPr>
            <a:endParaRPr lang="en-US" altLang="ko-KR" sz="2000" b="1" dirty="0" smtClean="0"/>
          </a:p>
          <a:p>
            <a:pPr>
              <a:defRPr lang="ko-KR" altLang="en-US"/>
            </a:pPr>
            <a:r>
              <a:rPr lang="ko-KR" altLang="en-US" sz="2000" b="1" dirty="0" smtClean="0"/>
              <a:t>큰 송아지의 비타민 </a:t>
            </a:r>
            <a:r>
              <a:rPr lang="en-US" altLang="ko-KR" sz="2000" b="1" dirty="0" smtClean="0"/>
              <a:t>A </a:t>
            </a:r>
            <a:r>
              <a:rPr lang="ko-KR" altLang="en-US" sz="2000" b="1" dirty="0" smtClean="0"/>
              <a:t>결핍증에 있어서는 뇌척수액의 압력이 증가되어 근육운동실조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경련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이상보행 등이 보인다</a:t>
            </a:r>
            <a:r>
              <a:rPr lang="en-US" altLang="ko-KR" sz="2000" b="1" dirty="0" smtClean="0"/>
              <a:t>. </a:t>
            </a:r>
          </a:p>
          <a:p>
            <a:pPr>
              <a:defRPr lang="ko-KR" altLang="en-US"/>
            </a:pPr>
            <a:endParaRPr lang="en-US" altLang="ko-KR" sz="2000" dirty="0" smtClean="0"/>
          </a:p>
          <a:p>
            <a:pPr>
              <a:buNone/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97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6156176" cy="5661248"/>
          </a:xfrm>
        </p:spPr>
        <p:txBody>
          <a:bodyPr>
            <a:normAutofit lnSpcReduction="10000"/>
          </a:bodyPr>
          <a:lstStyle/>
          <a:p>
            <a:pPr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3)</a:t>
            </a:r>
            <a:r>
              <a:rPr lang="ko-KR" altLang="en-US" sz="2000" b="1" dirty="0" smtClean="0"/>
              <a:t> 예방 및 치료</a:t>
            </a:r>
            <a:endParaRPr lang="en-US" altLang="ko-KR" sz="2000" b="1" dirty="0" smtClean="0"/>
          </a:p>
          <a:p>
            <a:pPr>
              <a:defRPr lang="ko-KR" altLang="en-US"/>
            </a:pPr>
            <a:endParaRPr lang="en-US" altLang="ko-KR" sz="2000" b="1" dirty="0" smtClean="0"/>
          </a:p>
          <a:p>
            <a:pPr>
              <a:defRPr lang="ko-KR" altLang="en-US"/>
            </a:pPr>
            <a:r>
              <a:rPr lang="ko-KR" altLang="en-US" sz="2000" dirty="0" smtClean="0"/>
              <a:t> 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결핍을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예방하기 위해서는 장기간 저장한 건초 또는 비바람에 시달린 건초는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캐로틴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양이 적으며 또 곡류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옥수수는 예외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그리고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유박류와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같은 단백질 사료는 거의 비타민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급원사료로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기대할 수 없다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따라서 청초 및 잎이 많은 양질의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녹건초를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이용하는 것이 좋다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 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소는 다른 동물에 비해서 체내에서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캐로틴을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비타민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로 전환시키는 능력이 약하므로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비타민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제재를 준다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>
              <a:defRPr lang="ko-KR" altLang="en-US"/>
            </a:pP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defRPr lang="ko-KR" altLang="en-US"/>
            </a:pP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질병 초기에 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2000" b="1" u="sng" dirty="0" err="1" smtClean="0">
                <a:solidFill>
                  <a:srgbClr val="FF00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노바비트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'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를 주사하여 주면 효과가 있으나 진행된 </a:t>
            </a:r>
            <a:r>
              <a:rPr lang="ko-KR" altLang="en-US" sz="20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병변을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보이는 상태에서는 시장에 출하하는 것이 좋다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8" name="직선 연결선 7"/>
          <p:cNvCxnSpPr/>
          <p:nvPr/>
        </p:nvCxnSpPr>
        <p:spPr>
          <a:xfrm>
            <a:off x="6156176" y="1169750"/>
            <a:ext cx="0" cy="55716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98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5-2. </a:t>
            </a:r>
            <a:r>
              <a:rPr lang="ko-KR" altLang="en-US" sz="3600" b="1" dirty="0" smtClean="0"/>
              <a:t>주요 질병</a:t>
            </a:r>
            <a:r>
              <a:rPr lang="en-US" altLang="ko-KR" sz="3600" b="1" dirty="0" smtClean="0"/>
              <a:t> - </a:t>
            </a:r>
            <a:r>
              <a:rPr lang="ko-KR" altLang="en-US" sz="3600" b="1" dirty="0" err="1" smtClean="0"/>
              <a:t>비육소</a:t>
            </a:r>
            <a:endParaRPr lang="ko-KR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724128" y="1772816"/>
            <a:ext cx="3384376" cy="4752528"/>
          </a:xfrm>
        </p:spPr>
        <p:txBody>
          <a:bodyPr>
            <a:normAutofit/>
          </a:bodyPr>
          <a:lstStyle/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유효성분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(1ml 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중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비타민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 : 500,000IU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비타민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D3 : 75,000IU</a:t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비타민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E    :     50mg</a:t>
            </a:r>
          </a:p>
          <a:p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2.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효능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&amp;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효과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송아지설사 예방 및 면역력 증가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식욕부진과 원기소실의 회복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임신 및 비유기 비타민 보충</a:t>
            </a: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/>
            </a:r>
            <a:b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</a:br>
            <a:r>
              <a:rPr lang="en-US" altLang="ko-KR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  <a:r>
              <a:rPr lang="ko-KR" altLang="en-US" sz="20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어미소의 초유 품질 향상</a:t>
            </a:r>
            <a:endParaRPr lang="en-US" altLang="ko-KR" sz="20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92696"/>
            <a:ext cx="1080120" cy="94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/>
              <a:t>Note.</a:t>
            </a:r>
          </a:p>
          <a:p>
            <a:pPr lvl="0">
              <a:defRPr lang="ko-KR" altLang="en-US"/>
            </a:pPr>
            <a:endParaRPr lang="ko-KR" altLang="en-US" sz="2800"/>
          </a:p>
        </p:txBody>
      </p:sp>
      <p:cxnSp>
        <p:nvCxnSpPr>
          <p:cNvPr id="10" name="직선 연결선 9"/>
          <p:cNvCxnSpPr/>
          <p:nvPr/>
        </p:nvCxnSpPr>
        <p:spPr>
          <a:xfrm flipH="1">
            <a:off x="0" y="1124744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72E11D5-9ECE-4216-B248-EBEE0DFED29C}" type="slidenum">
              <a:rPr lang="en-US" altLang="en-US"/>
              <a:pPr lvl="0">
                <a:defRPr lang="ko-KR" altLang="en-US"/>
              </a:pPr>
              <a:t>99</a:t>
            </a:fld>
            <a:endParaRPr lang="en-US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92696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en-US" altLang="ko-KR" sz="3600" b="1" dirty="0" smtClean="0"/>
              <a:t>6.</a:t>
            </a:r>
            <a:r>
              <a:rPr lang="ko-KR" altLang="en-US" sz="3600" b="1" dirty="0" smtClean="0"/>
              <a:t>주요 약품 및 첨가제</a:t>
            </a:r>
            <a:endParaRPr lang="ko-KR" altLang="en-US" sz="3600" b="1" dirty="0"/>
          </a:p>
        </p:txBody>
      </p:sp>
      <p:grpSp>
        <p:nvGrpSpPr>
          <p:cNvPr id="15" name="그룹 8"/>
          <p:cNvGrpSpPr/>
          <p:nvPr/>
        </p:nvGrpSpPr>
        <p:grpSpPr>
          <a:xfrm>
            <a:off x="0" y="1173958"/>
            <a:ext cx="6156176" cy="526850"/>
            <a:chOff x="0" y="2213911"/>
            <a:chExt cx="6156176" cy="1180416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0" y="2213911"/>
              <a:ext cx="6156176" cy="11293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모서리가 둥근 직사각형 4"/>
            <p:cNvSpPr/>
            <p:nvPr/>
          </p:nvSpPr>
          <p:spPr>
            <a:xfrm>
              <a:off x="55130" y="2375244"/>
              <a:ext cx="6045916" cy="1019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defTabSz="16002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 smtClean="0"/>
                <a:t>1.</a:t>
              </a:r>
              <a:r>
                <a:rPr lang="ko-KR" altLang="en-US" sz="3000" b="1" dirty="0" err="1" smtClean="0"/>
                <a:t>노바비트</a:t>
              </a:r>
              <a:endParaRPr lang="en-US" sz="3000" b="1" kern="1200" dirty="0"/>
            </a:p>
          </p:txBody>
        </p:sp>
      </p:grpSp>
      <p:pic>
        <p:nvPicPr>
          <p:cNvPr id="18" name="그림 17" descr="DSCF13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5040000" cy="37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원본">
  <a:themeElements>
    <a:clrScheme name="원본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원본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5544</Words>
  <Application>Microsoft Office PowerPoint</Application>
  <PresentationFormat>화면 슬라이드 쇼(4:3)</PresentationFormat>
  <Paragraphs>1370</Paragraphs>
  <Slides>114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114</vt:i4>
      </vt:variant>
    </vt:vector>
  </HeadingPairs>
  <TitlesOfParts>
    <vt:vector size="115" baseType="lpstr">
      <vt:lpstr>원본</vt:lpstr>
      <vt:lpstr>한우 사양관리</vt:lpstr>
      <vt:lpstr>1.한우 질병의 원인과 예방</vt:lpstr>
      <vt:lpstr>1.한우 질병의 원인과 예방</vt:lpstr>
      <vt:lpstr>1.한우 질병의 원인과 예방</vt:lpstr>
      <vt:lpstr>1.한우 질병의 원인과 예방</vt:lpstr>
      <vt:lpstr>1.한우 질병의 원인과 예방</vt:lpstr>
      <vt:lpstr>1.한우 질병의 원인과 예방</vt:lpstr>
      <vt:lpstr>1.한우 질병의 원인과 예방</vt:lpstr>
      <vt:lpstr>1.한우 질병의 원인과 예방</vt:lpstr>
      <vt:lpstr>1.한우 질병의 원인과 예방</vt:lpstr>
      <vt:lpstr>1.한우 질병의 원인과 예방</vt:lpstr>
      <vt:lpstr>1.한우 질병의 원인과 예방</vt:lpstr>
      <vt:lpstr>1.한우 질병의 원인과 예방</vt:lpstr>
      <vt:lpstr>1.한우 질병의 원인과 예방</vt:lpstr>
      <vt:lpstr>1.한우 질병의 원인과 예방</vt:lpstr>
      <vt:lpstr>1.한우 질병의 원인과 예방</vt:lpstr>
      <vt:lpstr>1.한우 질병의 원인과 예방</vt:lpstr>
      <vt:lpstr>1.한우 질병의 원인과 예방</vt:lpstr>
      <vt:lpstr>2. 영양소란 무엇인가?</vt:lpstr>
      <vt:lpstr>2. 영양소란 무엇인가?</vt:lpstr>
      <vt:lpstr>2. 영양소란 무엇인가?</vt:lpstr>
      <vt:lpstr>2. 영양소란 무엇인가?</vt:lpstr>
      <vt:lpstr>2. 영양소란 무엇인가?</vt:lpstr>
      <vt:lpstr>2. 영양소란 무엇인가?</vt:lpstr>
      <vt:lpstr>2. 영양소란 무엇인가?</vt:lpstr>
      <vt:lpstr>3. 영양소와 질병의 관계</vt:lpstr>
      <vt:lpstr>3. 영양소와 질병의 관계</vt:lpstr>
      <vt:lpstr>3. 영양소와 질병의 관계</vt:lpstr>
      <vt:lpstr>3. 영양소와 질병의 관계</vt:lpstr>
      <vt:lpstr>3. 영양소와 질병의 관계</vt:lpstr>
      <vt:lpstr>4.한우에게 필요한 주요 비타민</vt:lpstr>
      <vt:lpstr>4.한우에게 필요한 주요 비타민</vt:lpstr>
      <vt:lpstr>4.한우에게 필요한 주요 비타민</vt:lpstr>
      <vt:lpstr>4.한우에게 필요한 주요 비타민</vt:lpstr>
      <vt:lpstr>4.한우에게 필요한 주요 비타민</vt:lpstr>
      <vt:lpstr>4.한우에게 필요한 주요 비타민</vt:lpstr>
      <vt:lpstr>4.한우에게 필요한 주요 비타민</vt:lpstr>
      <vt:lpstr>4.한우에게 필요한 주요 비타민</vt:lpstr>
      <vt:lpstr>4.한우에게 필요한 주요 비타민</vt:lpstr>
      <vt:lpstr>4.한우에게 필요한 주요 비타민</vt:lpstr>
      <vt:lpstr>4.한우에게 필요한 주요 비타민</vt:lpstr>
      <vt:lpstr>4.한우에게 필요한 주요 비타민</vt:lpstr>
      <vt:lpstr>4.한우에게 필요한 주요 비타민</vt:lpstr>
      <vt:lpstr>4.한우에게 필요한 주요 비타민</vt:lpstr>
      <vt:lpstr>4.한우에게 필요한 주요 비타민</vt:lpstr>
      <vt:lpstr>4.한우에게 필요한 주요 비타민</vt:lpstr>
      <vt:lpstr>4.한우에게 필요한 주요 비타민</vt:lpstr>
      <vt:lpstr>5-1. 주요 질병 - 번식우</vt:lpstr>
      <vt:lpstr>5-1. 주요 질병 - 번식우</vt:lpstr>
      <vt:lpstr>5-1. 주요 질병 - 번식우</vt:lpstr>
      <vt:lpstr>5-1. 주요 질병 - 번식우</vt:lpstr>
      <vt:lpstr>5-1. 주요 질병 - 번식우</vt:lpstr>
      <vt:lpstr>5-1. 주요 질병 - 번식우</vt:lpstr>
      <vt:lpstr>5-1. 주요 질병 - 번식우</vt:lpstr>
      <vt:lpstr>5-1. 주요 질병 - 번식우</vt:lpstr>
      <vt:lpstr>5-1. 주요 질병 - 번식우</vt:lpstr>
      <vt:lpstr>5-1. 주요 질병 - 번식우</vt:lpstr>
      <vt:lpstr>5-1. 주요 질병 - 번식우</vt:lpstr>
      <vt:lpstr>5-1. 주요 질병 - 번식우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5-2. 주요 질병 - 비육소</vt:lpstr>
      <vt:lpstr>6.주요 약품 및 첨가제</vt:lpstr>
      <vt:lpstr>6.주요 약품</vt:lpstr>
      <vt:lpstr>6.주요 약품 및 첨가제</vt:lpstr>
      <vt:lpstr>6.주요 약품 및 첨가제</vt:lpstr>
      <vt:lpstr>6.주요 약품 및 첨가제</vt:lpstr>
      <vt:lpstr>6.주요 약품 및 첨가제</vt:lpstr>
      <vt:lpstr>6.주요 약품 및 첨가제</vt:lpstr>
      <vt:lpstr>6.주요 약품 및 첨가제</vt:lpstr>
      <vt:lpstr>6.주요 약품 및 첨가제</vt:lpstr>
      <vt:lpstr>6.주요 약품 및 첨가제</vt:lpstr>
      <vt:lpstr>6.주요 약품 및 첨가제</vt:lpstr>
      <vt:lpstr>6.주요 약품 및 첨가제</vt:lpstr>
      <vt:lpstr>6.주요 약품 및 첨가제</vt:lpstr>
      <vt:lpstr>6.주요 약품 및 첨가제</vt:lpstr>
      <vt:lpstr>6.주요 약품 및 첨가제</vt:lpstr>
      <vt:lpstr>6.주요 약품 및 첨가제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한우질병관리</dc:title>
  <dc:creator>user</dc:creator>
  <cp:lastModifiedBy>Hoon</cp:lastModifiedBy>
  <cp:revision>186</cp:revision>
  <dcterms:created xsi:type="dcterms:W3CDTF">2016-06-30T02:01:22Z</dcterms:created>
  <dcterms:modified xsi:type="dcterms:W3CDTF">2017-03-30T04:38:42Z</dcterms:modified>
</cp:coreProperties>
</file>