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76" r:id="rId3"/>
    <p:sldMasterId id="2147483690" r:id="rId4"/>
    <p:sldMasterId id="2147483702" r:id="rId5"/>
    <p:sldMasterId id="2147483716" r:id="rId6"/>
    <p:sldMasterId id="2147483730" r:id="rId7"/>
  </p:sldMasterIdLst>
  <p:notesMasterIdLst>
    <p:notesMasterId r:id="rId100"/>
  </p:notesMasterIdLst>
  <p:handoutMasterIdLst>
    <p:handoutMasterId r:id="rId101"/>
  </p:handoutMasterIdLst>
  <p:sldIdLst>
    <p:sldId id="736" r:id="rId8"/>
    <p:sldId id="1943" r:id="rId9"/>
    <p:sldId id="1868" r:id="rId10"/>
    <p:sldId id="1869" r:id="rId11"/>
    <p:sldId id="1870" r:id="rId12"/>
    <p:sldId id="1871" r:id="rId13"/>
    <p:sldId id="1872" r:id="rId14"/>
    <p:sldId id="1873" r:id="rId15"/>
    <p:sldId id="1874" r:id="rId16"/>
    <p:sldId id="1875" r:id="rId17"/>
    <p:sldId id="1942" r:id="rId18"/>
    <p:sldId id="1766" r:id="rId19"/>
    <p:sldId id="1768" r:id="rId20"/>
    <p:sldId id="1769" r:id="rId21"/>
    <p:sldId id="1770" r:id="rId22"/>
    <p:sldId id="1779" r:id="rId23"/>
    <p:sldId id="1851" r:id="rId24"/>
    <p:sldId id="1881" r:id="rId25"/>
    <p:sldId id="1878" r:id="rId26"/>
    <p:sldId id="1879" r:id="rId27"/>
    <p:sldId id="1880" r:id="rId28"/>
    <p:sldId id="1882" r:id="rId29"/>
    <p:sldId id="1771" r:id="rId30"/>
    <p:sldId id="1815" r:id="rId31"/>
    <p:sldId id="1816" r:id="rId32"/>
    <p:sldId id="1817" r:id="rId33"/>
    <p:sldId id="1877" r:id="rId34"/>
    <p:sldId id="1876" r:id="rId35"/>
    <p:sldId id="1831" r:id="rId36"/>
    <p:sldId id="1911" r:id="rId37"/>
    <p:sldId id="1912" r:id="rId38"/>
    <p:sldId id="1913" r:id="rId39"/>
    <p:sldId id="1914" r:id="rId40"/>
    <p:sldId id="1915" r:id="rId41"/>
    <p:sldId id="1916" r:id="rId42"/>
    <p:sldId id="1917" r:id="rId43"/>
    <p:sldId id="1918" r:id="rId44"/>
    <p:sldId id="1919" r:id="rId45"/>
    <p:sldId id="1920" r:id="rId46"/>
    <p:sldId id="1921" r:id="rId47"/>
    <p:sldId id="1835" r:id="rId48"/>
    <p:sldId id="1922" r:id="rId49"/>
    <p:sldId id="1923" r:id="rId50"/>
    <p:sldId id="1924" r:id="rId51"/>
    <p:sldId id="1925" r:id="rId52"/>
    <p:sldId id="1926" r:id="rId53"/>
    <p:sldId id="1928" r:id="rId54"/>
    <p:sldId id="1802" r:id="rId55"/>
    <p:sldId id="1929" r:id="rId56"/>
    <p:sldId id="1930" r:id="rId57"/>
    <p:sldId id="1931" r:id="rId58"/>
    <p:sldId id="1932" r:id="rId59"/>
    <p:sldId id="1933" r:id="rId60"/>
    <p:sldId id="1934" r:id="rId61"/>
    <p:sldId id="1935" r:id="rId62"/>
    <p:sldId id="1838" r:id="rId63"/>
    <p:sldId id="1821" r:id="rId64"/>
    <p:sldId id="1826" r:id="rId65"/>
    <p:sldId id="1828" r:id="rId66"/>
    <p:sldId id="1936" r:id="rId67"/>
    <p:sldId id="1937" r:id="rId68"/>
    <p:sldId id="1938" r:id="rId69"/>
    <p:sldId id="1939" r:id="rId70"/>
    <p:sldId id="1940" r:id="rId71"/>
    <p:sldId id="1941" r:id="rId72"/>
    <p:sldId id="1829" r:id="rId73"/>
    <p:sldId id="1809" r:id="rId74"/>
    <p:sldId id="1810" r:id="rId75"/>
    <p:sldId id="1811" r:id="rId76"/>
    <p:sldId id="1812" r:id="rId77"/>
    <p:sldId id="1813" r:id="rId78"/>
    <p:sldId id="1857" r:id="rId79"/>
    <p:sldId id="1858" r:id="rId80"/>
    <p:sldId id="1861" r:id="rId81"/>
    <p:sldId id="1863" r:id="rId82"/>
    <p:sldId id="1864" r:id="rId83"/>
    <p:sldId id="1528" r:id="rId84"/>
    <p:sldId id="1529" r:id="rId85"/>
    <p:sldId id="1531" r:id="rId86"/>
    <p:sldId id="1532" r:id="rId87"/>
    <p:sldId id="1533" r:id="rId88"/>
    <p:sldId id="1534" r:id="rId89"/>
    <p:sldId id="1535" r:id="rId90"/>
    <p:sldId id="1536" r:id="rId91"/>
    <p:sldId id="1537" r:id="rId92"/>
    <p:sldId id="1538" r:id="rId93"/>
    <p:sldId id="1539" r:id="rId94"/>
    <p:sldId id="1540" r:id="rId95"/>
    <p:sldId id="1541" r:id="rId96"/>
    <p:sldId id="1542" r:id="rId97"/>
    <p:sldId id="1543" r:id="rId98"/>
    <p:sldId id="1473" r:id="rId99"/>
  </p:sldIdLst>
  <p:sldSz cx="9144000" cy="6858000" type="screen4x3"/>
  <p:notesSz cx="6784975" cy="9906000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buClr>
        <a:srgbClr val="993300"/>
      </a:buClr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buClr>
        <a:srgbClr val="993300"/>
      </a:buClr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buClr>
        <a:srgbClr val="993300"/>
      </a:buClr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buClr>
        <a:srgbClr val="993300"/>
      </a:buClr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buClr>
        <a:srgbClr val="993300"/>
      </a:buClr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sz="3200" b="1" kern="1200">
        <a:solidFill>
          <a:srgbClr val="008000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0066"/>
    <a:srgbClr val="FFFF99"/>
    <a:srgbClr val="FFFFFF"/>
    <a:srgbClr val="0000FF"/>
    <a:srgbClr val="008000"/>
    <a:srgbClr val="006600"/>
    <a:srgbClr val="0000CC"/>
    <a:srgbClr val="FFCC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1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5.xml"/><Relationship Id="rId1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l" defTabSz="912813">
              <a:buClrTx/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734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 defTabSz="912813">
              <a:buClrTx/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734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l" defTabSz="912813">
              <a:buClrTx/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734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070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 defTabSz="912813">
              <a:buClrTx/>
              <a:defRPr kumimoji="1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7BEB060-74AD-4DD0-8D45-BDD601D7359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7997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l" defTabSz="912813">
              <a:buClrTx/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 defTabSz="912813">
              <a:buClrTx/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5350"/>
            <a:ext cx="54292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l" defTabSz="912813">
              <a:buClrTx/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0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091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 defTabSz="912813">
              <a:buClrTx/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F4851D-5504-45C3-8A75-4FB975D1C70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1943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FDA37BAD-37E0-4B87-9248-2DC745651A92}" type="slidenum">
              <a:rPr lang="en-US" altLang="ko-KR"/>
              <a:pPr eaLnBrk="1" hangingPunct="1"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3162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fld id="{7A7FB9F3-CCD2-4214-9782-50299CFD6E93}" type="slidenum">
              <a:rPr lang="en-US" altLang="ko-KR"/>
              <a:pPr eaLnBrk="1" hangingPunct="1"/>
              <a:t>20</a:t>
            </a:fld>
            <a:endParaRPr lang="en-US" altLang="ko-K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 smtClean="0"/>
              <a:t>각 조직의 발육을 모식화 한 것으로써</a:t>
            </a:r>
          </a:p>
          <a:p>
            <a:r>
              <a:rPr lang="ko-KR" altLang="en-US" smtClean="0"/>
              <a:t>골격의 경우 태아에서부터 발육을 시작하여 </a:t>
            </a:r>
            <a:r>
              <a:rPr lang="en-US" altLang="ko-KR" smtClean="0"/>
              <a:t>5</a:t>
            </a:r>
            <a:r>
              <a:rPr lang="ko-KR" altLang="en-US" smtClean="0"/>
              <a:t>개월령에 최고 발육점을 보이고</a:t>
            </a:r>
            <a:r>
              <a:rPr lang="en-US" altLang="ko-KR" smtClean="0"/>
              <a:t>, 11</a:t>
            </a:r>
            <a:r>
              <a:rPr lang="ko-KR" altLang="en-US" smtClean="0"/>
              <a:t>개월령까지 발육이 왕성한다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소화기관의 경우</a:t>
            </a:r>
            <a:r>
              <a:rPr lang="en-US" altLang="ko-KR" smtClean="0"/>
              <a:t>, 0.6</a:t>
            </a:r>
            <a:r>
              <a:rPr lang="ko-KR" altLang="en-US" smtClean="0"/>
              <a:t>개월령부터 발육하여 </a:t>
            </a:r>
            <a:r>
              <a:rPr lang="en-US" altLang="ko-KR" smtClean="0"/>
              <a:t>12</a:t>
            </a:r>
            <a:r>
              <a:rPr lang="ko-KR" altLang="en-US" smtClean="0"/>
              <a:t>개월령까지</a:t>
            </a:r>
            <a:r>
              <a:rPr lang="en-US" altLang="ko-KR" smtClean="0"/>
              <a:t>, </a:t>
            </a:r>
            <a:r>
              <a:rPr lang="ko-KR" altLang="en-US" smtClean="0"/>
              <a:t>특히 반추위는 </a:t>
            </a:r>
            <a:r>
              <a:rPr lang="en-US" altLang="ko-KR" smtClean="0"/>
              <a:t>3</a:t>
            </a:r>
            <a:r>
              <a:rPr lang="ko-KR" altLang="en-US" smtClean="0"/>
              <a:t>개월령부터 </a:t>
            </a:r>
            <a:r>
              <a:rPr lang="en-US" altLang="ko-KR" smtClean="0"/>
              <a:t>13</a:t>
            </a:r>
            <a:r>
              <a:rPr lang="ko-KR" altLang="en-US" smtClean="0"/>
              <a:t>개월령까지 성장하며 </a:t>
            </a:r>
            <a:r>
              <a:rPr lang="en-US" altLang="ko-KR" smtClean="0"/>
              <a:t>8</a:t>
            </a:r>
            <a:r>
              <a:rPr lang="ko-KR" altLang="en-US" smtClean="0"/>
              <a:t>개월령에 최고의 발육을 보인다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다음으로는</a:t>
            </a:r>
            <a:r>
              <a:rPr lang="en-US" altLang="ko-KR" smtClean="0"/>
              <a:t>, </a:t>
            </a:r>
          </a:p>
          <a:p>
            <a:r>
              <a:rPr lang="ko-KR" altLang="en-US" smtClean="0"/>
              <a:t>생체중은 생후 </a:t>
            </a:r>
            <a:r>
              <a:rPr lang="en-US" altLang="ko-KR" smtClean="0"/>
              <a:t>4</a:t>
            </a:r>
            <a:r>
              <a:rPr lang="ko-KR" altLang="en-US" smtClean="0"/>
              <a:t>개월령부터 </a:t>
            </a:r>
            <a:r>
              <a:rPr lang="en-US" altLang="ko-KR" smtClean="0"/>
              <a:t>21</a:t>
            </a:r>
            <a:r>
              <a:rPr lang="ko-KR" altLang="en-US" smtClean="0"/>
              <a:t>개월령까지</a:t>
            </a:r>
            <a:r>
              <a:rPr lang="en-US" altLang="ko-KR" smtClean="0"/>
              <a:t>, </a:t>
            </a:r>
            <a:r>
              <a:rPr lang="ko-KR" altLang="en-US" smtClean="0"/>
              <a:t>살코기는 </a:t>
            </a:r>
            <a:r>
              <a:rPr lang="en-US" altLang="ko-KR" smtClean="0"/>
              <a:t>3</a:t>
            </a:r>
            <a:r>
              <a:rPr lang="ko-KR" altLang="en-US" smtClean="0"/>
              <a:t>개월령에서 </a:t>
            </a:r>
            <a:r>
              <a:rPr lang="en-US" altLang="ko-KR" smtClean="0"/>
              <a:t>18</a:t>
            </a:r>
            <a:r>
              <a:rPr lang="ko-KR" altLang="en-US" smtClean="0"/>
              <a:t>개월령 까지</a:t>
            </a:r>
            <a:r>
              <a:rPr lang="en-US" altLang="ko-KR" smtClean="0"/>
              <a:t>, </a:t>
            </a:r>
            <a:r>
              <a:rPr lang="ko-KR" altLang="en-US" smtClean="0"/>
              <a:t>지방은 생후 </a:t>
            </a:r>
            <a:r>
              <a:rPr lang="en-US" altLang="ko-KR" smtClean="0"/>
              <a:t>11</a:t>
            </a:r>
            <a:r>
              <a:rPr lang="ko-KR" altLang="en-US" smtClean="0"/>
              <a:t>개월령부터 발육하여 내장지방이 먼저 발육하고</a:t>
            </a:r>
          </a:p>
          <a:p>
            <a:r>
              <a:rPr lang="ko-KR" altLang="en-US" smtClean="0"/>
              <a:t>등심지방은 </a:t>
            </a:r>
            <a:r>
              <a:rPr lang="en-US" altLang="ko-KR" smtClean="0"/>
              <a:t>13</a:t>
            </a:r>
            <a:r>
              <a:rPr lang="ko-KR" altLang="en-US" smtClean="0"/>
              <a:t>개월령</a:t>
            </a:r>
            <a:r>
              <a:rPr lang="en-US" altLang="ko-KR" smtClean="0"/>
              <a:t>~24</a:t>
            </a:r>
            <a:r>
              <a:rPr lang="ko-KR" altLang="en-US" smtClean="0"/>
              <a:t>개월령까지 발육된다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소는 발육특성에 의해 뼈</a:t>
            </a:r>
            <a:r>
              <a:rPr lang="en-US" altLang="ko-KR" smtClean="0"/>
              <a:t>, </a:t>
            </a:r>
            <a:r>
              <a:rPr lang="ko-KR" altLang="en-US" smtClean="0"/>
              <a:t>내장</a:t>
            </a:r>
            <a:r>
              <a:rPr lang="en-US" altLang="ko-KR" smtClean="0"/>
              <a:t>, </a:t>
            </a:r>
            <a:r>
              <a:rPr lang="ko-KR" altLang="en-US" smtClean="0"/>
              <a:t>소화기관 등 대부분이 성장 완료되는 </a:t>
            </a:r>
            <a:r>
              <a:rPr lang="en-US" altLang="ko-KR" smtClean="0"/>
              <a:t>12</a:t>
            </a:r>
            <a:r>
              <a:rPr lang="ko-KR" altLang="en-US" smtClean="0"/>
              <a:t>개월령까지의 육성기와 근육사이나 근육내 지방이 침착되어  육질이 개선</a:t>
            </a:r>
          </a:p>
          <a:p>
            <a:r>
              <a:rPr lang="ko-KR" altLang="en-US" smtClean="0"/>
              <a:t>되는 </a:t>
            </a:r>
            <a:r>
              <a:rPr lang="en-US" altLang="ko-KR" smtClean="0"/>
              <a:t>13</a:t>
            </a:r>
            <a:r>
              <a:rPr lang="ko-KR" altLang="en-US" smtClean="0"/>
              <a:t>개월령 이후의 비육기로 구분할 수 있다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도입기는 </a:t>
            </a:r>
            <a:r>
              <a:rPr lang="en-US" altLang="ko-KR" smtClean="0"/>
              <a:t>5~6</a:t>
            </a:r>
            <a:r>
              <a:rPr lang="ko-KR" altLang="en-US" smtClean="0"/>
              <a:t>개월령으로 외부로부터 송아지를 구입하는 시기로써</a:t>
            </a:r>
            <a:r>
              <a:rPr lang="en-US" altLang="ko-KR" smtClean="0"/>
              <a:t>, </a:t>
            </a:r>
            <a:r>
              <a:rPr lang="ko-KR" altLang="en-US" smtClean="0"/>
              <a:t>이동에 따른 스트레스 회복시키는 단계이고</a:t>
            </a:r>
            <a:r>
              <a:rPr lang="en-US" altLang="ko-KR" smtClean="0"/>
              <a:t>, </a:t>
            </a:r>
            <a:r>
              <a:rPr lang="ko-KR" altLang="en-US" smtClean="0"/>
              <a:t>새로운 환경에 대한 적응 및 안정을 중점적으로</a:t>
            </a:r>
          </a:p>
          <a:p>
            <a:r>
              <a:rPr lang="ko-KR" altLang="en-US" smtClean="0"/>
              <a:t>사양관리하여야 합니다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외부로부터 송아지를 구입시에는 도착첫날 양질의 건초</a:t>
            </a:r>
            <a:r>
              <a:rPr lang="en-US" altLang="ko-KR" smtClean="0"/>
              <a:t>(</a:t>
            </a:r>
            <a:r>
              <a:rPr lang="ko-KR" altLang="en-US" smtClean="0"/>
              <a:t>즉</a:t>
            </a:r>
            <a:r>
              <a:rPr lang="en-US" altLang="ko-KR" smtClean="0"/>
              <a:t>, NDF(</a:t>
            </a:r>
            <a:r>
              <a:rPr lang="ko-KR" altLang="en-US" smtClean="0"/>
              <a:t>건물섭취량</a:t>
            </a:r>
            <a:r>
              <a:rPr lang="en-US" altLang="ko-KR" smtClean="0"/>
              <a:t>) </a:t>
            </a:r>
            <a:r>
              <a:rPr lang="ko-KR" altLang="en-US" smtClean="0"/>
              <a:t>낮고 </a:t>
            </a:r>
            <a:r>
              <a:rPr lang="en-US" altLang="ko-KR" smtClean="0"/>
              <a:t>ADF(</a:t>
            </a:r>
            <a:r>
              <a:rPr lang="ko-KR" altLang="en-US" smtClean="0"/>
              <a:t>소화율</a:t>
            </a:r>
            <a:r>
              <a:rPr lang="en-US" altLang="ko-KR" smtClean="0"/>
              <a:t>) </a:t>
            </a:r>
            <a:r>
              <a:rPr lang="ko-KR" altLang="en-US" smtClean="0"/>
              <a:t>낮은 조사료</a:t>
            </a:r>
            <a:r>
              <a:rPr lang="en-US" altLang="ko-KR" smtClean="0"/>
              <a:t>)</a:t>
            </a:r>
            <a:r>
              <a:rPr lang="ko-KR" altLang="en-US" smtClean="0"/>
              <a:t>와 신선한 물만 자유급여를 시키고</a:t>
            </a:r>
            <a:r>
              <a:rPr lang="en-US" altLang="ko-KR" smtClean="0"/>
              <a:t>, </a:t>
            </a:r>
            <a:r>
              <a:rPr lang="ko-KR" altLang="en-US" smtClean="0"/>
              <a:t>도착 당일 거세를 실시하여야 하지만</a:t>
            </a:r>
          </a:p>
          <a:p>
            <a:r>
              <a:rPr lang="ko-KR" altLang="en-US" smtClean="0"/>
              <a:t>체온이 높거나</a:t>
            </a:r>
            <a:r>
              <a:rPr lang="en-US" altLang="ko-KR" smtClean="0"/>
              <a:t>(40℃</a:t>
            </a:r>
            <a:r>
              <a:rPr lang="ko-KR" altLang="en-US" smtClean="0"/>
              <a:t>이상</a:t>
            </a:r>
            <a:r>
              <a:rPr lang="en-US" altLang="ko-KR" smtClean="0"/>
              <a:t>)</a:t>
            </a:r>
            <a:r>
              <a:rPr lang="ko-KR" altLang="en-US" smtClean="0"/>
              <a:t>일 때는 거세를 연기한다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육성기인 </a:t>
            </a:r>
            <a:r>
              <a:rPr lang="en-US" altLang="ko-KR" smtClean="0"/>
              <a:t>8</a:t>
            </a:r>
            <a:r>
              <a:rPr lang="ko-KR" altLang="en-US" smtClean="0"/>
              <a:t>개월령에서 </a:t>
            </a:r>
            <a:r>
              <a:rPr lang="en-US" altLang="ko-KR" smtClean="0"/>
              <a:t>12</a:t>
            </a:r>
            <a:r>
              <a:rPr lang="ko-KR" altLang="en-US" smtClean="0"/>
              <a:t>개월령까지으로 이 단계에서는 비육을 준비하는 단계로써</a:t>
            </a:r>
            <a:r>
              <a:rPr lang="en-US" altLang="ko-KR" smtClean="0"/>
              <a:t>, </a:t>
            </a:r>
            <a:r>
              <a:rPr lang="ko-KR" altLang="en-US" smtClean="0"/>
              <a:t>골격</a:t>
            </a:r>
            <a:r>
              <a:rPr lang="en-US" altLang="ko-KR" smtClean="0"/>
              <a:t>, </a:t>
            </a:r>
            <a:r>
              <a:rPr lang="ko-KR" altLang="en-US" smtClean="0"/>
              <a:t>소화기를 발달시키고</a:t>
            </a:r>
            <a:r>
              <a:rPr lang="en-US" altLang="ko-KR" smtClean="0"/>
              <a:t>, </a:t>
            </a:r>
            <a:r>
              <a:rPr lang="ko-KR" altLang="en-US" smtClean="0"/>
              <a:t>강건한 기초 체형을 형성토록 한다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양질의 화본과 건초</a:t>
            </a:r>
            <a:r>
              <a:rPr lang="en-US" altLang="ko-KR" smtClean="0"/>
              <a:t>(</a:t>
            </a:r>
            <a:r>
              <a:rPr lang="ko-KR" altLang="en-US" smtClean="0"/>
              <a:t>티모시</a:t>
            </a:r>
            <a:r>
              <a:rPr lang="en-US" altLang="ko-KR" smtClean="0"/>
              <a:t>, </a:t>
            </a:r>
            <a:r>
              <a:rPr lang="ko-KR" altLang="en-US" smtClean="0"/>
              <a:t>톨페스큐</a:t>
            </a:r>
            <a:r>
              <a:rPr lang="en-US" altLang="ko-KR" smtClean="0"/>
              <a:t>, </a:t>
            </a:r>
            <a:r>
              <a:rPr lang="ko-KR" altLang="en-US" smtClean="0"/>
              <a:t>옥수수</a:t>
            </a:r>
            <a:r>
              <a:rPr lang="en-US" altLang="ko-KR" smtClean="0"/>
              <a:t>, </a:t>
            </a:r>
            <a:r>
              <a:rPr lang="ko-KR" altLang="en-US" smtClean="0"/>
              <a:t>수단그라스 등</a:t>
            </a:r>
            <a:r>
              <a:rPr lang="en-US" altLang="ko-KR" smtClean="0"/>
              <a:t>)</a:t>
            </a:r>
            <a:r>
              <a:rPr lang="ko-KR" altLang="en-US" smtClean="0"/>
              <a:t>와 알팔파베일</a:t>
            </a:r>
            <a:r>
              <a:rPr lang="en-US" altLang="ko-KR" smtClean="0"/>
              <a:t>(</a:t>
            </a:r>
            <a:r>
              <a:rPr lang="ko-KR" altLang="en-US" smtClean="0"/>
              <a:t>조단백질</a:t>
            </a:r>
            <a:r>
              <a:rPr lang="en-US" altLang="ko-KR" smtClean="0"/>
              <a:t>(14~17%) </a:t>
            </a:r>
            <a:r>
              <a:rPr lang="ko-KR" altLang="en-US" smtClean="0"/>
              <a:t>높음</a:t>
            </a:r>
            <a:r>
              <a:rPr lang="en-US" altLang="ko-KR" smtClean="0"/>
              <a:t>, Ca </a:t>
            </a:r>
            <a:r>
              <a:rPr lang="ko-KR" altLang="en-US" smtClean="0"/>
              <a:t>높음</a:t>
            </a:r>
            <a:r>
              <a:rPr lang="en-US" altLang="ko-KR" smtClean="0"/>
              <a:t>, </a:t>
            </a:r>
            <a:r>
              <a:rPr lang="ko-KR" altLang="en-US" smtClean="0"/>
              <a:t>베타</a:t>
            </a:r>
            <a:r>
              <a:rPr lang="en-US" altLang="ko-KR" smtClean="0"/>
              <a:t>-</a:t>
            </a:r>
            <a:r>
              <a:rPr lang="ko-KR" altLang="en-US" smtClean="0"/>
              <a:t>캐로틴 함량이 높음</a:t>
            </a:r>
            <a:r>
              <a:rPr lang="en-US" altLang="ko-KR" smtClean="0"/>
              <a:t>, </a:t>
            </a:r>
            <a:r>
              <a:rPr lang="ko-KR" altLang="en-US" smtClean="0"/>
              <a:t>기호성 좋음</a:t>
            </a:r>
            <a:r>
              <a:rPr lang="en-US" altLang="ko-KR" smtClean="0"/>
              <a:t>, </a:t>
            </a:r>
            <a:r>
              <a:rPr lang="ko-KR" altLang="en-US" smtClean="0"/>
              <a:t>반추위에서 분해속도가 빠름</a:t>
            </a:r>
            <a:r>
              <a:rPr lang="en-US" altLang="ko-KR" smtClean="0"/>
              <a:t>)</a:t>
            </a:r>
          </a:p>
          <a:p>
            <a:r>
              <a:rPr lang="ko-KR" altLang="en-US" smtClean="0"/>
              <a:t>단점 연변</a:t>
            </a:r>
            <a:r>
              <a:rPr lang="en-US" altLang="ko-KR" smtClean="0"/>
              <a:t>/</a:t>
            </a:r>
            <a:r>
              <a:rPr lang="ko-KR" altLang="en-US" smtClean="0"/>
              <a:t>설사 유발</a:t>
            </a:r>
            <a:r>
              <a:rPr lang="en-US" altLang="ko-KR" smtClean="0"/>
              <a:t>(</a:t>
            </a:r>
            <a:r>
              <a:rPr lang="ko-KR" altLang="en-US" smtClean="0"/>
              <a:t>분해속도가 빠름</a:t>
            </a:r>
            <a:r>
              <a:rPr lang="en-US" altLang="ko-KR" smtClean="0"/>
              <a:t>), </a:t>
            </a:r>
            <a:r>
              <a:rPr lang="ko-KR" altLang="en-US" smtClean="0"/>
              <a:t>사포닌함량 높음</a:t>
            </a:r>
            <a:r>
              <a:rPr lang="en-US" altLang="ko-KR" smtClean="0"/>
              <a:t>(</a:t>
            </a:r>
            <a:r>
              <a:rPr lang="ko-KR" altLang="en-US" smtClean="0"/>
              <a:t>고창증 발생원인</a:t>
            </a:r>
            <a:r>
              <a:rPr lang="en-US" altLang="ko-KR" smtClean="0"/>
              <a:t>)</a:t>
            </a:r>
            <a:r>
              <a:rPr lang="ko-KR" altLang="en-US" smtClean="0"/>
              <a:t>은 규정량 이상 급여함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비육전기는 </a:t>
            </a:r>
            <a:r>
              <a:rPr lang="en-US" altLang="ko-KR" smtClean="0"/>
              <a:t>14~18</a:t>
            </a:r>
            <a:r>
              <a:rPr lang="ko-KR" altLang="en-US" smtClean="0"/>
              <a:t>개월령으로</a:t>
            </a:r>
            <a:r>
              <a:rPr lang="en-US" altLang="ko-KR" smtClean="0"/>
              <a:t>, </a:t>
            </a:r>
            <a:r>
              <a:rPr lang="ko-KR" altLang="en-US" smtClean="0"/>
              <a:t>섭취량을 최대화하기 위해서 각종 스트레스 요인을 최대한 방지시킴</a:t>
            </a:r>
          </a:p>
          <a:p>
            <a:r>
              <a:rPr lang="ko-KR" altLang="en-US" smtClean="0"/>
              <a:t>비육중기는 </a:t>
            </a:r>
            <a:r>
              <a:rPr lang="en-US" altLang="ko-KR" smtClean="0"/>
              <a:t>19~24</a:t>
            </a:r>
            <a:r>
              <a:rPr lang="ko-KR" altLang="en-US" smtClean="0"/>
              <a:t>개월령으로 근내 지방 침착이 최대화할 수 있도록 사양관리하여야 한다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비육마무리인 </a:t>
            </a:r>
            <a:r>
              <a:rPr lang="en-US" altLang="ko-KR" smtClean="0"/>
              <a:t>26~30</a:t>
            </a:r>
            <a:r>
              <a:rPr lang="ko-KR" altLang="en-US" smtClean="0"/>
              <a:t>개월령으로 근내 지방 침착이 완성되는 시기로써</a:t>
            </a:r>
            <a:r>
              <a:rPr lang="en-US" altLang="ko-KR" smtClean="0"/>
              <a:t>, </a:t>
            </a:r>
            <a:r>
              <a:rPr lang="ko-KR" altLang="en-US" smtClean="0"/>
              <a:t>육질을 향상시키는 단계입니다</a:t>
            </a:r>
            <a:r>
              <a:rPr lang="en-US" altLang="ko-KR" smtClean="0"/>
              <a:t>. </a:t>
            </a:r>
          </a:p>
          <a:p>
            <a:r>
              <a:rPr lang="en-US" altLang="ko-KR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7450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31B46-FEF3-4C0F-9440-16454FAFF767}" type="slidenum">
              <a:rPr lang="en-US" altLang="ko-KR"/>
              <a:pPr/>
              <a:t>35</a:t>
            </a:fld>
            <a:endParaRPr lang="en-US" altLang="ko-KR"/>
          </a:p>
        </p:txBody>
      </p:sp>
      <p:sp>
        <p:nvSpPr>
          <p:cNvPr id="149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1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977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 smtClean="0"/>
              <a:t>먼저 근내지방 축적 증진기술 입니다</a:t>
            </a:r>
            <a:r>
              <a:rPr lang="en-US" altLang="ko-KR" smtClean="0"/>
              <a:t>. </a:t>
            </a:r>
            <a:r>
              <a:rPr lang="ko-KR" altLang="en-US" smtClean="0"/>
              <a:t>수입육과의 차별화를 위해서는 어느정도까지 근내지방도를 유지하는 것은 필요합니다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근내지방 축적 과정은 </a:t>
            </a:r>
            <a:r>
              <a:rPr lang="en-US" altLang="ko-KR" smtClean="0"/>
              <a:t>2</a:t>
            </a:r>
            <a:r>
              <a:rPr lang="ko-KR" altLang="en-US" smtClean="0"/>
              <a:t>개의 과정으로 이루어집니다</a:t>
            </a:r>
            <a:endParaRPr lang="en-US" altLang="ko-KR" smtClean="0"/>
          </a:p>
          <a:p>
            <a:r>
              <a:rPr lang="ko-KR" altLang="en-US" smtClean="0"/>
              <a:t>지방전구세포 숫자 증가가 먼저 이루어집니다</a:t>
            </a:r>
            <a:endParaRPr lang="en-US" altLang="ko-KR" smtClean="0"/>
          </a:p>
          <a:p>
            <a:r>
              <a:rPr lang="ko-KR" altLang="en-US" smtClean="0"/>
              <a:t>그 다음 중성지방의 축적량 증가로 인하여 지방세포의 크기가 증가하게 됩니다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이 두 과정에는 유전능력</a:t>
            </a:r>
            <a:r>
              <a:rPr lang="en-US" altLang="ko-KR" smtClean="0"/>
              <a:t>,</a:t>
            </a:r>
            <a:r>
              <a:rPr lang="ko-KR" altLang="en-US" smtClean="0"/>
              <a:t>거세</a:t>
            </a:r>
            <a:r>
              <a:rPr lang="en-US" altLang="ko-KR" smtClean="0"/>
              <a:t>,</a:t>
            </a:r>
            <a:r>
              <a:rPr lang="ko-KR" altLang="en-US" smtClean="0"/>
              <a:t>영양 조건</a:t>
            </a:r>
            <a:r>
              <a:rPr lang="en-US" altLang="ko-KR" smtClean="0"/>
              <a:t>, </a:t>
            </a:r>
            <a:r>
              <a:rPr lang="ko-KR" altLang="en-US" smtClean="0"/>
              <a:t>사육기간등이 영향을 미칩니다</a:t>
            </a:r>
            <a:r>
              <a:rPr lang="en-US" altLang="ko-KR" smtClean="0"/>
              <a:t>. </a:t>
            </a:r>
          </a:p>
          <a:p>
            <a:r>
              <a:rPr lang="ko-KR" altLang="en-US" smtClean="0"/>
              <a:t>이러한 요인들에 대하여는 추후 좀더 구체적으로 설명 드리겠습니다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D56E913C-2557-4D0F-9543-C578E8AF70C3}" type="slidenum">
              <a:rPr lang="ko-KR" altLang="en-US"/>
              <a:pPr eaLnBrk="1" hangingPunct="1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4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253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8D9486-C2AD-4589-B024-02F13F899E35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259" y="4704850"/>
            <a:ext cx="4976458" cy="44574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56180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4A691-D8F3-4453-9F47-08F5EC0BCF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7B84D-EB96-4830-8090-37BAF8E8585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41F8-2C48-4812-B789-3E40FCAD55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C74CB-A61B-425B-807E-25F388E057C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2F792-9062-4A27-8984-9CAA3A6F2F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71564839"/>
      </p:ext>
    </p:extLst>
  </p:cSld>
  <p:clrMapOvr>
    <a:masterClrMapping/>
  </p:clrMapOvr>
  <p:transition spd="med"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DECF-E10C-42C2-9E0F-6C8C8ECB18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76533031"/>
      </p:ext>
    </p:extLst>
  </p:cSld>
  <p:clrMapOvr>
    <a:masterClrMapping/>
  </p:clrMapOvr>
  <p:transition spd="med"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AABB3-020F-4EB2-A273-541B58F842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5438901"/>
      </p:ext>
    </p:extLst>
  </p:cSld>
  <p:clrMapOvr>
    <a:masterClrMapping/>
  </p:clrMapOvr>
  <p:transition spd="med"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C3DB-582B-4654-AFFE-7619DBE134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55544213"/>
      </p:ext>
    </p:extLst>
  </p:cSld>
  <p:clrMapOvr>
    <a:masterClrMapping/>
  </p:clrMapOvr>
  <p:transition spd="med"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4E070-27F7-4CEE-B6B5-942F65724C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53619509"/>
      </p:ext>
    </p:extLst>
  </p:cSld>
  <p:clrMapOvr>
    <a:masterClrMapping/>
  </p:clrMapOvr>
  <p:transition spd="med"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A866-90F1-4B4D-8DFC-32E3238788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754581"/>
      </p:ext>
    </p:extLst>
  </p:cSld>
  <p:clrMapOvr>
    <a:masterClrMapping/>
  </p:clrMapOvr>
  <p:transition spd="med"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5283-480B-4CED-83D8-9D83D9BE631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12598711"/>
      </p:ext>
    </p:extLst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3E650-C427-4EEC-B2AA-A0CE953686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FFA4-2C17-4858-9E1A-939702A060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0711493"/>
      </p:ext>
    </p:extLst>
  </p:cSld>
  <p:clrMapOvr>
    <a:masterClrMapping/>
  </p:clrMapOvr>
  <p:transition spd="med">
    <p:pull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1B0BD-E178-4D97-BE43-D811F5C6D1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0310609"/>
      </p:ext>
    </p:extLst>
  </p:cSld>
  <p:clrMapOvr>
    <a:masterClrMapping/>
  </p:clrMapOvr>
  <p:transition spd="med">
    <p:pull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7ACF-4FAA-4954-9269-190CACEAA6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117661"/>
      </p:ext>
    </p:extLst>
  </p:cSld>
  <p:clrMapOvr>
    <a:masterClrMapping/>
  </p:clrMapOvr>
  <p:transition spd="med">
    <p:pull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9D21-7D28-484E-AA29-5EDB8EACB5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37125195"/>
      </p:ext>
    </p:extLst>
  </p:cSld>
  <p:clrMapOvr>
    <a:masterClrMapping/>
  </p:clrMapOvr>
  <p:transition spd="med">
    <p:pull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B4869-D792-41C6-B1A0-6C749B5C4F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5826179"/>
      </p:ext>
    </p:extLst>
  </p:cSld>
  <p:clrMapOvr>
    <a:masterClrMapping/>
  </p:clrMapOvr>
  <p:transition spd="med">
    <p:pull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167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950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510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290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261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B52A-EE30-453A-A2F1-D82B3AC827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15953" y="433236"/>
            <a:ext cx="8328048" cy="38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.png"/>
          <p:cNvPicPr>
            <a:picLocks noChangeAspect="1"/>
          </p:cNvPicPr>
          <p:nvPr userDrawn="1"/>
        </p:nvPicPr>
        <p:blipFill>
          <a:blip r:embed="rId3">
            <a:extLst/>
          </a:blip>
          <a:srcRect l="90625"/>
          <a:stretch>
            <a:fillRect/>
          </a:stretch>
        </p:blipFill>
        <p:spPr>
          <a:xfrm>
            <a:off x="8501358" y="6357919"/>
            <a:ext cx="627158" cy="3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7"/>
          <p:cNvSpPr/>
          <p:nvPr userDrawn="1"/>
        </p:nvSpPr>
        <p:spPr>
          <a:xfrm flipH="1" flipV="1">
            <a:off x="0" y="6574245"/>
            <a:ext cx="8442987" cy="1261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39095" rIns="39095"/>
          <a:lstStyle/>
          <a:p>
            <a:endParaRPr sz="2736" b="0" i="0" dirty="0">
              <a:latin typeface="Nanum Myeongjo Regular" charset="-127"/>
            </a:endParaRPr>
          </a:p>
        </p:txBody>
      </p:sp>
      <p:sp>
        <p:nvSpPr>
          <p:cNvPr id="33" name="Shape 38"/>
          <p:cNvSpPr/>
          <p:nvPr userDrawn="1"/>
        </p:nvSpPr>
        <p:spPr>
          <a:xfrm>
            <a:off x="7062174" y="433236"/>
            <a:ext cx="2081826" cy="3833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4" name="Shape 39"/>
          <p:cNvSpPr/>
          <p:nvPr userDrawn="1"/>
        </p:nvSpPr>
        <p:spPr>
          <a:xfrm>
            <a:off x="6867844" y="436770"/>
            <a:ext cx="98796" cy="379805"/>
          </a:xfrm>
          <a:prstGeom prst="rect">
            <a:avLst/>
          </a:prstGeom>
          <a:solidFill>
            <a:srgbClr val="E47B09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5" name="Shape 40"/>
          <p:cNvSpPr/>
          <p:nvPr userDrawn="1"/>
        </p:nvSpPr>
        <p:spPr>
          <a:xfrm>
            <a:off x="6756230" y="436770"/>
            <a:ext cx="92609" cy="379805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6" name="Shape 41"/>
          <p:cNvSpPr/>
          <p:nvPr userDrawn="1"/>
        </p:nvSpPr>
        <p:spPr>
          <a:xfrm flipH="1">
            <a:off x="6913697" y="436770"/>
            <a:ext cx="52942" cy="379805"/>
          </a:xfrm>
          <a:prstGeom prst="rect">
            <a:avLst/>
          </a:prstGeom>
          <a:solidFill>
            <a:srgbClr val="22A227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7" name="Shape 42"/>
          <p:cNvSpPr/>
          <p:nvPr userDrawn="1"/>
        </p:nvSpPr>
        <p:spPr>
          <a:xfrm flipH="1">
            <a:off x="6703286" y="436770"/>
            <a:ext cx="52942" cy="37980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9095" rIns="39095" anchor="ctr"/>
          <a:lstStyle/>
          <a:p>
            <a:pPr algn="ctr">
              <a:defRPr sz="1200">
                <a:latin typeface="+mj-lt"/>
                <a:ea typeface="+mj-ea"/>
                <a:cs typeface="+mj-cs"/>
                <a:sym typeface="굴림"/>
              </a:defRPr>
            </a:pPr>
            <a:endParaRPr sz="1026" b="0" i="0" dirty="0">
              <a:latin typeface="Nanum Myeongjo Regular" charset="-127"/>
            </a:endParaRPr>
          </a:p>
        </p:txBody>
      </p:sp>
      <p:sp>
        <p:nvSpPr>
          <p:cNvPr id="38" name="Shape 44"/>
          <p:cNvSpPr/>
          <p:nvPr userDrawn="1"/>
        </p:nvSpPr>
        <p:spPr>
          <a:xfrm>
            <a:off x="7036500" y="490021"/>
            <a:ext cx="2114767" cy="2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ko-KR" altLang="en-US" sz="1026" dirty="0" smtClean="0"/>
              <a:t>한우농가 </a:t>
            </a:r>
            <a:r>
              <a:rPr lang="ko-KR" altLang="en-US" sz="1026" b="1" dirty="0" smtClean="0"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1026" dirty="0" smtClean="0"/>
              <a:t>용역제안</a:t>
            </a:r>
            <a:endParaRPr sz="1026" dirty="0"/>
          </a:p>
        </p:txBody>
      </p:sp>
      <p:sp>
        <p:nvSpPr>
          <p:cNvPr id="39" name="Shape 46"/>
          <p:cNvSpPr>
            <a:spLocks noGrp="1"/>
          </p:cNvSpPr>
          <p:nvPr>
            <p:ph type="sldNum" sz="quarter" idx="2"/>
          </p:nvPr>
        </p:nvSpPr>
        <p:spPr>
          <a:xfrm>
            <a:off x="4140978" y="6613803"/>
            <a:ext cx="627158" cy="244197"/>
          </a:xfrm>
          <a:prstGeom prst="rect">
            <a:avLst/>
          </a:prstGeom>
        </p:spPr>
        <p:txBody>
          <a:bodyPr wrap="square"/>
          <a:lstStyle>
            <a:lvl1pPr algn="ctr">
              <a:defRPr sz="1026" b="1">
                <a:solidFill>
                  <a:srgbClr val="797979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1" name="Shape 44"/>
          <p:cNvSpPr/>
          <p:nvPr userDrawn="1"/>
        </p:nvSpPr>
        <p:spPr>
          <a:xfrm>
            <a:off x="113123" y="6586855"/>
            <a:ext cx="2701467" cy="22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095" rIns="39095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나눔명조"/>
                <a:ea typeface="나눔명조"/>
                <a:cs typeface="나눔명조"/>
                <a:sym typeface="나눔명조"/>
              </a:defRPr>
            </a:lvl1pPr>
          </a:lstStyle>
          <a:p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</a:t>
            </a:r>
            <a:r>
              <a:rPr lang="en-US" altLang="ko-KR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~2018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년 한우농가 </a:t>
            </a:r>
            <a:r>
              <a:rPr lang="ko-KR" altLang="en-US" sz="8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Myeongjo" charset="-127"/>
                <a:ea typeface="Nanum Myeongjo" charset="-127"/>
                <a:cs typeface="Nanum Myeongjo" charset="-127"/>
              </a:rPr>
              <a:t>종합 경영컨설팅 </a:t>
            </a:r>
            <a:r>
              <a:rPr lang="ko-KR" altLang="en-US" sz="85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용역 제안서</a:t>
            </a:r>
            <a:endParaRPr sz="85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1" y="196915"/>
            <a:ext cx="1305852" cy="217789"/>
          </a:xfrm>
          <a:prstGeom prst="rect">
            <a:avLst/>
          </a:prstGeom>
        </p:spPr>
      </p:pic>
      <p:pic>
        <p:nvPicPr>
          <p:cNvPr id="29" name="image.jpeg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r="87202"/>
          <a:stretch/>
        </p:blipFill>
        <p:spPr>
          <a:xfrm>
            <a:off x="0" y="1"/>
            <a:ext cx="1069258" cy="1143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005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4A691-D8F3-4453-9F47-08F5EC0BCFB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930"/>
      </p:ext>
    </p:extLst>
  </p:cSld>
  <p:clrMapOvr>
    <a:masterClrMapping/>
  </p:clrMapOvr>
  <p:transition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3E650-C427-4EEC-B2AA-A0CE9536869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60292"/>
      </p:ext>
    </p:extLst>
  </p:cSld>
  <p:clrMapOvr>
    <a:masterClrMapping/>
  </p:clrMapOvr>
  <p:transition advClick="0" advT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B52A-EE30-453A-A2F1-D82B3AC8277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08186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85F-0194-4C5D-9666-D23958B5313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89653"/>
      </p:ext>
    </p:extLst>
  </p:cSld>
  <p:clrMapOvr>
    <a:masterClrMapping/>
  </p:clrMapOvr>
  <p:transition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DD1B-6DB4-41EE-AD2F-D24EDB0C052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14951"/>
      </p:ext>
    </p:extLst>
  </p:cSld>
  <p:clrMapOvr>
    <a:masterClrMapping/>
  </p:clrMapOvr>
  <p:transition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11EF9-D176-4840-B61D-D9828FF9448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5622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1AEA-3FD3-4798-8E80-F3B5B9B26E82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01524"/>
      </p:ext>
    </p:extLst>
  </p:cSld>
  <p:clrMapOvr>
    <a:masterClrMapping/>
  </p:clrMapOvr>
  <p:transition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AE071-1361-47F3-8743-BD81CE56B77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6391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AFA5-0118-4E8F-86EA-E4D25AADF2F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202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85F-0194-4C5D-9666-D23958B531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7B84D-EB96-4830-8090-37BAF8E85858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21049"/>
      </p:ext>
    </p:extLst>
  </p:cSld>
  <p:clrMapOvr>
    <a:masterClrMapping/>
  </p:clrMapOvr>
  <p:transition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41F8-2C48-4812-B789-3E40FCAD556D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28875"/>
      </p:ext>
    </p:extLst>
  </p:cSld>
  <p:clrMapOvr>
    <a:masterClrMapping/>
  </p:clrMapOvr>
  <p:transition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C74CB-A61B-425B-807E-25F388E057C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82937"/>
      </p:ext>
    </p:extLst>
  </p:cSld>
  <p:clrMapOvr>
    <a:masterClrMapping/>
  </p:clrMapOvr>
  <p:transition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9365C-C81D-4F4F-B7D2-F12F75B8BA1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84797"/>
      </p:ext>
    </p:extLst>
  </p:cSld>
  <p:clrMapOvr>
    <a:masterClrMapping/>
  </p:clrMapOvr>
  <p:transition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6570-64E7-4D58-B016-147E6302AF2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D9643-D1E2-42B7-B4CA-3436D44EF5B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22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6"/>
          <p:cNvGrpSpPr>
            <a:grpSpLocks/>
          </p:cNvGrpSpPr>
          <p:nvPr userDrawn="1"/>
        </p:nvGrpSpPr>
        <p:grpSpPr bwMode="auto">
          <a:xfrm>
            <a:off x="65088" y="911225"/>
            <a:ext cx="9002712" cy="5686425"/>
            <a:chOff x="35496" y="1054917"/>
            <a:chExt cx="9002045" cy="5686451"/>
          </a:xfrm>
        </p:grpSpPr>
        <p:grpSp>
          <p:nvGrpSpPr>
            <p:cNvPr id="5" name="그룹 51"/>
            <p:cNvGrpSpPr>
              <a:grpSpLocks/>
            </p:cNvGrpSpPr>
            <p:nvPr/>
          </p:nvGrpSpPr>
          <p:grpSpPr bwMode="auto">
            <a:xfrm>
              <a:off x="4211958" y="3237748"/>
              <a:ext cx="4708317" cy="3384294"/>
              <a:chOff x="4211958" y="3237748"/>
              <a:chExt cx="4708317" cy="3384294"/>
            </a:xfrm>
          </p:grpSpPr>
          <p:pic>
            <p:nvPicPr>
              <p:cNvPr id="7" name="Picture 2" descr="C:\Documents and Settings\Administrator\바탕 화면\3.jpg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211960" y="5542042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8" name="Picture 3" descr="C:\Documents and Settings\Administrator\바탕 화면\암소비육.jpg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41735" y="5542042"/>
                <a:ext cx="1486948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9" name="Picture 5" descr="C:\Documents and Settings\Administrator\바탕 화면\222.jp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211958" y="4382122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0" name="Picture 6" descr="C:\Documents and Settings\Administrator\바탕 화면\포스터 그림\도체 및 부위별 고기\도체-2.jp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39088" y="3237748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1" name="Picture 8" descr="C:\Documents and Settings\Administrator\바탕 화면\포스터 그림\한우\한우-수소3.jp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27117" y="3237748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2" name="Picture 69" descr="C:\Documents and Settings\Administrator\바탕 화면\한우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41734" y="4389914"/>
                <a:ext cx="1479805" cy="106441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3" name="Picture 7" descr="C:\Documents and Settings\Administrator\바탕 화면\포스터 그림\한우\한우무리-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05531" y="5542042"/>
                <a:ext cx="1486949" cy="10799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4" name="Picture 8" descr="C:\Documents and Settings\Administrator\바탕 화면\포스터 그림\포장\한우안심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05530" y="4389876"/>
                <a:ext cx="1486949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</p:grpSp>
        <p:sp>
          <p:nvSpPr>
            <p:cNvPr id="6" name="모서리가 둥근 직사각형 5"/>
            <p:cNvSpPr/>
            <p:nvPr/>
          </p:nvSpPr>
          <p:spPr>
            <a:xfrm>
              <a:off x="35496" y="1054917"/>
              <a:ext cx="9002045" cy="5686451"/>
            </a:xfrm>
            <a:prstGeom prst="roundRect">
              <a:avLst>
                <a:gd name="adj" fmla="val 3501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5" name="모서리가 둥근 직사각형 14"/>
          <p:cNvSpPr/>
          <p:nvPr userDrawn="1"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0" y="-14897"/>
            <a:ext cx="9129487" cy="73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9000">
                <a:schemeClr val="bg1"/>
              </a:gs>
              <a:gs pos="50000">
                <a:schemeClr val="bg2">
                  <a:lumMod val="95000"/>
                </a:schemeClr>
              </a:gs>
              <a:gs pos="80000">
                <a:srgbClr val="F5F5F5">
                  <a:lumMod val="35000"/>
                  <a:lumOff val="65000"/>
                </a:srgbClr>
              </a:gs>
              <a:gs pos="20000">
                <a:srgbClr val="EEEEEE">
                  <a:lumMod val="77000"/>
                  <a:lumOff val="23000"/>
                </a:srgbClr>
              </a:gs>
              <a:gs pos="0">
                <a:schemeClr val="bg1"/>
              </a:gs>
            </a:gsLst>
            <a:lin ang="90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grpSp>
        <p:nvGrpSpPr>
          <p:cNvPr id="17" name="그룹 10"/>
          <p:cNvGrpSpPr>
            <a:grpSpLocks/>
          </p:cNvGrpSpPr>
          <p:nvPr userDrawn="1"/>
        </p:nvGrpSpPr>
        <p:grpSpPr bwMode="auto">
          <a:xfrm>
            <a:off x="0" y="-36513"/>
            <a:ext cx="1900238" cy="752476"/>
            <a:chOff x="0" y="-1"/>
            <a:chExt cx="1300472" cy="752476"/>
          </a:xfrm>
        </p:grpSpPr>
        <p:sp>
          <p:nvSpPr>
            <p:cNvPr id="18" name="순서도: 문서 25"/>
            <p:cNvSpPr/>
            <p:nvPr/>
          </p:nvSpPr>
          <p:spPr>
            <a:xfrm>
              <a:off x="117336" y="-1"/>
              <a:ext cx="1183136" cy="75247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92D050"/>
                </a:gs>
                <a:gs pos="0">
                  <a:srgbClr val="92D050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19" name="순서도: 문서 25"/>
            <p:cNvSpPr/>
            <p:nvPr/>
          </p:nvSpPr>
          <p:spPr>
            <a:xfrm>
              <a:off x="0" y="-1"/>
              <a:ext cx="1200519" cy="75247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000">
                  <a:srgbClr val="4312F6"/>
                </a:gs>
                <a:gs pos="0">
                  <a:srgbClr val="00B050">
                    <a:lumMod val="60000"/>
                    <a:lumOff val="40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그룹 16"/>
          <p:cNvGrpSpPr>
            <a:grpSpLocks/>
          </p:cNvGrpSpPr>
          <p:nvPr userDrawn="1"/>
        </p:nvGrpSpPr>
        <p:grpSpPr bwMode="auto">
          <a:xfrm>
            <a:off x="7267575" y="-26988"/>
            <a:ext cx="1887538" cy="755651"/>
            <a:chOff x="3533217" y="-3511"/>
            <a:chExt cx="1300473" cy="755986"/>
          </a:xfrm>
        </p:grpSpPr>
        <p:sp>
          <p:nvSpPr>
            <p:cNvPr id="21" name="순서도: 문서 25"/>
            <p:cNvSpPr/>
            <p:nvPr/>
          </p:nvSpPr>
          <p:spPr>
            <a:xfrm rot="10800000">
              <a:off x="3533217" y="1254"/>
              <a:ext cx="1183441" cy="75122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92D050"/>
                </a:gs>
                <a:gs pos="0">
                  <a:srgbClr val="92D050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" name="순서도: 문서 25"/>
            <p:cNvSpPr/>
            <p:nvPr/>
          </p:nvSpPr>
          <p:spPr>
            <a:xfrm rot="10800000">
              <a:off x="3633842" y="-3511"/>
              <a:ext cx="1199848" cy="75598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  <a:gd name="connsiteX0" fmla="*/ 0 w 21600"/>
                <a:gd name="connsiteY0" fmla="*/ 0 h 20832"/>
                <a:gd name="connsiteX1" fmla="*/ 21600 w 21600"/>
                <a:gd name="connsiteY1" fmla="*/ 0 h 20832"/>
                <a:gd name="connsiteX2" fmla="*/ 21600 w 21600"/>
                <a:gd name="connsiteY2" fmla="*/ 365 h 20832"/>
                <a:gd name="connsiteX3" fmla="*/ 39 w 21600"/>
                <a:gd name="connsiteY3" fmla="*/ 20432 h 20832"/>
                <a:gd name="connsiteX4" fmla="*/ 0 w 21600"/>
                <a:gd name="connsiteY4" fmla="*/ 0 h 20832"/>
                <a:gd name="connsiteX0" fmla="*/ 0 w 21600"/>
                <a:gd name="connsiteY0" fmla="*/ 0 h 20541"/>
                <a:gd name="connsiteX1" fmla="*/ 21600 w 21600"/>
                <a:gd name="connsiteY1" fmla="*/ 0 h 20541"/>
                <a:gd name="connsiteX2" fmla="*/ 21600 w 21600"/>
                <a:gd name="connsiteY2" fmla="*/ 365 h 20541"/>
                <a:gd name="connsiteX3" fmla="*/ 39 w 21600"/>
                <a:gd name="connsiteY3" fmla="*/ 20432 h 20541"/>
                <a:gd name="connsiteX4" fmla="*/ 0 w 21600"/>
                <a:gd name="connsiteY4" fmla="*/ 0 h 20541"/>
                <a:gd name="connsiteX0" fmla="*/ 0 w 21600"/>
                <a:gd name="connsiteY0" fmla="*/ 0 h 20672"/>
                <a:gd name="connsiteX1" fmla="*/ 21600 w 21600"/>
                <a:gd name="connsiteY1" fmla="*/ 0 h 20672"/>
                <a:gd name="connsiteX2" fmla="*/ 21600 w 21600"/>
                <a:gd name="connsiteY2" fmla="*/ 365 h 20672"/>
                <a:gd name="connsiteX3" fmla="*/ 39 w 21600"/>
                <a:gd name="connsiteY3" fmla="*/ 20432 h 20672"/>
                <a:gd name="connsiteX4" fmla="*/ 0 w 21600"/>
                <a:gd name="connsiteY4" fmla="*/ 0 h 2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672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928" y="23249"/>
                    <a:pt x="39" y="20432"/>
                  </a:cubicBezTo>
                  <a:cubicBezTo>
                    <a:pt x="26" y="13621"/>
                    <a:pt x="13" y="6811"/>
                    <a:pt x="0" y="0"/>
                  </a:cubicBezTo>
                  <a:close/>
                </a:path>
              </a:pathLst>
            </a:custGeom>
            <a:gradFill>
              <a:gsLst>
                <a:gs pos="3000">
                  <a:srgbClr val="00B050"/>
                </a:gs>
                <a:gs pos="0">
                  <a:srgbClr val="00B050">
                    <a:lumMod val="60000"/>
                    <a:lumOff val="40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3"/>
          <p:cNvSpPr>
            <a:spLocks noChangeArrowheads="1"/>
          </p:cNvSpPr>
          <p:nvPr userDrawn="1"/>
        </p:nvSpPr>
        <p:spPr bwMode="auto">
          <a:xfrm>
            <a:off x="0" y="20638"/>
            <a:ext cx="184150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>
              <a:buClrTx/>
              <a:defRPr/>
            </a:pPr>
            <a:endParaRPr kumimoji="0" lang="ko-KR" altLang="en-US" sz="1800" b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14288" y="85725"/>
            <a:ext cx="827087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hangingPunct="1">
              <a:buClrTx/>
              <a:defRPr/>
            </a:pPr>
            <a:r>
              <a:rPr kumimoji="0" lang="en-US" altLang="ko-KR" sz="240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NH</a:t>
            </a:r>
            <a:endParaRPr kumimoji="0" lang="ko-KR" altLang="en-US" sz="2400" smtClean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Picture 34" descr="C:\Documents and Settings\Administrator\바탕 화면\re6WuxTsrdE2IgXnqUL42Uaew4yV.gif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04788"/>
            <a:ext cx="4841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2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A7107-F773-4CA2-8B32-EA7E95B6AE6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28ADD-40F3-4078-B04B-A16B893586F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46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E260-51A9-4C44-9856-2A8A8F8B970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84F0-0A29-4729-A3D9-2809884DF9C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07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DB960-654A-42F8-A4F2-9113E68EF91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AE385-67EC-49F6-B2B1-961C1659E52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39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23885-B75F-4804-AA43-C1AF16CD9DF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BCF1-3F4A-48EF-9DEE-6047760C63D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45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76056-6F41-4857-83DE-E74F0AD7E3F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213AF-B017-4CBC-8EE2-F5DBA3A1C9D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0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DD1B-6DB4-41EE-AD2F-D24EDB0C05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EF9D3-3934-4C87-BEAE-CCF9D1CB0DD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D692-E783-46EC-8A56-BD6B1542A89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78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9969-363E-46C9-8DE2-205CCA4134E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9168B-614F-415D-BD9E-E1971012B67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85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22790-FF4C-4643-BE8F-ED0ADFBAEF5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4D33-D6B3-4122-B6B4-07A61FBAD4B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35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DD6F3-D134-439D-99B5-82FB2AE3551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4ADDC-E231-440D-A4E5-C99AAE37AF3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36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59F0-C173-42A8-A880-A8BB7A15D64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1E6D-464B-429E-ADBD-2CD829F0D1F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94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4A691-D8F3-4453-9F47-08F5EC0BCFB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9813"/>
      </p:ext>
    </p:extLst>
  </p:cSld>
  <p:clrMapOvr>
    <a:masterClrMapping/>
  </p:clrMapOvr>
  <p:transition advClick="0" advTm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3E650-C427-4EEC-B2AA-A0CE9536869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32024"/>
      </p:ext>
    </p:extLst>
  </p:cSld>
  <p:clrMapOvr>
    <a:masterClrMapping/>
  </p:clrMapOvr>
  <p:transition advClick="0" advTm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B52A-EE30-453A-A2F1-D82B3AC8277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15359"/>
      </p:ext>
    </p:extLst>
  </p:cSld>
  <p:clrMapOvr>
    <a:masterClrMapping/>
  </p:clrMapOvr>
  <p:transition advClick="0" advTm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85F-0194-4C5D-9666-D23958B5313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32651"/>
      </p:ext>
    </p:extLst>
  </p:cSld>
  <p:clrMapOvr>
    <a:masterClrMapping/>
  </p:clrMapOvr>
  <p:transition advClick="0" advTm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DD1B-6DB4-41EE-AD2F-D24EDB0C052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0873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11EF9-D176-4840-B61D-D9828FF944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11EF9-D176-4840-B61D-D9828FF9448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30260"/>
      </p:ext>
    </p:extLst>
  </p:cSld>
  <p:clrMapOvr>
    <a:masterClrMapping/>
  </p:clrMapOvr>
  <p:transition advClick="0" advTm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1AEA-3FD3-4798-8E80-F3B5B9B26E82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26715"/>
      </p:ext>
    </p:extLst>
  </p:cSld>
  <p:clrMapOvr>
    <a:masterClrMapping/>
  </p:clrMapOvr>
  <p:transition advClick="0" advTm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AE071-1361-47F3-8743-BD81CE56B77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32191"/>
      </p:ext>
    </p:extLst>
  </p:cSld>
  <p:clrMapOvr>
    <a:masterClrMapping/>
  </p:clrMapOvr>
  <p:transition advClick="0" advTm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AFA5-0118-4E8F-86EA-E4D25AADF2F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37355"/>
      </p:ext>
    </p:extLst>
  </p:cSld>
  <p:clrMapOvr>
    <a:masterClrMapping/>
  </p:clrMapOvr>
  <p:transition advClick="0" advTm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7B84D-EB96-4830-8090-37BAF8E85858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19625"/>
      </p:ext>
    </p:extLst>
  </p:cSld>
  <p:clrMapOvr>
    <a:masterClrMapping/>
  </p:clrMapOvr>
  <p:transition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41F8-2C48-4812-B789-3E40FCAD556D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06405"/>
      </p:ext>
    </p:extLst>
  </p:cSld>
  <p:clrMapOvr>
    <a:masterClrMapping/>
  </p:clrMapOvr>
  <p:transition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C74CB-A61B-425B-807E-25F388E057C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71774"/>
      </p:ext>
    </p:extLst>
  </p:cSld>
  <p:clrMapOvr>
    <a:masterClrMapping/>
  </p:clrMapOvr>
  <p:transition advClick="0" advTm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9365C-C81D-4F4F-B7D2-F12F75B8BA1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30700"/>
      </p:ext>
    </p:extLst>
  </p:cSld>
  <p:clrMapOvr>
    <a:masterClrMapping/>
  </p:clrMapOvr>
  <p:transition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4A691-D8F3-4453-9F47-08F5EC0BCFB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01912"/>
      </p:ext>
    </p:extLst>
  </p:cSld>
  <p:clrMapOvr>
    <a:masterClrMapping/>
  </p:clrMapOvr>
  <p:transition advClick="0" advTm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3E650-C427-4EEC-B2AA-A0CE95368690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68831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1AEA-3FD3-4798-8E80-F3B5B9B26E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B52A-EE30-453A-A2F1-D82B3AC8277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32926"/>
      </p:ext>
    </p:extLst>
  </p:cSld>
  <p:clrMapOvr>
    <a:masterClrMapping/>
  </p:clrMapOvr>
  <p:transition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85F-0194-4C5D-9666-D23958B5313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29930"/>
      </p:ext>
    </p:extLst>
  </p:cSld>
  <p:clrMapOvr>
    <a:masterClrMapping/>
  </p:clrMapOvr>
  <p:transition advClick="0" advTm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DD1B-6DB4-41EE-AD2F-D24EDB0C052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26853"/>
      </p:ext>
    </p:extLst>
  </p:cSld>
  <p:clrMapOvr>
    <a:masterClrMapping/>
  </p:clrMapOvr>
  <p:transition advClick="0" advTm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11EF9-D176-4840-B61D-D9828FF9448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90274"/>
      </p:ext>
    </p:extLst>
  </p:cSld>
  <p:clrMapOvr>
    <a:masterClrMapping/>
  </p:clrMapOvr>
  <p:transition advClick="0" advTm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1AEA-3FD3-4798-8E80-F3B5B9B26E82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76085"/>
      </p:ext>
    </p:extLst>
  </p:cSld>
  <p:clrMapOvr>
    <a:masterClrMapping/>
  </p:clrMapOvr>
  <p:transition advClick="0" advTm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AE071-1361-47F3-8743-BD81CE56B77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7721"/>
      </p:ext>
    </p:extLst>
  </p:cSld>
  <p:clrMapOvr>
    <a:masterClrMapping/>
  </p:clrMapOvr>
  <p:transition advClick="0" advTm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AFA5-0118-4E8F-86EA-E4D25AADF2F7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37425"/>
      </p:ext>
    </p:extLst>
  </p:cSld>
  <p:clrMapOvr>
    <a:masterClrMapping/>
  </p:clrMapOvr>
  <p:transition advClick="0" advTm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7B84D-EB96-4830-8090-37BAF8E85858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63535"/>
      </p:ext>
    </p:extLst>
  </p:cSld>
  <p:clrMapOvr>
    <a:masterClrMapping/>
  </p:clrMapOvr>
  <p:transition advClick="0" advTm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41F8-2C48-4812-B789-3E40FCAD556D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3017"/>
      </p:ext>
    </p:extLst>
  </p:cSld>
  <p:clrMapOvr>
    <a:masterClrMapping/>
  </p:clrMapOvr>
  <p:transition advClick="0" advTm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C74CB-A61B-425B-807E-25F388E057C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27079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AE071-1361-47F3-8743-BD81CE56B7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9365C-C81D-4F4F-B7D2-F12F75B8BA11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0175"/>
      </p:ext>
    </p:extLst>
  </p:cSld>
  <p:clrMapOvr>
    <a:masterClrMapping/>
  </p:clrMapOvr>
  <p:transition advClick="0" advTm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1A2CD-5DB9-4BA7-939C-CDCD300394E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940C-B847-4CEF-A242-85EEB00789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52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6"/>
          <p:cNvGrpSpPr>
            <a:grpSpLocks/>
          </p:cNvGrpSpPr>
          <p:nvPr userDrawn="1"/>
        </p:nvGrpSpPr>
        <p:grpSpPr bwMode="auto">
          <a:xfrm>
            <a:off x="65088" y="911225"/>
            <a:ext cx="9002712" cy="5686425"/>
            <a:chOff x="35496" y="1054917"/>
            <a:chExt cx="9002045" cy="5686451"/>
          </a:xfrm>
        </p:grpSpPr>
        <p:grpSp>
          <p:nvGrpSpPr>
            <p:cNvPr id="5" name="그룹 51"/>
            <p:cNvGrpSpPr>
              <a:grpSpLocks/>
            </p:cNvGrpSpPr>
            <p:nvPr/>
          </p:nvGrpSpPr>
          <p:grpSpPr bwMode="auto">
            <a:xfrm>
              <a:off x="4211958" y="3237748"/>
              <a:ext cx="4708317" cy="3384294"/>
              <a:chOff x="4211958" y="3237748"/>
              <a:chExt cx="4708317" cy="3384294"/>
            </a:xfrm>
          </p:grpSpPr>
          <p:pic>
            <p:nvPicPr>
              <p:cNvPr id="7" name="Picture 2" descr="C:\Documents and Settings\Administrator\바탕 화면\3.jpg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211960" y="5542042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8" name="Picture 3" descr="C:\Documents and Settings\Administrator\바탕 화면\암소비육.jpg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41735" y="5542042"/>
                <a:ext cx="1486948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9" name="Picture 5" descr="C:\Documents and Settings\Administrator\바탕 화면\222.jpg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211958" y="4382122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0" name="Picture 6" descr="C:\Documents and Settings\Administrator\바탕 화면\포스터 그림\도체 및 부위별 고기\도체-2.jp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39088" y="3237748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1" name="Picture 8" descr="C:\Documents and Settings\Administrator\바탕 화면\포스터 그림\한우\한우-수소3.jp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27117" y="3237748"/>
                <a:ext cx="1481187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2" name="Picture 69" descr="C:\Documents and Settings\Administrator\바탕 화면\한우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841734" y="4389914"/>
                <a:ext cx="1479805" cy="106441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3" name="Picture 7" descr="C:\Documents and Settings\Administrator\바탕 화면\포스터 그림\한우\한우무리-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05531" y="5542042"/>
                <a:ext cx="1486949" cy="10799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  <p:pic>
            <p:nvPicPr>
              <p:cNvPr id="14" name="Picture 8" descr="C:\Documents and Settings\Administrator\바탕 화면\포스터 그림\포장\한우안심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405530" y="4389876"/>
                <a:ext cx="1486949" cy="10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/>
            </p:spPr>
          </p:pic>
        </p:grpSp>
        <p:sp>
          <p:nvSpPr>
            <p:cNvPr id="6" name="모서리가 둥근 직사각형 5"/>
            <p:cNvSpPr/>
            <p:nvPr/>
          </p:nvSpPr>
          <p:spPr>
            <a:xfrm>
              <a:off x="35496" y="1054917"/>
              <a:ext cx="9002045" cy="5686451"/>
            </a:xfrm>
            <a:prstGeom prst="roundRect">
              <a:avLst>
                <a:gd name="adj" fmla="val 3501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5" name="모서리가 둥근 직사각형 14"/>
          <p:cNvSpPr/>
          <p:nvPr userDrawn="1"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0" y="-14897"/>
            <a:ext cx="9129487" cy="73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9000">
                <a:schemeClr val="bg1"/>
              </a:gs>
              <a:gs pos="50000">
                <a:schemeClr val="bg2">
                  <a:lumMod val="95000"/>
                </a:schemeClr>
              </a:gs>
              <a:gs pos="80000">
                <a:srgbClr val="F5F5F5">
                  <a:lumMod val="35000"/>
                  <a:lumOff val="65000"/>
                </a:srgbClr>
              </a:gs>
              <a:gs pos="20000">
                <a:srgbClr val="EEEEEE">
                  <a:lumMod val="77000"/>
                  <a:lumOff val="23000"/>
                </a:srgbClr>
              </a:gs>
              <a:gs pos="0">
                <a:schemeClr val="bg1"/>
              </a:gs>
            </a:gsLst>
            <a:lin ang="90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grpSp>
        <p:nvGrpSpPr>
          <p:cNvPr id="17" name="그룹 10"/>
          <p:cNvGrpSpPr>
            <a:grpSpLocks/>
          </p:cNvGrpSpPr>
          <p:nvPr userDrawn="1"/>
        </p:nvGrpSpPr>
        <p:grpSpPr bwMode="auto">
          <a:xfrm>
            <a:off x="0" y="-36513"/>
            <a:ext cx="1900238" cy="752476"/>
            <a:chOff x="0" y="-1"/>
            <a:chExt cx="1300472" cy="752476"/>
          </a:xfrm>
        </p:grpSpPr>
        <p:sp>
          <p:nvSpPr>
            <p:cNvPr id="18" name="순서도: 문서 25"/>
            <p:cNvSpPr/>
            <p:nvPr/>
          </p:nvSpPr>
          <p:spPr>
            <a:xfrm>
              <a:off x="117336" y="-1"/>
              <a:ext cx="1183136" cy="75247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92D050"/>
                </a:gs>
                <a:gs pos="0">
                  <a:srgbClr val="92D050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19" name="순서도: 문서 25"/>
            <p:cNvSpPr/>
            <p:nvPr/>
          </p:nvSpPr>
          <p:spPr>
            <a:xfrm>
              <a:off x="0" y="-1"/>
              <a:ext cx="1200519" cy="75247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000">
                  <a:srgbClr val="4312F6"/>
                </a:gs>
                <a:gs pos="0">
                  <a:srgbClr val="00B050">
                    <a:lumMod val="60000"/>
                    <a:lumOff val="40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그룹 16"/>
          <p:cNvGrpSpPr>
            <a:grpSpLocks/>
          </p:cNvGrpSpPr>
          <p:nvPr userDrawn="1"/>
        </p:nvGrpSpPr>
        <p:grpSpPr bwMode="auto">
          <a:xfrm>
            <a:off x="7267575" y="-26988"/>
            <a:ext cx="1887538" cy="755651"/>
            <a:chOff x="3533217" y="-3511"/>
            <a:chExt cx="1300473" cy="755986"/>
          </a:xfrm>
        </p:grpSpPr>
        <p:sp>
          <p:nvSpPr>
            <p:cNvPr id="21" name="순서도: 문서 25"/>
            <p:cNvSpPr/>
            <p:nvPr/>
          </p:nvSpPr>
          <p:spPr>
            <a:xfrm rot="10800000">
              <a:off x="3533217" y="1254"/>
              <a:ext cx="1183441" cy="75122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576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92D050"/>
                </a:gs>
                <a:gs pos="0">
                  <a:srgbClr val="92D050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" name="순서도: 문서 25"/>
            <p:cNvSpPr/>
            <p:nvPr/>
          </p:nvSpPr>
          <p:spPr>
            <a:xfrm rot="10800000">
              <a:off x="3633842" y="-3511"/>
              <a:ext cx="1199848" cy="75598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576"/>
                <a:gd name="connsiteX1" fmla="*/ 21600 w 21600"/>
                <a:gd name="connsiteY1" fmla="*/ 0 h 20576"/>
                <a:gd name="connsiteX2" fmla="*/ 21600 w 21600"/>
                <a:gd name="connsiteY2" fmla="*/ 365 h 20576"/>
                <a:gd name="connsiteX3" fmla="*/ 0 w 21600"/>
                <a:gd name="connsiteY3" fmla="*/ 20172 h 20576"/>
                <a:gd name="connsiteX4" fmla="*/ 0 w 21600"/>
                <a:gd name="connsiteY4" fmla="*/ 0 h 20576"/>
                <a:gd name="connsiteX0" fmla="*/ 0 w 21600"/>
                <a:gd name="connsiteY0" fmla="*/ 0 h 20832"/>
                <a:gd name="connsiteX1" fmla="*/ 21600 w 21600"/>
                <a:gd name="connsiteY1" fmla="*/ 0 h 20832"/>
                <a:gd name="connsiteX2" fmla="*/ 21600 w 21600"/>
                <a:gd name="connsiteY2" fmla="*/ 365 h 20832"/>
                <a:gd name="connsiteX3" fmla="*/ 39 w 21600"/>
                <a:gd name="connsiteY3" fmla="*/ 20432 h 20832"/>
                <a:gd name="connsiteX4" fmla="*/ 0 w 21600"/>
                <a:gd name="connsiteY4" fmla="*/ 0 h 20832"/>
                <a:gd name="connsiteX0" fmla="*/ 0 w 21600"/>
                <a:gd name="connsiteY0" fmla="*/ 0 h 20541"/>
                <a:gd name="connsiteX1" fmla="*/ 21600 w 21600"/>
                <a:gd name="connsiteY1" fmla="*/ 0 h 20541"/>
                <a:gd name="connsiteX2" fmla="*/ 21600 w 21600"/>
                <a:gd name="connsiteY2" fmla="*/ 365 h 20541"/>
                <a:gd name="connsiteX3" fmla="*/ 39 w 21600"/>
                <a:gd name="connsiteY3" fmla="*/ 20432 h 20541"/>
                <a:gd name="connsiteX4" fmla="*/ 0 w 21600"/>
                <a:gd name="connsiteY4" fmla="*/ 0 h 20541"/>
                <a:gd name="connsiteX0" fmla="*/ 0 w 21600"/>
                <a:gd name="connsiteY0" fmla="*/ 0 h 20672"/>
                <a:gd name="connsiteX1" fmla="*/ 21600 w 21600"/>
                <a:gd name="connsiteY1" fmla="*/ 0 h 20672"/>
                <a:gd name="connsiteX2" fmla="*/ 21600 w 21600"/>
                <a:gd name="connsiteY2" fmla="*/ 365 h 20672"/>
                <a:gd name="connsiteX3" fmla="*/ 39 w 21600"/>
                <a:gd name="connsiteY3" fmla="*/ 20432 h 20672"/>
                <a:gd name="connsiteX4" fmla="*/ 0 w 21600"/>
                <a:gd name="connsiteY4" fmla="*/ 0 h 2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672">
                  <a:moveTo>
                    <a:pt x="0" y="0"/>
                  </a:moveTo>
                  <a:lnTo>
                    <a:pt x="21600" y="0"/>
                  </a:lnTo>
                  <a:lnTo>
                    <a:pt x="21600" y="365"/>
                  </a:lnTo>
                  <a:cubicBezTo>
                    <a:pt x="10800" y="365"/>
                    <a:pt x="10928" y="23249"/>
                    <a:pt x="39" y="20432"/>
                  </a:cubicBezTo>
                  <a:cubicBezTo>
                    <a:pt x="26" y="13621"/>
                    <a:pt x="13" y="6811"/>
                    <a:pt x="0" y="0"/>
                  </a:cubicBezTo>
                  <a:close/>
                </a:path>
              </a:pathLst>
            </a:custGeom>
            <a:gradFill>
              <a:gsLst>
                <a:gs pos="3000">
                  <a:srgbClr val="00B050"/>
                </a:gs>
                <a:gs pos="0">
                  <a:srgbClr val="00B050">
                    <a:lumMod val="60000"/>
                    <a:lumOff val="40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1800" b="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3"/>
          <p:cNvSpPr>
            <a:spLocks noChangeArrowheads="1"/>
          </p:cNvSpPr>
          <p:nvPr userDrawn="1"/>
        </p:nvSpPr>
        <p:spPr bwMode="auto">
          <a:xfrm>
            <a:off x="0" y="20638"/>
            <a:ext cx="184150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>
              <a:buClrTx/>
              <a:defRPr/>
            </a:pPr>
            <a:endParaRPr kumimoji="0" lang="ko-KR" altLang="en-US" sz="1800" b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14288" y="85725"/>
            <a:ext cx="827087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hangingPunct="1">
              <a:buClrTx/>
              <a:defRPr/>
            </a:pPr>
            <a:r>
              <a:rPr kumimoji="0" lang="en-US" altLang="ko-KR" sz="240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NH</a:t>
            </a:r>
            <a:endParaRPr kumimoji="0" lang="ko-KR" altLang="en-US" sz="2400" smtClean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Picture 34" descr="C:\Documents and Settings\Administrator\바탕 화면\re6WuxTsrdE2IgXnqUL42Uaew4yV.gif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04788"/>
            <a:ext cx="4841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2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60624-3FFD-4614-A699-FFB0F8790C9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6DE8-12E7-45A3-80DC-179E388E9DF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83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0FB0-08B2-48D1-BDAC-05AB1260553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A9A8-2FA5-4EC8-BC27-B600C19107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62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87BE-57C8-495F-8487-2CD11AFCA50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00D3-8F41-4B50-A0A3-048720786DF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45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72CB6-02BF-460D-A8A0-DBC2C860259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8273B-C266-485E-AB81-46B87DF476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37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4D95A-6708-480D-8835-E7B74AA526D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9E302-2802-4EA6-8115-47A6AC533C7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54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C4FBC-1C42-4D25-8695-49B2CDF57F5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831D-9A36-4F9C-B19C-B3CDEB8BDB9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537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C6E44-A4A4-48C5-A81B-EF6A8DB32F5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330A-1C75-4E2C-9D60-4C7C3526945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225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FC789-7BA8-48A8-A58B-26973582343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D473-6769-470D-A81D-DCC65169667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5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AFA5-0118-4E8F-86EA-E4D25AADF2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advClick="0" advTm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D8CB-7E9C-4504-A273-4F6ACD2D425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BC6D-2E3F-4CDF-8A93-93052B5AC84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435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6ECB-706B-48DD-BE84-6297F11306E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8E00-380A-4F0A-A65E-D9972DD6A7F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9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4D9C87-CF4C-44E0-A2A3-691925B3E11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advClick="0" advTm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0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l">
              <a:buClrTx/>
              <a:defRPr/>
            </a:pPr>
            <a:endParaRPr kumimoji="1" lang="en-US" altLang="ko-KR"/>
          </a:p>
        </p:txBody>
      </p:sp>
      <p:sp>
        <p:nvSpPr>
          <p:cNvPr id="70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endParaRPr kumimoji="1" lang="en-US" altLang="ko-KR"/>
          </a:p>
        </p:txBody>
      </p:sp>
      <p:sp>
        <p:nvSpPr>
          <p:cNvPr id="70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fld id="{9E23E264-72BA-4F7E-9A4F-041482CEDB66}" type="slidenum">
              <a:rPr kumimoji="1" lang="en-US" altLang="ko-KR"/>
              <a:pPr>
                <a:buClrTx/>
                <a:defRPr/>
              </a:pPr>
              <a:t>‹#›</a:t>
            </a:fld>
            <a:endParaRPr kumimoji="1" lang="en-US" altLang="ko-KR"/>
          </a:p>
        </p:txBody>
      </p:sp>
    </p:spTree>
    <p:extLst>
      <p:ext uri="{BB962C8B-B14F-4D97-AF65-F5344CB8AC3E}">
        <p14:creationId xmlns:p14="http://schemas.microsoft.com/office/powerpoint/2010/main" val="11116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ransition spd="med">
    <p:pull dir="rd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4D9C87-CF4C-44E0-A2A3-691925B3E11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advClick="0" advTm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fld id="{2E30365F-645A-497C-9D22-F738873F8B7F}" type="datetimeFigureOut">
              <a:rPr lang="ko-KR" altLang="en-US" b="0">
                <a:solidFill>
                  <a:prstClr val="black">
                    <a:tint val="75000"/>
                  </a:prstClr>
                </a:solidFill>
              </a:rPr>
              <a:pPr>
                <a:buClrTx/>
                <a:defRPr/>
              </a:pPr>
              <a:t>2017-03-29</a:t>
            </a:fld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fld id="{7B0049F5-CC22-4F3C-99AE-DAAA6475233C}" type="slidenum">
              <a:rPr lang="ko-KR" altLang="en-US" b="0">
                <a:solidFill>
                  <a:prstClr val="black">
                    <a:tint val="75000"/>
                  </a:prstClr>
                </a:solidFill>
              </a:rPr>
              <a:pPr>
                <a:buClrTx/>
                <a:defRPr/>
              </a:pPr>
              <a:t>‹#›</a:t>
            </a:fld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4D9C87-CF4C-44E0-A2A3-691925B3E11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advClick="0" advTm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1B372D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4D9C87-CF4C-44E0-A2A3-691925B3E119}" type="slidenum">
              <a:rPr lang="en-US" altLang="ko-KR">
                <a:solidFill>
                  <a:srgbClr val="1B372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1B3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2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 advClick="0" advTm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¾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fld id="{C1A57A48-95EF-4D02-9505-622B0F67D55B}" type="datetimeFigureOut">
              <a:rPr lang="ko-KR" altLang="en-US" b="0">
                <a:solidFill>
                  <a:prstClr val="black">
                    <a:tint val="75000"/>
                  </a:prstClr>
                </a:solidFill>
              </a:rPr>
              <a:pPr>
                <a:buClrTx/>
                <a:defRPr/>
              </a:pPr>
              <a:t>2017-03-29</a:t>
            </a:fld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defRPr/>
            </a:pPr>
            <a:fld id="{ABDE4C81-E438-419F-9C3F-678D9616FF88}" type="slidenum">
              <a:rPr lang="ko-KR" altLang="en-US" b="0">
                <a:solidFill>
                  <a:prstClr val="black">
                    <a:tint val="75000"/>
                  </a:prstClr>
                </a:solidFill>
              </a:rPr>
              <a:pPr>
                <a:buClrTx/>
                <a:defRPr/>
              </a:pPr>
              <a:t>‹#›</a:t>
            </a:fld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3.e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3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265312"/>
            <a:ext cx="8839200" cy="1371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ko-KR" altLang="en-US" sz="4000" dirty="0" smtClean="0">
                <a:solidFill>
                  <a:srgbClr val="CC0099"/>
                </a:solidFill>
                <a:latin typeface="헤드라인" pitchFamily="18" charset="-127"/>
                <a:ea typeface="헤드라인" pitchFamily="18" charset="-127"/>
              </a:rPr>
              <a:t>고급육단계별 사양관리  </a:t>
            </a:r>
            <a:r>
              <a:rPr lang="en-US" altLang="ko-KR" sz="4000" dirty="0" smtClean="0">
                <a:solidFill>
                  <a:srgbClr val="CC0099"/>
                </a:solidFill>
                <a:latin typeface="헤드라인" pitchFamily="18" charset="-127"/>
                <a:ea typeface="헤드라인" pitchFamily="18" charset="-127"/>
              </a:rPr>
              <a:t> 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724400"/>
            <a:ext cx="6248400" cy="1295400"/>
          </a:xfrm>
        </p:spPr>
        <p:txBody>
          <a:bodyPr/>
          <a:lstStyle/>
          <a:p>
            <a:pPr eaLnBrk="1" hangingPunct="1"/>
            <a:r>
              <a:rPr lang="en-US" altLang="ko-KR" smtClean="0"/>
              <a:t> </a:t>
            </a:r>
          </a:p>
          <a:p>
            <a:pPr eaLnBrk="1" hangingPunct="1"/>
            <a:endParaRPr lang="en-US" altLang="ko-KR" smtClean="0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2971800" y="3049796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kumimoji="1" lang="en-US" altLang="ko-KR" sz="2800" dirty="0" smtClean="0">
                <a:solidFill>
                  <a:schemeClr val="tx1"/>
                </a:solidFill>
              </a:rPr>
              <a:t>GMD </a:t>
            </a:r>
            <a:r>
              <a:rPr kumimoji="1" lang="ko-KR" altLang="en-US" sz="2800" dirty="0" smtClean="0">
                <a:solidFill>
                  <a:schemeClr val="tx1"/>
                </a:solidFill>
              </a:rPr>
              <a:t>김종하</a:t>
            </a:r>
            <a:endParaRPr kumimoji="1"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1981200" y="4648200"/>
            <a:ext cx="5562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Pct val="75000"/>
            </a:pPr>
            <a:r>
              <a:rPr kumimoji="1" lang="en-US" altLang="ko-KR" sz="3000" b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      </a:t>
            </a:r>
            <a:endParaRPr kumimoji="1" lang="en-US" altLang="ko-KR" sz="2000" b="0">
              <a:solidFill>
                <a:schemeClr val="tx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1032" name="Picture 14" descr="120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4005064"/>
            <a:ext cx="3744416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3527425" cy="2016223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292" y="481381"/>
            <a:ext cx="3182281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한우산업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 smtClean="0">
                <a:latin typeface="Nanum Myeongjo Bold" charset="-127"/>
                <a:ea typeface="Nanum Myeongjo Bold" charset="-127"/>
              </a:rPr>
              <a:t>7)</a:t>
            </a:r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한우 </a:t>
            </a:r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등급 판정 추이</a:t>
            </a:r>
            <a:endParaRPr lang="ko-KR" altLang="en-US" sz="1368" dirty="0">
              <a:latin typeface="Nanum Myeongjo Bold" charset="-127"/>
              <a:ea typeface="Nanum Myeongjo Bold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0648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5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610600" cy="4343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ko-KR" altLang="en-US" sz="24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우리나라 사람이 좋아하는 풍미와 맛을 갖춘 품질이 좋은 고기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o-KR" altLang="en-US" sz="1800" smtClean="0">
              <a:solidFill>
                <a:srgbClr val="0000FF"/>
              </a:solidFill>
              <a:latin typeface="MoeumT R" panose="02030504000101010101" pitchFamily="18" charset="-127"/>
              <a:ea typeface="MoeumT R" panose="02030504000101010101" pitchFamily="18" charset="-127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18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ㅇ 한우고기의 풍미와 맛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 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-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올레인산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, 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필수아미노산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o-KR" altLang="en-US" sz="2000" smtClean="0">
              <a:solidFill>
                <a:srgbClr val="0000FF"/>
              </a:solidFill>
              <a:latin typeface="MoeumT R" panose="02030504000101010101" pitchFamily="18" charset="-127"/>
              <a:ea typeface="MoeumT R" panose="02030504000101010101" pitchFamily="18" charset="-127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ㅇ 숙성과 근섬유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 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-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사후강직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,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강직해지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,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숙성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ㅇ 상강육 </a:t>
            </a:r>
            <a:r>
              <a:rPr lang="en-US" altLang="ko-KR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: </a:t>
            </a: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근육사이에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o-KR" altLang="en-US" sz="2000" smtClean="0">
                <a:solidFill>
                  <a:srgbClr val="0000FF"/>
                </a:solidFill>
                <a:latin typeface="MoeumT R" panose="02030504000101010101" pitchFamily="18" charset="-127"/>
                <a:ea typeface="MoeumT R" panose="02030504000101010101" pitchFamily="18" charset="-127"/>
              </a:rPr>
              <a:t>   서리처럼 지방이 박힌 고기</a:t>
            </a:r>
          </a:p>
        </p:txBody>
      </p:sp>
      <p:sp>
        <p:nvSpPr>
          <p:cNvPr id="18435" name="Rectangle 30"/>
          <p:cNvSpPr>
            <a:spLocks noChangeArrowheads="1"/>
          </p:cNvSpPr>
          <p:nvPr/>
        </p:nvSpPr>
        <p:spPr bwMode="auto">
          <a:xfrm>
            <a:off x="180975" y="927100"/>
            <a:ext cx="8915400" cy="53975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00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ko-KR" b="1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317474" name="AutoShape 34"/>
          <p:cNvSpPr>
            <a:spLocks noChangeArrowheads="1"/>
          </p:cNvSpPr>
          <p:nvPr/>
        </p:nvSpPr>
        <p:spPr bwMode="auto">
          <a:xfrm>
            <a:off x="152400" y="101600"/>
            <a:ext cx="6477000" cy="762000"/>
          </a:xfrm>
          <a:prstGeom prst="bevel">
            <a:avLst>
              <a:gd name="adj" fmla="val 1071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>
              <a:buFont typeface="Wingdings" pitchFamily="2" charset="2"/>
              <a:buNone/>
              <a:defRPr/>
            </a:pPr>
            <a:r>
              <a:rPr lang="ko-KR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굴림" charset="-127"/>
                <a:ea typeface="MoeumT R" pitchFamily="18" charset="-127"/>
              </a:rPr>
              <a:t>한우 고급육이란 무엇인가</a:t>
            </a:r>
            <a:r>
              <a:rPr lang="en-US" altLang="ko-KR" b="1">
                <a:effectLst>
                  <a:outerShdw blurRad="38100" dist="38100" dir="2700000" algn="tl">
                    <a:srgbClr val="C0C0C0"/>
                  </a:outerShdw>
                </a:effectLst>
                <a:latin typeface="굴림" charset="-127"/>
                <a:ea typeface="MoeumT R" pitchFamily="18" charset="-127"/>
              </a:rPr>
              <a:t>?</a:t>
            </a:r>
          </a:p>
        </p:txBody>
      </p:sp>
      <p:pic>
        <p:nvPicPr>
          <p:cNvPr id="18437" name="Picture 37" descr="EMBbe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925576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8610600" cy="990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ko-KR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4000" dirty="0" err="1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고급육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생산을 위한 기본조건</a:t>
            </a:r>
          </a:p>
        </p:txBody>
      </p:sp>
      <p:sp>
        <p:nvSpPr>
          <p:cNvPr id="246787" name="Rectangle 1027"/>
          <p:cNvSpPr>
            <a:spLocks noChangeArrowheads="1"/>
          </p:cNvSpPr>
          <p:nvPr/>
        </p:nvSpPr>
        <p:spPr bwMode="auto">
          <a:xfrm>
            <a:off x="457200" y="1981200"/>
            <a:ext cx="64008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en-US" altLang="ko-KR" dirty="0">
                <a:solidFill>
                  <a:srgbClr val="000099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000099"/>
                </a:solidFill>
                <a:latin typeface="+mn-ea"/>
                <a:ea typeface="+mn-ea"/>
              </a:rPr>
              <a:t>가</a:t>
            </a:r>
            <a:r>
              <a:rPr lang="en-US" altLang="ko-KR" dirty="0">
                <a:solidFill>
                  <a:srgbClr val="000099"/>
                </a:solidFill>
                <a:latin typeface="+mn-ea"/>
                <a:ea typeface="+mn-ea"/>
              </a:rPr>
              <a:t>. </a:t>
            </a:r>
            <a:r>
              <a:rPr lang="ko-KR" altLang="en-US" dirty="0">
                <a:solidFill>
                  <a:srgbClr val="000099"/>
                </a:solidFill>
                <a:latin typeface="+mn-ea"/>
                <a:ea typeface="+mn-ea"/>
              </a:rPr>
              <a:t>성장과 발육특성에 대한 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dirty="0">
                <a:solidFill>
                  <a:srgbClr val="000099"/>
                </a:solidFill>
                <a:latin typeface="+mn-ea"/>
                <a:ea typeface="+mn-ea"/>
              </a:rPr>
              <a:t>      올바른 이해</a:t>
            </a:r>
            <a:endParaRPr lang="ko-KR" altLang="en-US" b="0" dirty="0">
              <a:latin typeface="+mn-ea"/>
              <a:ea typeface="+mn-ea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dirty="0">
                <a:solidFill>
                  <a:srgbClr val="000099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latin typeface="+mn-ea"/>
                <a:ea typeface="+mn-ea"/>
              </a:rPr>
              <a:t>나</a:t>
            </a:r>
            <a:r>
              <a:rPr lang="en-US" altLang="ko-KR" dirty="0">
                <a:latin typeface="+mn-ea"/>
                <a:ea typeface="+mn-ea"/>
              </a:rPr>
              <a:t>. </a:t>
            </a:r>
            <a:r>
              <a:rPr lang="ko-KR" altLang="en-US" dirty="0">
                <a:latin typeface="+mn-ea"/>
                <a:ea typeface="+mn-ea"/>
              </a:rPr>
              <a:t>우량 </a:t>
            </a:r>
            <a:r>
              <a:rPr lang="ko-KR" altLang="en-US" dirty="0" err="1">
                <a:latin typeface="+mn-ea"/>
                <a:ea typeface="+mn-ea"/>
              </a:rPr>
              <a:t>밑소의</a:t>
            </a:r>
            <a:r>
              <a:rPr lang="ko-KR" altLang="en-US" dirty="0">
                <a:latin typeface="+mn-ea"/>
                <a:ea typeface="+mn-ea"/>
              </a:rPr>
              <a:t> 선택</a:t>
            </a:r>
            <a:endParaRPr lang="ko-KR" altLang="en-US" b="0" dirty="0">
              <a:latin typeface="+mn-ea"/>
              <a:ea typeface="+mn-ea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b="0" dirty="0">
                <a:solidFill>
                  <a:srgbClr val="000099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D60093"/>
                </a:solidFill>
                <a:latin typeface="+mn-ea"/>
                <a:ea typeface="+mn-ea"/>
              </a:rPr>
              <a:t>다</a:t>
            </a:r>
            <a:r>
              <a:rPr lang="en-US" altLang="ko-KR" dirty="0">
                <a:solidFill>
                  <a:srgbClr val="D60093"/>
                </a:solidFill>
                <a:latin typeface="+mn-ea"/>
                <a:ea typeface="+mn-ea"/>
              </a:rPr>
              <a:t>. </a:t>
            </a:r>
            <a:r>
              <a:rPr lang="ko-KR" altLang="en-US" dirty="0">
                <a:solidFill>
                  <a:srgbClr val="D60093"/>
                </a:solidFill>
                <a:latin typeface="+mn-ea"/>
                <a:ea typeface="+mn-ea"/>
              </a:rPr>
              <a:t>거세실시</a:t>
            </a:r>
            <a:r>
              <a:rPr lang="ko-KR" altLang="en-US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009900"/>
                </a:solidFill>
                <a:latin typeface="+mn-ea"/>
                <a:ea typeface="+mn-ea"/>
              </a:rPr>
              <a:t>라</a:t>
            </a:r>
            <a:r>
              <a:rPr lang="en-US" altLang="ko-KR" dirty="0">
                <a:solidFill>
                  <a:srgbClr val="009900"/>
                </a:solidFill>
                <a:latin typeface="+mn-ea"/>
                <a:ea typeface="+mn-ea"/>
              </a:rPr>
              <a:t>. </a:t>
            </a:r>
            <a:r>
              <a:rPr lang="ko-KR" altLang="en-US" dirty="0">
                <a:solidFill>
                  <a:srgbClr val="009900"/>
                </a:solidFill>
                <a:latin typeface="+mn-ea"/>
                <a:ea typeface="+mn-ea"/>
              </a:rPr>
              <a:t>성장단계별 적정 사양관리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dirty="0">
                <a:solidFill>
                  <a:srgbClr val="009900"/>
                </a:solidFill>
                <a:latin typeface="+mn-ea"/>
                <a:ea typeface="+mn-ea"/>
              </a:rPr>
              <a:t> </a:t>
            </a:r>
            <a:endParaRPr lang="ko-KR" altLang="en-US" dirty="0">
              <a:solidFill>
                <a:srgbClr val="009900"/>
              </a:solidFill>
              <a:latin typeface="굴림" pitchFamily="50" charset="-127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sz="4400" dirty="0">
                <a:solidFill>
                  <a:srgbClr val="009900"/>
                </a:solidFill>
                <a:latin typeface="헤드라인" pitchFamily="18" charset="-127"/>
                <a:ea typeface="헤드라인" pitchFamily="18" charset="-127"/>
              </a:rPr>
              <a:t> </a:t>
            </a:r>
          </a:p>
        </p:txBody>
      </p:sp>
      <p:pic>
        <p:nvPicPr>
          <p:cNvPr id="246788" name="Picture 1028" descr="SV40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2860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356989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 autoUpdateAnimBg="0"/>
      <p:bldP spid="24678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한우의 경제형질과 </a:t>
            </a:r>
            <a:r>
              <a:rPr lang="ko-KR" altLang="en-US" sz="4000" dirty="0" err="1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유전력</a:t>
            </a:r>
            <a:endParaRPr lang="ko-KR" altLang="en-US" sz="4000" dirty="0" smtClean="0">
              <a:solidFill>
                <a:srgbClr val="D60093"/>
              </a:solidFill>
              <a:latin typeface="헤드라인" pitchFamily="18" charset="-127"/>
              <a:ea typeface="헤드라인" pitchFamily="18" charset="-127"/>
            </a:endParaRPr>
          </a:p>
        </p:txBody>
      </p:sp>
      <p:graphicFrame>
        <p:nvGraphicFramePr>
          <p:cNvPr id="247811" name="Group 3"/>
          <p:cNvGraphicFramePr>
            <a:graphicFrameLocks noGrp="1"/>
          </p:cNvGraphicFramePr>
          <p:nvPr>
            <p:ph type="tbl" idx="1"/>
          </p:nvPr>
        </p:nvGraphicFramePr>
        <p:xfrm>
          <a:off x="685800" y="1676400"/>
          <a:ext cx="7772400" cy="4745038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형질의 종류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유전력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산육형질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증체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사료효율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 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  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상강도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연도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등심단면적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50-70%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번식형질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분만난이도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번식률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10-20%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0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20% 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이하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낮은 유전력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 20-40%  : 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보통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40% 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고도의 유전력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01866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1295400"/>
          </a:xfrm>
        </p:spPr>
        <p:txBody>
          <a:bodyPr/>
          <a:lstStyle/>
          <a:p>
            <a:pPr algn="l" eaLnBrk="1" hangingPunct="1">
              <a:defRPr/>
            </a:pP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한우 </a:t>
            </a:r>
            <a:r>
              <a:rPr lang="ko-KR" altLang="en-US" sz="4000" dirty="0" err="1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사육시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4000" dirty="0" err="1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요인별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중요도 </a:t>
            </a:r>
          </a:p>
        </p:txBody>
      </p:sp>
      <p:graphicFrame>
        <p:nvGraphicFramePr>
          <p:cNvPr id="505859" name="Group 3"/>
          <p:cNvGraphicFramePr>
            <a:graphicFrameLocks noGrp="1"/>
          </p:cNvGraphicFramePr>
          <p:nvPr>
            <p:ph type="tbl" idx="1"/>
          </p:nvPr>
        </p:nvGraphicFramePr>
        <p:xfrm>
          <a:off x="685800" y="1676400"/>
          <a:ext cx="7772400" cy="4876800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요 인 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중요도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밑소의 유전능력  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혈통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40-50%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환경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축사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10-15%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     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15-20%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사양관리 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사육기술</a:t>
                      </a:r>
                      <a:r>
                        <a:rPr kumimoji="1" lang="en-US" altLang="ko-K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20-25%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45840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1905000"/>
            <a:ext cx="9339263" cy="4452938"/>
            <a:chOff x="100" y="728"/>
            <a:chExt cx="5813" cy="3440"/>
          </a:xfrm>
        </p:grpSpPr>
        <p:sp>
          <p:nvSpPr>
            <p:cNvPr id="103428" name="AutoShape 3"/>
            <p:cNvSpPr>
              <a:spLocks noChangeArrowheads="1"/>
            </p:cNvSpPr>
            <p:nvPr/>
          </p:nvSpPr>
          <p:spPr bwMode="auto">
            <a:xfrm>
              <a:off x="2272" y="1752"/>
              <a:ext cx="1270" cy="998"/>
            </a:xfrm>
            <a:prstGeom prst="irregularSeal1">
              <a:avLst/>
            </a:prstGeom>
            <a:solidFill>
              <a:srgbClr val="FFFF00"/>
            </a:solidFill>
            <a:ln w="12700" cap="sq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03429" name="AutoShape 4"/>
            <p:cNvSpPr>
              <a:spLocks noChangeArrowheads="1"/>
            </p:cNvSpPr>
            <p:nvPr/>
          </p:nvSpPr>
          <p:spPr bwMode="auto">
            <a:xfrm>
              <a:off x="3334" y="2523"/>
              <a:ext cx="1036" cy="798"/>
            </a:xfrm>
            <a:prstGeom prst="flowChartAlternateProcess">
              <a:avLst/>
            </a:prstGeom>
            <a:gradFill rotWithShape="1">
              <a:gsLst>
                <a:gs pos="0">
                  <a:srgbClr val="BABA70"/>
                </a:gs>
                <a:gs pos="50000">
                  <a:srgbClr val="FFFF99"/>
                </a:gs>
                <a:gs pos="100000">
                  <a:srgbClr val="BABA7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flatTx/>
            </a:bodyPr>
            <a:lstStyle/>
            <a:p>
              <a:pPr>
                <a:spcBef>
                  <a:spcPct val="5000"/>
                </a:spcBef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육성기 및 </a:t>
              </a:r>
            </a:p>
            <a:p>
              <a:pPr>
                <a:spcBef>
                  <a:spcPct val="5000"/>
                </a:spcBef>
                <a:buFontTx/>
                <a:buNone/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큰소비육</a:t>
              </a:r>
            </a:p>
          </p:txBody>
        </p:sp>
        <p:sp>
          <p:nvSpPr>
            <p:cNvPr id="103430" name="AutoShape 5"/>
            <p:cNvSpPr>
              <a:spLocks noChangeArrowheads="1"/>
            </p:cNvSpPr>
            <p:nvPr/>
          </p:nvSpPr>
          <p:spPr bwMode="auto">
            <a:xfrm>
              <a:off x="1338" y="2523"/>
              <a:ext cx="1196" cy="798"/>
            </a:xfrm>
            <a:prstGeom prst="flowChartAlternateProcess">
              <a:avLst/>
            </a:prstGeom>
            <a:gradFill rotWithShape="1">
              <a:gsLst>
                <a:gs pos="0">
                  <a:srgbClr val="BABA70"/>
                </a:gs>
                <a:gs pos="50000">
                  <a:srgbClr val="FFFF99"/>
                </a:gs>
                <a:gs pos="100000">
                  <a:srgbClr val="BABA7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flatTx/>
            </a:bodyPr>
            <a:lstStyle/>
            <a:p>
              <a:pPr>
                <a:spcBef>
                  <a:spcPct val="5000"/>
                </a:spcBef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마블링 및 </a:t>
              </a:r>
            </a:p>
            <a:p>
              <a:pPr>
                <a:spcBef>
                  <a:spcPct val="5000"/>
                </a:spcBef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출하</a:t>
              </a:r>
            </a:p>
          </p:txBody>
        </p:sp>
        <p:sp>
          <p:nvSpPr>
            <p:cNvPr id="103431" name="AutoShape 6"/>
            <p:cNvSpPr>
              <a:spLocks noChangeArrowheads="1"/>
            </p:cNvSpPr>
            <p:nvPr/>
          </p:nvSpPr>
          <p:spPr bwMode="auto">
            <a:xfrm>
              <a:off x="1338" y="1044"/>
              <a:ext cx="1196" cy="798"/>
            </a:xfrm>
            <a:prstGeom prst="flowChartAlternateProcess">
              <a:avLst/>
            </a:prstGeom>
            <a:gradFill rotWithShape="1">
              <a:gsLst>
                <a:gs pos="0">
                  <a:srgbClr val="BABA70"/>
                </a:gs>
                <a:gs pos="50000">
                  <a:srgbClr val="FFFF99"/>
                </a:gs>
                <a:gs pos="100000">
                  <a:srgbClr val="BABA7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flatTx/>
            </a:bodyPr>
            <a:lstStyle/>
            <a:p>
              <a:pPr>
                <a:spcBef>
                  <a:spcPct val="5000"/>
                </a:spcBef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밑소 선발</a:t>
              </a:r>
            </a:p>
          </p:txBody>
        </p:sp>
        <p:sp>
          <p:nvSpPr>
            <p:cNvPr id="103432" name="AutoShape 7"/>
            <p:cNvSpPr>
              <a:spLocks noChangeArrowheads="1"/>
            </p:cNvSpPr>
            <p:nvPr/>
          </p:nvSpPr>
          <p:spPr bwMode="auto">
            <a:xfrm>
              <a:off x="3334" y="1044"/>
              <a:ext cx="1036" cy="798"/>
            </a:xfrm>
            <a:prstGeom prst="flowChartAlternateProcess">
              <a:avLst/>
            </a:prstGeom>
            <a:gradFill rotWithShape="1">
              <a:gsLst>
                <a:gs pos="0">
                  <a:srgbClr val="BABA70"/>
                </a:gs>
                <a:gs pos="50000">
                  <a:srgbClr val="FFFF99"/>
                </a:gs>
                <a:gs pos="100000">
                  <a:srgbClr val="BABA7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flatTx/>
            </a:bodyPr>
            <a:lstStyle/>
            <a:p>
              <a:pPr>
                <a:spcBef>
                  <a:spcPct val="5000"/>
                </a:spcBef>
              </a:pPr>
              <a:r>
                <a:rPr lang="ko-KR" altLang="en-US" sz="2400">
                  <a:solidFill>
                    <a:srgbClr val="FF0066"/>
                  </a:solidFill>
                  <a:latin typeface="휴먼옛체" pitchFamily="18" charset="-127"/>
                  <a:ea typeface="휴먼옛체" pitchFamily="18" charset="-127"/>
                </a:rPr>
                <a:t>거  세</a:t>
              </a:r>
            </a:p>
          </p:txBody>
        </p:sp>
        <p:sp>
          <p:nvSpPr>
            <p:cNvPr id="103433" name="AutoShape 8"/>
            <p:cNvSpPr>
              <a:spLocks noChangeArrowheads="1"/>
            </p:cNvSpPr>
            <p:nvPr/>
          </p:nvSpPr>
          <p:spPr bwMode="auto">
            <a:xfrm>
              <a:off x="2653" y="1271"/>
              <a:ext cx="408" cy="27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6699"/>
            </a:solidFill>
            <a:ln w="25400" cap="sq" algn="ctr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03434" name="AutoShape 9"/>
            <p:cNvSpPr>
              <a:spLocks noChangeArrowheads="1"/>
            </p:cNvSpPr>
            <p:nvPr/>
          </p:nvSpPr>
          <p:spPr bwMode="auto">
            <a:xfrm rot="10800000">
              <a:off x="2653" y="2777"/>
              <a:ext cx="408" cy="27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6699"/>
            </a:solidFill>
            <a:ln w="25400" cap="sq" algn="ctr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03435" name="AutoShape 10"/>
            <p:cNvSpPr>
              <a:spLocks noChangeArrowheads="1"/>
            </p:cNvSpPr>
            <p:nvPr/>
          </p:nvSpPr>
          <p:spPr bwMode="auto">
            <a:xfrm rot="5400000">
              <a:off x="3674" y="2001"/>
              <a:ext cx="408" cy="27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6699"/>
            </a:solidFill>
            <a:ln w="25400" cap="sq" algn="ctr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03436" name="Text Box 11"/>
            <p:cNvSpPr txBox="1">
              <a:spLocks noChangeArrowheads="1"/>
            </p:cNvSpPr>
            <p:nvPr/>
          </p:nvSpPr>
          <p:spPr bwMode="auto">
            <a:xfrm>
              <a:off x="113" y="728"/>
              <a:ext cx="726" cy="738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혈통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발육상태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건강상태</a:t>
              </a:r>
            </a:p>
          </p:txBody>
        </p:sp>
        <p:sp>
          <p:nvSpPr>
            <p:cNvPr id="103437" name="Text Box 12"/>
            <p:cNvSpPr txBox="1">
              <a:spLocks noChangeArrowheads="1"/>
            </p:cNvSpPr>
            <p:nvPr/>
          </p:nvSpPr>
          <p:spPr bwMode="auto">
            <a:xfrm>
              <a:off x="4876" y="791"/>
              <a:ext cx="1037" cy="48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시기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방법</a:t>
              </a:r>
            </a:p>
          </p:txBody>
        </p:sp>
        <p:cxnSp>
          <p:nvCxnSpPr>
            <p:cNvPr id="103438" name="AutoShape 13"/>
            <p:cNvCxnSpPr>
              <a:cxnSpLocks noChangeShapeType="1"/>
              <a:stCxn id="103431" idx="1"/>
              <a:endCxn id="103436" idx="3"/>
            </p:cNvCxnSpPr>
            <p:nvPr/>
          </p:nvCxnSpPr>
          <p:spPr bwMode="auto">
            <a:xfrm rot="10800000">
              <a:off x="839" y="1097"/>
              <a:ext cx="499" cy="346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cxnSp>
          <p:nvCxnSpPr>
            <p:cNvPr id="103439" name="AutoShape 14"/>
            <p:cNvCxnSpPr>
              <a:cxnSpLocks noChangeShapeType="1"/>
              <a:stCxn id="103432" idx="3"/>
              <a:endCxn id="103437" idx="1"/>
            </p:cNvCxnSpPr>
            <p:nvPr/>
          </p:nvCxnSpPr>
          <p:spPr bwMode="auto">
            <a:xfrm flipV="1">
              <a:off x="4370" y="1031"/>
              <a:ext cx="506" cy="412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sp>
          <p:nvSpPr>
            <p:cNvPr id="103440" name="Text Box 15"/>
            <p:cNvSpPr txBox="1">
              <a:spLocks noChangeArrowheads="1"/>
            </p:cNvSpPr>
            <p:nvPr/>
          </p:nvSpPr>
          <p:spPr bwMode="auto">
            <a:xfrm>
              <a:off x="4876" y="1878"/>
              <a:ext cx="725" cy="60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소화기관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근육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골격</a:t>
              </a:r>
            </a:p>
          </p:txBody>
        </p:sp>
        <p:cxnSp>
          <p:nvCxnSpPr>
            <p:cNvPr id="103441" name="AutoShape 16"/>
            <p:cNvCxnSpPr>
              <a:cxnSpLocks noChangeShapeType="1"/>
              <a:stCxn id="103429" idx="3"/>
              <a:endCxn id="103440" idx="1"/>
            </p:cNvCxnSpPr>
            <p:nvPr/>
          </p:nvCxnSpPr>
          <p:spPr bwMode="auto">
            <a:xfrm flipV="1">
              <a:off x="4370" y="2180"/>
              <a:ext cx="506" cy="742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sp>
          <p:nvSpPr>
            <p:cNvPr id="103442" name="Text Box 17"/>
            <p:cNvSpPr txBox="1">
              <a:spLocks noChangeArrowheads="1"/>
            </p:cNvSpPr>
            <p:nvPr/>
          </p:nvSpPr>
          <p:spPr bwMode="auto">
            <a:xfrm>
              <a:off x="4876" y="2620"/>
              <a:ext cx="726" cy="39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조사료∨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농후사료</a:t>
              </a:r>
            </a:p>
          </p:txBody>
        </p:sp>
        <p:sp>
          <p:nvSpPr>
            <p:cNvPr id="103443" name="Text Box 18"/>
            <p:cNvSpPr txBox="1">
              <a:spLocks noChangeArrowheads="1"/>
            </p:cNvSpPr>
            <p:nvPr/>
          </p:nvSpPr>
          <p:spPr bwMode="auto">
            <a:xfrm>
              <a:off x="4876" y="3561"/>
              <a:ext cx="726" cy="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ko-KR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TMR</a:t>
              </a:r>
            </a:p>
          </p:txBody>
        </p:sp>
        <p:cxnSp>
          <p:nvCxnSpPr>
            <p:cNvPr id="103444" name="AutoShape 19"/>
            <p:cNvCxnSpPr>
              <a:cxnSpLocks noChangeShapeType="1"/>
              <a:stCxn id="103429" idx="3"/>
              <a:endCxn id="103442" idx="1"/>
            </p:cNvCxnSpPr>
            <p:nvPr/>
          </p:nvCxnSpPr>
          <p:spPr bwMode="auto">
            <a:xfrm flipV="1">
              <a:off x="4370" y="2816"/>
              <a:ext cx="506" cy="106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cxnSp>
          <p:nvCxnSpPr>
            <p:cNvPr id="103445" name="AutoShape 20"/>
            <p:cNvCxnSpPr>
              <a:cxnSpLocks noChangeShapeType="1"/>
              <a:stCxn id="103429" idx="3"/>
              <a:endCxn id="103443" idx="1"/>
            </p:cNvCxnSpPr>
            <p:nvPr/>
          </p:nvCxnSpPr>
          <p:spPr bwMode="auto">
            <a:xfrm>
              <a:off x="4370" y="2922"/>
              <a:ext cx="506" cy="750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sp>
          <p:nvSpPr>
            <p:cNvPr id="103446" name="Text Box 21"/>
            <p:cNvSpPr txBox="1">
              <a:spLocks noChangeArrowheads="1"/>
            </p:cNvSpPr>
            <p:nvPr/>
          </p:nvSpPr>
          <p:spPr bwMode="auto">
            <a:xfrm>
              <a:off x="100" y="1813"/>
              <a:ext cx="748" cy="73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비육기간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출하월령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초음파</a:t>
              </a:r>
            </a:p>
          </p:txBody>
        </p:sp>
        <p:sp>
          <p:nvSpPr>
            <p:cNvPr id="103447" name="Text Box 22"/>
            <p:cNvSpPr txBox="1">
              <a:spLocks noChangeArrowheads="1"/>
            </p:cNvSpPr>
            <p:nvPr/>
          </p:nvSpPr>
          <p:spPr bwMode="auto">
            <a:xfrm>
              <a:off x="100" y="3296"/>
              <a:ext cx="748" cy="73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휴약기간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스트레스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6600"/>
                  </a:solidFill>
                  <a:latin typeface="휴먼옛체" pitchFamily="18" charset="-127"/>
                  <a:ea typeface="휴먼옛체" pitchFamily="18" charset="-127"/>
                </a:rPr>
                <a:t>절식</a:t>
              </a:r>
            </a:p>
          </p:txBody>
        </p:sp>
        <p:cxnSp>
          <p:nvCxnSpPr>
            <p:cNvPr id="103448" name="AutoShape 23"/>
            <p:cNvCxnSpPr>
              <a:cxnSpLocks noChangeShapeType="1"/>
              <a:stCxn id="103430" idx="1"/>
              <a:endCxn id="103446" idx="3"/>
            </p:cNvCxnSpPr>
            <p:nvPr/>
          </p:nvCxnSpPr>
          <p:spPr bwMode="auto">
            <a:xfrm rot="10800000">
              <a:off x="848" y="2182"/>
              <a:ext cx="490" cy="740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cxnSp>
          <p:nvCxnSpPr>
            <p:cNvPr id="103449" name="AutoShape 24"/>
            <p:cNvCxnSpPr>
              <a:cxnSpLocks noChangeShapeType="1"/>
              <a:stCxn id="103430" idx="1"/>
              <a:endCxn id="103447" idx="3"/>
            </p:cNvCxnSpPr>
            <p:nvPr/>
          </p:nvCxnSpPr>
          <p:spPr bwMode="auto">
            <a:xfrm rot="10800000" flipV="1">
              <a:off x="848" y="2922"/>
              <a:ext cx="490" cy="743"/>
            </a:xfrm>
            <a:prstGeom prst="bentConnector3">
              <a:avLst>
                <a:gd name="adj1" fmla="val 50000"/>
              </a:avLst>
            </a:prstGeom>
            <a:noFill/>
            <a:ln w="63500" cap="sq">
              <a:solidFill>
                <a:srgbClr val="808000"/>
              </a:solidFill>
              <a:miter lim="800000"/>
              <a:headEnd/>
              <a:tailEnd type="stealth" w="med" len="med"/>
            </a:ln>
          </p:spPr>
        </p:cxnSp>
        <p:sp>
          <p:nvSpPr>
            <p:cNvPr id="103450" name="Text Box 25"/>
            <p:cNvSpPr txBox="1">
              <a:spLocks noChangeArrowheads="1"/>
            </p:cNvSpPr>
            <p:nvPr/>
          </p:nvSpPr>
          <p:spPr bwMode="auto">
            <a:xfrm>
              <a:off x="2495" y="3693"/>
              <a:ext cx="748" cy="4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사료의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1800" b="0">
                  <a:solidFill>
                    <a:srgbClr val="003399"/>
                  </a:solidFill>
                  <a:latin typeface="휴먼옛체" pitchFamily="18" charset="-127"/>
                  <a:ea typeface="휴먼옛체" pitchFamily="18" charset="-127"/>
                </a:rPr>
                <a:t>가공형태</a:t>
              </a:r>
            </a:p>
          </p:txBody>
        </p:sp>
        <p:cxnSp>
          <p:nvCxnSpPr>
            <p:cNvPr id="103451" name="AutoShape 26"/>
            <p:cNvCxnSpPr>
              <a:cxnSpLocks noChangeShapeType="1"/>
              <a:stCxn id="103430" idx="3"/>
              <a:endCxn id="103450" idx="0"/>
            </p:cNvCxnSpPr>
            <p:nvPr/>
          </p:nvCxnSpPr>
          <p:spPr bwMode="auto">
            <a:xfrm>
              <a:off x="2534" y="2922"/>
              <a:ext cx="335" cy="771"/>
            </a:xfrm>
            <a:prstGeom prst="curvedConnector2">
              <a:avLst/>
            </a:prstGeom>
            <a:noFill/>
            <a:ln w="63500" cap="sq">
              <a:solidFill>
                <a:srgbClr val="808000"/>
              </a:solidFill>
              <a:round/>
              <a:headEnd/>
              <a:tailEnd type="stealth" w="lg" len="lg"/>
            </a:ln>
          </p:spPr>
        </p:cxnSp>
        <p:cxnSp>
          <p:nvCxnSpPr>
            <p:cNvPr id="103452" name="AutoShape 27"/>
            <p:cNvCxnSpPr>
              <a:cxnSpLocks noChangeShapeType="1"/>
              <a:stCxn id="103429" idx="1"/>
              <a:endCxn id="103450" idx="0"/>
            </p:cNvCxnSpPr>
            <p:nvPr/>
          </p:nvCxnSpPr>
          <p:spPr bwMode="auto">
            <a:xfrm rot="10800000" flipV="1">
              <a:off x="2869" y="2922"/>
              <a:ext cx="465" cy="771"/>
            </a:xfrm>
            <a:prstGeom prst="curvedConnector2">
              <a:avLst/>
            </a:prstGeom>
            <a:noFill/>
            <a:ln w="63500" cap="sq">
              <a:solidFill>
                <a:srgbClr val="808000"/>
              </a:solidFill>
              <a:round/>
              <a:headEnd/>
              <a:tailEnd type="stealth" w="lg" len="lg"/>
            </a:ln>
          </p:spPr>
        </p:cxnSp>
        <p:sp>
          <p:nvSpPr>
            <p:cNvPr id="103453" name="Text Box 28"/>
            <p:cNvSpPr txBox="1">
              <a:spLocks noChangeArrowheads="1"/>
            </p:cNvSpPr>
            <p:nvPr/>
          </p:nvSpPr>
          <p:spPr bwMode="auto">
            <a:xfrm>
              <a:off x="2499" y="1982"/>
              <a:ext cx="748" cy="51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ko-KR" altLang="en-US" sz="1800">
                  <a:solidFill>
                    <a:srgbClr val="CC3399"/>
                  </a:solidFill>
                  <a:latin typeface="휴먼옛체" pitchFamily="18" charset="-127"/>
                  <a:ea typeface="휴먼옛체" pitchFamily="18" charset="-127"/>
                </a:rPr>
                <a:t>육질개선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ko-KR" altLang="en-US" sz="1800">
                  <a:solidFill>
                    <a:srgbClr val="CC3399"/>
                  </a:solidFill>
                  <a:latin typeface="휴먼옛체" pitchFamily="18" charset="-127"/>
                  <a:ea typeface="휴먼옛체" pitchFamily="18" charset="-127"/>
                </a:rPr>
                <a:t>미량물질</a:t>
              </a:r>
            </a:p>
          </p:txBody>
        </p:sp>
        <p:cxnSp>
          <p:nvCxnSpPr>
            <p:cNvPr id="103454" name="AutoShape 29"/>
            <p:cNvCxnSpPr>
              <a:cxnSpLocks noChangeShapeType="1"/>
              <a:stCxn id="103429" idx="0"/>
              <a:endCxn id="103453" idx="3"/>
            </p:cNvCxnSpPr>
            <p:nvPr/>
          </p:nvCxnSpPr>
          <p:spPr bwMode="auto">
            <a:xfrm rot="5400000" flipH="1">
              <a:off x="3408" y="2079"/>
              <a:ext cx="283" cy="605"/>
            </a:xfrm>
            <a:prstGeom prst="curvedConnector2">
              <a:avLst/>
            </a:prstGeom>
            <a:noFill/>
            <a:ln w="63500" cap="sq">
              <a:solidFill>
                <a:srgbClr val="808000"/>
              </a:solidFill>
              <a:round/>
              <a:headEnd/>
              <a:tailEnd type="stealth" w="lg" len="lg"/>
            </a:ln>
          </p:spPr>
        </p:cxnSp>
        <p:cxnSp>
          <p:nvCxnSpPr>
            <p:cNvPr id="103455" name="AutoShape 30"/>
            <p:cNvCxnSpPr>
              <a:cxnSpLocks noChangeShapeType="1"/>
              <a:stCxn id="103430" idx="0"/>
              <a:endCxn id="103453" idx="1"/>
            </p:cNvCxnSpPr>
            <p:nvPr/>
          </p:nvCxnSpPr>
          <p:spPr bwMode="auto">
            <a:xfrm rot="5400000" flipH="1" flipV="1">
              <a:off x="2076" y="2100"/>
              <a:ext cx="283" cy="563"/>
            </a:xfrm>
            <a:prstGeom prst="curvedConnector2">
              <a:avLst/>
            </a:prstGeom>
            <a:noFill/>
            <a:ln w="63500" cap="sq">
              <a:solidFill>
                <a:srgbClr val="808000"/>
              </a:solidFill>
              <a:round/>
              <a:headEnd/>
              <a:tailEnd type="stealth" w="lg" len="lg"/>
            </a:ln>
          </p:spPr>
        </p:cxnSp>
      </p:grpSp>
      <p:sp>
        <p:nvSpPr>
          <p:cNvPr id="248863" name="Rectangle 31"/>
          <p:cNvSpPr>
            <a:spLocks noChangeArrowheads="1"/>
          </p:cNvSpPr>
          <p:nvPr/>
        </p:nvSpPr>
        <p:spPr bwMode="auto">
          <a:xfrm>
            <a:off x="419100" y="685800"/>
            <a:ext cx="8724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ko-KR" sz="4000" dirty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한우 </a:t>
            </a:r>
            <a:r>
              <a:rPr lang="ko-KR" altLang="en-US" sz="4000" dirty="0" err="1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고급육</a:t>
            </a:r>
            <a:r>
              <a:rPr lang="ko-KR" altLang="en-US" sz="4000" dirty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생산도</a:t>
            </a:r>
          </a:p>
        </p:txBody>
      </p:sp>
    </p:spTree>
    <p:extLst>
      <p:ext uri="{BB962C8B-B14F-4D97-AF65-F5344CB8AC3E}">
        <p14:creationId xmlns:p14="http://schemas.microsoft.com/office/powerpoint/2010/main" val="338856767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6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5307"/>
            <a:ext cx="8856984" cy="539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548680"/>
            <a:ext cx="907300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  <a:t/>
            </a:r>
            <a:br>
              <a:rPr kumimoji="1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</a:br>
            <a:r>
              <a:rPr kumimoji="1" lang="ko-KR" altLang="en-US" sz="3600" b="0" kern="0" noProof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  <a:cs typeface="+mj-cs"/>
              </a:rPr>
              <a:t>일반적인</a:t>
            </a:r>
            <a:r>
              <a:rPr kumimoji="1" lang="ko-KR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  <a:t> 표준 거세비육 프로그램 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  <a:t> </a:t>
            </a: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  <a:t/>
            </a:r>
            <a:b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헤드라인" pitchFamily="18" charset="-127"/>
                <a:ea typeface="헤드라인" pitchFamily="18" charset="-127"/>
                <a:cs typeface="+mj-cs"/>
              </a:rPr>
            </a:br>
            <a:endParaRPr kumimoji="1" lang="en-US" altLang="ko-KR" sz="2800" b="0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헤드라인" pitchFamily="18" charset="-127"/>
              <a:ea typeface="헤드라인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7117825"/>
      </p:ext>
    </p:extLst>
  </p:cSld>
  <p:clrMapOvr>
    <a:masterClrMapping/>
  </p:clrMapOvr>
  <p:transition advClick="0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7" name="Rectangle 3"/>
          <p:cNvSpPr>
            <a:spLocks noChangeArrowheads="1"/>
          </p:cNvSpPr>
          <p:nvPr/>
        </p:nvSpPr>
        <p:spPr bwMode="auto">
          <a:xfrm>
            <a:off x="323850" y="404813"/>
            <a:ext cx="8640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57200" indent="-457200" algn="l">
              <a:buNone/>
              <a:defRPr/>
            </a:pPr>
            <a:r>
              <a:rPr lang="ko-KR" altLang="en-US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고급육</a:t>
            </a:r>
            <a:r>
              <a:rPr lang="ko-KR" altLang="en-US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급여방식 비교 </a:t>
            </a:r>
            <a:r>
              <a:rPr lang="en-US" altLang="ko-KR" sz="2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(</a:t>
            </a:r>
            <a:r>
              <a:rPr lang="ko-KR" altLang="en-US" sz="2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배합사료</a:t>
            </a:r>
            <a:r>
              <a:rPr lang="en-US" altLang="ko-KR" sz="2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, </a:t>
            </a:r>
            <a:r>
              <a:rPr lang="en-US" altLang="ko-KR" sz="28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TMR)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1484313"/>
          <a:ext cx="10152063" cy="57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24" name="훈민정음" r:id="rId3" imgW="10989945" imgH="4992195" progId="hunmin.doc">
                  <p:embed/>
                </p:oleObj>
              </mc:Choice>
              <mc:Fallback>
                <p:oleObj name="훈민정음" r:id="rId3" imgW="10989945" imgH="4992195" progId="hunmin.do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84313"/>
                        <a:ext cx="10152063" cy="576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702331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사양관리 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 중점사항</a:t>
            </a:r>
            <a:endParaRPr lang="ko-KR" alt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575" y="1916832"/>
            <a:ext cx="8229600" cy="3412976"/>
          </a:xfrm>
        </p:spPr>
        <p:txBody>
          <a:bodyPr>
            <a:normAutofit/>
          </a:bodyPr>
          <a:lstStyle/>
          <a:p>
            <a:pPr eaLnBrk="1" hangingPunct="1"/>
            <a:r>
              <a:rPr lang="ko-KR" altLang="en-US" sz="4400" dirty="0" err="1" smtClean="0"/>
              <a:t>증체의</a:t>
            </a:r>
            <a:r>
              <a:rPr lang="ko-KR" altLang="en-US" sz="4400" dirty="0" smtClean="0"/>
              <a:t> 균일화</a:t>
            </a:r>
          </a:p>
          <a:p>
            <a:pPr eaLnBrk="1" hangingPunct="1"/>
            <a:r>
              <a:rPr lang="ko-KR" altLang="en-US" sz="4400" dirty="0" smtClean="0"/>
              <a:t>체형의 대형화</a:t>
            </a:r>
          </a:p>
          <a:p>
            <a:pPr eaLnBrk="1" hangingPunct="1"/>
            <a:r>
              <a:rPr lang="ko-KR" altLang="en-US" sz="4400" dirty="0" err="1" smtClean="0"/>
              <a:t>비육장애</a:t>
            </a:r>
            <a:r>
              <a:rPr lang="ko-KR" altLang="en-US" sz="4400" dirty="0" smtClean="0"/>
              <a:t> 방지</a:t>
            </a:r>
          </a:p>
        </p:txBody>
      </p:sp>
      <p:pic>
        <p:nvPicPr>
          <p:cNvPr id="16388" name="Picture 4" descr="C:\민승기\그림\회사로고\BU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16832"/>
            <a:ext cx="2008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81090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번호 개체 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33398F47-D710-4C85-9308-EA12291B8F68}" type="slidenum">
              <a:rPr lang="ko-KR" altLang="en-US"/>
              <a:pPr eaLnBrk="1" hangingPunct="1"/>
              <a:t>19</a:t>
            </a:fld>
            <a:r>
              <a:rPr lang="en-US" altLang="ko-KR"/>
              <a:t>/260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9"/>
          <a:stretch>
            <a:fillRect/>
          </a:stretch>
        </p:blipFill>
        <p:spPr bwMode="auto">
          <a:xfrm>
            <a:off x="323850" y="1341438"/>
            <a:ext cx="82089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4228" name="Text Box 4"/>
          <p:cNvSpPr txBox="1">
            <a:spLocks noChangeArrowheads="1"/>
          </p:cNvSpPr>
          <p:nvPr/>
        </p:nvSpPr>
        <p:spPr bwMode="auto">
          <a:xfrm>
            <a:off x="34925" y="50800"/>
            <a:ext cx="63373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ko-KR" altLang="en-US" sz="3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HeadLine-Medium" pitchFamily="18" charset="-127"/>
                <a:ea typeface="HYHeadLine-Medium" pitchFamily="18" charset="-127"/>
              </a:rPr>
              <a:t>소의 조직 성장 순서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555875" y="6180138"/>
            <a:ext cx="64817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Yet R" pitchFamily="18" charset="-127"/>
                <a:ea typeface="Yet R" pitchFamily="18" charset="-127"/>
              </a:rPr>
              <a:t>골격이 발달해야 지육중량이 많이 나간다</a:t>
            </a:r>
            <a:r>
              <a:rPr lang="en-US" altLang="ko-KR" sz="2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Yet R" pitchFamily="18" charset="-127"/>
                <a:ea typeface="Yet R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04838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Documents and Settings\Administrator\바탕 화면\h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모서리가 둥근 직사각형 46"/>
          <p:cNvSpPr/>
          <p:nvPr/>
        </p:nvSpPr>
        <p:spPr bwMode="auto">
          <a:xfrm>
            <a:off x="611560" y="2645498"/>
            <a:ext cx="588626" cy="755236"/>
          </a:xfrm>
          <a:prstGeom prst="roundRect">
            <a:avLst/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70000">
                <a:schemeClr val="bg1"/>
              </a:gs>
            </a:gsLst>
            <a:lin ang="8100000" scaled="1"/>
            <a:tileRect/>
          </a:gra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2500" dirty="0">
                <a:solidFill>
                  <a:srgbClr val="CC0099"/>
                </a:solidFill>
              </a:rPr>
              <a:t>1</a:t>
            </a:r>
          </a:p>
        </p:txBody>
      </p:sp>
      <p:grpSp>
        <p:nvGrpSpPr>
          <p:cNvPr id="62468" name="그룹 28"/>
          <p:cNvGrpSpPr>
            <a:grpSpLocks/>
          </p:cNvGrpSpPr>
          <p:nvPr/>
        </p:nvGrpSpPr>
        <p:grpSpPr bwMode="auto">
          <a:xfrm>
            <a:off x="1327150" y="2636838"/>
            <a:ext cx="7061200" cy="814387"/>
            <a:chOff x="2800050" y="2110307"/>
            <a:chExt cx="4092123" cy="549621"/>
          </a:xfrm>
        </p:grpSpPr>
        <p:sp>
          <p:nvSpPr>
            <p:cNvPr id="52" name="모서리가 둥근 직사각형 51"/>
            <p:cNvSpPr/>
            <p:nvPr/>
          </p:nvSpPr>
          <p:spPr bwMode="auto">
            <a:xfrm>
              <a:off x="2800050" y="2110307"/>
              <a:ext cx="4092123" cy="549621"/>
            </a:xfrm>
            <a:prstGeom prst="roundRect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100000">
                  <a:srgbClr val="00B0F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2500" b="0" dirty="0">
                <a:solidFill>
                  <a:prstClr val="white"/>
                </a:solidFill>
              </a:endParaRPr>
            </a:p>
          </p:txBody>
        </p:sp>
        <p:sp>
          <p:nvSpPr>
            <p:cNvPr id="53" name="모서리가 둥근 직사각형 52"/>
            <p:cNvSpPr/>
            <p:nvPr/>
          </p:nvSpPr>
          <p:spPr bwMode="auto">
            <a:xfrm>
              <a:off x="2866194" y="2150382"/>
              <a:ext cx="3959835" cy="46946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r>
                <a:rPr lang="ko-KR" altLang="en-US" sz="2500" dirty="0" err="1" smtClean="0">
                  <a:solidFill>
                    <a:srgbClr val="CC0099"/>
                  </a:solidFill>
                </a:rPr>
                <a:t>고급육</a:t>
              </a:r>
              <a:r>
                <a:rPr lang="ko-KR" altLang="en-US" sz="2500" dirty="0" smtClean="0">
                  <a:solidFill>
                    <a:srgbClr val="CC0099"/>
                  </a:solidFill>
                </a:rPr>
                <a:t> 단계별  </a:t>
              </a:r>
              <a:r>
                <a:rPr lang="ko-KR" altLang="en-US" sz="2500" dirty="0">
                  <a:solidFill>
                    <a:srgbClr val="CC0099"/>
                  </a:solidFill>
                </a:rPr>
                <a:t>사양관리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247520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04800"/>
            <a:ext cx="8229600" cy="1143000"/>
          </a:xfrm>
        </p:spPr>
        <p:txBody>
          <a:bodyPr rtlCol="0">
            <a:normAutofit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한우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월령에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따른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체조직의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발육</a:t>
            </a:r>
          </a:p>
        </p:txBody>
      </p:sp>
      <p:graphicFrame>
        <p:nvGraphicFramePr>
          <p:cNvPr id="2023517" name="Group 93"/>
          <p:cNvGraphicFramePr>
            <a:graphicFrameLocks noGrp="1"/>
          </p:cNvGraphicFramePr>
          <p:nvPr/>
        </p:nvGraphicFramePr>
        <p:xfrm>
          <a:off x="304800" y="1381125"/>
          <a:ext cx="8788401" cy="5035550"/>
        </p:xfrm>
        <a:graphic>
          <a:graphicData uri="http://schemas.openxmlformats.org/drawingml/2006/table">
            <a:tbl>
              <a:tblPr/>
              <a:tblGrid>
                <a:gridCol w="604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71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5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508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25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0796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496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952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7621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5558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5875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2224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0163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1275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668313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8255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82555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18255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11157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2702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647677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</a:tblGrid>
              <a:tr h="39627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체조직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육질 발육</a:t>
                      </a: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          체          중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(4~21)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D1"/>
                        </a:gs>
                        <a:gs pos="50000">
                          <a:srgbClr val="FFFF66"/>
                        </a:gs>
                        <a:gs pos="100000">
                          <a:srgbClr val="FFFFD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`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살        코        기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(3~11~18)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FFF1"/>
                        </a:gs>
                        <a:gs pos="50000">
                          <a:srgbClr val="00FF99"/>
                        </a:gs>
                        <a:gs pos="100000">
                          <a:srgbClr val="DCFFF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내장지방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(11~16~21)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E3F1"/>
                        </a:gs>
                        <a:gs pos="50000">
                          <a:srgbClr val="FF3399"/>
                        </a:gs>
                        <a:gs pos="100000">
                          <a:srgbClr val="FFE3F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등심지방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(13~19~24)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3FF"/>
                        </a:gs>
                        <a:gs pos="50000">
                          <a:srgbClr val="99CCFF"/>
                        </a:gs>
                        <a:gs pos="100000">
                          <a:srgbClr val="E7F3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2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골        격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(-1~5~11)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AE7FF"/>
                        </a:gs>
                        <a:gs pos="50000">
                          <a:srgbClr val="6699FF"/>
                        </a:gs>
                        <a:gs pos="100000">
                          <a:srgbClr val="DAE7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02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  화   기  관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(0.6~12)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CEFF"/>
                        </a:gs>
                        <a:gs pos="50000">
                          <a:srgbClr val="9933FF"/>
                        </a:gs>
                        <a:gs pos="100000">
                          <a:srgbClr val="E7CE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2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1, 2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위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반추위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AFFEA"/>
                        </a:gs>
                        <a:gs pos="50000">
                          <a:srgbClr val="CCFF33"/>
                        </a:gs>
                        <a:gs pos="100000">
                          <a:srgbClr val="FAFFEA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월령</a:t>
                      </a: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14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16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18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26~30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9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사육단계</a:t>
                      </a: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도입기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육성기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비육전기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비육중기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마무리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13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중점사항</a:t>
                      </a: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스트레스회복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환경적응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안정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골격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소화기 발달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강건한 기초체형 형성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농비 균형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섭취량 최대화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일당증체량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극대화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섭취량 피크 유도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근내지방 침착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최대화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근내 지방 침착 완성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육질향상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678478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3925" y="260350"/>
            <a:ext cx="7772400" cy="1143000"/>
          </a:xfrm>
        </p:spPr>
        <p:txBody>
          <a:bodyPr/>
          <a:lstStyle/>
          <a:p>
            <a:r>
              <a:rPr lang="ko-KR" altLang="en-US" sz="2900" b="1" smtClean="0">
                <a:solidFill>
                  <a:srgbClr val="FF3300"/>
                </a:solidFill>
              </a:rPr>
              <a:t>송아지 성장과 관리</a:t>
            </a:r>
          </a:p>
        </p:txBody>
      </p:sp>
      <p:sp>
        <p:nvSpPr>
          <p:cNvPr id="33795" name="Freeform 4"/>
          <p:cNvSpPr>
            <a:spLocks/>
          </p:cNvSpPr>
          <p:nvPr/>
        </p:nvSpPr>
        <p:spPr bwMode="auto">
          <a:xfrm>
            <a:off x="1285875" y="1358900"/>
            <a:ext cx="6848475" cy="4451350"/>
          </a:xfrm>
          <a:custGeom>
            <a:avLst/>
            <a:gdLst>
              <a:gd name="T0" fmla="*/ 0 w 4853"/>
              <a:gd name="T1" fmla="*/ 2147483647 h 2079"/>
              <a:gd name="T2" fmla="*/ 2147483647 w 4853"/>
              <a:gd name="T3" fmla="*/ 2147483647 h 2079"/>
              <a:gd name="T4" fmla="*/ 2147483647 w 4853"/>
              <a:gd name="T5" fmla="*/ 2147483647 h 2079"/>
              <a:gd name="T6" fmla="*/ 2147483647 w 4853"/>
              <a:gd name="T7" fmla="*/ 2147483647 h 2079"/>
              <a:gd name="T8" fmla="*/ 2147483647 w 4853"/>
              <a:gd name="T9" fmla="*/ 0 h 2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53"/>
              <a:gd name="T16" fmla="*/ 0 h 2079"/>
              <a:gd name="T17" fmla="*/ 4853 w 4853"/>
              <a:gd name="T18" fmla="*/ 2079 h 20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53" h="2079">
                <a:moveTo>
                  <a:pt x="0" y="2079"/>
                </a:moveTo>
                <a:cubicBezTo>
                  <a:pt x="141" y="2056"/>
                  <a:pt x="560" y="2033"/>
                  <a:pt x="847" y="1941"/>
                </a:cubicBezTo>
                <a:cubicBezTo>
                  <a:pt x="1134" y="1849"/>
                  <a:pt x="1318" y="1791"/>
                  <a:pt x="1725" y="1529"/>
                </a:cubicBezTo>
                <a:cubicBezTo>
                  <a:pt x="2132" y="1267"/>
                  <a:pt x="2769" y="622"/>
                  <a:pt x="3290" y="367"/>
                </a:cubicBezTo>
                <a:cubicBezTo>
                  <a:pt x="3810" y="112"/>
                  <a:pt x="4593" y="61"/>
                  <a:pt x="4853" y="0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796" name="Freeform 5"/>
          <p:cNvSpPr>
            <a:spLocks/>
          </p:cNvSpPr>
          <p:nvPr/>
        </p:nvSpPr>
        <p:spPr bwMode="auto">
          <a:xfrm>
            <a:off x="1308100" y="1989138"/>
            <a:ext cx="6848475" cy="3803650"/>
          </a:xfrm>
          <a:custGeom>
            <a:avLst/>
            <a:gdLst>
              <a:gd name="T0" fmla="*/ 0 w 4853"/>
              <a:gd name="T1" fmla="*/ 2147483647 h 2079"/>
              <a:gd name="T2" fmla="*/ 2147483647 w 4853"/>
              <a:gd name="T3" fmla="*/ 2147483647 h 2079"/>
              <a:gd name="T4" fmla="*/ 2147483647 w 4853"/>
              <a:gd name="T5" fmla="*/ 2147483647 h 2079"/>
              <a:gd name="T6" fmla="*/ 2147483647 w 4853"/>
              <a:gd name="T7" fmla="*/ 2147483647 h 2079"/>
              <a:gd name="T8" fmla="*/ 2147483647 w 4853"/>
              <a:gd name="T9" fmla="*/ 0 h 2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53"/>
              <a:gd name="T16" fmla="*/ 0 h 2079"/>
              <a:gd name="T17" fmla="*/ 4853 w 4853"/>
              <a:gd name="T18" fmla="*/ 2079 h 20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53" h="2079">
                <a:moveTo>
                  <a:pt x="0" y="2079"/>
                </a:moveTo>
                <a:cubicBezTo>
                  <a:pt x="141" y="2056"/>
                  <a:pt x="560" y="2033"/>
                  <a:pt x="847" y="1941"/>
                </a:cubicBezTo>
                <a:cubicBezTo>
                  <a:pt x="1134" y="1849"/>
                  <a:pt x="1318" y="1791"/>
                  <a:pt x="1725" y="1529"/>
                </a:cubicBezTo>
                <a:cubicBezTo>
                  <a:pt x="2132" y="1267"/>
                  <a:pt x="2769" y="622"/>
                  <a:pt x="3290" y="367"/>
                </a:cubicBezTo>
                <a:cubicBezTo>
                  <a:pt x="3810" y="112"/>
                  <a:pt x="4593" y="61"/>
                  <a:pt x="4853" y="0"/>
                </a:cubicBezTo>
              </a:path>
            </a:pathLst>
          </a:cu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797" name="Freeform 6"/>
          <p:cNvSpPr>
            <a:spLocks/>
          </p:cNvSpPr>
          <p:nvPr/>
        </p:nvSpPr>
        <p:spPr bwMode="auto">
          <a:xfrm>
            <a:off x="1308100" y="1698625"/>
            <a:ext cx="6872288" cy="4094163"/>
          </a:xfrm>
          <a:custGeom>
            <a:avLst/>
            <a:gdLst>
              <a:gd name="T0" fmla="*/ 0 w 4870"/>
              <a:gd name="T1" fmla="*/ 2147483647 h 2579"/>
              <a:gd name="T2" fmla="*/ 2147483647 w 4870"/>
              <a:gd name="T3" fmla="*/ 2147483647 h 2579"/>
              <a:gd name="T4" fmla="*/ 2147483647 w 4870"/>
              <a:gd name="T5" fmla="*/ 2147483647 h 2579"/>
              <a:gd name="T6" fmla="*/ 2147483647 w 4870"/>
              <a:gd name="T7" fmla="*/ 2147483647 h 2579"/>
              <a:gd name="T8" fmla="*/ 2147483647 w 4870"/>
              <a:gd name="T9" fmla="*/ 0 h 2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70"/>
              <a:gd name="T16" fmla="*/ 0 h 2579"/>
              <a:gd name="T17" fmla="*/ 4870 w 4870"/>
              <a:gd name="T18" fmla="*/ 2579 h 25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70" h="2579">
                <a:moveTo>
                  <a:pt x="0" y="2579"/>
                </a:moveTo>
                <a:cubicBezTo>
                  <a:pt x="113" y="2552"/>
                  <a:pt x="450" y="2526"/>
                  <a:pt x="681" y="2420"/>
                </a:cubicBezTo>
                <a:cubicBezTo>
                  <a:pt x="912" y="2314"/>
                  <a:pt x="1059" y="2247"/>
                  <a:pt x="1387" y="1945"/>
                </a:cubicBezTo>
                <a:cubicBezTo>
                  <a:pt x="1714" y="1643"/>
                  <a:pt x="2065" y="930"/>
                  <a:pt x="2645" y="606"/>
                </a:cubicBezTo>
                <a:cubicBezTo>
                  <a:pt x="3225" y="282"/>
                  <a:pt x="4407" y="126"/>
                  <a:pt x="4870" y="0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798" name="Freeform 7"/>
          <p:cNvSpPr>
            <a:spLocks/>
          </p:cNvSpPr>
          <p:nvPr/>
        </p:nvSpPr>
        <p:spPr bwMode="auto">
          <a:xfrm>
            <a:off x="1308100" y="3106738"/>
            <a:ext cx="6845300" cy="2698750"/>
          </a:xfrm>
          <a:custGeom>
            <a:avLst/>
            <a:gdLst>
              <a:gd name="T0" fmla="*/ 0 w 4851"/>
              <a:gd name="T1" fmla="*/ 2147483647 h 1700"/>
              <a:gd name="T2" fmla="*/ 2147483647 w 4851"/>
              <a:gd name="T3" fmla="*/ 2147483647 h 1700"/>
              <a:gd name="T4" fmla="*/ 2147483647 w 4851"/>
              <a:gd name="T5" fmla="*/ 2147483647 h 1700"/>
              <a:gd name="T6" fmla="*/ 2147483647 w 4851"/>
              <a:gd name="T7" fmla="*/ 2147483647 h 1700"/>
              <a:gd name="T8" fmla="*/ 2147483647 w 4851"/>
              <a:gd name="T9" fmla="*/ 0 h 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51"/>
              <a:gd name="T16" fmla="*/ 0 h 1700"/>
              <a:gd name="T17" fmla="*/ 4851 w 4851"/>
              <a:gd name="T18" fmla="*/ 1700 h 17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51" h="1700">
                <a:moveTo>
                  <a:pt x="0" y="1700"/>
                </a:moveTo>
                <a:cubicBezTo>
                  <a:pt x="138" y="1687"/>
                  <a:pt x="549" y="1674"/>
                  <a:pt x="831" y="1622"/>
                </a:cubicBezTo>
                <a:cubicBezTo>
                  <a:pt x="1113" y="1570"/>
                  <a:pt x="1291" y="1588"/>
                  <a:pt x="1693" y="1388"/>
                </a:cubicBezTo>
                <a:cubicBezTo>
                  <a:pt x="2095" y="1188"/>
                  <a:pt x="2716" y="651"/>
                  <a:pt x="3242" y="420"/>
                </a:cubicBezTo>
                <a:cubicBezTo>
                  <a:pt x="3768" y="189"/>
                  <a:pt x="4516" y="87"/>
                  <a:pt x="4851" y="0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>
            <a:off x="1308100" y="1268413"/>
            <a:ext cx="0" cy="45354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1308100" y="5805488"/>
            <a:ext cx="68484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01" name="AutoShape 10"/>
          <p:cNvSpPr>
            <a:spLocks noChangeArrowheads="1"/>
          </p:cNvSpPr>
          <p:nvPr/>
        </p:nvSpPr>
        <p:spPr bwMode="auto">
          <a:xfrm>
            <a:off x="1820863" y="6237288"/>
            <a:ext cx="5888037" cy="287337"/>
          </a:xfrm>
          <a:prstGeom prst="rightArrow">
            <a:avLst>
              <a:gd name="adj1" fmla="val 50000"/>
              <a:gd name="adj2" fmla="val 576425"/>
            </a:avLst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3802" name="AutoShape 11"/>
          <p:cNvSpPr>
            <a:spLocks noChangeArrowheads="1"/>
          </p:cNvSpPr>
          <p:nvPr/>
        </p:nvSpPr>
        <p:spPr bwMode="auto">
          <a:xfrm>
            <a:off x="795338" y="2060575"/>
            <a:ext cx="192087" cy="3240088"/>
          </a:xfrm>
          <a:prstGeom prst="upArrow">
            <a:avLst>
              <a:gd name="adj1" fmla="val 50000"/>
              <a:gd name="adj2" fmla="val 3751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649288" y="1417638"/>
            <a:ext cx="636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b="1">
                <a:solidFill>
                  <a:srgbClr val="00FF00"/>
                </a:solidFill>
              </a:rPr>
              <a:t>체중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7835900" y="6165850"/>
            <a:ext cx="636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b="1">
                <a:solidFill>
                  <a:srgbClr val="00FF00"/>
                </a:solidFill>
              </a:rPr>
              <a:t>월령</a:t>
            </a:r>
          </a:p>
        </p:txBody>
      </p:sp>
      <p:sp>
        <p:nvSpPr>
          <p:cNvPr id="33805" name="AutoShape 14"/>
          <p:cNvSpPr>
            <a:spLocks/>
          </p:cNvSpPr>
          <p:nvPr/>
        </p:nvSpPr>
        <p:spPr bwMode="auto">
          <a:xfrm>
            <a:off x="220663" y="5805488"/>
            <a:ext cx="623887" cy="473075"/>
          </a:xfrm>
          <a:prstGeom prst="borderCallout2">
            <a:avLst>
              <a:gd name="adj1" fmla="val 24162"/>
              <a:gd name="adj2" fmla="val 110861"/>
              <a:gd name="adj3" fmla="val 24162"/>
              <a:gd name="adj4" fmla="val 142083"/>
              <a:gd name="adj5" fmla="val 0"/>
              <a:gd name="adj6" fmla="val 174435"/>
            </a:avLst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200" b="1">
                <a:solidFill>
                  <a:srgbClr val="00FF00"/>
                </a:solidFill>
              </a:rPr>
              <a:t>분만</a:t>
            </a:r>
          </a:p>
        </p:txBody>
      </p:sp>
      <p:sp>
        <p:nvSpPr>
          <p:cNvPr id="33806" name="AutoShape 15"/>
          <p:cNvSpPr>
            <a:spLocks/>
          </p:cNvSpPr>
          <p:nvPr/>
        </p:nvSpPr>
        <p:spPr bwMode="auto">
          <a:xfrm>
            <a:off x="1563688" y="4941888"/>
            <a:ext cx="636587" cy="422275"/>
          </a:xfrm>
          <a:prstGeom prst="borderCallout2">
            <a:avLst>
              <a:gd name="adj1" fmla="val 27069"/>
              <a:gd name="adj2" fmla="val 110644"/>
              <a:gd name="adj3" fmla="val 27069"/>
              <a:gd name="adj4" fmla="val 115523"/>
              <a:gd name="adj5" fmla="val 119171"/>
              <a:gd name="adj6" fmla="val 120620"/>
            </a:avLst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200" b="1">
                <a:solidFill>
                  <a:srgbClr val="00FF00"/>
                </a:solidFill>
              </a:rPr>
              <a:t>이유</a:t>
            </a:r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1308100" y="3716338"/>
            <a:ext cx="69119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08" name="AutoShape 18"/>
          <p:cNvSpPr>
            <a:spLocks/>
          </p:cNvSpPr>
          <p:nvPr/>
        </p:nvSpPr>
        <p:spPr bwMode="auto">
          <a:xfrm>
            <a:off x="4576763" y="5330825"/>
            <a:ext cx="827087" cy="258763"/>
          </a:xfrm>
          <a:prstGeom prst="borderCallout2">
            <a:avLst>
              <a:gd name="adj1" fmla="val 44171"/>
              <a:gd name="adj2" fmla="val -8176"/>
              <a:gd name="adj3" fmla="val 44171"/>
              <a:gd name="adj4" fmla="val -15843"/>
              <a:gd name="adj5" fmla="val 183435"/>
              <a:gd name="adj6" fmla="val -236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400" b="1"/>
              <a:t>15</a:t>
            </a:r>
            <a:r>
              <a:rPr lang="ko-KR" altLang="en-US" sz="1400" b="1"/>
              <a:t>개월</a:t>
            </a:r>
          </a:p>
        </p:txBody>
      </p:sp>
      <p:sp>
        <p:nvSpPr>
          <p:cNvPr id="33809" name="AutoShape 19"/>
          <p:cNvSpPr>
            <a:spLocks/>
          </p:cNvSpPr>
          <p:nvPr/>
        </p:nvSpPr>
        <p:spPr bwMode="auto">
          <a:xfrm>
            <a:off x="7323138" y="981075"/>
            <a:ext cx="1149350" cy="215900"/>
          </a:xfrm>
          <a:prstGeom prst="borderCallout2">
            <a:avLst>
              <a:gd name="adj1" fmla="val 52940"/>
              <a:gd name="adj2" fmla="val -5898"/>
              <a:gd name="adj3" fmla="val 52940"/>
              <a:gd name="adj4" fmla="val -16829"/>
              <a:gd name="adj5" fmla="val 300000"/>
              <a:gd name="adj6" fmla="val -2776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적정</a:t>
            </a:r>
          </a:p>
        </p:txBody>
      </p:sp>
      <p:sp>
        <p:nvSpPr>
          <p:cNvPr id="33810" name="AutoShape 20"/>
          <p:cNvSpPr>
            <a:spLocks/>
          </p:cNvSpPr>
          <p:nvPr/>
        </p:nvSpPr>
        <p:spPr bwMode="auto">
          <a:xfrm>
            <a:off x="7993063" y="1493838"/>
            <a:ext cx="1150937" cy="288925"/>
          </a:xfrm>
          <a:prstGeom prst="borderCallout2">
            <a:avLst>
              <a:gd name="adj1" fmla="val 39560"/>
              <a:gd name="adj2" fmla="val -5884"/>
              <a:gd name="adj3" fmla="val 39560"/>
              <a:gd name="adj4" fmla="val -37500"/>
              <a:gd name="adj5" fmla="val 149449"/>
              <a:gd name="adj6" fmla="val -6911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육성기 과비</a:t>
            </a:r>
            <a:r>
              <a:rPr lang="ko-KR" altLang="en-US" sz="1400"/>
              <a:t> </a:t>
            </a:r>
            <a:endParaRPr lang="ko-KR" altLang="en-US" sz="1400" b="1"/>
          </a:p>
        </p:txBody>
      </p:sp>
      <p:sp>
        <p:nvSpPr>
          <p:cNvPr id="33811" name="AutoShape 21"/>
          <p:cNvSpPr>
            <a:spLocks/>
          </p:cNvSpPr>
          <p:nvPr/>
        </p:nvSpPr>
        <p:spPr bwMode="auto">
          <a:xfrm>
            <a:off x="7451725" y="2303463"/>
            <a:ext cx="1500188" cy="188912"/>
          </a:xfrm>
          <a:prstGeom prst="borderCallout2">
            <a:avLst>
              <a:gd name="adj1" fmla="val 60505"/>
              <a:gd name="adj2" fmla="val -5079"/>
              <a:gd name="adj3" fmla="val 60505"/>
              <a:gd name="adj4" fmla="val -11005"/>
              <a:gd name="adj5" fmla="val -38657"/>
              <a:gd name="adj6" fmla="val -1703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육성기 저영양</a:t>
            </a:r>
          </a:p>
        </p:txBody>
      </p:sp>
      <p:sp>
        <p:nvSpPr>
          <p:cNvPr id="33812" name="AutoShape 22"/>
          <p:cNvSpPr>
            <a:spLocks/>
          </p:cNvSpPr>
          <p:nvPr/>
        </p:nvSpPr>
        <p:spPr bwMode="auto">
          <a:xfrm>
            <a:off x="7316788" y="2708275"/>
            <a:ext cx="1495425" cy="215900"/>
          </a:xfrm>
          <a:prstGeom prst="borderCallout2">
            <a:avLst>
              <a:gd name="adj1" fmla="val 52940"/>
              <a:gd name="adj2" fmla="val -4528"/>
              <a:gd name="adj3" fmla="val 52940"/>
              <a:gd name="adj4" fmla="val -4528"/>
              <a:gd name="adj5" fmla="val 266176"/>
              <a:gd name="adj6" fmla="val -452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송아지단계 질병</a:t>
            </a:r>
          </a:p>
        </p:txBody>
      </p:sp>
      <p:sp>
        <p:nvSpPr>
          <p:cNvPr id="33813" name="아래쪽 화살표 20"/>
          <p:cNvSpPr>
            <a:spLocks noChangeArrowheads="1"/>
          </p:cNvSpPr>
          <p:nvPr/>
        </p:nvSpPr>
        <p:spPr bwMode="auto">
          <a:xfrm>
            <a:off x="2511425" y="4313238"/>
            <a:ext cx="531813" cy="546100"/>
          </a:xfrm>
          <a:prstGeom prst="downArrow">
            <a:avLst>
              <a:gd name="adj1" fmla="val 50000"/>
              <a:gd name="adj2" fmla="val 5006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/>
          </a:p>
        </p:txBody>
      </p:sp>
      <p:sp>
        <p:nvSpPr>
          <p:cNvPr id="33814" name="TextBox 21"/>
          <p:cNvSpPr txBox="1">
            <a:spLocks noChangeArrowheads="1"/>
          </p:cNvSpPr>
          <p:nvPr/>
        </p:nvSpPr>
        <p:spPr bwMode="auto">
          <a:xfrm>
            <a:off x="1282700" y="3671888"/>
            <a:ext cx="7165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>
                <a:solidFill>
                  <a:srgbClr val="0000CC"/>
                </a:solidFill>
              </a:rPr>
              <a:t>6</a:t>
            </a:r>
            <a:r>
              <a:rPr lang="ko-KR" altLang="en-US" b="1">
                <a:solidFill>
                  <a:srgbClr val="0000CC"/>
                </a:solidFill>
              </a:rPr>
              <a:t>개월령 미만의 호흡기는 비육후기 증체 및 사료효율에 영향을 미침</a:t>
            </a:r>
          </a:p>
        </p:txBody>
      </p:sp>
    </p:spTree>
    <p:extLst>
      <p:ext uri="{BB962C8B-B14F-4D97-AF65-F5344CB8AC3E}">
        <p14:creationId xmlns:p14="http://schemas.microsoft.com/office/powerpoint/2010/main" val="277670354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좋은 송아지 고르기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620000" cy="4267200"/>
          </a:xfrm>
        </p:spPr>
        <p:txBody>
          <a:bodyPr/>
          <a:lstStyle/>
          <a:p>
            <a:pPr eaLnBrk="1" hangingPunct="1"/>
            <a:r>
              <a:rPr lang="ko-KR" altLang="en-US" sz="2400" dirty="0" smtClean="0">
                <a:latin typeface="+mn-ea"/>
              </a:rPr>
              <a:t>크기 </a:t>
            </a:r>
            <a:r>
              <a:rPr lang="en-US" altLang="ko-KR" sz="2400" dirty="0" smtClean="0">
                <a:latin typeface="+mn-ea"/>
              </a:rPr>
              <a:t>– </a:t>
            </a:r>
            <a:r>
              <a:rPr lang="ko-KR" altLang="en-US" sz="2400" dirty="0" err="1" smtClean="0">
                <a:latin typeface="+mn-ea"/>
              </a:rPr>
              <a:t>체고측정</a:t>
            </a:r>
            <a:r>
              <a:rPr lang="en-US" altLang="ko-KR" sz="2400" dirty="0" smtClean="0">
                <a:latin typeface="+mn-ea"/>
              </a:rPr>
              <a:t>(</a:t>
            </a:r>
            <a:r>
              <a:rPr lang="ko-KR" altLang="en-US" sz="2400" dirty="0" smtClean="0">
                <a:latin typeface="+mn-ea"/>
              </a:rPr>
              <a:t>자신의 </a:t>
            </a:r>
            <a:r>
              <a:rPr lang="ko-KR" altLang="en-US" sz="2400" dirty="0" err="1" smtClean="0">
                <a:latin typeface="+mn-ea"/>
              </a:rPr>
              <a:t>신체부위와</a:t>
            </a:r>
            <a:r>
              <a:rPr lang="ko-KR" altLang="en-US" sz="2400" dirty="0" smtClean="0">
                <a:latin typeface="+mn-ea"/>
              </a:rPr>
              <a:t> 비교</a:t>
            </a:r>
            <a:r>
              <a:rPr lang="en-US" altLang="ko-KR" sz="2400" dirty="0" smtClean="0">
                <a:latin typeface="+mn-ea"/>
              </a:rPr>
              <a:t>)</a:t>
            </a:r>
          </a:p>
          <a:p>
            <a:pPr eaLnBrk="1" hangingPunct="1"/>
            <a:r>
              <a:rPr lang="ko-KR" altLang="en-US" sz="2400" dirty="0" err="1" smtClean="0">
                <a:latin typeface="+mn-ea"/>
              </a:rPr>
              <a:t>균형감</a:t>
            </a:r>
            <a:r>
              <a:rPr lang="ko-KR" altLang="en-US" sz="2400" dirty="0" smtClean="0">
                <a:latin typeface="+mn-ea"/>
              </a:rPr>
              <a:t> 있는 체형</a:t>
            </a:r>
          </a:p>
          <a:p>
            <a:pPr lvl="1" eaLnBrk="1" hangingPunct="1"/>
            <a:r>
              <a:rPr lang="ko-KR" altLang="en-US" sz="2000" dirty="0" smtClean="0">
                <a:latin typeface="+mn-ea"/>
              </a:rPr>
              <a:t>등선이 곧은 것 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곧은 다리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목이 처지지 않음</a:t>
            </a:r>
          </a:p>
          <a:p>
            <a:pPr lvl="1" eaLnBrk="1" hangingPunct="1"/>
            <a:r>
              <a:rPr lang="ko-KR" altLang="en-US" sz="2000" dirty="0" smtClean="0">
                <a:latin typeface="+mn-ea"/>
              </a:rPr>
              <a:t>배가 처지지 않은 송아지</a:t>
            </a:r>
          </a:p>
          <a:p>
            <a:pPr lvl="1" eaLnBrk="1" hangingPunct="1"/>
            <a:r>
              <a:rPr lang="ko-KR" altLang="en-US" sz="2000" dirty="0" err="1" smtClean="0">
                <a:latin typeface="+mn-ea"/>
              </a:rPr>
              <a:t>체폭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err="1" smtClean="0">
                <a:latin typeface="+mn-ea"/>
              </a:rPr>
              <a:t>체심이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큰것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err="1" smtClean="0">
                <a:latin typeface="+mn-ea"/>
              </a:rPr>
              <a:t>갈비폭이</a:t>
            </a:r>
            <a:r>
              <a:rPr lang="ko-KR" altLang="en-US" sz="2000" dirty="0" smtClean="0">
                <a:latin typeface="+mn-ea"/>
              </a:rPr>
              <a:t> 넓은 것</a:t>
            </a:r>
          </a:p>
          <a:p>
            <a:pPr lvl="1" eaLnBrk="1" hangingPunct="1"/>
            <a:r>
              <a:rPr lang="ko-KR" altLang="en-US" sz="2000" dirty="0" smtClean="0">
                <a:latin typeface="+mn-ea"/>
              </a:rPr>
              <a:t>피부가 탄력이 </a:t>
            </a:r>
            <a:r>
              <a:rPr lang="ko-KR" altLang="en-US" sz="2000" dirty="0" err="1" smtClean="0">
                <a:latin typeface="+mn-ea"/>
              </a:rPr>
              <a:t>있는것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en-US" altLang="ko-KR" sz="2000" dirty="0" smtClean="0">
                <a:latin typeface="+mn-ea"/>
              </a:rPr>
              <a:t>– </a:t>
            </a:r>
            <a:r>
              <a:rPr lang="ko-KR" altLang="en-US" sz="2000" dirty="0" err="1" smtClean="0">
                <a:latin typeface="+mn-ea"/>
              </a:rPr>
              <a:t>당겼을때</a:t>
            </a:r>
            <a:r>
              <a:rPr lang="ko-KR" altLang="en-US" sz="2000" dirty="0" smtClean="0">
                <a:latin typeface="+mn-ea"/>
              </a:rPr>
              <a:t> 쉽게 늘어나는 것</a:t>
            </a:r>
          </a:p>
          <a:p>
            <a:pPr eaLnBrk="1" hangingPunct="1"/>
            <a:r>
              <a:rPr lang="ko-KR" altLang="en-US" sz="2400" dirty="0" err="1" smtClean="0">
                <a:latin typeface="+mn-ea"/>
              </a:rPr>
              <a:t>각부위</a:t>
            </a:r>
            <a:r>
              <a:rPr lang="ko-KR" altLang="en-US" sz="2400" dirty="0" smtClean="0">
                <a:latin typeface="+mn-ea"/>
              </a:rPr>
              <a:t> 상대적 발육 정도</a:t>
            </a:r>
          </a:p>
          <a:p>
            <a:pPr lvl="1" eaLnBrk="1" hangingPunct="1"/>
            <a:r>
              <a:rPr lang="ko-KR" altLang="en-US" sz="2000" dirty="0" smtClean="0">
                <a:latin typeface="+mn-ea"/>
              </a:rPr>
              <a:t>상대적을 머리가 </a:t>
            </a:r>
            <a:r>
              <a:rPr lang="ko-KR" altLang="en-US" sz="2000" dirty="0" err="1" smtClean="0">
                <a:latin typeface="+mn-ea"/>
              </a:rPr>
              <a:t>큰것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en-US" altLang="ko-KR" sz="2000" dirty="0" smtClean="0">
                <a:latin typeface="+mn-ea"/>
              </a:rPr>
              <a:t>- </a:t>
            </a:r>
            <a:r>
              <a:rPr lang="ko-KR" altLang="en-US" sz="2000" dirty="0" err="1" smtClean="0">
                <a:latin typeface="+mn-ea"/>
              </a:rPr>
              <a:t>발육불량</a:t>
            </a:r>
            <a:endParaRPr lang="ko-KR" altLang="en-US" sz="2000" dirty="0" smtClean="0">
              <a:latin typeface="+mn-ea"/>
            </a:endParaRPr>
          </a:p>
          <a:p>
            <a:pPr eaLnBrk="1" hangingPunct="1"/>
            <a:r>
              <a:rPr lang="ko-KR" altLang="en-US" sz="2400" dirty="0" smtClean="0">
                <a:latin typeface="+mn-ea"/>
              </a:rPr>
              <a:t>지방부착상태 점검</a:t>
            </a:r>
            <a:r>
              <a:rPr lang="en-US" altLang="ko-KR" sz="2400" dirty="0" smtClean="0">
                <a:latin typeface="+mn-ea"/>
              </a:rPr>
              <a:t>(</a:t>
            </a:r>
            <a:r>
              <a:rPr lang="ko-KR" altLang="en-US" sz="2400" dirty="0" err="1" smtClean="0">
                <a:latin typeface="+mn-ea"/>
              </a:rPr>
              <a:t>요각</a:t>
            </a:r>
            <a:r>
              <a:rPr lang="en-US" altLang="ko-KR" sz="2400" dirty="0" smtClean="0">
                <a:latin typeface="+mn-ea"/>
              </a:rPr>
              <a:t>,</a:t>
            </a:r>
            <a:r>
              <a:rPr lang="ko-KR" altLang="en-US" sz="2400" dirty="0" err="1" smtClean="0">
                <a:latin typeface="+mn-ea"/>
              </a:rPr>
              <a:t>미근부</a:t>
            </a:r>
            <a:r>
              <a:rPr lang="en-US" altLang="ko-KR" sz="2400" dirty="0" smtClean="0">
                <a:latin typeface="+mn-ea"/>
              </a:rPr>
              <a:t>,</a:t>
            </a:r>
            <a:r>
              <a:rPr lang="ko-KR" altLang="en-US" sz="2400" dirty="0" smtClean="0">
                <a:latin typeface="+mn-ea"/>
              </a:rPr>
              <a:t>등</a:t>
            </a:r>
            <a:r>
              <a:rPr lang="en-US" altLang="ko-KR" sz="2400" dirty="0" smtClean="0">
                <a:latin typeface="+mn-ea"/>
              </a:rPr>
              <a:t>) – </a:t>
            </a:r>
            <a:r>
              <a:rPr lang="ko-KR" altLang="en-US" sz="2400" dirty="0" err="1" smtClean="0">
                <a:latin typeface="+mn-ea"/>
              </a:rPr>
              <a:t>모질도</a:t>
            </a:r>
            <a:r>
              <a:rPr lang="ko-KR" altLang="en-US" sz="2400" dirty="0" smtClean="0">
                <a:latin typeface="+mn-ea"/>
              </a:rPr>
              <a:t> 함께 </a:t>
            </a:r>
          </a:p>
          <a:p>
            <a:pPr eaLnBrk="1" hangingPunct="1"/>
            <a:r>
              <a:rPr lang="ko-KR" altLang="en-US" sz="2400" dirty="0" smtClean="0">
                <a:latin typeface="+mn-ea"/>
              </a:rPr>
              <a:t>체중보다 </a:t>
            </a:r>
            <a:r>
              <a:rPr lang="ko-KR" altLang="en-US" sz="2400" dirty="0" err="1" smtClean="0">
                <a:latin typeface="+mn-ea"/>
              </a:rPr>
              <a:t>월령이</a:t>
            </a:r>
            <a:r>
              <a:rPr lang="ko-KR" altLang="en-US" sz="2400" dirty="0" smtClean="0">
                <a:latin typeface="+mn-ea"/>
              </a:rPr>
              <a:t> 중요하다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156176" y="1476477"/>
            <a:ext cx="2743200" cy="4826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1pPr>
            <a:lvl2pPr marL="742950" indent="-28575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2pPr>
            <a:lvl3pPr marL="11430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3pPr>
            <a:lvl4pPr marL="16002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4pPr>
            <a:lvl5pPr marL="20574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sz="2400"/>
              <a:t>균일</a:t>
            </a:r>
            <a:r>
              <a:rPr lang="en-US" altLang="ko-KR" sz="2400"/>
              <a:t>&gt;</a:t>
            </a:r>
            <a:r>
              <a:rPr lang="ko-KR" altLang="en-US" sz="2400"/>
              <a:t>월령</a:t>
            </a:r>
            <a:r>
              <a:rPr lang="en-US" altLang="ko-KR" sz="2400"/>
              <a:t>&gt;</a:t>
            </a:r>
            <a:r>
              <a:rPr lang="ko-KR" altLang="en-US" sz="2400"/>
              <a:t>체중</a:t>
            </a:r>
          </a:p>
        </p:txBody>
      </p:sp>
    </p:spTree>
    <p:extLst>
      <p:ext uri="{BB962C8B-B14F-4D97-AF65-F5344CB8AC3E}">
        <p14:creationId xmlns:p14="http://schemas.microsoft.com/office/powerpoint/2010/main" val="204540803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ChangeArrowheads="1"/>
          </p:cNvSpPr>
          <p:nvPr/>
        </p:nvSpPr>
        <p:spPr bwMode="auto">
          <a:xfrm>
            <a:off x="381000" y="381000"/>
            <a:ext cx="807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buSzTx/>
              <a:buFontTx/>
              <a:buNone/>
              <a:defRPr/>
            </a:pPr>
            <a:r>
              <a:rPr lang="en-US" altLang="ko-KR" sz="3600" b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3600" b="0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고급육</a:t>
            </a:r>
            <a:r>
              <a:rPr lang="ko-KR" altLang="en-US" sz="3600" b="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 사양관리 </a:t>
            </a:r>
            <a:r>
              <a:rPr lang="en-US" altLang="ko-KR" sz="3600" b="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(</a:t>
            </a:r>
            <a:r>
              <a:rPr lang="ko-KR" altLang="en-US" sz="3600" b="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성장기별</a:t>
            </a:r>
            <a:r>
              <a:rPr lang="en-US" altLang="ko-KR" sz="3600" b="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헤드라인" pitchFamily="18" charset="-127"/>
                <a:ea typeface="헤드라인" pitchFamily="18" charset="-127"/>
              </a:rPr>
              <a:t>)</a:t>
            </a: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152400" y="1676400"/>
            <a:ext cx="86106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en-US" altLang="ko-KR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가</a:t>
            </a:r>
            <a:r>
              <a:rPr lang="en-US" altLang="ko-KR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. </a:t>
            </a:r>
            <a:r>
              <a:rPr lang="ko-KR" alt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어린송아지</a:t>
            </a:r>
            <a:r>
              <a:rPr lang="en-US" altLang="ko-KR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송아지 입식</a:t>
            </a:r>
            <a:r>
              <a:rPr lang="en-US" altLang="ko-KR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)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en-US" altLang="ko-KR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en-US" altLang="ko-KR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1) </a:t>
            </a:r>
            <a:r>
              <a:rPr lang="ko-KR" altLang="en-US" sz="2800" dirty="0" err="1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출생후</a:t>
            </a:r>
            <a:r>
              <a:rPr lang="ko-KR" altLang="en-US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 생후 </a:t>
            </a:r>
            <a:r>
              <a:rPr lang="en-US" altLang="ko-KR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5</a:t>
            </a:r>
            <a:r>
              <a:rPr lang="ko-KR" altLang="en-US" sz="2800" dirty="0" err="1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개월령</a:t>
            </a:r>
            <a:endParaRPr lang="ko-KR" altLang="en-US" sz="2800" dirty="0">
              <a:solidFill>
                <a:srgbClr val="FF0066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        평균체중 </a:t>
            </a:r>
            <a:r>
              <a:rPr lang="en-US" altLang="ko-KR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150kg </a:t>
            </a:r>
            <a:r>
              <a:rPr lang="ko-KR" altLang="en-US" sz="2800" dirty="0">
                <a:solidFill>
                  <a:srgbClr val="FF0066"/>
                </a:solidFill>
                <a:latin typeface="굴림" pitchFamily="50" charset="-127"/>
                <a:ea typeface="굴림" pitchFamily="50" charset="-127"/>
              </a:rPr>
              <a:t>내외로 구분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sz="28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en-US" altLang="ko-KR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2) </a:t>
            </a:r>
            <a:r>
              <a:rPr lang="ko-KR" altLang="en-US" sz="2800" dirty="0" err="1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입식첫날</a:t>
            </a:r>
            <a:r>
              <a:rPr lang="ko-KR" altLang="en-US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:  </a:t>
            </a:r>
            <a:r>
              <a:rPr lang="ko-KR" altLang="en-US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양질의 조사료</a:t>
            </a:r>
            <a:r>
              <a:rPr lang="en-US" altLang="ko-KR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, 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en-US" altLang="ko-KR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                         </a:t>
            </a:r>
            <a:r>
              <a:rPr lang="ko-KR" altLang="en-US" sz="2800" dirty="0">
                <a:solidFill>
                  <a:srgbClr val="962608"/>
                </a:solidFill>
                <a:latin typeface="굴림" pitchFamily="50" charset="-127"/>
                <a:ea typeface="굴림" pitchFamily="50" charset="-127"/>
              </a:rPr>
              <a:t>깨끗한 물 급여</a:t>
            </a:r>
            <a:r>
              <a:rPr lang="ko-KR" altLang="en-US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</a:t>
            </a: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en-US" altLang="ko-KR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3) </a:t>
            </a:r>
            <a:r>
              <a:rPr lang="ko-KR" altLang="en-US" sz="2800" dirty="0" err="1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과급</a:t>
            </a:r>
            <a:r>
              <a:rPr lang="ko-KR" altLang="en-US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설사에 유의</a:t>
            </a:r>
            <a:r>
              <a:rPr lang="en-US" altLang="ko-KR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8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점진증량</a:t>
            </a:r>
            <a:endParaRPr lang="ko-KR" altLang="en-US" dirty="0">
              <a:solidFill>
                <a:srgbClr val="008000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dirty="0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en-US" altLang="ko-KR" dirty="0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4) </a:t>
            </a:r>
            <a:r>
              <a:rPr lang="ko-KR" altLang="en-US" dirty="0" err="1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일당증체량</a:t>
            </a:r>
            <a:r>
              <a:rPr lang="ko-KR" altLang="en-US" dirty="0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0.8-0.9kg </a:t>
            </a:r>
            <a:r>
              <a:rPr lang="ko-KR" altLang="en-US" dirty="0">
                <a:solidFill>
                  <a:srgbClr val="008000"/>
                </a:solidFill>
                <a:latin typeface="굴림" pitchFamily="50" charset="-127"/>
                <a:ea typeface="굴림" pitchFamily="50" charset="-127"/>
              </a:rPr>
              <a:t>유지</a:t>
            </a:r>
            <a:endParaRPr lang="ko-KR" altLang="en-US" sz="2800" dirty="0">
              <a:solidFill>
                <a:srgbClr val="008000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spcBef>
                <a:spcPct val="50000"/>
              </a:spcBef>
              <a:buClr>
                <a:schemeClr val="bg2"/>
              </a:buClr>
              <a:buFont typeface="Wingdings 2" pitchFamily="18" charset="2"/>
              <a:buNone/>
              <a:defRPr/>
            </a:pPr>
            <a:r>
              <a:rPr lang="ko-KR" altLang="en-US" sz="2800" b="0" dirty="0">
                <a:solidFill>
                  <a:srgbClr val="009900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</p:txBody>
      </p:sp>
      <p:pic>
        <p:nvPicPr>
          <p:cNvPr id="809988" name="Picture 4" descr="송아지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209800"/>
            <a:ext cx="274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77523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763713" y="6212160"/>
            <a:ext cx="5832475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75000"/>
            </a:pPr>
            <a:r>
              <a:rPr lang="ko-KR" altLang="en-US" sz="2400" dirty="0" err="1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뱃고래가</a:t>
            </a:r>
            <a:r>
              <a:rPr lang="ko-KR" altLang="en-US" sz="24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 크고</a:t>
            </a:r>
            <a:r>
              <a:rPr lang="en-US" altLang="ko-KR" sz="24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활기차며</a:t>
            </a:r>
            <a:r>
              <a:rPr lang="en-US" altLang="ko-KR" sz="24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호기심이 많다</a:t>
            </a:r>
            <a:r>
              <a:rPr lang="en-US" altLang="ko-KR" sz="2400" dirty="0">
                <a:solidFill>
                  <a:srgbClr val="FFFFC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763713" y="404813"/>
            <a:ext cx="532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75000"/>
              <a:buFontTx/>
              <a:buChar char="•"/>
            </a:pPr>
            <a:endParaRPr lang="ko-KR" altLang="en-US" sz="180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395288" y="144463"/>
            <a:ext cx="8027987" cy="69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20000"/>
              </a:spcBef>
              <a:buSzPct val="75000"/>
              <a:defRPr/>
            </a:pPr>
            <a:r>
              <a:rPr lang="en-US" altLang="ko-KR" sz="34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헤드라인" pitchFamily="18" charset="-127"/>
              </a:rPr>
              <a:t> </a:t>
            </a:r>
            <a:r>
              <a:rPr lang="ko-KR" altLang="en-US" sz="3400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헤드라인" pitchFamily="18" charset="-127"/>
              </a:rPr>
              <a:t>육성기 </a:t>
            </a:r>
            <a:r>
              <a:rPr lang="ko-KR" altLang="en-US" sz="34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헤드라인" pitchFamily="18" charset="-127"/>
              </a:rPr>
              <a:t>관리 </a:t>
            </a:r>
            <a:r>
              <a:rPr lang="ko-KR" altLang="en-US" sz="3400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헤드라인" pitchFamily="18" charset="-127"/>
              </a:rPr>
              <a:t>우수 송아지 모습</a:t>
            </a:r>
          </a:p>
        </p:txBody>
      </p:sp>
      <p:pic>
        <p:nvPicPr>
          <p:cNvPr id="45061" name="Picture 9" descr="우수송아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1075"/>
            <a:ext cx="7704856" cy="518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05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3752"/>
            <a:ext cx="7700392" cy="1215008"/>
          </a:xfrm>
        </p:spPr>
        <p:txBody>
          <a:bodyPr/>
          <a:lstStyle/>
          <a:p>
            <a:pPr algn="l" eaLnBrk="1" hangingPunct="1">
              <a:defRPr/>
            </a:pPr>
            <a:r>
              <a:rPr lang="ko-KR" altLang="en-US" sz="4400" dirty="0" smtClean="0">
                <a:solidFill>
                  <a:srgbClr val="D60093"/>
                </a:solidFill>
                <a:latin typeface="윤디자인고딕" pitchFamily="18" charset="-127"/>
                <a:ea typeface="윤디자인고딕" pitchFamily="18" charset="-127"/>
              </a:rPr>
              <a:t>胸腺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의 발달 </a:t>
            </a:r>
            <a:r>
              <a:rPr lang="en-US" altLang="ko-KR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(1)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1258888" y="1484313"/>
          <a:ext cx="7345362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48" name="훈민정음" r:id="rId3" imgW="6634258" imgH="2475309" progId="hunmin.doc">
                  <p:embed/>
                </p:oleObj>
              </mc:Choice>
              <mc:Fallback>
                <p:oleObj name="훈민정음" r:id="rId3" imgW="6634258" imgH="2475309" progId="hunmin.do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84313"/>
                        <a:ext cx="7345362" cy="280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1940" name="Rectangle 4"/>
          <p:cNvSpPr>
            <a:spLocks noChangeArrowheads="1"/>
          </p:cNvSpPr>
          <p:nvPr/>
        </p:nvSpPr>
        <p:spPr bwMode="auto">
          <a:xfrm>
            <a:off x="539552" y="4149080"/>
            <a:ext cx="8785423" cy="21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dirty="0">
                <a:solidFill>
                  <a:srgbClr val="006600"/>
                </a:solidFill>
              </a:rPr>
              <a:t>- </a:t>
            </a:r>
            <a:r>
              <a:rPr lang="ko-KR" altLang="en-US" sz="2800" dirty="0">
                <a:solidFill>
                  <a:srgbClr val="006600"/>
                </a:solidFill>
              </a:rPr>
              <a:t>척추동물에서 호르몬을 분비한다고 여겨지는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006600"/>
                </a:solidFill>
              </a:rPr>
              <a:t>   내분비선 </a:t>
            </a:r>
            <a:r>
              <a:rPr lang="en-US" altLang="ko-KR" sz="2800" dirty="0">
                <a:solidFill>
                  <a:srgbClr val="006600"/>
                </a:solidFill>
              </a:rPr>
              <a:t>(</a:t>
            </a:r>
            <a:r>
              <a:rPr lang="ko-KR" altLang="en-US" sz="2800" dirty="0">
                <a:solidFill>
                  <a:srgbClr val="006600"/>
                </a:solidFill>
              </a:rPr>
              <a:t>태어날 때 </a:t>
            </a:r>
            <a:r>
              <a:rPr lang="ko-KR" altLang="en-US" sz="2800" dirty="0" err="1">
                <a:solidFill>
                  <a:srgbClr val="006600"/>
                </a:solidFill>
              </a:rPr>
              <a:t>부터</a:t>
            </a:r>
            <a:r>
              <a:rPr lang="ko-KR" altLang="en-US" sz="2800" dirty="0">
                <a:solidFill>
                  <a:srgbClr val="006600"/>
                </a:solidFill>
              </a:rPr>
              <a:t> 작은 것은 질병에 걸리기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006600"/>
                </a:solidFill>
              </a:rPr>
              <a:t>   쉽고 재발이 쉬움</a:t>
            </a:r>
            <a:r>
              <a:rPr lang="en-US" altLang="ko-KR" sz="2800" dirty="0">
                <a:solidFill>
                  <a:srgbClr val="006600"/>
                </a:solidFill>
              </a:rPr>
              <a:t>)</a:t>
            </a:r>
          </a:p>
          <a:p>
            <a:pPr algn="l">
              <a:lnSpc>
                <a:spcPct val="130000"/>
              </a:lnSpc>
              <a:spcBef>
                <a:spcPct val="50000"/>
              </a:spcBef>
            </a:pPr>
            <a:r>
              <a:rPr lang="en-US" altLang="ko-KR" sz="2800" dirty="0">
                <a:solidFill>
                  <a:srgbClr val="D60093"/>
                </a:solidFill>
              </a:rPr>
              <a:t>- </a:t>
            </a:r>
            <a:r>
              <a:rPr lang="ko-KR" altLang="en-US" sz="2800" dirty="0">
                <a:solidFill>
                  <a:srgbClr val="D60093"/>
                </a:solidFill>
              </a:rPr>
              <a:t>분만 전 </a:t>
            </a:r>
            <a:r>
              <a:rPr lang="en-US" altLang="ko-KR" sz="2800" dirty="0">
                <a:solidFill>
                  <a:srgbClr val="D60093"/>
                </a:solidFill>
              </a:rPr>
              <a:t>2</a:t>
            </a:r>
            <a:r>
              <a:rPr lang="ko-KR" altLang="en-US" sz="2800" dirty="0">
                <a:solidFill>
                  <a:srgbClr val="D60093"/>
                </a:solidFill>
              </a:rPr>
              <a:t>달간 양질의 단백질 급여가 크기 성장</a:t>
            </a:r>
            <a:endParaRPr lang="ko-KR" altLang="en-US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29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12576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ko-KR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4400" dirty="0" smtClean="0">
                <a:solidFill>
                  <a:srgbClr val="D60093"/>
                </a:solidFill>
                <a:latin typeface="윤디자인고딕" pitchFamily="18" charset="-127"/>
                <a:ea typeface="윤디자인고딕" pitchFamily="18" charset="-127"/>
              </a:rPr>
              <a:t>胸腺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의 발달 </a:t>
            </a:r>
            <a:r>
              <a:rPr lang="en-US" altLang="ko-KR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(2)</a:t>
            </a:r>
            <a:r>
              <a:rPr lang="ko-KR" altLang="en-US" sz="4000" dirty="0" smtClean="0">
                <a:solidFill>
                  <a:srgbClr val="D60093"/>
                </a:solidFill>
                <a:latin typeface="헤드라인" pitchFamily="18" charset="-127"/>
                <a:ea typeface="헤드라인" pitchFamily="18" charset="-127"/>
              </a:rPr>
              <a:t> </a:t>
            </a:r>
          </a:p>
        </p:txBody>
      </p:sp>
      <p:pic>
        <p:nvPicPr>
          <p:cNvPr id="43011" name="Picture 4" descr="C:\DOCUME~1\LSB\LOCALS~1\Temp\UNI000007402bb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428750"/>
            <a:ext cx="36004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C:\DOCUME~1\LSB\LOCALS~1\Temp\UNI000007402bc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50"/>
            <a:ext cx="350043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857250" y="4000500"/>
          <a:ext cx="7286700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03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04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5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57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D60093"/>
                          </a:solidFill>
                        </a:rPr>
                        <a:t>구분</a:t>
                      </a:r>
                      <a:endParaRPr lang="ko-KR" altLang="en-US" sz="2400" b="1" dirty="0">
                        <a:solidFill>
                          <a:srgbClr val="D60093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D60093"/>
                          </a:solidFill>
                        </a:rPr>
                        <a:t>두수</a:t>
                      </a:r>
                      <a:endParaRPr lang="ko-KR" altLang="en-US" sz="2400" b="1" dirty="0">
                        <a:solidFill>
                          <a:srgbClr val="D60093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D60093"/>
                          </a:solidFill>
                        </a:rPr>
                        <a:t>흉선 </a:t>
                      </a:r>
                      <a:r>
                        <a:rPr lang="ko-KR" altLang="en-US" sz="2400" b="1" dirty="0" err="1" smtClean="0">
                          <a:solidFill>
                            <a:srgbClr val="D60093"/>
                          </a:solidFill>
                        </a:rPr>
                        <a:t>스코아</a:t>
                      </a:r>
                      <a:endParaRPr lang="ko-KR" altLang="en-US" sz="2400" b="1" dirty="0">
                        <a:solidFill>
                          <a:srgbClr val="D60093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578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rgbClr val="D60093"/>
                          </a:solidFill>
                        </a:rPr>
                        <a:t>평균치</a:t>
                      </a:r>
                      <a:endParaRPr lang="ko-KR" altLang="en-US" sz="2000" b="1" dirty="0">
                        <a:solidFill>
                          <a:srgbClr val="D60093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D60093"/>
                          </a:solidFill>
                        </a:rPr>
                        <a:t>1.5</a:t>
                      </a:r>
                      <a:r>
                        <a:rPr lang="ko-KR" altLang="en-US" sz="2000" b="1" dirty="0" smtClean="0">
                          <a:solidFill>
                            <a:srgbClr val="D60093"/>
                          </a:solidFill>
                        </a:rPr>
                        <a:t>미만 비율</a:t>
                      </a:r>
                      <a:endParaRPr lang="ko-KR" altLang="en-US" sz="2000" b="1" dirty="0">
                        <a:solidFill>
                          <a:srgbClr val="D60093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7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개선 전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11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1.67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54.5%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57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개선 후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25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2.16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 smtClean="0">
                          <a:solidFill>
                            <a:srgbClr val="008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8.0%</a:t>
                      </a:r>
                      <a:endParaRPr lang="ko-KR" altLang="en-US" sz="2000" b="0" dirty="0">
                        <a:solidFill>
                          <a:srgbClr val="008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791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  <a:ln cap="flat" algn="ctr"/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61444" name="타원 4"/>
          <p:cNvSpPr>
            <a:spLocks noChangeArrowheads="1"/>
          </p:cNvSpPr>
          <p:nvPr/>
        </p:nvSpPr>
        <p:spPr bwMode="auto">
          <a:xfrm>
            <a:off x="4437063" y="2979738"/>
            <a:ext cx="1125537" cy="21145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latin typeface="Arial" panose="020B0604020202020204" pitchFamily="34" charset="0"/>
            </a:endParaRPr>
          </a:p>
        </p:txBody>
      </p:sp>
      <p:sp>
        <p:nvSpPr>
          <p:cNvPr id="61445" name="타원 5"/>
          <p:cNvSpPr>
            <a:spLocks noChangeArrowheads="1"/>
          </p:cNvSpPr>
          <p:nvPr/>
        </p:nvSpPr>
        <p:spPr bwMode="auto">
          <a:xfrm rot="1675395">
            <a:off x="6183313" y="2630488"/>
            <a:ext cx="1939925" cy="56356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3254"/>
      </p:ext>
    </p:extLst>
  </p:cSld>
  <p:clrMapOvr>
    <a:masterClrMapping/>
  </p:clrMapOvr>
  <p:transition advClick="0"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825" y="809625"/>
            <a:ext cx="7372350" cy="4781550"/>
          </a:xfrm>
          <a:noFill/>
        </p:spPr>
      </p:pic>
    </p:spTree>
    <p:extLst>
      <p:ext uri="{BB962C8B-B14F-4D97-AF65-F5344CB8AC3E}">
        <p14:creationId xmlns:p14="http://schemas.microsoft.com/office/powerpoint/2010/main" val="2242639501"/>
      </p:ext>
    </p:extLst>
  </p:cSld>
  <p:clrMapOvr>
    <a:masterClrMapping/>
  </p:clrMapOvr>
  <p:transition advClick="0"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78486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940152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40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40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비</a:t>
            </a:r>
            <a:r>
              <a:rPr lang="ko-KR" altLang="en-US" sz="40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헤드라인" pitchFamily="18" charset="-127"/>
              </a:rPr>
              <a:t>만한 송아지</a:t>
            </a:r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2555875" y="1341438"/>
            <a:ext cx="2376488" cy="223202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SzPct val="75000"/>
              <a:buFontTx/>
              <a:buChar char="•"/>
            </a:pPr>
            <a:endParaRPr lang="ko-KR" altLang="en-US"/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 rot="-2401793">
            <a:off x="1517650" y="3327400"/>
            <a:ext cx="1223963" cy="217488"/>
          </a:xfrm>
          <a:prstGeom prst="rightArrow">
            <a:avLst>
              <a:gd name="adj1" fmla="val 50000"/>
              <a:gd name="adj2" fmla="val 14069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SzPct val="75000"/>
              <a:buFontTx/>
              <a:buChar char="•"/>
            </a:pPr>
            <a:endParaRPr lang="ko-KR" alt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55650" y="3925888"/>
            <a:ext cx="1512888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75000"/>
            </a:pPr>
            <a:r>
              <a:rPr lang="ko-KR" altLang="en-US" sz="18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미침 </a:t>
            </a:r>
            <a:r>
              <a:rPr lang="en-US" altLang="ko-KR" sz="18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尾枕</a:t>
            </a:r>
            <a:r>
              <a:rPr lang="en-US" altLang="ko-KR" sz="1800" dirty="0">
                <a:solidFill>
                  <a:srgbClr val="0066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1908175" y="5805488"/>
            <a:ext cx="6624638" cy="576262"/>
          </a:xfrm>
          <a:prstGeom prst="flowChartAlternateProcess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SzPct val="75000"/>
            </a:pPr>
            <a:r>
              <a:rPr lang="ko-KR" altLang="en-US" sz="2000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미침이 있는 송아지는 </a:t>
            </a:r>
            <a:r>
              <a:rPr lang="ko-KR" altLang="en-US" sz="2000" dirty="0" err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복강내</a:t>
            </a:r>
            <a:r>
              <a:rPr lang="ko-KR" altLang="en-US" sz="2000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 지방과 근간지방이 형성</a:t>
            </a:r>
          </a:p>
        </p:txBody>
      </p:sp>
      <p:sp>
        <p:nvSpPr>
          <p:cNvPr id="39944" name="슬라이드 번호 개체 틀 3"/>
          <p:cNvSpPr txBox="1">
            <a:spLocks noGrp="1"/>
          </p:cNvSpPr>
          <p:nvPr/>
        </p:nvSpPr>
        <p:spPr bwMode="auto">
          <a:xfrm>
            <a:off x="7046913" y="649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SzPct val="75000"/>
              <a:buFontTx/>
              <a:buChar char="•"/>
            </a:pPr>
            <a:fld id="{510BBCA5-1594-4183-B0C2-9CDB27247F8B}" type="slidenum">
              <a:rPr lang="ko-KR" altLang="en-US" sz="1300">
                <a:solidFill>
                  <a:srgbClr val="DBF1E5"/>
                </a:solidFill>
                <a:latin typeface="Tahoma" pitchFamily="34" charset="0"/>
              </a:rPr>
              <a:pPr>
                <a:spcBef>
                  <a:spcPct val="20000"/>
                </a:spcBef>
                <a:buSzPct val="75000"/>
                <a:buFontTx/>
                <a:buChar char="•"/>
              </a:pPr>
              <a:t>29</a:t>
            </a:fld>
            <a:r>
              <a:rPr lang="en-US" altLang="ko-KR" sz="1300">
                <a:solidFill>
                  <a:srgbClr val="DBF1E5"/>
                </a:solidFill>
                <a:latin typeface="Tahoma" pitchFamily="34" charset="0"/>
              </a:rPr>
              <a:t>/71</a:t>
            </a:r>
          </a:p>
        </p:txBody>
      </p:sp>
    </p:spTree>
    <p:extLst>
      <p:ext uri="{BB962C8B-B14F-4D97-AF65-F5344CB8AC3E}">
        <p14:creationId xmlns:p14="http://schemas.microsoft.com/office/powerpoint/2010/main" val="34828777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8013" cy="1154113"/>
          </a:xfrm>
        </p:spPr>
        <p:txBody>
          <a:bodyPr/>
          <a:lstStyle/>
          <a:p>
            <a:pPr eaLnBrk="1" hangingPunct="1"/>
            <a:r>
              <a:rPr lang="ko-KR" altLang="en-US" sz="3200" b="1" smtClean="0">
                <a:solidFill>
                  <a:srgbClr val="FF0000"/>
                </a:solidFill>
              </a:rPr>
              <a:t>한우</a:t>
            </a:r>
            <a:r>
              <a:rPr lang="en-US" altLang="ko-KR" sz="3200" b="1" smtClean="0">
                <a:solidFill>
                  <a:srgbClr val="FF0000"/>
                </a:solidFill>
              </a:rPr>
              <a:t> </a:t>
            </a:r>
            <a:r>
              <a:rPr lang="ko-KR" altLang="en-US" sz="3200" b="1" smtClean="0">
                <a:solidFill>
                  <a:srgbClr val="FF0000"/>
                </a:solidFill>
              </a:rPr>
              <a:t>산업의 현황과 문제점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idx="1"/>
          </p:nvPr>
        </p:nvSpPr>
        <p:spPr>
          <a:xfrm>
            <a:off x="792163" y="1190625"/>
            <a:ext cx="7754937" cy="47196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ko-KR" sz="1800" b="1" dirty="0" smtClean="0"/>
              <a:t> FTA</a:t>
            </a:r>
            <a:r>
              <a:rPr lang="ko-KR" altLang="en-US" sz="1800" b="1" dirty="0" smtClean="0"/>
              <a:t>확대에 따른 수입육 증대</a:t>
            </a:r>
            <a:r>
              <a:rPr lang="en-US" altLang="ko-KR" sz="1800" b="1" dirty="0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solidFill>
                  <a:schemeClr val="accent2"/>
                </a:solidFill>
              </a:rPr>
              <a:t> 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소고기 자급률 하락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( 2019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년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39%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예상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), 2023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년 수입관세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0%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시작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)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800" b="1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무허가 축사  유예기간 만료 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(2018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년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월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24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일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ko-KR" altLang="en-US" sz="1800" b="1" dirty="0" err="1" smtClean="0">
                <a:solidFill>
                  <a:srgbClr val="FF0000"/>
                </a:solidFill>
              </a:rPr>
              <a:t>부정청탁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및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금품등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수수의 금지에 관한 법률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김령란법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에 따른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	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소비 위축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육량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/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육질 평가 기준 변화 예고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         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근내지방의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품질과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육색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지방색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조직감등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강화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en-US" altLang="ko-KR" sz="1600" b="1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800" b="1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한우 사육 두수 및 농가의 급격한  감소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소규모 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번식농가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급감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ko-KR" altLang="en-US" sz="1800" b="1" dirty="0" smtClean="0"/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송아지  및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지육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가격 변화폭 클 것으로 예상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ko-KR" altLang="en-US" sz="1800" b="1" dirty="0" smtClean="0">
                <a:solidFill>
                  <a:srgbClr val="C00000"/>
                </a:solidFill>
              </a:rPr>
              <a:t>국제 사료 원재료 상승 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ko-KR" altLang="en-US" sz="1800" b="1" dirty="0" smtClean="0"/>
              <a:t>기업형 한우 사육 확대</a:t>
            </a:r>
            <a:endParaRPr lang="en-US" altLang="ko-KR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 smtClean="0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ko-KR" sz="1800" b="1" dirty="0" smtClean="0"/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조사료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수급 불안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ko-KR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485253833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2139" y="188640"/>
            <a:ext cx="7772400" cy="1143000"/>
          </a:xfrm>
        </p:spPr>
        <p:txBody>
          <a:bodyPr/>
          <a:lstStyle/>
          <a:p>
            <a:pPr eaLnBrk="1" hangingPunct="1"/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입식송아지의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사료섭취량</a:t>
            </a:r>
            <a:endParaRPr lang="ko-KR" altLang="en-US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990600" y="1905000"/>
          <a:ext cx="7086600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708" name="워크시트" r:id="rId3" imgW="4038961" imgH="2667241" progId="Excel.Sheet.8">
                  <p:embed/>
                </p:oleObj>
              </mc:Choice>
              <mc:Fallback>
                <p:oleObj name="워크시트" r:id="rId3" imgW="4038961" imgH="2667241" progId="Excel.Sheet.8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905000"/>
                        <a:ext cx="7086600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203991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도입기 사료급여 방법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905000"/>
            <a:ext cx="7772400" cy="42275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+mn-ea"/>
              </a:rPr>
              <a:t>입식 첫날 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건초와 신선한 물 급여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+mn-ea"/>
              </a:rPr>
              <a:t>2</a:t>
            </a:r>
            <a:r>
              <a:rPr lang="ko-KR" altLang="en-US" dirty="0" smtClean="0">
                <a:latin typeface="+mn-ea"/>
              </a:rPr>
              <a:t>일 </a:t>
            </a:r>
            <a:r>
              <a:rPr lang="en-US" altLang="ko-KR" dirty="0" smtClean="0">
                <a:latin typeface="+mn-ea"/>
              </a:rPr>
              <a:t>-  7</a:t>
            </a:r>
            <a:r>
              <a:rPr lang="ko-KR" altLang="en-US" dirty="0" smtClean="0">
                <a:latin typeface="+mn-ea"/>
              </a:rPr>
              <a:t>일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err="1" smtClean="0">
                <a:latin typeface="+mn-ea"/>
              </a:rPr>
              <a:t>도입기사료</a:t>
            </a:r>
            <a:r>
              <a:rPr lang="ko-KR" altLang="en-US" dirty="0" smtClean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0.5-1.0kg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+mn-ea"/>
              </a:rPr>
              <a:t>8</a:t>
            </a:r>
            <a:r>
              <a:rPr lang="ko-KR" altLang="en-US" dirty="0" smtClean="0">
                <a:latin typeface="+mn-ea"/>
              </a:rPr>
              <a:t>일 </a:t>
            </a:r>
            <a:r>
              <a:rPr lang="en-US" altLang="ko-KR" dirty="0" smtClean="0">
                <a:latin typeface="+mn-ea"/>
              </a:rPr>
              <a:t>- 11</a:t>
            </a:r>
            <a:r>
              <a:rPr lang="ko-KR" altLang="en-US" dirty="0" smtClean="0">
                <a:latin typeface="+mn-ea"/>
              </a:rPr>
              <a:t>일 </a:t>
            </a:r>
            <a:r>
              <a:rPr lang="en-US" altLang="ko-KR" dirty="0" smtClean="0">
                <a:latin typeface="+mn-ea"/>
              </a:rPr>
              <a:t>: 3kg</a:t>
            </a:r>
            <a:r>
              <a:rPr lang="ko-KR" altLang="en-US" dirty="0" smtClean="0">
                <a:latin typeface="+mn-ea"/>
              </a:rPr>
              <a:t>까지 </a:t>
            </a:r>
            <a:r>
              <a:rPr lang="ko-KR" altLang="en-US" dirty="0" err="1" smtClean="0">
                <a:latin typeface="+mn-ea"/>
              </a:rPr>
              <a:t>증량급여</a:t>
            </a:r>
            <a:endParaRPr lang="ko-KR" altLang="en-US" dirty="0" smtClean="0">
              <a:latin typeface="+mn-ea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+mn-ea"/>
              </a:rPr>
              <a:t>12</a:t>
            </a:r>
            <a:r>
              <a:rPr lang="ko-KR" altLang="en-US" dirty="0" smtClean="0">
                <a:latin typeface="+mn-ea"/>
              </a:rPr>
              <a:t>일 이후 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무제한 급여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+mn-ea"/>
              </a:rPr>
              <a:t>건초 무제한 급여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err="1" smtClean="0">
                <a:latin typeface="+mn-ea"/>
              </a:rPr>
              <a:t>분변상태</a:t>
            </a:r>
            <a:r>
              <a:rPr lang="ko-KR" altLang="en-US" dirty="0" smtClean="0">
                <a:latin typeface="+mn-ea"/>
              </a:rPr>
              <a:t> 관찰</a:t>
            </a:r>
          </a:p>
          <a:p>
            <a:pPr eaLnBrk="1" hangingPunct="1">
              <a:lnSpc>
                <a:spcPct val="120000"/>
              </a:lnSpc>
            </a:pPr>
            <a:endParaRPr lang="en-US" altLang="ko-KR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474649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3792" y="95217"/>
            <a:ext cx="7772400" cy="1143000"/>
          </a:xfrm>
        </p:spPr>
        <p:txBody>
          <a:bodyPr/>
          <a:lstStyle/>
          <a:p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육성기 사양관리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" y="1412776"/>
            <a:ext cx="8964487" cy="48577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115616" y="1412776"/>
            <a:ext cx="2664296" cy="48245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115616" y="1429399"/>
            <a:ext cx="3384376" cy="48245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316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576" y="220637"/>
            <a:ext cx="7772400" cy="1143000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육성기 사료급여 기준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Group 2"/>
          <p:cNvGraphicFramePr>
            <a:graphicFrameLocks/>
          </p:cNvGraphicFramePr>
          <p:nvPr/>
        </p:nvGraphicFramePr>
        <p:xfrm>
          <a:off x="285720" y="1500174"/>
          <a:ext cx="8572562" cy="3441701"/>
        </p:xfrm>
        <a:graphic>
          <a:graphicData uri="http://schemas.openxmlformats.org/drawingml/2006/table">
            <a:tbl>
              <a:tblPr/>
              <a:tblGrid>
                <a:gridCol w="1015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3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50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9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24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22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45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97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97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973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651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                  </a:t>
                      </a: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월령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구분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0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체       중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(Kg)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177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223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247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273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299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328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360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일당증체량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(Kg/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0.8 ~ 0.85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배합사료 </a:t>
                      </a: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TDN(%)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배합사료 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CP(%)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33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급여량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(kg/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배합사료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2.5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4.0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4.0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4.5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8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양질의 건초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자유채식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357158" y="5214950"/>
            <a:ext cx="4543425" cy="1200329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9900"/>
            </a:outerShdw>
          </a:effectLst>
        </p:spPr>
        <p:txBody>
          <a:bodyPr>
            <a:spAutoFit/>
          </a:bodyPr>
          <a:lstStyle/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농후사료 제한</a:t>
            </a:r>
            <a:r>
              <a:rPr kumimoji="0" lang="en-US" altLang="ko-KR" sz="2400" dirty="0" smtClean="0">
                <a:latin typeface="HY헤드라인M" pitchFamily="18" charset="-127"/>
                <a:ea typeface="HY헤드라인M" pitchFamily="18" charset="-127"/>
              </a:rPr>
              <a:t>(1.4%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체중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solidFill>
                  <a:srgbClr val="CC0066"/>
                </a:solidFill>
                <a:latin typeface="HY헤드라인M" pitchFamily="18" charset="-127"/>
                <a:ea typeface="HY헤드라인M" pitchFamily="18" charset="-127"/>
              </a:rPr>
              <a:t>양질의 건초 충분히 섭취</a:t>
            </a:r>
          </a:p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반추위 발달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골격발달   </a:t>
            </a:r>
          </a:p>
        </p:txBody>
      </p:sp>
      <p:pic>
        <p:nvPicPr>
          <p:cNvPr id="6" name="Picture 1031" descr="C:\DOCUME~1\Default\LOCALS~1\Temp\npo000054.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4914245"/>
            <a:ext cx="2786050" cy="194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867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양질의 조사료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 smtClean="0">
                <a:solidFill>
                  <a:srgbClr val="000066"/>
                </a:solidFill>
                <a:latin typeface="+mn-ea"/>
              </a:rPr>
              <a:t> </a:t>
            </a:r>
            <a:r>
              <a:rPr lang="ko-KR" altLang="en-US" dirty="0" smtClean="0">
                <a:solidFill>
                  <a:srgbClr val="000066"/>
                </a:solidFill>
                <a:latin typeface="+mn-ea"/>
              </a:rPr>
              <a:t>양질의 조사료란</a:t>
            </a:r>
            <a:r>
              <a:rPr lang="en-US" altLang="ko-KR" dirty="0" smtClean="0">
                <a:solidFill>
                  <a:srgbClr val="000066"/>
                </a:solidFill>
                <a:latin typeface="+mn-ea"/>
              </a:rPr>
              <a:t>?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circleNumDbPlain"/>
            </a:pPr>
            <a:r>
              <a:rPr lang="ko-KR" altLang="en-US" sz="3000" dirty="0" smtClean="0">
                <a:latin typeface="+mn-ea"/>
              </a:rPr>
              <a:t>많이 먹을 수 있는 조사료 </a:t>
            </a:r>
            <a:r>
              <a:rPr lang="en-US" altLang="ko-KR" sz="3000" dirty="0" smtClean="0">
                <a:latin typeface="+mn-ea"/>
              </a:rPr>
              <a:t>(</a:t>
            </a:r>
            <a:r>
              <a:rPr lang="ko-KR" altLang="en-US" sz="3000" dirty="0" err="1" smtClean="0">
                <a:latin typeface="+mn-ea"/>
              </a:rPr>
              <a:t>사료량</a:t>
            </a:r>
            <a:r>
              <a:rPr lang="ko-KR" altLang="en-US" sz="3000" dirty="0" smtClean="0">
                <a:latin typeface="+mn-ea"/>
              </a:rPr>
              <a:t> 정도</a:t>
            </a:r>
            <a:r>
              <a:rPr lang="en-US" altLang="ko-KR" sz="3000" dirty="0" smtClean="0">
                <a:latin typeface="+mn-ea"/>
              </a:rPr>
              <a:t>)</a:t>
            </a:r>
            <a:endParaRPr lang="ko-KR" altLang="en-US" sz="3000" dirty="0" smtClean="0">
              <a:latin typeface="+mn-ea"/>
            </a:endParaRP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circleNumDbPlain"/>
            </a:pPr>
            <a:r>
              <a:rPr lang="ko-KR" altLang="en-US" sz="3000" dirty="0" smtClean="0">
                <a:latin typeface="+mn-ea"/>
              </a:rPr>
              <a:t>소화율이 높은 조사료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circleNumDbPlain"/>
            </a:pPr>
            <a:r>
              <a:rPr lang="ko-KR" altLang="en-US" sz="3000" dirty="0" smtClean="0">
                <a:latin typeface="+mn-ea"/>
              </a:rPr>
              <a:t>영양성분이 우수한 조사료</a:t>
            </a:r>
          </a:p>
          <a:p>
            <a:endParaRPr lang="en-US" altLang="ko-KR" dirty="0" smtClean="0">
              <a:solidFill>
                <a:srgbClr val="000066"/>
              </a:solidFill>
              <a:latin typeface="+mn-ea"/>
            </a:endParaRPr>
          </a:p>
          <a:p>
            <a:r>
              <a:rPr lang="ko-KR" altLang="en-US" dirty="0" smtClean="0">
                <a:solidFill>
                  <a:srgbClr val="000066"/>
                </a:solidFill>
                <a:latin typeface="+mn-ea"/>
              </a:rPr>
              <a:t>조사료의 역할</a:t>
            </a:r>
            <a:endParaRPr lang="en-US" altLang="ko-KR" dirty="0" smtClean="0">
              <a:solidFill>
                <a:srgbClr val="000066"/>
              </a:solidFill>
              <a:latin typeface="+mn-ea"/>
            </a:endParaRPr>
          </a:p>
          <a:p>
            <a:pPr lvl="1"/>
            <a:r>
              <a:rPr lang="en-US" altLang="ko-KR" dirty="0" smtClean="0">
                <a:latin typeface="+mn-ea"/>
              </a:rPr>
              <a:t> 1</a:t>
            </a:r>
            <a:r>
              <a:rPr lang="ko-KR" altLang="en-US" dirty="0" smtClean="0">
                <a:latin typeface="+mn-ea"/>
              </a:rPr>
              <a:t>위 및 소화기관 발달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골격발달</a:t>
            </a:r>
            <a:endParaRPr lang="en-US" altLang="ko-KR" dirty="0" smtClean="0">
              <a:latin typeface="+mn-ea"/>
            </a:endParaRPr>
          </a:p>
          <a:p>
            <a:pPr lvl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후기 섭취량 유지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밥통을 키움</a:t>
            </a:r>
            <a:r>
              <a:rPr lang="en-US" altLang="ko-KR" dirty="0" smtClean="0">
                <a:latin typeface="+mn-ea"/>
              </a:rPr>
              <a:t>)</a:t>
            </a:r>
          </a:p>
          <a:p>
            <a:pPr lvl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부족 시 </a:t>
            </a:r>
            <a:r>
              <a:rPr lang="ko-KR" altLang="en-US" dirty="0" err="1" smtClean="0">
                <a:latin typeface="+mn-ea"/>
              </a:rPr>
              <a:t>비육기</a:t>
            </a:r>
            <a:r>
              <a:rPr lang="ko-KR" altLang="en-US" dirty="0" smtClean="0">
                <a:latin typeface="+mn-ea"/>
              </a:rPr>
              <a:t> 때 소화기 장애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간장장애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err="1" smtClean="0">
                <a:latin typeface="+mn-ea"/>
              </a:rPr>
              <a:t>요석증</a:t>
            </a:r>
            <a:r>
              <a:rPr lang="ko-KR" altLang="en-US" dirty="0" smtClean="0">
                <a:latin typeface="+mn-ea"/>
              </a:rPr>
              <a:t> </a:t>
            </a:r>
            <a:endParaRPr lang="en-US" altLang="ko-KR" dirty="0" smtClean="0">
              <a:latin typeface="+mn-ea"/>
            </a:endParaRPr>
          </a:p>
          <a:p>
            <a:pPr lvl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내장 및 근육 사이에 지방침착을 막아줌</a:t>
            </a:r>
            <a:r>
              <a:rPr lang="en-US" altLang="ko-KR" dirty="0" smtClean="0">
                <a:latin typeface="+mn-ea"/>
              </a:rPr>
              <a:t>.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2232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4018" name="Object 102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732" name="클립" r:id="rId5" imgW="4037027" imgH="3046007" progId="">
                  <p:embed/>
                </p:oleObj>
              </mc:Choice>
              <mc:Fallback>
                <p:oleObj name="클립" r:id="rId5" imgW="4037027" imgH="3046007" progId="">
                  <p:embed/>
                  <p:pic>
                    <p:nvPicPr>
                      <p:cNvPr id="1494018" name="Object 102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4021" name="Rectangle 1029"/>
          <p:cNvSpPr>
            <a:spLocks noChangeArrowheads="1"/>
          </p:cNvSpPr>
          <p:nvPr/>
        </p:nvSpPr>
        <p:spPr bwMode="auto">
          <a:xfrm>
            <a:off x="1320800" y="260350"/>
            <a:ext cx="677192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ko-KR" altLang="en-US" sz="36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거세한우 반추위의 용적변화</a:t>
            </a:r>
          </a:p>
        </p:txBody>
      </p:sp>
      <p:pic>
        <p:nvPicPr>
          <p:cNvPr id="1494024" name="Object 1030" descr="C:\DOCUME~1\Default\LOCALS~1\Temp\npo000055.tmp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045" y="1268413"/>
            <a:ext cx="80645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31735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7793038" cy="1143000"/>
          </a:xfrm>
        </p:spPr>
        <p:txBody>
          <a:bodyPr/>
          <a:lstStyle/>
          <a:p>
            <a:pPr eaLnBrk="1" hangingPunct="1"/>
            <a:r>
              <a:rPr lang="ko-KR" altLang="en-US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육성기 조사료의 중요성</a:t>
            </a:r>
          </a:p>
        </p:txBody>
      </p:sp>
      <p:grpSp>
        <p:nvGrpSpPr>
          <p:cNvPr id="33795" name="Group 24"/>
          <p:cNvGrpSpPr>
            <a:grpSpLocks/>
          </p:cNvGrpSpPr>
          <p:nvPr/>
        </p:nvGrpSpPr>
        <p:grpSpPr bwMode="auto">
          <a:xfrm>
            <a:off x="860425" y="1981200"/>
            <a:ext cx="7239000" cy="4321175"/>
            <a:chOff x="336" y="855"/>
            <a:chExt cx="4560" cy="2722"/>
          </a:xfrm>
        </p:grpSpPr>
        <p:sp>
          <p:nvSpPr>
            <p:cNvPr id="757785" name="Oval 25"/>
            <p:cNvSpPr>
              <a:spLocks noChangeArrowheads="1"/>
            </p:cNvSpPr>
            <p:nvPr/>
          </p:nvSpPr>
          <p:spPr bwMode="auto">
            <a:xfrm>
              <a:off x="711" y="855"/>
              <a:ext cx="3648" cy="66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latinLnBrk="0" hangingPunct="0">
                <a:lnSpc>
                  <a:spcPct val="90000"/>
                </a:lnSpc>
                <a:defRPr/>
              </a:pPr>
              <a:endParaRPr kumimoji="0" lang="ko-KR" altLang="ko-KR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757786" name="AutoShape 26"/>
            <p:cNvSpPr>
              <a:spLocks noChangeArrowheads="1"/>
            </p:cNvSpPr>
            <p:nvPr/>
          </p:nvSpPr>
          <p:spPr bwMode="auto">
            <a:xfrm>
              <a:off x="336" y="1728"/>
              <a:ext cx="1789" cy="361"/>
            </a:xfrm>
            <a:prstGeom prst="flowChartAlternateProcess">
              <a:avLst/>
            </a:prstGeom>
            <a:gradFill rotWithShape="0">
              <a:gsLst>
                <a:gs pos="0">
                  <a:srgbClr val="6600CC"/>
                </a:gs>
                <a:gs pos="50000">
                  <a:srgbClr val="CC99FF"/>
                </a:gs>
                <a:gs pos="100000">
                  <a:srgbClr val="6600C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제</a:t>
              </a:r>
              <a:r>
                <a:rPr kumimoji="0" lang="en-US" altLang="ko-KR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1</a:t>
              </a: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위내</a:t>
              </a:r>
            </a:p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프로피온산 발효로 전환</a:t>
              </a:r>
            </a:p>
          </p:txBody>
        </p:sp>
        <p:sp>
          <p:nvSpPr>
            <p:cNvPr id="33814" name="Oval 27"/>
            <p:cNvSpPr>
              <a:spLocks noChangeArrowheads="1"/>
            </p:cNvSpPr>
            <p:nvPr/>
          </p:nvSpPr>
          <p:spPr bwMode="auto">
            <a:xfrm>
              <a:off x="3152" y="955"/>
              <a:ext cx="1401" cy="567"/>
            </a:xfrm>
            <a:prstGeom prst="ellipse">
              <a:avLst/>
            </a:prstGeom>
            <a:gradFill rotWithShape="0">
              <a:gsLst>
                <a:gs pos="0">
                  <a:srgbClr val="FFCCFF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latinLnBrk="0"/>
              <a:r>
                <a:rPr lang="ko-KR" altLang="en-US" sz="16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조사료 다량섭취</a:t>
              </a:r>
            </a:p>
            <a:p>
              <a:pPr algn="ctr" latinLnBrk="0"/>
              <a:r>
                <a:rPr lang="ko-KR" altLang="en-US" sz="16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운동량 증가</a:t>
              </a:r>
            </a:p>
          </p:txBody>
        </p:sp>
        <p:sp>
          <p:nvSpPr>
            <p:cNvPr id="33815" name="AutoShape 28"/>
            <p:cNvSpPr>
              <a:spLocks noChangeArrowheads="1"/>
            </p:cNvSpPr>
            <p:nvPr/>
          </p:nvSpPr>
          <p:spPr bwMode="auto">
            <a:xfrm>
              <a:off x="3008" y="1728"/>
              <a:ext cx="1888" cy="361"/>
            </a:xfrm>
            <a:prstGeom prst="flowChartAlternateProcess">
              <a:avLst/>
            </a:prstGeom>
            <a:gradFill rotWithShape="0">
              <a:gsLst>
                <a:gs pos="0">
                  <a:srgbClr val="B7C2D3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제 </a:t>
              </a:r>
              <a:r>
                <a:rPr lang="en-US" altLang="ko-KR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1</a:t>
              </a:r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위내</a:t>
              </a:r>
            </a:p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초산발효 우세</a:t>
              </a:r>
            </a:p>
          </p:txBody>
        </p:sp>
        <p:sp>
          <p:nvSpPr>
            <p:cNvPr id="757789" name="Oval 29"/>
            <p:cNvSpPr>
              <a:spLocks noChangeArrowheads="1"/>
            </p:cNvSpPr>
            <p:nvPr/>
          </p:nvSpPr>
          <p:spPr bwMode="auto">
            <a:xfrm>
              <a:off x="563" y="955"/>
              <a:ext cx="1335" cy="567"/>
            </a:xfrm>
            <a:prstGeom prst="ellipse">
              <a:avLst/>
            </a:prstGeom>
            <a:gradFill rotWithShape="0">
              <a:gsLst>
                <a:gs pos="0">
                  <a:srgbClr val="99FF33"/>
                </a:gs>
                <a:gs pos="100000">
                  <a:srgbClr val="99FF33">
                    <a:gamma/>
                    <a:shade val="63529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A04B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사료내 섬유소</a:t>
              </a:r>
            </a:p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A04B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함량 저하</a:t>
              </a:r>
            </a:p>
          </p:txBody>
        </p:sp>
        <p:sp>
          <p:nvSpPr>
            <p:cNvPr id="757790" name="AutoShape 30"/>
            <p:cNvSpPr>
              <a:spLocks noChangeArrowheads="1"/>
            </p:cNvSpPr>
            <p:nvPr/>
          </p:nvSpPr>
          <p:spPr bwMode="auto">
            <a:xfrm>
              <a:off x="336" y="2231"/>
              <a:ext cx="1789" cy="361"/>
            </a:xfrm>
            <a:prstGeom prst="flowChartAlternateProcess">
              <a:avLst/>
            </a:prstGeom>
            <a:gradFill rotWithShape="0">
              <a:gsLst>
                <a:gs pos="0">
                  <a:srgbClr val="6600CC"/>
                </a:gs>
                <a:gs pos="50000">
                  <a:srgbClr val="CC99FF"/>
                </a:gs>
                <a:gs pos="100000">
                  <a:srgbClr val="6600C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혈당치 증가</a:t>
              </a:r>
            </a:p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성장호르몬 분비 억제</a:t>
              </a:r>
            </a:p>
          </p:txBody>
        </p:sp>
        <p:sp>
          <p:nvSpPr>
            <p:cNvPr id="757791" name="AutoShape 31"/>
            <p:cNvSpPr>
              <a:spLocks noChangeArrowheads="1"/>
            </p:cNvSpPr>
            <p:nvPr/>
          </p:nvSpPr>
          <p:spPr bwMode="auto">
            <a:xfrm>
              <a:off x="336" y="2699"/>
              <a:ext cx="1789" cy="361"/>
            </a:xfrm>
            <a:prstGeom prst="flowChartAlternateProcess">
              <a:avLst/>
            </a:prstGeom>
            <a:gradFill rotWithShape="0">
              <a:gsLst>
                <a:gs pos="0">
                  <a:srgbClr val="6600CC"/>
                </a:gs>
                <a:gs pos="50000">
                  <a:srgbClr val="CC99FF"/>
                </a:gs>
                <a:gs pos="100000">
                  <a:srgbClr val="6600C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조기 지방 교잡</a:t>
              </a:r>
            </a:p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진전</a:t>
              </a:r>
            </a:p>
          </p:txBody>
        </p:sp>
        <p:sp>
          <p:nvSpPr>
            <p:cNvPr id="757792" name="AutoShape 32"/>
            <p:cNvSpPr>
              <a:spLocks noChangeArrowheads="1"/>
            </p:cNvSpPr>
            <p:nvPr/>
          </p:nvSpPr>
          <p:spPr bwMode="auto">
            <a:xfrm>
              <a:off x="336" y="3216"/>
              <a:ext cx="1789" cy="361"/>
            </a:xfrm>
            <a:prstGeom prst="flowChartAlternateProcess">
              <a:avLst/>
            </a:prstGeom>
            <a:gradFill rotWithShape="0">
              <a:gsLst>
                <a:gs pos="0">
                  <a:srgbClr val="6600CC"/>
                </a:gs>
                <a:gs pos="50000">
                  <a:srgbClr val="CC99FF"/>
                </a:gs>
                <a:gs pos="100000">
                  <a:srgbClr val="6600C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등심단면적 및</a:t>
              </a:r>
            </a:p>
            <a:p>
              <a:pPr algn="ctr" eaLnBrk="0" latinLnBrk="0" hangingPunct="0">
                <a:defRPr/>
              </a:pPr>
              <a:r>
                <a:rPr kumimoji="0" lang="ko-KR" alt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체" pitchFamily="49" charset="-127"/>
                  <a:ea typeface="굴림체" pitchFamily="49" charset="-127"/>
                </a:rPr>
                <a:t>출하체중 감소</a:t>
              </a:r>
            </a:p>
          </p:txBody>
        </p:sp>
        <p:sp>
          <p:nvSpPr>
            <p:cNvPr id="33820" name="AutoShape 33"/>
            <p:cNvSpPr>
              <a:spLocks noChangeArrowheads="1"/>
            </p:cNvSpPr>
            <p:nvPr/>
          </p:nvSpPr>
          <p:spPr bwMode="auto">
            <a:xfrm>
              <a:off x="3008" y="2231"/>
              <a:ext cx="1888" cy="361"/>
            </a:xfrm>
            <a:prstGeom prst="flowChartAlternateProcess">
              <a:avLst/>
            </a:prstGeom>
            <a:gradFill rotWithShape="0">
              <a:gsLst>
                <a:gs pos="0">
                  <a:srgbClr val="B7C2D3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혈당치 감소</a:t>
              </a:r>
            </a:p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성장호르몬 분비 촉진</a:t>
              </a:r>
            </a:p>
          </p:txBody>
        </p:sp>
        <p:sp>
          <p:nvSpPr>
            <p:cNvPr id="33821" name="AutoShape 34"/>
            <p:cNvSpPr>
              <a:spLocks noChangeArrowheads="1"/>
            </p:cNvSpPr>
            <p:nvPr/>
          </p:nvSpPr>
          <p:spPr bwMode="auto">
            <a:xfrm>
              <a:off x="3008" y="2699"/>
              <a:ext cx="1888" cy="361"/>
            </a:xfrm>
            <a:prstGeom prst="flowChartAlternateProcess">
              <a:avLst/>
            </a:prstGeom>
            <a:gradFill rotWithShape="0">
              <a:gsLst>
                <a:gs pos="0">
                  <a:srgbClr val="B7C2D3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뼈와 근육이</a:t>
              </a:r>
            </a:p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집중적으로 발육</a:t>
              </a:r>
            </a:p>
          </p:txBody>
        </p:sp>
        <p:sp>
          <p:nvSpPr>
            <p:cNvPr id="33822" name="AutoShape 35"/>
            <p:cNvSpPr>
              <a:spLocks noChangeArrowheads="1"/>
            </p:cNvSpPr>
            <p:nvPr/>
          </p:nvSpPr>
          <p:spPr bwMode="auto">
            <a:xfrm>
              <a:off x="3008" y="3216"/>
              <a:ext cx="1888" cy="361"/>
            </a:xfrm>
            <a:prstGeom prst="flowChartAlternateProcess">
              <a:avLst/>
            </a:prstGeom>
            <a:gradFill rotWithShape="0">
              <a:gsLst>
                <a:gs pos="0">
                  <a:srgbClr val="B7C2D3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등심단면적 및</a:t>
              </a:r>
            </a:p>
            <a:p>
              <a:pPr algn="ctr" latinLnBrk="0"/>
              <a:r>
                <a:rPr lang="ko-KR" altLang="en-US" sz="1600" b="1">
                  <a:solidFill>
                    <a:srgbClr val="000099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출하체중 증대</a:t>
              </a:r>
            </a:p>
          </p:txBody>
        </p:sp>
      </p:grpSp>
      <p:grpSp>
        <p:nvGrpSpPr>
          <p:cNvPr id="33796" name="Group 37"/>
          <p:cNvGrpSpPr>
            <a:grpSpLocks/>
          </p:cNvGrpSpPr>
          <p:nvPr/>
        </p:nvGrpSpPr>
        <p:grpSpPr bwMode="auto">
          <a:xfrm>
            <a:off x="7924800" y="2286000"/>
            <a:ext cx="495300" cy="1155700"/>
            <a:chOff x="2680" y="2392"/>
            <a:chExt cx="460" cy="909"/>
          </a:xfrm>
        </p:grpSpPr>
        <p:sp>
          <p:nvSpPr>
            <p:cNvPr id="33806" name="Oval 38"/>
            <p:cNvSpPr>
              <a:spLocks noChangeArrowheads="1"/>
            </p:cNvSpPr>
            <p:nvPr/>
          </p:nvSpPr>
          <p:spPr bwMode="auto">
            <a:xfrm>
              <a:off x="2728" y="2656"/>
              <a:ext cx="384" cy="14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3807" name="Oval 39"/>
            <p:cNvSpPr>
              <a:spLocks noChangeArrowheads="1"/>
            </p:cNvSpPr>
            <p:nvPr/>
          </p:nvSpPr>
          <p:spPr bwMode="auto">
            <a:xfrm>
              <a:off x="2766" y="2860"/>
              <a:ext cx="306" cy="11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3808" name="Oval 40"/>
            <p:cNvSpPr>
              <a:spLocks noChangeArrowheads="1"/>
            </p:cNvSpPr>
            <p:nvPr/>
          </p:nvSpPr>
          <p:spPr bwMode="auto">
            <a:xfrm>
              <a:off x="2803" y="3034"/>
              <a:ext cx="229" cy="8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3809" name="Oval 41"/>
            <p:cNvSpPr>
              <a:spLocks noChangeArrowheads="1"/>
            </p:cNvSpPr>
            <p:nvPr/>
          </p:nvSpPr>
          <p:spPr bwMode="auto">
            <a:xfrm>
              <a:off x="2838" y="3181"/>
              <a:ext cx="154" cy="5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3810" name="Oval 42"/>
            <p:cNvSpPr>
              <a:spLocks noChangeArrowheads="1"/>
            </p:cNvSpPr>
            <p:nvPr/>
          </p:nvSpPr>
          <p:spPr bwMode="auto">
            <a:xfrm>
              <a:off x="2883" y="3272"/>
              <a:ext cx="77" cy="2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3811" name="Oval 43"/>
            <p:cNvSpPr>
              <a:spLocks noChangeArrowheads="1"/>
            </p:cNvSpPr>
            <p:nvPr/>
          </p:nvSpPr>
          <p:spPr bwMode="auto">
            <a:xfrm>
              <a:off x="2680" y="2392"/>
              <a:ext cx="460" cy="17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757804" name="AutoShape 44"/>
          <p:cNvSpPr>
            <a:spLocks noChangeArrowheads="1"/>
          </p:cNvSpPr>
          <p:nvPr/>
        </p:nvSpPr>
        <p:spPr bwMode="auto">
          <a:xfrm>
            <a:off x="7270750" y="1219200"/>
            <a:ext cx="1873250" cy="914400"/>
          </a:xfrm>
          <a:prstGeom prst="cube">
            <a:avLst>
              <a:gd name="adj" fmla="val 16843"/>
            </a:avLst>
          </a:prstGeom>
          <a:gradFill rotWithShape="0">
            <a:gsLst>
              <a:gs pos="0">
                <a:srgbClr val="A50021">
                  <a:gamma/>
                  <a:shade val="0"/>
                  <a:invGamma/>
                </a:srgbClr>
              </a:gs>
              <a:gs pos="50000">
                <a:srgbClr val="A50021"/>
              </a:gs>
              <a:gs pos="100000">
                <a:srgbClr val="A50021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latin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kumimoji="0" lang="ko-KR" altLang="en-US" sz="16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rPr>
              <a:t>사료중 </a:t>
            </a:r>
            <a:r>
              <a:rPr kumimoji="0" lang="en-US" altLang="ko-KR" sz="16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rPr>
              <a:t>NDF</a:t>
            </a:r>
            <a:r>
              <a:rPr kumimoji="0" lang="ko-KR" altLang="en-US" sz="16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rPr>
              <a:t>비율</a:t>
            </a:r>
          </a:p>
          <a:p>
            <a:pPr algn="ctr" eaLnBrk="0" latin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kumimoji="0" lang="en-US" altLang="ko-KR" sz="16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rPr>
              <a:t>30∼35% </a:t>
            </a:r>
            <a:r>
              <a:rPr kumimoji="0" lang="ko-KR" altLang="en-US" sz="16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체" pitchFamily="49" charset="-127"/>
                <a:ea typeface="굴림체" pitchFamily="49" charset="-127"/>
              </a:rPr>
              <a:t>이상</a:t>
            </a:r>
            <a:endParaRPr kumimoji="0" lang="ko-KR" altLang="en-US" sz="1600" b="1" i="1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3798" name="Line 45"/>
          <p:cNvSpPr>
            <a:spLocks noChangeShapeType="1"/>
          </p:cNvSpPr>
          <p:nvPr/>
        </p:nvSpPr>
        <p:spPr bwMode="auto">
          <a:xfrm>
            <a:off x="2133600" y="3068638"/>
            <a:ext cx="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799" name="Line 46"/>
          <p:cNvSpPr>
            <a:spLocks noChangeShapeType="1"/>
          </p:cNvSpPr>
          <p:nvPr/>
        </p:nvSpPr>
        <p:spPr bwMode="auto">
          <a:xfrm>
            <a:off x="2133600" y="3949700"/>
            <a:ext cx="0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0" name="Line 47"/>
          <p:cNvSpPr>
            <a:spLocks noChangeShapeType="1"/>
          </p:cNvSpPr>
          <p:nvPr/>
        </p:nvSpPr>
        <p:spPr bwMode="auto">
          <a:xfrm>
            <a:off x="2133600" y="4748213"/>
            <a:ext cx="0" cy="169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1" name="Line 48"/>
          <p:cNvSpPr>
            <a:spLocks noChangeShapeType="1"/>
          </p:cNvSpPr>
          <p:nvPr/>
        </p:nvSpPr>
        <p:spPr bwMode="auto">
          <a:xfrm>
            <a:off x="2133600" y="5491163"/>
            <a:ext cx="0" cy="2238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2" name="Line 49"/>
          <p:cNvSpPr>
            <a:spLocks noChangeShapeType="1"/>
          </p:cNvSpPr>
          <p:nvPr/>
        </p:nvSpPr>
        <p:spPr bwMode="auto">
          <a:xfrm>
            <a:off x="6553200" y="3049588"/>
            <a:ext cx="0" cy="327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3" name="Line 50"/>
          <p:cNvSpPr>
            <a:spLocks noChangeShapeType="1"/>
          </p:cNvSpPr>
          <p:nvPr/>
        </p:nvSpPr>
        <p:spPr bwMode="auto">
          <a:xfrm>
            <a:off x="6553200" y="3949700"/>
            <a:ext cx="0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4" name="Line 51"/>
          <p:cNvSpPr>
            <a:spLocks noChangeShapeType="1"/>
          </p:cNvSpPr>
          <p:nvPr/>
        </p:nvSpPr>
        <p:spPr bwMode="auto">
          <a:xfrm>
            <a:off x="6553200" y="4748213"/>
            <a:ext cx="0" cy="169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5" name="Line 52"/>
          <p:cNvSpPr>
            <a:spLocks noChangeShapeType="1"/>
          </p:cNvSpPr>
          <p:nvPr/>
        </p:nvSpPr>
        <p:spPr bwMode="auto">
          <a:xfrm>
            <a:off x="6553200" y="5491163"/>
            <a:ext cx="0" cy="2238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4573010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양질의 조사료 급여 효과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8"/>
          </a:xfrm>
        </p:spPr>
        <p:txBody>
          <a:bodyPr/>
          <a:lstStyle/>
          <a:p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반추위 용적을 증가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소화기관</a:t>
            </a:r>
            <a:r>
              <a:rPr lang="en-US" altLang="ko-KR" dirty="0" smtClean="0">
                <a:latin typeface="+mn-ea"/>
              </a:rPr>
              <a:t>)</a:t>
            </a:r>
          </a:p>
          <a:p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골격 발달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볏짚</a:t>
            </a:r>
            <a:r>
              <a:rPr lang="en-US" altLang="ko-KR" dirty="0" smtClean="0">
                <a:latin typeface="+mn-ea"/>
              </a:rPr>
              <a:t>X, </a:t>
            </a:r>
            <a:r>
              <a:rPr lang="ko-KR" altLang="en-US" dirty="0" err="1" smtClean="0">
                <a:latin typeface="+mn-ea"/>
              </a:rPr>
              <a:t>양질의조사료</a:t>
            </a:r>
            <a:r>
              <a:rPr lang="en-US" altLang="ko-KR" dirty="0" smtClean="0">
                <a:latin typeface="+mn-ea"/>
              </a:rPr>
              <a:t>O)</a:t>
            </a:r>
          </a:p>
          <a:p>
            <a:r>
              <a:rPr lang="en-US" altLang="ko-KR" dirty="0" smtClean="0">
                <a:latin typeface="+mn-ea"/>
              </a:rPr>
              <a:t> PH</a:t>
            </a:r>
            <a:r>
              <a:rPr lang="ko-KR" altLang="en-US" dirty="0" smtClean="0">
                <a:latin typeface="+mn-ea"/>
              </a:rPr>
              <a:t>를 적정 수준으로 맞춤</a:t>
            </a:r>
            <a:endParaRPr lang="en-US" altLang="ko-KR" dirty="0" smtClean="0">
              <a:latin typeface="+mn-ea"/>
            </a:endParaRPr>
          </a:p>
          <a:p>
            <a:pPr lvl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미생물량 및 소화 효율증가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일당 </a:t>
            </a:r>
            <a:r>
              <a:rPr lang="ko-KR" altLang="en-US" dirty="0" err="1" smtClean="0">
                <a:latin typeface="+mn-ea"/>
              </a:rPr>
              <a:t>증체량</a:t>
            </a:r>
            <a:r>
              <a:rPr lang="ko-KR" altLang="en-US" dirty="0" smtClean="0">
                <a:latin typeface="+mn-ea"/>
              </a:rPr>
              <a:t> </a:t>
            </a:r>
            <a:endParaRPr lang="en-US" altLang="ko-KR" dirty="0" smtClean="0">
              <a:latin typeface="+mn-ea"/>
            </a:endParaRPr>
          </a:p>
          <a:p>
            <a:pPr lvl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속을 편하게 해서 후기섭취량 유지</a:t>
            </a:r>
            <a:endParaRPr lang="en-US" altLang="ko-KR" dirty="0" smtClean="0">
              <a:latin typeface="+mn-ea"/>
            </a:endParaRPr>
          </a:p>
          <a:p>
            <a:pPr lvl="1"/>
            <a:endParaRPr lang="ko-KR" altLang="en-US" dirty="0">
              <a:latin typeface="+mn-ea"/>
            </a:endParaRPr>
          </a:p>
        </p:txBody>
      </p:sp>
      <p:sp>
        <p:nvSpPr>
          <p:cNvPr id="4" name="위쪽 화살표 3"/>
          <p:cNvSpPr/>
          <p:nvPr/>
        </p:nvSpPr>
        <p:spPr>
          <a:xfrm>
            <a:off x="8072462" y="3429000"/>
            <a:ext cx="71438" cy="3571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143512"/>
            <a:ext cx="8330294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ko-K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760kg </a:t>
            </a:r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이상을 만들기 </a:t>
            </a:r>
            <a:endParaRPr lang="en-US" altLang="ko-KR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           위해서는 반드시 투자 </a:t>
            </a:r>
            <a:endParaRPr lang="ko-KR" alt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7451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마블링의 생리적 단계</a:t>
            </a:r>
          </a:p>
        </p:txBody>
      </p:sp>
      <p:grpSp>
        <p:nvGrpSpPr>
          <p:cNvPr id="35843" name="Group 5"/>
          <p:cNvGrpSpPr>
            <a:grpSpLocks/>
          </p:cNvGrpSpPr>
          <p:nvPr/>
        </p:nvGrpSpPr>
        <p:grpSpPr bwMode="auto">
          <a:xfrm>
            <a:off x="381000" y="2209800"/>
            <a:ext cx="8534400" cy="3155950"/>
            <a:chOff x="240" y="1584"/>
            <a:chExt cx="5376" cy="1988"/>
          </a:xfrm>
        </p:grpSpPr>
        <p:sp>
          <p:nvSpPr>
            <p:cNvPr id="35844" name="Rectangle 6"/>
            <p:cNvSpPr>
              <a:spLocks noChangeArrowheads="1"/>
            </p:cNvSpPr>
            <p:nvPr/>
          </p:nvSpPr>
          <p:spPr bwMode="auto">
            <a:xfrm>
              <a:off x="240" y="1584"/>
              <a:ext cx="5376" cy="192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45" name="Freeform 7"/>
            <p:cNvSpPr>
              <a:spLocks/>
            </p:cNvSpPr>
            <p:nvPr/>
          </p:nvSpPr>
          <p:spPr bwMode="auto">
            <a:xfrm>
              <a:off x="2477" y="1850"/>
              <a:ext cx="360" cy="1102"/>
            </a:xfrm>
            <a:custGeom>
              <a:avLst/>
              <a:gdLst>
                <a:gd name="T0" fmla="*/ 83 w 726"/>
                <a:gd name="T1" fmla="*/ 55 h 2228"/>
                <a:gd name="T2" fmla="*/ 18 w 726"/>
                <a:gd name="T3" fmla="*/ 173 h 2228"/>
                <a:gd name="T4" fmla="*/ 2 w 726"/>
                <a:gd name="T5" fmla="*/ 430 h 2228"/>
                <a:gd name="T6" fmla="*/ 6 w 726"/>
                <a:gd name="T7" fmla="*/ 502 h 2228"/>
                <a:gd name="T8" fmla="*/ 26 w 726"/>
                <a:gd name="T9" fmla="*/ 570 h 2228"/>
                <a:gd name="T10" fmla="*/ 62 w 726"/>
                <a:gd name="T11" fmla="*/ 695 h 2228"/>
                <a:gd name="T12" fmla="*/ 90 w 726"/>
                <a:gd name="T13" fmla="*/ 747 h 2228"/>
                <a:gd name="T14" fmla="*/ 94 w 726"/>
                <a:gd name="T15" fmla="*/ 755 h 2228"/>
                <a:gd name="T16" fmla="*/ 107 w 726"/>
                <a:gd name="T17" fmla="*/ 696 h 2228"/>
                <a:gd name="T18" fmla="*/ 155 w 726"/>
                <a:gd name="T19" fmla="*/ 696 h 2228"/>
                <a:gd name="T20" fmla="*/ 207 w 726"/>
                <a:gd name="T21" fmla="*/ 751 h 2228"/>
                <a:gd name="T22" fmla="*/ 275 w 726"/>
                <a:gd name="T23" fmla="*/ 908 h 2228"/>
                <a:gd name="T24" fmla="*/ 324 w 726"/>
                <a:gd name="T25" fmla="*/ 1096 h 2228"/>
                <a:gd name="T26" fmla="*/ 324 w 726"/>
                <a:gd name="T27" fmla="*/ 872 h 2228"/>
                <a:gd name="T28" fmla="*/ 340 w 726"/>
                <a:gd name="T29" fmla="*/ 755 h 2228"/>
                <a:gd name="T30" fmla="*/ 360 w 726"/>
                <a:gd name="T31" fmla="*/ 643 h 2228"/>
                <a:gd name="T32" fmla="*/ 340 w 726"/>
                <a:gd name="T33" fmla="*/ 414 h 2228"/>
                <a:gd name="T34" fmla="*/ 298 w 726"/>
                <a:gd name="T35" fmla="*/ 222 h 2228"/>
                <a:gd name="T36" fmla="*/ 303 w 726"/>
                <a:gd name="T37" fmla="*/ 81 h 2228"/>
                <a:gd name="T38" fmla="*/ 332 w 726"/>
                <a:gd name="T39" fmla="*/ 0 h 2228"/>
                <a:gd name="T40" fmla="*/ 263 w 726"/>
                <a:gd name="T41" fmla="*/ 77 h 2228"/>
                <a:gd name="T42" fmla="*/ 179 w 726"/>
                <a:gd name="T43" fmla="*/ 127 h 2228"/>
                <a:gd name="T44" fmla="*/ 98 w 726"/>
                <a:gd name="T45" fmla="*/ 105 h 2228"/>
                <a:gd name="T46" fmla="*/ 83 w 726"/>
                <a:gd name="T47" fmla="*/ 55 h 222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26" h="2228">
                  <a:moveTo>
                    <a:pt x="168" y="112"/>
                  </a:moveTo>
                  <a:cubicBezTo>
                    <a:pt x="134" y="134"/>
                    <a:pt x="63" y="224"/>
                    <a:pt x="36" y="350"/>
                  </a:cubicBezTo>
                  <a:cubicBezTo>
                    <a:pt x="9" y="476"/>
                    <a:pt x="8" y="758"/>
                    <a:pt x="4" y="869"/>
                  </a:cubicBezTo>
                  <a:cubicBezTo>
                    <a:pt x="0" y="980"/>
                    <a:pt x="4" y="968"/>
                    <a:pt x="12" y="1015"/>
                  </a:cubicBezTo>
                  <a:cubicBezTo>
                    <a:pt x="20" y="1062"/>
                    <a:pt x="33" y="1088"/>
                    <a:pt x="52" y="1153"/>
                  </a:cubicBezTo>
                  <a:cubicBezTo>
                    <a:pt x="71" y="1218"/>
                    <a:pt x="103" y="1346"/>
                    <a:pt x="125" y="1405"/>
                  </a:cubicBezTo>
                  <a:cubicBezTo>
                    <a:pt x="147" y="1464"/>
                    <a:pt x="171" y="1490"/>
                    <a:pt x="182" y="1510"/>
                  </a:cubicBezTo>
                  <a:cubicBezTo>
                    <a:pt x="193" y="1530"/>
                    <a:pt x="184" y="1543"/>
                    <a:pt x="190" y="1526"/>
                  </a:cubicBezTo>
                  <a:cubicBezTo>
                    <a:pt x="196" y="1509"/>
                    <a:pt x="196" y="1428"/>
                    <a:pt x="216" y="1408"/>
                  </a:cubicBezTo>
                  <a:cubicBezTo>
                    <a:pt x="236" y="1388"/>
                    <a:pt x="278" y="1390"/>
                    <a:pt x="312" y="1408"/>
                  </a:cubicBezTo>
                  <a:cubicBezTo>
                    <a:pt x="346" y="1426"/>
                    <a:pt x="377" y="1447"/>
                    <a:pt x="417" y="1518"/>
                  </a:cubicBezTo>
                  <a:cubicBezTo>
                    <a:pt x="457" y="1589"/>
                    <a:pt x="516" y="1719"/>
                    <a:pt x="555" y="1835"/>
                  </a:cubicBezTo>
                  <a:cubicBezTo>
                    <a:pt x="594" y="1951"/>
                    <a:pt x="637" y="2228"/>
                    <a:pt x="653" y="2216"/>
                  </a:cubicBezTo>
                  <a:cubicBezTo>
                    <a:pt x="669" y="2204"/>
                    <a:pt x="648" y="1877"/>
                    <a:pt x="653" y="1762"/>
                  </a:cubicBezTo>
                  <a:cubicBezTo>
                    <a:pt x="658" y="1647"/>
                    <a:pt x="673" y="1603"/>
                    <a:pt x="685" y="1526"/>
                  </a:cubicBezTo>
                  <a:cubicBezTo>
                    <a:pt x="697" y="1449"/>
                    <a:pt x="726" y="1414"/>
                    <a:pt x="726" y="1299"/>
                  </a:cubicBezTo>
                  <a:cubicBezTo>
                    <a:pt x="726" y="1184"/>
                    <a:pt x="706" y="979"/>
                    <a:pt x="685" y="837"/>
                  </a:cubicBezTo>
                  <a:cubicBezTo>
                    <a:pt x="664" y="695"/>
                    <a:pt x="612" y="560"/>
                    <a:pt x="600" y="448"/>
                  </a:cubicBezTo>
                  <a:cubicBezTo>
                    <a:pt x="588" y="336"/>
                    <a:pt x="601" y="237"/>
                    <a:pt x="612" y="163"/>
                  </a:cubicBezTo>
                  <a:cubicBezTo>
                    <a:pt x="623" y="89"/>
                    <a:pt x="682" y="2"/>
                    <a:pt x="669" y="1"/>
                  </a:cubicBezTo>
                  <a:cubicBezTo>
                    <a:pt x="656" y="0"/>
                    <a:pt x="582" y="113"/>
                    <a:pt x="531" y="155"/>
                  </a:cubicBezTo>
                  <a:cubicBezTo>
                    <a:pt x="480" y="197"/>
                    <a:pt x="415" y="247"/>
                    <a:pt x="360" y="256"/>
                  </a:cubicBezTo>
                  <a:cubicBezTo>
                    <a:pt x="305" y="265"/>
                    <a:pt x="230" y="236"/>
                    <a:pt x="198" y="212"/>
                  </a:cubicBezTo>
                  <a:cubicBezTo>
                    <a:pt x="166" y="188"/>
                    <a:pt x="174" y="133"/>
                    <a:pt x="168" y="112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46" name="Oval 8"/>
            <p:cNvSpPr>
              <a:spLocks noChangeArrowheads="1"/>
            </p:cNvSpPr>
            <p:nvPr/>
          </p:nvSpPr>
          <p:spPr bwMode="auto">
            <a:xfrm>
              <a:off x="2675" y="2365"/>
              <a:ext cx="120" cy="159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47" name="Freeform 9"/>
            <p:cNvSpPr>
              <a:spLocks/>
            </p:cNvSpPr>
            <p:nvPr/>
          </p:nvSpPr>
          <p:spPr bwMode="auto">
            <a:xfrm>
              <a:off x="1660" y="1854"/>
              <a:ext cx="306" cy="1066"/>
            </a:xfrm>
            <a:custGeom>
              <a:avLst/>
              <a:gdLst>
                <a:gd name="T0" fmla="*/ 136 w 618"/>
                <a:gd name="T1" fmla="*/ 15 h 2154"/>
                <a:gd name="T2" fmla="*/ 100 w 618"/>
                <a:gd name="T3" fmla="*/ 99 h 2154"/>
                <a:gd name="T4" fmla="*/ 56 w 618"/>
                <a:gd name="T5" fmla="*/ 184 h 2154"/>
                <a:gd name="T6" fmla="*/ 11 w 618"/>
                <a:gd name="T7" fmla="*/ 304 h 2154"/>
                <a:gd name="T8" fmla="*/ 13 w 618"/>
                <a:gd name="T9" fmla="*/ 472 h 2154"/>
                <a:gd name="T10" fmla="*/ 92 w 618"/>
                <a:gd name="T11" fmla="*/ 690 h 2154"/>
                <a:gd name="T12" fmla="*/ 118 w 618"/>
                <a:gd name="T13" fmla="*/ 908 h 2154"/>
                <a:gd name="T14" fmla="*/ 104 w 618"/>
                <a:gd name="T15" fmla="*/ 1047 h 2154"/>
                <a:gd name="T16" fmla="*/ 127 w 618"/>
                <a:gd name="T17" fmla="*/ 1019 h 2154"/>
                <a:gd name="T18" fmla="*/ 200 w 618"/>
                <a:gd name="T19" fmla="*/ 968 h 2154"/>
                <a:gd name="T20" fmla="*/ 249 w 618"/>
                <a:gd name="T21" fmla="*/ 957 h 2154"/>
                <a:gd name="T22" fmla="*/ 197 w 618"/>
                <a:gd name="T23" fmla="*/ 908 h 2154"/>
                <a:gd name="T24" fmla="*/ 156 w 618"/>
                <a:gd name="T25" fmla="*/ 794 h 2154"/>
                <a:gd name="T26" fmla="*/ 170 w 618"/>
                <a:gd name="T27" fmla="*/ 569 h 2154"/>
                <a:gd name="T28" fmla="*/ 197 w 618"/>
                <a:gd name="T29" fmla="*/ 472 h 2154"/>
                <a:gd name="T30" fmla="*/ 197 w 618"/>
                <a:gd name="T31" fmla="*/ 375 h 2154"/>
                <a:gd name="T32" fmla="*/ 144 w 618"/>
                <a:gd name="T33" fmla="*/ 253 h 2154"/>
                <a:gd name="T34" fmla="*/ 167 w 618"/>
                <a:gd name="T35" fmla="*/ 164 h 2154"/>
                <a:gd name="T36" fmla="*/ 188 w 618"/>
                <a:gd name="T37" fmla="*/ 148 h 2154"/>
                <a:gd name="T38" fmla="*/ 240 w 618"/>
                <a:gd name="T39" fmla="*/ 99 h 2154"/>
                <a:gd name="T40" fmla="*/ 305 w 618"/>
                <a:gd name="T41" fmla="*/ 13 h 2154"/>
                <a:gd name="T42" fmla="*/ 248 w 618"/>
                <a:gd name="T43" fmla="*/ 18 h 2154"/>
                <a:gd name="T44" fmla="*/ 184 w 618"/>
                <a:gd name="T45" fmla="*/ 17 h 2154"/>
                <a:gd name="T46" fmla="*/ 132 w 618"/>
                <a:gd name="T47" fmla="*/ 13 h 21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8" h="2154">
                  <a:moveTo>
                    <a:pt x="274" y="31"/>
                  </a:moveTo>
                  <a:cubicBezTo>
                    <a:pt x="247" y="59"/>
                    <a:pt x="228" y="144"/>
                    <a:pt x="201" y="201"/>
                  </a:cubicBezTo>
                  <a:cubicBezTo>
                    <a:pt x="174" y="258"/>
                    <a:pt x="143" y="303"/>
                    <a:pt x="113" y="372"/>
                  </a:cubicBezTo>
                  <a:cubicBezTo>
                    <a:pt x="83" y="441"/>
                    <a:pt x="37" y="518"/>
                    <a:pt x="23" y="615"/>
                  </a:cubicBezTo>
                  <a:cubicBezTo>
                    <a:pt x="9" y="712"/>
                    <a:pt x="0" y="823"/>
                    <a:pt x="27" y="953"/>
                  </a:cubicBezTo>
                  <a:cubicBezTo>
                    <a:pt x="54" y="1083"/>
                    <a:pt x="150" y="1247"/>
                    <a:pt x="186" y="1394"/>
                  </a:cubicBezTo>
                  <a:cubicBezTo>
                    <a:pt x="221" y="1541"/>
                    <a:pt x="234" y="1715"/>
                    <a:pt x="238" y="1835"/>
                  </a:cubicBezTo>
                  <a:cubicBezTo>
                    <a:pt x="242" y="1955"/>
                    <a:pt x="207" y="2078"/>
                    <a:pt x="210" y="2116"/>
                  </a:cubicBezTo>
                  <a:cubicBezTo>
                    <a:pt x="213" y="2154"/>
                    <a:pt x="225" y="2087"/>
                    <a:pt x="257" y="2060"/>
                  </a:cubicBezTo>
                  <a:cubicBezTo>
                    <a:pt x="289" y="2033"/>
                    <a:pt x="362" y="1976"/>
                    <a:pt x="403" y="1955"/>
                  </a:cubicBezTo>
                  <a:cubicBezTo>
                    <a:pt x="444" y="1934"/>
                    <a:pt x="504" y="1953"/>
                    <a:pt x="503" y="1933"/>
                  </a:cubicBezTo>
                  <a:cubicBezTo>
                    <a:pt x="502" y="1913"/>
                    <a:pt x="428" y="1890"/>
                    <a:pt x="397" y="1835"/>
                  </a:cubicBezTo>
                  <a:cubicBezTo>
                    <a:pt x="366" y="1780"/>
                    <a:pt x="324" y="1719"/>
                    <a:pt x="315" y="1605"/>
                  </a:cubicBezTo>
                  <a:cubicBezTo>
                    <a:pt x="306" y="1491"/>
                    <a:pt x="330" y="1258"/>
                    <a:pt x="344" y="1149"/>
                  </a:cubicBezTo>
                  <a:cubicBezTo>
                    <a:pt x="358" y="1040"/>
                    <a:pt x="388" y="1018"/>
                    <a:pt x="397" y="953"/>
                  </a:cubicBezTo>
                  <a:cubicBezTo>
                    <a:pt x="406" y="888"/>
                    <a:pt x="415" y="830"/>
                    <a:pt x="397" y="757"/>
                  </a:cubicBezTo>
                  <a:cubicBezTo>
                    <a:pt x="379" y="683"/>
                    <a:pt x="301" y="583"/>
                    <a:pt x="291" y="512"/>
                  </a:cubicBezTo>
                  <a:cubicBezTo>
                    <a:pt x="281" y="441"/>
                    <a:pt x="323" y="368"/>
                    <a:pt x="338" y="332"/>
                  </a:cubicBezTo>
                  <a:cubicBezTo>
                    <a:pt x="353" y="296"/>
                    <a:pt x="354" y="321"/>
                    <a:pt x="379" y="299"/>
                  </a:cubicBezTo>
                  <a:cubicBezTo>
                    <a:pt x="404" y="277"/>
                    <a:pt x="446" y="246"/>
                    <a:pt x="485" y="201"/>
                  </a:cubicBezTo>
                  <a:cubicBezTo>
                    <a:pt x="524" y="156"/>
                    <a:pt x="612" y="54"/>
                    <a:pt x="615" y="27"/>
                  </a:cubicBezTo>
                  <a:cubicBezTo>
                    <a:pt x="618" y="0"/>
                    <a:pt x="541" y="36"/>
                    <a:pt x="500" y="37"/>
                  </a:cubicBezTo>
                  <a:cubicBezTo>
                    <a:pt x="459" y="38"/>
                    <a:pt x="410" y="37"/>
                    <a:pt x="371" y="35"/>
                  </a:cubicBezTo>
                  <a:cubicBezTo>
                    <a:pt x="332" y="33"/>
                    <a:pt x="288" y="29"/>
                    <a:pt x="266" y="27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48" name="Oval 10"/>
            <p:cNvSpPr>
              <a:spLocks noChangeArrowheads="1"/>
            </p:cNvSpPr>
            <p:nvPr/>
          </p:nvSpPr>
          <p:spPr bwMode="auto">
            <a:xfrm>
              <a:off x="1711" y="2184"/>
              <a:ext cx="92" cy="1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49" name="Freeform 11"/>
            <p:cNvSpPr>
              <a:spLocks/>
            </p:cNvSpPr>
            <p:nvPr/>
          </p:nvSpPr>
          <p:spPr bwMode="auto">
            <a:xfrm>
              <a:off x="358" y="1837"/>
              <a:ext cx="306" cy="1066"/>
            </a:xfrm>
            <a:custGeom>
              <a:avLst/>
              <a:gdLst>
                <a:gd name="T0" fmla="*/ 136 w 618"/>
                <a:gd name="T1" fmla="*/ 15 h 2154"/>
                <a:gd name="T2" fmla="*/ 100 w 618"/>
                <a:gd name="T3" fmla="*/ 99 h 2154"/>
                <a:gd name="T4" fmla="*/ 56 w 618"/>
                <a:gd name="T5" fmla="*/ 184 h 2154"/>
                <a:gd name="T6" fmla="*/ 11 w 618"/>
                <a:gd name="T7" fmla="*/ 304 h 2154"/>
                <a:gd name="T8" fmla="*/ 13 w 618"/>
                <a:gd name="T9" fmla="*/ 472 h 2154"/>
                <a:gd name="T10" fmla="*/ 92 w 618"/>
                <a:gd name="T11" fmla="*/ 690 h 2154"/>
                <a:gd name="T12" fmla="*/ 118 w 618"/>
                <a:gd name="T13" fmla="*/ 908 h 2154"/>
                <a:gd name="T14" fmla="*/ 104 w 618"/>
                <a:gd name="T15" fmla="*/ 1047 h 2154"/>
                <a:gd name="T16" fmla="*/ 127 w 618"/>
                <a:gd name="T17" fmla="*/ 1019 h 2154"/>
                <a:gd name="T18" fmla="*/ 200 w 618"/>
                <a:gd name="T19" fmla="*/ 968 h 2154"/>
                <a:gd name="T20" fmla="*/ 249 w 618"/>
                <a:gd name="T21" fmla="*/ 957 h 2154"/>
                <a:gd name="T22" fmla="*/ 197 w 618"/>
                <a:gd name="T23" fmla="*/ 908 h 2154"/>
                <a:gd name="T24" fmla="*/ 156 w 618"/>
                <a:gd name="T25" fmla="*/ 794 h 2154"/>
                <a:gd name="T26" fmla="*/ 170 w 618"/>
                <a:gd name="T27" fmla="*/ 569 h 2154"/>
                <a:gd name="T28" fmla="*/ 197 w 618"/>
                <a:gd name="T29" fmla="*/ 472 h 2154"/>
                <a:gd name="T30" fmla="*/ 197 w 618"/>
                <a:gd name="T31" fmla="*/ 375 h 2154"/>
                <a:gd name="T32" fmla="*/ 144 w 618"/>
                <a:gd name="T33" fmla="*/ 253 h 2154"/>
                <a:gd name="T34" fmla="*/ 167 w 618"/>
                <a:gd name="T35" fmla="*/ 164 h 2154"/>
                <a:gd name="T36" fmla="*/ 188 w 618"/>
                <a:gd name="T37" fmla="*/ 148 h 2154"/>
                <a:gd name="T38" fmla="*/ 240 w 618"/>
                <a:gd name="T39" fmla="*/ 99 h 2154"/>
                <a:gd name="T40" fmla="*/ 305 w 618"/>
                <a:gd name="T41" fmla="*/ 13 h 2154"/>
                <a:gd name="T42" fmla="*/ 248 w 618"/>
                <a:gd name="T43" fmla="*/ 18 h 2154"/>
                <a:gd name="T44" fmla="*/ 184 w 618"/>
                <a:gd name="T45" fmla="*/ 17 h 2154"/>
                <a:gd name="T46" fmla="*/ 132 w 618"/>
                <a:gd name="T47" fmla="*/ 13 h 21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8" h="2154">
                  <a:moveTo>
                    <a:pt x="274" y="31"/>
                  </a:moveTo>
                  <a:cubicBezTo>
                    <a:pt x="247" y="59"/>
                    <a:pt x="228" y="144"/>
                    <a:pt x="201" y="201"/>
                  </a:cubicBezTo>
                  <a:cubicBezTo>
                    <a:pt x="174" y="258"/>
                    <a:pt x="143" y="303"/>
                    <a:pt x="113" y="372"/>
                  </a:cubicBezTo>
                  <a:cubicBezTo>
                    <a:pt x="83" y="441"/>
                    <a:pt x="37" y="518"/>
                    <a:pt x="23" y="615"/>
                  </a:cubicBezTo>
                  <a:cubicBezTo>
                    <a:pt x="9" y="712"/>
                    <a:pt x="0" y="823"/>
                    <a:pt x="27" y="953"/>
                  </a:cubicBezTo>
                  <a:cubicBezTo>
                    <a:pt x="54" y="1083"/>
                    <a:pt x="150" y="1247"/>
                    <a:pt x="186" y="1394"/>
                  </a:cubicBezTo>
                  <a:cubicBezTo>
                    <a:pt x="221" y="1541"/>
                    <a:pt x="234" y="1715"/>
                    <a:pt x="238" y="1835"/>
                  </a:cubicBezTo>
                  <a:cubicBezTo>
                    <a:pt x="242" y="1955"/>
                    <a:pt x="207" y="2078"/>
                    <a:pt x="210" y="2116"/>
                  </a:cubicBezTo>
                  <a:cubicBezTo>
                    <a:pt x="213" y="2154"/>
                    <a:pt x="225" y="2087"/>
                    <a:pt x="257" y="2060"/>
                  </a:cubicBezTo>
                  <a:cubicBezTo>
                    <a:pt x="289" y="2033"/>
                    <a:pt x="362" y="1976"/>
                    <a:pt x="403" y="1955"/>
                  </a:cubicBezTo>
                  <a:cubicBezTo>
                    <a:pt x="444" y="1934"/>
                    <a:pt x="504" y="1953"/>
                    <a:pt x="503" y="1933"/>
                  </a:cubicBezTo>
                  <a:cubicBezTo>
                    <a:pt x="502" y="1913"/>
                    <a:pt x="428" y="1890"/>
                    <a:pt x="397" y="1835"/>
                  </a:cubicBezTo>
                  <a:cubicBezTo>
                    <a:pt x="366" y="1780"/>
                    <a:pt x="324" y="1719"/>
                    <a:pt x="315" y="1605"/>
                  </a:cubicBezTo>
                  <a:cubicBezTo>
                    <a:pt x="306" y="1491"/>
                    <a:pt x="330" y="1258"/>
                    <a:pt x="344" y="1149"/>
                  </a:cubicBezTo>
                  <a:cubicBezTo>
                    <a:pt x="358" y="1040"/>
                    <a:pt x="388" y="1018"/>
                    <a:pt x="397" y="953"/>
                  </a:cubicBezTo>
                  <a:cubicBezTo>
                    <a:pt x="406" y="888"/>
                    <a:pt x="415" y="830"/>
                    <a:pt x="397" y="757"/>
                  </a:cubicBezTo>
                  <a:cubicBezTo>
                    <a:pt x="379" y="683"/>
                    <a:pt x="301" y="583"/>
                    <a:pt x="291" y="512"/>
                  </a:cubicBezTo>
                  <a:cubicBezTo>
                    <a:pt x="281" y="441"/>
                    <a:pt x="323" y="368"/>
                    <a:pt x="338" y="332"/>
                  </a:cubicBezTo>
                  <a:cubicBezTo>
                    <a:pt x="353" y="296"/>
                    <a:pt x="354" y="321"/>
                    <a:pt x="379" y="299"/>
                  </a:cubicBezTo>
                  <a:cubicBezTo>
                    <a:pt x="404" y="277"/>
                    <a:pt x="446" y="246"/>
                    <a:pt x="485" y="201"/>
                  </a:cubicBezTo>
                  <a:cubicBezTo>
                    <a:pt x="524" y="156"/>
                    <a:pt x="612" y="54"/>
                    <a:pt x="615" y="27"/>
                  </a:cubicBezTo>
                  <a:cubicBezTo>
                    <a:pt x="618" y="0"/>
                    <a:pt x="541" y="36"/>
                    <a:pt x="500" y="37"/>
                  </a:cubicBezTo>
                  <a:cubicBezTo>
                    <a:pt x="459" y="38"/>
                    <a:pt x="410" y="37"/>
                    <a:pt x="371" y="35"/>
                  </a:cubicBezTo>
                  <a:cubicBezTo>
                    <a:pt x="332" y="33"/>
                    <a:pt x="288" y="29"/>
                    <a:pt x="266" y="27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0" name="Oval 12"/>
            <p:cNvSpPr>
              <a:spLocks noChangeArrowheads="1"/>
            </p:cNvSpPr>
            <p:nvPr/>
          </p:nvSpPr>
          <p:spPr bwMode="auto">
            <a:xfrm>
              <a:off x="409" y="2167"/>
              <a:ext cx="92" cy="1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51" name="Freeform 13"/>
            <p:cNvSpPr>
              <a:spLocks/>
            </p:cNvSpPr>
            <p:nvPr/>
          </p:nvSpPr>
          <p:spPr bwMode="auto">
            <a:xfrm>
              <a:off x="1226" y="1870"/>
              <a:ext cx="306" cy="1066"/>
            </a:xfrm>
            <a:custGeom>
              <a:avLst/>
              <a:gdLst>
                <a:gd name="T0" fmla="*/ 136 w 618"/>
                <a:gd name="T1" fmla="*/ 15 h 2154"/>
                <a:gd name="T2" fmla="*/ 100 w 618"/>
                <a:gd name="T3" fmla="*/ 99 h 2154"/>
                <a:gd name="T4" fmla="*/ 56 w 618"/>
                <a:gd name="T5" fmla="*/ 184 h 2154"/>
                <a:gd name="T6" fmla="*/ 11 w 618"/>
                <a:gd name="T7" fmla="*/ 304 h 2154"/>
                <a:gd name="T8" fmla="*/ 13 w 618"/>
                <a:gd name="T9" fmla="*/ 472 h 2154"/>
                <a:gd name="T10" fmla="*/ 92 w 618"/>
                <a:gd name="T11" fmla="*/ 690 h 2154"/>
                <a:gd name="T12" fmla="*/ 118 w 618"/>
                <a:gd name="T13" fmla="*/ 908 h 2154"/>
                <a:gd name="T14" fmla="*/ 104 w 618"/>
                <a:gd name="T15" fmla="*/ 1047 h 2154"/>
                <a:gd name="T16" fmla="*/ 127 w 618"/>
                <a:gd name="T17" fmla="*/ 1019 h 2154"/>
                <a:gd name="T18" fmla="*/ 200 w 618"/>
                <a:gd name="T19" fmla="*/ 968 h 2154"/>
                <a:gd name="T20" fmla="*/ 249 w 618"/>
                <a:gd name="T21" fmla="*/ 957 h 2154"/>
                <a:gd name="T22" fmla="*/ 197 w 618"/>
                <a:gd name="T23" fmla="*/ 908 h 2154"/>
                <a:gd name="T24" fmla="*/ 156 w 618"/>
                <a:gd name="T25" fmla="*/ 794 h 2154"/>
                <a:gd name="T26" fmla="*/ 170 w 618"/>
                <a:gd name="T27" fmla="*/ 569 h 2154"/>
                <a:gd name="T28" fmla="*/ 197 w 618"/>
                <a:gd name="T29" fmla="*/ 472 h 2154"/>
                <a:gd name="T30" fmla="*/ 197 w 618"/>
                <a:gd name="T31" fmla="*/ 375 h 2154"/>
                <a:gd name="T32" fmla="*/ 144 w 618"/>
                <a:gd name="T33" fmla="*/ 253 h 2154"/>
                <a:gd name="T34" fmla="*/ 167 w 618"/>
                <a:gd name="T35" fmla="*/ 164 h 2154"/>
                <a:gd name="T36" fmla="*/ 188 w 618"/>
                <a:gd name="T37" fmla="*/ 148 h 2154"/>
                <a:gd name="T38" fmla="*/ 240 w 618"/>
                <a:gd name="T39" fmla="*/ 99 h 2154"/>
                <a:gd name="T40" fmla="*/ 305 w 618"/>
                <a:gd name="T41" fmla="*/ 13 h 2154"/>
                <a:gd name="T42" fmla="*/ 248 w 618"/>
                <a:gd name="T43" fmla="*/ 18 h 2154"/>
                <a:gd name="T44" fmla="*/ 184 w 618"/>
                <a:gd name="T45" fmla="*/ 17 h 2154"/>
                <a:gd name="T46" fmla="*/ 132 w 618"/>
                <a:gd name="T47" fmla="*/ 13 h 21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8" h="2154">
                  <a:moveTo>
                    <a:pt x="274" y="31"/>
                  </a:moveTo>
                  <a:cubicBezTo>
                    <a:pt x="247" y="59"/>
                    <a:pt x="228" y="144"/>
                    <a:pt x="201" y="201"/>
                  </a:cubicBezTo>
                  <a:cubicBezTo>
                    <a:pt x="174" y="258"/>
                    <a:pt x="143" y="303"/>
                    <a:pt x="113" y="372"/>
                  </a:cubicBezTo>
                  <a:cubicBezTo>
                    <a:pt x="83" y="441"/>
                    <a:pt x="37" y="518"/>
                    <a:pt x="23" y="615"/>
                  </a:cubicBezTo>
                  <a:cubicBezTo>
                    <a:pt x="9" y="712"/>
                    <a:pt x="0" y="823"/>
                    <a:pt x="27" y="953"/>
                  </a:cubicBezTo>
                  <a:cubicBezTo>
                    <a:pt x="54" y="1083"/>
                    <a:pt x="150" y="1247"/>
                    <a:pt x="186" y="1394"/>
                  </a:cubicBezTo>
                  <a:cubicBezTo>
                    <a:pt x="221" y="1541"/>
                    <a:pt x="234" y="1715"/>
                    <a:pt x="238" y="1835"/>
                  </a:cubicBezTo>
                  <a:cubicBezTo>
                    <a:pt x="242" y="1955"/>
                    <a:pt x="207" y="2078"/>
                    <a:pt x="210" y="2116"/>
                  </a:cubicBezTo>
                  <a:cubicBezTo>
                    <a:pt x="213" y="2154"/>
                    <a:pt x="225" y="2087"/>
                    <a:pt x="257" y="2060"/>
                  </a:cubicBezTo>
                  <a:cubicBezTo>
                    <a:pt x="289" y="2033"/>
                    <a:pt x="362" y="1976"/>
                    <a:pt x="403" y="1955"/>
                  </a:cubicBezTo>
                  <a:cubicBezTo>
                    <a:pt x="444" y="1934"/>
                    <a:pt x="504" y="1953"/>
                    <a:pt x="503" y="1933"/>
                  </a:cubicBezTo>
                  <a:cubicBezTo>
                    <a:pt x="502" y="1913"/>
                    <a:pt x="428" y="1890"/>
                    <a:pt x="397" y="1835"/>
                  </a:cubicBezTo>
                  <a:cubicBezTo>
                    <a:pt x="366" y="1780"/>
                    <a:pt x="324" y="1719"/>
                    <a:pt x="315" y="1605"/>
                  </a:cubicBezTo>
                  <a:cubicBezTo>
                    <a:pt x="306" y="1491"/>
                    <a:pt x="330" y="1258"/>
                    <a:pt x="344" y="1149"/>
                  </a:cubicBezTo>
                  <a:cubicBezTo>
                    <a:pt x="358" y="1040"/>
                    <a:pt x="388" y="1018"/>
                    <a:pt x="397" y="953"/>
                  </a:cubicBezTo>
                  <a:cubicBezTo>
                    <a:pt x="406" y="888"/>
                    <a:pt x="415" y="830"/>
                    <a:pt x="397" y="757"/>
                  </a:cubicBezTo>
                  <a:cubicBezTo>
                    <a:pt x="379" y="683"/>
                    <a:pt x="301" y="583"/>
                    <a:pt x="291" y="512"/>
                  </a:cubicBezTo>
                  <a:cubicBezTo>
                    <a:pt x="281" y="441"/>
                    <a:pt x="323" y="368"/>
                    <a:pt x="338" y="332"/>
                  </a:cubicBezTo>
                  <a:cubicBezTo>
                    <a:pt x="353" y="296"/>
                    <a:pt x="354" y="321"/>
                    <a:pt x="379" y="299"/>
                  </a:cubicBezTo>
                  <a:cubicBezTo>
                    <a:pt x="404" y="277"/>
                    <a:pt x="446" y="246"/>
                    <a:pt x="485" y="201"/>
                  </a:cubicBezTo>
                  <a:cubicBezTo>
                    <a:pt x="524" y="156"/>
                    <a:pt x="612" y="54"/>
                    <a:pt x="615" y="27"/>
                  </a:cubicBezTo>
                  <a:cubicBezTo>
                    <a:pt x="618" y="0"/>
                    <a:pt x="541" y="36"/>
                    <a:pt x="500" y="37"/>
                  </a:cubicBezTo>
                  <a:cubicBezTo>
                    <a:pt x="459" y="38"/>
                    <a:pt x="410" y="37"/>
                    <a:pt x="371" y="35"/>
                  </a:cubicBezTo>
                  <a:cubicBezTo>
                    <a:pt x="332" y="33"/>
                    <a:pt x="288" y="29"/>
                    <a:pt x="266" y="27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2" name="Oval 14"/>
            <p:cNvSpPr>
              <a:spLocks noChangeArrowheads="1"/>
            </p:cNvSpPr>
            <p:nvPr/>
          </p:nvSpPr>
          <p:spPr bwMode="auto">
            <a:xfrm>
              <a:off x="1277" y="2200"/>
              <a:ext cx="92" cy="1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53" name="Freeform 15"/>
            <p:cNvSpPr>
              <a:spLocks/>
            </p:cNvSpPr>
            <p:nvPr/>
          </p:nvSpPr>
          <p:spPr bwMode="auto">
            <a:xfrm>
              <a:off x="1414" y="1929"/>
              <a:ext cx="274" cy="1035"/>
            </a:xfrm>
            <a:custGeom>
              <a:avLst/>
              <a:gdLst>
                <a:gd name="T0" fmla="*/ 130 w 552"/>
                <a:gd name="T1" fmla="*/ 0 h 2091"/>
                <a:gd name="T2" fmla="*/ 106 w 552"/>
                <a:gd name="T3" fmla="*/ 238 h 2091"/>
                <a:gd name="T4" fmla="*/ 62 w 552"/>
                <a:gd name="T5" fmla="*/ 423 h 2091"/>
                <a:gd name="T6" fmla="*/ 35 w 552"/>
                <a:gd name="T7" fmla="*/ 499 h 2091"/>
                <a:gd name="T8" fmla="*/ 11 w 552"/>
                <a:gd name="T9" fmla="*/ 618 h 2091"/>
                <a:gd name="T10" fmla="*/ 11 w 552"/>
                <a:gd name="T11" fmla="*/ 737 h 2091"/>
                <a:gd name="T12" fmla="*/ 77 w 552"/>
                <a:gd name="T13" fmla="*/ 865 h 2091"/>
                <a:gd name="T14" fmla="*/ 98 w 552"/>
                <a:gd name="T15" fmla="*/ 929 h 2091"/>
                <a:gd name="T16" fmla="*/ 122 w 552"/>
                <a:gd name="T17" fmla="*/ 1006 h 2091"/>
                <a:gd name="T18" fmla="*/ 146 w 552"/>
                <a:gd name="T19" fmla="*/ 1001 h 2091"/>
                <a:gd name="T20" fmla="*/ 186 w 552"/>
                <a:gd name="T21" fmla="*/ 997 h 2091"/>
                <a:gd name="T22" fmla="*/ 222 w 552"/>
                <a:gd name="T23" fmla="*/ 1010 h 2091"/>
                <a:gd name="T24" fmla="*/ 271 w 552"/>
                <a:gd name="T25" fmla="*/ 1018 h 2091"/>
                <a:gd name="T26" fmla="*/ 203 w 552"/>
                <a:gd name="T27" fmla="*/ 905 h 2091"/>
                <a:gd name="T28" fmla="*/ 154 w 552"/>
                <a:gd name="T29" fmla="*/ 857 h 2091"/>
                <a:gd name="T30" fmla="*/ 118 w 552"/>
                <a:gd name="T31" fmla="*/ 813 h 2091"/>
                <a:gd name="T32" fmla="*/ 150 w 552"/>
                <a:gd name="T33" fmla="*/ 744 h 2091"/>
                <a:gd name="T34" fmla="*/ 178 w 552"/>
                <a:gd name="T35" fmla="*/ 689 h 2091"/>
                <a:gd name="T36" fmla="*/ 202 w 552"/>
                <a:gd name="T37" fmla="*/ 570 h 2091"/>
                <a:gd name="T38" fmla="*/ 154 w 552"/>
                <a:gd name="T39" fmla="*/ 404 h 2091"/>
                <a:gd name="T40" fmla="*/ 154 w 552"/>
                <a:gd name="T41" fmla="*/ 254 h 2091"/>
                <a:gd name="T42" fmla="*/ 154 w 552"/>
                <a:gd name="T43" fmla="*/ 214 h 2091"/>
                <a:gd name="T44" fmla="*/ 234 w 552"/>
                <a:gd name="T45" fmla="*/ 74 h 2091"/>
                <a:gd name="T46" fmla="*/ 202 w 552"/>
                <a:gd name="T47" fmla="*/ 62 h 2091"/>
                <a:gd name="T48" fmla="*/ 170 w 552"/>
                <a:gd name="T49" fmla="*/ 38 h 2091"/>
                <a:gd name="T50" fmla="*/ 130 w 552"/>
                <a:gd name="T51" fmla="*/ 0 h 20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2" h="2091">
                  <a:moveTo>
                    <a:pt x="262" y="0"/>
                  </a:moveTo>
                  <a:cubicBezTo>
                    <a:pt x="241" y="71"/>
                    <a:pt x="237" y="338"/>
                    <a:pt x="214" y="480"/>
                  </a:cubicBezTo>
                  <a:cubicBezTo>
                    <a:pt x="191" y="622"/>
                    <a:pt x="148" y="767"/>
                    <a:pt x="124" y="855"/>
                  </a:cubicBezTo>
                  <a:cubicBezTo>
                    <a:pt x="100" y="943"/>
                    <a:pt x="87" y="943"/>
                    <a:pt x="70" y="1008"/>
                  </a:cubicBezTo>
                  <a:cubicBezTo>
                    <a:pt x="53" y="1073"/>
                    <a:pt x="30" y="1168"/>
                    <a:pt x="22" y="1248"/>
                  </a:cubicBezTo>
                  <a:cubicBezTo>
                    <a:pt x="14" y="1328"/>
                    <a:pt x="0" y="1405"/>
                    <a:pt x="22" y="1488"/>
                  </a:cubicBezTo>
                  <a:cubicBezTo>
                    <a:pt x="44" y="1571"/>
                    <a:pt x="127" y="1683"/>
                    <a:pt x="156" y="1748"/>
                  </a:cubicBezTo>
                  <a:cubicBezTo>
                    <a:pt x="185" y="1813"/>
                    <a:pt x="182" y="1830"/>
                    <a:pt x="197" y="1877"/>
                  </a:cubicBezTo>
                  <a:cubicBezTo>
                    <a:pt x="212" y="1924"/>
                    <a:pt x="229" y="2008"/>
                    <a:pt x="245" y="2032"/>
                  </a:cubicBezTo>
                  <a:cubicBezTo>
                    <a:pt x="261" y="2056"/>
                    <a:pt x="272" y="2026"/>
                    <a:pt x="294" y="2023"/>
                  </a:cubicBezTo>
                  <a:cubicBezTo>
                    <a:pt x="316" y="2020"/>
                    <a:pt x="349" y="2012"/>
                    <a:pt x="375" y="2015"/>
                  </a:cubicBezTo>
                  <a:cubicBezTo>
                    <a:pt x="401" y="2018"/>
                    <a:pt x="420" y="2033"/>
                    <a:pt x="448" y="2040"/>
                  </a:cubicBezTo>
                  <a:cubicBezTo>
                    <a:pt x="476" y="2047"/>
                    <a:pt x="552" y="2091"/>
                    <a:pt x="545" y="2056"/>
                  </a:cubicBezTo>
                  <a:cubicBezTo>
                    <a:pt x="538" y="2021"/>
                    <a:pt x="447" y="1883"/>
                    <a:pt x="408" y="1829"/>
                  </a:cubicBezTo>
                  <a:cubicBezTo>
                    <a:pt x="369" y="1775"/>
                    <a:pt x="338" y="1762"/>
                    <a:pt x="310" y="1731"/>
                  </a:cubicBezTo>
                  <a:cubicBezTo>
                    <a:pt x="282" y="1700"/>
                    <a:pt x="238" y="1680"/>
                    <a:pt x="237" y="1642"/>
                  </a:cubicBezTo>
                  <a:cubicBezTo>
                    <a:pt x="236" y="1604"/>
                    <a:pt x="282" y="1546"/>
                    <a:pt x="302" y="1504"/>
                  </a:cubicBezTo>
                  <a:cubicBezTo>
                    <a:pt x="322" y="1462"/>
                    <a:pt x="341" y="1451"/>
                    <a:pt x="358" y="1392"/>
                  </a:cubicBezTo>
                  <a:cubicBezTo>
                    <a:pt x="375" y="1333"/>
                    <a:pt x="414" y="1248"/>
                    <a:pt x="406" y="1152"/>
                  </a:cubicBezTo>
                  <a:cubicBezTo>
                    <a:pt x="398" y="1056"/>
                    <a:pt x="326" y="922"/>
                    <a:pt x="310" y="816"/>
                  </a:cubicBezTo>
                  <a:cubicBezTo>
                    <a:pt x="294" y="710"/>
                    <a:pt x="310" y="578"/>
                    <a:pt x="310" y="514"/>
                  </a:cubicBezTo>
                  <a:cubicBezTo>
                    <a:pt x="310" y="450"/>
                    <a:pt x="283" y="493"/>
                    <a:pt x="310" y="432"/>
                  </a:cubicBezTo>
                  <a:cubicBezTo>
                    <a:pt x="337" y="371"/>
                    <a:pt x="456" y="200"/>
                    <a:pt x="472" y="149"/>
                  </a:cubicBezTo>
                  <a:cubicBezTo>
                    <a:pt x="488" y="98"/>
                    <a:pt x="429" y="137"/>
                    <a:pt x="407" y="125"/>
                  </a:cubicBezTo>
                  <a:cubicBezTo>
                    <a:pt x="385" y="113"/>
                    <a:pt x="366" y="97"/>
                    <a:pt x="342" y="76"/>
                  </a:cubicBezTo>
                  <a:cubicBezTo>
                    <a:pt x="318" y="55"/>
                    <a:pt x="279" y="16"/>
                    <a:pt x="262" y="0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4" name="Oval 16"/>
            <p:cNvSpPr>
              <a:spLocks noChangeArrowheads="1"/>
            </p:cNvSpPr>
            <p:nvPr/>
          </p:nvSpPr>
          <p:spPr bwMode="auto">
            <a:xfrm>
              <a:off x="1469" y="2440"/>
              <a:ext cx="91" cy="1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55" name="Line 17"/>
            <p:cNvSpPr>
              <a:spLocks noChangeShapeType="1"/>
            </p:cNvSpPr>
            <p:nvPr/>
          </p:nvSpPr>
          <p:spPr bwMode="auto">
            <a:xfrm rot="1500000">
              <a:off x="2099" y="2173"/>
              <a:ext cx="4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6" name="Line 18"/>
            <p:cNvSpPr>
              <a:spLocks noChangeShapeType="1"/>
            </p:cNvSpPr>
            <p:nvPr/>
          </p:nvSpPr>
          <p:spPr bwMode="auto">
            <a:xfrm rot="1500000" flipH="1">
              <a:off x="1572" y="2035"/>
              <a:ext cx="326" cy="2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7" name="Oval 19"/>
            <p:cNvSpPr>
              <a:spLocks noChangeArrowheads="1"/>
            </p:cNvSpPr>
            <p:nvPr/>
          </p:nvSpPr>
          <p:spPr bwMode="auto">
            <a:xfrm>
              <a:off x="2593" y="2128"/>
              <a:ext cx="105" cy="2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58" name="Oval 20"/>
            <p:cNvSpPr>
              <a:spLocks noChangeArrowheads="1"/>
            </p:cNvSpPr>
            <p:nvPr/>
          </p:nvSpPr>
          <p:spPr bwMode="auto">
            <a:xfrm>
              <a:off x="2537" y="2381"/>
              <a:ext cx="72" cy="71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59" name="Oval 21"/>
            <p:cNvSpPr>
              <a:spLocks noChangeArrowheads="1"/>
            </p:cNvSpPr>
            <p:nvPr/>
          </p:nvSpPr>
          <p:spPr bwMode="auto">
            <a:xfrm>
              <a:off x="2541" y="1989"/>
              <a:ext cx="71" cy="103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0" name="Oval 22"/>
            <p:cNvSpPr>
              <a:spLocks noChangeArrowheads="1"/>
            </p:cNvSpPr>
            <p:nvPr/>
          </p:nvSpPr>
          <p:spPr bwMode="auto">
            <a:xfrm>
              <a:off x="2660" y="2045"/>
              <a:ext cx="48" cy="71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1" name="Oval 23"/>
            <p:cNvSpPr>
              <a:spLocks noChangeArrowheads="1"/>
            </p:cNvSpPr>
            <p:nvPr/>
          </p:nvSpPr>
          <p:spPr bwMode="auto">
            <a:xfrm>
              <a:off x="2747" y="2270"/>
              <a:ext cx="39" cy="45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2" name="Oval 24"/>
            <p:cNvSpPr>
              <a:spLocks noChangeArrowheads="1"/>
            </p:cNvSpPr>
            <p:nvPr/>
          </p:nvSpPr>
          <p:spPr bwMode="auto">
            <a:xfrm>
              <a:off x="2533" y="2167"/>
              <a:ext cx="39" cy="45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3" name="Line 25"/>
            <p:cNvSpPr>
              <a:spLocks noChangeShapeType="1"/>
            </p:cNvSpPr>
            <p:nvPr/>
          </p:nvSpPr>
          <p:spPr bwMode="auto">
            <a:xfrm rot="5400000" flipH="1">
              <a:off x="2740" y="2491"/>
              <a:ext cx="332" cy="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64" name="Freeform 26"/>
            <p:cNvSpPr>
              <a:spLocks/>
            </p:cNvSpPr>
            <p:nvPr/>
          </p:nvSpPr>
          <p:spPr bwMode="auto">
            <a:xfrm>
              <a:off x="3350" y="2065"/>
              <a:ext cx="704" cy="836"/>
            </a:xfrm>
            <a:custGeom>
              <a:avLst/>
              <a:gdLst>
                <a:gd name="T0" fmla="*/ 232 w 1408"/>
                <a:gd name="T1" fmla="*/ 12 h 1672"/>
                <a:gd name="T2" fmla="*/ 112 w 1408"/>
                <a:gd name="T3" fmla="*/ 84 h 1672"/>
                <a:gd name="T4" fmla="*/ 16 w 1408"/>
                <a:gd name="T5" fmla="*/ 252 h 1672"/>
                <a:gd name="T6" fmla="*/ 16 w 1408"/>
                <a:gd name="T7" fmla="*/ 444 h 1672"/>
                <a:gd name="T8" fmla="*/ 64 w 1408"/>
                <a:gd name="T9" fmla="*/ 612 h 1672"/>
                <a:gd name="T10" fmla="*/ 256 w 1408"/>
                <a:gd name="T11" fmla="*/ 804 h 1672"/>
                <a:gd name="T12" fmla="*/ 424 w 1408"/>
                <a:gd name="T13" fmla="*/ 804 h 1672"/>
                <a:gd name="T14" fmla="*/ 592 w 1408"/>
                <a:gd name="T15" fmla="*/ 660 h 1672"/>
                <a:gd name="T16" fmla="*/ 688 w 1408"/>
                <a:gd name="T17" fmla="*/ 468 h 1672"/>
                <a:gd name="T18" fmla="*/ 688 w 1408"/>
                <a:gd name="T19" fmla="*/ 228 h 1672"/>
                <a:gd name="T20" fmla="*/ 592 w 1408"/>
                <a:gd name="T21" fmla="*/ 84 h 1672"/>
                <a:gd name="T22" fmla="*/ 400 w 1408"/>
                <a:gd name="T23" fmla="*/ 12 h 1672"/>
                <a:gd name="T24" fmla="*/ 232 w 1408"/>
                <a:gd name="T25" fmla="*/ 12 h 16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08" h="1672">
                  <a:moveTo>
                    <a:pt x="464" y="24"/>
                  </a:moveTo>
                  <a:cubicBezTo>
                    <a:pt x="368" y="48"/>
                    <a:pt x="296" y="88"/>
                    <a:pt x="224" y="168"/>
                  </a:cubicBezTo>
                  <a:cubicBezTo>
                    <a:pt x="152" y="248"/>
                    <a:pt x="64" y="384"/>
                    <a:pt x="32" y="504"/>
                  </a:cubicBezTo>
                  <a:cubicBezTo>
                    <a:pt x="0" y="624"/>
                    <a:pt x="16" y="768"/>
                    <a:pt x="32" y="888"/>
                  </a:cubicBezTo>
                  <a:cubicBezTo>
                    <a:pt x="48" y="1008"/>
                    <a:pt x="48" y="1104"/>
                    <a:pt x="128" y="1224"/>
                  </a:cubicBezTo>
                  <a:cubicBezTo>
                    <a:pt x="208" y="1344"/>
                    <a:pt x="392" y="1544"/>
                    <a:pt x="512" y="1608"/>
                  </a:cubicBezTo>
                  <a:cubicBezTo>
                    <a:pt x="632" y="1672"/>
                    <a:pt x="736" y="1656"/>
                    <a:pt x="848" y="1608"/>
                  </a:cubicBezTo>
                  <a:cubicBezTo>
                    <a:pt x="960" y="1560"/>
                    <a:pt x="1096" y="1432"/>
                    <a:pt x="1184" y="1320"/>
                  </a:cubicBezTo>
                  <a:cubicBezTo>
                    <a:pt x="1272" y="1208"/>
                    <a:pt x="1344" y="1080"/>
                    <a:pt x="1376" y="936"/>
                  </a:cubicBezTo>
                  <a:cubicBezTo>
                    <a:pt x="1408" y="792"/>
                    <a:pt x="1408" y="584"/>
                    <a:pt x="1376" y="456"/>
                  </a:cubicBezTo>
                  <a:cubicBezTo>
                    <a:pt x="1344" y="328"/>
                    <a:pt x="1280" y="240"/>
                    <a:pt x="1184" y="168"/>
                  </a:cubicBezTo>
                  <a:cubicBezTo>
                    <a:pt x="1088" y="96"/>
                    <a:pt x="920" y="48"/>
                    <a:pt x="800" y="24"/>
                  </a:cubicBezTo>
                  <a:cubicBezTo>
                    <a:pt x="680" y="0"/>
                    <a:pt x="560" y="0"/>
                    <a:pt x="464" y="24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865" name="Oval 27"/>
            <p:cNvSpPr>
              <a:spLocks noChangeArrowheads="1"/>
            </p:cNvSpPr>
            <p:nvPr/>
          </p:nvSpPr>
          <p:spPr bwMode="auto">
            <a:xfrm>
              <a:off x="3478" y="2301"/>
              <a:ext cx="408" cy="50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6" name="Oval 28"/>
            <p:cNvSpPr>
              <a:spLocks noChangeArrowheads="1"/>
            </p:cNvSpPr>
            <p:nvPr/>
          </p:nvSpPr>
          <p:spPr bwMode="auto">
            <a:xfrm>
              <a:off x="3534" y="2121"/>
              <a:ext cx="264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7" name="Oval 29"/>
            <p:cNvSpPr>
              <a:spLocks noChangeArrowheads="1"/>
            </p:cNvSpPr>
            <p:nvPr/>
          </p:nvSpPr>
          <p:spPr bwMode="auto">
            <a:xfrm>
              <a:off x="3918" y="2325"/>
              <a:ext cx="88" cy="12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8" name="Oval 30"/>
            <p:cNvSpPr>
              <a:spLocks noChangeArrowheads="1"/>
            </p:cNvSpPr>
            <p:nvPr/>
          </p:nvSpPr>
          <p:spPr bwMode="auto">
            <a:xfrm>
              <a:off x="3830" y="2181"/>
              <a:ext cx="96" cy="14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69" name="Oval 31"/>
            <p:cNvSpPr>
              <a:spLocks noChangeArrowheads="1"/>
            </p:cNvSpPr>
            <p:nvPr/>
          </p:nvSpPr>
          <p:spPr bwMode="auto">
            <a:xfrm>
              <a:off x="3418" y="2221"/>
              <a:ext cx="96" cy="12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70" name="Oval 32"/>
            <p:cNvSpPr>
              <a:spLocks noChangeArrowheads="1"/>
            </p:cNvSpPr>
            <p:nvPr/>
          </p:nvSpPr>
          <p:spPr bwMode="auto">
            <a:xfrm>
              <a:off x="3390" y="2397"/>
              <a:ext cx="72" cy="72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71" name="Line 33"/>
            <p:cNvSpPr>
              <a:spLocks noChangeShapeType="1"/>
            </p:cNvSpPr>
            <p:nvPr/>
          </p:nvSpPr>
          <p:spPr bwMode="auto">
            <a:xfrm rot="-5400000">
              <a:off x="3366" y="2541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72" name="Oval 34"/>
            <p:cNvSpPr>
              <a:spLocks noChangeArrowheads="1"/>
            </p:cNvSpPr>
            <p:nvPr/>
          </p:nvSpPr>
          <p:spPr bwMode="auto">
            <a:xfrm>
              <a:off x="4590" y="1917"/>
              <a:ext cx="912" cy="100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73" name="Freeform 35"/>
            <p:cNvSpPr>
              <a:spLocks/>
            </p:cNvSpPr>
            <p:nvPr/>
          </p:nvSpPr>
          <p:spPr bwMode="auto">
            <a:xfrm>
              <a:off x="4618" y="1921"/>
              <a:ext cx="817" cy="961"/>
            </a:xfrm>
            <a:custGeom>
              <a:avLst/>
              <a:gdLst>
                <a:gd name="T0" fmla="*/ 448 w 1634"/>
                <a:gd name="T1" fmla="*/ 14 h 1922"/>
                <a:gd name="T2" fmla="*/ 335 w 1634"/>
                <a:gd name="T3" fmla="*/ 14 h 1922"/>
                <a:gd name="T4" fmla="*/ 217 w 1634"/>
                <a:gd name="T5" fmla="*/ 95 h 1922"/>
                <a:gd name="T6" fmla="*/ 91 w 1634"/>
                <a:gd name="T7" fmla="*/ 221 h 1922"/>
                <a:gd name="T8" fmla="*/ 6 w 1634"/>
                <a:gd name="T9" fmla="*/ 464 h 1922"/>
                <a:gd name="T10" fmla="*/ 55 w 1634"/>
                <a:gd name="T11" fmla="*/ 720 h 1922"/>
                <a:gd name="T12" fmla="*/ 217 w 1634"/>
                <a:gd name="T13" fmla="*/ 902 h 1922"/>
                <a:gd name="T14" fmla="*/ 380 w 1634"/>
                <a:gd name="T15" fmla="*/ 956 h 1922"/>
                <a:gd name="T16" fmla="*/ 548 w 1634"/>
                <a:gd name="T17" fmla="*/ 932 h 1922"/>
                <a:gd name="T18" fmla="*/ 692 w 1634"/>
                <a:gd name="T19" fmla="*/ 836 h 1922"/>
                <a:gd name="T20" fmla="*/ 805 w 1634"/>
                <a:gd name="T21" fmla="*/ 687 h 1922"/>
                <a:gd name="T22" fmla="*/ 765 w 1634"/>
                <a:gd name="T23" fmla="*/ 561 h 1922"/>
                <a:gd name="T24" fmla="*/ 749 w 1634"/>
                <a:gd name="T25" fmla="*/ 395 h 1922"/>
                <a:gd name="T26" fmla="*/ 620 w 1634"/>
                <a:gd name="T27" fmla="*/ 92 h 1922"/>
                <a:gd name="T28" fmla="*/ 448 w 1634"/>
                <a:gd name="T29" fmla="*/ 14 h 19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34" h="1922">
                  <a:moveTo>
                    <a:pt x="896" y="27"/>
                  </a:moveTo>
                  <a:cubicBezTo>
                    <a:pt x="801" y="1"/>
                    <a:pt x="746" y="0"/>
                    <a:pt x="669" y="27"/>
                  </a:cubicBezTo>
                  <a:cubicBezTo>
                    <a:pt x="592" y="54"/>
                    <a:pt x="515" y="120"/>
                    <a:pt x="434" y="189"/>
                  </a:cubicBezTo>
                  <a:cubicBezTo>
                    <a:pt x="353" y="258"/>
                    <a:pt x="252" y="318"/>
                    <a:pt x="182" y="441"/>
                  </a:cubicBezTo>
                  <a:cubicBezTo>
                    <a:pt x="112" y="564"/>
                    <a:pt x="24" y="762"/>
                    <a:pt x="12" y="928"/>
                  </a:cubicBezTo>
                  <a:cubicBezTo>
                    <a:pt x="0" y="1094"/>
                    <a:pt x="39" y="1293"/>
                    <a:pt x="109" y="1439"/>
                  </a:cubicBezTo>
                  <a:cubicBezTo>
                    <a:pt x="179" y="1585"/>
                    <a:pt x="326" y="1725"/>
                    <a:pt x="434" y="1804"/>
                  </a:cubicBezTo>
                  <a:cubicBezTo>
                    <a:pt x="542" y="1883"/>
                    <a:pt x="649" y="1902"/>
                    <a:pt x="759" y="1912"/>
                  </a:cubicBezTo>
                  <a:cubicBezTo>
                    <a:pt x="869" y="1922"/>
                    <a:pt x="991" y="1904"/>
                    <a:pt x="1095" y="1864"/>
                  </a:cubicBezTo>
                  <a:cubicBezTo>
                    <a:pt x="1199" y="1824"/>
                    <a:pt x="1297" y="1753"/>
                    <a:pt x="1383" y="1672"/>
                  </a:cubicBezTo>
                  <a:cubicBezTo>
                    <a:pt x="1469" y="1591"/>
                    <a:pt x="1586" y="1466"/>
                    <a:pt x="1610" y="1374"/>
                  </a:cubicBezTo>
                  <a:cubicBezTo>
                    <a:pt x="1634" y="1282"/>
                    <a:pt x="1548" y="1219"/>
                    <a:pt x="1529" y="1122"/>
                  </a:cubicBezTo>
                  <a:cubicBezTo>
                    <a:pt x="1510" y="1025"/>
                    <a:pt x="1545" y="946"/>
                    <a:pt x="1497" y="790"/>
                  </a:cubicBezTo>
                  <a:cubicBezTo>
                    <a:pt x="1449" y="634"/>
                    <a:pt x="1339" y="311"/>
                    <a:pt x="1239" y="184"/>
                  </a:cubicBezTo>
                  <a:cubicBezTo>
                    <a:pt x="1139" y="57"/>
                    <a:pt x="985" y="52"/>
                    <a:pt x="896" y="27"/>
                  </a:cubicBezTo>
                  <a:close/>
                </a:path>
              </a:pathLst>
            </a:custGeom>
            <a:solidFill>
              <a:srgbClr val="CCFF99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874" name="Freeform 36"/>
            <p:cNvSpPr>
              <a:spLocks/>
            </p:cNvSpPr>
            <p:nvPr/>
          </p:nvSpPr>
          <p:spPr bwMode="auto">
            <a:xfrm>
              <a:off x="5286" y="2021"/>
              <a:ext cx="218" cy="477"/>
            </a:xfrm>
            <a:custGeom>
              <a:avLst/>
              <a:gdLst>
                <a:gd name="T0" fmla="*/ 0 w 437"/>
                <a:gd name="T1" fmla="*/ 16 h 954"/>
                <a:gd name="T2" fmla="*/ 72 w 437"/>
                <a:gd name="T3" fmla="*/ 40 h 954"/>
                <a:gd name="T4" fmla="*/ 168 w 437"/>
                <a:gd name="T5" fmla="*/ 160 h 954"/>
                <a:gd name="T6" fmla="*/ 216 w 437"/>
                <a:gd name="T7" fmla="*/ 328 h 954"/>
                <a:gd name="T8" fmla="*/ 182 w 437"/>
                <a:gd name="T9" fmla="*/ 457 h 954"/>
                <a:gd name="T10" fmla="*/ 120 w 437"/>
                <a:gd name="T11" fmla="*/ 448 h 954"/>
                <a:gd name="T12" fmla="*/ 120 w 437"/>
                <a:gd name="T13" fmla="*/ 376 h 954"/>
                <a:gd name="T14" fmla="*/ 133 w 437"/>
                <a:gd name="T15" fmla="*/ 324 h 954"/>
                <a:gd name="T16" fmla="*/ 96 w 437"/>
                <a:gd name="T17" fmla="*/ 232 h 954"/>
                <a:gd name="T18" fmla="*/ 72 w 437"/>
                <a:gd name="T19" fmla="*/ 136 h 954"/>
                <a:gd name="T20" fmla="*/ 0 w 437"/>
                <a:gd name="T21" fmla="*/ 16 h 9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7" h="954">
                  <a:moveTo>
                    <a:pt x="0" y="32"/>
                  </a:moveTo>
                  <a:cubicBezTo>
                    <a:pt x="0" y="0"/>
                    <a:pt x="88" y="32"/>
                    <a:pt x="144" y="80"/>
                  </a:cubicBezTo>
                  <a:cubicBezTo>
                    <a:pt x="200" y="128"/>
                    <a:pt x="288" y="224"/>
                    <a:pt x="336" y="320"/>
                  </a:cubicBezTo>
                  <a:cubicBezTo>
                    <a:pt x="384" y="416"/>
                    <a:pt x="427" y="557"/>
                    <a:pt x="432" y="656"/>
                  </a:cubicBezTo>
                  <a:cubicBezTo>
                    <a:pt x="437" y="755"/>
                    <a:pt x="396" y="874"/>
                    <a:pt x="364" y="914"/>
                  </a:cubicBezTo>
                  <a:cubicBezTo>
                    <a:pt x="332" y="954"/>
                    <a:pt x="261" y="923"/>
                    <a:pt x="240" y="896"/>
                  </a:cubicBezTo>
                  <a:cubicBezTo>
                    <a:pt x="219" y="869"/>
                    <a:pt x="236" y="793"/>
                    <a:pt x="240" y="752"/>
                  </a:cubicBezTo>
                  <a:cubicBezTo>
                    <a:pt x="244" y="711"/>
                    <a:pt x="275" y="695"/>
                    <a:pt x="267" y="647"/>
                  </a:cubicBezTo>
                  <a:cubicBezTo>
                    <a:pt x="259" y="599"/>
                    <a:pt x="212" y="526"/>
                    <a:pt x="192" y="464"/>
                  </a:cubicBezTo>
                  <a:cubicBezTo>
                    <a:pt x="172" y="402"/>
                    <a:pt x="176" y="344"/>
                    <a:pt x="144" y="272"/>
                  </a:cubicBezTo>
                  <a:cubicBezTo>
                    <a:pt x="112" y="200"/>
                    <a:pt x="0" y="64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35875" name="Group 37"/>
            <p:cNvGrpSpPr>
              <a:grpSpLocks/>
            </p:cNvGrpSpPr>
            <p:nvPr/>
          </p:nvGrpSpPr>
          <p:grpSpPr bwMode="auto">
            <a:xfrm>
              <a:off x="4080" y="2274"/>
              <a:ext cx="477" cy="240"/>
              <a:chOff x="4104" y="2976"/>
              <a:chExt cx="477" cy="240"/>
            </a:xfrm>
          </p:grpSpPr>
          <p:sp>
            <p:nvSpPr>
              <p:cNvPr id="35895" name="Line 38"/>
              <p:cNvSpPr>
                <a:spLocks noChangeShapeType="1"/>
              </p:cNvSpPr>
              <p:nvPr/>
            </p:nvSpPr>
            <p:spPr bwMode="auto">
              <a:xfrm>
                <a:off x="4128" y="2976"/>
                <a:ext cx="453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5896" name="Line 39"/>
              <p:cNvSpPr>
                <a:spLocks noChangeShapeType="1"/>
              </p:cNvSpPr>
              <p:nvPr/>
            </p:nvSpPr>
            <p:spPr bwMode="auto">
              <a:xfrm rot="10800000">
                <a:off x="4104" y="3216"/>
                <a:ext cx="453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35876" name="Group 40"/>
            <p:cNvGrpSpPr>
              <a:grpSpLocks/>
            </p:cNvGrpSpPr>
            <p:nvPr/>
          </p:nvGrpSpPr>
          <p:grpSpPr bwMode="auto">
            <a:xfrm>
              <a:off x="2880" y="2278"/>
              <a:ext cx="477" cy="240"/>
              <a:chOff x="4104" y="2976"/>
              <a:chExt cx="477" cy="240"/>
            </a:xfrm>
          </p:grpSpPr>
          <p:sp>
            <p:nvSpPr>
              <p:cNvPr id="35893" name="Line 41"/>
              <p:cNvSpPr>
                <a:spLocks noChangeShapeType="1"/>
              </p:cNvSpPr>
              <p:nvPr/>
            </p:nvSpPr>
            <p:spPr bwMode="auto">
              <a:xfrm>
                <a:off x="4128" y="2976"/>
                <a:ext cx="453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5894" name="Line 42"/>
              <p:cNvSpPr>
                <a:spLocks noChangeShapeType="1"/>
              </p:cNvSpPr>
              <p:nvPr/>
            </p:nvSpPr>
            <p:spPr bwMode="auto">
              <a:xfrm rot="10800000">
                <a:off x="4104" y="3216"/>
                <a:ext cx="453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5877" name="Line 43"/>
            <p:cNvSpPr>
              <a:spLocks noChangeShapeType="1"/>
            </p:cNvSpPr>
            <p:nvPr/>
          </p:nvSpPr>
          <p:spPr bwMode="auto">
            <a:xfrm>
              <a:off x="1944" y="2276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878" name="Line 44"/>
            <p:cNvSpPr>
              <a:spLocks noChangeShapeType="1"/>
            </p:cNvSpPr>
            <p:nvPr/>
          </p:nvSpPr>
          <p:spPr bwMode="auto">
            <a:xfrm rot="10800000">
              <a:off x="1920" y="2516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879" name="Line 45"/>
            <p:cNvSpPr>
              <a:spLocks noChangeShapeType="1"/>
            </p:cNvSpPr>
            <p:nvPr/>
          </p:nvSpPr>
          <p:spPr bwMode="auto">
            <a:xfrm>
              <a:off x="672" y="2274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35880" name="Group 46"/>
            <p:cNvGrpSpPr>
              <a:grpSpLocks/>
            </p:cNvGrpSpPr>
            <p:nvPr/>
          </p:nvGrpSpPr>
          <p:grpSpPr bwMode="auto">
            <a:xfrm>
              <a:off x="528" y="1584"/>
              <a:ext cx="4640" cy="250"/>
              <a:chOff x="484" y="1488"/>
              <a:chExt cx="4640" cy="250"/>
            </a:xfrm>
          </p:grpSpPr>
          <p:sp>
            <p:nvSpPr>
              <p:cNvPr id="35890" name="Text Box 47"/>
              <p:cNvSpPr txBox="1">
                <a:spLocks noChangeArrowheads="1"/>
              </p:cNvSpPr>
              <p:nvPr/>
            </p:nvSpPr>
            <p:spPr bwMode="auto">
              <a:xfrm>
                <a:off x="484" y="1488"/>
                <a:ext cx="9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1pPr>
                <a:lvl2pPr marL="742950" indent="-28575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2pPr>
                <a:lvl3pPr marL="11430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3pPr>
                <a:lvl4pPr marL="16002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4pPr>
                <a:lvl5pPr marL="20574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9pPr>
              </a:lstStyle>
              <a:p>
                <a:pPr algn="ctr" eaLnBrk="1" hangingPunct="1"/>
                <a:r>
                  <a:rPr lang="ko-KR" altLang="en-US" sz="2000" b="1">
                    <a:solidFill>
                      <a:srgbClr val="003300"/>
                    </a:solidFill>
                    <a:latin typeface="Times New Roman" panose="02020603050405020304" pitchFamily="18" charset="0"/>
                    <a:ea typeface="굴림" panose="020B0600000101010101" pitchFamily="50" charset="-127"/>
                  </a:rPr>
                  <a:t>세포수 증가</a:t>
                </a:r>
                <a:endParaRPr lang="ko-KR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35891" name="Text Box 48"/>
              <p:cNvSpPr txBox="1">
                <a:spLocks noChangeArrowheads="1"/>
              </p:cNvSpPr>
              <p:nvPr/>
            </p:nvSpPr>
            <p:spPr bwMode="auto">
              <a:xfrm>
                <a:off x="1792" y="1488"/>
                <a:ext cx="16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1pPr>
                <a:lvl2pPr marL="742950" indent="-28575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2pPr>
                <a:lvl3pPr marL="11430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3pPr>
                <a:lvl4pPr marL="16002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4pPr>
                <a:lvl5pPr marL="20574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9pPr>
              </a:lstStyle>
              <a:p>
                <a:pPr algn="ctr" eaLnBrk="1" hangingPunct="1"/>
                <a:r>
                  <a:rPr lang="ko-KR" altLang="en-US" sz="2000" b="1">
                    <a:solidFill>
                      <a:srgbClr val="003300"/>
                    </a:solidFill>
                    <a:latin typeface="Times New Roman" panose="02020603050405020304" pitchFamily="18" charset="0"/>
                    <a:ea typeface="굴림" panose="020B0600000101010101" pitchFamily="50" charset="-127"/>
                  </a:rPr>
                  <a:t>지방합성 및 축적 개시</a:t>
                </a:r>
                <a:endParaRPr lang="ko-KR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35892" name="Text Box 49"/>
              <p:cNvSpPr txBox="1">
                <a:spLocks noChangeArrowheads="1"/>
              </p:cNvSpPr>
              <p:nvPr/>
            </p:nvSpPr>
            <p:spPr bwMode="auto">
              <a:xfrm>
                <a:off x="4368" y="1488"/>
                <a:ext cx="7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1pPr>
                <a:lvl2pPr marL="742950" indent="-28575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2pPr>
                <a:lvl3pPr marL="11430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3pPr>
                <a:lvl4pPr marL="16002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4pPr>
                <a:lvl5pPr marL="2057400" indent="-228600" eaLnBrk="0" hangingPunct="0"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휴먼옛체" panose="02010504000101010101" pitchFamily="2" charset="-127"/>
                    <a:ea typeface="휴먼옛체" panose="02010504000101010101" pitchFamily="2" charset="-127"/>
                  </a:defRPr>
                </a:lvl9pPr>
              </a:lstStyle>
              <a:p>
                <a:pPr algn="ctr" eaLnBrk="1" hangingPunct="1"/>
                <a:r>
                  <a:rPr lang="ko-KR" altLang="en-US" sz="2000" b="1">
                    <a:solidFill>
                      <a:srgbClr val="003300"/>
                    </a:solidFill>
                    <a:latin typeface="Times New Roman" panose="02020603050405020304" pitchFamily="18" charset="0"/>
                    <a:ea typeface="굴림" panose="020B0600000101010101" pitchFamily="50" charset="-127"/>
                  </a:rPr>
                  <a:t>지방교잡</a:t>
                </a:r>
                <a:endParaRPr lang="ko-KR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endParaRPr>
              </a:p>
            </p:txBody>
          </p:sp>
        </p:grpSp>
        <p:sp>
          <p:nvSpPr>
            <p:cNvPr id="35881" name="Text Box 50"/>
            <p:cNvSpPr txBox="1">
              <a:spLocks noChangeArrowheads="1"/>
            </p:cNvSpPr>
            <p:nvPr/>
          </p:nvSpPr>
          <p:spPr bwMode="auto">
            <a:xfrm>
              <a:off x="2932" y="2853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18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지방적</a:t>
              </a:r>
              <a:endParaRPr lang="ko-KR" altLang="en-US" sz="1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endParaRPr>
            </a:p>
          </p:txBody>
        </p:sp>
        <p:sp>
          <p:nvSpPr>
            <p:cNvPr id="35882" name="AutoShape 51"/>
            <p:cNvSpPr>
              <a:spLocks noChangeArrowheads="1"/>
            </p:cNvSpPr>
            <p:nvPr/>
          </p:nvSpPr>
          <p:spPr bwMode="auto">
            <a:xfrm>
              <a:off x="768" y="2756"/>
              <a:ext cx="96" cy="288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83" name="Text Box 52"/>
            <p:cNvSpPr txBox="1">
              <a:spLocks noChangeArrowheads="1"/>
            </p:cNvSpPr>
            <p:nvPr/>
          </p:nvSpPr>
          <p:spPr bwMode="auto">
            <a:xfrm>
              <a:off x="480" y="3093"/>
              <a:ext cx="6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18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증식인자</a:t>
              </a:r>
            </a:p>
          </p:txBody>
        </p:sp>
        <p:sp>
          <p:nvSpPr>
            <p:cNvPr id="35884" name="AutoShape 53"/>
            <p:cNvSpPr>
              <a:spLocks noChangeArrowheads="1"/>
            </p:cNvSpPr>
            <p:nvPr/>
          </p:nvSpPr>
          <p:spPr bwMode="auto">
            <a:xfrm>
              <a:off x="2160" y="2756"/>
              <a:ext cx="96" cy="288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85" name="AutoShape 54"/>
            <p:cNvSpPr>
              <a:spLocks noChangeArrowheads="1"/>
            </p:cNvSpPr>
            <p:nvPr/>
          </p:nvSpPr>
          <p:spPr bwMode="auto">
            <a:xfrm>
              <a:off x="4272" y="2708"/>
              <a:ext cx="96" cy="288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35886" name="Text Box 55"/>
            <p:cNvSpPr txBox="1">
              <a:spLocks noChangeArrowheads="1"/>
            </p:cNvSpPr>
            <p:nvPr/>
          </p:nvSpPr>
          <p:spPr bwMode="auto">
            <a:xfrm>
              <a:off x="3802" y="3055"/>
              <a:ext cx="10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18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지방 합성원료</a:t>
              </a:r>
              <a:endParaRPr lang="ko-KR" altLang="en-US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endParaRPr>
            </a:p>
          </p:txBody>
        </p:sp>
        <p:sp>
          <p:nvSpPr>
            <p:cNvPr id="35887" name="Text Box 56"/>
            <p:cNvSpPr txBox="1">
              <a:spLocks noChangeArrowheads="1"/>
            </p:cNvSpPr>
            <p:nvPr/>
          </p:nvSpPr>
          <p:spPr bwMode="auto">
            <a:xfrm>
              <a:off x="1756" y="3093"/>
              <a:ext cx="9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18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분화촉진인자</a:t>
              </a:r>
              <a:endParaRPr lang="ko-KR" altLang="en-US" sz="18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endParaRPr>
            </a:p>
          </p:txBody>
        </p:sp>
        <p:sp>
          <p:nvSpPr>
            <p:cNvPr id="35888" name="Text Box 57"/>
            <p:cNvSpPr txBox="1">
              <a:spLocks noChangeArrowheads="1"/>
            </p:cNvSpPr>
            <p:nvPr/>
          </p:nvSpPr>
          <p:spPr bwMode="auto">
            <a:xfrm>
              <a:off x="2620" y="3284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endParaRPr lang="ko-KR" altLang="ko-KR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endParaRPr>
            </a:p>
          </p:txBody>
        </p:sp>
        <p:sp>
          <p:nvSpPr>
            <p:cNvPr id="35889" name="Text Box 58"/>
            <p:cNvSpPr txBox="1">
              <a:spLocks noChangeArrowheads="1"/>
            </p:cNvSpPr>
            <p:nvPr/>
          </p:nvSpPr>
          <p:spPr bwMode="auto">
            <a:xfrm>
              <a:off x="1896" y="1989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1800" b="1">
                  <a:solidFill>
                    <a:schemeClr val="tx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핵</a:t>
              </a:r>
              <a:endParaRPr lang="ko-KR" altLang="en-US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525210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42988" y="2086838"/>
            <a:ext cx="6864350" cy="1863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1268760"/>
            <a:ext cx="82809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ko-KR" altLang="en-US" sz="1600" b="1" dirty="0">
                <a:solidFill>
                  <a:srgbClr val="3366CC"/>
                </a:solidFill>
                <a:latin typeface="+mn-ea"/>
                <a:ea typeface="+mn-ea"/>
              </a:rPr>
              <a:t>지방세포 숫자</a:t>
            </a:r>
            <a:r>
              <a:rPr lang="en-US" altLang="ko-KR" sz="1600" b="1" dirty="0">
                <a:solidFill>
                  <a:srgbClr val="3366CC"/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>
                <a:solidFill>
                  <a:srgbClr val="3366CC"/>
                </a:solidFill>
                <a:latin typeface="+mn-ea"/>
                <a:ea typeface="+mn-ea"/>
              </a:rPr>
              <a:t>증가</a:t>
            </a:r>
            <a:endParaRPr lang="en-US" altLang="ko-KR" sz="1600" b="1" dirty="0">
              <a:solidFill>
                <a:srgbClr val="3366CC"/>
              </a:solidFill>
              <a:latin typeface="+mn-ea"/>
              <a:ea typeface="+mn-ea"/>
            </a:endParaRPr>
          </a:p>
          <a:p>
            <a:pPr marL="342900" indent="-342900">
              <a:defRPr/>
            </a:pPr>
            <a:r>
              <a:rPr lang="en-US" sz="1600" b="1" dirty="0">
                <a:latin typeface="+mn-ea"/>
                <a:ea typeface="+mn-ea"/>
              </a:rPr>
              <a:t> - </a:t>
            </a:r>
            <a:r>
              <a:rPr lang="ko-KR" altLang="en-US" sz="1600" b="1" dirty="0">
                <a:latin typeface="+mn-ea"/>
                <a:ea typeface="+mn-ea"/>
              </a:rPr>
              <a:t>영향 요인</a:t>
            </a:r>
            <a:r>
              <a:rPr lang="en-US" altLang="ko-KR" sz="1600" dirty="0">
                <a:latin typeface="+mn-ea"/>
                <a:ea typeface="+mn-ea"/>
              </a:rPr>
              <a:t>: </a:t>
            </a:r>
            <a:r>
              <a:rPr lang="ko-KR" altLang="en-US" sz="1600" dirty="0">
                <a:latin typeface="+mn-ea"/>
                <a:ea typeface="+mn-ea"/>
              </a:rPr>
              <a:t>유전능력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거세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영양 </a:t>
            </a:r>
            <a:r>
              <a:rPr lang="en-US" altLang="ko-KR" sz="1600" dirty="0">
                <a:latin typeface="+mn-ea"/>
                <a:ea typeface="+mn-ea"/>
              </a:rPr>
              <a:t>(</a:t>
            </a:r>
            <a:r>
              <a:rPr lang="ko-KR" altLang="en-US" sz="1600" dirty="0">
                <a:latin typeface="+mn-ea"/>
                <a:ea typeface="+mn-ea"/>
              </a:rPr>
              <a:t>에너지 공급 수준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비타민 </a:t>
            </a:r>
            <a:r>
              <a:rPr lang="en-US" altLang="ko-KR" sz="1600" dirty="0">
                <a:latin typeface="+mn-ea"/>
                <a:ea typeface="+mn-ea"/>
              </a:rPr>
              <a:t>A </a:t>
            </a:r>
            <a:r>
              <a:rPr lang="ko-KR" altLang="en-US" sz="1600" dirty="0">
                <a:latin typeface="+mn-ea"/>
                <a:ea typeface="+mn-ea"/>
              </a:rPr>
              <a:t>수준 등</a:t>
            </a:r>
            <a:r>
              <a:rPr lang="en-US" altLang="ko-KR" sz="1600" dirty="0">
                <a:latin typeface="+mn-ea"/>
                <a:ea typeface="+mn-ea"/>
              </a:rPr>
              <a:t>)</a:t>
            </a:r>
            <a:endParaRPr lang="en-US" sz="1600" dirty="0">
              <a:latin typeface="+mn-ea"/>
              <a:ea typeface="+mn-ea"/>
            </a:endParaRPr>
          </a:p>
          <a:p>
            <a:pPr marL="3543300" lvl="7" indent="-342900">
              <a:buFontTx/>
              <a:buAutoNum type="arabicParenR"/>
              <a:defRPr/>
            </a:pPr>
            <a:endParaRPr lang="en-US" sz="1600" dirty="0">
              <a:latin typeface="+mn-ea"/>
              <a:ea typeface="+mn-ea"/>
            </a:endParaRPr>
          </a:p>
        </p:txBody>
      </p:sp>
      <p:sp>
        <p:nvSpPr>
          <p:cNvPr id="9" name="폭발 1 8"/>
          <p:cNvSpPr/>
          <p:nvPr/>
        </p:nvSpPr>
        <p:spPr>
          <a:xfrm>
            <a:off x="1627188" y="2248763"/>
            <a:ext cx="992187" cy="93821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0" name="타원 9"/>
          <p:cNvSpPr/>
          <p:nvPr/>
        </p:nvSpPr>
        <p:spPr>
          <a:xfrm>
            <a:off x="2024063" y="2658338"/>
            <a:ext cx="198437" cy="117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1404938" y="3279051"/>
            <a:ext cx="185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600" dirty="0"/>
              <a:t>-</a:t>
            </a:r>
            <a:r>
              <a:rPr lang="ko-KR" altLang="en-US" sz="1600" dirty="0"/>
              <a:t>줄기세포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-</a:t>
            </a:r>
            <a:r>
              <a:rPr lang="ko-KR" altLang="en-US" sz="1600" dirty="0"/>
              <a:t>전구지방세포</a:t>
            </a:r>
            <a:endParaRPr lang="en-US" altLang="ko-KR" sz="1600" dirty="0"/>
          </a:p>
        </p:txBody>
      </p:sp>
      <p:sp>
        <p:nvSpPr>
          <p:cNvPr id="12" name="직사각형 11"/>
          <p:cNvSpPr/>
          <p:nvPr/>
        </p:nvSpPr>
        <p:spPr>
          <a:xfrm>
            <a:off x="3411538" y="2190026"/>
            <a:ext cx="1520825" cy="35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dirty="0"/>
              <a:t>세포 수 증가</a:t>
            </a:r>
            <a:endParaRPr lang="en-US" sz="1600" dirty="0"/>
          </a:p>
        </p:txBody>
      </p:sp>
      <p:sp>
        <p:nvSpPr>
          <p:cNvPr id="13" name="오른쪽 화살표 12"/>
          <p:cNvSpPr/>
          <p:nvPr/>
        </p:nvSpPr>
        <p:spPr>
          <a:xfrm>
            <a:off x="3478213" y="2717076"/>
            <a:ext cx="1322387" cy="41116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3808413" y="3128238"/>
            <a:ext cx="793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600"/>
              <a:t>-</a:t>
            </a:r>
            <a:r>
              <a:rPr lang="ko-KR" altLang="en-US" sz="1600"/>
              <a:t>결정</a:t>
            </a:r>
            <a:endParaRPr lang="en-US" altLang="ko-KR" sz="1600"/>
          </a:p>
          <a:p>
            <a:pPr eaLnBrk="1" hangingPunct="1"/>
            <a:r>
              <a:rPr lang="en-US" altLang="ko-KR" sz="1600"/>
              <a:t>-</a:t>
            </a:r>
            <a:r>
              <a:rPr lang="ko-KR" altLang="en-US" sz="1600"/>
              <a:t>분화</a:t>
            </a:r>
            <a:endParaRPr lang="en-US" altLang="ko-KR" sz="1600"/>
          </a:p>
        </p:txBody>
      </p:sp>
      <p:sp>
        <p:nvSpPr>
          <p:cNvPr id="15" name="순서도: 연결자 14"/>
          <p:cNvSpPr/>
          <p:nvPr/>
        </p:nvSpPr>
        <p:spPr>
          <a:xfrm>
            <a:off x="5594350" y="2483713"/>
            <a:ext cx="660400" cy="64452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6" name="순서도: 연결자 15"/>
          <p:cNvSpPr/>
          <p:nvPr/>
        </p:nvSpPr>
        <p:spPr>
          <a:xfrm>
            <a:off x="5659438" y="2599601"/>
            <a:ext cx="530225" cy="46990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7" name="순서도: 연결자 16"/>
          <p:cNvSpPr/>
          <p:nvPr/>
        </p:nvSpPr>
        <p:spPr>
          <a:xfrm>
            <a:off x="5991225" y="2248763"/>
            <a:ext cx="660400" cy="64452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8" name="순서도: 연결자 17"/>
          <p:cNvSpPr/>
          <p:nvPr/>
        </p:nvSpPr>
        <p:spPr>
          <a:xfrm>
            <a:off x="6056313" y="2366238"/>
            <a:ext cx="528637" cy="52705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9" name="순서도: 수행의 시작/종료 18"/>
          <p:cNvSpPr/>
          <p:nvPr/>
        </p:nvSpPr>
        <p:spPr>
          <a:xfrm>
            <a:off x="6254750" y="2307501"/>
            <a:ext cx="131763" cy="349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0" name="순서도: 수행의 시작/종료 19"/>
          <p:cNvSpPr/>
          <p:nvPr/>
        </p:nvSpPr>
        <p:spPr>
          <a:xfrm>
            <a:off x="5857875" y="2542451"/>
            <a:ext cx="133350" cy="349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1" name="순서도: 연결자 20"/>
          <p:cNvSpPr/>
          <p:nvPr/>
        </p:nvSpPr>
        <p:spPr>
          <a:xfrm>
            <a:off x="5991225" y="2717076"/>
            <a:ext cx="660400" cy="646112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2" name="순서도: 연결자 21"/>
          <p:cNvSpPr/>
          <p:nvPr/>
        </p:nvSpPr>
        <p:spPr>
          <a:xfrm>
            <a:off x="6056313" y="2834551"/>
            <a:ext cx="595312" cy="46990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3" name="순서도: 수행의 시작/종료 22"/>
          <p:cNvSpPr/>
          <p:nvPr/>
        </p:nvSpPr>
        <p:spPr>
          <a:xfrm>
            <a:off x="6254750" y="2775813"/>
            <a:ext cx="131763" cy="3651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4" name="순서도: 연결자 23"/>
          <p:cNvSpPr/>
          <p:nvPr/>
        </p:nvSpPr>
        <p:spPr>
          <a:xfrm>
            <a:off x="6519863" y="2131288"/>
            <a:ext cx="660400" cy="585788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5" name="순서도: 연결자 24"/>
          <p:cNvSpPr/>
          <p:nvPr/>
        </p:nvSpPr>
        <p:spPr>
          <a:xfrm>
            <a:off x="6584950" y="2248763"/>
            <a:ext cx="530225" cy="468313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6" name="순서도: 수행의 시작/종료 25"/>
          <p:cNvSpPr/>
          <p:nvPr/>
        </p:nvSpPr>
        <p:spPr>
          <a:xfrm>
            <a:off x="6783388" y="2190026"/>
            <a:ext cx="133350" cy="349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7" name="순서도: 연결자 26"/>
          <p:cNvSpPr/>
          <p:nvPr/>
        </p:nvSpPr>
        <p:spPr>
          <a:xfrm>
            <a:off x="6783388" y="2542451"/>
            <a:ext cx="661987" cy="64452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8" name="순서도: 연결자 27"/>
          <p:cNvSpPr/>
          <p:nvPr/>
        </p:nvSpPr>
        <p:spPr>
          <a:xfrm>
            <a:off x="6850063" y="2658338"/>
            <a:ext cx="528637" cy="46990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29" name="순서도: 수행의 시작/종료 28"/>
          <p:cNvSpPr/>
          <p:nvPr/>
        </p:nvSpPr>
        <p:spPr>
          <a:xfrm>
            <a:off x="7048500" y="2599601"/>
            <a:ext cx="131763" cy="3651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0" name="순서도: 연결자 29"/>
          <p:cNvSpPr/>
          <p:nvPr/>
        </p:nvSpPr>
        <p:spPr>
          <a:xfrm>
            <a:off x="6453188" y="2893288"/>
            <a:ext cx="661987" cy="58737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1" name="순서도: 연결자 30"/>
          <p:cNvSpPr/>
          <p:nvPr/>
        </p:nvSpPr>
        <p:spPr>
          <a:xfrm>
            <a:off x="6519863" y="3010763"/>
            <a:ext cx="528637" cy="411163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2" name="순서도: 수행의 시작/종료 31"/>
          <p:cNvSpPr/>
          <p:nvPr/>
        </p:nvSpPr>
        <p:spPr>
          <a:xfrm>
            <a:off x="6783388" y="2893288"/>
            <a:ext cx="198437" cy="3651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3" name="순서도: 연결자 32"/>
          <p:cNvSpPr/>
          <p:nvPr/>
        </p:nvSpPr>
        <p:spPr>
          <a:xfrm>
            <a:off x="6386513" y="2424976"/>
            <a:ext cx="661987" cy="64452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4" name="순서도: 연결자 33"/>
          <p:cNvSpPr/>
          <p:nvPr/>
        </p:nvSpPr>
        <p:spPr>
          <a:xfrm>
            <a:off x="6453188" y="2542451"/>
            <a:ext cx="528637" cy="52705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" name="순서도: 수행의 시작/종료 34"/>
          <p:cNvSpPr/>
          <p:nvPr/>
        </p:nvSpPr>
        <p:spPr>
          <a:xfrm flipH="1">
            <a:off x="6651625" y="2483713"/>
            <a:ext cx="131763" cy="349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871" name="TextBox 35"/>
          <p:cNvSpPr txBox="1">
            <a:spLocks noChangeArrowheads="1"/>
          </p:cNvSpPr>
          <p:nvPr/>
        </p:nvSpPr>
        <p:spPr bwMode="auto">
          <a:xfrm>
            <a:off x="6107113" y="3488601"/>
            <a:ext cx="1289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600"/>
              <a:t>지방세포</a:t>
            </a:r>
            <a:endParaRPr lang="en-US" altLang="ko-KR" sz="1600"/>
          </a:p>
        </p:txBody>
      </p:sp>
      <p:sp>
        <p:nvSpPr>
          <p:cNvPr id="37" name="TextBox 36"/>
          <p:cNvSpPr txBox="1"/>
          <p:nvPr/>
        </p:nvSpPr>
        <p:spPr>
          <a:xfrm>
            <a:off x="323850" y="4042638"/>
            <a:ext cx="86407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3366CC"/>
                </a:solidFill>
                <a:latin typeface="+mn-ea"/>
                <a:ea typeface="+mn-ea"/>
              </a:rPr>
              <a:t>2) </a:t>
            </a:r>
            <a:r>
              <a:rPr lang="ko-KR" altLang="en-US" sz="1600" b="1" dirty="0">
                <a:solidFill>
                  <a:srgbClr val="3366CC"/>
                </a:solidFill>
                <a:latin typeface="+mn-ea"/>
                <a:ea typeface="+mn-ea"/>
              </a:rPr>
              <a:t>지방세포 크기 증가</a:t>
            </a:r>
            <a:endParaRPr lang="en-US" altLang="ko-KR" sz="1600" b="1" dirty="0">
              <a:solidFill>
                <a:srgbClr val="3366CC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sz="1600" b="1" dirty="0">
                <a:latin typeface="+mn-ea"/>
                <a:ea typeface="+mn-ea"/>
              </a:rPr>
              <a:t> - </a:t>
            </a:r>
            <a:r>
              <a:rPr lang="ko-KR" altLang="en-US" sz="1600" b="1" dirty="0">
                <a:latin typeface="+mn-ea"/>
                <a:ea typeface="+mn-ea"/>
              </a:rPr>
              <a:t>영향 요인</a:t>
            </a:r>
            <a:r>
              <a:rPr lang="en-US" altLang="ko-KR" sz="1600" b="1" dirty="0">
                <a:latin typeface="+mn-ea"/>
                <a:ea typeface="+mn-ea"/>
              </a:rPr>
              <a:t>: </a:t>
            </a:r>
            <a:r>
              <a:rPr lang="ko-KR" altLang="en-US" sz="1600" dirty="0">
                <a:latin typeface="+mn-ea"/>
                <a:ea typeface="+mn-ea"/>
              </a:rPr>
              <a:t>유전능력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거세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영양 </a:t>
            </a:r>
            <a:r>
              <a:rPr lang="en-US" altLang="ko-KR" sz="1600" dirty="0">
                <a:latin typeface="+mn-ea"/>
                <a:ea typeface="+mn-ea"/>
              </a:rPr>
              <a:t>(</a:t>
            </a:r>
            <a:r>
              <a:rPr lang="ko-KR" altLang="en-US" sz="1600" dirty="0">
                <a:latin typeface="+mn-ea"/>
                <a:ea typeface="+mn-ea"/>
              </a:rPr>
              <a:t>에너지 공급 수준</a:t>
            </a:r>
            <a:r>
              <a:rPr lang="en-US" altLang="ko-KR" sz="1600" dirty="0">
                <a:latin typeface="+mn-ea"/>
                <a:ea typeface="+mn-ea"/>
              </a:rPr>
              <a:t>, </a:t>
            </a:r>
            <a:r>
              <a:rPr lang="ko-KR" altLang="en-US" sz="1600" dirty="0">
                <a:latin typeface="+mn-ea"/>
                <a:ea typeface="+mn-ea"/>
              </a:rPr>
              <a:t>비타민 </a:t>
            </a:r>
            <a:r>
              <a:rPr lang="en-US" altLang="ko-KR" sz="1600" dirty="0">
                <a:latin typeface="+mn-ea"/>
                <a:ea typeface="+mn-ea"/>
              </a:rPr>
              <a:t>A </a:t>
            </a:r>
            <a:r>
              <a:rPr lang="ko-KR" altLang="en-US" sz="1600" dirty="0">
                <a:latin typeface="+mn-ea"/>
                <a:ea typeface="+mn-ea"/>
              </a:rPr>
              <a:t>수준 등</a:t>
            </a:r>
            <a:r>
              <a:rPr lang="en-US" altLang="ko-KR" sz="1600" dirty="0">
                <a:latin typeface="+mn-ea"/>
                <a:ea typeface="+mn-ea"/>
              </a:rPr>
              <a:t>), </a:t>
            </a:r>
            <a:r>
              <a:rPr lang="ko-KR" altLang="en-US" sz="1600" dirty="0">
                <a:latin typeface="+mn-ea"/>
                <a:ea typeface="+mn-ea"/>
              </a:rPr>
              <a:t>사육기간</a:t>
            </a:r>
            <a:endParaRPr lang="en-US" sz="1600" dirty="0">
              <a:latin typeface="+mn-ea"/>
              <a:ea typeface="+mn-ea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550" y="4834801"/>
            <a:ext cx="6935788" cy="15843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순서도: 연결자 38"/>
          <p:cNvSpPr/>
          <p:nvPr/>
        </p:nvSpPr>
        <p:spPr>
          <a:xfrm>
            <a:off x="1758950" y="5265013"/>
            <a:ext cx="793750" cy="762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40" name="순서도: 연결자 39"/>
          <p:cNvSpPr/>
          <p:nvPr/>
        </p:nvSpPr>
        <p:spPr>
          <a:xfrm>
            <a:off x="1825625" y="5382488"/>
            <a:ext cx="660400" cy="58578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41" name="순서도: 수행의 시작/종료 40"/>
          <p:cNvSpPr/>
          <p:nvPr/>
        </p:nvSpPr>
        <p:spPr>
          <a:xfrm>
            <a:off x="2089150" y="5323751"/>
            <a:ext cx="198438" cy="349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877" name="TextBox 41"/>
          <p:cNvSpPr txBox="1">
            <a:spLocks noChangeArrowheads="1"/>
          </p:cNvSpPr>
          <p:nvPr/>
        </p:nvSpPr>
        <p:spPr bwMode="auto">
          <a:xfrm>
            <a:off x="1692275" y="6027013"/>
            <a:ext cx="1123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600"/>
              <a:t>지방세포</a:t>
            </a:r>
            <a:endParaRPr lang="en-US" altLang="ko-KR" sz="1600"/>
          </a:p>
        </p:txBody>
      </p:sp>
      <p:sp>
        <p:nvSpPr>
          <p:cNvPr id="43" name="직사각형 42"/>
          <p:cNvSpPr/>
          <p:nvPr/>
        </p:nvSpPr>
        <p:spPr>
          <a:xfrm>
            <a:off x="3298825" y="5147538"/>
            <a:ext cx="1766888" cy="35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dirty="0"/>
              <a:t>세포 크기 증가</a:t>
            </a:r>
            <a:endParaRPr lang="en-US" sz="1600" dirty="0"/>
          </a:p>
        </p:txBody>
      </p:sp>
      <p:sp>
        <p:nvSpPr>
          <p:cNvPr id="44" name="오른쪽 화살표 43"/>
          <p:cNvSpPr/>
          <p:nvPr/>
        </p:nvSpPr>
        <p:spPr>
          <a:xfrm>
            <a:off x="3609975" y="5734913"/>
            <a:ext cx="1322388" cy="4095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45" name="순서도: 연결자 44"/>
          <p:cNvSpPr/>
          <p:nvPr/>
        </p:nvSpPr>
        <p:spPr>
          <a:xfrm>
            <a:off x="5726113" y="4971326"/>
            <a:ext cx="1389062" cy="134937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46" name="순서도: 연결자 45"/>
          <p:cNvSpPr/>
          <p:nvPr/>
        </p:nvSpPr>
        <p:spPr>
          <a:xfrm>
            <a:off x="5792788" y="5147538"/>
            <a:ext cx="1255712" cy="1114425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47" name="순서도: 수행의 시작/종료 46"/>
          <p:cNvSpPr/>
          <p:nvPr/>
        </p:nvSpPr>
        <p:spPr>
          <a:xfrm flipV="1">
            <a:off x="6254750" y="5030063"/>
            <a:ext cx="330200" cy="587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5883" name="슬라이드 번호 개체 틀 48"/>
          <p:cNvSpPr>
            <a:spLocks noGrp="1"/>
          </p:cNvSpPr>
          <p:nvPr>
            <p:ph type="sldNum" sz="quarter" idx="12"/>
          </p:nvPr>
        </p:nvSpPr>
        <p:spPr>
          <a:xfrm>
            <a:off x="7019925" y="5966688"/>
            <a:ext cx="1851025" cy="282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 eaLnBrk="1" hangingPunct="1"/>
            <a:fld id="{5B03DFEB-0993-44A9-B3C0-D0E42835AE9B}" type="slidenum">
              <a:rPr lang="ko-KR" altLang="en-US" sz="1600"/>
              <a:pPr algn="l" eaLnBrk="1" hangingPunct="1"/>
              <a:t>39</a:t>
            </a:fld>
            <a:endParaRPr lang="ko-KR" altLang="en-US" sz="160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186513" y="204845"/>
            <a:ext cx="5883721" cy="648072"/>
          </a:xfrm>
          <a:prstGeom prst="round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 b="1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근내지방</a:t>
            </a:r>
            <a:r>
              <a:rPr lang="ko-KR" altLang="en-US" sz="2800" b="1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축적 기전</a:t>
            </a:r>
            <a:endParaRPr lang="en-US" altLang="ko-KR" sz="28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6325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49" y="1707731"/>
            <a:ext cx="6873303" cy="37989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2605" y="5690737"/>
            <a:ext cx="5918790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en-US" altLang="ko-KR" sz="1197" dirty="0">
                <a:latin typeface="Nanum Myeongjo Bold" charset="-127"/>
                <a:ea typeface="Nanum Myeongjo Bold" charset="-127"/>
              </a:rPr>
              <a:t>20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두 미만 사육 가구수 지속 감소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, 2016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년 사육 가구수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76</a:t>
            </a: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천가구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사육두수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2012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년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3,017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천두 최고점 이후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2016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년 현재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264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만두로 지속적 감소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7792" y="456014"/>
            <a:ext cx="3124573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한우산업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1)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사육두수 현황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039" y="1497187"/>
            <a:ext cx="909224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사육두수</a:t>
            </a:r>
            <a:r>
              <a:rPr lang="en-US" altLang="ko-KR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(</a:t>
            </a:r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천두</a:t>
            </a:r>
            <a:r>
              <a:rPr lang="en-US" altLang="ko-KR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)</a:t>
            </a:r>
            <a:endParaRPr lang="ko-KR" altLang="en-US" sz="855" dirty="0">
              <a:latin typeface="Nanum Myeongjo Regular" charset="-127"/>
              <a:ea typeface="Nanum Myeongjo Regular" charset="-127"/>
              <a:cs typeface="Nanum Myeongjo Regular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3165" y="1500566"/>
            <a:ext cx="909224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사육두수</a:t>
            </a:r>
            <a:r>
              <a:rPr lang="en-US" altLang="ko-KR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(</a:t>
            </a:r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천두</a:t>
            </a:r>
            <a:r>
              <a:rPr lang="en-US" altLang="ko-KR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)</a:t>
            </a:r>
            <a:endParaRPr lang="ko-KR" altLang="en-US" sz="855" dirty="0">
              <a:latin typeface="Nanum Myeongjo Regular" charset="-127"/>
              <a:ea typeface="Nanum Myeongjo Regular" charset="-127"/>
              <a:cs typeface="Nanum Myeongjo Regular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3022" y="2145202"/>
            <a:ext cx="1724087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26" dirty="0">
                <a:latin typeface="Nanum Myeongjo Regular" charset="-127"/>
                <a:ea typeface="Nanum Myeongjo Regular" charset="-127"/>
                <a:cs typeface="Nanum Myeongjo Regular" charset="-127"/>
              </a:rPr>
              <a:t>한육우 사육두수</a:t>
            </a:r>
            <a:r>
              <a:rPr lang="en-US" altLang="ko-KR" sz="1026" dirty="0">
                <a:latin typeface="Nanum Myeongjo Regular" charset="-127"/>
                <a:ea typeface="Nanum Myeongjo Regular" charset="-127"/>
                <a:cs typeface="Nanum Myeongjo Regular" charset="-127"/>
              </a:rPr>
              <a:t>(</a:t>
            </a:r>
            <a:r>
              <a:rPr lang="ko-KR" altLang="en-US" sz="1026" dirty="0">
                <a:latin typeface="Nanum Myeongjo Regular" charset="-127"/>
                <a:ea typeface="Nanum Myeongjo Regular" charset="-127"/>
                <a:cs typeface="Nanum Myeongjo Regular" charset="-127"/>
              </a:rPr>
              <a:t>천두</a:t>
            </a:r>
            <a:r>
              <a:rPr lang="en-US" altLang="ko-KR" sz="1026" dirty="0">
                <a:latin typeface="Nanum Myeongjo Regular" charset="-127"/>
                <a:ea typeface="Nanum Myeongjo Regular" charset="-127"/>
                <a:cs typeface="Nanum Myeongjo Regular" charset="-127"/>
              </a:rPr>
              <a:t>)</a:t>
            </a:r>
            <a:endParaRPr lang="ko-KR" altLang="en-US" sz="1026" dirty="0">
              <a:latin typeface="Nanum Myeongjo Regular" charset="-127"/>
              <a:ea typeface="Nanum Myeongjo Regular" charset="-127"/>
              <a:cs typeface="Nanum Myeongjo Regular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3893" y="2945802"/>
            <a:ext cx="1416214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97" dirty="0">
                <a:latin typeface="Nanum Myeongjo Regular" charset="-127"/>
                <a:ea typeface="Nanum Myeongjo Regular" charset="-127"/>
                <a:cs typeface="Nanum Myeongjo Regular" charset="-127"/>
              </a:rPr>
              <a:t>한우 사육두수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8399" y="4322650"/>
            <a:ext cx="141621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육우 사육두수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1792" y="5525413"/>
            <a:ext cx="792205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자료</a:t>
            </a:r>
            <a:r>
              <a:rPr lang="en-US" altLang="ko-KR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:</a:t>
            </a:r>
            <a:r>
              <a:rPr lang="ko-KR" altLang="en-US" sz="855" dirty="0">
                <a:latin typeface="Nanum Myeongjo Regular" charset="-127"/>
                <a:ea typeface="Nanum Myeongjo Regular" charset="-127"/>
                <a:cs typeface="Nanum Myeongjo Regular" charset="-127"/>
              </a:rPr>
              <a:t> 통계청</a:t>
            </a:r>
          </a:p>
        </p:txBody>
      </p:sp>
    </p:spTree>
    <p:extLst>
      <p:ext uri="{BB962C8B-B14F-4D97-AF65-F5344CB8AC3E}">
        <p14:creationId xmlns:p14="http://schemas.microsoft.com/office/powerpoint/2010/main" val="32656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지방세포 신생을 위해</a:t>
            </a: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620000" cy="4267200"/>
          </a:xfrm>
          <a:noFill/>
        </p:spPr>
        <p:txBody>
          <a:bodyPr/>
          <a:lstStyle/>
          <a:p>
            <a:pPr eaLnBrk="1" hangingPunct="1"/>
            <a:r>
              <a:rPr lang="en-US" altLang="ko-KR" sz="2800" dirty="0" smtClean="0">
                <a:latin typeface="+mn-ea"/>
              </a:rPr>
              <a:t>12</a:t>
            </a:r>
            <a:r>
              <a:rPr lang="ko-KR" altLang="en-US" sz="2800" dirty="0" err="1" smtClean="0">
                <a:latin typeface="+mn-ea"/>
              </a:rPr>
              <a:t>개월령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~ 15</a:t>
            </a:r>
            <a:r>
              <a:rPr lang="ko-KR" altLang="en-US" sz="2800" dirty="0" err="1" smtClean="0">
                <a:latin typeface="+mn-ea"/>
              </a:rPr>
              <a:t>개월령</a:t>
            </a:r>
            <a:r>
              <a:rPr lang="ko-KR" altLang="en-US" sz="2800" dirty="0" smtClean="0">
                <a:latin typeface="+mn-ea"/>
              </a:rPr>
              <a:t> 지방세포 신생</a:t>
            </a:r>
          </a:p>
          <a:p>
            <a:pPr eaLnBrk="1" hangingPunct="1"/>
            <a:r>
              <a:rPr lang="ko-KR" altLang="en-US" sz="2800" dirty="0" err="1" smtClean="0">
                <a:latin typeface="+mn-ea"/>
              </a:rPr>
              <a:t>지방침착</a:t>
            </a:r>
            <a:r>
              <a:rPr lang="ko-KR" altLang="en-US" sz="2800" dirty="0" smtClean="0">
                <a:latin typeface="+mn-ea"/>
              </a:rPr>
              <a:t> 없이</a:t>
            </a:r>
            <a:r>
              <a:rPr lang="en-US" altLang="ko-KR" sz="2800" dirty="0" smtClean="0">
                <a:latin typeface="+mn-ea"/>
              </a:rPr>
              <a:t>(</a:t>
            </a:r>
            <a:r>
              <a:rPr lang="ko-KR" altLang="en-US" sz="2800" dirty="0" smtClean="0">
                <a:latin typeface="+mn-ea"/>
              </a:rPr>
              <a:t>지방세포크기</a:t>
            </a:r>
            <a:r>
              <a:rPr lang="en-US" altLang="ko-KR" sz="2800" dirty="0" smtClean="0">
                <a:latin typeface="+mn-ea"/>
              </a:rPr>
              <a:t>), </a:t>
            </a:r>
            <a:r>
              <a:rPr lang="ko-KR" altLang="en-US" sz="2800" dirty="0" smtClean="0">
                <a:latin typeface="+mn-ea"/>
              </a:rPr>
              <a:t>지방세포의 분화시키고</a:t>
            </a:r>
            <a:r>
              <a:rPr lang="en-US" altLang="ko-KR" sz="2800" dirty="0" smtClean="0">
                <a:latin typeface="+mn-ea"/>
              </a:rPr>
              <a:t>, </a:t>
            </a:r>
            <a:r>
              <a:rPr lang="ko-KR" altLang="en-US" sz="2800" dirty="0" err="1" smtClean="0">
                <a:latin typeface="+mn-ea"/>
              </a:rPr>
              <a:t>과비</a:t>
            </a:r>
            <a:r>
              <a:rPr lang="ko-KR" altLang="en-US" sz="2800" dirty="0" smtClean="0">
                <a:latin typeface="+mn-ea"/>
              </a:rPr>
              <a:t> 시키지 않아야</a:t>
            </a:r>
          </a:p>
          <a:p>
            <a:pPr eaLnBrk="1" hangingPunct="1"/>
            <a:r>
              <a:rPr lang="ko-KR" altLang="en-US" sz="2800" dirty="0" err="1" smtClean="0">
                <a:latin typeface="+mn-ea"/>
              </a:rPr>
              <a:t>보상증체의</a:t>
            </a:r>
            <a:r>
              <a:rPr lang="ko-KR" altLang="en-US" sz="2800" dirty="0" smtClean="0">
                <a:latin typeface="+mn-ea"/>
              </a:rPr>
              <a:t> 원칙을 지킬 수 있으려면 </a:t>
            </a:r>
            <a:r>
              <a:rPr lang="ko-KR" altLang="en-US" sz="2800" dirty="0" err="1" smtClean="0">
                <a:latin typeface="+mn-ea"/>
              </a:rPr>
              <a:t>규정량</a:t>
            </a:r>
            <a:r>
              <a:rPr lang="ko-KR" altLang="en-US" sz="2800" dirty="0" smtClean="0">
                <a:latin typeface="+mn-ea"/>
              </a:rPr>
              <a:t> 급여 준수 </a:t>
            </a:r>
            <a:r>
              <a:rPr lang="en-US" altLang="ko-KR" sz="2800" dirty="0" smtClean="0">
                <a:latin typeface="+mn-ea"/>
              </a:rPr>
              <a:t>– </a:t>
            </a:r>
            <a:r>
              <a:rPr lang="ko-KR" altLang="en-US" sz="2800" dirty="0" err="1" smtClean="0">
                <a:latin typeface="+mn-ea"/>
              </a:rPr>
              <a:t>농후사료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&lt; </a:t>
            </a:r>
            <a:r>
              <a:rPr lang="ko-KR" altLang="en-US" sz="2800" dirty="0" smtClean="0">
                <a:latin typeface="+mn-ea"/>
              </a:rPr>
              <a:t>조사료</a:t>
            </a:r>
          </a:p>
          <a:p>
            <a:pPr lvl="1" eaLnBrk="1" hangingPunct="1"/>
            <a:r>
              <a:rPr lang="ko-KR" altLang="en-US" sz="2400" dirty="0" smtClean="0">
                <a:latin typeface="+mn-ea"/>
              </a:rPr>
              <a:t>후기 섭취량을 최대한 </a:t>
            </a:r>
            <a:r>
              <a:rPr lang="ko-KR" altLang="en-US" sz="2400" dirty="0" err="1" smtClean="0">
                <a:latin typeface="+mn-ea"/>
              </a:rPr>
              <a:t>늘리수</a:t>
            </a:r>
            <a:r>
              <a:rPr lang="ko-KR" altLang="en-US" sz="2400" dirty="0" smtClean="0">
                <a:latin typeface="+mn-ea"/>
              </a:rPr>
              <a:t> 있게</a:t>
            </a:r>
          </a:p>
          <a:p>
            <a:pPr lvl="1" eaLnBrk="1" hangingPunct="1"/>
            <a:r>
              <a:rPr lang="ko-KR" altLang="en-US" sz="2400" dirty="0" smtClean="0">
                <a:latin typeface="+mn-ea"/>
              </a:rPr>
              <a:t>내장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err="1" smtClean="0">
                <a:latin typeface="+mn-ea"/>
              </a:rPr>
              <a:t>복강지방</a:t>
            </a:r>
            <a:r>
              <a:rPr lang="ko-KR" altLang="en-US" sz="2400" dirty="0" smtClean="0">
                <a:latin typeface="+mn-ea"/>
              </a:rPr>
              <a:t> 침착 </a:t>
            </a:r>
            <a:r>
              <a:rPr lang="en-US" altLang="ko-KR" sz="2400" dirty="0" smtClean="0">
                <a:latin typeface="+mn-ea"/>
              </a:rPr>
              <a:t>– </a:t>
            </a:r>
            <a:r>
              <a:rPr lang="ko-KR" altLang="en-US" sz="2400" dirty="0" smtClean="0">
                <a:latin typeface="+mn-ea"/>
              </a:rPr>
              <a:t>반추위 운동성 저하</a:t>
            </a:r>
          </a:p>
          <a:p>
            <a:pPr lvl="1" eaLnBrk="1" hangingPunct="1"/>
            <a:r>
              <a:rPr lang="ko-KR" altLang="en-US" sz="2400" dirty="0" err="1" smtClean="0">
                <a:latin typeface="+mn-ea"/>
              </a:rPr>
              <a:t>혈액중</a:t>
            </a:r>
            <a:r>
              <a:rPr lang="ko-KR" altLang="en-US" sz="2400" dirty="0" smtClean="0">
                <a:latin typeface="+mn-ea"/>
              </a:rPr>
              <a:t> 유리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err="1" smtClean="0">
                <a:latin typeface="+mn-ea"/>
              </a:rPr>
              <a:t>중성지방산</a:t>
            </a:r>
            <a:r>
              <a:rPr lang="ko-KR" altLang="en-US" sz="2400" dirty="0" smtClean="0">
                <a:latin typeface="+mn-ea"/>
              </a:rPr>
              <a:t> 증가 </a:t>
            </a:r>
            <a:r>
              <a:rPr lang="en-US" altLang="ko-KR" sz="2400" dirty="0" smtClean="0">
                <a:latin typeface="+mn-ea"/>
              </a:rPr>
              <a:t>– </a:t>
            </a:r>
            <a:r>
              <a:rPr lang="ko-KR" altLang="en-US" sz="2400" dirty="0" smtClean="0">
                <a:latin typeface="+mn-ea"/>
              </a:rPr>
              <a:t>섭취량 감소</a:t>
            </a:r>
          </a:p>
        </p:txBody>
      </p:sp>
    </p:spTree>
    <p:extLst>
      <p:ext uri="{BB962C8B-B14F-4D97-AF65-F5344CB8AC3E}">
        <p14:creationId xmlns:p14="http://schemas.microsoft.com/office/powerpoint/2010/main" val="3173610629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525963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8000"/>
                </a:solidFill>
                <a:latin typeface="+mn-ea"/>
              </a:rPr>
              <a:t>체형이 균형을 이루고 </a:t>
            </a:r>
            <a:r>
              <a:rPr lang="ko-KR" altLang="en-US" b="1" dirty="0" err="1" smtClean="0">
                <a:solidFill>
                  <a:srgbClr val="008000"/>
                </a:solidFill>
                <a:latin typeface="+mn-ea"/>
              </a:rPr>
              <a:t>배통이</a:t>
            </a:r>
            <a:r>
              <a:rPr lang="ko-KR" altLang="en-US" b="1" dirty="0" smtClean="0">
                <a:solidFill>
                  <a:srgbClr val="008000"/>
                </a:solidFill>
                <a:latin typeface="+mn-ea"/>
              </a:rPr>
              <a:t> 옆으로 발달</a:t>
            </a:r>
            <a:endParaRPr lang="ko-KR" altLang="en-US" b="1" dirty="0">
              <a:solidFill>
                <a:srgbClr val="008000"/>
              </a:solidFill>
              <a:latin typeface="+mn-ea"/>
            </a:endParaRPr>
          </a:p>
        </p:txBody>
      </p:sp>
      <p:pic>
        <p:nvPicPr>
          <p:cNvPr id="3074" name="Picture 2" descr="C:\Documents and Settings\Administrator\바탕 화면\사진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302433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istrator\바탕 화면\사진\1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302433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6982905" y="6453336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718AEC-4695-4E5E-B123-867D13D21804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19516" y="406405"/>
            <a:ext cx="8672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3600" dirty="0" smtClean="0"/>
              <a:t> 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이상적인 </a:t>
            </a:r>
            <a:r>
              <a:rPr lang="en-US" altLang="ko-KR" sz="3600" b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14</a:t>
            </a:r>
            <a:r>
              <a:rPr lang="ko-KR" altLang="en-US" sz="3600" b="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개</a:t>
            </a:r>
            <a:r>
              <a:rPr lang="ko-KR" altLang="en-US" sz="360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월령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 체형</a:t>
            </a:r>
          </a:p>
        </p:txBody>
      </p:sp>
      <p:sp>
        <p:nvSpPr>
          <p:cNvPr id="7" name="타원 6"/>
          <p:cNvSpPr/>
          <p:nvPr/>
        </p:nvSpPr>
        <p:spPr bwMode="auto">
          <a:xfrm>
            <a:off x="4860032" y="4437112"/>
            <a:ext cx="1393084" cy="5626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ClrTx/>
            </a:pPr>
            <a:endParaRPr kumimoji="1" lang="ko-KR" altLang="en-US" sz="2000" smtClean="0">
              <a:solidFill>
                <a:srgbClr val="1B372D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1361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31294"/>
            <a:ext cx="7772400" cy="1143000"/>
          </a:xfrm>
        </p:spPr>
        <p:txBody>
          <a:bodyPr/>
          <a:lstStyle/>
          <a:p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비육전기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중기 사양관리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" y="1412776"/>
            <a:ext cx="8964487" cy="48577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3779912" y="1412776"/>
            <a:ext cx="2664296" cy="48245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7726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8632" y="94522"/>
            <a:ext cx="7772400" cy="1143000"/>
          </a:xfrm>
        </p:spPr>
        <p:txBody>
          <a:bodyPr/>
          <a:lstStyle/>
          <a:p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비육전기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중기 사료 급여 기준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8229598" cy="347522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49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03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83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u="none" strike="noStrike" dirty="0"/>
                        <a:t>                      </a:t>
                      </a:r>
                      <a:r>
                        <a:rPr lang="ko-KR" altLang="en-US" sz="1800" b="1" u="none" strike="noStrike" dirty="0" err="1"/>
                        <a:t>월령</a:t>
                      </a:r>
                      <a:r>
                        <a:rPr lang="ko-KR" altLang="en-US" sz="1800" b="1" u="none" strike="noStrike" dirty="0"/>
                        <a:t/>
                      </a:r>
                      <a:br>
                        <a:rPr lang="ko-KR" altLang="en-US" sz="1800" b="1" u="none" strike="noStrike" dirty="0"/>
                      </a:br>
                      <a:r>
                        <a:rPr lang="ko-KR" altLang="en-US" sz="1800" b="1" u="none" strike="noStrike" dirty="0"/>
                        <a:t/>
                      </a:r>
                      <a:br>
                        <a:rPr lang="ko-KR" altLang="en-US" sz="1800" b="1" u="none" strike="noStrike" dirty="0"/>
                      </a:br>
                      <a:r>
                        <a:rPr lang="ko-KR" altLang="en-US" sz="1800" b="1" u="none" strike="noStrike" dirty="0"/>
                        <a:t>구분                      </a:t>
                      </a:r>
                      <a:endParaRPr lang="ko-KR" altLang="en-US" sz="1000" b="1" i="0" u="none" strike="noStrike" dirty="0">
                        <a:latin typeface="돋움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14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15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16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17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18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20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21</a:t>
                      </a:r>
                      <a:endParaRPr lang="en-US" altLang="ko-KR" sz="18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74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 smtClean="0">
                          <a:solidFill>
                            <a:srgbClr val="C00000"/>
                          </a:solidFill>
                        </a:rPr>
                        <a:t>월말체중 </a:t>
                      </a:r>
                      <a:r>
                        <a:rPr lang="en-US" altLang="ko-KR" sz="1800" b="1" u="none" strike="noStrike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</a:rPr>
                        <a:t>Kg)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387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418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448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479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509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540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570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600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74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 err="1">
                          <a:solidFill>
                            <a:srgbClr val="C00000"/>
                          </a:solidFill>
                        </a:rPr>
                        <a:t>일당증체량</a:t>
                      </a:r>
                      <a:r>
                        <a:rPr lang="en-US" altLang="ko-KR" sz="1800" b="1" u="none" strike="noStrike" dirty="0">
                          <a:solidFill>
                            <a:srgbClr val="C00000"/>
                          </a:solidFill>
                        </a:rPr>
                        <a:t>(Kg/</a:t>
                      </a:r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일</a:t>
                      </a:r>
                      <a:r>
                        <a:rPr lang="en-US" altLang="ko-KR" sz="1800" b="1" u="none" strike="noStrike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altLang="ko-KR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0.9~1.0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74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배합사료 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</a:rPr>
                        <a:t>TDN(%)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71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74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배합사료 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</a:rPr>
                        <a:t>CP(%)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13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 사료</a:t>
                      </a:r>
                      <a:endParaRPr lang="ko-KR" alt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배합사료</a:t>
                      </a:r>
                      <a:endParaRPr lang="ko-KR" alt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7.0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7.5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8.0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8.5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 smtClean="0"/>
                        <a:t>9.5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10.0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급여량</a:t>
                      </a:r>
                      <a:endParaRPr lang="ko-KR" alt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2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rgbClr val="C00000"/>
                          </a:solidFill>
                        </a:rPr>
                        <a:t>(kg/</a:t>
                      </a:r>
                      <a:r>
                        <a:rPr lang="ko-KR" altLang="en-US" sz="1800" b="1" u="none" strike="noStrike">
                          <a:solidFill>
                            <a:srgbClr val="C00000"/>
                          </a:solidFill>
                        </a:rPr>
                        <a:t>일</a:t>
                      </a:r>
                      <a:r>
                        <a:rPr lang="en-US" altLang="ko-KR" sz="1800" b="1" u="none" strike="noStrike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altLang="ko-KR" sz="1800" b="1" i="0" u="none" strike="noStrike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u="none" strike="noStrike" dirty="0">
                          <a:solidFill>
                            <a:srgbClr val="C00000"/>
                          </a:solidFill>
                        </a:rPr>
                        <a:t>볏짚</a:t>
                      </a:r>
                      <a:endParaRPr lang="ko-KR" altLang="en-US" sz="1800" b="1" i="0" u="none" strike="noStrike" dirty="0">
                        <a:solidFill>
                          <a:srgbClr val="C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3</a:t>
                      </a:r>
                      <a:r>
                        <a:rPr lang="en-US" altLang="ko-KR" sz="1800" b="1" u="none" strike="noStrike" dirty="0" smtClean="0"/>
                        <a:t>(</a:t>
                      </a:r>
                      <a:r>
                        <a:rPr lang="ko-KR" altLang="en-US" sz="1800" b="1" u="none" strike="noStrike" dirty="0"/>
                        <a:t>건초</a:t>
                      </a:r>
                      <a:r>
                        <a:rPr lang="en-US" altLang="ko-KR" sz="1800" b="1" u="none" strike="noStrike" dirty="0"/>
                        <a:t>)</a:t>
                      </a:r>
                      <a:br>
                        <a:rPr lang="en-US" altLang="ko-KR" sz="1800" b="1" u="none" strike="noStrike" dirty="0"/>
                      </a:br>
                      <a:r>
                        <a:rPr lang="en-US" altLang="ko-KR" sz="1800" b="1" u="none" strike="noStrike" dirty="0" smtClean="0"/>
                        <a:t>1(</a:t>
                      </a:r>
                      <a:r>
                        <a:rPr lang="ko-KR" altLang="en-US" sz="1800" b="1" u="none" strike="noStrike" dirty="0" smtClean="0"/>
                        <a:t>볏짚</a:t>
                      </a:r>
                      <a:r>
                        <a:rPr lang="en-US" altLang="ko-KR" sz="1800" b="1" u="none" strike="noStrike" dirty="0" smtClean="0"/>
                        <a:t>)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u="none" strike="noStrike" dirty="0" smtClean="0"/>
                        <a:t>2(</a:t>
                      </a:r>
                      <a:r>
                        <a:rPr lang="ko-KR" altLang="en-US" sz="1800" b="1" u="none" strike="noStrike" dirty="0" smtClean="0"/>
                        <a:t>건초</a:t>
                      </a:r>
                      <a:r>
                        <a:rPr lang="en-US" altLang="ko-KR" sz="1800" b="1" u="none" strike="noStrike" dirty="0" smtClean="0"/>
                        <a:t>)</a:t>
                      </a:r>
                      <a:br>
                        <a:rPr lang="en-US" altLang="ko-KR" sz="1800" b="1" u="none" strike="noStrike" dirty="0" smtClean="0"/>
                      </a:br>
                      <a:r>
                        <a:rPr lang="en-US" altLang="ko-KR" sz="1800" b="1" u="none" strike="noStrike" dirty="0" smtClean="0"/>
                        <a:t>1.5(</a:t>
                      </a:r>
                      <a:r>
                        <a:rPr lang="ko-KR" altLang="en-US" sz="1800" b="1" u="none" strike="noStrike" dirty="0" smtClean="0"/>
                        <a:t>볏</a:t>
                      </a:r>
                      <a:r>
                        <a:rPr lang="en-US" altLang="ko-KR" sz="1800" b="1" u="none" strike="noStrike" dirty="0" smtClean="0"/>
                        <a:t>))</a:t>
                      </a:r>
                      <a:endParaRPr lang="en-US" altLang="ko-KR" sz="1800" b="1" i="0" u="none" strike="noStrike" dirty="0" smtClean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1(</a:t>
                      </a:r>
                      <a:r>
                        <a:rPr lang="ko-KR" alt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건초</a:t>
                      </a:r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2(</a:t>
                      </a:r>
                      <a:r>
                        <a:rPr lang="ko-KR" alt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볏짚</a:t>
                      </a:r>
                      <a:r>
                        <a:rPr lang="en-US" altLang="ko-KR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1.5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5" name="직선 연결선 4"/>
          <p:cNvCxnSpPr/>
          <p:nvPr/>
        </p:nvCxnSpPr>
        <p:spPr bwMode="auto">
          <a:xfrm rot="10800000">
            <a:off x="500034" y="1357298"/>
            <a:ext cx="2357454" cy="7858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Box 55"/>
          <p:cNvSpPr txBox="1">
            <a:spLocks noChangeArrowheads="1"/>
          </p:cNvSpPr>
          <p:nvPr/>
        </p:nvSpPr>
        <p:spPr bwMode="auto">
          <a:xfrm>
            <a:off x="285720" y="5072074"/>
            <a:ext cx="8658225" cy="156966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9900"/>
            </a:outerShdw>
          </a:effectLst>
        </p:spPr>
        <p:txBody>
          <a:bodyPr>
            <a:spAutoFit/>
          </a:bodyPr>
          <a:lstStyle/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볏짚으로 교체</a:t>
            </a:r>
          </a:p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배합사료 </a:t>
            </a:r>
            <a:r>
              <a:rPr kumimoji="0" lang="en-US" altLang="ko-KR" sz="2400" dirty="0" smtClean="0">
                <a:latin typeface="HY헤드라인M" pitchFamily="18" charset="-127"/>
                <a:ea typeface="HY헤드라인M" pitchFamily="18" charset="-127"/>
              </a:rPr>
              <a:t>1.9%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체중</a:t>
            </a:r>
          </a:p>
          <a:p>
            <a:pPr algn="l" eaLnBrk="0" latinLnBrk="0" hangingPunct="0">
              <a:buFontTx/>
              <a:buChar char="•"/>
            </a:pP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장기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뼈 마무리  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급격한 지방 축적 방지 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비육 완충기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) </a:t>
            </a:r>
          </a:p>
          <a:p>
            <a:pPr algn="l" eaLnBrk="0" latinLnBrk="0" hangingPunct="0">
              <a:buFontTx/>
              <a:buChar char="•"/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정육 생산 극대화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마블링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 준비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282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090" name="Rectangle 2"/>
          <p:cNvSpPr>
            <a:spLocks noGrp="1" noChangeArrowheads="1"/>
          </p:cNvSpPr>
          <p:nvPr>
            <p:ph idx="1"/>
          </p:nvPr>
        </p:nvSpPr>
        <p:spPr>
          <a:xfrm>
            <a:off x="571" y="1124744"/>
            <a:ext cx="9035925" cy="5472608"/>
          </a:xfrm>
          <a:solidFill>
            <a:srgbClr val="FFFF9B"/>
          </a:solidFill>
        </p:spPr>
        <p:txBody>
          <a:bodyPr rtlCol="0">
            <a:normAutofit/>
          </a:bodyPr>
          <a:lstStyle/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altLang="ko-KR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</a:t>
            </a:r>
            <a:r>
              <a:rPr lang="ko-KR" altLang="en-US" sz="4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비육전기</a:t>
            </a:r>
            <a:r>
              <a:rPr lang="en-US" altLang="ko-KR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,</a:t>
            </a:r>
            <a:r>
              <a:rPr lang="ko-KR" alt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중기 사양관리</a:t>
            </a:r>
          </a:p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ko-KR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ea"/>
            </a:endParaRPr>
          </a:p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ko-K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(14</a:t>
            </a:r>
            <a:r>
              <a:rPr lang="ko-KR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개월 </a:t>
            </a:r>
            <a:r>
              <a:rPr lang="en-US" altLang="ko-K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– 21</a:t>
            </a:r>
            <a:r>
              <a:rPr lang="ko-KR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개월</a:t>
            </a:r>
            <a:r>
              <a:rPr lang="en-US" altLang="ko-K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)</a:t>
            </a:r>
          </a:p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ko-KR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건물 섭취량 최대화</a:t>
            </a:r>
          </a:p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ko-KR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근내</a:t>
            </a:r>
            <a:r>
              <a:rPr lang="ko-KR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 지방 세포 분화 최대화</a:t>
            </a:r>
          </a:p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ko-KR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일당 </a:t>
            </a:r>
            <a:r>
              <a:rPr lang="ko-KR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증체량</a:t>
            </a:r>
            <a:r>
              <a:rPr lang="ko-KR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 극대화</a:t>
            </a:r>
          </a:p>
        </p:txBody>
      </p:sp>
    </p:spTree>
    <p:extLst>
      <p:ext uri="{BB962C8B-B14F-4D97-AF65-F5344CB8AC3E}">
        <p14:creationId xmlns:p14="http://schemas.microsoft.com/office/powerpoint/2010/main" val="4229236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1124744"/>
            <a:ext cx="8928991" cy="5328444"/>
          </a:xfrm>
          <a:solidFill>
            <a:srgbClr val="FFFF9B"/>
          </a:solidFill>
        </p:spPr>
        <p:txBody>
          <a:bodyPr rtlCol="0">
            <a:normAutofit/>
          </a:bodyPr>
          <a:lstStyle/>
          <a:p>
            <a:pPr marL="342839" indent="-342839" algn="ctr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lang="en-US" altLang="ko-KR" sz="4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 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비육 전기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,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중기 사양관리 핵심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비육전기</a:t>
            </a:r>
            <a:r>
              <a:rPr lang="ko-KR" altLang="en-US" sz="2400" b="1" dirty="0">
                <a:latin typeface="+mn-ea"/>
              </a:rPr>
              <a:t>와</a:t>
            </a:r>
            <a:r>
              <a:rPr lang="ko-KR" altLang="en-US" sz="2400" b="1" dirty="0" smtClean="0">
                <a:latin typeface="+mn-ea"/>
              </a:rPr>
              <a:t> 조사료 규정량 준수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err="1" smtClean="0">
                <a:latin typeface="+mn-ea"/>
              </a:rPr>
              <a:t>사료조가</a:t>
            </a:r>
            <a:r>
              <a:rPr lang="ko-KR" altLang="en-US" sz="2400" b="1" dirty="0" smtClean="0">
                <a:latin typeface="+mn-ea"/>
              </a:rPr>
              <a:t> 비었으면 조사료 추가 급여 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한번 형성된 우군 및 우방은 변경하지 않음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바닥의 </a:t>
            </a:r>
            <a:r>
              <a:rPr lang="ko-KR" altLang="en-US" sz="2400" b="1" dirty="0" err="1" smtClean="0">
                <a:latin typeface="+mn-ea"/>
              </a:rPr>
              <a:t>깔짚은</a:t>
            </a:r>
            <a:r>
              <a:rPr lang="ko-KR" altLang="en-US" sz="2400" b="1" dirty="0" smtClean="0">
                <a:latin typeface="+mn-ea"/>
              </a:rPr>
              <a:t> 자주 보충하여 준다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err="1" smtClean="0">
                <a:latin typeface="+mn-ea"/>
              </a:rPr>
              <a:t>사료조와</a:t>
            </a:r>
            <a:r>
              <a:rPr lang="ko-KR" altLang="en-US" sz="2400" b="1" dirty="0" smtClean="0">
                <a:latin typeface="+mn-ea"/>
              </a:rPr>
              <a:t> 물통의 청결유지 철저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온도 보다는 환기 유의</a:t>
            </a:r>
            <a:r>
              <a:rPr lang="en-US" altLang="ko-KR" sz="2400" b="1" dirty="0" smtClean="0">
                <a:latin typeface="+mn-ea"/>
              </a:rPr>
              <a:t>, </a:t>
            </a:r>
            <a:r>
              <a:rPr lang="ko-KR" altLang="en-US" sz="2400" b="1" dirty="0" smtClean="0">
                <a:latin typeface="+mn-ea"/>
              </a:rPr>
              <a:t>환경스트레스 금물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대형 선풍기를 이용한 바닥관리 효과적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분변상태 점검</a:t>
            </a:r>
            <a:r>
              <a:rPr lang="en-US" altLang="ko-KR" sz="2400" b="1" dirty="0" smtClean="0">
                <a:latin typeface="+mn-ea"/>
              </a:rPr>
              <a:t>, </a:t>
            </a:r>
            <a:r>
              <a:rPr lang="ko-KR" altLang="en-US" sz="2400" b="1" dirty="0" smtClean="0">
                <a:latin typeface="+mn-ea"/>
              </a:rPr>
              <a:t>조</a:t>
            </a:r>
            <a:r>
              <a:rPr lang="en-US" altLang="ko-KR" sz="2400" b="1" dirty="0" smtClean="0">
                <a:latin typeface="+mn-ea"/>
              </a:rPr>
              <a:t>/</a:t>
            </a:r>
            <a:r>
              <a:rPr lang="ko-KR" altLang="en-US" sz="2400" b="1" dirty="0" err="1" smtClean="0">
                <a:latin typeface="+mn-ea"/>
              </a:rPr>
              <a:t>농비율</a:t>
            </a:r>
            <a:r>
              <a:rPr lang="ko-KR" altLang="en-US" sz="2400" b="1" dirty="0" smtClean="0">
                <a:latin typeface="+mn-ea"/>
              </a:rPr>
              <a:t> 점검</a:t>
            </a:r>
          </a:p>
          <a:p>
            <a:pPr marL="342839" indent="-342839" defTabSz="914239" eaLnBrk="1" fontAlgn="auto" hangingPunct="1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2400" b="1" dirty="0" smtClean="0">
                <a:latin typeface="+mn-ea"/>
              </a:rPr>
              <a:t>사료급여횟수 증가</a:t>
            </a:r>
            <a:r>
              <a:rPr lang="en-US" altLang="ko-KR" sz="2400" b="1" dirty="0" smtClean="0">
                <a:latin typeface="+mn-ea"/>
              </a:rPr>
              <a:t>(</a:t>
            </a:r>
            <a:r>
              <a:rPr lang="ko-KR" altLang="en-US" sz="2400" b="1" dirty="0" smtClean="0">
                <a:latin typeface="+mn-ea"/>
              </a:rPr>
              <a:t>비육전기</a:t>
            </a:r>
            <a:r>
              <a:rPr lang="en-US" altLang="ko-KR" sz="2400" b="1" dirty="0" smtClean="0">
                <a:latin typeface="+mn-ea"/>
              </a:rPr>
              <a:t>/</a:t>
            </a:r>
            <a:r>
              <a:rPr lang="ko-KR" altLang="en-US" sz="2400" b="1" dirty="0" smtClean="0">
                <a:latin typeface="+mn-ea"/>
              </a:rPr>
              <a:t>비육중기</a:t>
            </a:r>
            <a:r>
              <a:rPr lang="en-US" altLang="ko-KR" sz="2400" b="1" dirty="0" smtClean="0"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5532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846" y="332656"/>
            <a:ext cx="8334375" cy="1143000"/>
          </a:xfrm>
        </p:spPr>
        <p:txBody>
          <a:bodyPr rtlCol="0">
            <a:normAutofit fontScale="90000"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r>
              <a:rPr lang="ko-KR" alt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비육전기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중기 사양관리가 중요하다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graphicFrame>
        <p:nvGraphicFramePr>
          <p:cNvPr id="2015235" name="Group 3"/>
          <p:cNvGraphicFramePr>
            <a:graphicFrameLocks noGrp="1"/>
          </p:cNvGraphicFramePr>
          <p:nvPr>
            <p:extLst/>
          </p:nvPr>
        </p:nvGraphicFramePr>
        <p:xfrm>
          <a:off x="193533" y="1700808"/>
          <a:ext cx="8001000" cy="4195764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2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관리항목</a:t>
                      </a:r>
                    </a:p>
                  </a:txBody>
                  <a:tcPr marT="45716" marB="4571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내용</a:t>
                      </a:r>
                    </a:p>
                  </a:txBody>
                  <a:tcPr marT="45716" marB="4571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충분한 </a:t>
                      </a:r>
                      <a:r>
                        <a:rPr kumimoji="1" lang="ko-KR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사료섭취</a:t>
                      </a:r>
                      <a:endParaRPr kumimoji="1" lang="ko-KR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6" marB="4571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급여량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급여회수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사료조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크기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사료내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고소화 섬유소 함량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물의 양과 질</a:t>
                      </a:r>
                    </a:p>
                  </a:txBody>
                  <a:tcPr marT="45716" marB="4571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건전한 반추위 발효 촉진</a:t>
                      </a:r>
                    </a:p>
                  </a:txBody>
                  <a:tcPr marT="45716" marB="4571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 비율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섬유질함량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조사료의 길이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곡류 입자도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물의 양과 질</a:t>
                      </a:r>
                    </a:p>
                  </a:txBody>
                  <a:tcPr marT="45716" marB="4571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2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스트레스 예방</a:t>
                      </a:r>
                    </a:p>
                  </a:txBody>
                  <a:tcPr marT="45716" marB="4571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인위적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환경적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우군내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사회적</a:t>
                      </a:r>
                    </a:p>
                  </a:txBody>
                  <a:tcPr marT="45716" marB="4571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2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질병예방</a:t>
                      </a:r>
                    </a:p>
                  </a:txBody>
                  <a:tcPr marT="45716" marB="4571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빈번한 관찰과 신속한 대처</a:t>
                      </a:r>
                    </a:p>
                  </a:txBody>
                  <a:tcPr marT="45716" marB="4571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489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395536" y="521562"/>
            <a:ext cx="77930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1pPr>
            <a:lvl2pPr marL="742950" indent="-28575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2pPr>
            <a:lvl3pPr marL="11430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3pPr>
            <a:lvl4pPr marL="16002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4pPr>
            <a:lvl5pPr marL="2057400" indent="-228600" eaLnBrk="0" hangingPunct="0"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휴먼옛체" panose="02010504000101010101" pitchFamily="2" charset="-127"/>
                <a:ea typeface="휴먼옛체" panose="02010504000101010101" pitchFamily="2" charset="-127"/>
              </a:defRPr>
            </a:lvl9pPr>
          </a:lstStyle>
          <a:p>
            <a:pPr algn="l" eaLnBrk="1" hangingPunct="1"/>
            <a:r>
              <a:rPr lang="ko-KR" altLang="en-US" sz="36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스트레스의 </a:t>
            </a:r>
            <a:r>
              <a:rPr lang="ko-KR" altLang="en-US" sz="36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약영향</a:t>
            </a:r>
            <a:endParaRPr lang="ko-KR" altLang="en-US" sz="36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8131" name="Group 4"/>
          <p:cNvGrpSpPr>
            <a:grpSpLocks/>
          </p:cNvGrpSpPr>
          <p:nvPr/>
        </p:nvGrpSpPr>
        <p:grpSpPr bwMode="auto">
          <a:xfrm>
            <a:off x="1143000" y="1403350"/>
            <a:ext cx="7839075" cy="5389563"/>
            <a:chOff x="720" y="884"/>
            <a:chExt cx="4938" cy="3395"/>
          </a:xfrm>
        </p:grpSpPr>
        <p:sp>
          <p:nvSpPr>
            <p:cNvPr id="48132" name="AutoShape 5"/>
            <p:cNvSpPr>
              <a:spLocks noChangeArrowheads="1"/>
            </p:cNvSpPr>
            <p:nvPr/>
          </p:nvSpPr>
          <p:spPr bwMode="auto">
            <a:xfrm>
              <a:off x="720" y="2960"/>
              <a:ext cx="1152" cy="544"/>
            </a:xfrm>
            <a:prstGeom prst="octagon">
              <a:avLst>
                <a:gd name="adj" fmla="val 14153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지방 교잡</a:t>
              </a:r>
            </a:p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형성 억제</a:t>
              </a:r>
            </a:p>
          </p:txBody>
        </p:sp>
        <p:sp>
          <p:nvSpPr>
            <p:cNvPr id="48133" name="AutoShape 6"/>
            <p:cNvSpPr>
              <a:spLocks noChangeArrowheads="1"/>
            </p:cNvSpPr>
            <p:nvPr/>
          </p:nvSpPr>
          <p:spPr bwMode="auto">
            <a:xfrm>
              <a:off x="2634" y="2983"/>
              <a:ext cx="1263" cy="521"/>
            </a:xfrm>
            <a:prstGeom prst="octagon">
              <a:avLst>
                <a:gd name="adj" fmla="val 9463"/>
              </a:avLst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근육중 젖산</a:t>
              </a:r>
            </a:p>
            <a:p>
              <a:pPr algn="ctr" eaLnBrk="1" hangingPunct="1"/>
              <a:r>
                <a:rPr lang="ko-KR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농도감소</a:t>
              </a:r>
            </a:p>
          </p:txBody>
        </p:sp>
        <p:sp>
          <p:nvSpPr>
            <p:cNvPr id="48134" name="Oval 7"/>
            <p:cNvSpPr>
              <a:spLocks noChangeArrowheads="1"/>
            </p:cNvSpPr>
            <p:nvPr/>
          </p:nvSpPr>
          <p:spPr bwMode="auto">
            <a:xfrm>
              <a:off x="1872" y="3600"/>
              <a:ext cx="1206" cy="576"/>
            </a:xfrm>
            <a:prstGeom prst="ellipse">
              <a:avLst/>
            </a:prstGeom>
            <a:solidFill>
              <a:srgbClr val="FFCC99"/>
            </a:soli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rgbClr val="000052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고기의 </a:t>
              </a:r>
              <a:r>
                <a:rPr lang="en-US" altLang="ko-KR" sz="2400" b="1">
                  <a:solidFill>
                    <a:srgbClr val="000052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pH</a:t>
              </a:r>
            </a:p>
            <a:p>
              <a:pPr algn="ctr" eaLnBrk="1" hangingPunct="1"/>
              <a:r>
                <a:rPr lang="ko-KR" altLang="en-US" sz="2400" b="1">
                  <a:solidFill>
                    <a:srgbClr val="000052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저하 억제</a:t>
              </a:r>
            </a:p>
          </p:txBody>
        </p:sp>
        <p:sp>
          <p:nvSpPr>
            <p:cNvPr id="48135" name="AutoShape 8"/>
            <p:cNvSpPr>
              <a:spLocks noChangeArrowheads="1"/>
            </p:cNvSpPr>
            <p:nvPr/>
          </p:nvSpPr>
          <p:spPr bwMode="auto">
            <a:xfrm>
              <a:off x="1178" y="1327"/>
              <a:ext cx="2352" cy="226"/>
            </a:xfrm>
            <a:prstGeom prst="flowChartAlternateProcess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99FF"/>
              </a:extrusionClr>
              <a:contourClr>
                <a:srgbClr val="CC99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아드레날린 분비 증가</a:t>
              </a:r>
            </a:p>
          </p:txBody>
        </p:sp>
        <p:sp>
          <p:nvSpPr>
            <p:cNvPr id="48136" name="AutoShape 9"/>
            <p:cNvSpPr>
              <a:spLocks noChangeArrowheads="1"/>
            </p:cNvSpPr>
            <p:nvPr/>
          </p:nvSpPr>
          <p:spPr bwMode="auto">
            <a:xfrm>
              <a:off x="3849" y="1147"/>
              <a:ext cx="1807" cy="548"/>
            </a:xfrm>
            <a:prstGeom prst="flowChartPreparation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흥분</a:t>
              </a:r>
              <a:r>
                <a:rPr lang="en-US" altLang="ko-KR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, </a:t>
              </a:r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공포</a:t>
              </a:r>
            </a:p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질병</a:t>
              </a:r>
              <a:r>
                <a:rPr lang="en-US" altLang="ko-KR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, </a:t>
              </a:r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환경온도</a:t>
              </a:r>
            </a:p>
          </p:txBody>
        </p:sp>
        <p:sp>
          <p:nvSpPr>
            <p:cNvPr id="48137" name="AutoShape 10"/>
            <p:cNvSpPr>
              <a:spLocks noChangeArrowheads="1"/>
            </p:cNvSpPr>
            <p:nvPr/>
          </p:nvSpPr>
          <p:spPr bwMode="auto">
            <a:xfrm>
              <a:off x="1178" y="884"/>
              <a:ext cx="2397" cy="263"/>
            </a:xfrm>
            <a:prstGeom prst="flowChartAlternateProcess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  <a:contourClr>
                <a:srgbClr val="FF66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비육중 각종 스트레스</a:t>
              </a:r>
            </a:p>
          </p:txBody>
        </p:sp>
        <p:sp>
          <p:nvSpPr>
            <p:cNvPr id="48138" name="AutoShape 11"/>
            <p:cNvSpPr>
              <a:spLocks noChangeArrowheads="1"/>
            </p:cNvSpPr>
            <p:nvPr/>
          </p:nvSpPr>
          <p:spPr bwMode="auto">
            <a:xfrm>
              <a:off x="1178" y="1776"/>
              <a:ext cx="2417" cy="948"/>
            </a:xfrm>
            <a:prstGeom prst="hexagon">
              <a:avLst>
                <a:gd name="adj" fmla="val 18355"/>
                <a:gd name="vf" fmla="val 115470"/>
              </a:avLst>
            </a:prstGeom>
            <a:solidFill>
              <a:srgbClr val="3366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  <a:contourClr>
                <a:srgbClr val="3366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지방 및 글리코겐의</a:t>
              </a:r>
            </a:p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분해에 의한</a:t>
              </a:r>
            </a:p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간장 및 근육 중</a:t>
              </a:r>
            </a:p>
            <a:p>
              <a:pPr algn="ctr" eaLnBrk="1" hangingPunct="1"/>
              <a:r>
                <a:rPr lang="ko-KR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굴림" panose="020B0600000101010101" pitchFamily="50" charset="-127"/>
                </a:rPr>
                <a:t>글리코겐 농도 감소</a:t>
              </a:r>
            </a:p>
          </p:txBody>
        </p:sp>
        <p:sp>
          <p:nvSpPr>
            <p:cNvPr id="48139" name="Oval 12"/>
            <p:cNvSpPr>
              <a:spLocks noChangeArrowheads="1"/>
            </p:cNvSpPr>
            <p:nvPr/>
          </p:nvSpPr>
          <p:spPr bwMode="auto">
            <a:xfrm>
              <a:off x="3185" y="3552"/>
              <a:ext cx="1039" cy="62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CC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68392" dir="130808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rgbClr val="000099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근육중의</a:t>
              </a:r>
            </a:p>
            <a:p>
              <a:pPr algn="ctr" eaLnBrk="1" hangingPunct="1"/>
              <a:r>
                <a:rPr lang="ko-KR" altLang="en-US" sz="2400" b="1">
                  <a:solidFill>
                    <a:srgbClr val="000099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산소부족</a:t>
              </a:r>
            </a:p>
          </p:txBody>
        </p:sp>
        <p:sp>
          <p:nvSpPr>
            <p:cNvPr id="765965" name="AutoShape 13"/>
            <p:cNvSpPr>
              <a:spLocks noChangeArrowheads="1"/>
            </p:cNvSpPr>
            <p:nvPr/>
          </p:nvSpPr>
          <p:spPr bwMode="auto">
            <a:xfrm>
              <a:off x="4370" y="3452"/>
              <a:ext cx="1288" cy="827"/>
            </a:xfrm>
            <a:prstGeom prst="star16">
              <a:avLst>
                <a:gd name="adj" fmla="val 38991"/>
              </a:avLst>
            </a:prstGeom>
            <a:gradFill rotWithShape="0">
              <a:gsLst>
                <a:gs pos="0">
                  <a:srgbClr val="3366FF">
                    <a:gamma/>
                    <a:shade val="0"/>
                    <a:invGamma/>
                  </a:srgbClr>
                </a:gs>
                <a:gs pos="50000">
                  <a:srgbClr val="3366FF"/>
                </a:gs>
                <a:gs pos="100000">
                  <a:srgbClr val="3366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latinLnBrk="0" hangingPunct="0">
                <a:lnSpc>
                  <a:spcPct val="140000"/>
                </a:lnSpc>
                <a:spcBef>
                  <a:spcPct val="50000"/>
                </a:spcBef>
                <a:defRPr/>
              </a:pPr>
              <a:r>
                <a:rPr kumimoji="0" lang="ko-KR" altLang="en-US" sz="2000" b="1">
                  <a:solidFill>
                    <a:srgbClr val="FE08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" pitchFamily="50" charset="-127"/>
                  <a:ea typeface="굴림" pitchFamily="50" charset="-127"/>
                </a:rPr>
                <a:t>암적색육</a:t>
              </a:r>
            </a:p>
            <a:p>
              <a:pPr algn="ctr" eaLnBrk="0" latinLnBrk="0" hangingPunct="0">
                <a:lnSpc>
                  <a:spcPct val="30000"/>
                </a:lnSpc>
                <a:spcBef>
                  <a:spcPct val="50000"/>
                </a:spcBef>
                <a:defRPr/>
              </a:pPr>
              <a:r>
                <a:rPr kumimoji="0" lang="ko-KR" altLang="en-US" sz="2000" b="1">
                  <a:solidFill>
                    <a:srgbClr val="FE08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" pitchFamily="50" charset="-127"/>
                  <a:ea typeface="굴림" pitchFamily="50" charset="-127"/>
                </a:rPr>
                <a:t>발생</a:t>
              </a:r>
            </a:p>
          </p:txBody>
        </p:sp>
        <p:sp>
          <p:nvSpPr>
            <p:cNvPr id="48141" name="AutoShape 14"/>
            <p:cNvSpPr>
              <a:spLocks noChangeArrowheads="1"/>
            </p:cNvSpPr>
            <p:nvPr/>
          </p:nvSpPr>
          <p:spPr bwMode="auto">
            <a:xfrm>
              <a:off x="3897" y="2016"/>
              <a:ext cx="1759" cy="528"/>
            </a:xfrm>
            <a:prstGeom prst="parallelogram">
              <a:avLst>
                <a:gd name="adj" fmla="val 56064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1pPr>
              <a:lvl2pPr marL="742950" indent="-28575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2pPr>
              <a:lvl3pPr marL="11430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3pPr>
              <a:lvl4pPr marL="16002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4pPr>
              <a:lvl5pPr marL="2057400" indent="-228600" eaLnBrk="0" hangingPunct="0"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휴먼옛체" panose="02010504000101010101" pitchFamily="2" charset="-127"/>
                  <a:ea typeface="휴먼옛체" panose="02010504000101010101" pitchFamily="2" charset="-127"/>
                </a:defRPr>
              </a:lvl9pPr>
            </a:lstStyle>
            <a:p>
              <a:pPr algn="ctr" eaLnBrk="1" hangingPunct="1"/>
              <a:r>
                <a:rPr lang="ko-KR" altLang="en-US" sz="24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수송</a:t>
              </a:r>
              <a:r>
                <a:rPr lang="en-US" altLang="ko-KR" sz="24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, </a:t>
              </a:r>
              <a:r>
                <a:rPr lang="ko-KR" altLang="en-US" sz="24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절식</a:t>
              </a:r>
              <a:r>
                <a:rPr lang="en-US" altLang="ko-KR" sz="24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, </a:t>
              </a:r>
              <a:r>
                <a:rPr lang="ko-KR" altLang="en-US" sz="24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피로</a:t>
              </a:r>
            </a:p>
          </p:txBody>
        </p:sp>
        <p:sp>
          <p:nvSpPr>
            <p:cNvPr id="48142" name="Line 15"/>
            <p:cNvSpPr>
              <a:spLocks noChangeShapeType="1"/>
            </p:cNvSpPr>
            <p:nvPr/>
          </p:nvSpPr>
          <p:spPr bwMode="auto">
            <a:xfrm>
              <a:off x="2400" y="1147"/>
              <a:ext cx="0" cy="1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3" name="Line 16"/>
            <p:cNvSpPr>
              <a:spLocks noChangeShapeType="1"/>
            </p:cNvSpPr>
            <p:nvPr/>
          </p:nvSpPr>
          <p:spPr bwMode="auto">
            <a:xfrm>
              <a:off x="2400" y="1553"/>
              <a:ext cx="0" cy="17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4" name="Line 17"/>
            <p:cNvSpPr>
              <a:spLocks noChangeShapeType="1"/>
            </p:cNvSpPr>
            <p:nvPr/>
          </p:nvSpPr>
          <p:spPr bwMode="auto">
            <a:xfrm>
              <a:off x="2963" y="2724"/>
              <a:ext cx="222" cy="20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5" name="Line 18"/>
            <p:cNvSpPr>
              <a:spLocks noChangeShapeType="1"/>
            </p:cNvSpPr>
            <p:nvPr/>
          </p:nvSpPr>
          <p:spPr bwMode="auto">
            <a:xfrm flipH="1">
              <a:off x="1344" y="2724"/>
              <a:ext cx="336" cy="23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6" name="Line 19"/>
            <p:cNvSpPr>
              <a:spLocks noChangeShapeType="1"/>
            </p:cNvSpPr>
            <p:nvPr/>
          </p:nvSpPr>
          <p:spPr bwMode="auto">
            <a:xfrm flipH="1">
              <a:off x="2400" y="3456"/>
              <a:ext cx="234" cy="14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7" name="Line 20"/>
            <p:cNvSpPr>
              <a:spLocks noChangeShapeType="1"/>
            </p:cNvSpPr>
            <p:nvPr/>
          </p:nvSpPr>
          <p:spPr bwMode="auto">
            <a:xfrm>
              <a:off x="3042" y="3888"/>
              <a:ext cx="22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8" name="Line 21"/>
            <p:cNvSpPr>
              <a:spLocks noChangeShapeType="1"/>
            </p:cNvSpPr>
            <p:nvPr/>
          </p:nvSpPr>
          <p:spPr bwMode="auto">
            <a:xfrm>
              <a:off x="4176" y="3888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49" name="Line 22"/>
            <p:cNvSpPr>
              <a:spLocks noChangeShapeType="1"/>
            </p:cNvSpPr>
            <p:nvPr/>
          </p:nvSpPr>
          <p:spPr bwMode="auto">
            <a:xfrm flipH="1">
              <a:off x="3595" y="2304"/>
              <a:ext cx="437" cy="0"/>
            </a:xfrm>
            <a:prstGeom prst="line">
              <a:avLst/>
            </a:prstGeom>
            <a:noFill/>
            <a:ln w="635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150" name="Line 23"/>
            <p:cNvSpPr>
              <a:spLocks noChangeShapeType="1"/>
            </p:cNvSpPr>
            <p:nvPr/>
          </p:nvSpPr>
          <p:spPr bwMode="auto">
            <a:xfrm flipH="1">
              <a:off x="3595" y="1440"/>
              <a:ext cx="302" cy="0"/>
            </a:xfrm>
            <a:prstGeom prst="line">
              <a:avLst/>
            </a:prstGeom>
            <a:noFill/>
            <a:ln w="635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317192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525963"/>
          </a:xfrm>
        </p:spPr>
        <p:txBody>
          <a:bodyPr/>
          <a:lstStyle/>
          <a:p>
            <a:r>
              <a:rPr lang="ko-KR" altLang="en-US" sz="32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후구발달</a:t>
            </a:r>
            <a:r>
              <a:rPr lang="ko-KR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32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증체</a:t>
            </a:r>
            <a:r>
              <a:rPr lang="en-US" altLang="ko-KR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ko-KR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앞 차돌 발달</a:t>
            </a:r>
            <a:r>
              <a:rPr lang="en-US" altLang="ko-KR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32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근내지방</a:t>
            </a:r>
            <a:r>
              <a:rPr lang="en-US" altLang="ko-KR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ko-KR" altLang="en-US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C:\Documents and Settings\Administrator\바탕 화면\사진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/>
          <a:stretch>
            <a:fillRect/>
          </a:stretch>
        </p:blipFill>
        <p:spPr bwMode="auto">
          <a:xfrm>
            <a:off x="5004048" y="2636912"/>
            <a:ext cx="31683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6982905" y="6453336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718AEC-4695-4E5E-B123-867D13D21804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grpSp>
        <p:nvGrpSpPr>
          <p:cNvPr id="2" name="그룹 6"/>
          <p:cNvGrpSpPr/>
          <p:nvPr/>
        </p:nvGrpSpPr>
        <p:grpSpPr>
          <a:xfrm>
            <a:off x="539552" y="2636912"/>
            <a:ext cx="4104456" cy="3024336"/>
            <a:chOff x="358832" y="2297831"/>
            <a:chExt cx="5675767" cy="3363417"/>
          </a:xfrm>
        </p:grpSpPr>
        <p:pic>
          <p:nvPicPr>
            <p:cNvPr id="3077" name="Picture 5" descr="C:\Documents and Settings\Administrator\바탕 화면\사진\18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32" y="2297831"/>
              <a:ext cx="5675767" cy="3363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타원 10"/>
            <p:cNvSpPr/>
            <p:nvPr/>
          </p:nvSpPr>
          <p:spPr bwMode="auto">
            <a:xfrm rot="16200000">
              <a:off x="4347162" y="3653688"/>
              <a:ext cx="1567219" cy="63295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2" name="타원 11"/>
          <p:cNvSpPr/>
          <p:nvPr/>
        </p:nvSpPr>
        <p:spPr bwMode="auto">
          <a:xfrm>
            <a:off x="5652120" y="4581128"/>
            <a:ext cx="1393084" cy="5626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19516" y="406405"/>
            <a:ext cx="8672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3600" dirty="0" smtClean="0"/>
              <a:t> 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이상적인 </a:t>
            </a:r>
            <a:r>
              <a:rPr lang="en-US" altLang="ko-KR" sz="3600" b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18</a:t>
            </a:r>
            <a:r>
              <a:rPr lang="ko-KR" altLang="en-US" sz="3600" b="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개</a:t>
            </a:r>
            <a:r>
              <a:rPr lang="ko-KR" altLang="en-US" sz="360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월령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 체형</a:t>
            </a:r>
          </a:p>
        </p:txBody>
      </p:sp>
    </p:spTree>
    <p:extLst>
      <p:ext uri="{BB962C8B-B14F-4D97-AF65-F5344CB8AC3E}">
        <p14:creationId xmlns:p14="http://schemas.microsoft.com/office/powerpoint/2010/main" val="26021087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8052" y="116632"/>
            <a:ext cx="7772400" cy="1143000"/>
          </a:xfrm>
        </p:spPr>
        <p:txBody>
          <a:bodyPr/>
          <a:lstStyle/>
          <a:p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비육말기 사양관리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" y="1412776"/>
            <a:ext cx="8964487" cy="48577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6372200" y="1412776"/>
            <a:ext cx="2664296" cy="4824536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368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5003" y="5330752"/>
            <a:ext cx="8066265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한우암소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32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3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천마리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(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전년대비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14.8%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감소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),</a:t>
            </a: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거세우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32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4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천마리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(20.3%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감소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,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수소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9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천마리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(18.9% 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감소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7" y="1828062"/>
            <a:ext cx="7142647" cy="3402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" dist="35921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0122" y="481382"/>
            <a:ext cx="2839239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한우산업 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2)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도축 현황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74685" y="527549"/>
            <a:ext cx="529312" cy="513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736" dirty="0">
                <a:latin typeface="Nanum Myeongjo" charset="-127"/>
                <a:ea typeface="Nanum Myeongjo" charset="-127"/>
                <a:cs typeface="Nanum Myeongjo" charset="-127"/>
              </a:rPr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2672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405" y="120040"/>
            <a:ext cx="7772400" cy="1143000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비육말기 사료 급여 기준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 bwMode="auto">
          <a:xfrm rot="10800000">
            <a:off x="214282" y="1285862"/>
            <a:ext cx="2714644" cy="7858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내용 개체 틀 7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8572564" cy="3872984"/>
        </p:xfrm>
        <a:graphic>
          <a:graphicData uri="http://schemas.openxmlformats.org/drawingml/2006/table">
            <a:tbl>
              <a:tblPr/>
              <a:tblGrid>
                <a:gridCol w="13720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285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82924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700" b="1" i="0" u="none" strike="noStrike" dirty="0">
                          <a:latin typeface="돋움"/>
                        </a:rPr>
                        <a:t>                      </a:t>
                      </a:r>
                      <a:r>
                        <a:rPr lang="ko-KR" altLang="en-US" sz="1700" b="1" i="0" u="none" strike="noStrike" dirty="0" err="1">
                          <a:latin typeface="돋움"/>
                        </a:rPr>
                        <a:t>월령</a:t>
                      </a:r>
                      <a:r>
                        <a:rPr lang="ko-KR" altLang="en-US" sz="1700" b="1" i="0" u="none" strike="noStrike" dirty="0">
                          <a:latin typeface="돋움"/>
                        </a:rPr>
                        <a:t/>
                      </a:r>
                      <a:br>
                        <a:rPr lang="ko-KR" altLang="en-US" sz="1700" b="1" i="0" u="none" strike="noStrike" dirty="0">
                          <a:latin typeface="돋움"/>
                        </a:rPr>
                      </a:br>
                      <a:r>
                        <a:rPr lang="ko-KR" altLang="en-US" sz="1700" b="1" i="0" u="none" strike="noStrike" dirty="0">
                          <a:latin typeface="돋움"/>
                        </a:rPr>
                        <a:t/>
                      </a:r>
                      <a:br>
                        <a:rPr lang="ko-KR" altLang="en-US" sz="1700" b="1" i="0" u="none" strike="noStrike" dirty="0">
                          <a:latin typeface="돋움"/>
                        </a:rPr>
                      </a:br>
                      <a:r>
                        <a:rPr lang="ko-KR" altLang="en-US" sz="1700" b="1" i="0" u="none" strike="noStrike" dirty="0">
                          <a:latin typeface="돋움"/>
                        </a:rPr>
                        <a:t>구분                      </a:t>
                      </a:r>
                      <a:endParaRPr lang="ko-KR" altLang="en-US" sz="1000" b="0" i="0" u="none" strike="noStrike" dirty="0">
                        <a:latin typeface="돋움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22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23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24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25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26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27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28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3300"/>
                          </a:solidFill>
                          <a:latin typeface="굴림"/>
                        </a:rPr>
                        <a:t>29</a:t>
                      </a:r>
                      <a:endParaRPr lang="en-US" altLang="ko-KR" sz="1700" b="1" i="0" u="none" strike="noStrike" dirty="0">
                        <a:solidFill>
                          <a:srgbClr val="0033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18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월말체중 </a:t>
                      </a:r>
                      <a:r>
                        <a:rPr lang="en-US" altLang="ko-KR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(</a:t>
                      </a:r>
                      <a:r>
                        <a:rPr 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Kg)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626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649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670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690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710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728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745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760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18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일당증체량</a:t>
                      </a:r>
                      <a:r>
                        <a:rPr lang="en-US" altLang="ko-KR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(Kg/</a:t>
                      </a:r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일</a:t>
                      </a:r>
                      <a:r>
                        <a:rPr lang="en-US" altLang="ko-KR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0.8~0.6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18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배합사료 </a:t>
                      </a:r>
                      <a:r>
                        <a:rPr 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TDN(%)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18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배합사료 </a:t>
                      </a:r>
                      <a:r>
                        <a:rPr 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CP(%)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11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416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 사료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배합사료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9.0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급여량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97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(kg/</a:t>
                      </a:r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일</a:t>
                      </a:r>
                      <a:r>
                        <a:rPr lang="en-US" altLang="ko-KR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700" b="1" i="0" u="none" strike="noStrike">
                          <a:solidFill>
                            <a:srgbClr val="CC3300"/>
                          </a:solidFill>
                          <a:latin typeface="굴림"/>
                        </a:rPr>
                        <a:t>볏짚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1.5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 smtClean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endParaRPr lang="en-US" altLang="ko-KR" sz="1700" b="1" i="0" u="none" strike="noStrike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700" b="1" i="0" u="none" strike="noStrike" dirty="0">
                          <a:solidFill>
                            <a:srgbClr val="000000"/>
                          </a:solidFill>
                          <a:latin typeface="굴림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Text Box 1091"/>
          <p:cNvSpPr txBox="1">
            <a:spLocks noChangeArrowheads="1"/>
          </p:cNvSpPr>
          <p:nvPr/>
        </p:nvSpPr>
        <p:spPr bwMode="auto">
          <a:xfrm>
            <a:off x="271493" y="5429264"/>
            <a:ext cx="8658225" cy="1200329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9900"/>
            </a:outerShdw>
          </a:effectLst>
        </p:spPr>
        <p:txBody>
          <a:bodyPr>
            <a:spAutoFit/>
          </a:bodyPr>
          <a:lstStyle/>
          <a:p>
            <a:pPr algn="l" eaLnBrk="0" latinLnBrk="0" hangingPunct="0">
              <a:buFontTx/>
              <a:buChar char="•"/>
            </a:pPr>
            <a:r>
              <a:rPr kumimoji="0" lang="ko-KR" altLang="en-US" sz="2400" dirty="0" err="1">
                <a:latin typeface="HY헤드라인M" pitchFamily="18" charset="-127"/>
                <a:ea typeface="HY헤드라인M" pitchFamily="18" charset="-127"/>
              </a:rPr>
              <a:t>일당증체량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kumimoji="0" lang="en-US" altLang="ko-KR" sz="2400" dirty="0" smtClean="0">
                <a:latin typeface="HY헤드라인M" pitchFamily="18" charset="-127"/>
                <a:ea typeface="HY헤드라인M" pitchFamily="18" charset="-127"/>
              </a:rPr>
              <a:t>0.8~0.6kg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유지</a:t>
            </a:r>
          </a:p>
          <a:p>
            <a:pPr algn="l" eaLnBrk="0" latinLnBrk="0" hangingPunct="0"/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                      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농후사료 절대 섭취량 유지</a:t>
            </a:r>
          </a:p>
          <a:p>
            <a:pPr algn="l" eaLnBrk="0" latinLnBrk="0" hangingPunct="0">
              <a:buFontTx/>
              <a:buChar char="•"/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근내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지방도 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계속 증가</a:t>
            </a:r>
          </a:p>
        </p:txBody>
      </p:sp>
    </p:spTree>
    <p:extLst>
      <p:ext uri="{BB962C8B-B14F-4D97-AF65-F5344CB8AC3E}">
        <p14:creationId xmlns:p14="http://schemas.microsoft.com/office/powerpoint/2010/main" val="3091809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비육말기 사양관리 핵심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36"/>
            <a:ext cx="7931224" cy="4857784"/>
          </a:xfrm>
        </p:spPr>
        <p:txBody>
          <a:bodyPr/>
          <a:lstStyle/>
          <a:p>
            <a:pPr eaLnBrk="1" hangingPunct="1"/>
            <a:r>
              <a:rPr lang="ko-KR" altLang="en-US" dirty="0" smtClean="0">
                <a:latin typeface="+mn-ea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안정적 섭취량 </a:t>
            </a:r>
            <a:r>
              <a:rPr lang="ko-KR" altLang="en-US" dirty="0" smtClean="0">
                <a:latin typeface="+mn-ea"/>
              </a:rPr>
              <a:t>유지</a:t>
            </a:r>
          </a:p>
          <a:p>
            <a:pPr lvl="1" eaLnBrk="1" hangingPunct="1"/>
            <a:r>
              <a:rPr lang="ko-KR" altLang="en-US" dirty="0" smtClean="0">
                <a:latin typeface="+mn-ea"/>
              </a:rPr>
              <a:t> 배합사료 섭취량 기복 최소화</a:t>
            </a:r>
            <a:endParaRPr lang="en-US" altLang="ko-KR" dirty="0" smtClean="0">
              <a:latin typeface="+mn-ea"/>
            </a:endParaRPr>
          </a:p>
          <a:p>
            <a:pPr lvl="1" eaLnBrk="1" hangingPunct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마지막까지 섭취량 유지</a:t>
            </a:r>
            <a:endParaRPr lang="en-US" altLang="ko-KR" dirty="0" smtClean="0">
              <a:latin typeface="+mn-ea"/>
            </a:endParaRPr>
          </a:p>
          <a:p>
            <a:pPr lvl="1" eaLnBrk="1" hangingPunct="1"/>
            <a:r>
              <a:rPr lang="en-US" altLang="ko-KR" dirty="0" smtClean="0">
                <a:latin typeface="+mn-ea"/>
              </a:rPr>
              <a:t> 9.5kg</a:t>
            </a:r>
            <a:r>
              <a:rPr lang="ko-KR" altLang="en-US" dirty="0" smtClean="0">
                <a:latin typeface="+mn-ea"/>
              </a:rPr>
              <a:t>로 마무리 까지</a:t>
            </a:r>
            <a:endParaRPr lang="en-US" altLang="ko-KR" dirty="0" smtClean="0">
              <a:latin typeface="+mn-ea"/>
            </a:endParaRPr>
          </a:p>
          <a:p>
            <a:pPr lvl="1" eaLnBrk="1" hangingPunct="1">
              <a:buNone/>
            </a:pPr>
            <a:r>
              <a:rPr lang="en-US" altLang="ko-KR" dirty="0" smtClean="0">
                <a:latin typeface="+mn-ea"/>
              </a:rPr>
              <a:t>   </a:t>
            </a:r>
          </a:p>
          <a:p>
            <a:pPr eaLnBrk="1" hangingPunct="1"/>
            <a:r>
              <a:rPr lang="ko-KR" altLang="en-US" dirty="0" smtClean="0">
                <a:latin typeface="+mn-ea"/>
              </a:rPr>
              <a:t> 철저한 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</a:rPr>
              <a:t>환경 관리</a:t>
            </a:r>
          </a:p>
          <a:p>
            <a:pPr lvl="1" eaLnBrk="1" hangingPunct="1"/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바닥 : 먹고 눕게~</a:t>
            </a:r>
          </a:p>
          <a:p>
            <a:pPr lvl="1" eaLnBrk="1" hangingPunct="1"/>
            <a:r>
              <a:rPr lang="ko-KR" altLang="en-US" dirty="0" smtClean="0">
                <a:latin typeface="+mn-ea"/>
              </a:rPr>
              <a:t> 환기 : 냄새 없이~</a:t>
            </a:r>
          </a:p>
          <a:p>
            <a:pPr lvl="1" eaLnBrk="1" hangingPunct="1"/>
            <a:r>
              <a:rPr lang="ko-KR" altLang="en-US" dirty="0" smtClean="0">
                <a:latin typeface="+mn-ea"/>
              </a:rPr>
              <a:t> 음수 : 제한 없이~</a:t>
            </a:r>
          </a:p>
        </p:txBody>
      </p:sp>
    </p:spTree>
    <p:extLst>
      <p:ext uri="{BB962C8B-B14F-4D97-AF65-F5344CB8AC3E}">
        <p14:creationId xmlns:p14="http://schemas.microsoft.com/office/powerpoint/2010/main" val="1091447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비육말기의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사양관리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ko-KR" altLang="en-US" dirty="0" err="1" smtClean="0"/>
              <a:t>비육후기는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농후사료</a:t>
            </a:r>
            <a:r>
              <a:rPr lang="ko-KR" altLang="en-US" dirty="0" smtClean="0"/>
              <a:t> 섭취량의 기복이 나타나기 쉬운 시기</a:t>
            </a:r>
          </a:p>
          <a:p>
            <a:pPr eaLnBrk="1" hangingPunct="1">
              <a:lnSpc>
                <a:spcPct val="90000"/>
              </a:lnSpc>
            </a:pPr>
            <a:endParaRPr lang="ko-KR" alt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dirty="0" smtClean="0"/>
              <a:t>사료 섭취량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증체량이</a:t>
            </a:r>
            <a:r>
              <a:rPr lang="ko-KR" altLang="en-US" dirty="0" smtClean="0"/>
              <a:t> 자연적으로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dirty="0" smtClean="0"/>
              <a:t>   </a:t>
            </a:r>
            <a:r>
              <a:rPr lang="en-US" altLang="ko-KR" dirty="0" smtClean="0"/>
              <a:t>(</a:t>
            </a:r>
            <a:r>
              <a:rPr lang="ko-KR" altLang="en-US" dirty="0" smtClean="0"/>
              <a:t>서서히</a:t>
            </a:r>
            <a:r>
              <a:rPr lang="en-US" altLang="ko-KR" dirty="0" smtClean="0"/>
              <a:t>) </a:t>
            </a:r>
            <a:r>
              <a:rPr lang="ko-KR" altLang="en-US" dirty="0" smtClean="0"/>
              <a:t>감소하도록 사양관리</a:t>
            </a:r>
          </a:p>
          <a:p>
            <a:pPr eaLnBrk="1" hangingPunct="1">
              <a:lnSpc>
                <a:spcPct val="90000"/>
              </a:lnSpc>
            </a:pPr>
            <a:endParaRPr lang="ko-KR" alt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dirty="0" err="1" smtClean="0"/>
              <a:t>증체량은</a:t>
            </a:r>
            <a:r>
              <a:rPr lang="ko-KR" altLang="en-US" dirty="0" smtClean="0"/>
              <a:t> 유지 요구량이 증가하기 때문에 </a:t>
            </a:r>
            <a:r>
              <a:rPr lang="ko-KR" altLang="en-US" dirty="0" err="1" smtClean="0"/>
              <a:t>농후사료</a:t>
            </a:r>
            <a:r>
              <a:rPr lang="ko-KR" altLang="en-US" dirty="0" smtClean="0"/>
              <a:t> 섭취량이 유지되어도 서서히 감소</a:t>
            </a:r>
          </a:p>
          <a:p>
            <a:pPr eaLnBrk="1" hangingPunct="1">
              <a:lnSpc>
                <a:spcPct val="90000"/>
              </a:lnSpc>
            </a:pPr>
            <a:endParaRPr lang="ko-KR" alt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dirty="0" smtClean="0"/>
              <a:t>사료 섭취량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증체량이</a:t>
            </a:r>
            <a:r>
              <a:rPr lang="ko-KR" altLang="en-US" dirty="0" smtClean="0"/>
              <a:t> 급격하게 감소하지 않도록 세심한 관리</a:t>
            </a:r>
          </a:p>
        </p:txBody>
      </p:sp>
    </p:spTree>
    <p:extLst>
      <p:ext uri="{BB962C8B-B14F-4D97-AF65-F5344CB8AC3E}">
        <p14:creationId xmlns:p14="http://schemas.microsoft.com/office/powerpoint/2010/main" val="326212644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비육말기의</a:t>
            </a:r>
            <a:r>
              <a:rPr lang="ko-KR" altLang="en-US" dirty="0" smtClean="0"/>
              <a:t> 사양관리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0768"/>
            <a:ext cx="8229600" cy="551723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ko-KR" altLang="en-US" sz="2400" dirty="0" smtClean="0"/>
              <a:t>사료 섭취 중지가 발생하지 않도록 세심한 관리 및 관찰</a:t>
            </a:r>
          </a:p>
          <a:p>
            <a:pPr eaLnBrk="1" hangingPunct="1">
              <a:lnSpc>
                <a:spcPct val="90000"/>
              </a:lnSpc>
            </a:pPr>
            <a:endParaRPr lang="ko-KR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sz="2400" dirty="0" smtClean="0"/>
              <a:t>사료 섭취 중지는 육성기와 </a:t>
            </a:r>
            <a:r>
              <a:rPr lang="ko-KR" altLang="en-US" sz="2400" dirty="0" err="1" smtClean="0"/>
              <a:t>비육전기</a:t>
            </a:r>
            <a:r>
              <a:rPr lang="ko-KR" altLang="en-US" sz="2400" dirty="0" smtClean="0"/>
              <a:t> 때 사양관리 잘못으로 발생</a:t>
            </a:r>
          </a:p>
          <a:p>
            <a:pPr eaLnBrk="1" hangingPunct="1">
              <a:lnSpc>
                <a:spcPct val="90000"/>
              </a:lnSpc>
            </a:pPr>
            <a:endParaRPr lang="ko-KR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sz="2400" dirty="0" smtClean="0"/>
              <a:t>사료 고르기 실시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최소 하루에 </a:t>
            </a:r>
            <a:r>
              <a:rPr lang="en-US" altLang="ko-KR" sz="2400" dirty="0" smtClean="0"/>
              <a:t>4</a:t>
            </a:r>
            <a:r>
              <a:rPr lang="ko-KR" altLang="en-US" sz="2400" dirty="0" smtClean="0"/>
              <a:t>번 이상</a:t>
            </a:r>
            <a:r>
              <a:rPr lang="en-US" altLang="ko-KR" sz="2400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dirty="0" smtClean="0"/>
              <a:t>     - </a:t>
            </a:r>
            <a:r>
              <a:rPr lang="ko-KR" altLang="en-US" sz="2400" dirty="0" smtClean="0"/>
              <a:t>사료 먹고 남겨놓은 </a:t>
            </a:r>
            <a:r>
              <a:rPr lang="ko-KR" altLang="en-US" sz="2400" dirty="0" err="1" smtClean="0"/>
              <a:t>농후사료나</a:t>
            </a:r>
            <a:r>
              <a:rPr lang="ko-KR" altLang="en-US" sz="2400" dirty="0" smtClean="0"/>
              <a:t> 조사료를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dirty="0" smtClean="0"/>
              <a:t>         쓸어 모아 주는 것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dirty="0" smtClean="0"/>
              <a:t>     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사료 고르기를 할 때마다 소는 </a:t>
            </a:r>
            <a:r>
              <a:rPr lang="ko-KR" altLang="en-US" sz="2400" dirty="0" err="1" smtClean="0"/>
              <a:t>사료조에</a:t>
            </a:r>
            <a:r>
              <a:rPr lang="ko-KR" altLang="en-US" sz="2400" dirty="0" smtClean="0"/>
              <a:t> 와서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dirty="0" smtClean="0"/>
              <a:t>         조금씩 섭취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ko-KR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ko-KR" altLang="en-US" sz="2400" dirty="0" err="1" smtClean="0"/>
              <a:t>급수조는</a:t>
            </a:r>
            <a:r>
              <a:rPr lang="ko-KR" altLang="en-US" sz="2400" dirty="0" smtClean="0"/>
              <a:t> 깨끗하게 유지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dirty="0" smtClean="0"/>
              <a:t>     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물의 질과 양은 육질에 영향을 미침</a:t>
            </a:r>
          </a:p>
        </p:txBody>
      </p:sp>
    </p:spTree>
    <p:extLst>
      <p:ext uri="{BB962C8B-B14F-4D97-AF65-F5344CB8AC3E}">
        <p14:creationId xmlns:p14="http://schemas.microsoft.com/office/powerpoint/2010/main" val="112695736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비육말기</a:t>
            </a:r>
            <a:r>
              <a:rPr lang="ko-KR" altLang="en-US" dirty="0" smtClean="0"/>
              <a:t> 사료급여 방법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908050"/>
            <a:ext cx="8229600" cy="5949950"/>
          </a:xfrm>
        </p:spPr>
        <p:txBody>
          <a:bodyPr/>
          <a:lstStyle/>
          <a:p>
            <a:pPr eaLnBrk="1" hangingPunct="1"/>
            <a:r>
              <a:rPr lang="ko-KR" altLang="en-US" sz="2800" dirty="0" err="1" smtClean="0"/>
              <a:t>농후사료는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자유채식</a:t>
            </a:r>
            <a:endParaRPr lang="ko-KR" altLang="en-US" sz="2800" dirty="0" smtClean="0"/>
          </a:p>
          <a:p>
            <a:pPr eaLnBrk="1" hangingPunct="1"/>
            <a:r>
              <a:rPr lang="ko-KR" altLang="en-US" sz="2800" dirty="0" err="1" smtClean="0"/>
              <a:t>아침급여</a:t>
            </a:r>
            <a:r>
              <a:rPr lang="ko-KR" altLang="en-US" sz="2800" dirty="0" smtClean="0"/>
              <a:t> 사료가 저녁때 조금 남아 있는 정도 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약 </a:t>
            </a:r>
            <a:r>
              <a:rPr lang="en-US" altLang="ko-KR" sz="2800" dirty="0" smtClean="0"/>
              <a:t>0.5kg</a:t>
            </a:r>
            <a:r>
              <a:rPr lang="ko-KR" altLang="en-US" sz="2800" dirty="0" smtClean="0"/>
              <a:t>정도</a:t>
            </a:r>
            <a:r>
              <a:rPr lang="en-US" altLang="ko-KR" sz="2800" dirty="0" smtClean="0"/>
              <a:t>)</a:t>
            </a:r>
          </a:p>
          <a:p>
            <a:pPr eaLnBrk="1" hangingPunct="1"/>
            <a:r>
              <a:rPr lang="ko-KR" altLang="en-US" sz="2800" dirty="0" err="1" smtClean="0"/>
              <a:t>농후사료</a:t>
            </a:r>
            <a:r>
              <a:rPr lang="ko-KR" altLang="en-US" sz="2800" dirty="0" smtClean="0"/>
              <a:t> 섭취량 기준은 대개 </a:t>
            </a:r>
            <a:r>
              <a:rPr lang="en-US" altLang="ko-KR" sz="2800" dirty="0" smtClean="0"/>
              <a:t>8~9kg</a:t>
            </a:r>
            <a:r>
              <a:rPr lang="ko-KR" altLang="en-US" sz="2800" dirty="0" smtClean="0"/>
              <a:t>정도</a:t>
            </a:r>
          </a:p>
          <a:p>
            <a:pPr eaLnBrk="1" hangingPunct="1"/>
            <a:r>
              <a:rPr lang="ko-KR" altLang="en-US" sz="2800" dirty="0" smtClean="0"/>
              <a:t>조사료는 볏짚으로 제한 급여</a:t>
            </a:r>
          </a:p>
          <a:p>
            <a:pPr eaLnBrk="1" hangingPunct="1"/>
            <a:r>
              <a:rPr lang="ko-KR" altLang="en-US" sz="2800" dirty="0" smtClean="0"/>
              <a:t>볏짚 급여량은 </a:t>
            </a:r>
            <a:r>
              <a:rPr lang="en-US" altLang="ko-KR" sz="2800" dirty="0" smtClean="0"/>
              <a:t>1.0~1.2kg</a:t>
            </a:r>
            <a:r>
              <a:rPr lang="ko-KR" altLang="en-US" sz="2800" dirty="0" smtClean="0"/>
              <a:t>정도 유지</a:t>
            </a:r>
          </a:p>
          <a:p>
            <a:pPr eaLnBrk="1" hangingPunct="1"/>
            <a:r>
              <a:rPr lang="ko-KR" altLang="en-US" sz="2800" dirty="0" err="1" smtClean="0"/>
              <a:t>비육후기</a:t>
            </a:r>
            <a:r>
              <a:rPr lang="ko-KR" altLang="en-US" sz="2800" dirty="0" smtClean="0"/>
              <a:t> 초기의 </a:t>
            </a:r>
            <a:r>
              <a:rPr lang="ko-KR" altLang="en-US" sz="2800" dirty="0" err="1" smtClean="0"/>
              <a:t>농후사료</a:t>
            </a:r>
            <a:r>
              <a:rPr lang="ko-KR" altLang="en-US" sz="2800" dirty="0" smtClean="0"/>
              <a:t> 섭취량은 다소 높게 유지 </a:t>
            </a:r>
            <a:r>
              <a:rPr lang="en-US" altLang="ko-KR" sz="2800" dirty="0" smtClean="0"/>
              <a:t>(9.0~9.5kg)</a:t>
            </a:r>
          </a:p>
          <a:p>
            <a:pPr eaLnBrk="1" hangingPunct="1"/>
            <a:r>
              <a:rPr lang="ko-KR" altLang="en-US" sz="2800" dirty="0" smtClean="0"/>
              <a:t>출하시기가 가까워지면</a:t>
            </a:r>
          </a:p>
          <a:p>
            <a:pPr eaLnBrk="1" hangingPunct="1">
              <a:buFont typeface="Wingdings" pitchFamily="2" charset="2"/>
              <a:buNone/>
            </a:pPr>
            <a:r>
              <a:rPr lang="ko-KR" altLang="en-US" sz="2400" dirty="0" smtClean="0"/>
              <a:t>    </a:t>
            </a:r>
            <a:r>
              <a:rPr lang="en-US" altLang="ko-KR" sz="2400" dirty="0" smtClean="0"/>
              <a:t>-</a:t>
            </a:r>
            <a:r>
              <a:rPr lang="ko-KR" altLang="en-US" sz="2400" dirty="0" err="1" smtClean="0"/>
              <a:t>농후사료</a:t>
            </a:r>
            <a:r>
              <a:rPr lang="ko-KR" altLang="en-US" sz="2400" dirty="0" smtClean="0"/>
              <a:t> 섭취량은 </a:t>
            </a:r>
            <a:r>
              <a:rPr lang="en-US" altLang="ko-KR" sz="2400" dirty="0" smtClean="0"/>
              <a:t>8.0kg</a:t>
            </a:r>
            <a:r>
              <a:rPr lang="ko-KR" altLang="en-US" sz="2400" dirty="0" smtClean="0"/>
              <a:t>정도 또는 그 이하까지</a:t>
            </a:r>
          </a:p>
          <a:p>
            <a:pPr eaLnBrk="1" hangingPunct="1">
              <a:buFont typeface="Wingdings" pitchFamily="2" charset="2"/>
              <a:buNone/>
            </a:pPr>
            <a:r>
              <a:rPr lang="ko-KR" altLang="en-US" sz="2400" dirty="0" smtClean="0"/>
              <a:t>     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대개 </a:t>
            </a:r>
            <a:r>
              <a:rPr lang="en-US" altLang="ko-KR" sz="2400" dirty="0" smtClean="0"/>
              <a:t>7~8kg) </a:t>
            </a:r>
            <a:r>
              <a:rPr lang="ko-KR" altLang="en-US" sz="2400" dirty="0" smtClean="0"/>
              <a:t>감소</a:t>
            </a:r>
          </a:p>
          <a:p>
            <a:pPr eaLnBrk="1" hangingPunct="1">
              <a:buFont typeface="Wingdings" pitchFamily="2" charset="2"/>
              <a:buNone/>
            </a:pPr>
            <a:r>
              <a:rPr lang="ko-KR" altLang="en-US" sz="2400" dirty="0" smtClean="0"/>
              <a:t>    </a:t>
            </a:r>
            <a:r>
              <a:rPr lang="en-US" altLang="ko-KR" sz="2400" dirty="0" smtClean="0"/>
              <a:t>-</a:t>
            </a:r>
            <a:r>
              <a:rPr lang="ko-KR" altLang="en-US" sz="2400" dirty="0" smtClean="0"/>
              <a:t>일당 </a:t>
            </a:r>
            <a:r>
              <a:rPr lang="ko-KR" altLang="en-US" sz="2400" dirty="0" err="1" smtClean="0"/>
              <a:t>증체량도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0.3~0.4kg</a:t>
            </a:r>
            <a:r>
              <a:rPr lang="ko-KR" altLang="en-US" sz="2400" dirty="0" smtClean="0"/>
              <a:t>정도까지 감소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318679738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21" y="260648"/>
            <a:ext cx="9144000" cy="1371600"/>
          </a:xfrm>
        </p:spPr>
        <p:txBody>
          <a:bodyPr rtlCol="0">
            <a:normAutofit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r>
              <a:rPr lang="ko-KR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비육 마무리기 스트레스는 육질향상의 최대의 적</a:t>
            </a:r>
          </a:p>
        </p:txBody>
      </p:sp>
      <p:sp>
        <p:nvSpPr>
          <p:cNvPr id="201625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895600"/>
            <a:ext cx="7772400" cy="2667000"/>
          </a:xfrm>
        </p:spPr>
        <p:txBody>
          <a:bodyPr rtlCol="0">
            <a:normAutofit/>
          </a:bodyPr>
          <a:lstStyle/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가축이 스트레스를 받을 때 분비하는 호르몬은 체내 지방분해를 증가시켜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근내지방이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축적되는 것을 방해한다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추위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/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더위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/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소음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/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구타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/</a:t>
            </a:r>
            <a:r>
              <a:rPr lang="ko-KR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우방이동</a:t>
            </a:r>
            <a:r>
              <a:rPr lang="en-US" altLang="ko-K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369329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525963"/>
          </a:xfrm>
        </p:spPr>
        <p:txBody>
          <a:bodyPr/>
          <a:lstStyle/>
          <a:p>
            <a:r>
              <a:rPr lang="ko-KR" altLang="en-US" dirty="0" smtClean="0"/>
              <a:t>앞 차돌 발달</a:t>
            </a:r>
            <a:r>
              <a:rPr lang="en-US" altLang="ko-KR" dirty="0" smtClean="0"/>
              <a:t>. </a:t>
            </a:r>
            <a:r>
              <a:rPr lang="ko-KR" altLang="en-US" dirty="0" smtClean="0"/>
              <a:t>후미 발달</a:t>
            </a:r>
            <a:endParaRPr lang="ko-KR" altLang="en-US" dirty="0"/>
          </a:p>
        </p:txBody>
      </p:sp>
      <p:grpSp>
        <p:nvGrpSpPr>
          <p:cNvPr id="2" name="그룹 6"/>
          <p:cNvGrpSpPr/>
          <p:nvPr/>
        </p:nvGrpSpPr>
        <p:grpSpPr>
          <a:xfrm>
            <a:off x="611560" y="2348880"/>
            <a:ext cx="3240360" cy="3826968"/>
            <a:chOff x="606996" y="2194320"/>
            <a:chExt cx="3410286" cy="4042992"/>
          </a:xfrm>
        </p:grpSpPr>
        <p:pic>
          <p:nvPicPr>
            <p:cNvPr id="5122" name="Picture 2" descr="C:\Documents and Settings\Administrator\바탕 화면\사진\3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5"/>
            <a:stretch>
              <a:fillRect/>
            </a:stretch>
          </p:blipFill>
          <p:spPr bwMode="auto">
            <a:xfrm>
              <a:off x="606996" y="2194320"/>
              <a:ext cx="3410286" cy="4042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타원 9"/>
            <p:cNvSpPr/>
            <p:nvPr/>
          </p:nvSpPr>
          <p:spPr bwMode="auto">
            <a:xfrm>
              <a:off x="1412039" y="4384551"/>
              <a:ext cx="1787245" cy="562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7"/>
          <p:cNvGrpSpPr/>
          <p:nvPr/>
        </p:nvGrpSpPr>
        <p:grpSpPr>
          <a:xfrm>
            <a:off x="4067944" y="2348880"/>
            <a:ext cx="4680520" cy="3816424"/>
            <a:chOff x="4414419" y="2122312"/>
            <a:chExt cx="5592321" cy="4104456"/>
          </a:xfrm>
        </p:grpSpPr>
        <p:pic>
          <p:nvPicPr>
            <p:cNvPr id="5124" name="Picture 4" descr="C:\Documents and Settings\Administrator\바탕 화면\사진\30-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59"/>
            <a:stretch>
              <a:fillRect/>
            </a:stretch>
          </p:blipFill>
          <p:spPr bwMode="auto">
            <a:xfrm>
              <a:off x="4414419" y="2122312"/>
              <a:ext cx="5592321" cy="4104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타원 10"/>
            <p:cNvSpPr/>
            <p:nvPr/>
          </p:nvSpPr>
          <p:spPr bwMode="auto">
            <a:xfrm rot="16200000">
              <a:off x="7718853" y="4332451"/>
              <a:ext cx="1448572" cy="63295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19516" y="406405"/>
            <a:ext cx="8672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 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이상적인 </a:t>
            </a:r>
            <a:r>
              <a:rPr lang="en-US" altLang="ko-KR" sz="3600" b="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30</a:t>
            </a:r>
            <a:r>
              <a:rPr lang="ko-KR" altLang="en-US" sz="3600" b="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개</a:t>
            </a:r>
            <a:r>
              <a:rPr lang="ko-KR" altLang="en-US" sz="3600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월령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 체형</a:t>
            </a:r>
          </a:p>
        </p:txBody>
      </p:sp>
    </p:spTree>
    <p:extLst>
      <p:ext uri="{BB962C8B-B14F-4D97-AF65-F5344CB8AC3E}">
        <p14:creationId xmlns:p14="http://schemas.microsoft.com/office/powerpoint/2010/main" val="243938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행사\일본견학\SNC일본견학1 (43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39952" y="1660744"/>
            <a:ext cx="4854934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0825" y="2116138"/>
            <a:ext cx="4033838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ClrTx/>
              <a:defRPr/>
            </a:pPr>
            <a:r>
              <a:rPr kumimoji="1" lang="ko-KR" altLang="en-US" sz="2800" dirty="0">
                <a:solidFill>
                  <a:srgbClr val="FF0000"/>
                </a:solidFill>
                <a:latin typeface="맑은 고딕"/>
                <a:ea typeface="맑은 고딕"/>
              </a:rPr>
              <a:t>육질</a:t>
            </a:r>
            <a:r>
              <a:rPr kumimoji="1" lang="en-US" altLang="ko-KR" sz="2800" dirty="0">
                <a:solidFill>
                  <a:srgbClr val="FF0000"/>
                </a:solidFill>
                <a:latin typeface="맑은 고딕"/>
                <a:ea typeface="맑은 고딕"/>
              </a:rPr>
              <a:t>(</a:t>
            </a:r>
            <a:r>
              <a:rPr kumimoji="1" lang="ko-KR" altLang="en-US" sz="2800" dirty="0" err="1">
                <a:solidFill>
                  <a:srgbClr val="FF0000"/>
                </a:solidFill>
                <a:latin typeface="맑은 고딕"/>
                <a:ea typeface="맑은 고딕"/>
              </a:rPr>
              <a:t>근내지방도</a:t>
            </a:r>
            <a:r>
              <a:rPr kumimoji="1" lang="en-US" altLang="ko-KR" sz="2800" dirty="0">
                <a:solidFill>
                  <a:srgbClr val="FF0000"/>
                </a:solidFill>
                <a:latin typeface="맑은 고딕"/>
                <a:ea typeface="맑은 고딕"/>
              </a:rPr>
              <a:t>)</a:t>
            </a:r>
          </a:p>
          <a:p>
            <a:pPr algn="l">
              <a:buClrTx/>
              <a:defRPr/>
            </a:pPr>
            <a:r>
              <a:rPr kumimoji="1" lang="en-US" altLang="ko-KR" sz="2800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1" lang="ko-KR" altLang="en-US" sz="2800" dirty="0">
                <a:solidFill>
                  <a:prstClr val="black"/>
                </a:solidFill>
                <a:latin typeface="맑은 고딕"/>
                <a:ea typeface="맑은 고딕"/>
              </a:rPr>
              <a:t>등급 결정의 기본요소</a:t>
            </a:r>
            <a:endParaRPr kumimoji="1" lang="en-US" altLang="ko-KR" sz="28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0825" y="4076700"/>
            <a:ext cx="3960813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Tx/>
              <a:defRPr/>
            </a:pPr>
            <a:r>
              <a:rPr kumimoji="1" lang="ko-KR" altLang="en-US" sz="2800" dirty="0">
                <a:solidFill>
                  <a:srgbClr val="FF0000"/>
                </a:solidFill>
                <a:latin typeface="맑은 고딕"/>
                <a:ea typeface="맑은 고딕"/>
              </a:rPr>
              <a:t>육량과 등심단면적</a:t>
            </a:r>
            <a:endParaRPr kumimoji="1" lang="en-US" altLang="ko-KR" sz="2800" dirty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algn="l">
              <a:buClrTx/>
              <a:defRPr/>
            </a:pPr>
            <a:r>
              <a:rPr kumimoji="1" lang="en-US" altLang="ko-KR" sz="2800" dirty="0">
                <a:solidFill>
                  <a:srgbClr val="0000FF"/>
                </a:solidFill>
                <a:latin typeface="맑은 고딕"/>
                <a:ea typeface="맑은 고딕"/>
              </a:rPr>
              <a:t>- </a:t>
            </a:r>
            <a:r>
              <a:rPr kumimoji="1" lang="ko-KR" altLang="en-US" sz="2800" dirty="0">
                <a:solidFill>
                  <a:srgbClr val="0000FF"/>
                </a:solidFill>
                <a:latin typeface="맑은 고딕"/>
                <a:ea typeface="맑은 고딕"/>
              </a:rPr>
              <a:t>경락단가로 연결</a:t>
            </a:r>
            <a:endParaRPr kumimoji="1" lang="en-US" altLang="ko-KR" sz="2800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900113" y="66675"/>
            <a:ext cx="72961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defRPr/>
            </a:pPr>
            <a:r>
              <a:rPr kumimoji="1" lang="en-US" altLang="ko-KR" sz="3000" dirty="0">
                <a:solidFill>
                  <a:srgbClr val="CC0099"/>
                </a:solidFill>
                <a:latin typeface="맑은 고딕"/>
                <a:ea typeface="맑은 고딕"/>
              </a:rPr>
              <a:t>  </a:t>
            </a:r>
            <a:r>
              <a:rPr kumimoji="1" lang="ko-KR" altLang="en-US" sz="3000" dirty="0" err="1">
                <a:solidFill>
                  <a:srgbClr val="CC0099"/>
                </a:solidFill>
                <a:latin typeface="맑은 고딕"/>
                <a:ea typeface="맑은 고딕"/>
              </a:rPr>
              <a:t>소도체</a:t>
            </a:r>
            <a:r>
              <a:rPr kumimoji="1" lang="ko-KR" altLang="en-US" sz="3000" dirty="0">
                <a:solidFill>
                  <a:srgbClr val="CC0099"/>
                </a:solidFill>
                <a:latin typeface="맑은 고딕"/>
                <a:ea typeface="맑은 고딕"/>
              </a:rPr>
              <a:t> 등급판정 구분</a:t>
            </a:r>
          </a:p>
        </p:txBody>
      </p:sp>
    </p:spTree>
    <p:extLst>
      <p:ext uri="{BB962C8B-B14F-4D97-AF65-F5344CB8AC3E}">
        <p14:creationId xmlns:p14="http://schemas.microsoft.com/office/powerpoint/2010/main" val="1058743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모서리가 둥근 직사각형 32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pic>
        <p:nvPicPr>
          <p:cNvPr id="60419" name="그림 1" descr="6.png"/>
          <p:cNvPicPr preferRelativeResize="0">
            <a:picLocks noGrp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9592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모서리가 둥근 직사각형 23"/>
          <p:cNvSpPr>
            <a:spLocks noChangeArrowheads="1"/>
          </p:cNvSpPr>
          <p:nvPr/>
        </p:nvSpPr>
        <p:spPr bwMode="auto">
          <a:xfrm>
            <a:off x="153988" y="5589588"/>
            <a:ext cx="4319587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ko-KR" sz="1600" smtClean="0">
                <a:solidFill>
                  <a:srgbClr val="000000"/>
                </a:solidFill>
              </a:rPr>
              <a:t>1++A </a:t>
            </a:r>
            <a:r>
              <a:rPr kumimoji="1" lang="ko-KR" altLang="en-US" sz="1600" smtClean="0">
                <a:solidFill>
                  <a:srgbClr val="000000"/>
                </a:solidFill>
              </a:rPr>
              <a:t>등급  근내지방 </a:t>
            </a:r>
            <a:r>
              <a:rPr kumimoji="1" lang="en-US" altLang="ko-KR" sz="1600" smtClean="0">
                <a:solidFill>
                  <a:srgbClr val="000000"/>
                </a:solidFill>
              </a:rPr>
              <a:t>9, </a:t>
            </a:r>
            <a:r>
              <a:rPr kumimoji="1" lang="ko-KR" altLang="en-US" sz="1600" smtClean="0">
                <a:solidFill>
                  <a:srgbClr val="000000"/>
                </a:solidFill>
              </a:rPr>
              <a:t>등심단면적 </a:t>
            </a:r>
            <a:r>
              <a:rPr kumimoji="1" lang="en-US" altLang="ko-KR" sz="1600" smtClean="0">
                <a:solidFill>
                  <a:srgbClr val="000000"/>
                </a:solidFill>
              </a:rPr>
              <a:t>172,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ko-KR" altLang="en-US" sz="1600" smtClean="0">
                <a:solidFill>
                  <a:srgbClr val="000000"/>
                </a:solidFill>
              </a:rPr>
              <a:t>등지방 </a:t>
            </a:r>
            <a:r>
              <a:rPr kumimoji="1" lang="en-US" altLang="ko-KR" sz="1600" smtClean="0">
                <a:solidFill>
                  <a:srgbClr val="000000"/>
                </a:solidFill>
              </a:rPr>
              <a:t>10, </a:t>
            </a:r>
            <a:r>
              <a:rPr kumimoji="1" lang="ko-KR" altLang="en-US" sz="1600" smtClean="0">
                <a:solidFill>
                  <a:srgbClr val="000000"/>
                </a:solidFill>
              </a:rPr>
              <a:t>경락단가 </a:t>
            </a:r>
            <a:r>
              <a:rPr kumimoji="1" lang="en-US" altLang="ko-KR" sz="1600" smtClean="0">
                <a:solidFill>
                  <a:srgbClr val="000000"/>
                </a:solidFill>
              </a:rPr>
              <a:t>22,384</a:t>
            </a:r>
            <a:r>
              <a:rPr kumimoji="1" lang="ko-KR" altLang="en-US" sz="1600" smtClean="0">
                <a:solidFill>
                  <a:srgbClr val="000000"/>
                </a:solidFill>
              </a:rPr>
              <a:t>원</a:t>
            </a:r>
            <a:r>
              <a:rPr kumimoji="1" lang="en-US" altLang="ko-KR" sz="1600" smtClean="0">
                <a:solidFill>
                  <a:srgbClr val="000000"/>
                </a:solidFill>
              </a:rPr>
              <a:t>/kg</a:t>
            </a:r>
            <a:endParaRPr kumimoji="1" lang="ko-KR" altLang="en-US" sz="1600" smtClean="0">
              <a:solidFill>
                <a:srgbClr val="000000"/>
              </a:solidFill>
            </a:endParaRPr>
          </a:p>
        </p:txBody>
      </p:sp>
      <p:pic>
        <p:nvPicPr>
          <p:cNvPr id="60421" name="그림 22" descr="20120820_257수정.jp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00213"/>
            <a:ext cx="3960812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모서리가 둥근 직사각형 23"/>
          <p:cNvSpPr>
            <a:spLocks noChangeArrowheads="1"/>
          </p:cNvSpPr>
          <p:nvPr/>
        </p:nvSpPr>
        <p:spPr bwMode="auto">
          <a:xfrm>
            <a:off x="4681538" y="5589588"/>
            <a:ext cx="4321175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ko-KR" sz="1600" smtClean="0">
                <a:solidFill>
                  <a:srgbClr val="000000"/>
                </a:solidFill>
              </a:rPr>
              <a:t>1++C </a:t>
            </a:r>
            <a:r>
              <a:rPr kumimoji="1" lang="ko-KR" altLang="en-US" sz="1600" smtClean="0">
                <a:solidFill>
                  <a:srgbClr val="000000"/>
                </a:solidFill>
              </a:rPr>
              <a:t>등급  근내지방 </a:t>
            </a:r>
            <a:r>
              <a:rPr kumimoji="1" lang="en-US" altLang="ko-KR" sz="1600" smtClean="0">
                <a:solidFill>
                  <a:srgbClr val="000000"/>
                </a:solidFill>
              </a:rPr>
              <a:t>9, </a:t>
            </a:r>
            <a:r>
              <a:rPr kumimoji="1" lang="ko-KR" altLang="en-US" sz="1600" smtClean="0">
                <a:solidFill>
                  <a:srgbClr val="000000"/>
                </a:solidFill>
              </a:rPr>
              <a:t>등심단면적 </a:t>
            </a:r>
            <a:r>
              <a:rPr kumimoji="1" lang="en-US" altLang="ko-KR" sz="1600" smtClean="0">
                <a:solidFill>
                  <a:srgbClr val="000000"/>
                </a:solidFill>
              </a:rPr>
              <a:t>130,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ko-KR" altLang="en-US" sz="1600" smtClean="0">
                <a:solidFill>
                  <a:srgbClr val="000000"/>
                </a:solidFill>
              </a:rPr>
              <a:t>등지방 </a:t>
            </a:r>
            <a:r>
              <a:rPr kumimoji="1" lang="en-US" altLang="ko-KR" sz="1600" smtClean="0">
                <a:solidFill>
                  <a:srgbClr val="000000"/>
                </a:solidFill>
              </a:rPr>
              <a:t>27, </a:t>
            </a:r>
            <a:r>
              <a:rPr kumimoji="1" lang="ko-KR" altLang="en-US" sz="1600" smtClean="0">
                <a:solidFill>
                  <a:srgbClr val="000000"/>
                </a:solidFill>
              </a:rPr>
              <a:t>경락단가</a:t>
            </a:r>
            <a:r>
              <a:rPr kumimoji="1" lang="en-US" altLang="ko-KR" sz="1600" smtClean="0">
                <a:solidFill>
                  <a:srgbClr val="000000"/>
                </a:solidFill>
              </a:rPr>
              <a:t> 21,052</a:t>
            </a:r>
            <a:r>
              <a:rPr kumimoji="1" lang="ko-KR" altLang="en-US" sz="1600" smtClean="0">
                <a:solidFill>
                  <a:srgbClr val="000000"/>
                </a:solidFill>
              </a:rPr>
              <a:t>원</a:t>
            </a:r>
            <a:r>
              <a:rPr kumimoji="1" lang="en-US" altLang="ko-KR" sz="1600" smtClean="0">
                <a:solidFill>
                  <a:srgbClr val="000000"/>
                </a:solidFill>
              </a:rPr>
              <a:t>/kg</a:t>
            </a:r>
            <a:endParaRPr kumimoji="1" lang="ko-KR" altLang="en-US" sz="1600" smtClean="0">
              <a:solidFill>
                <a:srgbClr val="000000"/>
              </a:solidFill>
            </a:endParaRPr>
          </a:p>
        </p:txBody>
      </p:sp>
      <p:sp>
        <p:nvSpPr>
          <p:cNvPr id="60423" name="Text Box 16"/>
          <p:cNvSpPr txBox="1">
            <a:spLocks noChangeArrowheads="1"/>
          </p:cNvSpPr>
          <p:nvPr/>
        </p:nvSpPr>
        <p:spPr bwMode="auto">
          <a:xfrm>
            <a:off x="919163" y="53975"/>
            <a:ext cx="7296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3000" smtClean="0">
                <a:solidFill>
                  <a:srgbClr val="000000"/>
                </a:solidFill>
              </a:rPr>
              <a:t>  </a:t>
            </a:r>
            <a:r>
              <a:rPr kumimoji="1" lang="ko-KR" altLang="en-US" sz="3000" smtClean="0">
                <a:solidFill>
                  <a:srgbClr val="CC0099"/>
                </a:solidFill>
              </a:rPr>
              <a:t>육량 형질과 경락단가</a:t>
            </a:r>
          </a:p>
        </p:txBody>
      </p:sp>
    </p:spTree>
    <p:extLst>
      <p:ext uri="{BB962C8B-B14F-4D97-AF65-F5344CB8AC3E}">
        <p14:creationId xmlns:p14="http://schemas.microsoft.com/office/powerpoint/2010/main" val="1869228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Documents and Settings\Administrator\바탕 화면\h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모서리가 둥근 직사각형 46"/>
          <p:cNvSpPr/>
          <p:nvPr/>
        </p:nvSpPr>
        <p:spPr bwMode="auto">
          <a:xfrm>
            <a:off x="611560" y="2645498"/>
            <a:ext cx="588626" cy="755236"/>
          </a:xfrm>
          <a:prstGeom prst="roundRect">
            <a:avLst/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70000">
                <a:schemeClr val="bg1"/>
              </a:gs>
            </a:gsLst>
            <a:lin ang="8100000" scaled="1"/>
            <a:tileRect/>
          </a:gra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2500" dirty="0">
                <a:solidFill>
                  <a:srgbClr val="CC0099"/>
                </a:solidFill>
              </a:rPr>
              <a:t>2</a:t>
            </a:r>
          </a:p>
        </p:txBody>
      </p:sp>
      <p:grpSp>
        <p:nvGrpSpPr>
          <p:cNvPr id="62468" name="그룹 28"/>
          <p:cNvGrpSpPr>
            <a:grpSpLocks/>
          </p:cNvGrpSpPr>
          <p:nvPr/>
        </p:nvGrpSpPr>
        <p:grpSpPr bwMode="auto">
          <a:xfrm>
            <a:off x="1327150" y="2636838"/>
            <a:ext cx="7061200" cy="814387"/>
            <a:chOff x="2800050" y="2110307"/>
            <a:chExt cx="4092123" cy="549621"/>
          </a:xfrm>
        </p:grpSpPr>
        <p:sp>
          <p:nvSpPr>
            <p:cNvPr id="52" name="모서리가 둥근 직사각형 51"/>
            <p:cNvSpPr/>
            <p:nvPr/>
          </p:nvSpPr>
          <p:spPr bwMode="auto">
            <a:xfrm>
              <a:off x="2800050" y="2110307"/>
              <a:ext cx="4092123" cy="549621"/>
            </a:xfrm>
            <a:prstGeom prst="roundRect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100000">
                  <a:srgbClr val="00B0F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en-US" sz="2500" b="0" dirty="0">
                <a:solidFill>
                  <a:prstClr val="white"/>
                </a:solidFill>
              </a:endParaRPr>
            </a:p>
          </p:txBody>
        </p:sp>
        <p:sp>
          <p:nvSpPr>
            <p:cNvPr id="53" name="모서리가 둥근 직사각형 52"/>
            <p:cNvSpPr/>
            <p:nvPr/>
          </p:nvSpPr>
          <p:spPr bwMode="auto">
            <a:xfrm>
              <a:off x="2866194" y="2150382"/>
              <a:ext cx="3959835" cy="46946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r>
                <a:rPr lang="en-US" altLang="ko-KR" sz="2500" dirty="0">
                  <a:solidFill>
                    <a:srgbClr val="CC0099"/>
                  </a:solidFill>
                </a:rPr>
                <a:t>C</a:t>
              </a:r>
              <a:r>
                <a:rPr lang="ko-KR" altLang="en-US" sz="2500" dirty="0">
                  <a:solidFill>
                    <a:srgbClr val="CC0099"/>
                  </a:solidFill>
                </a:rPr>
                <a:t>등급</a:t>
              </a:r>
              <a:r>
                <a:rPr lang="en-US" altLang="ko-KR" sz="2500" dirty="0">
                  <a:solidFill>
                    <a:srgbClr val="CC0099"/>
                  </a:solidFill>
                </a:rPr>
                <a:t> </a:t>
              </a:r>
              <a:r>
                <a:rPr lang="ko-KR" altLang="en-US" sz="2500" dirty="0" err="1">
                  <a:solidFill>
                    <a:srgbClr val="CC0099"/>
                  </a:solidFill>
                </a:rPr>
                <a:t>출현율</a:t>
              </a:r>
              <a:r>
                <a:rPr lang="ko-KR" altLang="en-US" sz="2500" dirty="0">
                  <a:solidFill>
                    <a:srgbClr val="CC0099"/>
                  </a:solidFill>
                </a:rPr>
                <a:t> 최소화를 위한 사양관리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0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953" y="5337811"/>
            <a:ext cx="7142646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거세우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 비중은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94.5%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로 대부분 거세출하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한우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등급이상 </a:t>
            </a: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출현율은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2015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년보다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1.0%p 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상승한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68.9%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1" y="1768241"/>
            <a:ext cx="7758011" cy="3479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4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481381"/>
            <a:ext cx="4354077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68" dirty="0">
                <a:latin typeface="Nanum Myeongjo Bold" charset="-127"/>
                <a:ea typeface="Nanum Myeongjo Bold" charset="-127"/>
              </a:rPr>
              <a:t>4.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한우산업 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3)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1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등급이상 출현율 변화추이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74685" y="527548"/>
            <a:ext cx="529312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736" dirty="0">
                <a:latin typeface="Nanum Myeongjo" charset="-127"/>
                <a:ea typeface="Nanum Myeongjo" charset="-127"/>
                <a:cs typeface="Nanum Myeongjo" charset="-127"/>
              </a:rPr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19516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99" name="Group 35"/>
          <p:cNvGraphicFramePr>
            <a:graphicFrameLocks noGrp="1"/>
          </p:cNvGraphicFramePr>
          <p:nvPr/>
        </p:nvGraphicFramePr>
        <p:xfrm>
          <a:off x="838200" y="1905000"/>
          <a:ext cx="7924800" cy="4397374"/>
        </p:xfrm>
        <a:graphic>
          <a:graphicData uri="http://schemas.openxmlformats.org/drawingml/2006/table">
            <a:tbl>
              <a:tblPr/>
              <a:tblGrid>
                <a:gridCol w="1089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1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114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96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구분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종    전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변   경   안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공식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68.184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[0.625*등지방두께(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mm)]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+ [0.130 * 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등심면적(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cm2)]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[0.024 * 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도체중량(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kg)]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1" lang="en-US" altLang="ko-K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단, 한우는 </a:t>
                      </a:r>
                      <a:r>
                        <a:rPr kumimoji="1" lang="ko-KR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가산점</a:t>
                      </a:r>
                      <a:r>
                        <a:rPr kumimoji="1" lang="ko-KR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3.23점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68.184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[0.625*등지방두께(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mm)]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+ [0.130 * 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등심면적(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cm2)]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[0.024 * 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도체중량(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kg)]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1" lang="en-US" altLang="ko-K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단, 한우는 </a:t>
                      </a:r>
                      <a:r>
                        <a:rPr kumimoji="1" lang="ko-KR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가산점</a:t>
                      </a:r>
                      <a:r>
                        <a:rPr kumimoji="1" lang="ko-KR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3.23점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53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구분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67.5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67.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32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굴림" pitchFamily="50" charset="-127"/>
                        </a:rPr>
                        <a:t>–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6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7.5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미만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3.3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굴림" pitchFamily="50" charset="-127"/>
                        </a:rPr>
                        <a:t>–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67.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미만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미만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</a:t>
                      </a: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3.3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미만</a:t>
                      </a: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298" name="Rectangle 34"/>
          <p:cNvSpPr>
            <a:spLocks noChangeArrowheads="1"/>
          </p:cNvSpPr>
          <p:nvPr/>
        </p:nvSpPr>
        <p:spPr bwMode="auto">
          <a:xfrm>
            <a:off x="539552" y="404664"/>
            <a:ext cx="7793038" cy="92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ko-KR" altLang="en-US" sz="4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한육우</a:t>
            </a:r>
            <a:r>
              <a:rPr lang="ko-KR" alt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육량등급 변경</a:t>
            </a:r>
          </a:p>
        </p:txBody>
      </p:sp>
    </p:spTree>
    <p:extLst>
      <p:ext uri="{BB962C8B-B14F-4D97-AF65-F5344CB8AC3E}">
        <p14:creationId xmlns:p14="http://schemas.microsoft.com/office/powerpoint/2010/main" val="41058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6898042" cy="70788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육량 등급을 향상시키려면 ….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1676400" y="2514600"/>
            <a:ext cx="5791200" cy="1143000"/>
          </a:xfrm>
          <a:prstGeom prst="flowChartAlternateProcess">
            <a:avLst/>
          </a:prstGeom>
          <a:gradFill rotWithShape="0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굴림" pitchFamily="50" charset="-127"/>
                <a:ea typeface="굴림" pitchFamily="50" charset="-127"/>
              </a:rPr>
              <a:t>등지방은 얇게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1676400" y="4267200"/>
            <a:ext cx="5791200" cy="1143000"/>
          </a:xfrm>
          <a:prstGeom prst="flowChartAlternateProcess">
            <a:avLst/>
          </a:prstGeom>
          <a:gradFill rotWithShape="0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굴림" pitchFamily="50" charset="-127"/>
                <a:ea typeface="굴림" pitchFamily="50" charset="-127"/>
              </a:rPr>
              <a:t>등심단면적은 넓게</a:t>
            </a:r>
          </a:p>
        </p:txBody>
      </p:sp>
    </p:spTree>
    <p:extLst>
      <p:ext uri="{BB962C8B-B14F-4D97-AF65-F5344CB8AC3E}">
        <p14:creationId xmlns:p14="http://schemas.microsoft.com/office/powerpoint/2010/main" val="2397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43608" y="620688"/>
            <a:ext cx="6019800" cy="7016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육량 등급을 향상 방법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1676400" y="2514600"/>
            <a:ext cx="5791200" cy="1143000"/>
          </a:xfrm>
          <a:prstGeom prst="flowChartAlternateProcess">
            <a:avLst/>
          </a:prstGeom>
          <a:gradFill rotWithShape="0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굴림" pitchFamily="50" charset="-127"/>
                <a:ea typeface="굴림" pitchFamily="50" charset="-127"/>
              </a:rPr>
              <a:t>개  량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1676400" y="4267200"/>
            <a:ext cx="5791200" cy="1143000"/>
          </a:xfrm>
          <a:prstGeom prst="flowChartAlternateProcess">
            <a:avLst/>
          </a:prstGeom>
          <a:gradFill rotWithShape="0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굴림" pitchFamily="50" charset="-127"/>
                <a:ea typeface="굴림" pitchFamily="50" charset="-127"/>
              </a:rPr>
              <a:t>사양관리</a:t>
            </a:r>
          </a:p>
        </p:txBody>
      </p:sp>
    </p:spTree>
    <p:extLst>
      <p:ext uri="{BB962C8B-B14F-4D97-AF65-F5344CB8AC3E}">
        <p14:creationId xmlns:p14="http://schemas.microsoft.com/office/powerpoint/2010/main" val="6155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11560" y="620688"/>
            <a:ext cx="751840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4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한우 주요 경제형질의 </a:t>
            </a:r>
            <a:r>
              <a:rPr lang="ko-KR" altLang="en-US" sz="44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유전력</a:t>
            </a:r>
            <a:endParaRPr lang="ko-KR" altLang="en-US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027520" name="Object 2"/>
          <p:cNvGraphicFramePr>
            <a:graphicFrameLocks noChangeAspect="1"/>
          </p:cNvGraphicFramePr>
          <p:nvPr>
            <p:extLst/>
          </p:nvPr>
        </p:nvGraphicFramePr>
        <p:xfrm>
          <a:off x="251520" y="2564904"/>
          <a:ext cx="8610600" cy="334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0756" name="워크시트" r:id="rId3" imgW="6997680" imgH="1563840" progId="Excel.Sheet.8">
                  <p:embed/>
                </p:oleObj>
              </mc:Choice>
              <mc:Fallback>
                <p:oleObj name="워크시트" r:id="rId3" imgW="6997680" imgH="1563840" progId="Excel.Sheet.8">
                  <p:embed/>
                  <p:pic>
                    <p:nvPicPr>
                      <p:cNvPr id="20275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564904"/>
                        <a:ext cx="8610600" cy="33480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FF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3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2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r>
              <a:rPr lang="ko-KR" alt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원인진단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4343400"/>
          </a:xfrm>
        </p:spPr>
        <p:txBody>
          <a:bodyPr rtlCol="0">
            <a:normAutofit/>
          </a:bodyPr>
          <a:lstStyle/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비육기간에 따른 비육우 몸 조직의 발육순서와 성장단계별 농후사료 급여량은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등심단면적 및 출하체중 증대를 위한 육성기 사양관리는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비육우에 대한 조사료의 종류별 최대 급여수준은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농후사료 및 조사료 급여수준에 따른 </a:t>
            </a:r>
            <a:r>
              <a:rPr lang="ko-KR" altLang="en-US" sz="2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예상증체량</a:t>
            </a: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성장단계의 구분 및 단계별 농후사료 급여수준은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육성기 사양관리의 특징 ?</a:t>
            </a:r>
          </a:p>
          <a:p>
            <a:pPr marL="342839" indent="-342839" defTabSz="914239" eaLnBrk="1" fontAlgn="auto" hangingPunct="1">
              <a:spcAft>
                <a:spcPts val="0"/>
              </a:spcAft>
              <a:defRPr/>
            </a:pPr>
            <a:r>
              <a:rPr lang="ko-KR" altLang="en-US" sz="2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비육기</a:t>
            </a:r>
            <a:r>
              <a:rPr lang="ko-KR" alt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맑은 고딕" pitchFamily="50" charset="-127"/>
                <a:ea typeface="맑은 고딕" pitchFamily="50" charset="-127"/>
              </a:rPr>
              <a:t> 사양관리의 특징 ?</a:t>
            </a:r>
          </a:p>
        </p:txBody>
      </p:sp>
    </p:spTree>
    <p:extLst>
      <p:ext uri="{BB962C8B-B14F-4D97-AF65-F5344CB8AC3E}">
        <p14:creationId xmlns:p14="http://schemas.microsoft.com/office/powerpoint/2010/main" val="6936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rtlCol="0">
            <a:normAutofit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r>
              <a:rPr lang="ko-KR" alt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피하 지방</a:t>
            </a:r>
            <a:r>
              <a:rPr lang="en-US" altLang="ko-KR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3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등지방</a:t>
            </a:r>
            <a:r>
              <a:rPr lang="en-US" altLang="ko-KR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두께가</a:t>
            </a:r>
            <a:br>
              <a:rPr lang="ko-KR" alt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</a:br>
            <a:r>
              <a:rPr lang="ko-KR" alt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 두꺼워지는 요인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ko-KR" sz="2600" dirty="0" smtClean="0">
                <a:latin typeface="+mn-ea"/>
              </a:rPr>
              <a:t>①</a:t>
            </a:r>
            <a:r>
              <a:rPr lang="ko-KR" altLang="en-US" sz="2600" dirty="0" err="1" smtClean="0">
                <a:solidFill>
                  <a:srgbClr val="002060"/>
                </a:solidFill>
                <a:latin typeface="+mn-ea"/>
              </a:rPr>
              <a:t>비육기간이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 너무 길 때</a:t>
            </a:r>
            <a:r>
              <a:rPr lang="en-US" altLang="ko-KR" sz="2600" dirty="0" smtClean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2600" dirty="0" err="1" smtClean="0">
                <a:solidFill>
                  <a:srgbClr val="002060"/>
                </a:solidFill>
                <a:latin typeface="+mn-ea"/>
              </a:rPr>
              <a:t>지육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 중량이 지나치게 클 때</a:t>
            </a:r>
            <a:r>
              <a:rPr lang="en-US" altLang="ko-KR" sz="2600" dirty="0" smtClean="0">
                <a:solidFill>
                  <a:srgbClr val="002060"/>
                </a:solidFill>
                <a:latin typeface="+mn-ea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ko-KR" sz="2600" dirty="0" smtClean="0">
                <a:solidFill>
                  <a:srgbClr val="002060"/>
                </a:solidFill>
                <a:latin typeface="+mn-ea"/>
              </a:rPr>
              <a:t>②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보상 성장할 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400" dirty="0" smtClean="0">
                <a:latin typeface="+mn-ea"/>
              </a:rPr>
              <a:t>   </a:t>
            </a:r>
            <a:r>
              <a:rPr lang="en-US" altLang="ko-KR" sz="2400" dirty="0" smtClean="0">
                <a:latin typeface="+mn-ea"/>
              </a:rPr>
              <a:t>-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</a:rPr>
              <a:t>비육 전기에 섭취량을</a:t>
            </a:r>
            <a:r>
              <a:rPr lang="ko-KR" altLang="en-US" sz="2400" dirty="0" smtClean="0">
                <a:latin typeface="+mn-ea"/>
              </a:rPr>
              <a:t> 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제한하고 후기에 </a:t>
            </a:r>
            <a:r>
              <a:rPr lang="ko-KR" altLang="en-US" sz="2400" dirty="0" err="1" smtClean="0">
                <a:solidFill>
                  <a:srgbClr val="002060"/>
                </a:solidFill>
                <a:latin typeface="+mn-ea"/>
              </a:rPr>
              <a:t>농후사료를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     과다 섭취할 때 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피하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근간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2400" dirty="0" err="1" smtClean="0">
                <a:solidFill>
                  <a:srgbClr val="002060"/>
                </a:solidFill>
                <a:latin typeface="+mn-ea"/>
              </a:rPr>
              <a:t>신장지방이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두꺼워진다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   - </a:t>
            </a:r>
            <a:r>
              <a:rPr lang="ko-KR" altLang="en-US" sz="2400" dirty="0" err="1" smtClean="0">
                <a:solidFill>
                  <a:srgbClr val="002060"/>
                </a:solidFill>
                <a:latin typeface="+mn-ea"/>
              </a:rPr>
              <a:t>육성기에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2400" dirty="0" err="1" smtClean="0">
                <a:solidFill>
                  <a:srgbClr val="002060"/>
                </a:solidFill>
                <a:latin typeface="+mn-ea"/>
              </a:rPr>
              <a:t>농후사료의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과다 섭취로 </a:t>
            </a:r>
            <a:r>
              <a:rPr lang="ko-KR" altLang="en-US" sz="2400" dirty="0" err="1" smtClean="0">
                <a:solidFill>
                  <a:srgbClr val="002060"/>
                </a:solidFill>
                <a:latin typeface="+mn-ea"/>
              </a:rPr>
              <a:t>과비될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 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400" dirty="0" smtClean="0">
                <a:latin typeface="+mn-ea"/>
              </a:rPr>
              <a:t>   </a:t>
            </a:r>
            <a:r>
              <a:rPr lang="en-US" altLang="ko-KR" sz="2400" dirty="0" smtClean="0">
                <a:latin typeface="+mn-ea"/>
              </a:rPr>
              <a:t>- </a:t>
            </a:r>
            <a:r>
              <a:rPr lang="ko-KR" altLang="en-US" sz="2400" dirty="0" err="1" smtClean="0">
                <a:solidFill>
                  <a:srgbClr val="FF0000"/>
                </a:solidFill>
                <a:latin typeface="+mn-ea"/>
              </a:rPr>
              <a:t>비육전기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</a:rPr>
              <a:t> 후반에 사료 섭취량 저하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여름철 관리 부실</a:t>
            </a: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ko-KR" sz="2400" dirty="0" smtClean="0">
                <a:solidFill>
                  <a:srgbClr val="002060"/>
                </a:solidFill>
                <a:latin typeface="+mn-ea"/>
              </a:rPr>
              <a:t>      </a:t>
            </a:r>
            <a:r>
              <a:rPr lang="ko-KR" altLang="en-US" sz="2400" dirty="0" smtClean="0">
                <a:solidFill>
                  <a:srgbClr val="002060"/>
                </a:solidFill>
                <a:latin typeface="+mn-ea"/>
              </a:rPr>
              <a:t>가 후기의 섭취량 증가로 이어질 때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400" dirty="0" smtClean="0">
                <a:latin typeface="+mn-ea"/>
              </a:rPr>
              <a:t>   </a:t>
            </a:r>
            <a:r>
              <a:rPr lang="en-US" altLang="ko-KR" sz="2400" dirty="0" smtClean="0">
                <a:latin typeface="+mn-ea"/>
              </a:rPr>
              <a:t>-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</a:rPr>
              <a:t>질병 또는 스트레스</a:t>
            </a:r>
            <a:r>
              <a:rPr lang="ko-KR" altLang="en-US" sz="2400" dirty="0" smtClean="0">
                <a:latin typeface="+mn-ea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</a:rPr>
              <a:t>등</a:t>
            </a:r>
            <a:r>
              <a:rPr lang="ko-KR" altLang="en-US" sz="2400" dirty="0" smtClean="0">
                <a:latin typeface="+mn-ea"/>
              </a:rPr>
              <a:t>으로 저하된 섭취량이 그 후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400" dirty="0" smtClean="0">
                <a:latin typeface="+mn-ea"/>
              </a:rPr>
              <a:t>      지속적으로 증가될 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800" dirty="0" smtClean="0">
                <a:latin typeface="+mn-ea"/>
              </a:rPr>
              <a:t>③ </a:t>
            </a:r>
            <a:r>
              <a:rPr lang="ko-KR" altLang="en-US" sz="2600" dirty="0" err="1" smtClean="0">
                <a:solidFill>
                  <a:srgbClr val="002060"/>
                </a:solidFill>
                <a:latin typeface="+mn-ea"/>
              </a:rPr>
              <a:t>비육후기의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2600" dirty="0" err="1" smtClean="0">
                <a:solidFill>
                  <a:srgbClr val="002060"/>
                </a:solidFill>
                <a:latin typeface="+mn-ea"/>
              </a:rPr>
              <a:t>농후사료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2600" dirty="0" smtClean="0">
                <a:solidFill>
                  <a:srgbClr val="FF0000"/>
                </a:solidFill>
                <a:latin typeface="+mn-ea"/>
              </a:rPr>
              <a:t>섭취량이 자연적인 감소로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o-KR" altLang="en-US" sz="2600" dirty="0" smtClean="0">
                <a:solidFill>
                  <a:srgbClr val="FF0000"/>
                </a:solidFill>
                <a:latin typeface="+mn-ea"/>
              </a:rPr>
              <a:t>    이어지지 않고 높은 섭취량을</a:t>
            </a:r>
            <a:r>
              <a:rPr lang="ko-KR" altLang="en-US" sz="2600" dirty="0" smtClean="0">
                <a:latin typeface="+mn-ea"/>
              </a:rPr>
              <a:t> </a:t>
            </a:r>
            <a:r>
              <a:rPr lang="ko-KR" altLang="en-US" sz="2600" dirty="0" smtClean="0">
                <a:solidFill>
                  <a:srgbClr val="FF0000"/>
                </a:solidFill>
                <a:latin typeface="+mn-ea"/>
              </a:rPr>
              <a:t>유지</a:t>
            </a:r>
            <a:r>
              <a:rPr lang="ko-KR" altLang="en-US" sz="2600" dirty="0" smtClean="0">
                <a:solidFill>
                  <a:srgbClr val="002060"/>
                </a:solidFill>
                <a:latin typeface="+mn-ea"/>
              </a:rPr>
              <a:t>할 때</a:t>
            </a:r>
            <a:r>
              <a:rPr lang="ko-KR" altLang="en-US" sz="2800" dirty="0" smtClean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5462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88988" y="66675"/>
            <a:ext cx="75612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defRPr/>
            </a:pPr>
            <a:r>
              <a:rPr kumimoji="1" lang="en-US" altLang="ko-KR" sz="3000" spc="-150" dirty="0">
                <a:solidFill>
                  <a:srgbClr val="CC0099"/>
                </a:solidFill>
                <a:latin typeface="맑은 고딕"/>
                <a:ea typeface="맑은 고딕"/>
              </a:rPr>
              <a:t>  </a:t>
            </a:r>
            <a:r>
              <a:rPr kumimoji="1" lang="ko-KR" altLang="en-US" sz="3000" spc="-150" dirty="0">
                <a:solidFill>
                  <a:srgbClr val="CC0099"/>
                </a:solidFill>
                <a:latin typeface="맑은 고딕"/>
                <a:ea typeface="맑은 고딕"/>
              </a:rPr>
              <a:t>육량 </a:t>
            </a:r>
            <a:r>
              <a:rPr kumimoji="1" lang="en-US" altLang="ko-KR" sz="3000" spc="-150" dirty="0">
                <a:solidFill>
                  <a:srgbClr val="CC0099"/>
                </a:solidFill>
                <a:latin typeface="맑은 고딕"/>
                <a:ea typeface="맑은 고딕"/>
              </a:rPr>
              <a:t>C </a:t>
            </a:r>
            <a:r>
              <a:rPr kumimoji="1" lang="ko-KR" altLang="en-US" sz="3000" spc="-150" dirty="0">
                <a:solidFill>
                  <a:srgbClr val="CC0099"/>
                </a:solidFill>
                <a:latin typeface="맑은 고딕"/>
                <a:ea typeface="맑은 고딕"/>
              </a:rPr>
              <a:t>등급 최소화를 위한 사양관리 포인트</a:t>
            </a:r>
          </a:p>
        </p:txBody>
      </p:sp>
      <p:grpSp>
        <p:nvGrpSpPr>
          <p:cNvPr id="63491" name="그룹 3"/>
          <p:cNvGrpSpPr>
            <a:grpSpLocks/>
          </p:cNvGrpSpPr>
          <p:nvPr/>
        </p:nvGrpSpPr>
        <p:grpSpPr bwMode="auto">
          <a:xfrm>
            <a:off x="628650" y="1408113"/>
            <a:ext cx="7527925" cy="639762"/>
            <a:chOff x="47339" y="1028238"/>
            <a:chExt cx="7529700" cy="641052"/>
          </a:xfrm>
        </p:grpSpPr>
        <p:grpSp>
          <p:nvGrpSpPr>
            <p:cNvPr id="63529" name="위쪽 화살표 설명선 36"/>
            <p:cNvGrpSpPr>
              <a:grpSpLocks/>
            </p:cNvGrpSpPr>
            <p:nvPr/>
          </p:nvGrpSpPr>
          <p:grpSpPr bwMode="auto">
            <a:xfrm>
              <a:off x="47339" y="1028238"/>
              <a:ext cx="7529700" cy="641052"/>
              <a:chOff x="627888" y="1408176"/>
              <a:chExt cx="7528560" cy="640080"/>
            </a:xfrm>
          </p:grpSpPr>
          <p:pic>
            <p:nvPicPr>
              <p:cNvPr id="63533" name="위쪽 화살표 설명선 36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1408176"/>
                <a:ext cx="7528560" cy="64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34" name="Text Box 52"/>
              <p:cNvSpPr txBox="1">
                <a:spLocks noChangeArrowheads="1"/>
              </p:cNvSpPr>
              <p:nvPr/>
            </p:nvSpPr>
            <p:spPr bwMode="auto">
              <a:xfrm rot="5400000">
                <a:off x="3586107" y="-1519181"/>
                <a:ext cx="612775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30" name="TextBox 41"/>
            <p:cNvSpPr txBox="1">
              <a:spLocks noChangeArrowheads="1"/>
            </p:cNvSpPr>
            <p:nvPr/>
          </p:nvSpPr>
          <p:spPr bwMode="auto">
            <a:xfrm>
              <a:off x="85388" y="1054721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01. </a:t>
              </a:r>
              <a:r>
                <a:rPr kumimoji="1" lang="ko-KR" altLang="en-US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생</a:t>
              </a:r>
            </a:p>
          </p:txBody>
        </p:sp>
        <p:sp>
          <p:nvSpPr>
            <p:cNvPr id="63531" name="Freeform 33"/>
            <p:cNvSpPr>
              <a:spLocks/>
            </p:cNvSpPr>
            <p:nvPr/>
          </p:nvSpPr>
          <p:spPr bwMode="auto">
            <a:xfrm rot="16200000" flipH="1">
              <a:off x="274824" y="864552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32" name="직사각형 2"/>
            <p:cNvSpPr>
              <a:spLocks noChangeArrowheads="1"/>
            </p:cNvSpPr>
            <p:nvPr/>
          </p:nvSpPr>
          <p:spPr bwMode="auto">
            <a:xfrm>
              <a:off x="1144561" y="1117317"/>
              <a:ext cx="4145939" cy="43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ko-KR" altLang="en-US" sz="2200" smtClean="0">
                  <a:solidFill>
                    <a:srgbClr val="000000"/>
                  </a:solidFill>
                </a:rPr>
                <a:t>우량 밑소</a:t>
              </a:r>
              <a:r>
                <a:rPr lang="en-US" altLang="ko-KR" sz="2200" smtClean="0">
                  <a:solidFill>
                    <a:srgbClr val="000000"/>
                  </a:solidFill>
                </a:rPr>
                <a:t>(</a:t>
              </a:r>
              <a:r>
                <a:rPr lang="ko-KR" altLang="en-US" sz="2200" smtClean="0">
                  <a:solidFill>
                    <a:srgbClr val="000000"/>
                  </a:solidFill>
                </a:rPr>
                <a:t>유전능력</a:t>
              </a:r>
              <a:r>
                <a:rPr lang="en-US" altLang="ko-KR" sz="2200" smtClean="0">
                  <a:solidFill>
                    <a:srgbClr val="000000"/>
                  </a:solidFill>
                </a:rPr>
                <a:t>, </a:t>
              </a:r>
              <a:r>
                <a:rPr lang="ko-KR" altLang="en-US" sz="2200" smtClean="0">
                  <a:solidFill>
                    <a:srgbClr val="000000"/>
                  </a:solidFill>
                </a:rPr>
                <a:t>개량</a:t>
              </a:r>
              <a:r>
                <a:rPr lang="en-US" altLang="ko-KR" sz="2200" smtClean="0">
                  <a:solidFill>
                    <a:srgbClr val="000000"/>
                  </a:solidFill>
                </a:rPr>
                <a:t>) </a:t>
              </a:r>
              <a:r>
                <a:rPr lang="ko-KR" altLang="en-US" sz="2200" smtClean="0">
                  <a:solidFill>
                    <a:srgbClr val="000000"/>
                  </a:solidFill>
                </a:rPr>
                <a:t>확보</a:t>
              </a:r>
              <a:endParaRPr lang="ko-KR" altLang="en-US" sz="2400" b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3492" name="그룹 4"/>
          <p:cNvGrpSpPr>
            <a:grpSpLocks/>
          </p:cNvGrpSpPr>
          <p:nvPr/>
        </p:nvGrpSpPr>
        <p:grpSpPr bwMode="auto">
          <a:xfrm>
            <a:off x="628650" y="2206625"/>
            <a:ext cx="7527925" cy="639763"/>
            <a:chOff x="47340" y="1787157"/>
            <a:chExt cx="7529698" cy="639395"/>
          </a:xfrm>
        </p:grpSpPr>
        <p:grpSp>
          <p:nvGrpSpPr>
            <p:cNvPr id="63523" name="위쪽 화살표 설명선 45"/>
            <p:cNvGrpSpPr>
              <a:grpSpLocks/>
            </p:cNvGrpSpPr>
            <p:nvPr/>
          </p:nvGrpSpPr>
          <p:grpSpPr bwMode="auto">
            <a:xfrm>
              <a:off x="47340" y="1787157"/>
              <a:ext cx="7529698" cy="639395"/>
              <a:chOff x="627888" y="2206752"/>
              <a:chExt cx="7528560" cy="640080"/>
            </a:xfrm>
          </p:grpSpPr>
          <p:pic>
            <p:nvPicPr>
              <p:cNvPr id="63527" name="위쪽 화살표 설명선 4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2206752"/>
                <a:ext cx="7528560" cy="64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28" name="Text Box 46"/>
              <p:cNvSpPr txBox="1">
                <a:spLocks noChangeArrowheads="1"/>
              </p:cNvSpPr>
              <p:nvPr/>
            </p:nvSpPr>
            <p:spPr bwMode="auto">
              <a:xfrm rot="5400000">
                <a:off x="3585313" y="-719875"/>
                <a:ext cx="614363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24" name="TextBox 46"/>
            <p:cNvSpPr txBox="1">
              <a:spLocks noChangeArrowheads="1"/>
            </p:cNvSpPr>
            <p:nvPr/>
          </p:nvSpPr>
          <p:spPr bwMode="auto">
            <a:xfrm>
              <a:off x="85389" y="1813544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02. </a:t>
              </a:r>
              <a:r>
                <a:rPr kumimoji="1" lang="ko-KR" altLang="en-US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산</a:t>
              </a:r>
            </a:p>
          </p:txBody>
        </p:sp>
        <p:sp>
          <p:nvSpPr>
            <p:cNvPr id="63525" name="Freeform 33"/>
            <p:cNvSpPr>
              <a:spLocks/>
            </p:cNvSpPr>
            <p:nvPr/>
          </p:nvSpPr>
          <p:spPr bwMode="auto">
            <a:xfrm rot="16200000" flipH="1">
              <a:off x="274825" y="1623375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26" name="직사각형 48"/>
            <p:cNvSpPr>
              <a:spLocks noChangeArrowheads="1"/>
            </p:cNvSpPr>
            <p:nvPr/>
          </p:nvSpPr>
          <p:spPr bwMode="auto">
            <a:xfrm>
              <a:off x="1144561" y="1906152"/>
              <a:ext cx="4636592" cy="42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ko-KR" altLang="en-US" sz="2200" smtClean="0">
                  <a:solidFill>
                    <a:srgbClr val="CC0099"/>
                  </a:solidFill>
                </a:rPr>
                <a:t>육성기 사양관리</a:t>
              </a:r>
              <a:r>
                <a:rPr lang="en-US" altLang="ko-KR" sz="2200" smtClean="0">
                  <a:solidFill>
                    <a:srgbClr val="CC0099"/>
                  </a:solidFill>
                </a:rPr>
                <a:t>(</a:t>
              </a:r>
              <a:r>
                <a:rPr lang="ko-KR" altLang="en-US" sz="2200" smtClean="0">
                  <a:solidFill>
                    <a:srgbClr val="CC0099"/>
                  </a:solidFill>
                </a:rPr>
                <a:t>조사료 급여 관리</a:t>
              </a:r>
              <a:r>
                <a:rPr lang="en-US" altLang="ko-KR" sz="2200" smtClean="0">
                  <a:solidFill>
                    <a:srgbClr val="CC0099"/>
                  </a:solidFill>
                </a:rPr>
                <a:t>)</a:t>
              </a:r>
              <a:endParaRPr lang="ko-KR" altLang="en-US" sz="2400" smtClean="0">
                <a:solidFill>
                  <a:srgbClr val="CC0099"/>
                </a:solidFill>
              </a:endParaRPr>
            </a:p>
          </p:txBody>
        </p:sp>
      </p:grpSp>
      <p:grpSp>
        <p:nvGrpSpPr>
          <p:cNvPr id="63493" name="그룹 5"/>
          <p:cNvGrpSpPr>
            <a:grpSpLocks/>
          </p:cNvGrpSpPr>
          <p:nvPr/>
        </p:nvGrpSpPr>
        <p:grpSpPr bwMode="auto">
          <a:xfrm>
            <a:off x="628650" y="3005138"/>
            <a:ext cx="7527925" cy="646112"/>
            <a:chOff x="73847" y="2555795"/>
            <a:chExt cx="7529698" cy="645485"/>
          </a:xfrm>
        </p:grpSpPr>
        <p:grpSp>
          <p:nvGrpSpPr>
            <p:cNvPr id="63517" name="위쪽 화살표 설명선 49"/>
            <p:cNvGrpSpPr>
              <a:grpSpLocks/>
            </p:cNvGrpSpPr>
            <p:nvPr/>
          </p:nvGrpSpPr>
          <p:grpSpPr bwMode="auto">
            <a:xfrm>
              <a:off x="73847" y="2555795"/>
              <a:ext cx="7529698" cy="645485"/>
              <a:chOff x="627888" y="3005328"/>
              <a:chExt cx="7528560" cy="646176"/>
            </a:xfrm>
          </p:grpSpPr>
          <p:pic>
            <p:nvPicPr>
              <p:cNvPr id="63521" name="위쪽 화살표 설명선 4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3005328"/>
                <a:ext cx="7528560" cy="646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22" name="Text Box 40"/>
              <p:cNvSpPr txBox="1">
                <a:spLocks noChangeArrowheads="1"/>
              </p:cNvSpPr>
              <p:nvPr/>
            </p:nvSpPr>
            <p:spPr bwMode="auto">
              <a:xfrm rot="5400000">
                <a:off x="3585313" y="80225"/>
                <a:ext cx="614363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18" name="TextBox 50"/>
            <p:cNvSpPr txBox="1">
              <a:spLocks noChangeArrowheads="1"/>
            </p:cNvSpPr>
            <p:nvPr/>
          </p:nvSpPr>
          <p:spPr bwMode="auto">
            <a:xfrm>
              <a:off x="111896" y="2583704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03. </a:t>
              </a:r>
              <a:r>
                <a:rPr kumimoji="1" lang="ko-KR" altLang="en-US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성</a:t>
              </a:r>
            </a:p>
          </p:txBody>
        </p:sp>
        <p:sp>
          <p:nvSpPr>
            <p:cNvPr id="63519" name="Freeform 33"/>
            <p:cNvSpPr>
              <a:spLocks/>
            </p:cNvSpPr>
            <p:nvPr/>
          </p:nvSpPr>
          <p:spPr bwMode="auto">
            <a:xfrm rot="16200000" flipH="1">
              <a:off x="301332" y="2393535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20" name="직사각형 52"/>
            <p:cNvSpPr>
              <a:spLocks noChangeArrowheads="1"/>
            </p:cNvSpPr>
            <p:nvPr/>
          </p:nvSpPr>
          <p:spPr bwMode="auto">
            <a:xfrm>
              <a:off x="1171068" y="2647781"/>
              <a:ext cx="5161602" cy="43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ko-KR" altLang="en-US" sz="2200" dirty="0" err="1" smtClean="0">
                  <a:solidFill>
                    <a:srgbClr val="000000"/>
                  </a:solidFill>
                </a:rPr>
                <a:t>비육전기</a:t>
              </a:r>
              <a:r>
                <a:rPr lang="ko-KR" altLang="en-US" sz="2200" dirty="0" smtClean="0">
                  <a:solidFill>
                    <a:srgbClr val="000000"/>
                  </a:solidFill>
                </a:rPr>
                <a:t> 기간 </a:t>
              </a:r>
              <a:r>
                <a:rPr lang="en-US" altLang="ko-KR" sz="2200" dirty="0" smtClean="0">
                  <a:solidFill>
                    <a:srgbClr val="000000"/>
                  </a:solidFill>
                </a:rPr>
                <a:t>, </a:t>
              </a:r>
              <a:r>
                <a:rPr lang="ko-KR" altLang="en-US" sz="2200" dirty="0" smtClean="0">
                  <a:solidFill>
                    <a:srgbClr val="000000"/>
                  </a:solidFill>
                </a:rPr>
                <a:t>에너지 및 단백질 공급</a:t>
              </a:r>
              <a:endParaRPr lang="ko-KR" altLang="en-US" sz="24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3494" name="그룹 6"/>
          <p:cNvGrpSpPr>
            <a:grpSpLocks/>
          </p:cNvGrpSpPr>
          <p:nvPr/>
        </p:nvGrpSpPr>
        <p:grpSpPr bwMode="auto">
          <a:xfrm>
            <a:off x="628650" y="3803650"/>
            <a:ext cx="7527925" cy="646113"/>
            <a:chOff x="73847" y="3320339"/>
            <a:chExt cx="7529698" cy="647158"/>
          </a:xfrm>
        </p:grpSpPr>
        <p:grpSp>
          <p:nvGrpSpPr>
            <p:cNvPr id="63511" name="위쪽 화살표 설명선 53"/>
            <p:cNvGrpSpPr>
              <a:grpSpLocks/>
            </p:cNvGrpSpPr>
            <p:nvPr/>
          </p:nvGrpSpPr>
          <p:grpSpPr bwMode="auto">
            <a:xfrm>
              <a:off x="73847" y="3320339"/>
              <a:ext cx="7529698" cy="647158"/>
              <a:chOff x="627888" y="3803904"/>
              <a:chExt cx="7528560" cy="646176"/>
            </a:xfrm>
          </p:grpSpPr>
          <p:pic>
            <p:nvPicPr>
              <p:cNvPr id="63515" name="위쪽 화살표 설명선 5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3803904"/>
                <a:ext cx="7528560" cy="646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6" name="Text Box 34"/>
              <p:cNvSpPr txBox="1">
                <a:spLocks noChangeArrowheads="1"/>
              </p:cNvSpPr>
              <p:nvPr/>
            </p:nvSpPr>
            <p:spPr bwMode="auto">
              <a:xfrm rot="5400000">
                <a:off x="3586107" y="879531"/>
                <a:ext cx="612775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12" name="TextBox 54"/>
            <p:cNvSpPr txBox="1">
              <a:spLocks noChangeArrowheads="1"/>
            </p:cNvSpPr>
            <p:nvPr/>
          </p:nvSpPr>
          <p:spPr bwMode="auto">
            <a:xfrm>
              <a:off x="111896" y="3349811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04. </a:t>
              </a:r>
              <a:r>
                <a:rPr kumimoji="1" lang="ko-KR" altLang="en-US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향</a:t>
              </a:r>
            </a:p>
          </p:txBody>
        </p:sp>
        <p:sp>
          <p:nvSpPr>
            <p:cNvPr id="63513" name="Freeform 33"/>
            <p:cNvSpPr>
              <a:spLocks/>
            </p:cNvSpPr>
            <p:nvPr/>
          </p:nvSpPr>
          <p:spPr bwMode="auto">
            <a:xfrm rot="16200000" flipH="1">
              <a:off x="301332" y="3159642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14" name="직사각형 56"/>
            <p:cNvSpPr>
              <a:spLocks noChangeArrowheads="1"/>
            </p:cNvSpPr>
            <p:nvPr/>
          </p:nvSpPr>
          <p:spPr bwMode="auto">
            <a:xfrm>
              <a:off x="1171068" y="3398253"/>
              <a:ext cx="5196877" cy="43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ko-KR" altLang="en-US" sz="2200" dirty="0" err="1" smtClean="0">
                  <a:solidFill>
                    <a:srgbClr val="000000"/>
                  </a:solidFill>
                </a:rPr>
                <a:t>비육전기</a:t>
              </a:r>
              <a:r>
                <a:rPr lang="ko-KR" altLang="en-US" sz="2200" dirty="0" smtClean="0">
                  <a:solidFill>
                    <a:srgbClr val="000000"/>
                  </a:solidFill>
                </a:rPr>
                <a:t> 후반부 섭취량 제한 요인 제거</a:t>
              </a:r>
              <a:endParaRPr lang="ko-KR" altLang="en-US" sz="24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3495" name="그룹 7"/>
          <p:cNvGrpSpPr>
            <a:grpSpLocks/>
          </p:cNvGrpSpPr>
          <p:nvPr/>
        </p:nvGrpSpPr>
        <p:grpSpPr bwMode="auto">
          <a:xfrm>
            <a:off x="628650" y="4602163"/>
            <a:ext cx="7527925" cy="646112"/>
            <a:chOff x="47338" y="4242101"/>
            <a:chExt cx="7529698" cy="645486"/>
          </a:xfrm>
        </p:grpSpPr>
        <p:grpSp>
          <p:nvGrpSpPr>
            <p:cNvPr id="63505" name="위쪽 화살표 설명선 57"/>
            <p:cNvGrpSpPr>
              <a:grpSpLocks/>
            </p:cNvGrpSpPr>
            <p:nvPr/>
          </p:nvGrpSpPr>
          <p:grpSpPr bwMode="auto">
            <a:xfrm>
              <a:off x="47338" y="4242101"/>
              <a:ext cx="7529698" cy="645486"/>
              <a:chOff x="627888" y="4602480"/>
              <a:chExt cx="7528560" cy="646176"/>
            </a:xfrm>
          </p:grpSpPr>
          <p:pic>
            <p:nvPicPr>
              <p:cNvPr id="63509" name="위쪽 화살표 설명선 5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4602480"/>
                <a:ext cx="7528560" cy="646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0" name="Text Box 28"/>
              <p:cNvSpPr txBox="1">
                <a:spLocks noChangeArrowheads="1"/>
              </p:cNvSpPr>
              <p:nvPr/>
            </p:nvSpPr>
            <p:spPr bwMode="auto">
              <a:xfrm rot="5400000">
                <a:off x="3585313" y="1678837"/>
                <a:ext cx="614362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06" name="TextBox 58"/>
            <p:cNvSpPr txBox="1">
              <a:spLocks noChangeArrowheads="1"/>
            </p:cNvSpPr>
            <p:nvPr/>
          </p:nvSpPr>
          <p:spPr bwMode="auto">
            <a:xfrm>
              <a:off x="85387" y="4271469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05. </a:t>
              </a:r>
              <a:r>
                <a:rPr kumimoji="1" lang="ko-KR" altLang="en-US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상</a:t>
              </a:r>
            </a:p>
          </p:txBody>
        </p:sp>
        <p:sp>
          <p:nvSpPr>
            <p:cNvPr id="63507" name="Freeform 33"/>
            <p:cNvSpPr>
              <a:spLocks/>
            </p:cNvSpPr>
            <p:nvPr/>
          </p:nvSpPr>
          <p:spPr bwMode="auto">
            <a:xfrm rot="16200000" flipH="1">
              <a:off x="274823" y="4081300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08" name="직사각형 60"/>
            <p:cNvSpPr>
              <a:spLocks noChangeArrowheads="1"/>
            </p:cNvSpPr>
            <p:nvPr/>
          </p:nvSpPr>
          <p:spPr bwMode="auto">
            <a:xfrm>
              <a:off x="1144559" y="4335672"/>
              <a:ext cx="4250882" cy="430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ko-KR" altLang="en-US" sz="2200" dirty="0" smtClean="0">
                  <a:solidFill>
                    <a:srgbClr val="CC0099"/>
                  </a:solidFill>
                </a:rPr>
                <a:t>질병 스트레스로 인한 문제 해결</a:t>
              </a:r>
              <a:endParaRPr lang="ko-KR" altLang="en-US" sz="2400" dirty="0" smtClean="0">
                <a:solidFill>
                  <a:srgbClr val="CC0099"/>
                </a:solidFill>
              </a:endParaRPr>
            </a:p>
          </p:txBody>
        </p:sp>
      </p:grpSp>
      <p:grpSp>
        <p:nvGrpSpPr>
          <p:cNvPr id="63496" name="그룹 8"/>
          <p:cNvGrpSpPr>
            <a:grpSpLocks/>
          </p:cNvGrpSpPr>
          <p:nvPr/>
        </p:nvGrpSpPr>
        <p:grpSpPr bwMode="auto">
          <a:xfrm>
            <a:off x="628650" y="5400675"/>
            <a:ext cx="7527925" cy="646113"/>
            <a:chOff x="67160" y="5021166"/>
            <a:chExt cx="7529698" cy="647158"/>
          </a:xfrm>
        </p:grpSpPr>
        <p:grpSp>
          <p:nvGrpSpPr>
            <p:cNvPr id="63499" name="위쪽 화살표 설명선 61"/>
            <p:cNvGrpSpPr>
              <a:grpSpLocks/>
            </p:cNvGrpSpPr>
            <p:nvPr/>
          </p:nvGrpSpPr>
          <p:grpSpPr bwMode="auto">
            <a:xfrm>
              <a:off x="67160" y="5021166"/>
              <a:ext cx="7529698" cy="647158"/>
              <a:chOff x="627888" y="5401056"/>
              <a:chExt cx="7528560" cy="646176"/>
            </a:xfrm>
          </p:grpSpPr>
          <p:pic>
            <p:nvPicPr>
              <p:cNvPr id="63503" name="위쪽 화살표 설명선 61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888" y="5401056"/>
                <a:ext cx="7528560" cy="646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4" name="Text Box 22"/>
              <p:cNvSpPr txBox="1">
                <a:spLocks noChangeArrowheads="1"/>
              </p:cNvSpPr>
              <p:nvPr/>
            </p:nvSpPr>
            <p:spPr bwMode="auto">
              <a:xfrm rot="5400000">
                <a:off x="3586107" y="2478144"/>
                <a:ext cx="612775" cy="649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1" lang="ko-KR" altLang="en-US" sz="1800" b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00" name="TextBox 62"/>
            <p:cNvSpPr txBox="1">
              <a:spLocks noChangeArrowheads="1"/>
            </p:cNvSpPr>
            <p:nvPr/>
          </p:nvSpPr>
          <p:spPr bwMode="auto">
            <a:xfrm>
              <a:off x="105209" y="5052101"/>
              <a:ext cx="10593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240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06. !!</a:t>
              </a:r>
              <a:endParaRPr kumimoji="1" lang="ko-KR" altLang="en-US" sz="240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63501" name="Freeform 33"/>
            <p:cNvSpPr>
              <a:spLocks/>
            </p:cNvSpPr>
            <p:nvPr/>
          </p:nvSpPr>
          <p:spPr bwMode="auto">
            <a:xfrm rot="16200000" flipH="1">
              <a:off x="294645" y="4861932"/>
              <a:ext cx="578273" cy="943768"/>
            </a:xfrm>
            <a:prstGeom prst="rtTriangle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ko-KR" altLang="en-US" sz="1800" b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502" name="직사각형 64"/>
            <p:cNvSpPr>
              <a:spLocks noChangeArrowheads="1"/>
            </p:cNvSpPr>
            <p:nvPr/>
          </p:nvSpPr>
          <p:spPr bwMode="auto">
            <a:xfrm>
              <a:off x="1164381" y="5100669"/>
              <a:ext cx="5196877" cy="43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ko-KR" altLang="en-US" sz="2200" dirty="0" smtClean="0">
                  <a:solidFill>
                    <a:srgbClr val="000000"/>
                  </a:solidFill>
                </a:rPr>
                <a:t>계절별 사양관리 및 적정 </a:t>
              </a:r>
              <a:r>
                <a:rPr lang="ko-KR" altLang="en-US" sz="2200" dirty="0" err="1" smtClean="0">
                  <a:solidFill>
                    <a:srgbClr val="000000"/>
                  </a:solidFill>
                </a:rPr>
                <a:t>운동공간</a:t>
              </a:r>
              <a:r>
                <a:rPr lang="ko-KR" altLang="en-US" sz="2200" dirty="0" smtClean="0">
                  <a:solidFill>
                    <a:srgbClr val="000000"/>
                  </a:solidFill>
                </a:rPr>
                <a:t> 확보</a:t>
              </a:r>
            </a:p>
          </p:txBody>
        </p:sp>
      </p:grpSp>
      <p:sp>
        <p:nvSpPr>
          <p:cNvPr id="54" name="위쪽 화살표 53"/>
          <p:cNvSpPr/>
          <p:nvPr/>
        </p:nvSpPr>
        <p:spPr>
          <a:xfrm>
            <a:off x="7485063" y="1435100"/>
            <a:ext cx="1441450" cy="4595813"/>
          </a:xfrm>
          <a:prstGeom prst="upArrow">
            <a:avLst>
              <a:gd name="adj1" fmla="val 60072"/>
              <a:gd name="adj2" fmla="val 64101"/>
            </a:avLst>
          </a:prstGeom>
          <a:gradFill flip="none" rotWithShape="1">
            <a:gsLst>
              <a:gs pos="98000">
                <a:srgbClr val="002060"/>
              </a:gs>
              <a:gs pos="82000">
                <a:srgbClr val="002060"/>
              </a:gs>
              <a:gs pos="83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3498" name="TextBox 10"/>
          <p:cNvSpPr txBox="1">
            <a:spLocks noChangeArrowheads="1"/>
          </p:cNvSpPr>
          <p:nvPr/>
        </p:nvSpPr>
        <p:spPr bwMode="auto">
          <a:xfrm>
            <a:off x="7620000" y="1838325"/>
            <a:ext cx="11557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ko-KR" altLang="en-US" sz="2800" b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육</a:t>
            </a:r>
            <a:endParaRPr kumimoji="1" lang="en-US" altLang="ko-KR" sz="2800" b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ko-KR" altLang="en-US" sz="2800" b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량</a:t>
            </a:r>
            <a:endParaRPr kumimoji="1" lang="en-US" altLang="ko-KR" sz="2800" b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ko-KR" altLang="en-US" sz="2800" b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등</a:t>
            </a:r>
            <a:endParaRPr kumimoji="1" lang="en-US" altLang="ko-KR" sz="2800" b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ko-KR" altLang="en-US" sz="2800" b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급</a:t>
            </a:r>
            <a:endParaRPr kumimoji="1" lang="en-US" altLang="ko-KR" sz="2800" b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en-US" altLang="ko-KR" sz="2800" b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!!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kumimoji="1" lang="ko-KR" altLang="en-US" sz="2800" b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5025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908050"/>
            <a:ext cx="525621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0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388" y="0"/>
            <a:ext cx="7256462" cy="857250"/>
          </a:xfrm>
        </p:spPr>
        <p:txBody>
          <a:bodyPr/>
          <a:lstStyle/>
          <a:p>
            <a:pPr algn="l" eaLnBrk="1" hangingPunct="1">
              <a:defRPr/>
            </a:pPr>
            <a:r>
              <a:rPr lang="ko-KR" altLang="en-US" sz="3400" b="1" dirty="0" smtClean="0">
                <a:solidFill>
                  <a:srgbClr val="D60093"/>
                </a:solidFill>
                <a:ea typeface="헤드라인" pitchFamily="18" charset="-127"/>
              </a:rPr>
              <a:t> </a:t>
            </a:r>
            <a:r>
              <a:rPr lang="ko-KR" altLang="en-US" sz="3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등심</a:t>
            </a:r>
            <a:r>
              <a:rPr lang="en-US" altLang="ko-KR" sz="3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 </a:t>
            </a:r>
            <a:r>
              <a:rPr lang="ko-KR" altLang="en-US" sz="3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단면 및 지방구분</a:t>
            </a:r>
          </a:p>
        </p:txBody>
      </p:sp>
      <p:sp>
        <p:nvSpPr>
          <p:cNvPr id="1180676" name="AutoShape 4"/>
          <p:cNvSpPr>
            <a:spLocks noChangeArrowheads="1"/>
          </p:cNvSpPr>
          <p:nvPr/>
        </p:nvSpPr>
        <p:spPr bwMode="auto">
          <a:xfrm>
            <a:off x="87313" y="4560888"/>
            <a:ext cx="2684462" cy="5111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75000"/>
              <a:buNone/>
              <a:defRPr/>
            </a:pPr>
            <a:r>
              <a:rPr lang="ko-KR" altLang="en-US" sz="2400" dirty="0" err="1">
                <a:solidFill>
                  <a:srgbClr val="D60093"/>
                </a:solidFill>
                <a:latin typeface="맑은 고딕" pitchFamily="50" charset="-127"/>
                <a:ea typeface="맑은 고딕" pitchFamily="50" charset="-127"/>
              </a:rPr>
              <a:t>배최장근</a:t>
            </a:r>
            <a:r>
              <a:rPr lang="ko-KR" altLang="en-US" sz="2400" dirty="0">
                <a:solidFill>
                  <a:srgbClr val="D60093"/>
                </a:solidFill>
                <a:latin typeface="맑은 고딕" pitchFamily="50" charset="-127"/>
                <a:ea typeface="맑은 고딕" pitchFamily="50" charset="-127"/>
              </a:rPr>
              <a:t> 면적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2916238" y="4652963"/>
            <a:ext cx="2160587" cy="288925"/>
          </a:xfrm>
          <a:prstGeom prst="rightArrow">
            <a:avLst>
              <a:gd name="adj1" fmla="val 50000"/>
              <a:gd name="adj2" fmla="val 186951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SzPct val="75000"/>
              <a:buFontTx/>
              <a:buChar char="•"/>
            </a:pPr>
            <a:endParaRPr lang="ko-KR" altLang="en-US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6372225" y="3357563"/>
            <a:ext cx="50323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6443663" y="3141663"/>
            <a:ext cx="0" cy="3603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6804025" y="3141663"/>
            <a:ext cx="0" cy="3603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80681" name="AutoShape 9"/>
          <p:cNvSpPr>
            <a:spLocks noChangeArrowheads="1"/>
          </p:cNvSpPr>
          <p:nvPr/>
        </p:nvSpPr>
        <p:spPr bwMode="auto">
          <a:xfrm>
            <a:off x="7019925" y="3076575"/>
            <a:ext cx="2019300" cy="5111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75000"/>
              <a:buNone/>
              <a:defRPr/>
            </a:pPr>
            <a:r>
              <a:rPr lang="ko-KR" altLang="en-US" sz="2400" dirty="0" err="1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등지방</a:t>
            </a:r>
            <a:r>
              <a:rPr lang="ko-KR" altLang="en-US" sz="24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 면적</a:t>
            </a:r>
          </a:p>
        </p:txBody>
      </p:sp>
      <p:sp>
        <p:nvSpPr>
          <p:cNvPr id="37898" name="Line 12"/>
          <p:cNvSpPr>
            <a:spLocks noChangeShapeType="1"/>
          </p:cNvSpPr>
          <p:nvPr/>
        </p:nvSpPr>
        <p:spPr bwMode="auto">
          <a:xfrm>
            <a:off x="2916238" y="3357563"/>
            <a:ext cx="863600" cy="6477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  <a:effectLst>
            <a:prstShdw prst="shdw17" dist="17961" dir="2700000">
              <a:srgbClr val="999900"/>
            </a:prst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076325" y="3003550"/>
            <a:ext cx="2200275" cy="5111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75000"/>
              <a:buNone/>
              <a:defRPr/>
            </a:pPr>
            <a:r>
              <a:rPr lang="ko-KR" altLang="en-US" sz="2400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근간지방</a:t>
            </a:r>
          </a:p>
        </p:txBody>
      </p:sp>
      <p:sp>
        <p:nvSpPr>
          <p:cNvPr id="37900" name="Line 13"/>
          <p:cNvSpPr>
            <a:spLocks noChangeShapeType="1"/>
          </p:cNvSpPr>
          <p:nvPr/>
        </p:nvSpPr>
        <p:spPr bwMode="auto">
          <a:xfrm>
            <a:off x="2268538" y="3500438"/>
            <a:ext cx="2087562" cy="21605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  <a:effectLst>
            <a:prstShdw prst="shdw17" dist="17961" dir="2700000">
              <a:srgbClr val="999900"/>
            </a:prst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7901" name="슬라이드 번호 개체 틀 3"/>
          <p:cNvSpPr txBox="1">
            <a:spLocks noGrp="1"/>
          </p:cNvSpPr>
          <p:nvPr/>
        </p:nvSpPr>
        <p:spPr bwMode="auto">
          <a:xfrm>
            <a:off x="7046913" y="649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SzPct val="75000"/>
              <a:buFontTx/>
              <a:buChar char="•"/>
            </a:pPr>
            <a:fld id="{1B95E381-80B3-4959-A96D-F37A83A95662}" type="slidenum">
              <a:rPr kumimoji="0" lang="ko-KR" altLang="en-US" sz="13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pPr algn="ctr">
                <a:spcBef>
                  <a:spcPct val="20000"/>
                </a:spcBef>
                <a:buSzPct val="75000"/>
                <a:buFontTx/>
                <a:buChar char="•"/>
              </a:pPr>
              <a:t>67</a:t>
            </a:fld>
            <a:r>
              <a:rPr kumimoji="0" lang="en-US" altLang="ko-KR" sz="13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/71</a:t>
            </a:r>
          </a:p>
        </p:txBody>
      </p:sp>
    </p:spTree>
    <p:extLst>
      <p:ext uri="{BB962C8B-B14F-4D97-AF65-F5344CB8AC3E}">
        <p14:creationId xmlns:p14="http://schemas.microsoft.com/office/powerpoint/2010/main" val="25712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1323" y="116632"/>
            <a:ext cx="6913563" cy="909638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400" b="1" dirty="0" smtClean="0">
                <a:solidFill>
                  <a:srgbClr val="D60093"/>
                </a:solidFill>
                <a:ea typeface="헤드라인" pitchFamily="18" charset="-127"/>
              </a:rPr>
              <a:t> </a:t>
            </a:r>
            <a:r>
              <a:rPr lang="en-US" altLang="ko-KR" sz="32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en-US" altLang="ko-KR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등심 단면적의 차이 비교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68413"/>
            <a:ext cx="3816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268413"/>
            <a:ext cx="3597275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0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07504" y="334397"/>
            <a:ext cx="7296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헤드라인" pitchFamily="18" charset="-127"/>
                <a:ea typeface="헤드라인" pitchFamily="18" charset="-127"/>
              </a:rPr>
              <a:t> </a:t>
            </a:r>
            <a:r>
              <a:rPr lang="ko-KR" altLang="en-US" sz="36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헤드라인" pitchFamily="18" charset="-127"/>
              </a:rPr>
              <a:t>등심을 크게 키우는 방법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8352927" cy="580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b="1" dirty="0" smtClean="0"/>
          </a:p>
          <a:p>
            <a:endParaRPr lang="en-US" altLang="ko-KR" sz="1600" dirty="0" smtClean="0"/>
          </a:p>
          <a:p>
            <a:pPr>
              <a:lnSpc>
                <a:spcPct val="90000"/>
              </a:lnSpc>
            </a:pPr>
            <a:endParaRPr lang="en-US" altLang="ko-KR" b="1" dirty="0" smtClean="0"/>
          </a:p>
          <a:p>
            <a:pPr algn="l">
              <a:lnSpc>
                <a:spcPct val="90000"/>
              </a:lnSpc>
            </a:pPr>
            <a:r>
              <a:rPr lang="ko-KR" altLang="en-US" sz="2400" b="1" dirty="0" smtClean="0"/>
              <a:t>가</a:t>
            </a:r>
            <a:r>
              <a:rPr lang="en-US" altLang="ko-KR" sz="2400" b="1" dirty="0" smtClean="0"/>
              <a:t>.</a:t>
            </a:r>
            <a:r>
              <a:rPr lang="ko-KR" altLang="en-US" sz="2400" b="1" dirty="0" smtClean="0"/>
              <a:t> 등심이 큰 유전력을 가진 개체 사육</a:t>
            </a: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r>
              <a:rPr lang="en-US" altLang="ko-KR" sz="2400" b="1" dirty="0" smtClean="0"/>
              <a:t>     (</a:t>
            </a:r>
            <a:r>
              <a:rPr lang="ko-KR" altLang="en-US" sz="2400" b="1" dirty="0" err="1" smtClean="0"/>
              <a:t>유전력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0.5~0.6) </a:t>
            </a:r>
            <a:r>
              <a:rPr lang="ko-KR" altLang="en-US" sz="2400" b="1" dirty="0" smtClean="0"/>
              <a:t>고도의 </a:t>
            </a:r>
            <a:r>
              <a:rPr lang="ko-KR" altLang="en-US" sz="2400" b="1" dirty="0" err="1" smtClean="0"/>
              <a:t>유전력</a:t>
            </a: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r>
              <a:rPr lang="ko-KR" altLang="en-US" sz="2400" b="1" dirty="0" smtClean="0"/>
              <a:t>나</a:t>
            </a:r>
            <a:r>
              <a:rPr lang="en-US" altLang="ko-KR" sz="2400" b="1" dirty="0" smtClean="0"/>
              <a:t>.</a:t>
            </a:r>
            <a:r>
              <a:rPr lang="ko-KR" altLang="en-US" sz="2400" b="1" dirty="0" smtClean="0"/>
              <a:t> 등심의 최대 발달 시기 </a:t>
            </a:r>
            <a:r>
              <a:rPr lang="en-US" altLang="ko-KR" sz="2400" b="1" dirty="0" smtClean="0"/>
              <a:t>: 18</a:t>
            </a:r>
            <a:r>
              <a:rPr lang="ko-KR" altLang="en-US" sz="2400" b="1" dirty="0" smtClean="0"/>
              <a:t>개월령 전후</a:t>
            </a: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r>
              <a:rPr lang="en-US" altLang="ko-KR" sz="2400" b="1" dirty="0" smtClean="0"/>
              <a:t>     </a:t>
            </a:r>
            <a:r>
              <a:rPr lang="ko-KR" altLang="en-US" sz="2400" b="1" dirty="0" smtClean="0"/>
              <a:t>이시기에 사료를 충분히 섭취함</a:t>
            </a: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endParaRPr lang="en-US" altLang="ko-KR" sz="2400" b="1" dirty="0" smtClean="0"/>
          </a:p>
          <a:p>
            <a:pPr algn="l">
              <a:lnSpc>
                <a:spcPct val="90000"/>
              </a:lnSpc>
            </a:pPr>
            <a:r>
              <a:rPr lang="ko-KR" altLang="en-US" sz="2400" b="1" dirty="0" smtClean="0">
                <a:solidFill>
                  <a:srgbClr val="D60093"/>
                </a:solidFill>
              </a:rPr>
              <a:t>다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.</a:t>
            </a:r>
            <a:r>
              <a:rPr lang="ko-KR" altLang="en-US" sz="2400" b="1" dirty="0" smtClean="0">
                <a:solidFill>
                  <a:srgbClr val="D60093"/>
                </a:solidFill>
              </a:rPr>
              <a:t> 근간지방의 최대 발달시기</a:t>
            </a:r>
            <a:endParaRPr lang="en-US" altLang="ko-KR" sz="2400" b="1" dirty="0" smtClean="0">
              <a:solidFill>
                <a:srgbClr val="D60093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altLang="ko-KR" sz="2400" dirty="0" smtClean="0">
                <a:solidFill>
                  <a:srgbClr val="D60093"/>
                </a:solidFill>
              </a:rPr>
              <a:t>     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: 9~12</a:t>
            </a:r>
            <a:r>
              <a:rPr lang="ko-KR" altLang="en-US" sz="2400" b="1" dirty="0" err="1" smtClean="0">
                <a:solidFill>
                  <a:srgbClr val="D60093"/>
                </a:solidFill>
              </a:rPr>
              <a:t>개월령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   </a:t>
            </a:r>
            <a:r>
              <a:rPr lang="ko-KR" altLang="en-US" sz="2400" b="1" dirty="0" smtClean="0">
                <a:solidFill>
                  <a:srgbClr val="D60093"/>
                </a:solidFill>
              </a:rPr>
              <a:t>이시기에는 발달하지 않도록 사육한다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.</a:t>
            </a:r>
          </a:p>
          <a:p>
            <a:pPr algn="l">
              <a:lnSpc>
                <a:spcPct val="90000"/>
              </a:lnSpc>
            </a:pPr>
            <a:endParaRPr lang="en-US" altLang="ko-KR" sz="2400" b="1" dirty="0" smtClean="0">
              <a:solidFill>
                <a:srgbClr val="D60093"/>
              </a:solidFill>
            </a:endParaRPr>
          </a:p>
          <a:p>
            <a:pPr marL="457200" indent="-457200" algn="l">
              <a:lnSpc>
                <a:spcPct val="90000"/>
              </a:lnSpc>
            </a:pPr>
            <a:r>
              <a:rPr lang="ko-KR" altLang="en-US" sz="2400" b="1" dirty="0" smtClean="0">
                <a:solidFill>
                  <a:srgbClr val="D60093"/>
                </a:solidFill>
              </a:rPr>
              <a:t>라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.</a:t>
            </a:r>
            <a:r>
              <a:rPr lang="ko-KR" altLang="en-US" sz="2400" b="1" dirty="0" smtClean="0">
                <a:solidFill>
                  <a:srgbClr val="D60093"/>
                </a:solidFill>
              </a:rPr>
              <a:t> 근간지방이 발달하면 등심이 발달하는 시기에 압박</a:t>
            </a:r>
            <a:endParaRPr lang="en-US" altLang="ko-KR" sz="2400" b="1" dirty="0" smtClean="0">
              <a:solidFill>
                <a:srgbClr val="D60093"/>
              </a:solidFill>
            </a:endParaRPr>
          </a:p>
          <a:p>
            <a:pPr marL="457200" indent="-457200" algn="l">
              <a:lnSpc>
                <a:spcPct val="90000"/>
              </a:lnSpc>
            </a:pPr>
            <a:r>
              <a:rPr lang="en-US" altLang="ko-KR" sz="2400" dirty="0" smtClean="0">
                <a:solidFill>
                  <a:srgbClr val="D60093"/>
                </a:solidFill>
              </a:rPr>
              <a:t>     </a:t>
            </a:r>
            <a:r>
              <a:rPr lang="ko-KR" altLang="en-US" sz="2400" b="1" dirty="0" smtClean="0">
                <a:solidFill>
                  <a:srgbClr val="D60093"/>
                </a:solidFill>
              </a:rPr>
              <a:t>을 받기때문에 등심이 커지지 않는다</a:t>
            </a:r>
            <a:r>
              <a:rPr lang="en-US" altLang="ko-KR" sz="2400" b="1" dirty="0" smtClean="0">
                <a:solidFill>
                  <a:srgbClr val="D60093"/>
                </a:solidFill>
              </a:rPr>
              <a:t>.</a:t>
            </a:r>
          </a:p>
          <a:p>
            <a:pPr algn="l">
              <a:lnSpc>
                <a:spcPct val="90000"/>
              </a:lnSpc>
            </a:pPr>
            <a:endParaRPr lang="en-US" altLang="ko-KR" sz="2400" b="1" dirty="0" smtClean="0"/>
          </a:p>
          <a:p>
            <a:pPr marL="457200" indent="-457200" algn="l">
              <a:lnSpc>
                <a:spcPct val="90000"/>
              </a:lnSpc>
            </a:pPr>
            <a:r>
              <a:rPr lang="ko-KR" altLang="en-US" sz="2400" b="1" dirty="0" smtClean="0">
                <a:solidFill>
                  <a:srgbClr val="0000FF"/>
                </a:solidFill>
              </a:rPr>
              <a:t>마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.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결국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근간지방을 발달 시키지 않고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,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등심의 최대 </a:t>
            </a:r>
            <a:endParaRPr lang="en-US" altLang="ko-KR" sz="2400" b="1" dirty="0" smtClean="0">
              <a:solidFill>
                <a:srgbClr val="0000FF"/>
              </a:solidFill>
            </a:endParaRPr>
          </a:p>
          <a:p>
            <a:pPr marL="457200" indent="-457200" algn="l">
              <a:lnSpc>
                <a:spcPct val="90000"/>
              </a:lnSpc>
            </a:pPr>
            <a:r>
              <a:rPr lang="en-US" altLang="ko-KR" sz="2400" dirty="0" smtClean="0">
                <a:solidFill>
                  <a:srgbClr val="0000FF"/>
                </a:solidFill>
              </a:rPr>
              <a:t>    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발달시기에 사료를 충분히 먹이면 등심이 커진다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12776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0408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677" y="5431630"/>
            <a:ext cx="7142646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청탁금지법 </a:t>
            </a: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시행이후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 도매가격 약세로 송아지 가격 또한 하락 전환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수송아지 가격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306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만원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, 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암송아지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264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만원 전후 형성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(6~7</a:t>
            </a:r>
            <a:r>
              <a:rPr lang="ko-KR" altLang="en-US" sz="1197" dirty="0" err="1">
                <a:latin typeface="Nanum Myeongjo Bold" charset="-127"/>
                <a:ea typeface="Nanum Myeongjo Bold" charset="-127"/>
              </a:rPr>
              <a:t>개월령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0" y="1766487"/>
            <a:ext cx="7758012" cy="35398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236352" y="481381"/>
            <a:ext cx="3525324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한우산업 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4)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산지가격 변화추이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74685" y="527548"/>
            <a:ext cx="529312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736" dirty="0">
                <a:latin typeface="Nanum Myeongjo" charset="-127"/>
                <a:ea typeface="Nanum Myeongjo" charset="-127"/>
                <a:cs typeface="Nanum Myeongjo" charset="-127"/>
              </a:rPr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711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549275"/>
            <a:ext cx="89296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“근간</a:t>
            </a:r>
            <a:r>
              <a:rPr lang="en-US" altLang="ko-KR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·  </a:t>
            </a:r>
            <a:r>
              <a:rPr lang="ko-KR" altLang="en-US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복강 내 지방”은 “육량</a:t>
            </a:r>
            <a:r>
              <a:rPr lang="en-US" altLang="ko-KR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육질 등급”을 저하</a:t>
            </a:r>
            <a:r>
              <a:rPr lang="en-US" altLang="ko-KR" sz="2800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endParaRPr lang="ko-KR" altLang="en-US" sz="2800" u="sng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8313" y="1989138"/>
            <a:ext cx="43926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D60093"/>
                </a:solidFill>
                <a:latin typeface="맑은 고딕" pitchFamily="50" charset="-127"/>
                <a:ea typeface="맑은 고딕" pitchFamily="50" charset="-127"/>
              </a:rPr>
              <a:t>◈ 근간지방의 축적은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D60093"/>
                </a:solidFill>
                <a:latin typeface="맑은 고딕" pitchFamily="50" charset="-127"/>
                <a:ea typeface="맑은 고딕" pitchFamily="50" charset="-127"/>
              </a:rPr>
              <a:t>   등심단면적을 작게 함</a:t>
            </a:r>
            <a:endParaRPr lang="en-US" altLang="ko-KR" sz="2200" dirty="0">
              <a:solidFill>
                <a:srgbClr val="D6009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68313" y="3213100"/>
            <a:ext cx="853281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◈ 근간</a:t>
            </a:r>
            <a:r>
              <a:rPr lang="en-US" altLang="ko-KR" sz="22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2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복강지방의 조기침착은 </a:t>
            </a:r>
          </a:p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   사료섭취량 감소함</a:t>
            </a:r>
            <a:endParaRPr lang="en-US" altLang="ko-KR" sz="2200" dirty="0">
              <a:solidFill>
                <a:srgbClr val="008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spcBef>
                <a:spcPct val="50000"/>
              </a:spcBef>
              <a:buSzPct val="75000"/>
              <a:buNone/>
            </a:pPr>
            <a:r>
              <a:rPr lang="en-US" altLang="ko-KR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     - </a:t>
            </a:r>
            <a:r>
              <a:rPr lang="ko-KR" altLang="en-US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지방세포에서 식용을 억제하는 </a:t>
            </a:r>
          </a:p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dirty="0" err="1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레프친</a:t>
            </a:r>
            <a:r>
              <a:rPr lang="en-US" altLang="ko-KR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dirty="0" err="1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Leptin</a:t>
            </a:r>
            <a:r>
              <a:rPr lang="en-US" altLang="ko-KR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dirty="0">
                <a:solidFill>
                  <a:srgbClr val="008000"/>
                </a:solidFill>
                <a:latin typeface="맑은 고딕" pitchFamily="50" charset="-127"/>
                <a:ea typeface="맑은 고딕" pitchFamily="50" charset="-127"/>
              </a:rPr>
              <a:t>호르몬 분비</a:t>
            </a:r>
            <a:endParaRPr lang="en-US" altLang="ko-KR" sz="1600" dirty="0">
              <a:solidFill>
                <a:srgbClr val="008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68313" y="5303838"/>
            <a:ext cx="49688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◈ 근간</a:t>
            </a:r>
            <a:r>
              <a:rPr lang="en-US" altLang="ko-KR" sz="22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2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복강지방의 침착은</a:t>
            </a:r>
          </a:p>
          <a:p>
            <a:pPr algn="l">
              <a:spcBef>
                <a:spcPct val="50000"/>
              </a:spcBef>
              <a:buSzPct val="75000"/>
              <a:buNone/>
            </a:pPr>
            <a:r>
              <a:rPr lang="ko-KR" altLang="en-US" sz="22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200" dirty="0" err="1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마블링을</a:t>
            </a:r>
            <a:r>
              <a:rPr lang="ko-KR" altLang="en-US" sz="22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억제함</a:t>
            </a:r>
            <a:endParaRPr lang="en-US" altLang="ko-KR" sz="2200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932363" y="1700213"/>
            <a:ext cx="3689350" cy="489585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63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개량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80728"/>
            <a:ext cx="3528392" cy="2448272"/>
          </a:xfrm>
        </p:spPr>
      </p:pic>
      <p:sp>
        <p:nvSpPr>
          <p:cNvPr id="5" name="TextBox 4"/>
          <p:cNvSpPr txBox="1"/>
          <p:nvPr/>
        </p:nvSpPr>
        <p:spPr>
          <a:xfrm>
            <a:off x="859588" y="3861048"/>
            <a:ext cx="742718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2600" b="1" dirty="0" smtClean="0">
                <a:solidFill>
                  <a:srgbClr val="D60093"/>
                </a:solidFill>
              </a:rPr>
              <a:t>- 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등심과 주위 조직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  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등심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(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흉최장근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)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은</a:t>
            </a:r>
            <a:endParaRPr lang="en-US" altLang="ko-KR" sz="2600" b="1" dirty="0" smtClean="0">
              <a:solidFill>
                <a:srgbClr val="D60093"/>
              </a:solidFill>
            </a:endParaRPr>
          </a:p>
          <a:p>
            <a:pPr algn="l">
              <a:lnSpc>
                <a:spcPct val="110000"/>
              </a:lnSpc>
            </a:pPr>
            <a:r>
              <a:rPr lang="ko-KR" altLang="en-US" sz="2600" b="1" dirty="0" smtClean="0">
                <a:solidFill>
                  <a:srgbClr val="D60093"/>
                </a:solidFill>
              </a:rPr>
              <a:t>   </a:t>
            </a:r>
            <a:r>
              <a:rPr lang="ko-KR" altLang="en-US" sz="2600" b="1" dirty="0" err="1" smtClean="0">
                <a:solidFill>
                  <a:srgbClr val="D60093"/>
                </a:solidFill>
              </a:rPr>
              <a:t>지육의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 가장 안쪽에 있으므로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, 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주위의 압박을 </a:t>
            </a:r>
            <a:endParaRPr lang="en-US" altLang="ko-KR" sz="2600" b="1" dirty="0" smtClean="0">
              <a:solidFill>
                <a:srgbClr val="D60093"/>
              </a:solidFill>
            </a:endParaRPr>
          </a:p>
          <a:p>
            <a:pPr algn="l">
              <a:lnSpc>
                <a:spcPct val="110000"/>
              </a:lnSpc>
            </a:pPr>
            <a:r>
              <a:rPr lang="ko-KR" altLang="en-US" sz="2600" b="1" dirty="0" smtClean="0">
                <a:solidFill>
                  <a:srgbClr val="D60093"/>
                </a:solidFill>
              </a:rPr>
              <a:t>   받기 쉬운 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(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발달이 저해되기 쉬운</a:t>
            </a:r>
            <a:r>
              <a:rPr lang="en-US" altLang="ko-KR" sz="2600" b="1" dirty="0" smtClean="0">
                <a:solidFill>
                  <a:srgbClr val="D60093"/>
                </a:solidFill>
              </a:rPr>
              <a:t>) </a:t>
            </a:r>
            <a:r>
              <a:rPr lang="ko-KR" altLang="en-US" sz="2600" b="1" dirty="0" smtClean="0">
                <a:solidFill>
                  <a:srgbClr val="D60093"/>
                </a:solidFill>
              </a:rPr>
              <a:t>부위임</a:t>
            </a:r>
            <a:endParaRPr lang="en-US" altLang="ko-KR" sz="2600" b="1" dirty="0" smtClean="0">
              <a:solidFill>
                <a:srgbClr val="D60093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2600" b="1" dirty="0" smtClean="0">
                <a:solidFill>
                  <a:srgbClr val="006600"/>
                </a:solidFill>
              </a:rPr>
              <a:t>- </a:t>
            </a:r>
            <a:r>
              <a:rPr lang="ko-KR" altLang="en-US" sz="2600" b="1" dirty="0" smtClean="0">
                <a:solidFill>
                  <a:srgbClr val="006600"/>
                </a:solidFill>
              </a:rPr>
              <a:t>근간 지방등이 있으면 가장 나쁘다</a:t>
            </a:r>
            <a:endParaRPr lang="en-US" altLang="ko-KR" sz="2600" b="1" dirty="0" smtClean="0">
              <a:solidFill>
                <a:srgbClr val="006600"/>
              </a:solidFill>
            </a:endParaRPr>
          </a:p>
        </p:txBody>
      </p:sp>
      <p:pic>
        <p:nvPicPr>
          <p:cNvPr id="6" name="내용 개체 틀 3" descr="13709261288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1003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모서리가 둥근 직사각형 50"/>
          <p:cNvSpPr/>
          <p:nvPr/>
        </p:nvSpPr>
        <p:spPr>
          <a:xfrm>
            <a:off x="625236" y="1658912"/>
            <a:ext cx="8136904" cy="792088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702124" y="1730920"/>
            <a:ext cx="692140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3600" dirty="0">
                <a:solidFill>
                  <a:prstClr val="black"/>
                </a:solidFill>
              </a:rPr>
              <a:t>1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1561340" y="1730920"/>
            <a:ext cx="7029564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000" dirty="0">
                <a:solidFill>
                  <a:srgbClr val="FF0000"/>
                </a:solidFill>
              </a:rPr>
              <a:t>근간지방의</a:t>
            </a:r>
            <a:r>
              <a:rPr lang="ko-KR" altLang="en-US" sz="2000" dirty="0">
                <a:solidFill>
                  <a:prstClr val="black"/>
                </a:solidFill>
              </a:rPr>
              <a:t> 축적 → 등심단면적 감소</a:t>
            </a:r>
            <a:r>
              <a:rPr lang="en-US" altLang="ko-KR" sz="2000" b="0" dirty="0">
                <a:solidFill>
                  <a:prstClr val="black"/>
                </a:solidFill>
              </a:rPr>
              <a:t>                </a:t>
            </a:r>
            <a:endParaRPr lang="ko-KR" altLang="en-US" sz="2000" b="0" dirty="0">
              <a:solidFill>
                <a:prstClr val="black"/>
              </a:solidFill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607384" y="2812221"/>
            <a:ext cx="8136904" cy="792088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87D24E"/>
              </a:gs>
            </a:gsLst>
            <a:lin ang="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684272" y="2884229"/>
            <a:ext cx="692140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3600" dirty="0">
                <a:solidFill>
                  <a:prstClr val="black"/>
                </a:solidFill>
              </a:rPr>
              <a:t>2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543488" y="2884229"/>
            <a:ext cx="7029564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200" dirty="0">
                <a:solidFill>
                  <a:srgbClr val="FF0000"/>
                </a:solidFill>
              </a:rPr>
              <a:t>근간</a:t>
            </a:r>
            <a:r>
              <a:rPr lang="en-US" altLang="ko-KR" sz="2200" dirty="0">
                <a:solidFill>
                  <a:srgbClr val="FF0000"/>
                </a:solidFill>
              </a:rPr>
              <a:t>/</a:t>
            </a:r>
            <a:r>
              <a:rPr lang="ko-KR" altLang="en-US" sz="2200" dirty="0">
                <a:solidFill>
                  <a:srgbClr val="FF0000"/>
                </a:solidFill>
              </a:rPr>
              <a:t>복강 지방</a:t>
            </a:r>
            <a:r>
              <a:rPr lang="ko-KR" altLang="en-US" sz="2000" dirty="0">
                <a:solidFill>
                  <a:srgbClr val="FF0000"/>
                </a:solidFill>
              </a:rPr>
              <a:t>의 </a:t>
            </a:r>
            <a:r>
              <a:rPr lang="ko-KR" altLang="en-US" sz="2000" dirty="0">
                <a:solidFill>
                  <a:prstClr val="black"/>
                </a:solidFill>
              </a:rPr>
              <a:t>조기 침착 → 사료섭취량 감소</a:t>
            </a:r>
          </a:p>
        </p:txBody>
      </p:sp>
      <p:sp>
        <p:nvSpPr>
          <p:cNvPr id="57" name="모서리가 둥근 직사각형 56"/>
          <p:cNvSpPr/>
          <p:nvPr/>
        </p:nvSpPr>
        <p:spPr>
          <a:xfrm>
            <a:off x="616310" y="4107424"/>
            <a:ext cx="8136904" cy="792088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693198" y="4179432"/>
            <a:ext cx="692140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3600" dirty="0">
                <a:solidFill>
                  <a:prstClr val="black"/>
                </a:solidFill>
              </a:rPr>
              <a:t>3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1552414" y="4179432"/>
            <a:ext cx="7029564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200" dirty="0">
                <a:solidFill>
                  <a:srgbClr val="FF0000"/>
                </a:solidFill>
              </a:rPr>
              <a:t>근간</a:t>
            </a:r>
            <a:r>
              <a:rPr lang="en-US" altLang="ko-KR" sz="2200" dirty="0">
                <a:solidFill>
                  <a:srgbClr val="FF0000"/>
                </a:solidFill>
              </a:rPr>
              <a:t>/</a:t>
            </a:r>
            <a:r>
              <a:rPr lang="ko-KR" altLang="en-US" sz="2200" dirty="0">
                <a:solidFill>
                  <a:srgbClr val="FF0000"/>
                </a:solidFill>
              </a:rPr>
              <a:t>복강 지방</a:t>
            </a:r>
            <a:r>
              <a:rPr lang="ko-KR" altLang="en-US" sz="2000" dirty="0">
                <a:solidFill>
                  <a:srgbClr val="FF0000"/>
                </a:solidFill>
              </a:rPr>
              <a:t>의 </a:t>
            </a:r>
            <a:r>
              <a:rPr lang="ko-KR" altLang="en-US" sz="2000" dirty="0">
                <a:solidFill>
                  <a:prstClr val="black"/>
                </a:solidFill>
              </a:rPr>
              <a:t>침착 → </a:t>
            </a:r>
            <a:r>
              <a:rPr lang="ko-KR" altLang="en-US" sz="2000" dirty="0" err="1">
                <a:solidFill>
                  <a:prstClr val="black"/>
                </a:solidFill>
              </a:rPr>
              <a:t>근내지방</a:t>
            </a:r>
            <a:r>
              <a:rPr lang="ko-KR" altLang="en-US" sz="2000" dirty="0">
                <a:solidFill>
                  <a:prstClr val="black"/>
                </a:solidFill>
              </a:rPr>
              <a:t> 축적 제한</a:t>
            </a:r>
          </a:p>
        </p:txBody>
      </p:sp>
      <p:sp>
        <p:nvSpPr>
          <p:cNvPr id="60" name="모서리가 둥근 직사각형 59"/>
          <p:cNvSpPr/>
          <p:nvPr/>
        </p:nvSpPr>
        <p:spPr>
          <a:xfrm>
            <a:off x="634163" y="5229200"/>
            <a:ext cx="8136904" cy="792088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87D24E"/>
              </a:gs>
            </a:gsLst>
            <a:lin ang="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711051" y="5301208"/>
            <a:ext cx="692140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ko-KR" sz="3600" dirty="0">
                <a:solidFill>
                  <a:prstClr val="black"/>
                </a:solidFill>
              </a:rPr>
              <a:t>4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  <p:sp>
        <p:nvSpPr>
          <p:cNvPr id="62" name="모서리가 둥근 직사각형 61"/>
          <p:cNvSpPr/>
          <p:nvPr/>
        </p:nvSpPr>
        <p:spPr>
          <a:xfrm>
            <a:off x="1570267" y="5301208"/>
            <a:ext cx="7029564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buClrTx/>
              <a:defRPr/>
            </a:pPr>
            <a:r>
              <a:rPr lang="ko-KR" altLang="en-US" sz="2200" dirty="0">
                <a:solidFill>
                  <a:srgbClr val="FF0000"/>
                </a:solidFill>
              </a:rPr>
              <a:t>생후 </a:t>
            </a:r>
            <a:r>
              <a:rPr lang="en-US" altLang="ko-KR" sz="2200" dirty="0">
                <a:solidFill>
                  <a:srgbClr val="FF0000"/>
                </a:solidFill>
              </a:rPr>
              <a:t>13</a:t>
            </a:r>
            <a:r>
              <a:rPr lang="ko-KR" altLang="en-US" sz="2200" dirty="0" err="1">
                <a:solidFill>
                  <a:srgbClr val="FF0000"/>
                </a:solidFill>
              </a:rPr>
              <a:t>개월령</a:t>
            </a:r>
            <a:r>
              <a:rPr lang="ko-KR" altLang="en-US" sz="2000" dirty="0" err="1">
                <a:solidFill>
                  <a:prstClr val="black"/>
                </a:solidFill>
              </a:rPr>
              <a:t>까지는</a:t>
            </a:r>
            <a:r>
              <a:rPr lang="ko-KR" altLang="en-US" sz="2000" dirty="0">
                <a:solidFill>
                  <a:prstClr val="black"/>
                </a:solidFill>
              </a:rPr>
              <a:t> </a:t>
            </a:r>
            <a:r>
              <a:rPr lang="ko-KR" altLang="en-US" sz="2000" dirty="0">
                <a:solidFill>
                  <a:srgbClr val="0000FF"/>
                </a:solidFill>
              </a:rPr>
              <a:t>갈비와 </a:t>
            </a:r>
            <a:r>
              <a:rPr lang="ko-KR" altLang="en-US" sz="2000" dirty="0" err="1">
                <a:solidFill>
                  <a:srgbClr val="0000FF"/>
                </a:solidFill>
              </a:rPr>
              <a:t>요각이</a:t>
            </a:r>
            <a:r>
              <a:rPr lang="ko-KR" altLang="en-US" sz="2000" dirty="0">
                <a:solidFill>
                  <a:srgbClr val="0000FF"/>
                </a:solidFill>
              </a:rPr>
              <a:t> 보이도록 관리</a:t>
            </a:r>
          </a:p>
        </p:txBody>
      </p:sp>
      <p:sp>
        <p:nvSpPr>
          <p:cNvPr id="63" name="위로 굽은 화살표 62"/>
          <p:cNvSpPr/>
          <p:nvPr/>
        </p:nvSpPr>
        <p:spPr>
          <a:xfrm rot="5400000">
            <a:off x="1776413" y="3687763"/>
            <a:ext cx="153987" cy="19843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4527" name="직사각형 6"/>
          <p:cNvSpPr>
            <a:spLocks noChangeArrowheads="1"/>
          </p:cNvSpPr>
          <p:nvPr/>
        </p:nvSpPr>
        <p:spPr bwMode="auto">
          <a:xfrm>
            <a:off x="1933575" y="3635375"/>
            <a:ext cx="502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800" smtClean="0">
                <a:solidFill>
                  <a:srgbClr val="0070C0"/>
                </a:solidFill>
              </a:rPr>
              <a:t>지방세포에서 식욕억제 호르몬인 렙틴 분비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64529" name="TextBox 22"/>
          <p:cNvSpPr txBox="1">
            <a:spLocks noChangeArrowheads="1"/>
          </p:cNvSpPr>
          <p:nvPr/>
        </p:nvSpPr>
        <p:spPr bwMode="auto">
          <a:xfrm>
            <a:off x="0" y="71438"/>
            <a:ext cx="9129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3000" smtClean="0">
                <a:solidFill>
                  <a:prstClr val="black"/>
                </a:solidFill>
              </a:rPr>
              <a:t>육성기 근간</a:t>
            </a:r>
            <a:r>
              <a:rPr lang="en-US" altLang="ko-KR" sz="3000" smtClean="0">
                <a:solidFill>
                  <a:prstClr val="black"/>
                </a:solidFill>
              </a:rPr>
              <a:t>/</a:t>
            </a:r>
            <a:r>
              <a:rPr lang="ko-KR" altLang="en-US" sz="3000" smtClean="0">
                <a:solidFill>
                  <a:prstClr val="black"/>
                </a:solidFill>
              </a:rPr>
              <a:t>복강 지방 조기침착 방지</a:t>
            </a:r>
          </a:p>
        </p:txBody>
      </p:sp>
    </p:spTree>
    <p:extLst>
      <p:ext uri="{BB962C8B-B14F-4D97-AF65-F5344CB8AC3E}">
        <p14:creationId xmlns:p14="http://schemas.microsoft.com/office/powerpoint/2010/main" val="19397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508000" y="1887538"/>
            <a:ext cx="6459538" cy="8159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FF">
                  <a:lumMod val="71000"/>
                  <a:lumOff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08000" y="2790825"/>
            <a:ext cx="6211888" cy="8159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5DED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08000" y="3713163"/>
            <a:ext cx="5897563" cy="8159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08000" y="4645025"/>
            <a:ext cx="5864225" cy="8159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5DED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65543" name="TextBox 22"/>
          <p:cNvSpPr txBox="1">
            <a:spLocks noChangeArrowheads="1"/>
          </p:cNvSpPr>
          <p:nvPr/>
        </p:nvSpPr>
        <p:spPr bwMode="auto">
          <a:xfrm>
            <a:off x="0" y="71438"/>
            <a:ext cx="9129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3000" smtClean="0">
                <a:solidFill>
                  <a:prstClr val="black"/>
                </a:solidFill>
              </a:rPr>
              <a:t>비육 전∙중기 중점 관리사항</a:t>
            </a:r>
          </a:p>
        </p:txBody>
      </p:sp>
      <p:sp>
        <p:nvSpPr>
          <p:cNvPr id="128" name="Text Box 14"/>
          <p:cNvSpPr txBox="1">
            <a:spLocks noChangeArrowheads="1"/>
          </p:cNvSpPr>
          <p:nvPr/>
        </p:nvSpPr>
        <p:spPr bwMode="auto">
          <a:xfrm>
            <a:off x="552450" y="1971675"/>
            <a:ext cx="5010150" cy="665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lvl="1" indent="-4572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본격적인 근육성장 및 체지방 증가시기</a:t>
            </a:r>
            <a:endParaRPr lang="en-US" altLang="ko-KR" sz="18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 indent="-4572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  ▶ 육성기 조사료 위주 사양에 대한 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보상성장 기대</a:t>
            </a:r>
          </a:p>
        </p:txBody>
      </p:sp>
      <p:sp>
        <p:nvSpPr>
          <p:cNvPr id="136" name="Text Box 14"/>
          <p:cNvSpPr txBox="1">
            <a:spLocks noChangeArrowheads="1"/>
          </p:cNvSpPr>
          <p:nvPr/>
        </p:nvSpPr>
        <p:spPr bwMode="auto">
          <a:xfrm>
            <a:off x="539750" y="3802063"/>
            <a:ext cx="41370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indent="-457200" algn="l">
              <a:spcBef>
                <a:spcPct val="20000"/>
              </a:spcBef>
              <a:buClr>
                <a:srgbClr val="0000FF"/>
              </a:buClr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/>
                <a:ea typeface="맑은 고딕"/>
              </a:rPr>
              <a:t>육량 및 육질 </a:t>
            </a:r>
            <a:r>
              <a:rPr lang="ko-KR" altLang="en-US" sz="1800">
                <a:solidFill>
                  <a:prstClr val="black"/>
                </a:solidFill>
                <a:latin typeface="맑은 고딕"/>
                <a:ea typeface="맑은 고딕"/>
              </a:rPr>
              <a:t>향상 단미원료 </a:t>
            </a:r>
            <a:r>
              <a:rPr lang="ko-KR" altLang="en-US" sz="1800" dirty="0">
                <a:solidFill>
                  <a:prstClr val="black"/>
                </a:solidFill>
                <a:latin typeface="맑은 고딕"/>
                <a:ea typeface="맑은 고딕"/>
              </a:rPr>
              <a:t>활용 검토</a:t>
            </a:r>
            <a:endParaRPr lang="en-US" altLang="ko-KR" sz="18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1" indent="-457200" algn="l">
              <a:spcBef>
                <a:spcPct val="20000"/>
              </a:spcBef>
              <a:buClr>
                <a:srgbClr val="0000FF"/>
              </a:buClr>
              <a:defRPr/>
            </a:pP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  ▶ 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면실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루핀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아마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대두 등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 </a:t>
            </a:r>
            <a:endParaRPr lang="ko-KR" altLang="en-US" sz="1600" dirty="0">
              <a:solidFill>
                <a:srgbClr val="FF0066"/>
              </a:solidFill>
              <a:latin typeface="맑은 고딕"/>
              <a:ea typeface="맑은 고딕"/>
            </a:endParaRPr>
          </a:p>
        </p:txBody>
      </p:sp>
      <p:sp>
        <p:nvSpPr>
          <p:cNvPr id="137" name="Text Box 14"/>
          <p:cNvSpPr txBox="1">
            <a:spLocks noChangeArrowheads="1"/>
          </p:cNvSpPr>
          <p:nvPr/>
        </p:nvSpPr>
        <p:spPr bwMode="auto">
          <a:xfrm>
            <a:off x="549275" y="4724400"/>
            <a:ext cx="5803900" cy="665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lvl="1" indent="-4572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8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요결석</a:t>
            </a: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주의 </a:t>
            </a:r>
            <a:r>
              <a:rPr lang="en-US" altLang="ko-KR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8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음수량</a:t>
            </a:r>
            <a:r>
              <a:rPr lang="en-US" altLang="ko-KR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부산물 과다 사용 등 주의</a:t>
            </a:r>
            <a:endParaRPr lang="en-US" altLang="ko-KR" sz="18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 indent="-4572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  ▶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미강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들깨박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소맥피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 등 과다사용 지양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(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인 함량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)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  </a:t>
            </a:r>
            <a:endParaRPr lang="ko-KR" altLang="en-US" sz="1800" dirty="0">
              <a:solidFill>
                <a:srgbClr val="FF006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8" name="Text Box 14"/>
          <p:cNvSpPr txBox="1">
            <a:spLocks noChangeArrowheads="1"/>
          </p:cNvSpPr>
          <p:nvPr/>
        </p:nvSpPr>
        <p:spPr bwMode="auto">
          <a:xfrm>
            <a:off x="558800" y="2852738"/>
            <a:ext cx="5803900" cy="665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lvl="1" indent="-4572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등심단면적</a:t>
            </a:r>
            <a:r>
              <a:rPr lang="en-US" altLang="ko-KR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체지방 및 </a:t>
            </a:r>
            <a:r>
              <a:rPr lang="ko-KR" altLang="en-US" sz="18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근내지방</a:t>
            </a:r>
            <a:r>
              <a:rPr lang="ko-KR" altLang="en-US" sz="18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축적 증가</a:t>
            </a:r>
            <a:endParaRPr lang="en-US" altLang="ko-KR" sz="18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78800" lvl="1" indent="-478800" algn="l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  ▶ 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적절한 에너지 및 단백질 공급</a:t>
            </a:r>
            <a:r>
              <a:rPr lang="en-US" altLang="ko-KR" sz="1600" dirty="0">
                <a:solidFill>
                  <a:srgbClr val="FF0066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생균제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 및 </a:t>
            </a:r>
            <a:r>
              <a:rPr lang="ko-KR" altLang="en-US" sz="1600" dirty="0" err="1">
                <a:solidFill>
                  <a:srgbClr val="FF0066"/>
                </a:solidFill>
                <a:latin typeface="맑은 고딕"/>
                <a:ea typeface="맑은 고딕"/>
              </a:rPr>
              <a:t>중조</a:t>
            </a:r>
            <a:r>
              <a:rPr lang="ko-KR" altLang="en-US" sz="1600" dirty="0">
                <a:solidFill>
                  <a:srgbClr val="FF0066"/>
                </a:solidFill>
                <a:latin typeface="맑은 고딕"/>
                <a:ea typeface="맑은 고딕"/>
              </a:rPr>
              <a:t> 활용</a:t>
            </a:r>
            <a:endParaRPr lang="ko-KR" altLang="en-US" sz="1800" dirty="0">
              <a:solidFill>
                <a:srgbClr val="FF006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548" name="Freeform 23"/>
          <p:cNvSpPr>
            <a:spLocks/>
          </p:cNvSpPr>
          <p:nvPr/>
        </p:nvSpPr>
        <p:spPr bwMode="gray">
          <a:xfrm>
            <a:off x="8061325" y="4202113"/>
            <a:ext cx="614363" cy="1258887"/>
          </a:xfrm>
          <a:custGeom>
            <a:avLst/>
            <a:gdLst>
              <a:gd name="T0" fmla="*/ 2147483647 w 749"/>
              <a:gd name="T1" fmla="*/ 2147483647 h 977"/>
              <a:gd name="T2" fmla="*/ 0 w 749"/>
              <a:gd name="T3" fmla="*/ 2147483647 h 977"/>
              <a:gd name="T4" fmla="*/ 2147483647 w 749"/>
              <a:gd name="T5" fmla="*/ 0 h 977"/>
              <a:gd name="T6" fmla="*/ 2147483647 w 749"/>
              <a:gd name="T7" fmla="*/ 2147483647 h 977"/>
              <a:gd name="T8" fmla="*/ 2147483647 w 749"/>
              <a:gd name="T9" fmla="*/ 2147483647 h 9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9"/>
              <a:gd name="T16" fmla="*/ 0 h 977"/>
              <a:gd name="T17" fmla="*/ 749 w 749"/>
              <a:gd name="T18" fmla="*/ 977 h 9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9" h="977">
                <a:moveTo>
                  <a:pt x="382" y="976"/>
                </a:moveTo>
                <a:lnTo>
                  <a:pt x="0" y="342"/>
                </a:lnTo>
                <a:lnTo>
                  <a:pt x="280" y="0"/>
                </a:lnTo>
                <a:lnTo>
                  <a:pt x="748" y="538"/>
                </a:lnTo>
                <a:lnTo>
                  <a:pt x="382" y="976"/>
                </a:lnTo>
              </a:path>
            </a:pathLst>
          </a:custGeom>
          <a:gradFill rotWithShape="0">
            <a:gsLst>
              <a:gs pos="0">
                <a:srgbClr val="009570"/>
              </a:gs>
              <a:gs pos="100000">
                <a:srgbClr val="00CC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49" name="Freeform 24"/>
          <p:cNvSpPr>
            <a:spLocks/>
          </p:cNvSpPr>
          <p:nvPr/>
        </p:nvSpPr>
        <p:spPr bwMode="gray">
          <a:xfrm>
            <a:off x="5861050" y="4202113"/>
            <a:ext cx="2433638" cy="442912"/>
          </a:xfrm>
          <a:custGeom>
            <a:avLst/>
            <a:gdLst>
              <a:gd name="T0" fmla="*/ 0 w 2964"/>
              <a:gd name="T1" fmla="*/ 2147483647 h 344"/>
              <a:gd name="T2" fmla="*/ 2147483647 w 2964"/>
              <a:gd name="T3" fmla="*/ 2147483647 h 344"/>
              <a:gd name="T4" fmla="*/ 2147483647 w 2964"/>
              <a:gd name="T5" fmla="*/ 0 h 344"/>
              <a:gd name="T6" fmla="*/ 2147483647 w 2964"/>
              <a:gd name="T7" fmla="*/ 2147483647 h 344"/>
              <a:gd name="T8" fmla="*/ 0 w 2964"/>
              <a:gd name="T9" fmla="*/ 2147483647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4"/>
              <a:gd name="T16" fmla="*/ 0 h 344"/>
              <a:gd name="T17" fmla="*/ 2964 w 2964"/>
              <a:gd name="T18" fmla="*/ 344 h 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4" h="344">
                <a:moveTo>
                  <a:pt x="0" y="343"/>
                </a:moveTo>
                <a:lnTo>
                  <a:pt x="2684" y="343"/>
                </a:lnTo>
                <a:lnTo>
                  <a:pt x="2963" y="0"/>
                </a:lnTo>
                <a:lnTo>
                  <a:pt x="531" y="1"/>
                </a:lnTo>
                <a:lnTo>
                  <a:pt x="0" y="343"/>
                </a:lnTo>
              </a:path>
            </a:pathLst>
          </a:custGeom>
          <a:gradFill rotWithShape="1">
            <a:gsLst>
              <a:gs pos="0">
                <a:srgbClr val="00CC99"/>
              </a:gs>
              <a:gs pos="100000">
                <a:srgbClr val="005A44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0" name="Freeform 25"/>
          <p:cNvSpPr>
            <a:spLocks/>
          </p:cNvSpPr>
          <p:nvPr/>
        </p:nvSpPr>
        <p:spPr bwMode="gray">
          <a:xfrm>
            <a:off x="5553075" y="4643438"/>
            <a:ext cx="2825750" cy="817562"/>
          </a:xfrm>
          <a:custGeom>
            <a:avLst/>
            <a:gdLst>
              <a:gd name="T0" fmla="*/ 0 w 3443"/>
              <a:gd name="T1" fmla="*/ 2147483647 h 634"/>
              <a:gd name="T2" fmla="*/ 2147483647 w 3443"/>
              <a:gd name="T3" fmla="*/ 2147483647 h 634"/>
              <a:gd name="T4" fmla="*/ 2147483647 w 3443"/>
              <a:gd name="T5" fmla="*/ 0 h 634"/>
              <a:gd name="T6" fmla="*/ 2147483647 w 3443"/>
              <a:gd name="T7" fmla="*/ 0 h 634"/>
              <a:gd name="T8" fmla="*/ 0 w 3443"/>
              <a:gd name="T9" fmla="*/ 2147483647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3"/>
              <a:gd name="T16" fmla="*/ 0 h 634"/>
              <a:gd name="T17" fmla="*/ 3443 w 3443"/>
              <a:gd name="T18" fmla="*/ 634 h 6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3" h="634">
                <a:moveTo>
                  <a:pt x="0" y="633"/>
                </a:moveTo>
                <a:lnTo>
                  <a:pt x="3442" y="633"/>
                </a:lnTo>
                <a:lnTo>
                  <a:pt x="3060" y="0"/>
                </a:lnTo>
                <a:lnTo>
                  <a:pt x="377" y="0"/>
                </a:lnTo>
                <a:lnTo>
                  <a:pt x="0" y="633"/>
                </a:lnTo>
              </a:path>
            </a:pathLst>
          </a:custGeom>
          <a:gradFill rotWithShape="0">
            <a:gsLst>
              <a:gs pos="0">
                <a:srgbClr val="86E7CF"/>
              </a:gs>
              <a:gs pos="100000">
                <a:srgbClr val="00CC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1" name="Freeform 26"/>
          <p:cNvSpPr>
            <a:spLocks/>
          </p:cNvSpPr>
          <p:nvPr/>
        </p:nvSpPr>
        <p:spPr bwMode="gray">
          <a:xfrm>
            <a:off x="7697788" y="3422650"/>
            <a:ext cx="538162" cy="1093788"/>
          </a:xfrm>
          <a:custGeom>
            <a:avLst/>
            <a:gdLst>
              <a:gd name="T0" fmla="*/ 0 w 655"/>
              <a:gd name="T1" fmla="*/ 2147483647 h 849"/>
              <a:gd name="T2" fmla="*/ 2147483647 w 655"/>
              <a:gd name="T3" fmla="*/ 2147483647 h 849"/>
              <a:gd name="T4" fmla="*/ 2147483647 w 655"/>
              <a:gd name="T5" fmla="*/ 2147483647 h 849"/>
              <a:gd name="T6" fmla="*/ 2147483647 w 655"/>
              <a:gd name="T7" fmla="*/ 0 h 849"/>
              <a:gd name="T8" fmla="*/ 0 w 655"/>
              <a:gd name="T9" fmla="*/ 2147483647 h 8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5"/>
              <a:gd name="T16" fmla="*/ 0 h 849"/>
              <a:gd name="T17" fmla="*/ 655 w 655"/>
              <a:gd name="T18" fmla="*/ 849 h 8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5" h="849">
                <a:moveTo>
                  <a:pt x="0" y="230"/>
                </a:moveTo>
                <a:lnTo>
                  <a:pt x="387" y="848"/>
                </a:lnTo>
                <a:lnTo>
                  <a:pt x="654" y="531"/>
                </a:lnTo>
                <a:lnTo>
                  <a:pt x="188" y="0"/>
                </a:lnTo>
                <a:lnTo>
                  <a:pt x="0" y="230"/>
                </a:lnTo>
              </a:path>
            </a:pathLst>
          </a:custGeom>
          <a:gradFill rotWithShape="1">
            <a:gsLst>
              <a:gs pos="0">
                <a:srgbClr val="254A70"/>
              </a:gs>
              <a:gs pos="100000">
                <a:srgbClr val="3366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2" name="Freeform 27"/>
          <p:cNvSpPr>
            <a:spLocks/>
          </p:cNvSpPr>
          <p:nvPr/>
        </p:nvSpPr>
        <p:spPr bwMode="gray">
          <a:xfrm>
            <a:off x="6226175" y="3422650"/>
            <a:ext cx="1625600" cy="295275"/>
          </a:xfrm>
          <a:custGeom>
            <a:avLst/>
            <a:gdLst>
              <a:gd name="T0" fmla="*/ 0 w 1980"/>
              <a:gd name="T1" fmla="*/ 2147483647 h 229"/>
              <a:gd name="T2" fmla="*/ 2147483647 w 1980"/>
              <a:gd name="T3" fmla="*/ 2147483647 h 229"/>
              <a:gd name="T4" fmla="*/ 2147483647 w 1980"/>
              <a:gd name="T5" fmla="*/ 0 h 229"/>
              <a:gd name="T6" fmla="*/ 2147483647 w 1980"/>
              <a:gd name="T7" fmla="*/ 0 h 229"/>
              <a:gd name="T8" fmla="*/ 0 w 1980"/>
              <a:gd name="T9" fmla="*/ 2147483647 h 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80"/>
              <a:gd name="T16" fmla="*/ 0 h 229"/>
              <a:gd name="T17" fmla="*/ 1980 w 1980"/>
              <a:gd name="T18" fmla="*/ 229 h 2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80" h="229">
                <a:moveTo>
                  <a:pt x="0" y="228"/>
                </a:moveTo>
                <a:lnTo>
                  <a:pt x="1791" y="228"/>
                </a:lnTo>
                <a:lnTo>
                  <a:pt x="1979" y="0"/>
                </a:lnTo>
                <a:lnTo>
                  <a:pt x="500" y="0"/>
                </a:lnTo>
                <a:lnTo>
                  <a:pt x="0" y="228"/>
                </a:lnTo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18304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3" name="Freeform 28"/>
          <p:cNvSpPr>
            <a:spLocks/>
          </p:cNvSpPr>
          <p:nvPr/>
        </p:nvSpPr>
        <p:spPr bwMode="gray">
          <a:xfrm>
            <a:off x="5913438" y="3716338"/>
            <a:ext cx="2103437" cy="800100"/>
          </a:xfrm>
          <a:custGeom>
            <a:avLst/>
            <a:gdLst>
              <a:gd name="T0" fmla="*/ 0 w 2561"/>
              <a:gd name="T1" fmla="*/ 2147483647 h 621"/>
              <a:gd name="T2" fmla="*/ 2147483647 w 2561"/>
              <a:gd name="T3" fmla="*/ 2147483647 h 621"/>
              <a:gd name="T4" fmla="*/ 2147483647 w 2561"/>
              <a:gd name="T5" fmla="*/ 0 h 621"/>
              <a:gd name="T6" fmla="*/ 2147483647 w 2561"/>
              <a:gd name="T7" fmla="*/ 0 h 621"/>
              <a:gd name="T8" fmla="*/ 0 w 2561"/>
              <a:gd name="T9" fmla="*/ 2147483647 h 6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1"/>
              <a:gd name="T16" fmla="*/ 0 h 621"/>
              <a:gd name="T17" fmla="*/ 2561 w 2561"/>
              <a:gd name="T18" fmla="*/ 621 h 6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1" h="621">
                <a:moveTo>
                  <a:pt x="0" y="620"/>
                </a:moveTo>
                <a:lnTo>
                  <a:pt x="2560" y="620"/>
                </a:lnTo>
                <a:lnTo>
                  <a:pt x="2172" y="0"/>
                </a:lnTo>
                <a:lnTo>
                  <a:pt x="382" y="0"/>
                </a:lnTo>
                <a:lnTo>
                  <a:pt x="0" y="620"/>
                </a:lnTo>
              </a:path>
            </a:pathLst>
          </a:custGeom>
          <a:gradFill rotWithShape="0">
            <a:gsLst>
              <a:gs pos="0">
                <a:srgbClr val="9EB6E7"/>
              </a:gs>
              <a:gs pos="100000">
                <a:srgbClr val="3366C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4" name="Freeform 29"/>
          <p:cNvSpPr>
            <a:spLocks/>
          </p:cNvSpPr>
          <p:nvPr/>
        </p:nvSpPr>
        <p:spPr bwMode="gray">
          <a:xfrm>
            <a:off x="7331075" y="2633663"/>
            <a:ext cx="463550" cy="952500"/>
          </a:xfrm>
          <a:custGeom>
            <a:avLst/>
            <a:gdLst>
              <a:gd name="T0" fmla="*/ 2147483647 w 564"/>
              <a:gd name="T1" fmla="*/ 2147483647 h 738"/>
              <a:gd name="T2" fmla="*/ 2147483647 w 564"/>
              <a:gd name="T3" fmla="*/ 2147483647 h 738"/>
              <a:gd name="T4" fmla="*/ 2147483647 w 564"/>
              <a:gd name="T5" fmla="*/ 0 h 738"/>
              <a:gd name="T6" fmla="*/ 0 w 564"/>
              <a:gd name="T7" fmla="*/ 2147483647 h 738"/>
              <a:gd name="T8" fmla="*/ 2147483647 w 564"/>
              <a:gd name="T9" fmla="*/ 2147483647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738"/>
              <a:gd name="T17" fmla="*/ 564 w 564"/>
              <a:gd name="T18" fmla="*/ 738 h 7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738">
                <a:moveTo>
                  <a:pt x="385" y="737"/>
                </a:moveTo>
                <a:lnTo>
                  <a:pt x="563" y="527"/>
                </a:lnTo>
                <a:lnTo>
                  <a:pt x="97" y="0"/>
                </a:lnTo>
                <a:lnTo>
                  <a:pt x="0" y="111"/>
                </a:lnTo>
                <a:lnTo>
                  <a:pt x="385" y="737"/>
                </a:lnTo>
              </a:path>
            </a:pathLst>
          </a:custGeom>
          <a:gradFill rotWithShape="0">
            <a:gsLst>
              <a:gs pos="0">
                <a:srgbClr val="00A279"/>
              </a:gs>
              <a:gs pos="100000">
                <a:srgbClr val="00CC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5" name="Freeform 30"/>
          <p:cNvSpPr>
            <a:spLocks/>
          </p:cNvSpPr>
          <p:nvPr/>
        </p:nvSpPr>
        <p:spPr bwMode="gray">
          <a:xfrm>
            <a:off x="6599238" y="2633663"/>
            <a:ext cx="811212" cy="142875"/>
          </a:xfrm>
          <a:custGeom>
            <a:avLst/>
            <a:gdLst>
              <a:gd name="T0" fmla="*/ 0 w 987"/>
              <a:gd name="T1" fmla="*/ 2147483647 h 110"/>
              <a:gd name="T2" fmla="*/ 2147483647 w 987"/>
              <a:gd name="T3" fmla="*/ 2147483647 h 110"/>
              <a:gd name="T4" fmla="*/ 2147483647 w 987"/>
              <a:gd name="T5" fmla="*/ 0 h 110"/>
              <a:gd name="T6" fmla="*/ 2147483647 w 987"/>
              <a:gd name="T7" fmla="*/ 0 h 110"/>
              <a:gd name="T8" fmla="*/ 0 w 987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87"/>
              <a:gd name="T16" fmla="*/ 0 h 110"/>
              <a:gd name="T17" fmla="*/ 987 w 987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87" h="110">
                <a:moveTo>
                  <a:pt x="0" y="109"/>
                </a:moveTo>
                <a:lnTo>
                  <a:pt x="889" y="109"/>
                </a:lnTo>
                <a:lnTo>
                  <a:pt x="986" y="0"/>
                </a:lnTo>
                <a:lnTo>
                  <a:pt x="308" y="0"/>
                </a:lnTo>
                <a:lnTo>
                  <a:pt x="0" y="109"/>
                </a:lnTo>
              </a:path>
            </a:pathLst>
          </a:custGeom>
          <a:gradFill rotWithShape="0">
            <a:gsLst>
              <a:gs pos="0">
                <a:srgbClr val="00CC99"/>
              </a:gs>
              <a:gs pos="100000">
                <a:srgbClr val="00684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sp>
        <p:nvSpPr>
          <p:cNvPr id="65556" name="Freeform 31"/>
          <p:cNvSpPr>
            <a:spLocks/>
          </p:cNvSpPr>
          <p:nvPr/>
        </p:nvSpPr>
        <p:spPr bwMode="gray">
          <a:xfrm>
            <a:off x="6280150" y="2774950"/>
            <a:ext cx="1368425" cy="811213"/>
          </a:xfrm>
          <a:custGeom>
            <a:avLst/>
            <a:gdLst>
              <a:gd name="T0" fmla="*/ 0 w 1669"/>
              <a:gd name="T1" fmla="*/ 2147483647 h 629"/>
              <a:gd name="T2" fmla="*/ 2147483647 w 1669"/>
              <a:gd name="T3" fmla="*/ 2147483647 h 629"/>
              <a:gd name="T4" fmla="*/ 2147483647 w 1669"/>
              <a:gd name="T5" fmla="*/ 0 h 629"/>
              <a:gd name="T6" fmla="*/ 2147483647 w 1669"/>
              <a:gd name="T7" fmla="*/ 0 h 629"/>
              <a:gd name="T8" fmla="*/ 0 w 1669"/>
              <a:gd name="T9" fmla="*/ 2147483647 h 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69"/>
              <a:gd name="T16" fmla="*/ 0 h 629"/>
              <a:gd name="T17" fmla="*/ 1669 w 1669"/>
              <a:gd name="T18" fmla="*/ 629 h 6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69" h="629">
                <a:moveTo>
                  <a:pt x="0" y="628"/>
                </a:moveTo>
                <a:lnTo>
                  <a:pt x="1668" y="628"/>
                </a:lnTo>
                <a:lnTo>
                  <a:pt x="1281" y="0"/>
                </a:lnTo>
                <a:lnTo>
                  <a:pt x="388" y="0"/>
                </a:lnTo>
                <a:lnTo>
                  <a:pt x="0" y="628"/>
                </a:lnTo>
              </a:path>
            </a:pathLst>
          </a:custGeom>
          <a:gradFill rotWithShape="0">
            <a:gsLst>
              <a:gs pos="0">
                <a:srgbClr val="7FE5CC"/>
              </a:gs>
              <a:gs pos="100000">
                <a:srgbClr val="00CC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</a:pPr>
            <a:endParaRPr kumimoji="1" lang="ko-KR" altLang="en-US" sz="1800" b="0" smtClean="0">
              <a:solidFill>
                <a:prstClr val="black"/>
              </a:solidFill>
            </a:endParaRPr>
          </a:p>
        </p:txBody>
      </p:sp>
      <p:grpSp>
        <p:nvGrpSpPr>
          <p:cNvPr id="65557" name="그룹 2"/>
          <p:cNvGrpSpPr>
            <a:grpSpLocks/>
          </p:cNvGrpSpPr>
          <p:nvPr/>
        </p:nvGrpSpPr>
        <p:grpSpPr bwMode="auto">
          <a:xfrm>
            <a:off x="6643688" y="1844675"/>
            <a:ext cx="709612" cy="860425"/>
            <a:chOff x="6644047" y="1844675"/>
            <a:chExt cx="708569" cy="806126"/>
          </a:xfrm>
        </p:grpSpPr>
        <p:sp>
          <p:nvSpPr>
            <p:cNvPr id="65561" name="Freeform 32"/>
            <p:cNvSpPr>
              <a:spLocks/>
            </p:cNvSpPr>
            <p:nvPr/>
          </p:nvSpPr>
          <p:spPr bwMode="gray">
            <a:xfrm>
              <a:off x="6961011" y="1844675"/>
              <a:ext cx="391605" cy="806126"/>
            </a:xfrm>
            <a:custGeom>
              <a:avLst/>
              <a:gdLst>
                <a:gd name="T0" fmla="*/ 2147483647 w 477"/>
                <a:gd name="T1" fmla="*/ 2147483647 h 625"/>
                <a:gd name="T2" fmla="*/ 2147483647 w 477"/>
                <a:gd name="T3" fmla="*/ 2147483647 h 625"/>
                <a:gd name="T4" fmla="*/ 0 w 477"/>
                <a:gd name="T5" fmla="*/ 0 h 625"/>
                <a:gd name="T6" fmla="*/ 2147483647 w 477"/>
                <a:gd name="T7" fmla="*/ 2147483647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7"/>
                <a:gd name="T13" fmla="*/ 0 h 625"/>
                <a:gd name="T14" fmla="*/ 477 w 477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rgbClr val="285179"/>
                </a:gs>
                <a:gs pos="100000">
                  <a:srgbClr val="3366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buClrTx/>
              </a:pPr>
              <a:endParaRPr kumimoji="1" lang="ko-KR" altLang="en-US" sz="1800" b="0" smtClean="0">
                <a:solidFill>
                  <a:prstClr val="black"/>
                </a:solidFill>
              </a:endParaRPr>
            </a:p>
          </p:txBody>
        </p:sp>
        <p:sp>
          <p:nvSpPr>
            <p:cNvPr id="65562" name="Freeform 33"/>
            <p:cNvSpPr>
              <a:spLocks/>
            </p:cNvSpPr>
            <p:nvPr/>
          </p:nvSpPr>
          <p:spPr bwMode="gray">
            <a:xfrm>
              <a:off x="6644047" y="1844675"/>
              <a:ext cx="634951" cy="806126"/>
            </a:xfrm>
            <a:custGeom>
              <a:avLst/>
              <a:gdLst>
                <a:gd name="T0" fmla="*/ 0 w 773"/>
                <a:gd name="T1" fmla="*/ 2147483647 h 625"/>
                <a:gd name="T2" fmla="*/ 2147483647 w 773"/>
                <a:gd name="T3" fmla="*/ 2147483647 h 625"/>
                <a:gd name="T4" fmla="*/ 2147483647 w 773"/>
                <a:gd name="T5" fmla="*/ 0 h 625"/>
                <a:gd name="T6" fmla="*/ 0 w 773"/>
                <a:gd name="T7" fmla="*/ 2147483647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3"/>
                <a:gd name="T13" fmla="*/ 0 h 625"/>
                <a:gd name="T14" fmla="*/ 773 w 773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rgbClr val="B1C5EC"/>
                </a:gs>
                <a:gs pos="100000">
                  <a:srgbClr val="3366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buClrTx/>
              </a:pPr>
              <a:endParaRPr kumimoji="1" lang="ko-KR" altLang="en-US" sz="1800" b="0" smtClean="0">
                <a:solidFill>
                  <a:prstClr val="black"/>
                </a:solidFill>
              </a:endParaRPr>
            </a:p>
          </p:txBody>
        </p:sp>
        <p:sp>
          <p:nvSpPr>
            <p:cNvPr id="151" name="Text Box 34"/>
            <p:cNvSpPr txBox="1">
              <a:spLocks noChangeArrowheads="1"/>
            </p:cNvSpPr>
            <p:nvPr/>
          </p:nvSpPr>
          <p:spPr bwMode="gray">
            <a:xfrm>
              <a:off x="6827926" y="2145113"/>
              <a:ext cx="274233" cy="46106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latinLnBrk="0">
                <a:buClrTx/>
                <a:defRPr/>
              </a:pPr>
              <a:r>
                <a:rPr kumimoji="0" lang="en-US" altLang="ko-KR" sz="2400" b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맑은 고딕" pitchFamily="50" charset="-127"/>
                </a:rPr>
                <a:t>1</a:t>
              </a:r>
            </a:p>
          </p:txBody>
        </p:sp>
      </p:grpSp>
      <p:sp>
        <p:nvSpPr>
          <p:cNvPr id="152" name="Text Box 35"/>
          <p:cNvSpPr txBox="1">
            <a:spLocks noChangeArrowheads="1"/>
          </p:cNvSpPr>
          <p:nvPr/>
        </p:nvSpPr>
        <p:spPr bwMode="gray">
          <a:xfrm>
            <a:off x="6827838" y="2994025"/>
            <a:ext cx="274637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buClrTx/>
              <a:defRPr/>
            </a:pPr>
            <a:r>
              <a:rPr kumimoji="0" lang="en-US" altLang="ko-KR" sz="2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 pitchFamily="50" charset="-127"/>
              </a:rPr>
              <a:t>2</a:t>
            </a:r>
          </a:p>
        </p:txBody>
      </p:sp>
      <p:sp>
        <p:nvSpPr>
          <p:cNvPr id="153" name="Text Box 36"/>
          <p:cNvSpPr txBox="1">
            <a:spLocks noChangeArrowheads="1"/>
          </p:cNvSpPr>
          <p:nvPr/>
        </p:nvSpPr>
        <p:spPr bwMode="gray">
          <a:xfrm>
            <a:off x="6827838" y="3917950"/>
            <a:ext cx="274637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buClrTx/>
              <a:defRPr/>
            </a:pPr>
            <a:r>
              <a:rPr kumimoji="0" lang="en-US" altLang="ko-KR" sz="2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 pitchFamily="50" charset="-127"/>
              </a:rPr>
              <a:t>3</a:t>
            </a:r>
          </a:p>
        </p:txBody>
      </p:sp>
      <p:sp>
        <p:nvSpPr>
          <p:cNvPr id="154" name="Text Box 37"/>
          <p:cNvSpPr txBox="1">
            <a:spLocks noChangeArrowheads="1"/>
          </p:cNvSpPr>
          <p:nvPr/>
        </p:nvSpPr>
        <p:spPr bwMode="gray">
          <a:xfrm>
            <a:off x="6827838" y="4843463"/>
            <a:ext cx="274637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buClrTx/>
              <a:defRPr/>
            </a:pPr>
            <a:r>
              <a:rPr kumimoji="0" lang="en-US" altLang="ko-KR" sz="2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 pitchFamily="50" charset="-12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42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168275" y="2043113"/>
            <a:ext cx="4129088" cy="776287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527675" y="4429125"/>
            <a:ext cx="3432175" cy="77628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8275" y="4465638"/>
            <a:ext cx="3432175" cy="776287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B0F0">
                  <a:alpha val="71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grpSp>
        <p:nvGrpSpPr>
          <p:cNvPr id="68613" name="Group 3"/>
          <p:cNvGrpSpPr>
            <a:grpSpLocks/>
          </p:cNvGrpSpPr>
          <p:nvPr/>
        </p:nvGrpSpPr>
        <p:grpSpPr bwMode="auto">
          <a:xfrm>
            <a:off x="2693988" y="1844675"/>
            <a:ext cx="3952875" cy="3694113"/>
            <a:chOff x="1655" y="1647"/>
            <a:chExt cx="2490" cy="2327"/>
          </a:xfrm>
        </p:grpSpPr>
        <p:sp>
          <p:nvSpPr>
            <p:cNvPr id="68622" name="Freeform 4"/>
            <p:cNvSpPr>
              <a:spLocks/>
            </p:cNvSpPr>
            <p:nvPr/>
          </p:nvSpPr>
          <p:spPr bwMode="gray">
            <a:xfrm>
              <a:off x="1660" y="2336"/>
              <a:ext cx="912" cy="1231"/>
            </a:xfrm>
            <a:custGeom>
              <a:avLst/>
              <a:gdLst>
                <a:gd name="T0" fmla="*/ 1 w 1233"/>
                <a:gd name="T1" fmla="*/ 1 h 1764"/>
                <a:gd name="T2" fmla="*/ 1 w 1233"/>
                <a:gd name="T3" fmla="*/ 1 h 1764"/>
                <a:gd name="T4" fmla="*/ 0 w 1233"/>
                <a:gd name="T5" fmla="*/ 1 h 1764"/>
                <a:gd name="T6" fmla="*/ 1 w 1233"/>
                <a:gd name="T7" fmla="*/ 1 h 1764"/>
                <a:gd name="T8" fmla="*/ 1 w 1233"/>
                <a:gd name="T9" fmla="*/ 0 h 1764"/>
                <a:gd name="T10" fmla="*/ 1 w 1233"/>
                <a:gd name="T11" fmla="*/ 1 h 1764"/>
                <a:gd name="T12" fmla="*/ 1 w 1233"/>
                <a:gd name="T13" fmla="*/ 1 h 1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3"/>
                <a:gd name="T22" fmla="*/ 0 h 1764"/>
                <a:gd name="T23" fmla="*/ 1233 w 1233"/>
                <a:gd name="T24" fmla="*/ 1764 h 17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2F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buClrTx/>
              </a:pPr>
              <a:endParaRPr kumimoji="1" lang="ko-KR" altLang="en-US" sz="1800" b="0" smtClean="0">
                <a:solidFill>
                  <a:prstClr val="black"/>
                </a:solidFill>
              </a:endParaRPr>
            </a:p>
          </p:txBody>
        </p:sp>
        <p:sp>
          <p:nvSpPr>
            <p:cNvPr id="68623" name="Freeform 5"/>
            <p:cNvSpPr>
              <a:spLocks/>
            </p:cNvSpPr>
            <p:nvPr/>
          </p:nvSpPr>
          <p:spPr bwMode="gray">
            <a:xfrm rot="7200000">
              <a:off x="2726" y="1655"/>
              <a:ext cx="860" cy="1305"/>
            </a:xfrm>
            <a:custGeom>
              <a:avLst/>
              <a:gdLst>
                <a:gd name="T0" fmla="*/ 1 w 1233"/>
                <a:gd name="T1" fmla="*/ 1 h 1764"/>
                <a:gd name="T2" fmla="*/ 1 w 1233"/>
                <a:gd name="T3" fmla="*/ 1 h 1764"/>
                <a:gd name="T4" fmla="*/ 0 w 1233"/>
                <a:gd name="T5" fmla="*/ 1 h 1764"/>
                <a:gd name="T6" fmla="*/ 1 w 1233"/>
                <a:gd name="T7" fmla="*/ 1 h 1764"/>
                <a:gd name="T8" fmla="*/ 1 w 1233"/>
                <a:gd name="T9" fmla="*/ 0 h 1764"/>
                <a:gd name="T10" fmla="*/ 1 w 1233"/>
                <a:gd name="T11" fmla="*/ 1 h 1764"/>
                <a:gd name="T12" fmla="*/ 1 w 1233"/>
                <a:gd name="T13" fmla="*/ 1 h 1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3"/>
                <a:gd name="T22" fmla="*/ 0 h 1764"/>
                <a:gd name="T23" fmla="*/ 1233 w 1233"/>
                <a:gd name="T24" fmla="*/ 1764 h 17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185E18"/>
                </a:gs>
                <a:gs pos="100000">
                  <a:srgbClr val="33CC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buClrTx/>
              </a:pPr>
              <a:endParaRPr kumimoji="1" lang="ko-KR" altLang="en-US" sz="18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68624" name="Group 6"/>
            <p:cNvGrpSpPr>
              <a:grpSpLocks/>
            </p:cNvGrpSpPr>
            <p:nvPr/>
          </p:nvGrpSpPr>
          <p:grpSpPr bwMode="auto">
            <a:xfrm>
              <a:off x="1712" y="1647"/>
              <a:ext cx="1480" cy="1302"/>
              <a:chOff x="1712" y="1389"/>
              <a:chExt cx="1480" cy="1302"/>
            </a:xfrm>
          </p:grpSpPr>
          <p:sp>
            <p:nvSpPr>
              <p:cNvPr id="68634" name="AutoShape 7"/>
              <p:cNvSpPr>
                <a:spLocks noChangeArrowheads="1"/>
              </p:cNvSpPr>
              <p:nvPr/>
            </p:nvSpPr>
            <p:spPr bwMode="gray">
              <a:xfrm rot="-90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35" name="Freeform 8"/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262184 w 750"/>
                  <a:gd name="T1" fmla="*/ 0 h 378"/>
                  <a:gd name="T2" fmla="*/ 0 w 750"/>
                  <a:gd name="T3" fmla="*/ 0 h 378"/>
                  <a:gd name="T4" fmla="*/ 841 w 750"/>
                  <a:gd name="T5" fmla="*/ 314689 h 378"/>
                  <a:gd name="T6" fmla="*/ 9776 w 750"/>
                  <a:gd name="T7" fmla="*/ 612358 h 378"/>
                  <a:gd name="T8" fmla="*/ 262184 w 750"/>
                  <a:gd name="T9" fmla="*/ 612358 h 378"/>
                  <a:gd name="T10" fmla="*/ 262184 w 750"/>
                  <a:gd name="T11" fmla="*/ 0 h 378"/>
                  <a:gd name="T12" fmla="*/ 262184 w 750"/>
                  <a:gd name="T13" fmla="*/ 0 h 3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0"/>
                  <a:gd name="T22" fmla="*/ 0 h 378"/>
                  <a:gd name="T23" fmla="*/ 750 w 750"/>
                  <a:gd name="T24" fmla="*/ 378 h 3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36" name="Freeform 9"/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2 w 495"/>
                  <a:gd name="T1" fmla="*/ 1 h 971"/>
                  <a:gd name="T2" fmla="*/ 2 w 495"/>
                  <a:gd name="T3" fmla="*/ 1 h 971"/>
                  <a:gd name="T4" fmla="*/ 2 w 495"/>
                  <a:gd name="T5" fmla="*/ 1 h 971"/>
                  <a:gd name="T6" fmla="*/ 2 w 495"/>
                  <a:gd name="T7" fmla="*/ 1 h 971"/>
                  <a:gd name="T8" fmla="*/ 2 w 495"/>
                  <a:gd name="T9" fmla="*/ 1 h 971"/>
                  <a:gd name="T10" fmla="*/ 2 w 495"/>
                  <a:gd name="T11" fmla="*/ 1 h 971"/>
                  <a:gd name="T12" fmla="*/ 2 w 495"/>
                  <a:gd name="T13" fmla="*/ 1 h 971"/>
                  <a:gd name="T14" fmla="*/ 2 w 495"/>
                  <a:gd name="T15" fmla="*/ 1 h 971"/>
                  <a:gd name="T16" fmla="*/ 2 w 495"/>
                  <a:gd name="T17" fmla="*/ 1 h 971"/>
                  <a:gd name="T18" fmla="*/ 2 w 495"/>
                  <a:gd name="T19" fmla="*/ 1 h 971"/>
                  <a:gd name="T20" fmla="*/ 2 w 495"/>
                  <a:gd name="T21" fmla="*/ 1 h 971"/>
                  <a:gd name="T22" fmla="*/ 2 w 495"/>
                  <a:gd name="T23" fmla="*/ 1 h 971"/>
                  <a:gd name="T24" fmla="*/ 2 w 495"/>
                  <a:gd name="T25" fmla="*/ 1 h 971"/>
                  <a:gd name="T26" fmla="*/ 2 w 495"/>
                  <a:gd name="T27" fmla="*/ 1 h 971"/>
                  <a:gd name="T28" fmla="*/ 2 w 495"/>
                  <a:gd name="T29" fmla="*/ 1 h 971"/>
                  <a:gd name="T30" fmla="*/ 0 w 495"/>
                  <a:gd name="T31" fmla="*/ 1 h 971"/>
                  <a:gd name="T32" fmla="*/ 2 w 495"/>
                  <a:gd name="T33" fmla="*/ 0 h 971"/>
                  <a:gd name="T34" fmla="*/ 2 w 495"/>
                  <a:gd name="T35" fmla="*/ 1 h 971"/>
                  <a:gd name="T36" fmla="*/ 2 w 495"/>
                  <a:gd name="T37" fmla="*/ 1 h 971"/>
                  <a:gd name="T38" fmla="*/ 2 w 495"/>
                  <a:gd name="T39" fmla="*/ 1 h 971"/>
                  <a:gd name="T40" fmla="*/ 2 w 495"/>
                  <a:gd name="T41" fmla="*/ 1 h 971"/>
                  <a:gd name="T42" fmla="*/ 2 w 495"/>
                  <a:gd name="T43" fmla="*/ 1 h 971"/>
                  <a:gd name="T44" fmla="*/ 2 w 495"/>
                  <a:gd name="T45" fmla="*/ 1 h 971"/>
                  <a:gd name="T46" fmla="*/ 2 w 495"/>
                  <a:gd name="T47" fmla="*/ 1 h 971"/>
                  <a:gd name="T48" fmla="*/ 2 w 495"/>
                  <a:gd name="T49" fmla="*/ 1 h 971"/>
                  <a:gd name="T50" fmla="*/ 2 w 495"/>
                  <a:gd name="T51" fmla="*/ 1 h 971"/>
                  <a:gd name="T52" fmla="*/ 2 w 495"/>
                  <a:gd name="T53" fmla="*/ 1 h 971"/>
                  <a:gd name="T54" fmla="*/ 2 w 495"/>
                  <a:gd name="T55" fmla="*/ 1 h 97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95"/>
                  <a:gd name="T85" fmla="*/ 0 h 971"/>
                  <a:gd name="T86" fmla="*/ 495 w 495"/>
                  <a:gd name="T87" fmla="*/ 971 h 97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625" name="Freeform 10"/>
            <p:cNvSpPr>
              <a:spLocks/>
            </p:cNvSpPr>
            <p:nvPr/>
          </p:nvSpPr>
          <p:spPr bwMode="gray">
            <a:xfrm rot="-7200000">
              <a:off x="2798" y="2823"/>
              <a:ext cx="860" cy="1305"/>
            </a:xfrm>
            <a:custGeom>
              <a:avLst/>
              <a:gdLst>
                <a:gd name="T0" fmla="*/ 1 w 1233"/>
                <a:gd name="T1" fmla="*/ 1 h 1764"/>
                <a:gd name="T2" fmla="*/ 1 w 1233"/>
                <a:gd name="T3" fmla="*/ 1 h 1764"/>
                <a:gd name="T4" fmla="*/ 0 w 1233"/>
                <a:gd name="T5" fmla="*/ 1 h 1764"/>
                <a:gd name="T6" fmla="*/ 1 w 1233"/>
                <a:gd name="T7" fmla="*/ 1 h 1764"/>
                <a:gd name="T8" fmla="*/ 1 w 1233"/>
                <a:gd name="T9" fmla="*/ 0 h 1764"/>
                <a:gd name="T10" fmla="*/ 1 w 1233"/>
                <a:gd name="T11" fmla="*/ 1 h 1764"/>
                <a:gd name="T12" fmla="*/ 1 w 1233"/>
                <a:gd name="T13" fmla="*/ 1 h 1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3"/>
                <a:gd name="T22" fmla="*/ 0 h 1764"/>
                <a:gd name="T23" fmla="*/ 1233 w 1233"/>
                <a:gd name="T24" fmla="*/ 1764 h 17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buClrTx/>
              </a:pPr>
              <a:endParaRPr kumimoji="1" lang="ko-KR" altLang="en-US" sz="18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68626" name="Group 11"/>
            <p:cNvGrpSpPr>
              <a:grpSpLocks/>
            </p:cNvGrpSpPr>
            <p:nvPr/>
          </p:nvGrpSpPr>
          <p:grpSpPr bwMode="auto">
            <a:xfrm>
              <a:off x="2849" y="2249"/>
              <a:ext cx="1296" cy="1381"/>
              <a:chOff x="2854" y="1996"/>
              <a:chExt cx="1296" cy="1381"/>
            </a:xfrm>
          </p:grpSpPr>
          <p:sp>
            <p:nvSpPr>
              <p:cNvPr id="68631" name="AutoShape 12"/>
              <p:cNvSpPr>
                <a:spLocks noChangeArrowheads="1"/>
              </p:cNvSpPr>
              <p:nvPr/>
            </p:nvSpPr>
            <p:spPr bwMode="gray">
              <a:xfrm rot="-1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32" name="Freeform 13"/>
              <p:cNvSpPr>
                <a:spLocks/>
              </p:cNvSpPr>
              <p:nvPr/>
            </p:nvSpPr>
            <p:spPr bwMode="gray">
              <a:xfrm rot="-7200000">
                <a:off x="3102" y="2371"/>
                <a:ext cx="948" cy="507"/>
              </a:xfrm>
              <a:custGeom>
                <a:avLst/>
                <a:gdLst>
                  <a:gd name="T0" fmla="*/ 262184 w 750"/>
                  <a:gd name="T1" fmla="*/ 0 h 378"/>
                  <a:gd name="T2" fmla="*/ 0 w 750"/>
                  <a:gd name="T3" fmla="*/ 0 h 378"/>
                  <a:gd name="T4" fmla="*/ 841 w 750"/>
                  <a:gd name="T5" fmla="*/ 298919 h 378"/>
                  <a:gd name="T6" fmla="*/ 9776 w 750"/>
                  <a:gd name="T7" fmla="*/ 582471 h 378"/>
                  <a:gd name="T8" fmla="*/ 262184 w 750"/>
                  <a:gd name="T9" fmla="*/ 582471 h 378"/>
                  <a:gd name="T10" fmla="*/ 262184 w 750"/>
                  <a:gd name="T11" fmla="*/ 0 h 378"/>
                  <a:gd name="T12" fmla="*/ 262184 w 750"/>
                  <a:gd name="T13" fmla="*/ 0 h 3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0"/>
                  <a:gd name="T22" fmla="*/ 0 h 378"/>
                  <a:gd name="T23" fmla="*/ 750 w 750"/>
                  <a:gd name="T24" fmla="*/ 378 h 3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33" name="Freeform 14"/>
              <p:cNvSpPr>
                <a:spLocks/>
              </p:cNvSpPr>
              <p:nvPr/>
            </p:nvSpPr>
            <p:spPr bwMode="gray">
              <a:xfrm rot="-7200000">
                <a:off x="3618" y="2845"/>
                <a:ext cx="346" cy="718"/>
              </a:xfrm>
              <a:custGeom>
                <a:avLst/>
                <a:gdLst>
                  <a:gd name="T0" fmla="*/ 1 w 495"/>
                  <a:gd name="T1" fmla="*/ 1 h 971"/>
                  <a:gd name="T2" fmla="*/ 1 w 495"/>
                  <a:gd name="T3" fmla="*/ 1 h 971"/>
                  <a:gd name="T4" fmla="*/ 1 w 495"/>
                  <a:gd name="T5" fmla="*/ 1 h 971"/>
                  <a:gd name="T6" fmla="*/ 1 w 495"/>
                  <a:gd name="T7" fmla="*/ 1 h 971"/>
                  <a:gd name="T8" fmla="*/ 1 w 495"/>
                  <a:gd name="T9" fmla="*/ 1 h 971"/>
                  <a:gd name="T10" fmla="*/ 1 w 495"/>
                  <a:gd name="T11" fmla="*/ 1 h 971"/>
                  <a:gd name="T12" fmla="*/ 1 w 495"/>
                  <a:gd name="T13" fmla="*/ 1 h 971"/>
                  <a:gd name="T14" fmla="*/ 1 w 495"/>
                  <a:gd name="T15" fmla="*/ 1 h 971"/>
                  <a:gd name="T16" fmla="*/ 1 w 495"/>
                  <a:gd name="T17" fmla="*/ 1 h 971"/>
                  <a:gd name="T18" fmla="*/ 1 w 495"/>
                  <a:gd name="T19" fmla="*/ 1 h 971"/>
                  <a:gd name="T20" fmla="*/ 1 w 495"/>
                  <a:gd name="T21" fmla="*/ 1 h 971"/>
                  <a:gd name="T22" fmla="*/ 1 w 495"/>
                  <a:gd name="T23" fmla="*/ 1 h 971"/>
                  <a:gd name="T24" fmla="*/ 1 w 495"/>
                  <a:gd name="T25" fmla="*/ 1 h 971"/>
                  <a:gd name="T26" fmla="*/ 1 w 495"/>
                  <a:gd name="T27" fmla="*/ 1 h 971"/>
                  <a:gd name="T28" fmla="*/ 1 w 495"/>
                  <a:gd name="T29" fmla="*/ 1 h 971"/>
                  <a:gd name="T30" fmla="*/ 0 w 495"/>
                  <a:gd name="T31" fmla="*/ 1 h 971"/>
                  <a:gd name="T32" fmla="*/ 1 w 495"/>
                  <a:gd name="T33" fmla="*/ 0 h 971"/>
                  <a:gd name="T34" fmla="*/ 1 w 495"/>
                  <a:gd name="T35" fmla="*/ 1 h 971"/>
                  <a:gd name="T36" fmla="*/ 1 w 495"/>
                  <a:gd name="T37" fmla="*/ 1 h 971"/>
                  <a:gd name="T38" fmla="*/ 1 w 495"/>
                  <a:gd name="T39" fmla="*/ 1 h 971"/>
                  <a:gd name="T40" fmla="*/ 1 w 495"/>
                  <a:gd name="T41" fmla="*/ 1 h 971"/>
                  <a:gd name="T42" fmla="*/ 1 w 495"/>
                  <a:gd name="T43" fmla="*/ 1 h 971"/>
                  <a:gd name="T44" fmla="*/ 1 w 495"/>
                  <a:gd name="T45" fmla="*/ 1 h 971"/>
                  <a:gd name="T46" fmla="*/ 1 w 495"/>
                  <a:gd name="T47" fmla="*/ 1 h 971"/>
                  <a:gd name="T48" fmla="*/ 1 w 495"/>
                  <a:gd name="T49" fmla="*/ 1 h 971"/>
                  <a:gd name="T50" fmla="*/ 1 w 495"/>
                  <a:gd name="T51" fmla="*/ 1 h 971"/>
                  <a:gd name="T52" fmla="*/ 1 w 495"/>
                  <a:gd name="T53" fmla="*/ 1 h 971"/>
                  <a:gd name="T54" fmla="*/ 1 w 495"/>
                  <a:gd name="T55" fmla="*/ 1 h 97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95"/>
                  <a:gd name="T85" fmla="*/ 0 h 971"/>
                  <a:gd name="T86" fmla="*/ 495 w 495"/>
                  <a:gd name="T87" fmla="*/ 971 h 97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627" name="Group 15"/>
            <p:cNvGrpSpPr>
              <a:grpSpLocks/>
            </p:cNvGrpSpPr>
            <p:nvPr/>
          </p:nvGrpSpPr>
          <p:grpSpPr bwMode="auto">
            <a:xfrm>
              <a:off x="1655" y="3095"/>
              <a:ext cx="1571" cy="879"/>
              <a:chOff x="1655" y="2837"/>
              <a:chExt cx="1571" cy="879"/>
            </a:xfrm>
          </p:grpSpPr>
          <p:sp>
            <p:nvSpPr>
              <p:cNvPr id="68628" name="Freeform 16"/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1 w 495"/>
                  <a:gd name="T1" fmla="*/ 1 h 971"/>
                  <a:gd name="T2" fmla="*/ 1 w 495"/>
                  <a:gd name="T3" fmla="*/ 1 h 971"/>
                  <a:gd name="T4" fmla="*/ 1 w 495"/>
                  <a:gd name="T5" fmla="*/ 1 h 971"/>
                  <a:gd name="T6" fmla="*/ 1 w 495"/>
                  <a:gd name="T7" fmla="*/ 1 h 971"/>
                  <a:gd name="T8" fmla="*/ 1 w 495"/>
                  <a:gd name="T9" fmla="*/ 1 h 971"/>
                  <a:gd name="T10" fmla="*/ 1 w 495"/>
                  <a:gd name="T11" fmla="*/ 1 h 971"/>
                  <a:gd name="T12" fmla="*/ 1 w 495"/>
                  <a:gd name="T13" fmla="*/ 1 h 971"/>
                  <a:gd name="T14" fmla="*/ 1 w 495"/>
                  <a:gd name="T15" fmla="*/ 1 h 971"/>
                  <a:gd name="T16" fmla="*/ 1 w 495"/>
                  <a:gd name="T17" fmla="*/ 1 h 971"/>
                  <a:gd name="T18" fmla="*/ 1 w 495"/>
                  <a:gd name="T19" fmla="*/ 1 h 971"/>
                  <a:gd name="T20" fmla="*/ 1 w 495"/>
                  <a:gd name="T21" fmla="*/ 1 h 971"/>
                  <a:gd name="T22" fmla="*/ 1 w 495"/>
                  <a:gd name="T23" fmla="*/ 1 h 971"/>
                  <a:gd name="T24" fmla="*/ 1 w 495"/>
                  <a:gd name="T25" fmla="*/ 1 h 971"/>
                  <a:gd name="T26" fmla="*/ 1 w 495"/>
                  <a:gd name="T27" fmla="*/ 1 h 971"/>
                  <a:gd name="T28" fmla="*/ 1 w 495"/>
                  <a:gd name="T29" fmla="*/ 1 h 971"/>
                  <a:gd name="T30" fmla="*/ 0 w 495"/>
                  <a:gd name="T31" fmla="*/ 1 h 971"/>
                  <a:gd name="T32" fmla="*/ 1 w 495"/>
                  <a:gd name="T33" fmla="*/ 0 h 971"/>
                  <a:gd name="T34" fmla="*/ 1 w 495"/>
                  <a:gd name="T35" fmla="*/ 1 h 971"/>
                  <a:gd name="T36" fmla="*/ 1 w 495"/>
                  <a:gd name="T37" fmla="*/ 1 h 971"/>
                  <a:gd name="T38" fmla="*/ 1 w 495"/>
                  <a:gd name="T39" fmla="*/ 1 h 971"/>
                  <a:gd name="T40" fmla="*/ 1 w 495"/>
                  <a:gd name="T41" fmla="*/ 1 h 971"/>
                  <a:gd name="T42" fmla="*/ 1 w 495"/>
                  <a:gd name="T43" fmla="*/ 1 h 971"/>
                  <a:gd name="T44" fmla="*/ 1 w 495"/>
                  <a:gd name="T45" fmla="*/ 1 h 971"/>
                  <a:gd name="T46" fmla="*/ 1 w 495"/>
                  <a:gd name="T47" fmla="*/ 1 h 971"/>
                  <a:gd name="T48" fmla="*/ 1 w 495"/>
                  <a:gd name="T49" fmla="*/ 1 h 971"/>
                  <a:gd name="T50" fmla="*/ 1 w 495"/>
                  <a:gd name="T51" fmla="*/ 1 h 971"/>
                  <a:gd name="T52" fmla="*/ 1 w 495"/>
                  <a:gd name="T53" fmla="*/ 1 h 971"/>
                  <a:gd name="T54" fmla="*/ 1 w 495"/>
                  <a:gd name="T55" fmla="*/ 1 h 97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95"/>
                  <a:gd name="T85" fmla="*/ 0 h 971"/>
                  <a:gd name="T86" fmla="*/ 495 w 495"/>
                  <a:gd name="T87" fmla="*/ 971 h 97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29" name="AutoShape 17"/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ko-KR" altLang="en-US" sz="18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30" name="Freeform 18"/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1129298 w 750"/>
                  <a:gd name="T1" fmla="*/ 0 h 378"/>
                  <a:gd name="T2" fmla="*/ 0 w 750"/>
                  <a:gd name="T3" fmla="*/ 0 h 378"/>
                  <a:gd name="T4" fmla="*/ 3035 w 750"/>
                  <a:gd name="T5" fmla="*/ 120974 h 378"/>
                  <a:gd name="T6" fmla="*/ 42277 w 750"/>
                  <a:gd name="T7" fmla="*/ 236341 h 378"/>
                  <a:gd name="T8" fmla="*/ 1129298 w 750"/>
                  <a:gd name="T9" fmla="*/ 236341 h 378"/>
                  <a:gd name="T10" fmla="*/ 1129298 w 750"/>
                  <a:gd name="T11" fmla="*/ 0 h 378"/>
                  <a:gd name="T12" fmla="*/ 1129298 w 750"/>
                  <a:gd name="T13" fmla="*/ 0 h 3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0"/>
                  <a:gd name="T22" fmla="*/ 0 h 378"/>
                  <a:gd name="T23" fmla="*/ 750 w 750"/>
                  <a:gd name="T24" fmla="*/ 378 h 3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>
                  <a:buClrTx/>
                </a:pPr>
                <a:endParaRPr kumimoji="1" lang="ko-KR" altLang="en-US" sz="1800" b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-252413" y="4660900"/>
            <a:ext cx="3595688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000" kern="10" dirty="0">
                <a:solidFill>
                  <a:prstClr val="black"/>
                </a:solidFill>
                <a:latin typeface="맑은 고딕"/>
                <a:ea typeface="맑은 고딕"/>
                <a:cs typeface="+mn-ea"/>
              </a:rPr>
              <a:t>사료섭취량 저하방지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367463" y="4660900"/>
            <a:ext cx="2227262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000" kern="10" dirty="0" err="1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latin typeface="맑은 고딕"/>
                <a:ea typeface="맑은 고딕"/>
              </a:rPr>
              <a:t>육색</a:t>
            </a:r>
            <a:r>
              <a:rPr lang="en-US" altLang="ko-KR" sz="200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latin typeface="맑은 고딕"/>
                <a:ea typeface="맑은 고딕"/>
              </a:rPr>
              <a:t>지방색 관리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107950" y="2236788"/>
            <a:ext cx="389731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ko-KR" altLang="en-US" sz="2000" kern="10" dirty="0">
                <a:solidFill>
                  <a:prstClr val="black"/>
                </a:solidFill>
                <a:latin typeface="맑은 고딕"/>
                <a:ea typeface="맑은 고딕"/>
                <a:cs typeface="+mn-ea"/>
              </a:rPr>
              <a:t>에너지 및 단백질 이용효율 향상</a:t>
            </a:r>
          </a:p>
        </p:txBody>
      </p:sp>
      <p:sp>
        <p:nvSpPr>
          <p:cNvPr id="31" name="Text Box 218"/>
          <p:cNvSpPr txBox="1">
            <a:spLocks noChangeArrowheads="1"/>
          </p:cNvSpPr>
          <p:nvPr/>
        </p:nvSpPr>
        <p:spPr bwMode="auto">
          <a:xfrm>
            <a:off x="611188" y="2805113"/>
            <a:ext cx="2374900" cy="74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745" tIns="49873" rIns="99745" bIns="49873">
            <a:spAutoFit/>
          </a:bodyPr>
          <a:lstStyle/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탄수화물 이용성 극대화</a:t>
            </a:r>
            <a:endParaRPr lang="en-US" altLang="ko-KR" sz="1400" dirty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면실</a:t>
            </a: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, </a:t>
            </a:r>
            <a:r>
              <a:rPr lang="ko-KR" altLang="en-US" sz="1400" dirty="0" err="1">
                <a:solidFill>
                  <a:srgbClr val="00B050"/>
                </a:solidFill>
                <a:latin typeface="맑은 고딕"/>
                <a:ea typeface="맑은 고딕"/>
              </a:rPr>
              <a:t>루핀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 등 활용</a:t>
            </a:r>
          </a:p>
        </p:txBody>
      </p:sp>
      <p:sp>
        <p:nvSpPr>
          <p:cNvPr id="40" name="모서리가 둥근 직사각형 39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68619" name="TextBox 22"/>
          <p:cNvSpPr txBox="1">
            <a:spLocks noChangeArrowheads="1"/>
          </p:cNvSpPr>
          <p:nvPr/>
        </p:nvSpPr>
        <p:spPr bwMode="auto">
          <a:xfrm>
            <a:off x="0" y="71438"/>
            <a:ext cx="9129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3000" smtClean="0">
                <a:solidFill>
                  <a:prstClr val="black"/>
                </a:solidFill>
              </a:rPr>
              <a:t>비육후기 중점관리 사항</a:t>
            </a:r>
          </a:p>
        </p:txBody>
      </p:sp>
      <p:sp>
        <p:nvSpPr>
          <p:cNvPr id="28" name="Text Box 218"/>
          <p:cNvSpPr txBox="1">
            <a:spLocks noChangeArrowheads="1"/>
          </p:cNvSpPr>
          <p:nvPr/>
        </p:nvSpPr>
        <p:spPr bwMode="auto">
          <a:xfrm>
            <a:off x="684213" y="5300663"/>
            <a:ext cx="3465512" cy="1069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745" tIns="49873" rIns="99745" bIns="49873">
            <a:spAutoFit/>
          </a:bodyPr>
          <a:lstStyle/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 err="1">
                <a:solidFill>
                  <a:srgbClr val="00B050"/>
                </a:solidFill>
                <a:latin typeface="맑은 고딕"/>
                <a:ea typeface="맑은 고딕"/>
              </a:rPr>
              <a:t>생균제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 및 </a:t>
            </a:r>
            <a:r>
              <a:rPr lang="ko-KR" altLang="en-US" sz="1400" dirty="0" err="1">
                <a:solidFill>
                  <a:srgbClr val="00B050"/>
                </a:solidFill>
                <a:latin typeface="맑은 고딕"/>
                <a:ea typeface="맑은 고딕"/>
              </a:rPr>
              <a:t>중조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 활용</a:t>
            </a:r>
            <a:endParaRPr lang="en-US" altLang="ko-KR" sz="1400" dirty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과도한 조사료 제한 지양</a:t>
            </a:r>
            <a:endParaRPr lang="en-US" altLang="ko-KR" sz="1400" dirty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적정 운동공간 확보 </a:t>
            </a: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: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과밀사육 지양</a:t>
            </a:r>
          </a:p>
        </p:txBody>
      </p:sp>
      <p:sp>
        <p:nvSpPr>
          <p:cNvPr id="32" name="Text Box 218"/>
          <p:cNvSpPr txBox="1">
            <a:spLocks noChangeArrowheads="1"/>
          </p:cNvSpPr>
          <p:nvPr/>
        </p:nvSpPr>
        <p:spPr bwMode="auto">
          <a:xfrm>
            <a:off x="5867400" y="5300663"/>
            <a:ext cx="2952750" cy="74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745" tIns="49873" rIns="99745" bIns="49873">
            <a:spAutoFit/>
          </a:bodyPr>
          <a:lstStyle/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스트레스 최소화</a:t>
            </a: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,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보리 급여 등</a:t>
            </a:r>
            <a:endParaRPr lang="en-US" altLang="ko-KR" sz="1400" dirty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marL="85725" indent="-85725" algn="l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 </a:t>
            </a:r>
            <a:r>
              <a:rPr lang="ko-KR" altLang="en-US" sz="1400" dirty="0" err="1">
                <a:solidFill>
                  <a:srgbClr val="00B050"/>
                </a:solidFill>
                <a:latin typeface="맑은 고딕"/>
                <a:ea typeface="맑은 고딕"/>
              </a:rPr>
              <a:t>사일리지</a:t>
            </a:r>
            <a:r>
              <a:rPr lang="en-US" altLang="ko-KR" sz="1400" dirty="0">
                <a:solidFill>
                  <a:srgbClr val="00B050"/>
                </a:solidFill>
                <a:latin typeface="맑은 고딕"/>
                <a:ea typeface="맑은 고딕"/>
              </a:rPr>
              <a:t>, </a:t>
            </a:r>
            <a:r>
              <a:rPr lang="ko-KR" altLang="en-US" sz="1400" dirty="0">
                <a:solidFill>
                  <a:srgbClr val="00B050"/>
                </a:solidFill>
                <a:latin typeface="맑은 고딕"/>
                <a:ea typeface="맑은 고딕"/>
              </a:rPr>
              <a:t>청초 급여 지양</a:t>
            </a:r>
          </a:p>
        </p:txBody>
      </p:sp>
    </p:spTree>
    <p:extLst>
      <p:ext uri="{BB962C8B-B14F-4D97-AF65-F5344CB8AC3E}">
        <p14:creationId xmlns:p14="http://schemas.microsoft.com/office/powerpoint/2010/main" val="12554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19"/>
          <p:cNvSpPr>
            <a:spLocks/>
          </p:cNvSpPr>
          <p:nvPr/>
        </p:nvSpPr>
        <p:spPr bwMode="auto">
          <a:xfrm>
            <a:off x="568325" y="2005013"/>
            <a:ext cx="7991475" cy="1838325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1465" y="383"/>
              </a:cxn>
              <a:cxn ang="0">
                <a:pos x="1783" y="383"/>
              </a:cxn>
              <a:cxn ang="0">
                <a:pos x="0" y="1908"/>
              </a:cxn>
              <a:cxn ang="0">
                <a:pos x="5034" y="1908"/>
              </a:cxn>
              <a:cxn ang="0">
                <a:pos x="3229" y="383"/>
              </a:cxn>
              <a:cxn ang="0">
                <a:pos x="3613" y="395"/>
              </a:cxn>
              <a:cxn ang="0">
                <a:pos x="2502" y="0"/>
              </a:cxn>
            </a:cxnLst>
            <a:rect l="0" t="0" r="r" b="b"/>
            <a:pathLst>
              <a:path w="5034" h="1908">
                <a:moveTo>
                  <a:pt x="2502" y="0"/>
                </a:moveTo>
                <a:lnTo>
                  <a:pt x="1465" y="383"/>
                </a:lnTo>
                <a:lnTo>
                  <a:pt x="1783" y="383"/>
                </a:lnTo>
                <a:lnTo>
                  <a:pt x="0" y="1908"/>
                </a:lnTo>
                <a:lnTo>
                  <a:pt x="5034" y="1908"/>
                </a:lnTo>
                <a:lnTo>
                  <a:pt x="3229" y="383"/>
                </a:lnTo>
                <a:lnTo>
                  <a:pt x="3613" y="395"/>
                </a:lnTo>
                <a:lnTo>
                  <a:pt x="2502" y="0"/>
                </a:lnTo>
                <a:close/>
              </a:path>
            </a:pathLst>
          </a:custGeom>
          <a:gradFill rotWithShape="1">
            <a:gsLst>
              <a:gs pos="0">
                <a:srgbClr val="99CC00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buClrTx/>
              <a:defRPr/>
            </a:pPr>
            <a:endParaRPr kumimoji="1" lang="ko-KR" altLang="en-US" sz="1800" b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5" name="AutoShape 220"/>
          <p:cNvSpPr>
            <a:spLocks noChangeArrowheads="1"/>
          </p:cNvSpPr>
          <p:nvPr/>
        </p:nvSpPr>
        <p:spPr bwMode="auto">
          <a:xfrm>
            <a:off x="1779588" y="1196975"/>
            <a:ext cx="5543550" cy="711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6600"/>
              </a:gs>
              <a:gs pos="100000">
                <a:srgbClr val="996600">
                  <a:gamma/>
                  <a:shade val="66275"/>
                  <a:invGamma/>
                </a:srgbClr>
              </a:gs>
            </a:gsLst>
            <a:lin ang="5400000" scaled="1"/>
          </a:gradFill>
          <a:ln w="19050">
            <a:noFill/>
            <a:round/>
            <a:headEnd/>
            <a:tailEnd/>
          </a:ln>
          <a:effectLst>
            <a:outerShdw dist="107763" dir="2700000" algn="ctr" rotWithShape="0">
              <a:srgbClr val="B2B2B2"/>
            </a:outerShdw>
          </a:effectLst>
        </p:spPr>
        <p:txBody>
          <a:bodyPr wrap="none" anchor="ctr"/>
          <a:lstStyle/>
          <a:p>
            <a:pPr>
              <a:buClrTx/>
              <a:buFont typeface="Wingdings" pitchFamily="2" charset="2"/>
              <a:buNone/>
              <a:defRPr/>
            </a:pPr>
            <a:r>
              <a:rPr kumimoji="1" lang="ko-KR" altLang="en-US" sz="2200" dirty="0">
                <a:solidFill>
                  <a:srgbClr val="FFFF00"/>
                </a:solidFill>
                <a:latin typeface="맑은 고딕"/>
                <a:ea typeface="맑은 고딕"/>
              </a:rPr>
              <a:t>적절한 조사료</a:t>
            </a:r>
            <a:r>
              <a:rPr kumimoji="1" lang="en-US" altLang="ko-KR" sz="2200" dirty="0">
                <a:solidFill>
                  <a:srgbClr val="FFFF00"/>
                </a:solidFill>
                <a:latin typeface="맑은 고딕"/>
                <a:ea typeface="맑은 고딕"/>
              </a:rPr>
              <a:t> </a:t>
            </a:r>
            <a:r>
              <a:rPr kumimoji="1" lang="ko-KR" altLang="en-US" sz="2200" dirty="0">
                <a:solidFill>
                  <a:srgbClr val="FFFF00"/>
                </a:solidFill>
                <a:latin typeface="맑은 고딕"/>
                <a:ea typeface="맑은 고딕"/>
              </a:rPr>
              <a:t>관리로</a:t>
            </a:r>
            <a:r>
              <a:rPr kumimoji="1" lang="en-US" altLang="ko-KR" sz="2200" dirty="0">
                <a:solidFill>
                  <a:srgbClr val="FFFF00"/>
                </a:solidFill>
                <a:latin typeface="맑은 고딕"/>
                <a:ea typeface="맑은 고딕"/>
              </a:rPr>
              <a:t> </a:t>
            </a:r>
            <a:r>
              <a:rPr kumimoji="1" lang="ko-KR" altLang="en-US" sz="2200" dirty="0">
                <a:solidFill>
                  <a:srgbClr val="FFFF00"/>
                </a:solidFill>
                <a:latin typeface="맑은 고딕"/>
                <a:ea typeface="맑은 고딕"/>
              </a:rPr>
              <a:t>반추위 건강 유지</a:t>
            </a:r>
          </a:p>
        </p:txBody>
      </p:sp>
      <p:grpSp>
        <p:nvGrpSpPr>
          <p:cNvPr id="70660" name="그룹 32"/>
          <p:cNvGrpSpPr>
            <a:grpSpLocks/>
          </p:cNvGrpSpPr>
          <p:nvPr/>
        </p:nvGrpSpPr>
        <p:grpSpPr bwMode="auto">
          <a:xfrm>
            <a:off x="762000" y="2676525"/>
            <a:ext cx="3060700" cy="2647950"/>
            <a:chOff x="593874" y="1714488"/>
            <a:chExt cx="3260159" cy="2719075"/>
          </a:xfrm>
        </p:grpSpPr>
        <p:grpSp>
          <p:nvGrpSpPr>
            <p:cNvPr id="70690" name="그룹 14"/>
            <p:cNvGrpSpPr>
              <a:grpSpLocks/>
            </p:cNvGrpSpPr>
            <p:nvPr/>
          </p:nvGrpSpPr>
          <p:grpSpPr bwMode="auto">
            <a:xfrm>
              <a:off x="593874" y="1714488"/>
              <a:ext cx="3260159" cy="2719075"/>
              <a:chOff x="593874" y="1219200"/>
              <a:chExt cx="3260159" cy="3611465"/>
            </a:xfrm>
          </p:grpSpPr>
          <p:sp>
            <p:nvSpPr>
              <p:cNvPr id="30" name="AutoShape 25"/>
              <p:cNvSpPr>
                <a:spLocks noChangeArrowheads="1"/>
              </p:cNvSpPr>
              <p:nvPr/>
            </p:nvSpPr>
            <p:spPr bwMode="auto">
              <a:xfrm>
                <a:off x="593874" y="1883901"/>
                <a:ext cx="3260159" cy="2946764"/>
              </a:xfrm>
              <a:prstGeom prst="roundRect">
                <a:avLst>
                  <a:gd name="adj" fmla="val 9292"/>
                </a:avLst>
              </a:prstGeom>
              <a:gradFill rotWithShape="1">
                <a:gsLst>
                  <a:gs pos="0">
                    <a:srgbClr val="D1E7B7">
                      <a:alpha val="42998"/>
                    </a:srgbClr>
                  </a:gs>
                  <a:gs pos="100000">
                    <a:srgbClr val="FFFFFF">
                      <a:alpha val="73000"/>
                    </a:srgbClr>
                  </a:gs>
                </a:gsLst>
                <a:lin ang="5400000" scaled="1"/>
              </a:gradFill>
              <a:ln w="9525" algn="ctr">
                <a:solidFill>
                  <a:srgbClr val="808080"/>
                </a:solidFill>
                <a:bevel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ClrTx/>
                  <a:defRPr/>
                </a:pPr>
                <a:endParaRPr kumimoji="1" lang="ko-KR" altLang="en-US" sz="1800" b="0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pic>
            <p:nvPicPr>
              <p:cNvPr id="70693" name="Picture 28" descr="그림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650" y="1219200"/>
                <a:ext cx="2960688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직사각형 16"/>
            <p:cNvSpPr>
              <a:spLocks noChangeArrowheads="1"/>
            </p:cNvSpPr>
            <p:nvPr/>
          </p:nvSpPr>
          <p:spPr bwMode="auto">
            <a:xfrm>
              <a:off x="1305766" y="1784585"/>
              <a:ext cx="1760282" cy="37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ClrTx/>
                <a:defRPr/>
              </a:pPr>
              <a:r>
                <a:rPr kumimoji="1" lang="ko-KR" altLang="en-US" sz="1800" dirty="0">
                  <a:solidFill>
                    <a:prstClr val="white"/>
                  </a:solidFill>
                  <a:latin typeface="맑은 고딕"/>
                  <a:ea typeface="맑은 고딕"/>
                </a:rPr>
                <a:t>건강한 반추위</a:t>
              </a:r>
            </a:p>
          </p:txBody>
        </p:sp>
      </p:grpSp>
      <p:grpSp>
        <p:nvGrpSpPr>
          <p:cNvPr id="70661" name="그룹 34"/>
          <p:cNvGrpSpPr>
            <a:grpSpLocks/>
          </p:cNvGrpSpPr>
          <p:nvPr/>
        </p:nvGrpSpPr>
        <p:grpSpPr bwMode="auto">
          <a:xfrm>
            <a:off x="5191125" y="2674938"/>
            <a:ext cx="3060700" cy="2628900"/>
            <a:chOff x="5071455" y="1751540"/>
            <a:chExt cx="3260159" cy="2699737"/>
          </a:xfrm>
        </p:grpSpPr>
        <p:grpSp>
          <p:nvGrpSpPr>
            <p:cNvPr id="70686" name="그룹 15"/>
            <p:cNvGrpSpPr>
              <a:grpSpLocks/>
            </p:cNvGrpSpPr>
            <p:nvPr/>
          </p:nvGrpSpPr>
          <p:grpSpPr bwMode="auto">
            <a:xfrm>
              <a:off x="5071455" y="1751540"/>
              <a:ext cx="3260159" cy="2699737"/>
              <a:chOff x="5071455" y="1268413"/>
              <a:chExt cx="3260159" cy="3585780"/>
            </a:xfrm>
          </p:grpSpPr>
          <p:sp>
            <p:nvSpPr>
              <p:cNvPr id="44" name="AutoShape 33"/>
              <p:cNvSpPr>
                <a:spLocks noChangeArrowheads="1"/>
              </p:cNvSpPr>
              <p:nvPr/>
            </p:nvSpPr>
            <p:spPr bwMode="auto">
              <a:xfrm>
                <a:off x="5071455" y="1907184"/>
                <a:ext cx="3260159" cy="2947009"/>
              </a:xfrm>
              <a:prstGeom prst="roundRect">
                <a:avLst>
                  <a:gd name="adj" fmla="val 9292"/>
                </a:avLst>
              </a:prstGeom>
              <a:gradFill rotWithShape="1">
                <a:gsLst>
                  <a:gs pos="0">
                    <a:srgbClr val="EFD3AD">
                      <a:alpha val="42998"/>
                    </a:srgbClr>
                  </a:gs>
                  <a:gs pos="100000">
                    <a:srgbClr val="FFFFFF">
                      <a:alpha val="73000"/>
                    </a:srgbClr>
                  </a:gs>
                </a:gsLst>
                <a:lin ang="5400000" scaled="1"/>
              </a:gradFill>
              <a:ln w="9525" algn="ctr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ClrTx/>
                  <a:defRPr/>
                </a:pPr>
                <a:endParaRPr kumimoji="1" lang="ko-KR" altLang="en-US" sz="1800" b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pic>
            <p:nvPicPr>
              <p:cNvPr id="70689" name="Picture 35" descr="그림1"/>
              <p:cNvPicPr>
                <a:picLocks noChangeAspect="1" noChangeArrowheads="1"/>
              </p:cNvPicPr>
              <p:nvPr/>
            </p:nvPicPr>
            <p:blipFill>
              <a:blip r:embed="rId3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700" y="1268413"/>
                <a:ext cx="3011488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직사각형 17"/>
            <p:cNvSpPr>
              <a:spLocks noChangeArrowheads="1"/>
            </p:cNvSpPr>
            <p:nvPr/>
          </p:nvSpPr>
          <p:spPr bwMode="auto">
            <a:xfrm>
              <a:off x="5911860" y="1857507"/>
              <a:ext cx="1758592" cy="379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ClrTx/>
                <a:defRPr/>
              </a:pPr>
              <a:r>
                <a:rPr kumimoji="1" lang="ko-KR" altLang="en-US" sz="1800" dirty="0" err="1">
                  <a:solidFill>
                    <a:prstClr val="white"/>
                  </a:solidFill>
                  <a:latin typeface="맑은 고딕"/>
                  <a:ea typeface="맑은 고딕"/>
                </a:rPr>
                <a:t>과산증</a:t>
              </a:r>
              <a:r>
                <a:rPr kumimoji="1" lang="ko-KR" altLang="en-US" sz="1800" dirty="0">
                  <a:solidFill>
                    <a:prstClr val="white"/>
                  </a:solidFill>
                  <a:latin typeface="맑은 고딕"/>
                  <a:ea typeface="맑은 고딕"/>
                </a:rPr>
                <a:t> 반추위</a:t>
              </a:r>
            </a:p>
          </p:txBody>
        </p:sp>
      </p:grpSp>
      <p:pic>
        <p:nvPicPr>
          <p:cNvPr id="70662" name="Picture 3082" descr="rumenpapillae"/>
          <p:cNvPicPr preferRelativeResize="0">
            <a:picLocks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365500"/>
            <a:ext cx="2879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081" descr="rumen pap"/>
          <p:cNvPicPr preferRelativeResize="0">
            <a:picLocks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332163"/>
            <a:ext cx="28797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모서리가 둥근 직사각형 45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70665" name="TextBox 22"/>
          <p:cNvSpPr txBox="1">
            <a:spLocks noChangeArrowheads="1"/>
          </p:cNvSpPr>
          <p:nvPr/>
        </p:nvSpPr>
        <p:spPr bwMode="auto">
          <a:xfrm>
            <a:off x="0" y="71438"/>
            <a:ext cx="9129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3000" smtClean="0">
                <a:solidFill>
                  <a:prstClr val="black"/>
                </a:solidFill>
              </a:rPr>
              <a:t>반추위 과산증의 피해</a:t>
            </a:r>
          </a:p>
        </p:txBody>
      </p:sp>
      <p:grpSp>
        <p:nvGrpSpPr>
          <p:cNvPr id="70666" name="그룹 25"/>
          <p:cNvGrpSpPr>
            <a:grpSpLocks/>
          </p:cNvGrpSpPr>
          <p:nvPr/>
        </p:nvGrpSpPr>
        <p:grpSpPr bwMode="auto">
          <a:xfrm>
            <a:off x="755650" y="5445125"/>
            <a:ext cx="3052763" cy="468313"/>
            <a:chOff x="1555845" y="1692322"/>
            <a:chExt cx="6428095" cy="655093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555845" y="1692322"/>
              <a:ext cx="6428095" cy="655093"/>
            </a:xfrm>
            <a:prstGeom prst="roundRect">
              <a:avLst/>
            </a:prstGeom>
            <a:gradFill>
              <a:gsLst>
                <a:gs pos="2000">
                  <a:srgbClr val="00B050"/>
                </a:gs>
                <a:gs pos="100000">
                  <a:srgbClr val="2AE25A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endParaRPr kumimoji="1" lang="ko-KR" altLang="en-US" sz="180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1678675" y="1753734"/>
              <a:ext cx="6158494" cy="532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r>
                <a:rPr kumimoji="1" lang="ko-KR" altLang="en-US" sz="18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생산성 증가</a:t>
              </a:r>
              <a:endParaRPr kumimoji="1" lang="en-US" altLang="ko-KR" sz="18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grpSp>
        <p:nvGrpSpPr>
          <p:cNvPr id="70667" name="그룹 36"/>
          <p:cNvGrpSpPr>
            <a:grpSpLocks/>
          </p:cNvGrpSpPr>
          <p:nvPr/>
        </p:nvGrpSpPr>
        <p:grpSpPr bwMode="auto">
          <a:xfrm>
            <a:off x="755650" y="5989638"/>
            <a:ext cx="3052763" cy="468312"/>
            <a:chOff x="1555845" y="1692322"/>
            <a:chExt cx="6428095" cy="655093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555845" y="1692322"/>
              <a:ext cx="6428095" cy="655093"/>
            </a:xfrm>
            <a:prstGeom prst="roundRect">
              <a:avLst/>
            </a:prstGeom>
            <a:gradFill>
              <a:gsLst>
                <a:gs pos="2000">
                  <a:srgbClr val="00B050"/>
                </a:gs>
                <a:gs pos="100000">
                  <a:srgbClr val="2AE25A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endParaRPr kumimoji="1" lang="ko-KR" altLang="en-US" sz="180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1678675" y="1753734"/>
              <a:ext cx="6158494" cy="532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r>
                <a:rPr kumimoji="1" lang="ko-KR" altLang="en-US" sz="18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생산 수명 연자</a:t>
              </a:r>
              <a:endParaRPr kumimoji="1" lang="en-US" altLang="ko-KR" sz="18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grpSp>
        <p:nvGrpSpPr>
          <p:cNvPr id="70668" name="그룹 39"/>
          <p:cNvGrpSpPr>
            <a:grpSpLocks/>
          </p:cNvGrpSpPr>
          <p:nvPr/>
        </p:nvGrpSpPr>
        <p:grpSpPr bwMode="auto">
          <a:xfrm>
            <a:off x="5191125" y="5400675"/>
            <a:ext cx="3052763" cy="469900"/>
            <a:chOff x="1555845" y="1692322"/>
            <a:chExt cx="6428095" cy="655093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555845" y="1692322"/>
              <a:ext cx="6428095" cy="655093"/>
            </a:xfrm>
            <a:prstGeom prst="roundRect">
              <a:avLst/>
            </a:prstGeom>
            <a:gradFill>
              <a:gsLst>
                <a:gs pos="2000">
                  <a:srgbClr val="00B050"/>
                </a:gs>
                <a:gs pos="100000">
                  <a:srgbClr val="2AE25A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endParaRPr kumimoji="1" lang="ko-KR" altLang="en-US" sz="180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1678675" y="1753734"/>
              <a:ext cx="6158494" cy="532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r>
                <a:rPr kumimoji="1" lang="ko-KR" altLang="en-US" sz="1800" dirty="0">
                  <a:solidFill>
                    <a:srgbClr val="FF0066"/>
                  </a:solidFill>
                </a:rPr>
                <a:t>생산성 저하 및 번식장애</a:t>
              </a:r>
              <a:endParaRPr kumimoji="1" lang="en-US" altLang="ko-KR" sz="1800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70669" name="그룹 44"/>
          <p:cNvGrpSpPr>
            <a:grpSpLocks/>
          </p:cNvGrpSpPr>
          <p:nvPr/>
        </p:nvGrpSpPr>
        <p:grpSpPr bwMode="auto">
          <a:xfrm>
            <a:off x="5191125" y="5945188"/>
            <a:ext cx="3052763" cy="468312"/>
            <a:chOff x="1555845" y="1692322"/>
            <a:chExt cx="6428095" cy="655093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1555845" y="1692322"/>
              <a:ext cx="6428095" cy="655093"/>
            </a:xfrm>
            <a:prstGeom prst="roundRect">
              <a:avLst/>
            </a:prstGeom>
            <a:gradFill>
              <a:gsLst>
                <a:gs pos="2000">
                  <a:srgbClr val="00B050"/>
                </a:gs>
                <a:gs pos="100000">
                  <a:srgbClr val="2AE25A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endParaRPr kumimoji="1" lang="ko-KR" altLang="en-US" sz="180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1678675" y="1753734"/>
              <a:ext cx="6158494" cy="532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ClrTx/>
                <a:defRPr/>
              </a:pPr>
              <a:r>
                <a:rPr kumimoji="1" lang="ko-KR" altLang="en-US" sz="1800" dirty="0" err="1">
                  <a:solidFill>
                    <a:srgbClr val="FF0066"/>
                  </a:solidFill>
                </a:rPr>
                <a:t>간기능</a:t>
              </a:r>
              <a:r>
                <a:rPr kumimoji="1" lang="ko-KR" altLang="en-US" sz="1800" dirty="0">
                  <a:solidFill>
                    <a:srgbClr val="FF0066"/>
                  </a:solidFill>
                </a:rPr>
                <a:t> 장애</a:t>
              </a:r>
              <a:endParaRPr kumimoji="1" lang="en-US" altLang="ko-KR" sz="1800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104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4"/>
          <p:cNvPicPr preferRelativeResize="0">
            <a:picLocks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427984" y="4725344"/>
            <a:ext cx="216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7111" name="Picture 5"/>
          <p:cNvPicPr preferRelativeResize="0">
            <a:picLocks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805166" y="4725344"/>
            <a:ext cx="216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2873375" y="1563688"/>
            <a:ext cx="108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defRPr/>
            </a:pPr>
            <a:r>
              <a:rPr kumimoji="1" lang="ko-KR" altLang="en-US" sz="2400" dirty="0">
                <a:solidFill>
                  <a:prstClr val="white"/>
                </a:solidFill>
                <a:latin typeface="맑은 고딕"/>
                <a:ea typeface="맑은 고딕"/>
              </a:rPr>
              <a:t>제 </a:t>
            </a:r>
            <a:r>
              <a:rPr kumimoji="1" lang="en-US" altLang="ko-KR" sz="2400" dirty="0">
                <a:solidFill>
                  <a:prstClr val="white"/>
                </a:solidFill>
                <a:latin typeface="맑은 고딕"/>
                <a:ea typeface="맑은 고딕"/>
              </a:rPr>
              <a:t>2</a:t>
            </a:r>
            <a:r>
              <a:rPr kumimoji="1" lang="ko-KR" altLang="en-US" sz="2400" dirty="0">
                <a:solidFill>
                  <a:prstClr val="white"/>
                </a:solidFill>
                <a:latin typeface="맑은 고딕"/>
                <a:ea typeface="맑은 고딕"/>
              </a:rPr>
              <a:t>위</a:t>
            </a:r>
          </a:p>
        </p:txBody>
      </p:sp>
      <p:sp>
        <p:nvSpPr>
          <p:cNvPr id="151567" name="Line 15"/>
          <p:cNvSpPr>
            <a:spLocks noChangeShapeType="1"/>
          </p:cNvSpPr>
          <p:nvPr/>
        </p:nvSpPr>
        <p:spPr bwMode="auto">
          <a:xfrm flipH="1">
            <a:off x="1017588" y="1254125"/>
            <a:ext cx="1143000" cy="2133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l">
              <a:buClrTx/>
              <a:defRPr/>
            </a:pPr>
            <a:endParaRPr kumimoji="1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1568" name="Rectangle 16"/>
          <p:cNvSpPr>
            <a:spLocks noChangeArrowheads="1"/>
          </p:cNvSpPr>
          <p:nvPr/>
        </p:nvSpPr>
        <p:spPr bwMode="auto">
          <a:xfrm>
            <a:off x="2590800" y="3573463"/>
            <a:ext cx="1944688" cy="57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Tx/>
              <a:defRPr/>
            </a:pPr>
            <a:r>
              <a:rPr kumimoji="1" lang="ko-KR" altLang="en-US" sz="2000" dirty="0">
                <a:solidFill>
                  <a:srgbClr val="FF3300"/>
                </a:solidFill>
                <a:latin typeface="맑은 고딕"/>
                <a:ea typeface="맑은 고딕"/>
              </a:rPr>
              <a:t>심각한 융모 </a:t>
            </a:r>
            <a:endParaRPr kumimoji="1" lang="en-US" altLang="ko-KR" sz="2000" dirty="0">
              <a:solidFill>
                <a:srgbClr val="FF3300"/>
              </a:solidFill>
              <a:latin typeface="맑은 고딕"/>
              <a:ea typeface="맑은 고딕"/>
            </a:endParaRPr>
          </a:p>
          <a:p>
            <a:pPr>
              <a:buClrTx/>
              <a:defRPr/>
            </a:pPr>
            <a:r>
              <a:rPr kumimoji="1" lang="ko-KR" altLang="en-US" sz="2000" dirty="0">
                <a:solidFill>
                  <a:srgbClr val="FF3300"/>
                </a:solidFill>
                <a:latin typeface="맑은 고딕"/>
                <a:ea typeface="맑은 고딕"/>
              </a:rPr>
              <a:t>탈락</a:t>
            </a:r>
          </a:p>
        </p:txBody>
      </p:sp>
      <p:sp>
        <p:nvSpPr>
          <p:cNvPr id="151569" name="Rectangle 17"/>
          <p:cNvSpPr>
            <a:spLocks noChangeArrowheads="1"/>
          </p:cNvSpPr>
          <p:nvPr/>
        </p:nvSpPr>
        <p:spPr bwMode="auto">
          <a:xfrm>
            <a:off x="-6350" y="3595688"/>
            <a:ext cx="2089150" cy="57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Tx/>
              <a:defRPr/>
            </a:pPr>
            <a:r>
              <a:rPr kumimoji="1" lang="ko-KR" altLang="en-US" sz="2000" dirty="0">
                <a:solidFill>
                  <a:srgbClr val="FF3300"/>
                </a:solidFill>
                <a:latin typeface="맑은 고딕"/>
                <a:ea typeface="맑은 고딕"/>
              </a:rPr>
              <a:t>심각한 반추위 </a:t>
            </a:r>
            <a:endParaRPr kumimoji="1" lang="en-US" altLang="ko-KR" sz="2000" dirty="0">
              <a:solidFill>
                <a:srgbClr val="FF3300"/>
              </a:solidFill>
              <a:latin typeface="맑은 고딕"/>
              <a:ea typeface="맑은 고딕"/>
            </a:endParaRPr>
          </a:p>
          <a:p>
            <a:pPr>
              <a:buClrTx/>
              <a:defRPr/>
            </a:pPr>
            <a:r>
              <a:rPr kumimoji="1" lang="ko-KR" altLang="en-US" sz="2000" dirty="0">
                <a:solidFill>
                  <a:srgbClr val="FF3300"/>
                </a:solidFill>
                <a:latin typeface="맑은 고딕"/>
                <a:ea typeface="맑은 고딕"/>
              </a:rPr>
              <a:t>궤양</a:t>
            </a:r>
          </a:p>
        </p:txBody>
      </p:sp>
      <p:sp>
        <p:nvSpPr>
          <p:cNvPr id="151575" name="Text Box 23"/>
          <p:cNvSpPr txBox="1">
            <a:spLocks noChangeArrowheads="1"/>
          </p:cNvSpPr>
          <p:nvPr/>
        </p:nvSpPr>
        <p:spPr bwMode="auto">
          <a:xfrm>
            <a:off x="4670425" y="1254125"/>
            <a:ext cx="3211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defRPr/>
            </a:pPr>
            <a:r>
              <a:rPr kumimoji="1" lang="ko-KR" altLang="en-US" sz="1600" dirty="0">
                <a:solidFill>
                  <a:srgbClr val="0000CC"/>
                </a:solidFill>
                <a:latin typeface="맑은 고딕"/>
                <a:ea typeface="맑은 고딕"/>
              </a:rPr>
              <a:t>★ 손실된 융모는 손실된 기간의 </a:t>
            </a:r>
            <a:endParaRPr kumimoji="1" lang="en-US" altLang="ko-KR" sz="1600" dirty="0">
              <a:solidFill>
                <a:srgbClr val="0000CC"/>
              </a:solidFill>
              <a:latin typeface="맑은 고딕"/>
              <a:ea typeface="맑은 고딕"/>
            </a:endParaRPr>
          </a:p>
          <a:p>
            <a:pPr>
              <a:buClrTx/>
              <a:defRPr/>
            </a:pPr>
            <a:r>
              <a:rPr kumimoji="1" lang="ko-KR" altLang="en-US" sz="1600" dirty="0">
                <a:solidFill>
                  <a:srgbClr val="0000CC"/>
                </a:solidFill>
                <a:latin typeface="맑은 고딕"/>
                <a:ea typeface="맑은 고딕"/>
              </a:rPr>
              <a:t>약 </a:t>
            </a:r>
            <a:r>
              <a:rPr kumimoji="1" lang="en-US" altLang="ko-KR" sz="1600" dirty="0">
                <a:solidFill>
                  <a:srgbClr val="0000CC"/>
                </a:solidFill>
                <a:latin typeface="맑은 고딕"/>
                <a:ea typeface="맑은 고딕"/>
              </a:rPr>
              <a:t>3</a:t>
            </a:r>
            <a:r>
              <a:rPr kumimoji="1" lang="ko-KR" altLang="en-US" sz="1600" dirty="0">
                <a:solidFill>
                  <a:srgbClr val="0000CC"/>
                </a:solidFill>
                <a:latin typeface="맑은 고딕"/>
                <a:ea typeface="맑은 고딕"/>
              </a:rPr>
              <a:t>배의 재생기간이 필요</a:t>
            </a:r>
          </a:p>
        </p:txBody>
      </p:sp>
      <p:sp>
        <p:nvSpPr>
          <p:cNvPr id="44" name="모서리가 둥근 직사각형 43"/>
          <p:cNvSpPr/>
          <p:nvPr/>
        </p:nvSpPr>
        <p:spPr>
          <a:xfrm>
            <a:off x="0" y="6767513"/>
            <a:ext cx="9155113" cy="1190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5424">
                <a:srgbClr val="92D050"/>
              </a:gs>
              <a:gs pos="58000">
                <a:srgbClr val="92D050"/>
              </a:gs>
              <a:gs pos="52000">
                <a:srgbClr val="92D050"/>
              </a:gs>
              <a:gs pos="71000">
                <a:srgbClr val="00B050"/>
              </a:gs>
              <a:gs pos="36000">
                <a:srgbClr val="342BE5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 b="0" dirty="0">
              <a:solidFill>
                <a:prstClr val="white"/>
              </a:solidFill>
            </a:endParaRPr>
          </a:p>
        </p:txBody>
      </p:sp>
      <p:sp>
        <p:nvSpPr>
          <p:cNvPr id="71690" name="TextBox 22"/>
          <p:cNvSpPr txBox="1">
            <a:spLocks noChangeArrowheads="1"/>
          </p:cNvSpPr>
          <p:nvPr/>
        </p:nvSpPr>
        <p:spPr bwMode="auto">
          <a:xfrm>
            <a:off x="0" y="71438"/>
            <a:ext cx="9129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3000" smtClean="0">
                <a:solidFill>
                  <a:prstClr val="black"/>
                </a:solidFill>
              </a:rPr>
              <a:t>반추위 과산증과 융모의 건강 상태</a:t>
            </a:r>
          </a:p>
        </p:txBody>
      </p:sp>
      <p:pic>
        <p:nvPicPr>
          <p:cNvPr id="2" name="Picture 8"/>
          <p:cNvPicPr preferRelativeResize="0">
            <a:picLocks noChangeArrowheads="1"/>
          </p:cNvPicPr>
          <p:nvPr/>
        </p:nvPicPr>
        <p:blipFill>
          <a:blip r:embed="rId6" cstate="print">
            <a:extLst/>
          </a:blip>
          <a:srcRect b="44"/>
          <a:stretch>
            <a:fillRect/>
          </a:stretch>
        </p:blipFill>
        <p:spPr bwMode="auto">
          <a:xfrm>
            <a:off x="2483768" y="1254125"/>
            <a:ext cx="216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7120" name="Picture 14"/>
          <p:cNvPicPr preferRelativeResize="0">
            <a:picLocks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25860" y="1254125"/>
            <a:ext cx="216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51570" name="Line 18"/>
          <p:cNvSpPr>
            <a:spLocks noChangeShapeType="1"/>
          </p:cNvSpPr>
          <p:nvPr/>
        </p:nvSpPr>
        <p:spPr bwMode="auto">
          <a:xfrm flipV="1">
            <a:off x="323850" y="2505000"/>
            <a:ext cx="0" cy="996008"/>
          </a:xfrm>
          <a:prstGeom prst="line">
            <a:avLst/>
          </a:prstGeom>
          <a:noFill/>
          <a:ln w="76200">
            <a:gradFill>
              <a:gsLst>
                <a:gs pos="0">
                  <a:srgbClr val="FF0000"/>
                </a:gs>
                <a:gs pos="100000">
                  <a:srgbClr val="FF0066"/>
                </a:gs>
              </a:gsLst>
              <a:lin ang="5400000" scaled="0"/>
            </a:gra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>
              <a:buClrTx/>
              <a:defRPr/>
            </a:pPr>
            <a:endParaRPr kumimoji="1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1571" name="Line 19"/>
          <p:cNvSpPr>
            <a:spLocks noChangeShapeType="1"/>
          </p:cNvSpPr>
          <p:nvPr/>
        </p:nvSpPr>
        <p:spPr bwMode="auto">
          <a:xfrm flipH="1" flipV="1">
            <a:off x="2859088" y="2505000"/>
            <a:ext cx="0" cy="996008"/>
          </a:xfrm>
          <a:prstGeom prst="line">
            <a:avLst/>
          </a:prstGeom>
          <a:noFill/>
          <a:ln w="76200">
            <a:gradFill>
              <a:gsLst>
                <a:gs pos="0">
                  <a:srgbClr val="FF0000"/>
                </a:gs>
                <a:gs pos="98000">
                  <a:srgbClr val="FF0066"/>
                </a:gs>
              </a:gsLst>
              <a:lin ang="5400000" scaled="0"/>
            </a:gra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>
              <a:buClrTx/>
              <a:defRPr/>
            </a:pPr>
            <a:endParaRPr kumimoji="1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71699" name="TextBox 1"/>
          <p:cNvSpPr txBox="1">
            <a:spLocks noChangeArrowheads="1"/>
          </p:cNvSpPr>
          <p:nvPr/>
        </p:nvSpPr>
        <p:spPr bwMode="auto">
          <a:xfrm>
            <a:off x="5580063" y="6103938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kumimoji="1" lang="ko-KR" altLang="en-US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kumimoji="1" lang="en-US" altLang="ko-KR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1" lang="ko-KR" altLang="en-US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위</a:t>
            </a:r>
          </a:p>
        </p:txBody>
      </p:sp>
      <p:sp>
        <p:nvSpPr>
          <p:cNvPr id="71700" name="TextBox 25"/>
          <p:cNvSpPr txBox="1">
            <a:spLocks noChangeArrowheads="1"/>
          </p:cNvSpPr>
          <p:nvPr/>
        </p:nvSpPr>
        <p:spPr bwMode="auto">
          <a:xfrm>
            <a:off x="7931150" y="6124575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kumimoji="1" lang="ko-KR" altLang="en-US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kumimoji="1" lang="en-US" altLang="ko-KR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1" lang="ko-KR" altLang="en-US" sz="200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위</a:t>
            </a: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H="1">
            <a:off x="5531115" y="4509120"/>
            <a:ext cx="1247726" cy="746695"/>
          </a:xfrm>
          <a:prstGeom prst="line">
            <a:avLst/>
          </a:prstGeom>
          <a:noFill/>
          <a:ln w="76200">
            <a:gradFill>
              <a:gsLst>
                <a:gs pos="0">
                  <a:srgbClr val="FF0000"/>
                </a:gs>
                <a:gs pos="98000">
                  <a:srgbClr val="FF0066"/>
                </a:gs>
              </a:gsLst>
              <a:lin ang="5400000" scaled="0"/>
            </a:gra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>
              <a:buClrTx/>
              <a:defRPr/>
            </a:pPr>
            <a:endParaRPr kumimoji="1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6660232" y="4487118"/>
            <a:ext cx="1083698" cy="798788"/>
          </a:xfrm>
          <a:prstGeom prst="line">
            <a:avLst/>
          </a:prstGeom>
          <a:noFill/>
          <a:ln w="76200">
            <a:gradFill>
              <a:gsLst>
                <a:gs pos="0">
                  <a:srgbClr val="FF0000"/>
                </a:gs>
                <a:gs pos="98000">
                  <a:srgbClr val="FF0066"/>
                </a:gs>
              </a:gsLst>
              <a:lin ang="5400000" scaled="0"/>
            </a:gra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>
              <a:buClrTx/>
              <a:defRPr/>
            </a:pPr>
            <a:endParaRPr kumimoji="1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364088" y="3387726"/>
            <a:ext cx="2829507" cy="1099392"/>
          </a:xfrm>
          <a:prstGeom prst="roundRect">
            <a:avLst>
              <a:gd name="adj" fmla="val 8904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buClrTx/>
              <a:defRPr/>
            </a:pPr>
            <a:endParaRPr kumimoji="1" lang="ko-KR" altLang="en-US" sz="1800" b="0">
              <a:solidFill>
                <a:prstClr val="black"/>
              </a:solidFill>
            </a:endParaRPr>
          </a:p>
        </p:txBody>
      </p:sp>
      <p:sp>
        <p:nvSpPr>
          <p:cNvPr id="151572" name="Rectangle 20"/>
          <p:cNvSpPr>
            <a:spLocks noChangeArrowheads="1"/>
          </p:cNvSpPr>
          <p:nvPr/>
        </p:nvSpPr>
        <p:spPr bwMode="auto">
          <a:xfrm>
            <a:off x="5364163" y="3330575"/>
            <a:ext cx="2828925" cy="1236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Tx/>
              <a:defRPr/>
            </a:pPr>
            <a:r>
              <a:rPr kumimoji="1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유기산 흡수 원활</a:t>
            </a:r>
          </a:p>
          <a:p>
            <a:pPr>
              <a:buClrTx/>
              <a:defRPr/>
            </a:pPr>
            <a:r>
              <a:rPr kumimoji="1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에너지 </a:t>
            </a:r>
            <a:r>
              <a:rPr kumimoji="1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75% </a:t>
            </a:r>
            <a:r>
              <a:rPr kumimoji="1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흡수</a:t>
            </a:r>
          </a:p>
          <a:p>
            <a:pPr>
              <a:buClrTx/>
              <a:defRPr/>
            </a:pPr>
            <a:r>
              <a:rPr kumimoji="1" lang="ko-KR" altLang="en-US" sz="1600" dirty="0" err="1">
                <a:solidFill>
                  <a:prstClr val="black"/>
                </a:solidFill>
                <a:latin typeface="맑은 고딕"/>
                <a:ea typeface="맑은 고딕"/>
              </a:rPr>
              <a:t>과산증</a:t>
            </a:r>
            <a:r>
              <a:rPr kumimoji="1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예방</a:t>
            </a:r>
          </a:p>
          <a:p>
            <a:pPr>
              <a:buClrTx/>
              <a:defRPr/>
            </a:pPr>
            <a:r>
              <a:rPr kumimoji="1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VFA</a:t>
            </a:r>
            <a:r>
              <a:rPr kumimoji="1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흡수 증가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225425" y="981075"/>
            <a:ext cx="8739188" cy="55435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503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81000" y="60960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SzPct val="75000"/>
            </a:pPr>
            <a:r>
              <a:rPr lang="ko-KR" altLang="en-US" dirty="0" smtClean="0">
                <a:solidFill>
                  <a:srgbClr val="CC3399"/>
                </a:solidFill>
                <a:latin typeface="헤드라인" pitchFamily="18" charset="-127"/>
                <a:ea typeface="헤드라인" pitchFamily="18" charset="-127"/>
              </a:rPr>
              <a:t>주요 </a:t>
            </a:r>
            <a:r>
              <a:rPr lang="ko-KR" altLang="en-US" dirty="0" err="1">
                <a:solidFill>
                  <a:srgbClr val="CC3399"/>
                </a:solidFill>
                <a:latin typeface="헤드라인" pitchFamily="18" charset="-127"/>
                <a:ea typeface="헤드라인" pitchFamily="18" charset="-127"/>
              </a:rPr>
              <a:t>현장발생</a:t>
            </a:r>
            <a:r>
              <a:rPr lang="ko-KR" altLang="en-US" dirty="0">
                <a:solidFill>
                  <a:srgbClr val="CC3399"/>
                </a:solidFill>
                <a:latin typeface="헤드라인" pitchFamily="18" charset="-127"/>
                <a:ea typeface="헤드라인" pitchFamily="18" charset="-127"/>
              </a:rPr>
              <a:t> 문제점 및 해결방안 </a:t>
            </a:r>
          </a:p>
        </p:txBody>
      </p:sp>
      <p:graphicFrame>
        <p:nvGraphicFramePr>
          <p:cNvPr id="1417219" name="Group 3"/>
          <p:cNvGraphicFramePr>
            <a:graphicFrameLocks noGrp="1"/>
          </p:cNvGraphicFramePr>
          <p:nvPr>
            <p:ph type="tbl" idx="1"/>
          </p:nvPr>
        </p:nvGraphicFramePr>
        <p:xfrm>
          <a:off x="533400" y="1371600"/>
          <a:ext cx="8077200" cy="5313364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번호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주요 요인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요석증 발생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C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 출현율 과다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1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 출현율 저하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사료섭취량 저하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능력 불량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암적색육 발생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출하체중 저하 및 발육편차가 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396215"/>
      </p:ext>
    </p:extLst>
  </p:cSld>
  <p:clrMapOvr>
    <a:masterClrMapping/>
  </p:clrMapOvr>
  <p:transition advClick="0" advTm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8242" name="Group 2"/>
          <p:cNvGraphicFramePr>
            <a:graphicFrameLocks noGrp="1"/>
          </p:cNvGraphicFramePr>
          <p:nvPr>
            <p:ph type="tbl" idx="1"/>
          </p:nvPr>
        </p:nvGraphicFramePr>
        <p:xfrm>
          <a:off x="304800" y="762000"/>
          <a:ext cx="8534400" cy="5894388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     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뇨결석증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(Urolithiasis)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endParaRPr kumimoji="1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endParaRPr kumimoji="1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가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정의 및 원인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농후사료 위주 거세우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특히 거세 젖소비육시 다발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신장과 방광에 형성된 결석이 요도를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막아 배뇨곤란 및 불능상태에 빠짐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한가지 원인이 아닌 복합요인에 기인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사료중 칼슘과 인의 비율 불균형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급수량 제한 및 비타민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의 결핍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조기거세는 요도발육 저해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다량의 결석성분 물 섭취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간척지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사료작물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규산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수산염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및 수수급여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812516"/>
      </p:ext>
    </p:extLst>
  </p:cSld>
  <p:clrMapOvr>
    <a:masterClrMapping/>
  </p:clrMapOvr>
  <p:transition advClick="0" advTm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0290" name="Group 2"/>
          <p:cNvGraphicFramePr>
            <a:graphicFrameLocks noGrp="1"/>
          </p:cNvGraphicFramePr>
          <p:nvPr>
            <p:ph type="tbl" idx="1"/>
          </p:nvPr>
        </p:nvGraphicFramePr>
        <p:xfrm>
          <a:off x="228600" y="914400"/>
          <a:ext cx="8610600" cy="5486401"/>
        </p:xfrm>
        <a:graphic>
          <a:graphicData uri="http://schemas.openxmlformats.org/drawingml/2006/table">
            <a:tbl>
              <a:tblPr/>
              <a:tblGrid>
                <a:gridCol w="2422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88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     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9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뇨결석증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(Urolithiasis)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나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증상 및 치료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음모에 결석 부착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오줌을 소량으로 자주 누고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등을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활처럼 구부림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배뇨시 괴로워 함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혈뇨 및 식욕이 떨어짐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방광파열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요독증 및 복막염으로 폐사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수분 섭취량 최대화로 배뇨량 증가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- 1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 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20~40g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의 염화암모늄 급여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심할 경우 척출수술을 하나 정상적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성장불가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898727"/>
      </p:ext>
    </p:extLst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785" y="5278192"/>
            <a:ext cx="7142646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도축감소에도 불구 수요감소로 한우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등급 도매가격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15,668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원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en-US" altLang="ko-KR" sz="1197" dirty="0">
                <a:latin typeface="Nanum Myeongjo Bold" charset="-127"/>
                <a:ea typeface="Nanum Myeongjo Bold" charset="-127"/>
              </a:rPr>
              <a:t>2~3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등급 평균 도매가격은 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2015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년보다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14~16% 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하락한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11,300~13,300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원 형성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8" y="1704234"/>
            <a:ext cx="7815004" cy="344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081630" y="503747"/>
            <a:ext cx="4382930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한우산업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5)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육질등급별 도매가격 변화추이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74685" y="527548"/>
            <a:ext cx="529312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736" dirty="0">
                <a:latin typeface="Nanum Myeongjo" charset="-127"/>
                <a:ea typeface="Nanum Myeongjo" charset="-127"/>
                <a:cs typeface="Nanum Myeongjo" charset="-127"/>
              </a:rPr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23038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1314" name="Group 2"/>
          <p:cNvGraphicFramePr>
            <a:graphicFrameLocks noGrp="1"/>
          </p:cNvGraphicFramePr>
          <p:nvPr/>
        </p:nvGraphicFramePr>
        <p:xfrm>
          <a:off x="304800" y="762000"/>
          <a:ext cx="8534400" cy="5757673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     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6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2. C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출현율 과다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등심단면적 증대 및 등지방두께 최소화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유전적 및 환경적 요인 중시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육성기 양질의 조사료 다급 및 운동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육성기 및 큰소비육 단계 적정 성장 유도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3. 1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출현율 저하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지방침착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14.5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시작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), 22.6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최대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30.6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종료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적정 거세시기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육색개선을 위한 사료 및 사양관리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지방의 경도와 지방색에 대한 사료의 영향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비육후기 볏짚 섭취조절로 프로피온산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생성증대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221105"/>
      </p:ext>
    </p:extLst>
  </p:cSld>
  <p:clrMapOvr>
    <a:masterClrMapping/>
  </p:clrMapOvr>
  <p:transition advClick="0" advTm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2338" name="Group 2"/>
          <p:cNvGraphicFramePr>
            <a:graphicFrameLocks noGrp="1"/>
          </p:cNvGraphicFramePr>
          <p:nvPr/>
        </p:nvGraphicFramePr>
        <p:xfrm>
          <a:off x="304800" y="762000"/>
          <a:ext cx="8534400" cy="5638801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     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4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사료섭취량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저하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농후사료 과다급여 및 조사료 공급부족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제한된 급수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사료조 오염 및 부족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영양소 불균형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곰팡이 발생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과비 및 적정 급여량 부족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능력불량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적정 사양관리하에도 고급육 출현율 불량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출하체중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100kg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차이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1-3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등급까지 차이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우시장 구입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외모심사 가능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일관농가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혈통등록 여부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산차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(3-5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산 장려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번식성적 정리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분석 여부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502083"/>
      </p:ext>
    </p:extLst>
  </p:cSld>
  <p:clrMapOvr>
    <a:masterClrMapping/>
  </p:clrMapOvr>
  <p:transition advClick="0" advTm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62" name="Group 2"/>
          <p:cNvGraphicFramePr>
            <a:graphicFrameLocks noGrp="1"/>
          </p:cNvGraphicFramePr>
          <p:nvPr/>
        </p:nvGraphicFramePr>
        <p:xfrm>
          <a:off x="304800" y="762000"/>
          <a:ext cx="8534400" cy="54102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내     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암적색육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발생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소비자 육질판단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육색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70.8%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차지 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도축전 스트레스가 가장 중요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성별 분리 출하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상차각도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(15-20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도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수송밀도 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(1.5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두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톤</a:t>
                      </a: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),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기상고려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7.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출하체중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저하 및 발육편차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전용프로그램 숙지 및 이행여부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월별 성장발육상태 점검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철저한 군분리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일정기간 동안 평균 체중 및 증체량 숙지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625631"/>
      </p:ext>
    </p:extLst>
  </p:cSld>
  <p:clrMapOvr>
    <a:masterClrMapping/>
  </p:clrMapOvr>
  <p:transition advClick="0" advTm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4066" name="Group 2"/>
          <p:cNvGraphicFramePr>
            <a:graphicFrameLocks noGrp="1"/>
          </p:cNvGraphicFramePr>
          <p:nvPr>
            <p:ph type="tbl" idx="1"/>
          </p:nvPr>
        </p:nvGraphicFramePr>
        <p:xfrm>
          <a:off x="381000" y="1752600"/>
          <a:ext cx="8458200" cy="4784726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검토안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현실정 및 문제점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추천안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이유월령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대다수 농가 장기간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어미소와 합사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조기이유 관심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90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 포유 권장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거세월령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입식월령 및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거세 공동작업 일시 의존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최소 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이전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거세 필수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거세방법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외과적 수술 및 기타 방법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외과적 방법 통일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1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제각여부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특별한 관리지침 없음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생후 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주후 제각연고 처리 권장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0924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spcBef>
                <a:spcPct val="20000"/>
              </a:spcBef>
              <a:buSzPct val="75000"/>
            </a:pPr>
            <a:r>
              <a:rPr lang="en-US" altLang="ko-KR" sz="4000" b="1" smtClean="0">
                <a:solidFill>
                  <a:srgbClr val="CC3399"/>
                </a:solidFill>
                <a:effectLst/>
                <a:latin typeface="헤드라인" pitchFamily="18" charset="-127"/>
                <a:ea typeface="헤드라인" pitchFamily="18" charset="-127"/>
              </a:rPr>
              <a:t>3. </a:t>
            </a:r>
            <a:r>
              <a:rPr lang="ko-KR" altLang="en-US" sz="4000" b="1" smtClean="0">
                <a:solidFill>
                  <a:srgbClr val="CC3399"/>
                </a:solidFill>
                <a:effectLst/>
                <a:latin typeface="헤드라인" pitchFamily="18" charset="-127"/>
                <a:ea typeface="헤드라인" pitchFamily="18" charset="-127"/>
              </a:rPr>
              <a:t>한우사양시 중점 관리사항    </a:t>
            </a:r>
          </a:p>
        </p:txBody>
      </p:sp>
    </p:spTree>
    <p:extLst>
      <p:ext uri="{BB962C8B-B14F-4D97-AF65-F5344CB8AC3E}">
        <p14:creationId xmlns:p14="http://schemas.microsoft.com/office/powerpoint/2010/main" val="1456211356"/>
      </p:ext>
    </p:extLst>
  </p:cSld>
  <p:clrMapOvr>
    <a:masterClrMapping/>
  </p:clrMapOvr>
  <p:transition advClick="0" advTm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5090" name="Group 2"/>
          <p:cNvGraphicFramePr>
            <a:graphicFrameLocks noGrp="1"/>
          </p:cNvGraphicFramePr>
          <p:nvPr/>
        </p:nvGraphicFramePr>
        <p:xfrm>
          <a:off x="304800" y="533400"/>
          <a:ext cx="8610600" cy="6000307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검토안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현실정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추천안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조사료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급여원 상이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사양표준외 급여시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기준안 미비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작목회별 급여원 상이시 별도 지침 마련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계산후 보급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조사료 절단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여부 및 길이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작업상 불편으로 절단하지 않음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성장단계에 따라 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3-6cm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로 절단 후 급여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생균제 등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보강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복합제 구성비 및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제조회사 상이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조합별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작목회별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사용시 통일안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비육촉진제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특별한 지침 없음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사용규제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육질개선제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특별한 지침 없음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전용사료에 기적용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개별사용 여부 협의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886887"/>
      </p:ext>
    </p:extLst>
  </p:cSld>
  <p:clrMapOvr>
    <a:masterClrMapping/>
  </p:clrMapOvr>
  <p:transition advClick="0" advTm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6114" name="Group 2"/>
          <p:cNvGraphicFramePr>
            <a:graphicFrameLocks noGrp="1"/>
          </p:cNvGraphicFramePr>
          <p:nvPr/>
        </p:nvGraphicFramePr>
        <p:xfrm>
          <a:off x="228600" y="609600"/>
          <a:ext cx="8686800" cy="5941632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어미가 젖을 안 줄때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초산우의 경우에 많음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아프고 경험이 없음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다리를 로프로 걸어 세다리로 서 있게 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통상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3-4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 후에 개선됨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일이 지나면 송아지가 허약우가 됨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주사기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발정지속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일반 발정지속시간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(10~30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21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- 5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회 이상 미수정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자체 결함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비육전환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8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수정한 소에 구충제 사용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먹이는 것은 임신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개월이내 기형유발 위험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경구용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사료의 기호성 저하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주사제나 등위에 뿌려주는 이버메틴 제제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범위가 넓고 효과가 확실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개체별 주사가 효과적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경제성 검토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824115"/>
      </p:ext>
    </p:extLst>
  </p:cSld>
  <p:clrMapOvr>
    <a:masterClrMapping/>
  </p:clrMapOvr>
  <p:transition advClick="0" advTm="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7138" name="Group 2"/>
          <p:cNvGraphicFramePr>
            <a:graphicFrameLocks noGrp="1"/>
          </p:cNvGraphicFramePr>
          <p:nvPr/>
        </p:nvGraphicFramePr>
        <p:xfrm>
          <a:off x="228600" y="609600"/>
          <a:ext cx="8686800" cy="5788025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큰 암소의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전체 설사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음수의 오염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특히 여름철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사료의 변패 및 과다급여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집단적인 스트레스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체중측정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불쾌한 소음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볏짚 단독급여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1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위 미생물제 급여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0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어미에 의한송아지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버짐감염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유황연고의 지속적 도포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비타민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햇빛 쬐줌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우사가 비면 소독약을 구석구석 살포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버짐킬러와 같은 스프레이제 활용 매일 치료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콕시듐에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의한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혈변 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피똥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최초 점액과 혈액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후기 적색 또는 흑색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변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장관 상피세포 파괴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설사변을 통한 전염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우사바닥 소독철저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설파제가 유효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314368"/>
      </p:ext>
    </p:extLst>
  </p:cSld>
  <p:clrMapOvr>
    <a:masterClrMapping/>
  </p:clrMapOvr>
  <p:transition advClick="0" advTm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8162" name="Group 2"/>
          <p:cNvGraphicFramePr>
            <a:graphicFrameLocks noGrp="1"/>
          </p:cNvGraphicFramePr>
          <p:nvPr/>
        </p:nvGraphicFramePr>
        <p:xfrm>
          <a:off x="228600" y="590550"/>
          <a:ext cx="8686800" cy="5886450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주사투여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일단 보정이 가장 중요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로프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우사문짝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정맥주사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좌우경부 경정맥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즉시 효과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근육주사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좌우 엉덩이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혈관주의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20~40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: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일반적으로 많이 이용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피하주사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근육과 가죽사이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어깨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목덜미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40~2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 효과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처음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송아지를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받을 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대부분 무리없이 출산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양수 파수 후 진통에 따라 조금씩 당겨줌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조산실패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양수파수 미확인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산도 넓어짐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1~2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 후 초유섭취 확인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기본관리 완료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110093"/>
      </p:ext>
    </p:extLst>
  </p:cSld>
  <p:clrMapOvr>
    <a:masterClrMapping/>
  </p:clrMapOvr>
  <p:transition advClick="0" advTm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9186" name="Group 2"/>
          <p:cNvGraphicFramePr>
            <a:graphicFrameLocks noGrp="1"/>
          </p:cNvGraphicFramePr>
          <p:nvPr/>
        </p:nvGraphicFramePr>
        <p:xfrm>
          <a:off x="228600" y="609600"/>
          <a:ext cx="8686800" cy="5867400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소와 개를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피하는 이유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질병전파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브루셀라 등의 전염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전염성 유산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네오스포라 기생충 전염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어미소의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조산원인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대부분 산발성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복부압박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타박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고열 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어미소의 조기 종부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(250kg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비틀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셀레늄 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비타민 주사 등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갑작스런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발작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쇼크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혈중 암모니아 농도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1mg/100L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발병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침흘림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기립지난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호흡곤란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암모니아 볏짚 과다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요소 섭취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냉수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20~30L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묽은 초산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3~4L(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냉수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730374"/>
      </p:ext>
    </p:extLst>
  </p:cSld>
  <p:clrMapOvr>
    <a:masterClrMapping/>
  </p:clrMapOvr>
  <p:transition advClick="0" advTm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0210" name="Group 2"/>
          <p:cNvGraphicFramePr>
            <a:graphicFrameLocks noGrp="1"/>
          </p:cNvGraphicFramePr>
          <p:nvPr/>
        </p:nvGraphicFramePr>
        <p:xfrm>
          <a:off x="228600" y="762000"/>
          <a:ext cx="8686800" cy="5486400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항목별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만성 호흡기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질병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주사를 하여도 차도가 없음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기침을 하면서도 사료를 섭취한다면 가능성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250kg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정도쯤에서 회복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성장더딤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허리를 구부리고 하는 속기침 조심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프리마틴의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특성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쌍태 중 암놈의 생식불량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마리 중에서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마리 정도 임신가능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Char char="-"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1,000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마리 농장에서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0.2%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정도 쌍태 출생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년간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2~3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외형만 암소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단순비육전환 권장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615871"/>
      </p:ext>
    </p:extLst>
  </p:cSld>
  <p:clrMapOvr>
    <a:masterClrMapping/>
  </p:clrMapOvr>
  <p:transition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953" y="5214662"/>
            <a:ext cx="7142646" cy="6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ko-KR" altLang="en-US" sz="1197" dirty="0">
                <a:latin typeface="Nanum Myeongjo Bold" charset="-127"/>
                <a:ea typeface="Nanum Myeongjo Bold" charset="-127"/>
              </a:rPr>
              <a:t>한우도매가격 기준으로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2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등급 이하에서 경영비보다 낮았으며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  <a:p>
            <a:pPr marL="244345" indent="-244345">
              <a:lnSpc>
                <a:spcPct val="150000"/>
              </a:lnSpc>
              <a:buFont typeface="Wingdings" charset="2"/>
              <a:buChar char="l"/>
            </a:pPr>
            <a:r>
              <a:rPr lang="en-US" altLang="ko-KR" sz="1197" dirty="0">
                <a:latin typeface="Nanum Myeongjo Bold" charset="-127"/>
                <a:ea typeface="Nanum Myeongjo Bold" charset="-127"/>
              </a:rPr>
              <a:t>1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등급이상 소득은 전년 비해 </a:t>
            </a:r>
            <a:r>
              <a:rPr lang="en-US" altLang="ko-KR" sz="1197" dirty="0">
                <a:latin typeface="Nanum Myeongjo Bold" charset="-127"/>
                <a:ea typeface="Nanum Myeongjo Bold" charset="-127"/>
              </a:rPr>
              <a:t>50</a:t>
            </a:r>
            <a:r>
              <a:rPr lang="ko-KR" altLang="en-US" sz="1197" dirty="0">
                <a:latin typeface="Nanum Myeongjo Bold" charset="-127"/>
                <a:ea typeface="Nanum Myeongjo Bold" charset="-127"/>
              </a:rPr>
              <a:t>만원이상 낮음</a:t>
            </a:r>
            <a:endParaRPr lang="en-US" altLang="ko-KR" sz="1197" dirty="0">
              <a:latin typeface="Nanum Myeongjo Bold" charset="-127"/>
              <a:ea typeface="Nanum Myeongjo Bold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1" y="1840111"/>
            <a:ext cx="7758011" cy="3251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151009" y="481381"/>
            <a:ext cx="3696846" cy="30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68" dirty="0" smtClean="0">
                <a:latin typeface="Nanum Myeongjo Bold" charset="-127"/>
                <a:ea typeface="Nanum Myeongjo Bold" charset="-127"/>
              </a:rPr>
              <a:t>한우산업 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현황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_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</a:t>
            </a:r>
            <a:r>
              <a:rPr lang="en-US" altLang="ko-KR" sz="1368" dirty="0">
                <a:latin typeface="Nanum Myeongjo Bold" charset="-127"/>
                <a:ea typeface="Nanum Myeongjo Bold" charset="-127"/>
              </a:rPr>
              <a:t>6)</a:t>
            </a:r>
            <a:r>
              <a:rPr lang="ko-KR" altLang="en-US" sz="1368" dirty="0">
                <a:latin typeface="Nanum Myeongjo Bold" charset="-127"/>
                <a:ea typeface="Nanum Myeongjo Bold" charset="-127"/>
              </a:rPr>
              <a:t> 한우 등급별 비육소득 추정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74685" y="527548"/>
            <a:ext cx="529312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736" dirty="0">
                <a:latin typeface="Nanum Myeongjo" charset="-127"/>
                <a:ea typeface="Nanum Myeongjo" charset="-127"/>
                <a:cs typeface="Nanum Myeongjo" charset="-127"/>
              </a:rPr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11062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1234" name="Group 2"/>
          <p:cNvGraphicFramePr>
            <a:graphicFrameLocks noGrp="1"/>
          </p:cNvGraphicFramePr>
          <p:nvPr/>
        </p:nvGraphicFramePr>
        <p:xfrm>
          <a:off x="304800" y="457200"/>
          <a:ext cx="8610600" cy="6172201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검토안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질탈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자궁탈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양수 등이 무거워 발생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젖소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마취후 손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으로 집어넣음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자주 발생시 도태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후산정체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예방과 치료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난산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신체허약 혹은 강할때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출산후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12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 기준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방치후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(7-10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자연적 녹게 함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자궁세척후 항생제주사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Se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와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V-E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한달전 부터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번 주사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효과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3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정상출산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판단기간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+- 2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주간은 정상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한달후에 태어나는 것도 있으나 난산의 위험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조사료위주 사양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저수태우 및 불임소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정상적인 성주기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(2-3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회 교배해도 불가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감염성질병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호르몬 및 영양장애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조기도태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161334"/>
      </p:ext>
    </p:extLst>
  </p:cSld>
  <p:clrMapOvr>
    <a:masterClrMapping/>
  </p:clrMapOvr>
  <p:transition advClick="0" advTm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2258" name="Group 2"/>
          <p:cNvGraphicFramePr>
            <a:graphicFrameLocks noGrp="1"/>
          </p:cNvGraphicFramePr>
          <p:nvPr/>
        </p:nvGraphicFramePr>
        <p:xfrm>
          <a:off x="304800" y="533400"/>
          <a:ext cx="8534400" cy="6019357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검토안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관 리 사 항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오래된 정액의 사용여부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정상적인 보관상태에서는 문제없음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최근 것과는 능력에 문제소지 있음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임신판단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60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일후 직장으로 촉진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호르몬이나 초음파는 비용이 문제됨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분만지연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시기가 지났는데도 분만이나 발정없음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미이라 현상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유산으로 간주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기형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유전적 문제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임신중 이상물질 섭취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아까바네병 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모기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백신접종</a:t>
                      </a: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난산후 출산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송아지 건강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살아만 나면 특별한 문제점 없음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수술시 비용고려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733977"/>
      </p:ext>
    </p:extLst>
  </p:cSld>
  <p:clrMapOvr>
    <a:masterClrMapping/>
  </p:clrMapOvr>
  <p:transition advClick="0" advTm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4572000" y="1600200"/>
            <a:ext cx="43259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SzTx/>
              <a:buFontTx/>
              <a:buNone/>
            </a:pPr>
            <a:r>
              <a:rPr lang="ko-KR" altLang="en-US" sz="540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pitchFamily="50" charset="-127"/>
              </a:rPr>
              <a:t>감사합니다</a:t>
            </a:r>
          </a:p>
        </p:txBody>
      </p:sp>
      <p:pic>
        <p:nvPicPr>
          <p:cNvPr id="968707" name="Picture 3" descr="한우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3352800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8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8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870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heme/theme1.xml><?xml version="1.0" encoding="utf-8"?>
<a:theme xmlns:a="http://schemas.openxmlformats.org/drawingml/2006/main" name="훈민정음">
  <a:themeElements>
    <a:clrScheme name="훈민정음 8">
      <a:dk1>
        <a:srgbClr val="1B372D"/>
      </a:dk1>
      <a:lt1>
        <a:srgbClr val="DBF1E5"/>
      </a:lt1>
      <a:dk2>
        <a:srgbClr val="1FB991"/>
      </a:dk2>
      <a:lt2>
        <a:srgbClr val="808080"/>
      </a:lt2>
      <a:accent1>
        <a:srgbClr val="4470A0"/>
      </a:accent1>
      <a:accent2>
        <a:srgbClr val="CC9900"/>
      </a:accent2>
      <a:accent3>
        <a:srgbClr val="EAF7F0"/>
      </a:accent3>
      <a:accent4>
        <a:srgbClr val="152D25"/>
      </a:accent4>
      <a:accent5>
        <a:srgbClr val="B0BBCD"/>
      </a:accent5>
      <a:accent6>
        <a:srgbClr val="B98A00"/>
      </a:accent6>
      <a:hlink>
        <a:srgbClr val="0066FF"/>
      </a:hlink>
      <a:folHlink>
        <a:srgbClr val="C0C0C0"/>
      </a:folHlink>
    </a:clrScheme>
    <a:fontScheme name="훈민정음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훈민정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7">
        <a:dk1>
          <a:srgbClr val="111111"/>
        </a:dk1>
        <a:lt1>
          <a:srgbClr val="DBF1E5"/>
        </a:lt1>
        <a:dk2>
          <a:srgbClr val="188E6F"/>
        </a:dk2>
        <a:lt2>
          <a:srgbClr val="808080"/>
        </a:lt2>
        <a:accent1>
          <a:srgbClr val="EDC041"/>
        </a:accent1>
        <a:accent2>
          <a:srgbClr val="CC3300"/>
        </a:accent2>
        <a:accent3>
          <a:srgbClr val="EAF7F0"/>
        </a:accent3>
        <a:accent4>
          <a:srgbClr val="0D0D0D"/>
        </a:accent4>
        <a:accent5>
          <a:srgbClr val="F4DCB0"/>
        </a:accent5>
        <a:accent6>
          <a:srgbClr val="B92D00"/>
        </a:accent6>
        <a:hlink>
          <a:srgbClr val="00FF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8">
        <a:dk1>
          <a:srgbClr val="1B372D"/>
        </a:dk1>
        <a:lt1>
          <a:srgbClr val="DBF1E5"/>
        </a:lt1>
        <a:dk2>
          <a:srgbClr val="1FB991"/>
        </a:dk2>
        <a:lt2>
          <a:srgbClr val="808080"/>
        </a:lt2>
        <a:accent1>
          <a:srgbClr val="4470A0"/>
        </a:accent1>
        <a:accent2>
          <a:srgbClr val="CC9900"/>
        </a:accent2>
        <a:accent3>
          <a:srgbClr val="EAF7F0"/>
        </a:accent3>
        <a:accent4>
          <a:srgbClr val="152D25"/>
        </a:accent4>
        <a:accent5>
          <a:srgbClr val="B0BBCD"/>
        </a:accent5>
        <a:accent6>
          <a:srgbClr val="B98A00"/>
        </a:accent6>
        <a:hlink>
          <a:srgbClr val="0066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디자인 사용자 지정">
  <a:themeElements>
    <a:clrScheme name="7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뉴에이스 특수문자" pitchFamily="18" charset="-127"/>
            <a:ea typeface="뉴에이스 특수문자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뉴에이스 특수문자" pitchFamily="18" charset="-127"/>
            <a:ea typeface="뉴에이스 특수문자" pitchFamily="18" charset="-127"/>
          </a:defRPr>
        </a:defPPr>
      </a:lstStyle>
    </a:lnDef>
  </a:objectDefaults>
  <a:extraClrSchemeLst>
    <a:extraClrScheme>
      <a:clrScheme name="7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훈민정음">
  <a:themeElements>
    <a:clrScheme name="훈민정음 8">
      <a:dk1>
        <a:srgbClr val="1B372D"/>
      </a:dk1>
      <a:lt1>
        <a:srgbClr val="DBF1E5"/>
      </a:lt1>
      <a:dk2>
        <a:srgbClr val="1FB991"/>
      </a:dk2>
      <a:lt2>
        <a:srgbClr val="808080"/>
      </a:lt2>
      <a:accent1>
        <a:srgbClr val="4470A0"/>
      </a:accent1>
      <a:accent2>
        <a:srgbClr val="CC9900"/>
      </a:accent2>
      <a:accent3>
        <a:srgbClr val="EAF7F0"/>
      </a:accent3>
      <a:accent4>
        <a:srgbClr val="152D25"/>
      </a:accent4>
      <a:accent5>
        <a:srgbClr val="B0BBCD"/>
      </a:accent5>
      <a:accent6>
        <a:srgbClr val="B98A00"/>
      </a:accent6>
      <a:hlink>
        <a:srgbClr val="0066FF"/>
      </a:hlink>
      <a:folHlink>
        <a:srgbClr val="C0C0C0"/>
      </a:folHlink>
    </a:clrScheme>
    <a:fontScheme name="훈민정음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훈민정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7">
        <a:dk1>
          <a:srgbClr val="111111"/>
        </a:dk1>
        <a:lt1>
          <a:srgbClr val="DBF1E5"/>
        </a:lt1>
        <a:dk2>
          <a:srgbClr val="188E6F"/>
        </a:dk2>
        <a:lt2>
          <a:srgbClr val="808080"/>
        </a:lt2>
        <a:accent1>
          <a:srgbClr val="EDC041"/>
        </a:accent1>
        <a:accent2>
          <a:srgbClr val="CC3300"/>
        </a:accent2>
        <a:accent3>
          <a:srgbClr val="EAF7F0"/>
        </a:accent3>
        <a:accent4>
          <a:srgbClr val="0D0D0D"/>
        </a:accent4>
        <a:accent5>
          <a:srgbClr val="F4DCB0"/>
        </a:accent5>
        <a:accent6>
          <a:srgbClr val="B92D00"/>
        </a:accent6>
        <a:hlink>
          <a:srgbClr val="00FF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8">
        <a:dk1>
          <a:srgbClr val="1B372D"/>
        </a:dk1>
        <a:lt1>
          <a:srgbClr val="DBF1E5"/>
        </a:lt1>
        <a:dk2>
          <a:srgbClr val="1FB991"/>
        </a:dk2>
        <a:lt2>
          <a:srgbClr val="808080"/>
        </a:lt2>
        <a:accent1>
          <a:srgbClr val="4470A0"/>
        </a:accent1>
        <a:accent2>
          <a:srgbClr val="CC9900"/>
        </a:accent2>
        <a:accent3>
          <a:srgbClr val="EAF7F0"/>
        </a:accent3>
        <a:accent4>
          <a:srgbClr val="152D25"/>
        </a:accent4>
        <a:accent5>
          <a:srgbClr val="B0BBCD"/>
        </a:accent5>
        <a:accent6>
          <a:srgbClr val="B98A00"/>
        </a:accent6>
        <a:hlink>
          <a:srgbClr val="0066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훈민정음">
  <a:themeElements>
    <a:clrScheme name="훈민정음 8">
      <a:dk1>
        <a:srgbClr val="1B372D"/>
      </a:dk1>
      <a:lt1>
        <a:srgbClr val="DBF1E5"/>
      </a:lt1>
      <a:dk2>
        <a:srgbClr val="1FB991"/>
      </a:dk2>
      <a:lt2>
        <a:srgbClr val="808080"/>
      </a:lt2>
      <a:accent1>
        <a:srgbClr val="4470A0"/>
      </a:accent1>
      <a:accent2>
        <a:srgbClr val="CC9900"/>
      </a:accent2>
      <a:accent3>
        <a:srgbClr val="EAF7F0"/>
      </a:accent3>
      <a:accent4>
        <a:srgbClr val="152D25"/>
      </a:accent4>
      <a:accent5>
        <a:srgbClr val="B0BBCD"/>
      </a:accent5>
      <a:accent6>
        <a:srgbClr val="B98A00"/>
      </a:accent6>
      <a:hlink>
        <a:srgbClr val="0066FF"/>
      </a:hlink>
      <a:folHlink>
        <a:srgbClr val="C0C0C0"/>
      </a:folHlink>
    </a:clrScheme>
    <a:fontScheme name="훈민정음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훈민정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7">
        <a:dk1>
          <a:srgbClr val="111111"/>
        </a:dk1>
        <a:lt1>
          <a:srgbClr val="DBF1E5"/>
        </a:lt1>
        <a:dk2>
          <a:srgbClr val="188E6F"/>
        </a:dk2>
        <a:lt2>
          <a:srgbClr val="808080"/>
        </a:lt2>
        <a:accent1>
          <a:srgbClr val="EDC041"/>
        </a:accent1>
        <a:accent2>
          <a:srgbClr val="CC3300"/>
        </a:accent2>
        <a:accent3>
          <a:srgbClr val="EAF7F0"/>
        </a:accent3>
        <a:accent4>
          <a:srgbClr val="0D0D0D"/>
        </a:accent4>
        <a:accent5>
          <a:srgbClr val="F4DCB0"/>
        </a:accent5>
        <a:accent6>
          <a:srgbClr val="B92D00"/>
        </a:accent6>
        <a:hlink>
          <a:srgbClr val="00FF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8">
        <a:dk1>
          <a:srgbClr val="1B372D"/>
        </a:dk1>
        <a:lt1>
          <a:srgbClr val="DBF1E5"/>
        </a:lt1>
        <a:dk2>
          <a:srgbClr val="1FB991"/>
        </a:dk2>
        <a:lt2>
          <a:srgbClr val="808080"/>
        </a:lt2>
        <a:accent1>
          <a:srgbClr val="4470A0"/>
        </a:accent1>
        <a:accent2>
          <a:srgbClr val="CC9900"/>
        </a:accent2>
        <a:accent3>
          <a:srgbClr val="EAF7F0"/>
        </a:accent3>
        <a:accent4>
          <a:srgbClr val="152D25"/>
        </a:accent4>
        <a:accent5>
          <a:srgbClr val="B0BBCD"/>
        </a:accent5>
        <a:accent6>
          <a:srgbClr val="B98A00"/>
        </a:accent6>
        <a:hlink>
          <a:srgbClr val="0066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훈민정음">
  <a:themeElements>
    <a:clrScheme name="훈민정음 8">
      <a:dk1>
        <a:srgbClr val="1B372D"/>
      </a:dk1>
      <a:lt1>
        <a:srgbClr val="DBF1E5"/>
      </a:lt1>
      <a:dk2>
        <a:srgbClr val="1FB991"/>
      </a:dk2>
      <a:lt2>
        <a:srgbClr val="808080"/>
      </a:lt2>
      <a:accent1>
        <a:srgbClr val="4470A0"/>
      </a:accent1>
      <a:accent2>
        <a:srgbClr val="CC9900"/>
      </a:accent2>
      <a:accent3>
        <a:srgbClr val="EAF7F0"/>
      </a:accent3>
      <a:accent4>
        <a:srgbClr val="152D25"/>
      </a:accent4>
      <a:accent5>
        <a:srgbClr val="B0BBCD"/>
      </a:accent5>
      <a:accent6>
        <a:srgbClr val="B98A00"/>
      </a:accent6>
      <a:hlink>
        <a:srgbClr val="0066FF"/>
      </a:hlink>
      <a:folHlink>
        <a:srgbClr val="C0C0C0"/>
      </a:folHlink>
    </a:clrScheme>
    <a:fontScheme name="훈민정음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sq" cmpd="sng" algn="ctr">
          <a:solidFill>
            <a:srgbClr val="DDDDD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155" tIns="61091" rIns="24052" bIns="61091" numCol="1" anchor="ctr" anchorCtr="0" compatLnSpc="1">
        <a:prstTxWarp prst="textNoShape">
          <a:avLst/>
        </a:prstTxWarp>
        <a:spAutoFit/>
      </a:bodyPr>
      <a:lstStyle>
        <a:defPPr marL="0" marR="0" indent="0" algn="ctr" defTabSz="12223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ko-KR" altLang="en-US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훈민정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7">
        <a:dk1>
          <a:srgbClr val="111111"/>
        </a:dk1>
        <a:lt1>
          <a:srgbClr val="DBF1E5"/>
        </a:lt1>
        <a:dk2>
          <a:srgbClr val="188E6F"/>
        </a:dk2>
        <a:lt2>
          <a:srgbClr val="808080"/>
        </a:lt2>
        <a:accent1>
          <a:srgbClr val="EDC041"/>
        </a:accent1>
        <a:accent2>
          <a:srgbClr val="CC3300"/>
        </a:accent2>
        <a:accent3>
          <a:srgbClr val="EAF7F0"/>
        </a:accent3>
        <a:accent4>
          <a:srgbClr val="0D0D0D"/>
        </a:accent4>
        <a:accent5>
          <a:srgbClr val="F4DCB0"/>
        </a:accent5>
        <a:accent6>
          <a:srgbClr val="B92D00"/>
        </a:accent6>
        <a:hlink>
          <a:srgbClr val="00FF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훈민정음 8">
        <a:dk1>
          <a:srgbClr val="1B372D"/>
        </a:dk1>
        <a:lt1>
          <a:srgbClr val="DBF1E5"/>
        </a:lt1>
        <a:dk2>
          <a:srgbClr val="1FB991"/>
        </a:dk2>
        <a:lt2>
          <a:srgbClr val="808080"/>
        </a:lt2>
        <a:accent1>
          <a:srgbClr val="4470A0"/>
        </a:accent1>
        <a:accent2>
          <a:srgbClr val="CC9900"/>
        </a:accent2>
        <a:accent3>
          <a:srgbClr val="EAF7F0"/>
        </a:accent3>
        <a:accent4>
          <a:srgbClr val="152D25"/>
        </a:accent4>
        <a:accent5>
          <a:srgbClr val="B0BBCD"/>
        </a:accent5>
        <a:accent6>
          <a:srgbClr val="B98A00"/>
        </a:accent6>
        <a:hlink>
          <a:srgbClr val="0066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Office\Templates\디자인\훈민정음.pot</Template>
  <TotalTime>14767</TotalTime>
  <Words>4365</Words>
  <Application>Microsoft Office PowerPoint</Application>
  <PresentationFormat>화면 슬라이드 쇼(4:3)</PresentationFormat>
  <Paragraphs>1045</Paragraphs>
  <Slides>92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24</vt:i4>
      </vt:variant>
      <vt:variant>
        <vt:lpstr>테마</vt:lpstr>
      </vt:variant>
      <vt:variant>
        <vt:i4>7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92</vt:i4>
      </vt:variant>
    </vt:vector>
  </HeadingPairs>
  <TitlesOfParts>
    <vt:vector size="126" baseType="lpstr">
      <vt:lpstr>HY견고딕</vt:lpstr>
      <vt:lpstr>HY울릉도L</vt:lpstr>
      <vt:lpstr>HY울릉도M</vt:lpstr>
      <vt:lpstr>HY헤드라인M</vt:lpstr>
      <vt:lpstr>HY헤드라인M</vt:lpstr>
      <vt:lpstr>Nanum Myeongjo</vt:lpstr>
      <vt:lpstr>Nanum Myeongjo Bold</vt:lpstr>
      <vt:lpstr>Nanum Myeongjo Regular</vt:lpstr>
      <vt:lpstr>굴림</vt:lpstr>
      <vt:lpstr>굴림체</vt:lpstr>
      <vt:lpstr>나눔명조</vt:lpstr>
      <vt:lpstr>돋움</vt:lpstr>
      <vt:lpstr>맑은 고딕</vt:lpstr>
      <vt:lpstr>윤디자인고딕</vt:lpstr>
      <vt:lpstr>헤드라인</vt:lpstr>
      <vt:lpstr>MoeumT R</vt:lpstr>
      <vt:lpstr>MoeumT R</vt:lpstr>
      <vt:lpstr>Yet R</vt:lpstr>
      <vt:lpstr>Yet R</vt:lpstr>
      <vt:lpstr>Arial</vt:lpstr>
      <vt:lpstr>Tahoma</vt:lpstr>
      <vt:lpstr>Times New Roman</vt:lpstr>
      <vt:lpstr>Wingdings</vt:lpstr>
      <vt:lpstr>Wingdings 2</vt:lpstr>
      <vt:lpstr>훈민정음</vt:lpstr>
      <vt:lpstr>7_디자인 사용자 지정</vt:lpstr>
      <vt:lpstr>1_훈민정음</vt:lpstr>
      <vt:lpstr>Office 테마</vt:lpstr>
      <vt:lpstr>2_훈민정음</vt:lpstr>
      <vt:lpstr>3_훈민정음</vt:lpstr>
      <vt:lpstr>1_Office 테마</vt:lpstr>
      <vt:lpstr>훈민정음</vt:lpstr>
      <vt:lpstr>워크시트</vt:lpstr>
      <vt:lpstr>클립</vt:lpstr>
      <vt:lpstr>고급육단계별 사양관리   </vt:lpstr>
      <vt:lpstr>PowerPoint 프레젠테이션</vt:lpstr>
      <vt:lpstr>한우 산업의 현황과 문제점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고급육 생산을 위한 기본조건</vt:lpstr>
      <vt:lpstr>한우의 경제형질과 유전력</vt:lpstr>
      <vt:lpstr>한우 사육시 요인별 중요도 </vt:lpstr>
      <vt:lpstr>PowerPoint 프레젠테이션</vt:lpstr>
      <vt:lpstr>PowerPoint 프레젠테이션</vt:lpstr>
      <vt:lpstr>PowerPoint 프레젠테이션</vt:lpstr>
      <vt:lpstr>사양관리 3대 중점사항</vt:lpstr>
      <vt:lpstr>PowerPoint 프레젠테이션</vt:lpstr>
      <vt:lpstr>한우 월령에 따른 체조직의 발육</vt:lpstr>
      <vt:lpstr>송아지 성장과 관리</vt:lpstr>
      <vt:lpstr>좋은 송아지 고르기</vt:lpstr>
      <vt:lpstr>PowerPoint 프레젠테이션</vt:lpstr>
      <vt:lpstr>PowerPoint 프레젠테이션</vt:lpstr>
      <vt:lpstr>胸腺의 발달 (1) </vt:lpstr>
      <vt:lpstr> 胸腺의 발달 (2) </vt:lpstr>
      <vt:lpstr>PowerPoint 프레젠테이션</vt:lpstr>
      <vt:lpstr>PowerPoint 프레젠테이션</vt:lpstr>
      <vt:lpstr> 비만한 송아지</vt:lpstr>
      <vt:lpstr>입식송아지의 사료섭취량</vt:lpstr>
      <vt:lpstr>도입기 사료급여 방법</vt:lpstr>
      <vt:lpstr>1. 육성기 사양관리</vt:lpstr>
      <vt:lpstr>육성기 사료급여 기준</vt:lpstr>
      <vt:lpstr>양질의 조사료</vt:lpstr>
      <vt:lpstr>PowerPoint 프레젠테이션</vt:lpstr>
      <vt:lpstr>육성기 조사료의 중요성</vt:lpstr>
      <vt:lpstr>양질의 조사료 급여 효과</vt:lpstr>
      <vt:lpstr>마블링의 생리적 단계</vt:lpstr>
      <vt:lpstr>PowerPoint 프레젠테이션</vt:lpstr>
      <vt:lpstr>지방세포 신생을 위해</vt:lpstr>
      <vt:lpstr>PowerPoint 프레젠테이션</vt:lpstr>
      <vt:lpstr>2. 비육전기,중기 사양관리</vt:lpstr>
      <vt:lpstr>비육전기,중기 사료 급여 기준</vt:lpstr>
      <vt:lpstr>PowerPoint 프레젠테이션</vt:lpstr>
      <vt:lpstr>PowerPoint 프레젠테이션</vt:lpstr>
      <vt:lpstr>비육전기,중기 사양관리가 중요하다!</vt:lpstr>
      <vt:lpstr>PowerPoint 프레젠테이션</vt:lpstr>
      <vt:lpstr>PowerPoint 프레젠테이션</vt:lpstr>
      <vt:lpstr>3. 비육말기 사양관리</vt:lpstr>
      <vt:lpstr>비육말기 사료 급여 기준</vt:lpstr>
      <vt:lpstr>비육말기 사양관리 핵심</vt:lpstr>
      <vt:lpstr>비육말기의 사양관리</vt:lpstr>
      <vt:lpstr>비육말기의 사양관리</vt:lpstr>
      <vt:lpstr>비육말기 사료급여 방법</vt:lpstr>
      <vt:lpstr>비육 마무리기 스트레스는 육질향상의 최대의 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원인진단</vt:lpstr>
      <vt:lpstr>피하 지방(등지방) 두께가  두꺼워지는 요인</vt:lpstr>
      <vt:lpstr>PowerPoint 프레젠테이션</vt:lpstr>
      <vt:lpstr> 등심 단면 및 지방구분</vt:lpstr>
      <vt:lpstr>   등심 단면적의 차이 비교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3. 한우사양시 중점 관리사항 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농협중앙회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이선복</dc:creator>
  <cp:lastModifiedBy>USER</cp:lastModifiedBy>
  <cp:revision>777</cp:revision>
  <dcterms:created xsi:type="dcterms:W3CDTF">2003-04-20T08:36:45Z</dcterms:created>
  <dcterms:modified xsi:type="dcterms:W3CDTF">2017-03-29T04:55:33Z</dcterms:modified>
</cp:coreProperties>
</file>