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haansoftxls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60" r:id="rId3"/>
    <p:sldId id="322" r:id="rId4"/>
    <p:sldId id="324" r:id="rId5"/>
    <p:sldId id="323" r:id="rId6"/>
    <p:sldId id="377" r:id="rId7"/>
    <p:sldId id="264" r:id="rId8"/>
    <p:sldId id="375" r:id="rId9"/>
    <p:sldId id="376" r:id="rId10"/>
    <p:sldId id="306" r:id="rId11"/>
    <p:sldId id="357" r:id="rId12"/>
    <p:sldId id="358" r:id="rId13"/>
    <p:sldId id="301" r:id="rId14"/>
    <p:sldId id="332" r:id="rId15"/>
    <p:sldId id="333" r:id="rId16"/>
    <p:sldId id="279" r:id="rId17"/>
    <p:sldId id="389" r:id="rId18"/>
    <p:sldId id="280" r:id="rId19"/>
    <p:sldId id="380" r:id="rId20"/>
    <p:sldId id="390" r:id="rId21"/>
    <p:sldId id="381" r:id="rId22"/>
    <p:sldId id="382" r:id="rId23"/>
    <p:sldId id="383" r:id="rId24"/>
    <p:sldId id="384" r:id="rId25"/>
    <p:sldId id="385" r:id="rId26"/>
    <p:sldId id="386" r:id="rId27"/>
    <p:sldId id="281" r:id="rId28"/>
    <p:sldId id="282" r:id="rId29"/>
    <p:sldId id="297" r:id="rId30"/>
    <p:sldId id="284" r:id="rId31"/>
    <p:sldId id="321" r:id="rId32"/>
    <p:sldId id="387" r:id="rId33"/>
    <p:sldId id="379" r:id="rId34"/>
    <p:sldId id="309" r:id="rId35"/>
    <p:sldId id="313" r:id="rId36"/>
    <p:sldId id="334" r:id="rId37"/>
    <p:sldId id="266" r:id="rId38"/>
    <p:sldId id="366" r:id="rId39"/>
    <p:sldId id="388" r:id="rId40"/>
    <p:sldId id="290" r:id="rId41"/>
    <p:sldId id="367" r:id="rId42"/>
    <p:sldId id="330" r:id="rId43"/>
    <p:sldId id="294" r:id="rId4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FF6699"/>
    <a:srgbClr val="31F372"/>
    <a:srgbClr val="FF822D"/>
    <a:srgbClr val="FF0000"/>
    <a:srgbClr val="FF4B4B"/>
    <a:srgbClr val="0CCE4D"/>
    <a:srgbClr val="C4FEB4"/>
    <a:srgbClr val="E763DE"/>
    <a:srgbClr val="5757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56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&#53685;&#54633;%20&#47928;&#49436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임신우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이전</c:v>
                </c:pt>
                <c:pt idx="1">
                  <c:v>분만전2</c:v>
                </c:pt>
                <c:pt idx="2">
                  <c:v>분만전1</c:v>
                </c:pt>
                <c:pt idx="3">
                  <c:v>분만후1</c:v>
                </c:pt>
                <c:pt idx="4">
                  <c:v>분만후2</c:v>
                </c:pt>
                <c:pt idx="5">
                  <c:v>분만후3</c:v>
                </c:pt>
                <c:pt idx="6">
                  <c:v>이후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3.2</c:v>
                </c:pt>
                <c:pt idx="1">
                  <c:v>4</c:v>
                </c:pt>
                <c:pt idx="6">
                  <c:v>3.2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포유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이전</c:v>
                </c:pt>
                <c:pt idx="1">
                  <c:v>분만전2</c:v>
                </c:pt>
                <c:pt idx="2">
                  <c:v>분만전1</c:v>
                </c:pt>
                <c:pt idx="3">
                  <c:v>분만후1</c:v>
                </c:pt>
                <c:pt idx="4">
                  <c:v>분만후2</c:v>
                </c:pt>
                <c:pt idx="5">
                  <c:v>분만후3</c:v>
                </c:pt>
                <c:pt idx="6">
                  <c:v>이후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</c:ser>
        <c:overlap val="100"/>
        <c:axId val="60993536"/>
        <c:axId val="61022208"/>
      </c:barChart>
      <c:catAx>
        <c:axId val="60993536"/>
        <c:scaling>
          <c:orientation val="minMax"/>
        </c:scaling>
        <c:axPos val="b"/>
        <c:numFmt formatCode="General" sourceLinked="0"/>
        <c:majorTickMark val="cross"/>
        <c:tickLblPos val="nextTo"/>
        <c:txPr>
          <a:bodyPr rot="0" vert="horz" anchor="ctr" anchorCtr="1"/>
          <a:lstStyle/>
          <a:p>
            <a:pPr>
              <a:defRPr sz="1600"/>
            </a:pPr>
            <a:endParaRPr lang="ko-KR"/>
          </a:p>
        </c:txPr>
        <c:crossAx val="61022208"/>
        <c:crosses val="autoZero"/>
        <c:auto val="1"/>
        <c:lblAlgn val="ctr"/>
        <c:lblOffset val="100"/>
      </c:catAx>
      <c:valAx>
        <c:axId val="61022208"/>
        <c:scaling>
          <c:orientation val="minMax"/>
          <c:max val="6"/>
          <c:min val="2"/>
        </c:scaling>
        <c:axPos val="l"/>
        <c:majorGridlines/>
        <c:numFmt formatCode="General" sourceLinked="1"/>
        <c:tickLblPos val="nextTo"/>
        <c:crossAx val="60993536"/>
        <c:crosses val="autoZero"/>
        <c:crossBetween val="between"/>
        <c:majorUnit val="1"/>
      </c:valAx>
    </c:plotArea>
    <c:legend>
      <c:legendPos val="r"/>
      <c:layout/>
    </c:legend>
    <c:plotVisOnly val="1"/>
    <c:dispBlanksAs val="gap"/>
  </c:chart>
  <c:spPr>
    <a:ln>
      <a:solidFill>
        <a:schemeClr val="tx1"/>
      </a:solidFill>
    </a:ln>
  </c:spPr>
  <c:txPr>
    <a:bodyPr/>
    <a:lstStyle/>
    <a:p>
      <a:pPr>
        <a:defRPr sz="1800"/>
      </a:pPr>
      <a:endParaRPr lang="ko-KR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1"/>
            <c:spPr>
              <a:solidFill>
                <a:srgbClr val="99FF33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Pt>
            <c:idx val="3"/>
            <c:spPr>
              <a:solidFill>
                <a:srgbClr val="FFC000"/>
              </a:solidFill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altLang="ko-KR" smtClean="0"/>
                      <a:t>10%</a:t>
                    </a:r>
                    <a:endParaRPr lang="en-US" altLang="ko-KR" dirty="0"/>
                  </a:p>
                </c:rich>
              </c:tx>
              <c:spPr>
                <a:solidFill>
                  <a:srgbClr val="00B0F0"/>
                </a:solidFill>
              </c:spPr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Percent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Sheet1!$A$24:$D$24</c:f>
              <c:strCache>
                <c:ptCount val="4"/>
                <c:pt idx="0">
                  <c:v>유전적요인</c:v>
                </c:pt>
                <c:pt idx="1">
                  <c:v>사료</c:v>
                </c:pt>
                <c:pt idx="2">
                  <c:v>사양기술</c:v>
                </c:pt>
                <c:pt idx="3">
                  <c:v>사육환경</c:v>
                </c:pt>
              </c:strCache>
            </c:strRef>
          </c:cat>
          <c:val>
            <c:numRef>
              <c:f>Sheet1!$A$25:$D$25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0.15000000000000024</c:v>
                </c:pt>
                <c:pt idx="3">
                  <c:v>0.1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</c:legend>
    <c:plotVisOnly val="1"/>
    <c:dispBlanksAs val="zero"/>
  </c:chart>
  <c:txPr>
    <a:bodyPr/>
    <a:lstStyle/>
    <a:p>
      <a:pPr>
        <a:defRPr sz="2000"/>
      </a:pPr>
      <a:endParaRPr lang="ko-KR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2A613D-5092-4043-A01E-E54542E91B6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CE787CBD-EA95-4D35-B645-68671BF46C48}">
      <dgm:prSet phldrT="[텍스트]" custT="1"/>
      <dgm:spPr>
        <a:solidFill>
          <a:schemeClr val="accent1">
            <a:hueOff val="0"/>
            <a:satOff val="0"/>
            <a:lum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latinLnBrk="1"/>
          <a:r>
            <a:rPr lang="ko-KR" altLang="en-US" sz="3200" dirty="0" smtClean="0"/>
            <a:t>엘리트</a:t>
          </a:r>
          <a:endParaRPr lang="en-US" altLang="ko-KR" sz="3200" dirty="0" smtClean="0"/>
        </a:p>
        <a:p>
          <a:pPr latinLnBrk="1"/>
          <a:r>
            <a:rPr lang="ko-KR" altLang="en-US" sz="3200" dirty="0" smtClean="0"/>
            <a:t>한우집단</a:t>
          </a:r>
          <a:endParaRPr lang="ko-KR" altLang="en-US" sz="3200" dirty="0"/>
        </a:p>
      </dgm:t>
    </dgm:pt>
    <dgm:pt modelId="{37737B71-C26F-47C2-AEC6-EB701D6E9DDE}" type="parTrans" cxnId="{E0ED60B3-F967-4EC3-AFD8-332263C39C36}">
      <dgm:prSet/>
      <dgm:spPr/>
      <dgm:t>
        <a:bodyPr/>
        <a:lstStyle/>
        <a:p>
          <a:pPr latinLnBrk="1"/>
          <a:endParaRPr lang="ko-KR" altLang="en-US" sz="3200"/>
        </a:p>
      </dgm:t>
    </dgm:pt>
    <dgm:pt modelId="{A26D239E-8EDA-4955-A510-A3953D946923}" type="sibTrans" cxnId="{E0ED60B3-F967-4EC3-AFD8-332263C39C36}">
      <dgm:prSet/>
      <dgm:spPr/>
      <dgm:t>
        <a:bodyPr/>
        <a:lstStyle/>
        <a:p>
          <a:pPr latinLnBrk="1"/>
          <a:endParaRPr lang="ko-KR" altLang="en-US" sz="3200"/>
        </a:p>
      </dgm:t>
    </dgm:pt>
    <dgm:pt modelId="{402316BA-9D5A-4363-9934-AE3505C2013E}">
      <dgm:prSet phldrT="[텍스트]" custT="1"/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latinLnBrk="1"/>
          <a:r>
            <a:rPr lang="ko-KR" altLang="en-US" sz="3200" dirty="0" smtClean="0"/>
            <a:t>한우시작</a:t>
          </a:r>
          <a:endParaRPr lang="ko-KR" altLang="en-US" sz="3200" dirty="0"/>
        </a:p>
      </dgm:t>
    </dgm:pt>
    <dgm:pt modelId="{F3323840-3784-4573-8ED2-B7476F91012A}" type="parTrans" cxnId="{2B6409F5-DD70-4B6C-BF33-6242DC9D82A3}">
      <dgm:prSet/>
      <dgm:spPr>
        <a:solidFill>
          <a:srgbClr val="FF0000">
            <a:alpha val="76000"/>
          </a:srgbClr>
        </a:solidFill>
      </dgm:spPr>
      <dgm:t>
        <a:bodyPr/>
        <a:lstStyle/>
        <a:p>
          <a:pPr latinLnBrk="1"/>
          <a:endParaRPr lang="ko-KR" altLang="en-US" sz="3200"/>
        </a:p>
      </dgm:t>
    </dgm:pt>
    <dgm:pt modelId="{277A029D-E38A-496E-8E0D-04C01BC24C6A}" type="sibTrans" cxnId="{2B6409F5-DD70-4B6C-BF33-6242DC9D82A3}">
      <dgm:prSet/>
      <dgm:spPr/>
      <dgm:t>
        <a:bodyPr/>
        <a:lstStyle/>
        <a:p>
          <a:pPr latinLnBrk="1"/>
          <a:endParaRPr lang="ko-KR" altLang="en-US" sz="3200"/>
        </a:p>
      </dgm:t>
    </dgm:pt>
    <dgm:pt modelId="{C2F50742-5513-405F-8D4B-C68BCDE47560}">
      <dgm:prSet phldrT="[텍스트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latinLnBrk="1"/>
          <a:r>
            <a:rPr lang="ko-KR" altLang="en-US" sz="3200" dirty="0" smtClean="0"/>
            <a:t>개량</a:t>
          </a:r>
          <a:endParaRPr lang="ko-KR" altLang="en-US" sz="3200" dirty="0"/>
        </a:p>
      </dgm:t>
    </dgm:pt>
    <dgm:pt modelId="{566B1AA8-E6E7-49B3-8087-50899E484061}" type="parTrans" cxnId="{DC259E32-EB00-4A56-8BAD-9CF9B98AD984}">
      <dgm:prSet/>
      <dgm:spPr>
        <a:solidFill>
          <a:srgbClr val="FF0000">
            <a:alpha val="76000"/>
          </a:srgbClr>
        </a:solidFill>
      </dgm:spPr>
      <dgm:t>
        <a:bodyPr/>
        <a:lstStyle/>
        <a:p>
          <a:pPr latinLnBrk="1"/>
          <a:endParaRPr lang="ko-KR" altLang="en-US" sz="3200"/>
        </a:p>
      </dgm:t>
    </dgm:pt>
    <dgm:pt modelId="{C680F4A4-C38F-4C6E-B16D-12F19C68F83F}" type="sibTrans" cxnId="{DC259E32-EB00-4A56-8BAD-9CF9B98AD984}">
      <dgm:prSet/>
      <dgm:spPr/>
      <dgm:t>
        <a:bodyPr/>
        <a:lstStyle/>
        <a:p>
          <a:pPr latinLnBrk="1"/>
          <a:endParaRPr lang="ko-KR" altLang="en-US" sz="3200"/>
        </a:p>
      </dgm:t>
    </dgm:pt>
    <dgm:pt modelId="{816AB279-24F1-4E48-9A2C-47046FD1521D}">
      <dgm:prSet phldrT="[텍스트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latinLnBrk="1"/>
          <a:r>
            <a:rPr lang="en-US" altLang="ko-KR" sz="3200" dirty="0" smtClean="0"/>
            <a:t>910kg</a:t>
          </a:r>
          <a:endParaRPr lang="ko-KR" altLang="en-US" sz="3200" dirty="0"/>
        </a:p>
      </dgm:t>
    </dgm:pt>
    <dgm:pt modelId="{5218BB4F-EDD9-4CC5-B468-80590F0FC94C}" type="parTrans" cxnId="{6357F1FC-876F-47DD-AAC9-097591ACF13F}">
      <dgm:prSet/>
      <dgm:spPr>
        <a:solidFill>
          <a:srgbClr val="FF0000">
            <a:alpha val="76000"/>
          </a:srgbClr>
        </a:solidFill>
      </dgm:spPr>
      <dgm:t>
        <a:bodyPr/>
        <a:lstStyle/>
        <a:p>
          <a:pPr latinLnBrk="1"/>
          <a:endParaRPr lang="ko-KR" altLang="en-US" sz="3200"/>
        </a:p>
      </dgm:t>
    </dgm:pt>
    <dgm:pt modelId="{EF42F4FC-D093-4ED0-8F66-DC4A0A48C1A1}" type="sibTrans" cxnId="{6357F1FC-876F-47DD-AAC9-097591ACF13F}">
      <dgm:prSet/>
      <dgm:spPr/>
      <dgm:t>
        <a:bodyPr/>
        <a:lstStyle/>
        <a:p>
          <a:pPr latinLnBrk="1"/>
          <a:endParaRPr lang="ko-KR" altLang="en-US" sz="3200"/>
        </a:p>
      </dgm:t>
    </dgm:pt>
    <dgm:pt modelId="{2858B8C5-C176-4CB4-93B3-1CBFE7E45EF8}" type="pres">
      <dgm:prSet presAssocID="{402A613D-5092-4043-A01E-E54542E91B6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8A5D096-9FFB-4535-9508-354E2685AC10}" type="pres">
      <dgm:prSet presAssocID="{CE787CBD-EA95-4D35-B645-68671BF46C48}" presName="centerShape" presStyleLbl="node0" presStyleIdx="0" presStyleCnt="1" custScaleX="114293" custScaleY="84267"/>
      <dgm:spPr/>
      <dgm:t>
        <a:bodyPr/>
        <a:lstStyle/>
        <a:p>
          <a:pPr latinLnBrk="1"/>
          <a:endParaRPr lang="ko-KR" altLang="en-US"/>
        </a:p>
      </dgm:t>
    </dgm:pt>
    <dgm:pt modelId="{AB0F5F0F-5D4E-4CA2-974E-000B2C4E9C2C}" type="pres">
      <dgm:prSet presAssocID="{F3323840-3784-4573-8ED2-B7476F91012A}" presName="parTrans" presStyleLbl="bgSibTrans2D1" presStyleIdx="0" presStyleCnt="3" custAng="577953" custLinFactNeighborX="5321" custLinFactNeighborY="-37229"/>
      <dgm:spPr/>
      <dgm:t>
        <a:bodyPr/>
        <a:lstStyle/>
        <a:p>
          <a:pPr latinLnBrk="1"/>
          <a:endParaRPr lang="ko-KR" altLang="en-US"/>
        </a:p>
      </dgm:t>
    </dgm:pt>
    <dgm:pt modelId="{355AAF8E-93F4-45D1-A752-6D7C40AA1E88}" type="pres">
      <dgm:prSet presAssocID="{402316BA-9D5A-4363-9934-AE3505C2013E}" presName="node" presStyleLbl="node1" presStyleIdx="0" presStyleCnt="3" custScaleX="106133" custScaleY="69182" custRadScaleRad="117883" custRadScaleInc="5127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9AC5B60-23FD-4594-A7EB-283D64F46D67}" type="pres">
      <dgm:prSet presAssocID="{566B1AA8-E6E7-49B3-8087-50899E484061}" presName="parTrans" presStyleLbl="bgSibTrans2D1" presStyleIdx="1" presStyleCnt="3" custAng="21465144" custLinFactNeighborX="-3027" custLinFactNeighborY="-22271"/>
      <dgm:spPr/>
      <dgm:t>
        <a:bodyPr/>
        <a:lstStyle/>
        <a:p>
          <a:pPr latinLnBrk="1"/>
          <a:endParaRPr lang="ko-KR" altLang="en-US"/>
        </a:p>
      </dgm:t>
    </dgm:pt>
    <dgm:pt modelId="{25E637D7-6A6B-4186-BE58-80311072CC1A}" type="pres">
      <dgm:prSet presAssocID="{C2F50742-5513-405F-8D4B-C68BCDE47560}" presName="node" presStyleLbl="node1" presStyleIdx="1" presStyleCnt="3" custScaleX="85621" custScaleY="62970" custRadScaleRad="100077" custRadScaleInc="3746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FE16834-439C-4033-858D-9D8B2AE15EB1}" type="pres">
      <dgm:prSet presAssocID="{5218BB4F-EDD9-4CC5-B468-80590F0FC94C}" presName="parTrans" presStyleLbl="bgSibTrans2D1" presStyleIdx="2" presStyleCnt="3" custAng="20925260" custLinFactNeighborX="-2645" custLinFactNeighborY="-25941"/>
      <dgm:spPr/>
      <dgm:t>
        <a:bodyPr/>
        <a:lstStyle/>
        <a:p>
          <a:pPr latinLnBrk="1"/>
          <a:endParaRPr lang="ko-KR" altLang="en-US"/>
        </a:p>
      </dgm:t>
    </dgm:pt>
    <dgm:pt modelId="{FEC9D014-D000-46E5-903B-FD2D4C9642E8}" type="pres">
      <dgm:prSet presAssocID="{816AB279-24F1-4E48-9A2C-47046FD1521D}" presName="node" presStyleLbl="node1" presStyleIdx="2" presStyleCnt="3" custScaleY="71251" custRadScaleRad="118398" custRadScaleInc="-419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E0ED60B3-F967-4EC3-AFD8-332263C39C36}" srcId="{402A613D-5092-4043-A01E-E54542E91B67}" destId="{CE787CBD-EA95-4D35-B645-68671BF46C48}" srcOrd="0" destOrd="0" parTransId="{37737B71-C26F-47C2-AEC6-EB701D6E9DDE}" sibTransId="{A26D239E-8EDA-4955-A510-A3953D946923}"/>
    <dgm:cxn modelId="{E384BD50-2C4C-4D0E-AD41-72A834C74AF6}" type="presOf" srcId="{CE787CBD-EA95-4D35-B645-68671BF46C48}" destId="{08A5D096-9FFB-4535-9508-354E2685AC10}" srcOrd="0" destOrd="0" presId="urn:microsoft.com/office/officeart/2005/8/layout/radial4"/>
    <dgm:cxn modelId="{B9097A11-9597-4BDE-A854-9B729D0C4EE7}" type="presOf" srcId="{566B1AA8-E6E7-49B3-8087-50899E484061}" destId="{49AC5B60-23FD-4594-A7EB-283D64F46D67}" srcOrd="0" destOrd="0" presId="urn:microsoft.com/office/officeart/2005/8/layout/radial4"/>
    <dgm:cxn modelId="{DC09E7C4-DD2C-4C60-A4D6-CC95A1F7B1A3}" type="presOf" srcId="{402316BA-9D5A-4363-9934-AE3505C2013E}" destId="{355AAF8E-93F4-45D1-A752-6D7C40AA1E88}" srcOrd="0" destOrd="0" presId="urn:microsoft.com/office/officeart/2005/8/layout/radial4"/>
    <dgm:cxn modelId="{2B6409F5-DD70-4B6C-BF33-6242DC9D82A3}" srcId="{CE787CBD-EA95-4D35-B645-68671BF46C48}" destId="{402316BA-9D5A-4363-9934-AE3505C2013E}" srcOrd="0" destOrd="0" parTransId="{F3323840-3784-4573-8ED2-B7476F91012A}" sibTransId="{277A029D-E38A-496E-8E0D-04C01BC24C6A}"/>
    <dgm:cxn modelId="{F8718C13-1A6F-447E-B99C-8D128C7B7F98}" type="presOf" srcId="{816AB279-24F1-4E48-9A2C-47046FD1521D}" destId="{FEC9D014-D000-46E5-903B-FD2D4C9642E8}" srcOrd="0" destOrd="0" presId="urn:microsoft.com/office/officeart/2005/8/layout/radial4"/>
    <dgm:cxn modelId="{89A82392-37F5-4502-BF4A-87B471628C4A}" type="presOf" srcId="{5218BB4F-EDD9-4CC5-B468-80590F0FC94C}" destId="{0FE16834-439C-4033-858D-9D8B2AE15EB1}" srcOrd="0" destOrd="0" presId="urn:microsoft.com/office/officeart/2005/8/layout/radial4"/>
    <dgm:cxn modelId="{DC259E32-EB00-4A56-8BAD-9CF9B98AD984}" srcId="{CE787CBD-EA95-4D35-B645-68671BF46C48}" destId="{C2F50742-5513-405F-8D4B-C68BCDE47560}" srcOrd="1" destOrd="0" parTransId="{566B1AA8-E6E7-49B3-8087-50899E484061}" sibTransId="{C680F4A4-C38F-4C6E-B16D-12F19C68F83F}"/>
    <dgm:cxn modelId="{6357F1FC-876F-47DD-AAC9-097591ACF13F}" srcId="{CE787CBD-EA95-4D35-B645-68671BF46C48}" destId="{816AB279-24F1-4E48-9A2C-47046FD1521D}" srcOrd="2" destOrd="0" parTransId="{5218BB4F-EDD9-4CC5-B468-80590F0FC94C}" sibTransId="{EF42F4FC-D093-4ED0-8F66-DC4A0A48C1A1}"/>
    <dgm:cxn modelId="{66E5EB6B-26C1-4B99-8FBE-A63C478AD43E}" type="presOf" srcId="{402A613D-5092-4043-A01E-E54542E91B67}" destId="{2858B8C5-C176-4CB4-93B3-1CBFE7E45EF8}" srcOrd="0" destOrd="0" presId="urn:microsoft.com/office/officeart/2005/8/layout/radial4"/>
    <dgm:cxn modelId="{502AAC2C-DAEA-4BCC-962E-640E75766395}" type="presOf" srcId="{C2F50742-5513-405F-8D4B-C68BCDE47560}" destId="{25E637D7-6A6B-4186-BE58-80311072CC1A}" srcOrd="0" destOrd="0" presId="urn:microsoft.com/office/officeart/2005/8/layout/radial4"/>
    <dgm:cxn modelId="{7F36EC72-877F-4C86-8EB2-0B9CAD246988}" type="presOf" srcId="{F3323840-3784-4573-8ED2-B7476F91012A}" destId="{AB0F5F0F-5D4E-4CA2-974E-000B2C4E9C2C}" srcOrd="0" destOrd="0" presId="urn:microsoft.com/office/officeart/2005/8/layout/radial4"/>
    <dgm:cxn modelId="{DEB9B78B-35FC-409F-93CA-D516B03CAC5B}" type="presParOf" srcId="{2858B8C5-C176-4CB4-93B3-1CBFE7E45EF8}" destId="{08A5D096-9FFB-4535-9508-354E2685AC10}" srcOrd="0" destOrd="0" presId="urn:microsoft.com/office/officeart/2005/8/layout/radial4"/>
    <dgm:cxn modelId="{FA67DF1F-A729-42F9-B7F3-A6F88E1B911F}" type="presParOf" srcId="{2858B8C5-C176-4CB4-93B3-1CBFE7E45EF8}" destId="{AB0F5F0F-5D4E-4CA2-974E-000B2C4E9C2C}" srcOrd="1" destOrd="0" presId="urn:microsoft.com/office/officeart/2005/8/layout/radial4"/>
    <dgm:cxn modelId="{DD698071-3DC6-40B5-B2AD-ADE56709414B}" type="presParOf" srcId="{2858B8C5-C176-4CB4-93B3-1CBFE7E45EF8}" destId="{355AAF8E-93F4-45D1-A752-6D7C40AA1E88}" srcOrd="2" destOrd="0" presId="urn:microsoft.com/office/officeart/2005/8/layout/radial4"/>
    <dgm:cxn modelId="{6410422B-0E74-499D-BF18-667245AA439A}" type="presParOf" srcId="{2858B8C5-C176-4CB4-93B3-1CBFE7E45EF8}" destId="{49AC5B60-23FD-4594-A7EB-283D64F46D67}" srcOrd="3" destOrd="0" presId="urn:microsoft.com/office/officeart/2005/8/layout/radial4"/>
    <dgm:cxn modelId="{9B23C5DD-EFBA-49F6-9E56-28AA677BD15B}" type="presParOf" srcId="{2858B8C5-C176-4CB4-93B3-1CBFE7E45EF8}" destId="{25E637D7-6A6B-4186-BE58-80311072CC1A}" srcOrd="4" destOrd="0" presId="urn:microsoft.com/office/officeart/2005/8/layout/radial4"/>
    <dgm:cxn modelId="{13298DBE-BF1E-4CFA-9036-BF3C98A57C06}" type="presParOf" srcId="{2858B8C5-C176-4CB4-93B3-1CBFE7E45EF8}" destId="{0FE16834-439C-4033-858D-9D8B2AE15EB1}" srcOrd="5" destOrd="0" presId="urn:microsoft.com/office/officeart/2005/8/layout/radial4"/>
    <dgm:cxn modelId="{54C6F204-5550-405A-A6C9-F3A28EF2CA57}" type="presParOf" srcId="{2858B8C5-C176-4CB4-93B3-1CBFE7E45EF8}" destId="{FEC9D014-D000-46E5-903B-FD2D4C9642E8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A5D096-9FFB-4535-9508-354E2685AC10}">
      <dsp:nvSpPr>
        <dsp:cNvPr id="0" name=""/>
        <dsp:cNvSpPr/>
      </dsp:nvSpPr>
      <dsp:spPr>
        <a:xfrm>
          <a:off x="2965995" y="2809950"/>
          <a:ext cx="2592282" cy="1911262"/>
        </a:xfrm>
        <a:prstGeom prst="ellipse">
          <a:avLst/>
        </a:prstGeom>
        <a:solidFill>
          <a:schemeClr val="accen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/>
            <a:t>엘리트</a:t>
          </a:r>
          <a:endParaRPr lang="en-US" altLang="ko-KR" sz="3200" kern="1200" dirty="0" smtClean="0"/>
        </a:p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/>
            <a:t>한우집단</a:t>
          </a:r>
          <a:endParaRPr lang="ko-KR" altLang="en-US" sz="3200" kern="1200" dirty="0"/>
        </a:p>
      </dsp:txBody>
      <dsp:txXfrm>
        <a:off x="2965995" y="2809950"/>
        <a:ext cx="2592282" cy="1911262"/>
      </dsp:txXfrm>
    </dsp:sp>
    <dsp:sp modelId="{AB0F5F0F-5D4E-4CA2-974E-000B2C4E9C2C}">
      <dsp:nvSpPr>
        <dsp:cNvPr id="0" name=""/>
        <dsp:cNvSpPr/>
      </dsp:nvSpPr>
      <dsp:spPr>
        <a:xfrm rot="13662525">
          <a:off x="1384032" y="1732861"/>
          <a:ext cx="2245326" cy="646409"/>
        </a:xfrm>
        <a:prstGeom prst="leftArrow">
          <a:avLst>
            <a:gd name="adj1" fmla="val 60000"/>
            <a:gd name="adj2" fmla="val 50000"/>
          </a:avLst>
        </a:prstGeom>
        <a:solidFill>
          <a:srgbClr val="FF0000">
            <a:alpha val="76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AAF8E-93F4-45D1-A752-6D7C40AA1E88}">
      <dsp:nvSpPr>
        <dsp:cNvPr id="0" name=""/>
        <dsp:cNvSpPr/>
      </dsp:nvSpPr>
      <dsp:spPr>
        <a:xfrm>
          <a:off x="360048" y="1008096"/>
          <a:ext cx="2286845" cy="1192530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/>
            <a:t>한우시작</a:t>
          </a:r>
          <a:endParaRPr lang="ko-KR" altLang="en-US" sz="3200" kern="1200" dirty="0"/>
        </a:p>
      </dsp:txBody>
      <dsp:txXfrm>
        <a:off x="360048" y="1008096"/>
        <a:ext cx="2286845" cy="1192530"/>
      </dsp:txXfrm>
    </dsp:sp>
    <dsp:sp modelId="{49AC5B60-23FD-4594-A7EB-283D64F46D67}">
      <dsp:nvSpPr>
        <dsp:cNvPr id="0" name=""/>
        <dsp:cNvSpPr/>
      </dsp:nvSpPr>
      <dsp:spPr>
        <a:xfrm rot="16200000">
          <a:off x="3329599" y="1278909"/>
          <a:ext cx="1908083" cy="646409"/>
        </a:xfrm>
        <a:prstGeom prst="leftArrow">
          <a:avLst>
            <a:gd name="adj1" fmla="val 60000"/>
            <a:gd name="adj2" fmla="val 50000"/>
          </a:avLst>
        </a:prstGeom>
        <a:solidFill>
          <a:srgbClr val="FF0000">
            <a:alpha val="76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637D7-6A6B-4186-BE58-80311072CC1A}">
      <dsp:nvSpPr>
        <dsp:cNvPr id="0" name=""/>
        <dsp:cNvSpPr/>
      </dsp:nvSpPr>
      <dsp:spPr>
        <a:xfrm>
          <a:off x="3456377" y="250042"/>
          <a:ext cx="1844873" cy="10854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3200" kern="1200" dirty="0" smtClean="0"/>
            <a:t>개량</a:t>
          </a:r>
          <a:endParaRPr lang="ko-KR" altLang="en-US" sz="3200" kern="1200" dirty="0"/>
        </a:p>
      </dsp:txBody>
      <dsp:txXfrm>
        <a:off x="3456377" y="250042"/>
        <a:ext cx="1844873" cy="1085450"/>
      </dsp:txXfrm>
    </dsp:sp>
    <dsp:sp modelId="{0FE16834-439C-4033-858D-9D8B2AE15EB1}">
      <dsp:nvSpPr>
        <dsp:cNvPr id="0" name=""/>
        <dsp:cNvSpPr/>
      </dsp:nvSpPr>
      <dsp:spPr>
        <a:xfrm rot="18674420">
          <a:off x="4971101" y="1818391"/>
          <a:ext cx="2256555" cy="646409"/>
        </a:xfrm>
        <a:prstGeom prst="leftArrow">
          <a:avLst>
            <a:gd name="adj1" fmla="val 60000"/>
            <a:gd name="adj2" fmla="val 50000"/>
          </a:avLst>
        </a:prstGeom>
        <a:solidFill>
          <a:srgbClr val="FF0000">
            <a:alpha val="76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9D014-D000-46E5-903B-FD2D4C9642E8}">
      <dsp:nvSpPr>
        <dsp:cNvPr id="0" name=""/>
        <dsp:cNvSpPr/>
      </dsp:nvSpPr>
      <dsp:spPr>
        <a:xfrm>
          <a:off x="5976671" y="1008113"/>
          <a:ext cx="2154697" cy="12281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200" kern="1200" dirty="0" smtClean="0"/>
            <a:t>910kg</a:t>
          </a:r>
          <a:endParaRPr lang="ko-KR" altLang="en-US" sz="3200" kern="1200" dirty="0"/>
        </a:p>
      </dsp:txBody>
      <dsp:txXfrm>
        <a:off x="5976671" y="1008113"/>
        <a:ext cx="2154697" cy="1228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0.38333</cdr:x>
      <cdr:y>0.71367</cdr:y>
    </cdr:from>
    <cdr:to>
      <cdr:x>0.40833</cdr:x>
      <cdr:y>0.80288</cdr:y>
    </cdr:to>
    <cdr:sp macro="" textlink="">
      <cdr:nvSpPr>
        <cdr:cNvPr id="2" name="아래쪽 화살표 1"/>
        <cdr:cNvSpPr/>
      </cdr:nvSpPr>
      <cdr:spPr>
        <a:xfrm xmlns:a="http://schemas.openxmlformats.org/drawingml/2006/main">
          <a:off x="3312368" y="2304256"/>
          <a:ext cx="216024" cy="2880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F0"/>
        </a:solidFill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endParaRPr lang="ko-K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8DCA7-2061-46D6-A480-7E2D7BD070C0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48F75-6592-434E-9BAA-49703129CD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13944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48F75-6592-434E-9BAA-49703129CD1B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98050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48F75-6592-434E-9BAA-49703129CD1B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87767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48F75-6592-434E-9BAA-49703129CD1B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949618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48F75-6592-434E-9BAA-49703129CD1B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252975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48F75-6592-434E-9BAA-49703129CD1B}" type="slidenum">
              <a:rPr lang="ko-KR" altLang="en-US" smtClean="0"/>
              <a:pPr/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3EE3A-E0B1-4DFD-98A7-B06A600504DF}" type="datetimeFigureOut">
              <a:rPr lang="ko-KR" altLang="en-US" smtClean="0"/>
              <a:pPr/>
              <a:t>2017-03-25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0D9B5-10C1-49D8-AF71-5C48A473299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____2111111111111111111111111111111111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emf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 </a:t>
            </a:r>
            <a:r>
              <a:rPr lang="ko-KR" altLang="en-US" sz="4800" dirty="0" err="1" smtClean="0">
                <a:latin typeface="HY산B" pitchFamily="18" charset="-127"/>
                <a:ea typeface="HY산B" pitchFamily="18" charset="-127"/>
              </a:rPr>
              <a:t>푸른농장</a:t>
            </a:r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 오늘이 있기까지</a:t>
            </a:r>
            <a:r>
              <a:rPr lang="en-US" altLang="ko-KR" sz="4800" dirty="0" smtClean="0">
                <a:latin typeface="HY산B" pitchFamily="18" charset="-127"/>
                <a:ea typeface="HY산B" pitchFamily="18" charset="-127"/>
              </a:rPr>
              <a:t>…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pic>
        <p:nvPicPr>
          <p:cNvPr id="5" name="그림 7" descr="대통령jp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266916" cy="373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99592" y="5661248"/>
            <a:ext cx="4802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산B" pitchFamily="18" charset="-127"/>
                <a:ea typeface="HY산B" pitchFamily="18" charset="-127"/>
              </a:rPr>
              <a:t>전남 영암 </a:t>
            </a:r>
            <a:r>
              <a:rPr lang="ko-KR" alt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Y산B" pitchFamily="18" charset="-127"/>
                <a:ea typeface="HY산B" pitchFamily="18" charset="-127"/>
              </a:rPr>
              <a:t>푸른농장</a:t>
            </a:r>
            <a:r>
              <a:rPr lang="ko-KR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산B" pitchFamily="18" charset="-127"/>
                <a:ea typeface="HY산B" pitchFamily="18" charset="-127"/>
              </a:rPr>
              <a:t> </a:t>
            </a:r>
            <a:r>
              <a:rPr lang="ko-KR" alt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Y산B" pitchFamily="18" charset="-127"/>
                <a:ea typeface="HY산B" pitchFamily="18" charset="-127"/>
              </a:rPr>
              <a:t>서승민</a:t>
            </a:r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04478" y="0"/>
            <a:ext cx="8676946" cy="6486884"/>
            <a:chOff x="304478" y="0"/>
            <a:chExt cx="8676946" cy="6486884"/>
          </a:xfrm>
        </p:grpSpPr>
        <p:grpSp>
          <p:nvGrpSpPr>
            <p:cNvPr id="10" name="그룹 9"/>
            <p:cNvGrpSpPr/>
            <p:nvPr/>
          </p:nvGrpSpPr>
          <p:grpSpPr>
            <a:xfrm>
              <a:off x="4644008" y="0"/>
              <a:ext cx="4337416" cy="6486884"/>
              <a:chOff x="4644008" y="0"/>
              <a:chExt cx="4337416" cy="6486884"/>
            </a:xfrm>
          </p:grpSpPr>
          <p:pic>
            <p:nvPicPr>
              <p:cNvPr id="6" name="Picture 2" descr="D:\내문서\서승민관련\SV104317.JPG"/>
              <p:cNvPicPr>
                <a:picLocks noChangeArrowheads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 bwMode="auto">
              <a:xfrm>
                <a:off x="4709424" y="0"/>
                <a:ext cx="4272000" cy="3204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/>
            </p:spPr>
          </p:pic>
          <p:pic>
            <p:nvPicPr>
              <p:cNvPr id="2" name="Picture 1" descr="C:\Users\서승민.ss\Desktop\브리핑자료\14.12.10\Screenshot_2014-12-04-10-59-46.png"/>
              <p:cNvPicPr>
                <a:picLocks noChangeArrowheads="1"/>
              </p:cNvPicPr>
              <p:nvPr/>
            </p:nvPicPr>
            <p:blipFill>
              <a:blip r:embed="rId3" cstate="print"/>
              <a:srcRect t="4620" b="17371"/>
              <a:stretch>
                <a:fillRect/>
              </a:stretch>
            </p:blipFill>
            <p:spPr bwMode="auto">
              <a:xfrm>
                <a:off x="4644008" y="3246884"/>
                <a:ext cx="4320000" cy="324000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6758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t="4000" b="13991"/>
            <a:stretch>
              <a:fillRect/>
            </a:stretch>
          </p:blipFill>
          <p:spPr bwMode="auto">
            <a:xfrm>
              <a:off x="304478" y="49353"/>
              <a:ext cx="4392488" cy="64039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380"/>
            <a:ext cx="3857625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7" y="10380"/>
            <a:ext cx="3857625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7625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7" y="0"/>
            <a:ext cx="3857625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606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3857625" cy="6858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762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276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712968" cy="5904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그룹 4"/>
          <p:cNvGrpSpPr/>
          <p:nvPr/>
        </p:nvGrpSpPr>
        <p:grpSpPr>
          <a:xfrm>
            <a:off x="395536" y="4509120"/>
            <a:ext cx="8640960" cy="360000"/>
            <a:chOff x="467544" y="2852936"/>
            <a:chExt cx="8136904" cy="28800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2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090" t="69512" r="2479" b="25610"/>
            <a:stretch>
              <a:fillRect/>
            </a:stretch>
          </p:blipFill>
          <p:spPr bwMode="auto">
            <a:xfrm>
              <a:off x="467544" y="2852936"/>
              <a:ext cx="8136904" cy="288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직사각형 6"/>
            <p:cNvSpPr/>
            <p:nvPr/>
          </p:nvSpPr>
          <p:spPr>
            <a:xfrm>
              <a:off x="467544" y="2866870"/>
              <a:ext cx="8136904" cy="259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eaLnBrk="1" hangingPunct="1">
                <a:buFont typeface="Wingdings 2" pitchFamily="18" charset="2"/>
                <a:buNone/>
              </a:pPr>
              <a:endParaRPr kumimoji="1" lang="ko-KR" altLang="en-US" sz="4000" dirty="0">
                <a:solidFill>
                  <a:schemeClr val="bg1">
                    <a:lumMod val="8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14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그룹 118"/>
          <p:cNvGrpSpPr/>
          <p:nvPr/>
        </p:nvGrpSpPr>
        <p:grpSpPr>
          <a:xfrm>
            <a:off x="611560" y="1592944"/>
            <a:ext cx="8053851" cy="4808331"/>
            <a:chOff x="539552" y="1677106"/>
            <a:chExt cx="8053851" cy="4808331"/>
          </a:xfrm>
        </p:grpSpPr>
        <p:sp>
          <p:nvSpPr>
            <p:cNvPr id="17" name="모서리가 둥근 직사각형 16"/>
            <p:cNvSpPr/>
            <p:nvPr/>
          </p:nvSpPr>
          <p:spPr>
            <a:xfrm>
              <a:off x="539552" y="1677106"/>
              <a:ext cx="1039616" cy="517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6180</a:t>
              </a:r>
              <a:endParaRPr kumimoji="1" lang="ko-KR" altLang="en-US" sz="28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2195736" y="1700807"/>
              <a:ext cx="792088" cy="4653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0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K243</a:t>
              </a:r>
              <a:endParaRPr kumimoji="1" lang="ko-KR" altLang="en-US" sz="20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25" name="직선 연결선 24"/>
            <p:cNvCxnSpPr>
              <a:stCxn id="17" idx="3"/>
              <a:endCxn id="18" idx="1"/>
            </p:cNvCxnSpPr>
            <p:nvPr/>
          </p:nvCxnSpPr>
          <p:spPr>
            <a:xfrm flipV="1">
              <a:off x="1579168" y="1933476"/>
              <a:ext cx="616568" cy="215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모서리가 둥근 직사각형 4"/>
            <p:cNvSpPr/>
            <p:nvPr/>
          </p:nvSpPr>
          <p:spPr>
            <a:xfrm>
              <a:off x="1367644" y="2338548"/>
              <a:ext cx="1039616" cy="517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1213</a:t>
              </a:r>
              <a:endParaRPr kumimoji="1" lang="ko-KR" altLang="en-US" sz="28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3089835" y="2362249"/>
              <a:ext cx="792088" cy="4653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0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K369</a:t>
              </a:r>
              <a:endParaRPr kumimoji="1" lang="ko-KR" altLang="en-US" sz="20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31" name="직선 연결선 30"/>
            <p:cNvCxnSpPr>
              <a:stCxn id="5" idx="3"/>
              <a:endCxn id="6" idx="1"/>
            </p:cNvCxnSpPr>
            <p:nvPr/>
          </p:nvCxnSpPr>
          <p:spPr>
            <a:xfrm flipV="1">
              <a:off x="2407260" y="2594918"/>
              <a:ext cx="682575" cy="215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모서리가 둥근 직사각형 6"/>
            <p:cNvSpPr/>
            <p:nvPr/>
          </p:nvSpPr>
          <p:spPr>
            <a:xfrm>
              <a:off x="2228740" y="2999990"/>
              <a:ext cx="1039616" cy="51704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2433</a:t>
              </a:r>
              <a:endParaRPr kumimoji="1" lang="ko-KR" altLang="en-US" sz="28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3893924" y="3023691"/>
              <a:ext cx="792088" cy="4653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0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K538</a:t>
              </a:r>
            </a:p>
          </p:txBody>
        </p:sp>
        <p:cxnSp>
          <p:nvCxnSpPr>
            <p:cNvPr id="34" name="직선 연결선 33"/>
            <p:cNvCxnSpPr>
              <a:stCxn id="7" idx="3"/>
              <a:endCxn id="8" idx="1"/>
            </p:cNvCxnSpPr>
            <p:nvPr/>
          </p:nvCxnSpPr>
          <p:spPr>
            <a:xfrm flipV="1">
              <a:off x="3268356" y="3256360"/>
              <a:ext cx="625568" cy="215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모서리가 둥근 직사각형 10"/>
            <p:cNvSpPr/>
            <p:nvPr/>
          </p:nvSpPr>
          <p:spPr>
            <a:xfrm>
              <a:off x="3061332" y="3661432"/>
              <a:ext cx="1039616" cy="51704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9474</a:t>
              </a:r>
              <a:endParaRPr kumimoji="1" lang="ko-KR" altLang="en-US" sz="28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4698013" y="3685133"/>
              <a:ext cx="792088" cy="4653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0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K626</a:t>
              </a:r>
              <a:endParaRPr kumimoji="1" lang="ko-KR" altLang="en-US" sz="20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37" name="직선 연결선 36"/>
            <p:cNvCxnSpPr>
              <a:stCxn id="11" idx="3"/>
              <a:endCxn id="12" idx="1"/>
            </p:cNvCxnSpPr>
            <p:nvPr/>
          </p:nvCxnSpPr>
          <p:spPr>
            <a:xfrm flipV="1">
              <a:off x="4100948" y="3917802"/>
              <a:ext cx="597065" cy="215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모서리가 둥근 직사각형 8"/>
            <p:cNvSpPr/>
            <p:nvPr/>
          </p:nvSpPr>
          <p:spPr>
            <a:xfrm>
              <a:off x="3879673" y="4322874"/>
              <a:ext cx="1039616" cy="51704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5380</a:t>
              </a:r>
              <a:endParaRPr kumimoji="1" lang="ko-KR" altLang="en-US" sz="28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5580112" y="4346575"/>
              <a:ext cx="792088" cy="4653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0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K757</a:t>
              </a:r>
              <a:endParaRPr kumimoji="1" lang="ko-KR" altLang="en-US" sz="20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40" name="직선 연결선 39"/>
            <p:cNvCxnSpPr>
              <a:stCxn id="9" idx="3"/>
              <a:endCxn id="10" idx="1"/>
            </p:cNvCxnSpPr>
            <p:nvPr/>
          </p:nvCxnSpPr>
          <p:spPr>
            <a:xfrm flipV="1">
              <a:off x="4919289" y="4579244"/>
              <a:ext cx="660823" cy="215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모서리가 둥근 직사각형 12"/>
            <p:cNvSpPr/>
            <p:nvPr/>
          </p:nvSpPr>
          <p:spPr>
            <a:xfrm>
              <a:off x="4737548" y="4984316"/>
              <a:ext cx="1039616" cy="517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6411</a:t>
              </a:r>
              <a:endParaRPr kumimoji="1" lang="ko-KR" altLang="en-US" sz="28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6538209" y="5008017"/>
              <a:ext cx="792088" cy="4653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0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K872</a:t>
              </a:r>
              <a:endParaRPr kumimoji="1" lang="ko-KR" altLang="en-US" sz="20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43" name="직선 연결선 42"/>
            <p:cNvCxnSpPr>
              <a:stCxn id="13" idx="3"/>
              <a:endCxn id="14" idx="1"/>
            </p:cNvCxnSpPr>
            <p:nvPr/>
          </p:nvCxnSpPr>
          <p:spPr>
            <a:xfrm flipV="1">
              <a:off x="5777164" y="5240686"/>
              <a:ext cx="761045" cy="215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모서리가 둥근 직사각형 14"/>
            <p:cNvSpPr/>
            <p:nvPr/>
          </p:nvSpPr>
          <p:spPr>
            <a:xfrm>
              <a:off x="6428868" y="5968396"/>
              <a:ext cx="1039616" cy="517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/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9628</a:t>
              </a:r>
              <a:endParaRPr kumimoji="1" lang="ko-KR" altLang="en-US" sz="2800" dirty="0" smtClean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61" name="모서리가 둥근 직사각형 60"/>
            <p:cNvSpPr/>
            <p:nvPr/>
          </p:nvSpPr>
          <p:spPr>
            <a:xfrm>
              <a:off x="4916700" y="5957680"/>
              <a:ext cx="1039616" cy="5170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6767</a:t>
              </a:r>
              <a:endParaRPr kumimoji="1" lang="ko-KR" altLang="en-US" sz="280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81" name="직선 연결선 80"/>
            <p:cNvCxnSpPr/>
            <p:nvPr/>
          </p:nvCxnSpPr>
          <p:spPr>
            <a:xfrm rot="-180000" flipH="1">
              <a:off x="1887452" y="1916832"/>
              <a:ext cx="20252" cy="42171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 rot="-180000" flipH="1">
              <a:off x="2747525" y="2593509"/>
              <a:ext cx="23252" cy="396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3563888" y="3241554"/>
              <a:ext cx="7389" cy="41400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 rot="-240000" flipV="1">
              <a:off x="4399481" y="3933056"/>
              <a:ext cx="28503" cy="38981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 rot="-300000" flipV="1">
              <a:off x="5257356" y="4581128"/>
              <a:ext cx="34724" cy="403188"/>
            </a:xfrm>
            <a:prstGeom prst="line">
              <a:avLst/>
            </a:prstGeom>
            <a:ln w="31750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꺾인 연결선 102"/>
            <p:cNvCxnSpPr>
              <a:stCxn id="61" idx="0"/>
              <a:endCxn id="15" idx="0"/>
            </p:cNvCxnSpPr>
            <p:nvPr/>
          </p:nvCxnSpPr>
          <p:spPr>
            <a:xfrm rot="16200000" flipH="1">
              <a:off x="6187234" y="5206954"/>
              <a:ext cx="10716" cy="1512168"/>
            </a:xfrm>
            <a:prstGeom prst="bentConnector3">
              <a:avLst>
                <a:gd name="adj1" fmla="val -2133259"/>
              </a:avLst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 flipV="1">
              <a:off x="6156176" y="5229200"/>
              <a:ext cx="0" cy="50405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모서리가 둥근 직사각형 114"/>
            <p:cNvSpPr/>
            <p:nvPr/>
          </p:nvSpPr>
          <p:spPr>
            <a:xfrm>
              <a:off x="7801315" y="5995161"/>
              <a:ext cx="792088" cy="46533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000" spc="-150" dirty="0" smtClea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rPr>
                <a:t>K1009</a:t>
              </a:r>
              <a:endParaRPr kumimoji="1" lang="ko-KR" altLang="en-US" sz="2000" spc="-150" dirty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116" name="직선 연결선 115"/>
            <p:cNvCxnSpPr>
              <a:stCxn id="15" idx="3"/>
              <a:endCxn id="115" idx="1"/>
            </p:cNvCxnSpPr>
            <p:nvPr/>
          </p:nvCxnSpPr>
          <p:spPr>
            <a:xfrm>
              <a:off x="7468484" y="6226917"/>
              <a:ext cx="332831" cy="913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우량암소 가계도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후대검정 자료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grpSp>
        <p:nvGrpSpPr>
          <p:cNvPr id="69" name="그룹 68"/>
          <p:cNvGrpSpPr/>
          <p:nvPr/>
        </p:nvGrpSpPr>
        <p:grpSpPr>
          <a:xfrm>
            <a:off x="395536" y="1671664"/>
            <a:ext cx="8640960" cy="1019970"/>
            <a:chOff x="395536" y="1628800"/>
            <a:chExt cx="8640960" cy="1019970"/>
          </a:xfrm>
        </p:grpSpPr>
        <p:sp>
          <p:nvSpPr>
            <p:cNvPr id="36" name="타원 35"/>
            <p:cNvSpPr/>
            <p:nvPr/>
          </p:nvSpPr>
          <p:spPr>
            <a:xfrm>
              <a:off x="395536" y="1628800"/>
              <a:ext cx="1490658" cy="10199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3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2433</a:t>
              </a:r>
              <a:endParaRPr kumimoji="1" lang="ko-KR" altLang="en-US" sz="3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2122503" y="1664803"/>
              <a:ext cx="1131124" cy="927245"/>
            </a:xfrm>
            <a:prstGeom prst="ellipse">
              <a:avLst/>
            </a:prstGeom>
            <a:solidFill>
              <a:srgbClr val="FF822D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9134</a:t>
              </a:r>
              <a:endParaRPr kumimoji="1" lang="ko-KR" altLang="en-US" sz="2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1" name="타원 40"/>
            <p:cNvSpPr/>
            <p:nvPr/>
          </p:nvSpPr>
          <p:spPr>
            <a:xfrm>
              <a:off x="4455896" y="1751100"/>
              <a:ext cx="729651" cy="7417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512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5421856" y="1751100"/>
              <a:ext cx="583722" cy="7417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14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6241887" y="1751100"/>
              <a:ext cx="729651" cy="7417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117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5" name="타원 44"/>
            <p:cNvSpPr/>
            <p:nvPr/>
          </p:nvSpPr>
          <p:spPr>
            <a:xfrm>
              <a:off x="7207847" y="1751100"/>
              <a:ext cx="583722" cy="7417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9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3489936" y="1751100"/>
              <a:ext cx="729651" cy="7417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810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8027876" y="1751100"/>
              <a:ext cx="1008620" cy="74179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1++B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49" name="직선 화살표 연결선 48"/>
            <p:cNvCxnSpPr>
              <a:stCxn id="36" idx="6"/>
              <a:endCxn id="38" idx="2"/>
            </p:cNvCxnSpPr>
            <p:nvPr/>
          </p:nvCxnSpPr>
          <p:spPr>
            <a:xfrm flipV="1">
              <a:off x="1886194" y="2128426"/>
              <a:ext cx="236309" cy="1035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화살표 연결선 49"/>
            <p:cNvCxnSpPr>
              <a:stCxn id="38" idx="6"/>
              <a:endCxn id="46" idx="2"/>
            </p:cNvCxnSpPr>
            <p:nvPr/>
          </p:nvCxnSpPr>
          <p:spPr>
            <a:xfrm flipV="1">
              <a:off x="3253627" y="2121998"/>
              <a:ext cx="236309" cy="642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화살표 연결선 52"/>
            <p:cNvCxnSpPr>
              <a:stCxn id="46" idx="6"/>
              <a:endCxn id="41" idx="2"/>
            </p:cNvCxnSpPr>
            <p:nvPr/>
          </p:nvCxnSpPr>
          <p:spPr>
            <a:xfrm>
              <a:off x="4219587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화살표 연결선 55"/>
            <p:cNvCxnSpPr>
              <a:stCxn id="41" idx="6"/>
              <a:endCxn id="42" idx="2"/>
            </p:cNvCxnSpPr>
            <p:nvPr/>
          </p:nvCxnSpPr>
          <p:spPr>
            <a:xfrm>
              <a:off x="5185547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화살표 연결선 58"/>
            <p:cNvCxnSpPr>
              <a:stCxn id="42" idx="6"/>
              <a:endCxn id="44" idx="2"/>
            </p:cNvCxnSpPr>
            <p:nvPr/>
          </p:nvCxnSpPr>
          <p:spPr>
            <a:xfrm>
              <a:off x="6005578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화살표 연결선 62"/>
            <p:cNvCxnSpPr>
              <a:stCxn id="44" idx="6"/>
              <a:endCxn id="45" idx="2"/>
            </p:cNvCxnSpPr>
            <p:nvPr/>
          </p:nvCxnSpPr>
          <p:spPr>
            <a:xfrm>
              <a:off x="6971538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화살표 연결선 65"/>
            <p:cNvCxnSpPr>
              <a:stCxn id="45" idx="6"/>
              <a:endCxn id="47" idx="2"/>
            </p:cNvCxnSpPr>
            <p:nvPr/>
          </p:nvCxnSpPr>
          <p:spPr>
            <a:xfrm>
              <a:off x="7791569" y="2121998"/>
              <a:ext cx="23630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그룹 87"/>
          <p:cNvGrpSpPr/>
          <p:nvPr/>
        </p:nvGrpSpPr>
        <p:grpSpPr>
          <a:xfrm>
            <a:off x="395536" y="3183832"/>
            <a:ext cx="8640960" cy="1019970"/>
            <a:chOff x="395536" y="1628800"/>
            <a:chExt cx="8640960" cy="1019970"/>
          </a:xfrm>
        </p:grpSpPr>
        <p:sp>
          <p:nvSpPr>
            <p:cNvPr id="89" name="타원 88"/>
            <p:cNvSpPr/>
            <p:nvPr/>
          </p:nvSpPr>
          <p:spPr>
            <a:xfrm>
              <a:off x="395536" y="1628800"/>
              <a:ext cx="1490658" cy="101997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3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9474</a:t>
              </a:r>
              <a:endParaRPr kumimoji="1" lang="ko-KR" altLang="en-US" sz="3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0" name="타원 89"/>
            <p:cNvSpPr/>
            <p:nvPr/>
          </p:nvSpPr>
          <p:spPr>
            <a:xfrm>
              <a:off x="2122503" y="1664803"/>
              <a:ext cx="1131124" cy="92724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9131</a:t>
              </a:r>
              <a:endParaRPr kumimoji="1" lang="ko-KR" altLang="en-US" sz="2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2" name="타원 91"/>
            <p:cNvSpPr/>
            <p:nvPr/>
          </p:nvSpPr>
          <p:spPr>
            <a:xfrm>
              <a:off x="4455896" y="1751100"/>
              <a:ext cx="729651" cy="74179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509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3" name="타원 92"/>
            <p:cNvSpPr/>
            <p:nvPr/>
          </p:nvSpPr>
          <p:spPr>
            <a:xfrm>
              <a:off x="5421856" y="1751100"/>
              <a:ext cx="583722" cy="74179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12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5" name="타원 94"/>
            <p:cNvSpPr/>
            <p:nvPr/>
          </p:nvSpPr>
          <p:spPr>
            <a:xfrm>
              <a:off x="6241887" y="1751100"/>
              <a:ext cx="729651" cy="74179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114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6" name="타원 95"/>
            <p:cNvSpPr/>
            <p:nvPr/>
          </p:nvSpPr>
          <p:spPr>
            <a:xfrm>
              <a:off x="7207847" y="1751100"/>
              <a:ext cx="583722" cy="74179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9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8" name="타원 97"/>
            <p:cNvSpPr/>
            <p:nvPr/>
          </p:nvSpPr>
          <p:spPr>
            <a:xfrm>
              <a:off x="3489936" y="1751100"/>
              <a:ext cx="729651" cy="74179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778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9" name="타원 98"/>
            <p:cNvSpPr/>
            <p:nvPr/>
          </p:nvSpPr>
          <p:spPr>
            <a:xfrm>
              <a:off x="8027876" y="1751100"/>
              <a:ext cx="1008620" cy="74179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1++A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100" name="직선 화살표 연결선 99"/>
            <p:cNvCxnSpPr>
              <a:stCxn id="89" idx="6"/>
              <a:endCxn id="90" idx="2"/>
            </p:cNvCxnSpPr>
            <p:nvPr/>
          </p:nvCxnSpPr>
          <p:spPr>
            <a:xfrm flipV="1">
              <a:off x="1886194" y="2128426"/>
              <a:ext cx="236309" cy="1035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화살표 연결선 100"/>
            <p:cNvCxnSpPr>
              <a:stCxn id="90" idx="6"/>
              <a:endCxn id="98" idx="2"/>
            </p:cNvCxnSpPr>
            <p:nvPr/>
          </p:nvCxnSpPr>
          <p:spPr>
            <a:xfrm flipV="1">
              <a:off x="3253627" y="2121998"/>
              <a:ext cx="236309" cy="642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직선 화살표 연결선 101"/>
            <p:cNvCxnSpPr>
              <a:stCxn id="98" idx="6"/>
              <a:endCxn id="92" idx="2"/>
            </p:cNvCxnSpPr>
            <p:nvPr/>
          </p:nvCxnSpPr>
          <p:spPr>
            <a:xfrm>
              <a:off x="4219587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직선 화살표 연결선 103"/>
            <p:cNvCxnSpPr>
              <a:stCxn id="92" idx="6"/>
              <a:endCxn id="93" idx="2"/>
            </p:cNvCxnSpPr>
            <p:nvPr/>
          </p:nvCxnSpPr>
          <p:spPr>
            <a:xfrm>
              <a:off x="5185547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화살표 연결선 105"/>
            <p:cNvCxnSpPr>
              <a:stCxn id="93" idx="6"/>
              <a:endCxn id="95" idx="2"/>
            </p:cNvCxnSpPr>
            <p:nvPr/>
          </p:nvCxnSpPr>
          <p:spPr>
            <a:xfrm>
              <a:off x="6005578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직선 화살표 연결선 106"/>
            <p:cNvCxnSpPr>
              <a:stCxn id="95" idx="6"/>
              <a:endCxn id="96" idx="2"/>
            </p:cNvCxnSpPr>
            <p:nvPr/>
          </p:nvCxnSpPr>
          <p:spPr>
            <a:xfrm>
              <a:off x="6971538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직선 화살표 연결선 107"/>
            <p:cNvCxnSpPr>
              <a:stCxn id="96" idx="6"/>
              <a:endCxn id="99" idx="2"/>
            </p:cNvCxnSpPr>
            <p:nvPr/>
          </p:nvCxnSpPr>
          <p:spPr>
            <a:xfrm>
              <a:off x="7791569" y="2121998"/>
              <a:ext cx="23630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그룹 108"/>
          <p:cNvGrpSpPr/>
          <p:nvPr/>
        </p:nvGrpSpPr>
        <p:grpSpPr>
          <a:xfrm>
            <a:off x="395536" y="4696000"/>
            <a:ext cx="8640960" cy="1019970"/>
            <a:chOff x="395536" y="1628800"/>
            <a:chExt cx="8640960" cy="1019970"/>
          </a:xfrm>
        </p:grpSpPr>
        <p:sp>
          <p:nvSpPr>
            <p:cNvPr id="110" name="타원 109"/>
            <p:cNvSpPr/>
            <p:nvPr/>
          </p:nvSpPr>
          <p:spPr>
            <a:xfrm>
              <a:off x="395536" y="1628800"/>
              <a:ext cx="1490658" cy="101997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36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5380</a:t>
              </a:r>
              <a:endParaRPr kumimoji="1" lang="ko-KR" altLang="en-US" sz="36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1" name="타원 110"/>
            <p:cNvSpPr/>
            <p:nvPr/>
          </p:nvSpPr>
          <p:spPr>
            <a:xfrm>
              <a:off x="2122503" y="1664803"/>
              <a:ext cx="1131124" cy="9272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8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2753</a:t>
              </a:r>
              <a:endParaRPr kumimoji="1" lang="ko-KR" altLang="en-US" sz="28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2" name="타원 111"/>
            <p:cNvSpPr/>
            <p:nvPr/>
          </p:nvSpPr>
          <p:spPr>
            <a:xfrm>
              <a:off x="4455896" y="1751100"/>
              <a:ext cx="729651" cy="74179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525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3" name="타원 112"/>
            <p:cNvSpPr/>
            <p:nvPr/>
          </p:nvSpPr>
          <p:spPr>
            <a:xfrm>
              <a:off x="5421856" y="1751100"/>
              <a:ext cx="583722" cy="74179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20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4" name="타원 113"/>
            <p:cNvSpPr/>
            <p:nvPr/>
          </p:nvSpPr>
          <p:spPr>
            <a:xfrm>
              <a:off x="6241887" y="1751100"/>
              <a:ext cx="729651" cy="74179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125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7" name="타원 116"/>
            <p:cNvSpPr/>
            <p:nvPr/>
          </p:nvSpPr>
          <p:spPr>
            <a:xfrm>
              <a:off x="7207847" y="1751100"/>
              <a:ext cx="583722" cy="74179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9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8" name="타원 117"/>
            <p:cNvSpPr/>
            <p:nvPr/>
          </p:nvSpPr>
          <p:spPr>
            <a:xfrm>
              <a:off x="3489936" y="1751100"/>
              <a:ext cx="729651" cy="74179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880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9" name="타원 118"/>
            <p:cNvSpPr/>
            <p:nvPr/>
          </p:nvSpPr>
          <p:spPr>
            <a:xfrm>
              <a:off x="8027876" y="1751100"/>
              <a:ext cx="1008620" cy="74179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3d/>
            </a:bodyPr>
            <a:lstStyle/>
            <a:p>
              <a:pPr algn="ctr" eaLnBrk="1" hangingPunct="1">
                <a:buFont typeface="Wingdings 2" pitchFamily="18" charset="2"/>
                <a:buNone/>
              </a:pPr>
              <a:r>
                <a:rPr kumimoji="1" lang="en-US" altLang="ko-KR" sz="24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1++B</a:t>
              </a:r>
              <a:endParaRPr kumimoji="1" lang="ko-KR" altLang="en-US" sz="2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122" name="직선 화살표 연결선 121"/>
            <p:cNvCxnSpPr>
              <a:stCxn id="110" idx="6"/>
              <a:endCxn id="111" idx="2"/>
            </p:cNvCxnSpPr>
            <p:nvPr/>
          </p:nvCxnSpPr>
          <p:spPr>
            <a:xfrm flipV="1">
              <a:off x="1886194" y="2128426"/>
              <a:ext cx="236309" cy="1035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화살표 연결선 122"/>
            <p:cNvCxnSpPr>
              <a:stCxn id="111" idx="6"/>
              <a:endCxn id="118" idx="2"/>
            </p:cNvCxnSpPr>
            <p:nvPr/>
          </p:nvCxnSpPr>
          <p:spPr>
            <a:xfrm flipV="1">
              <a:off x="3253627" y="2121998"/>
              <a:ext cx="236309" cy="6428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화살표 연결선 123"/>
            <p:cNvCxnSpPr>
              <a:stCxn id="118" idx="6"/>
              <a:endCxn id="112" idx="2"/>
            </p:cNvCxnSpPr>
            <p:nvPr/>
          </p:nvCxnSpPr>
          <p:spPr>
            <a:xfrm>
              <a:off x="4219587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화살표 연결선 124"/>
            <p:cNvCxnSpPr>
              <a:stCxn id="112" idx="6"/>
              <a:endCxn id="113" idx="2"/>
            </p:cNvCxnSpPr>
            <p:nvPr/>
          </p:nvCxnSpPr>
          <p:spPr>
            <a:xfrm>
              <a:off x="5185547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직선 화살표 연결선 125"/>
            <p:cNvCxnSpPr>
              <a:stCxn id="113" idx="6"/>
              <a:endCxn id="114" idx="2"/>
            </p:cNvCxnSpPr>
            <p:nvPr/>
          </p:nvCxnSpPr>
          <p:spPr>
            <a:xfrm>
              <a:off x="6005578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직선 화살표 연결선 126"/>
            <p:cNvCxnSpPr>
              <a:stCxn id="114" idx="6"/>
              <a:endCxn id="117" idx="2"/>
            </p:cNvCxnSpPr>
            <p:nvPr/>
          </p:nvCxnSpPr>
          <p:spPr>
            <a:xfrm>
              <a:off x="6971538" y="2121998"/>
              <a:ext cx="2363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직선 화살표 연결선 127"/>
            <p:cNvCxnSpPr>
              <a:stCxn id="117" idx="6"/>
              <a:endCxn id="119" idx="2"/>
            </p:cNvCxnSpPr>
            <p:nvPr/>
          </p:nvCxnSpPr>
          <p:spPr>
            <a:xfrm>
              <a:off x="7791569" y="2121998"/>
              <a:ext cx="23630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 송아지 사양관리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484784"/>
            <a:ext cx="460806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Tx/>
              <a:buAutoNum type="arabicPeriod"/>
              <a:defRPr/>
            </a:pPr>
            <a:r>
              <a:rPr kumimoji="1" lang="ko-KR" altLang="en-US" sz="20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입붙이기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사료 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자유급여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-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생후 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일 전후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-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송아지 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전용사료</a:t>
            </a: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(CP 22%</a:t>
            </a:r>
            <a:r>
              <a:rPr kumimoji="1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/</a:t>
            </a:r>
            <a:r>
              <a:rPr kumimoji="1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5</a:t>
            </a:r>
            <a:r>
              <a:rPr kumimoji="1" lang="ko-KR" altLang="en-US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개월 전후</a:t>
            </a:r>
            <a:r>
              <a:rPr kumimoji="1" lang="en-US" altLang="ko-KR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Tx/>
              <a:buAutoNum type="arabicPeriod"/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신선한 물 공급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겨울철 온수공급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342900" indent="-342900" algn="l" eaLnBrk="1" hangingPunct="1">
              <a:buFontTx/>
              <a:buAutoNum type="arabicPeriod"/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3.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생후 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일 전후 </a:t>
            </a:r>
            <a:r>
              <a:rPr kumimoji="1" lang="ko-KR" altLang="en-US" sz="20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스티뮤렉스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약 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20g</a:t>
            </a: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물에 섞어 급여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Tx/>
              <a:buAutoNum type="arabicPeriod" startAt="4"/>
              <a:defRPr/>
            </a:pP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송아지 전용 블록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1" lang="ko-KR" altLang="en-US" sz="20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몰라릭스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급여</a:t>
            </a:r>
            <a:endParaRPr kumimoji="1" lang="en-US" altLang="ko-KR" sz="8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1" lang="en-US" altLang="ko-KR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식이성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설사 예방 및 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위 발달 촉진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5.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양질의 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건초 </a:t>
            </a:r>
            <a:r>
              <a:rPr kumimoji="1" lang="ko-KR" altLang="en-US" sz="20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티모시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급여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6. 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수분이 많은 </a:t>
            </a:r>
            <a:r>
              <a:rPr kumimoji="1" lang="ko-KR" altLang="en-US" sz="20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담금먹이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금지</a:t>
            </a:r>
            <a:endParaRPr kumimoji="1" lang="en-US" altLang="ko-KR" sz="20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endParaRPr kumimoji="1" lang="en-US" altLang="ko-KR" sz="10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kumimoji="1" lang="en-US" altLang="ko-KR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7. 90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일 전후로 송아지 젖떼기 </a:t>
            </a:r>
            <a:r>
              <a:rPr kumimoji="1" lang="en-US" altLang="ko-KR" sz="2000" dirty="0" smtClean="0">
                <a:solidFill>
                  <a:srgbClr val="FF822D"/>
                </a:solidFill>
                <a:latin typeface="휴먼모음T" pitchFamily="18" charset="-127"/>
                <a:ea typeface="휴먼모음T" pitchFamily="18" charset="-127"/>
              </a:rPr>
              <a:t>[2-3-4]</a:t>
            </a:r>
          </a:p>
          <a:p>
            <a:pPr>
              <a:defRPr/>
            </a:pPr>
            <a:endParaRPr kumimoji="1" lang="en-US" altLang="ko-KR" sz="3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kumimoji="1" lang="en-US" altLang="ko-KR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8. 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이유동시 </a:t>
            </a:r>
            <a:r>
              <a:rPr kumimoji="1" lang="ko-KR" altLang="en-US" sz="20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면연력</a:t>
            </a:r>
            <a:r>
              <a:rPr kumimoji="1" lang="ko-KR" altLang="en-US" sz="2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저하 </a:t>
            </a:r>
            <a:r>
              <a:rPr kumimoji="1" lang="en-US" altLang="ko-KR" sz="32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?</a:t>
            </a:r>
            <a:endParaRPr kumimoji="1" lang="en-US" altLang="ko-KR" sz="2000" b="1" dirty="0" smtClean="0">
              <a:solidFill>
                <a:srgbClr val="FF822D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Picture 6" descr="C:\Users\Owner\Desktop\서승민사장님사진\추가 사진\SV10579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64088" y="1628800"/>
            <a:ext cx="3779912" cy="24120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7" descr="C:\Users\Owner\Desktop\서승민사장님사진\추가 사진\SV105783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364088" y="4054550"/>
            <a:ext cx="3779912" cy="243596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9" name="Picture 3" descr="C:\Users\서승민.ss\Desktop\논병아리\KakaoTalk_Moim_4mey1boLOqC50NEbYRfH7T2Bj1NJR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93" y="908720"/>
            <a:ext cx="8532440" cy="5400000"/>
          </a:xfrm>
          <a:prstGeom prst="rect">
            <a:avLst/>
          </a:prstGeom>
          <a:noFill/>
        </p:spPr>
      </p:pic>
      <p:pic>
        <p:nvPicPr>
          <p:cNvPr id="111621" name="Picture 5" descr="C:\Users\서승민.ss\Desktop\논병아리\KakaoTalk_Moim_4mey1boLOqC50NEbYRfH7T2Bj0vIl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003102" y="-626838"/>
            <a:ext cx="5407065" cy="8622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 나만의 노하우</a:t>
            </a:r>
            <a:r>
              <a:rPr kumimoji="0" lang="en-US" altLang="ko-K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?</a:t>
            </a:r>
            <a:endParaRPr kumimoji="0" lang="ko-KR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산B" pitchFamily="18" charset="-127"/>
              <a:ea typeface="HY산B" pitchFamily="18" charset="-127"/>
              <a:cs typeface="+mj-cs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520502" y="1412776"/>
            <a:ext cx="8194675" cy="4968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초유급여 요령</a:t>
            </a:r>
            <a:endParaRPr lang="en-US" altLang="ko-KR" sz="2800" dirty="0" smtClean="0">
              <a:solidFill>
                <a:schemeClr val="tx1">
                  <a:tint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ko-KR" altLang="en-US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호흡기</a:t>
            </a:r>
            <a:r>
              <a:rPr lang="en-US" altLang="ko-KR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설사</a:t>
            </a:r>
            <a:endParaRPr lang="en-US" altLang="ko-KR" sz="2800" dirty="0" smtClean="0">
              <a:solidFill>
                <a:schemeClr val="tx1">
                  <a:tint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altLang="ko-KR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800" dirty="0" err="1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콕시듐</a:t>
            </a:r>
            <a:r>
              <a:rPr lang="ko-KR" altLang="en-US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질병 예방</a:t>
            </a:r>
            <a:endParaRPr lang="en-US" altLang="ko-KR" sz="2800" dirty="0" smtClean="0">
              <a:solidFill>
                <a:schemeClr val="tx1">
                  <a:tint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혹서기 섭취량 극대화 방법</a:t>
            </a:r>
            <a:endParaRPr lang="en-US" altLang="ko-KR" sz="2800" dirty="0" smtClean="0">
              <a:solidFill>
                <a:schemeClr val="tx1">
                  <a:tint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ko-KR" altLang="en-US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송아지 </a:t>
            </a:r>
            <a:r>
              <a:rPr lang="ko-KR" altLang="en-US" sz="2800" dirty="0" err="1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입붙이기</a:t>
            </a:r>
            <a:r>
              <a:rPr lang="ko-KR" altLang="en-US" sz="2800" dirty="0" smtClean="0">
                <a:solidFill>
                  <a:schemeClr val="tx1">
                    <a:tint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사료 조기급여 방법</a:t>
            </a:r>
            <a:endParaRPr lang="en-US" altLang="ko-KR" sz="2800" dirty="0" smtClean="0">
              <a:solidFill>
                <a:schemeClr val="tx1">
                  <a:tint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그림 5" descr="SAM_0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340768"/>
            <a:ext cx="345638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3" descr="C:\Users\서승민.ss\Desktop\논병아리\KakaoTalk_Moim_4mey1boLOqC50NEbYRfH7T2BiZBC9k.jpg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2656"/>
            <a:ext cx="4680000" cy="6120000"/>
          </a:xfrm>
          <a:prstGeom prst="rect">
            <a:avLst/>
          </a:prstGeom>
          <a:noFill/>
        </p:spPr>
      </p:pic>
      <p:pic>
        <p:nvPicPr>
          <p:cNvPr id="107525" name="Picture 5" descr="C:\Users\서승민.ss\Desktop\논병아리\KakaoTalk_Moim_4mey1boLOqC50NEbYRfH7T2BiZMTbY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32656"/>
            <a:ext cx="4680000" cy="6120000"/>
          </a:xfrm>
          <a:prstGeom prst="rect">
            <a:avLst/>
          </a:prstGeom>
          <a:noFill/>
        </p:spPr>
      </p:pic>
      <p:pic>
        <p:nvPicPr>
          <p:cNvPr id="107524" name="Picture 4" descr="C:\Users\서승민.ss\Desktop\논병아리\KakaoTalk_Moim_4mey1boLOqC50NEbYRfH7T2BiZG0WS.jpg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32657"/>
            <a:ext cx="4680000" cy="6120000"/>
          </a:xfrm>
          <a:prstGeom prst="rect">
            <a:avLst/>
          </a:prstGeom>
          <a:noFill/>
        </p:spPr>
      </p:pic>
      <p:pic>
        <p:nvPicPr>
          <p:cNvPr id="107526" name="Picture 6" descr="C:\Users\서승민.ss\Desktop\논병아리\KakaoTalk_Moim_4mey1boLOqC50NEbYRfH7T2BiZTuoi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32656"/>
            <a:ext cx="4680000" cy="6120000"/>
          </a:xfrm>
          <a:prstGeom prst="rect">
            <a:avLst/>
          </a:prstGeom>
          <a:noFill/>
        </p:spPr>
      </p:pic>
      <p:pic>
        <p:nvPicPr>
          <p:cNvPr id="107527" name="Picture 7" descr="C:\Users\서승민.ss\Desktop\논병아리\KakaoTalk_Moim_4mey1boLOqC50NEbYRfH7T2Bj00UJs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332656"/>
            <a:ext cx="4680000" cy="6120000"/>
          </a:xfrm>
          <a:prstGeom prst="rect">
            <a:avLst/>
          </a:prstGeom>
          <a:noFill/>
        </p:spPr>
      </p:pic>
      <p:pic>
        <p:nvPicPr>
          <p:cNvPr id="107528" name="Picture 8" descr="C:\Users\서승민.ss\Desktop\논병아리\KakaoTalk_Moim_4mey1boLOqC50NEbYRfH7T2Bj0ieT8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332657"/>
            <a:ext cx="4680000" cy="61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SV104291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79512" y="3915804"/>
            <a:ext cx="4500594" cy="29421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푸른 농장의 모습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pic>
        <p:nvPicPr>
          <p:cNvPr id="11" name="그림 10" descr="K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3929041"/>
            <a:ext cx="4500563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그림 13" descr="K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7910" y="1052736"/>
            <a:ext cx="4500594" cy="292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그림 14" descr="SV1017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052736"/>
            <a:ext cx="4500562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Users\서승민.ss\Desktop\논병아리\KakaoTalk_Moim_4mey1boLOqC50NEbYRfH7T2Bj1oZnY.jpg"/>
          <p:cNvPicPr>
            <a:picLocks noChangeAspect="1" noChangeArrowheads="1"/>
          </p:cNvPicPr>
          <p:nvPr/>
        </p:nvPicPr>
        <p:blipFill>
          <a:blip r:embed="rId2" cstate="print"/>
          <a:srcRect b="22400"/>
          <a:stretch>
            <a:fillRect/>
          </a:stretch>
        </p:blipFill>
        <p:spPr bwMode="auto">
          <a:xfrm rot="10800000">
            <a:off x="611560" y="1412776"/>
            <a:ext cx="8089744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9" descr="C:\Users\서승민.ss\Desktop\논병아리\KakaoTalk_Moim_4mey1boLOqC50NEbYRfH7T2Bj2feSe.jpg"/>
          <p:cNvPicPr>
            <a:picLocks noChangeAspect="1" noChangeArrowheads="1"/>
          </p:cNvPicPr>
          <p:nvPr/>
        </p:nvPicPr>
        <p:blipFill>
          <a:blip r:embed="rId3" cstate="print"/>
          <a:srcRect r="22826"/>
          <a:stretch>
            <a:fillRect/>
          </a:stretch>
        </p:blipFill>
        <p:spPr bwMode="auto">
          <a:xfrm>
            <a:off x="539552" y="1052736"/>
            <a:ext cx="8064896" cy="5284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서승민님영암축협</a:t>
            </a:r>
            <a:r>
              <a:rPr lang="ko-KR" altLang="en-US" dirty="0" smtClean="0"/>
              <a:t> </a:t>
            </a:r>
            <a:r>
              <a:rPr lang="ko-KR" altLang="en-US" dirty="0" smtClean="0"/>
              <a:t>송아지 경매시세 </a:t>
            </a:r>
            <a:r>
              <a:rPr lang="en-US" altLang="ko-KR" dirty="0" smtClean="0"/>
              <a:t>- (</a:t>
            </a:r>
            <a:r>
              <a:rPr lang="en-US" altLang="ko-KR" dirty="0" smtClean="0">
                <a:solidFill>
                  <a:srgbClr val="FF0000"/>
                </a:solidFill>
              </a:rPr>
              <a:t>16.10.25</a:t>
            </a:r>
            <a:r>
              <a:rPr lang="en-US" altLang="ko-KR" dirty="0" smtClean="0"/>
              <a:t>) </a:t>
            </a:r>
            <a:r>
              <a:rPr lang="ko-KR" altLang="en-US" dirty="0" smtClean="0"/>
              <a:t>총 출품두수 </a:t>
            </a:r>
            <a:r>
              <a:rPr lang="en-US" altLang="ko-KR" dirty="0" smtClean="0"/>
              <a:t>143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/ ■ </a:t>
            </a:r>
            <a:r>
              <a:rPr lang="ko-KR" altLang="en-US" dirty="0" smtClean="0">
                <a:solidFill>
                  <a:srgbClr val="0000FF"/>
                </a:solidFill>
              </a:rPr>
              <a:t>수</a:t>
            </a:r>
            <a:r>
              <a:rPr lang="ko-KR" altLang="en-US" dirty="0" smtClean="0"/>
              <a:t> 송아지 </a:t>
            </a:r>
            <a:r>
              <a:rPr lang="en-US" altLang="ko-KR" dirty="0" smtClean="0"/>
              <a:t>133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, </a:t>
            </a:r>
            <a:r>
              <a:rPr lang="ko-KR" altLang="en-US" u="sng" dirty="0" smtClean="0">
                <a:solidFill>
                  <a:srgbClr val="0000FF"/>
                </a:solidFill>
              </a:rPr>
              <a:t>최고가 </a:t>
            </a:r>
            <a:r>
              <a:rPr lang="en-US" altLang="ko-KR" u="sng" dirty="0" smtClean="0">
                <a:solidFill>
                  <a:srgbClr val="0000FF"/>
                </a:solidFill>
              </a:rPr>
              <a:t>: </a:t>
            </a:r>
            <a:r>
              <a:rPr lang="en-US" altLang="ko-KR" u="sng" dirty="0" smtClean="0">
                <a:solidFill>
                  <a:srgbClr val="0000FF"/>
                </a:solidFill>
              </a:rPr>
              <a:t>436</a:t>
            </a:r>
            <a:r>
              <a:rPr lang="ko-KR" altLang="en-US" u="sng" dirty="0" smtClean="0">
                <a:solidFill>
                  <a:srgbClr val="0000FF"/>
                </a:solidFill>
              </a:rPr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err="1" smtClean="0"/>
              <a:t>신북</a:t>
            </a:r>
            <a:r>
              <a:rPr lang="ko-KR" altLang="en-US" dirty="0" smtClean="0"/>
              <a:t> 이재성</a:t>
            </a:r>
            <a:r>
              <a:rPr lang="en-US" altLang="ko-KR" dirty="0" smtClean="0"/>
              <a:t>, </a:t>
            </a:r>
            <a:r>
              <a:rPr lang="ko-KR" altLang="en-US" u="sng" dirty="0" smtClean="0">
                <a:solidFill>
                  <a:srgbClr val="0000FF"/>
                </a:solidFill>
              </a:rPr>
              <a:t>서호 오중석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366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</a:t>
            </a:r>
            <a:r>
              <a:rPr lang="en-US" altLang="ko-KR" dirty="0" smtClean="0"/>
              <a:t>■ </a:t>
            </a:r>
            <a:r>
              <a:rPr lang="ko-KR" altLang="en-US" dirty="0" smtClean="0">
                <a:solidFill>
                  <a:srgbClr val="0000FF"/>
                </a:solidFill>
              </a:rPr>
              <a:t>암</a:t>
            </a:r>
            <a:r>
              <a:rPr lang="ko-KR" altLang="en-US" dirty="0" smtClean="0"/>
              <a:t> 송아지 </a:t>
            </a:r>
            <a:r>
              <a:rPr lang="en-US" altLang="ko-KR" dirty="0" smtClean="0"/>
              <a:t>10</a:t>
            </a:r>
            <a:r>
              <a:rPr lang="ko-KR" altLang="en-US" dirty="0" smtClean="0"/>
              <a:t>두</a:t>
            </a:r>
            <a:r>
              <a:rPr lang="en-US" altLang="ko-KR" dirty="0" smtClean="0"/>
              <a:t>, </a:t>
            </a:r>
            <a:r>
              <a:rPr lang="ko-KR" altLang="en-US" u="sng" dirty="0" smtClean="0">
                <a:solidFill>
                  <a:srgbClr val="0000FF"/>
                </a:solidFill>
              </a:rPr>
              <a:t>최고가 </a:t>
            </a:r>
            <a:r>
              <a:rPr lang="en-US" altLang="ko-KR" u="sng" dirty="0" smtClean="0">
                <a:solidFill>
                  <a:srgbClr val="0000FF"/>
                </a:solidFill>
              </a:rPr>
              <a:t>: 379</a:t>
            </a:r>
            <a:r>
              <a:rPr lang="ko-KR" altLang="en-US" u="sng" dirty="0" smtClean="0">
                <a:solidFill>
                  <a:srgbClr val="0000FF"/>
                </a:solidFill>
              </a:rPr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u="sng" dirty="0" err="1" smtClean="0">
                <a:solidFill>
                  <a:srgbClr val="0000FF"/>
                </a:solidFill>
              </a:rPr>
              <a:t>미암</a:t>
            </a:r>
            <a:r>
              <a:rPr lang="ko-KR" altLang="en-US" u="sng" dirty="0" smtClean="0">
                <a:solidFill>
                  <a:srgbClr val="0000FF"/>
                </a:solidFill>
              </a:rPr>
              <a:t> 황천석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319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※ 11</a:t>
            </a:r>
            <a:r>
              <a:rPr lang="ko-KR" altLang="en-US" dirty="0" smtClean="0"/>
              <a:t>월 일반경매와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경매를 희망하시는 농가는 지금 접수하여 주시기 바랍니다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영암축협</a:t>
            </a:r>
            <a:endParaRPr lang="ko-KR" altLang="en-US" dirty="0"/>
          </a:p>
        </p:txBody>
      </p:sp>
      <p:sp>
        <p:nvSpPr>
          <p:cNvPr id="4" name="제목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경매 최고가의 비밀</a:t>
            </a:r>
            <a:endParaRPr kumimoji="0" lang="ko-KR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산B" pitchFamily="18" charset="-127"/>
              <a:ea typeface="HY산B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/>
              <a:t>서승민님영암축협</a:t>
            </a:r>
            <a:r>
              <a:rPr lang="ko-KR" altLang="en-US" dirty="0" smtClean="0"/>
              <a:t> </a:t>
            </a:r>
            <a:r>
              <a:rPr lang="ko-KR" altLang="en-US" dirty="0" smtClean="0"/>
              <a:t>송아지 경매시세 </a:t>
            </a:r>
            <a:r>
              <a:rPr lang="en-US" altLang="ko-KR" dirty="0" smtClean="0"/>
              <a:t>- (</a:t>
            </a:r>
            <a:r>
              <a:rPr lang="en-US" altLang="ko-KR" dirty="0" smtClean="0">
                <a:solidFill>
                  <a:srgbClr val="FF0000"/>
                </a:solidFill>
              </a:rPr>
              <a:t>16.11.25</a:t>
            </a:r>
            <a:r>
              <a:rPr lang="en-US" altLang="ko-KR" dirty="0" smtClean="0"/>
              <a:t>) </a:t>
            </a:r>
            <a:r>
              <a:rPr lang="ko-KR" altLang="en-US" dirty="0" smtClean="0"/>
              <a:t>총 출품두수 </a:t>
            </a:r>
            <a:r>
              <a:rPr lang="en-US" altLang="ko-KR" dirty="0" smtClean="0"/>
              <a:t>158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/ ■ </a:t>
            </a:r>
            <a:r>
              <a:rPr lang="ko-KR" altLang="en-US" dirty="0" smtClean="0">
                <a:solidFill>
                  <a:srgbClr val="0000FF"/>
                </a:solidFill>
              </a:rPr>
              <a:t>수</a:t>
            </a:r>
            <a:r>
              <a:rPr lang="ko-KR" altLang="en-US" dirty="0" smtClean="0"/>
              <a:t> 송아지 </a:t>
            </a:r>
            <a:r>
              <a:rPr lang="en-US" altLang="ko-KR" dirty="0" smtClean="0"/>
              <a:t>146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, </a:t>
            </a:r>
            <a:r>
              <a:rPr lang="ko-KR" altLang="en-US" u="sng" dirty="0" smtClean="0">
                <a:solidFill>
                  <a:srgbClr val="0000FF"/>
                </a:solidFill>
              </a:rPr>
              <a:t>최고가 </a:t>
            </a:r>
            <a:r>
              <a:rPr lang="en-US" altLang="ko-KR" u="sng" dirty="0" smtClean="0">
                <a:solidFill>
                  <a:srgbClr val="0000FF"/>
                </a:solidFill>
              </a:rPr>
              <a:t>: 419</a:t>
            </a:r>
            <a:r>
              <a:rPr lang="ko-KR" altLang="en-US" u="sng" dirty="0" smtClean="0">
                <a:solidFill>
                  <a:srgbClr val="0000FF"/>
                </a:solidFill>
              </a:rPr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err="1" smtClean="0">
                <a:solidFill>
                  <a:srgbClr val="0000FF"/>
                </a:solidFill>
              </a:rPr>
              <a:t>미암</a:t>
            </a:r>
            <a:r>
              <a:rPr lang="ko-KR" altLang="en-US" dirty="0" smtClean="0">
                <a:solidFill>
                  <a:srgbClr val="0000FF"/>
                </a:solidFill>
              </a:rPr>
              <a:t> 강봉근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326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■ </a:t>
            </a:r>
            <a:r>
              <a:rPr lang="ko-KR" altLang="en-US" dirty="0" smtClean="0"/>
              <a:t>암 송아지 </a:t>
            </a:r>
            <a:r>
              <a:rPr lang="en-US" altLang="ko-KR" dirty="0" smtClean="0"/>
              <a:t>12</a:t>
            </a:r>
            <a:r>
              <a:rPr lang="ko-KR" altLang="en-US" dirty="0" smtClean="0"/>
              <a:t>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최고가 </a:t>
            </a:r>
            <a:r>
              <a:rPr lang="en-US" altLang="ko-KR" dirty="0" smtClean="0"/>
              <a:t>: 383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매도인→영암 김진호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286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※ 12</a:t>
            </a:r>
            <a:r>
              <a:rPr lang="ko-KR" altLang="en-US" dirty="0" smtClean="0"/>
              <a:t>월 일반경매와 </a:t>
            </a:r>
            <a:r>
              <a:rPr lang="en-US" altLang="ko-KR" dirty="0" smtClean="0"/>
              <a:t>1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경매를 희망하시는 농가는 지금 접수하여 주시기 바라며</a:t>
            </a:r>
            <a:r>
              <a:rPr lang="en-US" altLang="ko-KR" dirty="0" smtClean="0"/>
              <a:t>, 12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 접수는 불가하오니 참고하시기 바랍니다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영암축협</a:t>
            </a:r>
            <a:endParaRPr lang="ko-KR" altLang="en-US" dirty="0"/>
          </a:p>
        </p:txBody>
      </p:sp>
      <p:sp>
        <p:nvSpPr>
          <p:cNvPr id="4" name="제목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경매 최고가의 비밀</a:t>
            </a:r>
            <a:endParaRPr kumimoji="0" lang="ko-KR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산B" pitchFamily="18" charset="-127"/>
              <a:ea typeface="HY산B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/>
              <a:t>서승민님영암축협</a:t>
            </a:r>
            <a:r>
              <a:rPr lang="ko-KR" altLang="en-US" dirty="0" smtClean="0"/>
              <a:t> </a:t>
            </a:r>
            <a:r>
              <a:rPr lang="ko-KR" altLang="en-US" dirty="0" smtClean="0"/>
              <a:t>송아지 경매시세 </a:t>
            </a:r>
            <a:r>
              <a:rPr lang="en-US" altLang="ko-KR" dirty="0" smtClean="0"/>
              <a:t>- (</a:t>
            </a:r>
            <a:r>
              <a:rPr lang="en-US" altLang="ko-KR" dirty="0" smtClean="0">
                <a:solidFill>
                  <a:srgbClr val="FF0000"/>
                </a:solidFill>
              </a:rPr>
              <a:t>16.12.25</a:t>
            </a:r>
            <a:r>
              <a:rPr lang="en-US" altLang="ko-KR" dirty="0" smtClean="0"/>
              <a:t>) </a:t>
            </a:r>
            <a:r>
              <a:rPr lang="ko-KR" altLang="en-US" dirty="0" smtClean="0"/>
              <a:t>총 출품두수 </a:t>
            </a:r>
            <a:r>
              <a:rPr lang="en-US" altLang="ko-KR" dirty="0" smtClean="0"/>
              <a:t>166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/ ■ </a:t>
            </a:r>
            <a:r>
              <a:rPr lang="ko-KR" altLang="en-US" dirty="0" smtClean="0">
                <a:solidFill>
                  <a:srgbClr val="0000FF"/>
                </a:solidFill>
              </a:rPr>
              <a:t>수</a:t>
            </a:r>
            <a:r>
              <a:rPr lang="ko-KR" altLang="en-US" dirty="0" smtClean="0"/>
              <a:t> 송아지 </a:t>
            </a:r>
            <a:r>
              <a:rPr lang="en-US" altLang="ko-KR" dirty="0" smtClean="0"/>
              <a:t>152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, </a:t>
            </a:r>
            <a:r>
              <a:rPr lang="ko-KR" altLang="en-US" dirty="0" smtClean="0">
                <a:solidFill>
                  <a:srgbClr val="0000FF"/>
                </a:solidFill>
              </a:rPr>
              <a:t>최고가 </a:t>
            </a:r>
            <a:r>
              <a:rPr lang="en-US" altLang="ko-KR" dirty="0" smtClean="0">
                <a:solidFill>
                  <a:srgbClr val="0000FF"/>
                </a:solidFill>
              </a:rPr>
              <a:t>: 378</a:t>
            </a:r>
            <a:r>
              <a:rPr lang="ko-KR" altLang="en-US" dirty="0" smtClean="0">
                <a:solidFill>
                  <a:srgbClr val="0000FF"/>
                </a:solidFill>
              </a:rPr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smtClean="0">
                <a:solidFill>
                  <a:srgbClr val="0000FF"/>
                </a:solidFill>
              </a:rPr>
              <a:t>서호 박인철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289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■ </a:t>
            </a:r>
            <a:r>
              <a:rPr lang="ko-KR" altLang="en-US" dirty="0" smtClean="0">
                <a:solidFill>
                  <a:srgbClr val="0000FF"/>
                </a:solidFill>
              </a:rPr>
              <a:t>암</a:t>
            </a:r>
            <a:r>
              <a:rPr lang="ko-KR" altLang="en-US" dirty="0" smtClean="0"/>
              <a:t> 송아지 </a:t>
            </a:r>
            <a:r>
              <a:rPr lang="en-US" altLang="ko-KR" dirty="0" smtClean="0"/>
              <a:t>14</a:t>
            </a:r>
            <a:r>
              <a:rPr lang="ko-KR" altLang="en-US" dirty="0" smtClean="0"/>
              <a:t>두</a:t>
            </a:r>
            <a:r>
              <a:rPr lang="en-US" altLang="ko-KR" dirty="0" smtClean="0"/>
              <a:t>, </a:t>
            </a:r>
            <a:r>
              <a:rPr lang="ko-KR" altLang="en-US" dirty="0" smtClean="0">
                <a:solidFill>
                  <a:srgbClr val="0000FF"/>
                </a:solidFill>
              </a:rPr>
              <a:t>최고가 </a:t>
            </a:r>
            <a:r>
              <a:rPr lang="en-US" altLang="ko-KR" dirty="0" smtClean="0">
                <a:solidFill>
                  <a:srgbClr val="0000FF"/>
                </a:solidFill>
              </a:rPr>
              <a:t>: 306</a:t>
            </a:r>
            <a:r>
              <a:rPr lang="ko-KR" altLang="en-US" dirty="0" smtClean="0">
                <a:solidFill>
                  <a:srgbClr val="0000FF"/>
                </a:solidFill>
              </a:rPr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err="1" smtClean="0">
                <a:solidFill>
                  <a:srgbClr val="0000FF"/>
                </a:solidFill>
              </a:rPr>
              <a:t>미암</a:t>
            </a:r>
            <a:r>
              <a:rPr lang="ko-KR" altLang="en-US" dirty="0" smtClean="0">
                <a:solidFill>
                  <a:srgbClr val="0000FF"/>
                </a:solidFill>
              </a:rPr>
              <a:t> 황천석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263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※ 1</a:t>
            </a:r>
            <a:r>
              <a:rPr lang="ko-KR" altLang="en-US" dirty="0" smtClean="0"/>
              <a:t>월 일반경매와 </a:t>
            </a:r>
            <a:r>
              <a:rPr lang="en-US" altLang="ko-KR" dirty="0" smtClean="0"/>
              <a:t>2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경매를 희망하시는 농가는 지금 접수하여 주시기 바라며</a:t>
            </a:r>
            <a:r>
              <a:rPr lang="en-US" altLang="ko-KR" dirty="0" smtClean="0"/>
              <a:t>, 1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 접수는 불가하오니 참고하시기 바랍니다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영암축협</a:t>
            </a:r>
            <a:endParaRPr lang="ko-KR" altLang="en-US" dirty="0"/>
          </a:p>
        </p:txBody>
      </p:sp>
      <p:sp>
        <p:nvSpPr>
          <p:cNvPr id="4" name="제목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경매 최고가의 비밀</a:t>
            </a:r>
            <a:endParaRPr kumimoji="0" lang="ko-KR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산B" pitchFamily="18" charset="-127"/>
              <a:ea typeface="HY산B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/>
              <a:t>서승민님영암축협</a:t>
            </a:r>
            <a:r>
              <a:rPr lang="ko-KR" altLang="en-US" dirty="0" smtClean="0"/>
              <a:t> </a:t>
            </a:r>
            <a:r>
              <a:rPr lang="ko-KR" altLang="en-US" dirty="0" smtClean="0"/>
              <a:t>송아지 경매시세 </a:t>
            </a:r>
            <a:r>
              <a:rPr lang="en-US" altLang="ko-KR" dirty="0" smtClean="0"/>
              <a:t>- (</a:t>
            </a:r>
            <a:r>
              <a:rPr lang="en-US" altLang="ko-KR" dirty="0" smtClean="0">
                <a:solidFill>
                  <a:srgbClr val="FF0000"/>
                </a:solidFill>
              </a:rPr>
              <a:t>17.01.25</a:t>
            </a:r>
            <a:r>
              <a:rPr lang="en-US" altLang="ko-KR" dirty="0" smtClean="0"/>
              <a:t>) </a:t>
            </a:r>
            <a:r>
              <a:rPr lang="ko-KR" altLang="en-US" dirty="0" smtClean="0"/>
              <a:t>총 출품두수 </a:t>
            </a:r>
            <a:r>
              <a:rPr lang="en-US" altLang="ko-KR" dirty="0" smtClean="0"/>
              <a:t>128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/ ■ </a:t>
            </a:r>
            <a:r>
              <a:rPr lang="ko-KR" altLang="en-US" dirty="0" smtClean="0">
                <a:solidFill>
                  <a:srgbClr val="0000FF"/>
                </a:solidFill>
              </a:rPr>
              <a:t>수</a:t>
            </a:r>
            <a:r>
              <a:rPr lang="ko-KR" altLang="en-US" dirty="0" smtClean="0"/>
              <a:t> 송아지 </a:t>
            </a:r>
            <a:r>
              <a:rPr lang="en-US" altLang="ko-KR" dirty="0" smtClean="0"/>
              <a:t>116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, </a:t>
            </a:r>
            <a:r>
              <a:rPr lang="ko-KR" altLang="en-US" dirty="0" smtClean="0">
                <a:solidFill>
                  <a:srgbClr val="0000FF"/>
                </a:solidFill>
              </a:rPr>
              <a:t>최고가 </a:t>
            </a:r>
            <a:r>
              <a:rPr lang="en-US" altLang="ko-KR" dirty="0" smtClean="0">
                <a:solidFill>
                  <a:srgbClr val="0000FF"/>
                </a:solidFill>
              </a:rPr>
              <a:t>: 386</a:t>
            </a:r>
            <a:r>
              <a:rPr lang="ko-KR" altLang="en-US" dirty="0" smtClean="0">
                <a:solidFill>
                  <a:srgbClr val="0000FF"/>
                </a:solidFill>
              </a:rPr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smtClean="0">
                <a:solidFill>
                  <a:srgbClr val="0000FF"/>
                </a:solidFill>
              </a:rPr>
              <a:t>서호 박인철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315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■ </a:t>
            </a:r>
            <a:r>
              <a:rPr lang="ko-KR" altLang="en-US" dirty="0" smtClean="0"/>
              <a:t>암 송아지 </a:t>
            </a:r>
            <a:r>
              <a:rPr lang="en-US" altLang="ko-KR" dirty="0" smtClean="0"/>
              <a:t>12</a:t>
            </a:r>
            <a:r>
              <a:rPr lang="ko-KR" altLang="en-US" dirty="0" smtClean="0"/>
              <a:t>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최고가 </a:t>
            </a:r>
            <a:r>
              <a:rPr lang="en-US" altLang="ko-KR" dirty="0" smtClean="0"/>
              <a:t>: 397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err="1" smtClean="0"/>
              <a:t>신북</a:t>
            </a:r>
            <a:r>
              <a:rPr lang="ko-KR" altLang="en-US" dirty="0" smtClean="0"/>
              <a:t> 김영미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297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※ 2</a:t>
            </a:r>
            <a:r>
              <a:rPr lang="ko-KR" altLang="en-US" dirty="0" smtClean="0"/>
              <a:t>월 일반경매와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경매를 희망하시는 농가는 지금 접수하여 주시기 바라며</a:t>
            </a:r>
            <a:r>
              <a:rPr lang="en-US" altLang="ko-KR" dirty="0" smtClean="0"/>
              <a:t>, 562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 접수는 불가하오니 참고하시기 바랍니다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영암축협</a:t>
            </a:r>
            <a:endParaRPr lang="ko-KR" altLang="en-US" dirty="0"/>
          </a:p>
        </p:txBody>
      </p:sp>
      <p:sp>
        <p:nvSpPr>
          <p:cNvPr id="4" name="제목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경매 최고가의 비밀</a:t>
            </a:r>
            <a:endParaRPr kumimoji="0" lang="ko-KR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산B" pitchFamily="18" charset="-127"/>
              <a:ea typeface="HY산B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서승민님영암축협</a:t>
            </a:r>
            <a:r>
              <a:rPr lang="ko-KR" altLang="en-US" dirty="0" smtClean="0"/>
              <a:t> </a:t>
            </a:r>
            <a:r>
              <a:rPr lang="ko-KR" altLang="en-US" dirty="0" smtClean="0"/>
              <a:t>송아지 </a:t>
            </a:r>
            <a:r>
              <a:rPr lang="en-US" altLang="ko-KR" dirty="0" smtClean="0"/>
              <a:t>2</a:t>
            </a:r>
            <a:r>
              <a:rPr lang="ko-KR" altLang="en-US" dirty="0" smtClean="0"/>
              <a:t>월 경매시세 </a:t>
            </a:r>
            <a:r>
              <a:rPr lang="en-US" altLang="ko-KR" dirty="0" smtClean="0"/>
              <a:t>- (</a:t>
            </a:r>
            <a:r>
              <a:rPr lang="en-US" altLang="ko-KR" dirty="0" smtClean="0">
                <a:solidFill>
                  <a:srgbClr val="FF0000"/>
                </a:solidFill>
              </a:rPr>
              <a:t>17.03.20</a:t>
            </a:r>
            <a:r>
              <a:rPr lang="en-US" altLang="ko-KR" dirty="0" smtClean="0"/>
              <a:t>) </a:t>
            </a:r>
            <a:r>
              <a:rPr lang="ko-KR" altLang="en-US" dirty="0" smtClean="0"/>
              <a:t>총 출품두수 </a:t>
            </a:r>
            <a:r>
              <a:rPr lang="en-US" altLang="ko-KR" dirty="0" smtClean="0"/>
              <a:t>104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/ ■ </a:t>
            </a:r>
            <a:r>
              <a:rPr lang="ko-KR" altLang="en-US" dirty="0" smtClean="0">
                <a:solidFill>
                  <a:srgbClr val="0000FF"/>
                </a:solidFill>
              </a:rPr>
              <a:t>수</a:t>
            </a:r>
            <a:r>
              <a:rPr lang="ko-KR" altLang="en-US" dirty="0" smtClean="0"/>
              <a:t> 송아지 </a:t>
            </a:r>
            <a:r>
              <a:rPr lang="en-US" altLang="ko-KR" dirty="0" smtClean="0"/>
              <a:t>95</a:t>
            </a:r>
            <a:r>
              <a:rPr lang="ko-KR" altLang="en-US" dirty="0" smtClean="0"/>
              <a:t>두 </a:t>
            </a:r>
            <a:r>
              <a:rPr lang="en-US" altLang="ko-KR" dirty="0" smtClean="0"/>
              <a:t>, </a:t>
            </a:r>
            <a:r>
              <a:rPr lang="ko-KR" altLang="en-US" dirty="0" smtClean="0">
                <a:solidFill>
                  <a:srgbClr val="0000FF"/>
                </a:solidFill>
              </a:rPr>
              <a:t>최고가 </a:t>
            </a:r>
            <a:r>
              <a:rPr lang="en-US" altLang="ko-KR" dirty="0" smtClean="0">
                <a:solidFill>
                  <a:srgbClr val="0000FF"/>
                </a:solidFill>
              </a:rPr>
              <a:t>: 416</a:t>
            </a:r>
            <a:r>
              <a:rPr lang="ko-KR" altLang="en-US" dirty="0" smtClean="0">
                <a:solidFill>
                  <a:srgbClr val="0000FF"/>
                </a:solidFill>
              </a:rPr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smtClean="0">
                <a:solidFill>
                  <a:srgbClr val="0000FF"/>
                </a:solidFill>
              </a:rPr>
              <a:t>서호 박인철</a:t>
            </a:r>
            <a:r>
              <a:rPr lang="en-US" altLang="ko-KR" dirty="0" smtClean="0">
                <a:solidFill>
                  <a:srgbClr val="0000FF"/>
                </a:solidFill>
              </a:rPr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361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■ </a:t>
            </a:r>
            <a:r>
              <a:rPr lang="ko-KR" altLang="en-US" dirty="0" smtClean="0"/>
              <a:t>암 송아지 </a:t>
            </a:r>
            <a:r>
              <a:rPr lang="en-US" altLang="ko-KR" dirty="0" smtClean="0"/>
              <a:t>9</a:t>
            </a:r>
            <a:r>
              <a:rPr lang="ko-KR" altLang="en-US" dirty="0" smtClean="0"/>
              <a:t>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최고가 </a:t>
            </a:r>
            <a:r>
              <a:rPr lang="en-US" altLang="ko-KR" dirty="0" smtClean="0"/>
              <a:t>: 356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(</a:t>
            </a:r>
            <a:r>
              <a:rPr lang="ko-KR" altLang="en-US" dirty="0" smtClean="0"/>
              <a:t>매도인→</a:t>
            </a:r>
            <a:r>
              <a:rPr lang="ko-KR" altLang="en-US" dirty="0" err="1" smtClean="0"/>
              <a:t>신북</a:t>
            </a:r>
            <a:r>
              <a:rPr lang="ko-KR" altLang="en-US" dirty="0" smtClean="0"/>
              <a:t> 이중석</a:t>
            </a:r>
            <a:r>
              <a:rPr lang="en-US" altLang="ko-KR" dirty="0" smtClean="0"/>
              <a:t>), </a:t>
            </a:r>
            <a:r>
              <a:rPr lang="ko-KR" altLang="en-US" dirty="0" smtClean="0"/>
              <a:t>평균가 </a:t>
            </a:r>
            <a:r>
              <a:rPr lang="en-US" altLang="ko-KR" dirty="0" smtClean="0"/>
              <a:t>: 308</a:t>
            </a:r>
            <a:r>
              <a:rPr lang="ko-KR" altLang="en-US" dirty="0" smtClean="0"/>
              <a:t>만원 </a:t>
            </a:r>
            <a:r>
              <a:rPr lang="en-US" altLang="ko-KR" dirty="0" smtClean="0"/>
              <a:t>/ ※ 4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경매를 희망하시는 농가는 지금 접수하여 주시기 바라며</a:t>
            </a:r>
            <a:r>
              <a:rPr lang="en-US" altLang="ko-KR" dirty="0" smtClean="0"/>
              <a:t>, 3</a:t>
            </a:r>
            <a:r>
              <a:rPr lang="ko-KR" altLang="en-US" dirty="0" smtClean="0"/>
              <a:t>월 </a:t>
            </a:r>
            <a:r>
              <a:rPr lang="ko-KR" altLang="en-US" dirty="0" err="1" smtClean="0"/>
              <a:t>등록우</a:t>
            </a:r>
            <a:r>
              <a:rPr lang="ko-KR" altLang="en-US" dirty="0" smtClean="0"/>
              <a:t> 경매 접수는 불가하오니 참고하시기 바랍니다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영암축협</a:t>
            </a:r>
            <a:endParaRPr lang="ko-KR" altLang="en-US" dirty="0"/>
          </a:p>
        </p:txBody>
      </p:sp>
      <p:sp>
        <p:nvSpPr>
          <p:cNvPr id="4" name="제목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Y산B" pitchFamily="18" charset="-127"/>
                <a:ea typeface="HY산B" pitchFamily="18" charset="-127"/>
                <a:cs typeface="+mj-cs"/>
              </a:rPr>
              <a:t>경매 최고가의 비밀</a:t>
            </a:r>
            <a:endParaRPr kumimoji="0" lang="ko-KR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산B" pitchFamily="18" charset="-127"/>
              <a:ea typeface="HY산B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0" name="Picture 6" descr="C:\Users\서승민.ss\Desktop\논병아리\KakaoTalk_Moim_4mey1boLOqC50NEbYRfH7T2Bj13xt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561" y="1268760"/>
            <a:ext cx="8192911" cy="4608512"/>
          </a:xfrm>
          <a:prstGeom prst="rect">
            <a:avLst/>
          </a:prstGeom>
          <a:noFill/>
        </p:spPr>
      </p:pic>
      <p:pic>
        <p:nvPicPr>
          <p:cNvPr id="108549" name="Picture 5" descr="C:\Users\서승민.ss\Desktop\논병아리\KakaoTalk_Moim_4mey1boLOqC50NEbYRfH7T2Bj1gsP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8192911" cy="4608512"/>
          </a:xfrm>
          <a:prstGeom prst="rect">
            <a:avLst/>
          </a:prstGeom>
          <a:noFill/>
        </p:spPr>
      </p:pic>
      <p:pic>
        <p:nvPicPr>
          <p:cNvPr id="108547" name="Picture 3" descr="C:\Users\서승민.ss\Desktop\논병아리\KakaoTalk_Moim_4mey1boLOqC50NEbYRfH7T2Bj0ML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8760"/>
            <a:ext cx="8192911" cy="4608512"/>
          </a:xfrm>
          <a:prstGeom prst="rect">
            <a:avLst/>
          </a:prstGeom>
          <a:noFill/>
        </p:spPr>
      </p:pic>
      <p:pic>
        <p:nvPicPr>
          <p:cNvPr id="108553" name="Picture 9" descr="C:\Users\서승민.ss\Desktop\논병아리\KakaoTalk_20170325_234536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268760"/>
            <a:ext cx="8192000" cy="460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err="1" smtClean="0">
                <a:latin typeface="HY산B" pitchFamily="18" charset="-127"/>
                <a:ea typeface="HY산B" pitchFamily="18" charset="-127"/>
              </a:rPr>
              <a:t>중송아지</a:t>
            </a:r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 사양관리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67544" y="1337340"/>
            <a:ext cx="4824536" cy="5229200"/>
          </a:xfrm>
          <a:prstGeom prst="rect">
            <a:avLst/>
          </a:prstGeom>
        </p:spPr>
        <p:txBody>
          <a:bodyPr/>
          <a:lstStyle/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ko-KR" altLang="en-US" sz="16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1.</a:t>
            </a:r>
            <a:r>
              <a:rPr kumimoji="0" lang="en-US" altLang="ko-KR" sz="230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암</a:t>
            </a: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♀</a:t>
            </a:r>
            <a:endParaRPr kumimoji="0" lang="en-US" altLang="ko-KR" sz="23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100~260Kg, 5~14</a:t>
            </a: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개월</a:t>
            </a: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농후사료 </a:t>
            </a: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3.5 Kg </a:t>
            </a: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(CP:18%)</a:t>
            </a: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육성우</a:t>
            </a: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ko-KR" altLang="en-US" sz="23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일당증체</a:t>
            </a: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)</a:t>
            </a: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6</a:t>
            </a: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개월 </a:t>
            </a: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0.8K</a:t>
            </a:r>
            <a:r>
              <a:rPr lang="en-US" altLang="ko-KR" sz="2300" noProof="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g</a:t>
            </a:r>
          </a:p>
          <a:p>
            <a:pPr marL="495300" lvl="0" indent="-495300">
              <a:spcBef>
                <a:spcPct val="20000"/>
              </a:spcBef>
              <a:defRPr/>
            </a:pPr>
            <a:r>
              <a:rPr kumimoji="0" lang="en-US" altLang="ko-KR" sz="2300" i="0" u="none" strike="noStrike" kern="120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            12</a:t>
            </a:r>
            <a:r>
              <a:rPr kumimoji="0" lang="ko-KR" altLang="en-US" sz="2300" i="0" u="none" strike="noStrike" kern="120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개월 </a:t>
            </a:r>
            <a:r>
              <a:rPr kumimoji="0" lang="en-US" altLang="ko-KR" sz="2300" i="0" u="none" strike="noStrike" kern="120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0.7</a:t>
            </a:r>
            <a:r>
              <a:rPr lang="en-US" altLang="ko-KR" sz="23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Kg</a:t>
            </a:r>
            <a:endParaRPr kumimoji="0" lang="ko-KR" altLang="en-US" sz="23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lvl="0" indent="-495300">
              <a:spcBef>
                <a:spcPct val="20000"/>
              </a:spcBef>
              <a:defRPr/>
            </a:pPr>
            <a:r>
              <a:rPr lang="ko-KR" altLang="en-US" sz="2300" spc="-15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sz="23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생균제</a:t>
            </a:r>
            <a:r>
              <a:rPr lang="en-US" altLang="ko-KR" sz="23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&amp;</a:t>
            </a:r>
            <a:r>
              <a:rPr lang="ko-KR" altLang="en-US" sz="23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광물질 급여</a:t>
            </a:r>
            <a:endParaRPr kumimoji="0" lang="en-US" altLang="ko-KR" sz="2300" i="0" u="none" strike="noStrike" kern="1200" cap="none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altLang="ko-KR" sz="14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lvl="0" indent="-495300">
              <a:spcBef>
                <a:spcPct val="20000"/>
              </a:spcBef>
              <a:defRPr/>
            </a:pP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2. </a:t>
            </a:r>
            <a:r>
              <a:rPr lang="ko-KR" altLang="en-US" sz="2300" dirty="0" smtClean="0">
                <a:solidFill>
                  <a:srgbClr val="5757FF"/>
                </a:solidFill>
                <a:latin typeface="휴먼모음T" pitchFamily="18" charset="-127"/>
                <a:ea typeface="휴먼모음T" pitchFamily="18" charset="-127"/>
              </a:rPr>
              <a:t>수</a:t>
            </a:r>
            <a:r>
              <a:rPr lang="ko-KR" altLang="en-US" b="1" dirty="0" smtClean="0">
                <a:solidFill>
                  <a:srgbClr val="5757FF"/>
                </a:solidFill>
                <a:latin typeface="휴먼모음T" pitchFamily="18" charset="-127"/>
                <a:ea typeface="휴먼모음T" pitchFamily="18" charset="-127"/>
              </a:rPr>
              <a:t>♂</a:t>
            </a:r>
            <a:endParaRPr kumimoji="0" lang="en-US" altLang="ko-KR" sz="23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5</a:t>
            </a: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개월 전후 거세 실시</a:t>
            </a: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농후사료 체중의 </a:t>
            </a: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1.5%</a:t>
            </a: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altLang="ko-KR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0" lang="ko-KR" altLang="en-US" sz="2300" i="0" u="none" strike="noStrike" kern="1200" cap="none" spc="-15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뇨결석</a:t>
            </a:r>
            <a:r>
              <a:rPr lang="ko-KR" altLang="en-US" sz="2300" spc="-15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230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블록 및 </a:t>
            </a:r>
            <a:r>
              <a:rPr kumimoji="0" lang="ko-KR" altLang="en-US" sz="2300" i="0" u="none" strike="noStrike" kern="1200" cap="none" spc="-15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생균제</a:t>
            </a:r>
            <a:r>
              <a:rPr kumimoji="0" lang="en-US" altLang="ko-KR" sz="230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&amp;</a:t>
            </a:r>
            <a:r>
              <a:rPr kumimoji="0" lang="ko-KR" altLang="en-US" sz="230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광물질</a:t>
            </a:r>
            <a:r>
              <a:rPr lang="ko-KR" altLang="en-US" sz="2300" spc="-15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2300" i="0" u="none" strike="noStrike" kern="1200" cap="none" spc="-15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급여</a:t>
            </a:r>
            <a:endParaRPr kumimoji="0" lang="en-US" altLang="ko-KR" sz="2300" i="0" u="none" strike="noStrike" kern="1200" cap="none" spc="-15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ko-KR" altLang="en-US" sz="230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양질의 건초</a:t>
            </a:r>
            <a:endParaRPr kumimoji="0" lang="en-US" altLang="ko-KR" sz="230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ko-KR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rPr>
              <a:t>         </a:t>
            </a:r>
          </a:p>
          <a:p>
            <a:pPr marL="495300" marR="0" lvl="0" indent="-4953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AutoNum type="arabicPeriod" startAt="2"/>
              <a:tabLst/>
              <a:defRPr/>
            </a:pPr>
            <a:endParaRPr kumimoji="0" lang="en-US" altLang="ko-KR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  <p:pic>
        <p:nvPicPr>
          <p:cNvPr id="6" name="Picture 11" descr="CIMG72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4048" y="1697380"/>
            <a:ext cx="381000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큰 송아지 </a:t>
            </a:r>
            <a:r>
              <a:rPr lang="ko-KR" altLang="en-US" sz="4800" dirty="0" err="1" smtClean="0">
                <a:latin typeface="HY산B" pitchFamily="18" charset="-127"/>
                <a:ea typeface="HY산B" pitchFamily="18" charset="-127"/>
              </a:rPr>
              <a:t>수정적기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484784"/>
            <a:ext cx="6192688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endParaRPr kumimoji="1" lang="en-US" altLang="ko-KR" sz="18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Tx/>
              <a:buAutoNum type="arabicPeriod"/>
              <a:defRPr/>
            </a:pPr>
            <a:r>
              <a:rPr kumimoji="1" lang="ko-KR" altLang="en-US" sz="18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개체별로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7~8</a:t>
            </a:r>
            <a:r>
              <a:rPr kumimoji="1" lang="ko-KR" altLang="en-US" sz="18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개월령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100~120kg 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초 발정</a:t>
            </a:r>
            <a:endParaRPr kumimoji="1" lang="en-US" altLang="ko-KR" sz="18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8~15</a:t>
            </a:r>
            <a:r>
              <a:rPr kumimoji="1" lang="ko-KR" altLang="en-US" sz="18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개월령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180~260kg </a:t>
            </a:r>
            <a:r>
              <a:rPr kumimoji="1" lang="ko-KR" altLang="en-US" sz="18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성성숙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진행</a:t>
            </a:r>
            <a:endParaRPr kumimoji="1" lang="en-US" altLang="ko-KR" sz="18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(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기초골격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근육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1" lang="ko-KR" altLang="en-US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수</a:t>
            </a:r>
            <a:r>
              <a:rPr kumimoji="1" lang="ko-KR" altLang="en-US" sz="1800" spc="-3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직</a:t>
            </a:r>
            <a:r>
              <a:rPr kumimoji="1" lang="en-US" altLang="ko-KR" spc="-3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1" lang="ko-KR" altLang="en-US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수평 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성장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 eaLnBrk="1" hangingPunct="1"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3. 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한우의 번식 적령기는</a:t>
            </a:r>
            <a:r>
              <a:rPr kumimoji="1" lang="en-US" altLang="ko-KR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?</a:t>
            </a:r>
            <a:endParaRPr kumimoji="1" lang="en-US" altLang="ko-KR" sz="18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 14</a:t>
            </a:r>
            <a:r>
              <a:rPr kumimoji="1" lang="ko-KR" altLang="en-US" sz="18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개월령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이상 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, 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체중 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260kg</a:t>
            </a:r>
          </a:p>
          <a:p>
            <a:pPr algn="l" eaLnBrk="1" hangingPunct="1">
              <a:defRPr/>
            </a:pP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   (</a:t>
            </a:r>
            <a:r>
              <a:rPr kumimoji="1" lang="ko-KR" altLang="en-US" sz="18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성성숙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+</a:t>
            </a:r>
            <a:r>
              <a:rPr kumimoji="1" lang="ko-KR" altLang="en-US" sz="18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체성숙의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조화</a:t>
            </a:r>
            <a:r>
              <a:rPr kumimoji="1" lang="en-US" altLang="ko-KR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) </a:t>
            </a:r>
            <a:r>
              <a:rPr kumimoji="1" lang="en-US" altLang="ko-KR" sz="1800" dirty="0" smtClean="0">
                <a:solidFill>
                  <a:srgbClr val="FF4B4B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(CP:16%)</a:t>
            </a:r>
          </a:p>
          <a:p>
            <a:pPr>
              <a:defRPr/>
            </a:pP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4. </a:t>
            </a:r>
            <a:r>
              <a:rPr kumimoji="1" lang="ko-KR" altLang="en-US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일당증체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0.6Kg</a:t>
            </a:r>
          </a:p>
          <a:p>
            <a:pPr>
              <a:defRPr/>
            </a:pPr>
            <a:endParaRPr kumimoji="1" lang="en-US" altLang="ko-KR" sz="2800" dirty="0"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285750" indent="-285750" algn="l" eaLnBrk="1" hangingPunct="1">
              <a:buFont typeface="Wingdings" pitchFamily="2" charset="2"/>
              <a:buChar char="v"/>
              <a:defRPr/>
            </a:pPr>
            <a:r>
              <a:rPr kumimoji="1" lang="ko-KR" altLang="en-US" sz="1800" dirty="0"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일찍 수정을 했을 때의 손실</a:t>
            </a:r>
            <a:r>
              <a:rPr kumimoji="1" lang="en-US" altLang="ko-KR" sz="1800" dirty="0" smtClean="0"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?</a:t>
            </a:r>
          </a:p>
          <a:p>
            <a:pPr marL="285750" indent="-285750" algn="l" eaLnBrk="1" hangingPunct="1">
              <a:buFont typeface="Wingdings" pitchFamily="2" charset="2"/>
              <a:buChar char="u"/>
              <a:defRPr/>
            </a:pPr>
            <a:endParaRPr kumimoji="1" lang="en-US" altLang="ko-KR" sz="1000" dirty="0"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marL="342900" indent="-342900" algn="l" eaLnBrk="1" hangingPunct="1">
              <a:buFontTx/>
              <a:buAutoNum type="arabicPeriod"/>
              <a:defRPr/>
            </a:pPr>
            <a:r>
              <a:rPr kumimoji="1" lang="ko-KR" altLang="en-US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암소가 임신하면 수직성장 </a:t>
            </a:r>
            <a:r>
              <a:rPr kumimoji="1" lang="ko-KR" altLang="en-US" sz="16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멈춤고</a:t>
            </a:r>
            <a:endParaRPr kumimoji="1" lang="en-US" altLang="ko-KR" sz="16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algn="l" eaLnBrk="1" hangingPunct="1">
              <a:defRPr/>
            </a:pPr>
            <a:r>
              <a:rPr kumimoji="1" lang="en-US" altLang="ko-KR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 </a:t>
            </a:r>
            <a:r>
              <a:rPr kumimoji="1" lang="en-US" altLang="ko-KR" sz="16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ko-KR" altLang="en-US" sz="16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수평성장만 </a:t>
            </a:r>
            <a:r>
              <a:rPr kumimoji="1" lang="ko-KR" altLang="en-US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진행</a:t>
            </a:r>
            <a:r>
              <a:rPr kumimoji="1" lang="en-US" altLang="ko-KR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 </a:t>
            </a:r>
            <a:r>
              <a:rPr kumimoji="1" lang="ko-KR" altLang="en-US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키가 덜 자람</a:t>
            </a:r>
            <a:r>
              <a:rPr kumimoji="1" lang="en-US" altLang="ko-KR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.</a:t>
            </a:r>
          </a:p>
          <a:p>
            <a:pPr algn="l" eaLnBrk="1" hangingPunct="1">
              <a:defRPr/>
            </a:pPr>
            <a:endParaRPr kumimoji="1" lang="en-US" altLang="ko-KR" sz="10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algn="l" eaLnBrk="1" hangingPunct="1">
              <a:defRPr/>
            </a:pPr>
            <a:r>
              <a:rPr kumimoji="1" lang="en-US" altLang="ko-KR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2. </a:t>
            </a:r>
            <a:r>
              <a:rPr kumimoji="1" lang="en-US" altLang="ko-KR" sz="1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ko-KR" altLang="en-US" sz="16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유선발달 </a:t>
            </a:r>
            <a:r>
              <a:rPr kumimoji="1" lang="ko-KR" altLang="en-US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미비</a:t>
            </a:r>
            <a:r>
              <a:rPr kumimoji="1" lang="en-US" altLang="ko-KR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</a:t>
            </a:r>
            <a:r>
              <a:rPr kumimoji="1" lang="en-US" altLang="ko-KR" sz="1600" dirty="0"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ko-KR" altLang="en-US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분만 후 초유와 </a:t>
            </a:r>
            <a:r>
              <a:rPr kumimoji="1" lang="ko-KR" altLang="en-US" sz="1600" dirty="0" err="1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비유량이</a:t>
            </a:r>
            <a:r>
              <a:rPr kumimoji="1" lang="ko-KR" altLang="en-US" sz="16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적어 </a:t>
            </a:r>
            <a:r>
              <a:rPr kumimoji="1" lang="ko-KR" altLang="en-US" sz="1600" dirty="0" err="1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육성율이</a:t>
            </a:r>
            <a:r>
              <a:rPr kumimoji="1" lang="ko-KR" altLang="en-US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떨어짐</a:t>
            </a:r>
            <a:r>
              <a:rPr kumimoji="1" lang="en-US" altLang="ko-KR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.</a:t>
            </a:r>
          </a:p>
          <a:p>
            <a:pPr algn="l" eaLnBrk="1" hangingPunct="1">
              <a:defRPr/>
            </a:pPr>
            <a:endParaRPr kumimoji="1" lang="en-US" altLang="ko-KR" sz="10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algn="l" eaLnBrk="1" hangingPunct="1">
              <a:defRPr/>
            </a:pPr>
            <a:r>
              <a:rPr kumimoji="1" lang="en-US" altLang="ko-KR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3</a:t>
            </a:r>
            <a:r>
              <a:rPr kumimoji="1" lang="en-US" altLang="ko-KR" sz="16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. </a:t>
            </a:r>
            <a:r>
              <a:rPr kumimoji="1" lang="en-US" altLang="ko-KR" sz="105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ko-KR" altLang="en-US" sz="16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분만시</a:t>
            </a:r>
            <a:r>
              <a:rPr kumimoji="1" lang="ko-KR" altLang="en-US" sz="16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ko-KR" altLang="en-US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난산의 위험성</a:t>
            </a:r>
            <a:endParaRPr kumimoji="1" lang="en-US" altLang="ko-KR" sz="16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algn="l" eaLnBrk="1" hangingPunct="1"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  <a:sym typeface="Wingdings" pitchFamily="2" charset="2"/>
            </a:endParaRPr>
          </a:p>
          <a:p>
            <a:pPr algn="l" eaLnBrk="1" hangingPunct="1">
              <a:defRPr/>
            </a:pPr>
            <a:r>
              <a:rPr kumimoji="1" lang="en-US" altLang="ko-KR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4. </a:t>
            </a:r>
            <a:r>
              <a:rPr kumimoji="1" lang="en-US" altLang="ko-KR" sz="10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ko-KR" altLang="en-US" sz="16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생시체중</a:t>
            </a:r>
            <a:r>
              <a:rPr kumimoji="1" lang="ko-KR" altLang="en-US" sz="16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 </a:t>
            </a:r>
            <a:r>
              <a:rPr kumimoji="1" lang="ko-KR" altLang="en-US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미달</a:t>
            </a:r>
            <a:r>
              <a:rPr kumimoji="1" lang="en-US" altLang="ko-KR" sz="16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 </a:t>
            </a:r>
            <a:r>
              <a:rPr kumimoji="1" lang="ko-KR" altLang="en-US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허약한 송아지 </a:t>
            </a:r>
            <a:r>
              <a:rPr kumimoji="1" lang="ko-KR" altLang="en-US" sz="16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분만</a:t>
            </a:r>
            <a:r>
              <a:rPr kumimoji="1" lang="en-US" altLang="ko-KR" sz="16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, </a:t>
            </a:r>
            <a:r>
              <a:rPr kumimoji="1" lang="ko-KR" altLang="en-US" sz="16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발육저하</a:t>
            </a:r>
            <a:r>
              <a:rPr kumimoji="1" lang="en-US" altLang="ko-KR" sz="16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, </a:t>
            </a:r>
            <a:r>
              <a:rPr kumimoji="1" lang="ko-KR" altLang="en-US" sz="16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설사발생</a:t>
            </a:r>
            <a:endParaRPr kumimoji="1" lang="en-US" altLang="ko-KR" sz="16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Picture 3" descr="F:\SV104319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04048" y="1556792"/>
            <a:ext cx="4139952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나만의 노하우</a:t>
            </a:r>
            <a:r>
              <a:rPr lang="en-US" altLang="ko-KR" sz="4800" dirty="0" smtClean="0">
                <a:latin typeface="HY산B" pitchFamily="18" charset="-127"/>
                <a:ea typeface="HY산B" pitchFamily="18" charset="-127"/>
              </a:rPr>
              <a:t>?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395536" y="1700213"/>
            <a:ext cx="6240463" cy="280828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수태율을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높이는 방법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!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ko-KR" sz="3600" dirty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altLang="ko-KR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생시체중을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</a:t>
            </a:r>
            <a:r>
              <a:rPr kumimoji="0" lang="ko-KR" alt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크게하는</a:t>
            </a: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방법</a:t>
            </a:r>
            <a:r>
              <a:rPr kumimoji="0" lang="en-US" altLang="ko-K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! 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(</a:t>
            </a:r>
            <a:r>
              <a:rPr kumimoji="0" lang="ko-KR" alt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벼 이삭거름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)</a:t>
            </a:r>
            <a:endParaRPr kumimoji="0" lang="en-US" altLang="ko-KR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휴먼모음T" pitchFamily="18" charset="-127"/>
              <a:ea typeface="휴먼모음T" pitchFamily="18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altLang="ko-K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  <a:cs typeface="+mn-cs"/>
            </a:endParaRPr>
          </a:p>
        </p:txBody>
      </p:sp>
      <p:graphicFrame>
        <p:nvGraphicFramePr>
          <p:cNvPr id="6" name="차트 7"/>
          <p:cNvGraphicFramePr>
            <a:graphicFrameLocks/>
          </p:cNvGraphicFramePr>
          <p:nvPr/>
        </p:nvGraphicFramePr>
        <p:xfrm>
          <a:off x="560388" y="2370138"/>
          <a:ext cx="3630612" cy="2405062"/>
        </p:xfrm>
        <a:graphic>
          <a:graphicData uri="http://schemas.openxmlformats.org/presentationml/2006/ole">
            <p:oleObj spid="_x0000_s45099" r:id="rId3" imgW="3627434" imgH="2402032" progId="">
              <p:embed/>
            </p:oleObj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644008" y="2852936"/>
            <a:ext cx="38782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1. </a:t>
            </a:r>
            <a:r>
              <a:rPr lang="ko-KR" altLang="en-US" sz="24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캐틀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마스터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(IBR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백신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l"/>
            <a:endParaRPr lang="en-US" altLang="ko-KR" sz="12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/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비타민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ADE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제제</a:t>
            </a:r>
            <a:endParaRPr lang="en-US" altLang="ko-KR" sz="24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/>
            <a:endParaRPr lang="en-US" altLang="ko-KR" sz="120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/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3.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미네랄 </a:t>
            </a:r>
            <a:r>
              <a:rPr lang="ko-KR" altLang="en-US" sz="24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블럭</a:t>
            </a:r>
            <a:endParaRPr lang="ko-KR" altLang="en-US" sz="24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58168" y="5661025"/>
            <a:ext cx="65541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sz="24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생시체중</a:t>
            </a:r>
            <a:r>
              <a:rPr lang="ko-KR" altLang="en-US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1kg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 </a:t>
            </a:r>
            <a:r>
              <a:rPr lang="ko-KR" altLang="en-US" sz="2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출하체중 </a:t>
            </a:r>
            <a:r>
              <a:rPr lang="en-US" altLang="ko-KR" sz="4000" b="1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  <a:sym typeface="Wingdings" pitchFamily="2" charset="2"/>
              </a:rPr>
              <a:t>?  </a:t>
            </a:r>
            <a:endParaRPr lang="ko-KR" altLang="en-US" sz="1200" b="1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우리집 항공사진\143179228590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773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나만의 노하우</a:t>
            </a:r>
            <a:r>
              <a:rPr lang="en-US" altLang="ko-KR" sz="4800" dirty="0" smtClean="0">
                <a:latin typeface="HY산B" pitchFamily="18" charset="-127"/>
                <a:ea typeface="HY산B" pitchFamily="18" charset="-127"/>
              </a:rPr>
              <a:t>?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255713"/>
            <a:ext cx="4497388" cy="51167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eaLnBrk="1" hangingPunct="1">
              <a:defRPr/>
            </a:pPr>
            <a:endParaRPr kumimoji="1" lang="en-US" altLang="ko-KR" sz="1800" dirty="0"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buFont typeface="Wingdings" pitchFamily="2" charset="2"/>
              <a:buChar char="v"/>
              <a:defRPr/>
            </a:pP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ko-KR" altLang="en-US" sz="2000" dirty="0">
                <a:latin typeface="휴먼모음T" pitchFamily="18" charset="-127"/>
                <a:ea typeface="휴먼모음T" pitchFamily="18" charset="-127"/>
              </a:rPr>
              <a:t>포유기 사양관리</a:t>
            </a:r>
            <a:endParaRPr kumimoji="1"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6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buFont typeface="Wingdings" pitchFamily="2" charset="2"/>
              <a:buChar char="l"/>
              <a:defRPr/>
            </a:pP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포유사료 </a:t>
            </a:r>
            <a:r>
              <a:rPr kumimoji="1" lang="ko-KR" altLang="en-US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급여 </a:t>
            </a:r>
            <a:r>
              <a:rPr kumimoji="1" lang="en-US" altLang="ko-KR" sz="1800" dirty="0" smtClean="0">
                <a:solidFill>
                  <a:srgbClr val="FF4B4B"/>
                </a:solidFill>
                <a:latin typeface="휴먼모음T" pitchFamily="18" charset="-127"/>
                <a:ea typeface="휴먼모음T" pitchFamily="18" charset="-127"/>
              </a:rPr>
              <a:t>(CP:16%)</a:t>
            </a:r>
            <a:endParaRPr kumimoji="1" lang="en-US" altLang="ko-KR" sz="1800" dirty="0">
              <a:solidFill>
                <a:srgbClr val="FF4B4B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buFont typeface="Wingdings" pitchFamily="2" charset="2"/>
              <a:buChar char="l"/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>
              <a:buFont typeface="Wingdings" pitchFamily="2" charset="2"/>
              <a:buChar char="l"/>
              <a:defRPr/>
            </a:pPr>
            <a:r>
              <a:rPr kumimoji="1" lang="ko-KR" altLang="en-US" dirty="0" smtClean="0">
                <a:solidFill>
                  <a:srgbClr val="FF822D"/>
                </a:solidFill>
                <a:latin typeface="휴먼모음T" pitchFamily="18" charset="-127"/>
                <a:ea typeface="휴먼모음T" pitchFamily="18" charset="-127"/>
              </a:rPr>
              <a:t>흉선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을 크게 키우기 위해</a:t>
            </a:r>
            <a:endParaRPr kumimoji="1" lang="en-US" altLang="ko-KR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>
              <a:buFont typeface="Wingdings" pitchFamily="2" charset="2"/>
              <a:buChar char="l"/>
              <a:defRPr/>
            </a:pPr>
            <a:endParaRPr kumimoji="1" lang="en-US" altLang="ko-KR" sz="1050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buFont typeface="Wingdings" pitchFamily="2" charset="2"/>
              <a:buChar char="l"/>
              <a:defRPr/>
            </a:pPr>
            <a:r>
              <a:rPr kumimoji="1" lang="ko-KR" altLang="en-US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분만 </a:t>
            </a:r>
            <a:r>
              <a:rPr kumimoji="1" lang="en-US" altLang="ko-KR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kumimoji="1" lang="ko-KR" altLang="en-US" sz="18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달 전부터 </a:t>
            </a:r>
            <a:r>
              <a:rPr kumimoji="1" lang="ko-KR" altLang="en-US" sz="1800" dirty="0" err="1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돋아먹이기</a:t>
            </a:r>
            <a:r>
              <a:rPr kumimoji="1" lang="en-US" altLang="ko-KR" dirty="0" smtClean="0">
                <a:solidFill>
                  <a:srgbClr val="FF822D"/>
                </a:solidFill>
                <a:latin typeface="휴먼모음T" pitchFamily="18" charset="-127"/>
                <a:ea typeface="휴먼모음T" pitchFamily="18" charset="-127"/>
              </a:rPr>
              <a:t>[</a:t>
            </a:r>
            <a:r>
              <a:rPr kumimoji="1" lang="en-US" altLang="ko-KR" dirty="0" smtClean="0">
                <a:solidFill>
                  <a:srgbClr val="FF822D"/>
                </a:solidFill>
                <a:latin typeface="휴먼모음T" pitchFamily="18" charset="-127"/>
                <a:ea typeface="휴먼모음T" pitchFamily="18" charset="-127"/>
              </a:rPr>
              <a:t>3.2–4-5</a:t>
            </a:r>
            <a:r>
              <a:rPr kumimoji="1" lang="en-US" altLang="ko-KR" dirty="0" smtClean="0">
                <a:solidFill>
                  <a:srgbClr val="FF822D"/>
                </a:solidFill>
                <a:latin typeface="휴먼모음T" pitchFamily="18" charset="-127"/>
                <a:ea typeface="휴먼모음T" pitchFamily="18" charset="-127"/>
              </a:rPr>
              <a:t>]</a:t>
            </a:r>
            <a:endParaRPr kumimoji="1" lang="en-US" altLang="ko-KR" sz="2000" dirty="0" smtClean="0">
              <a:solidFill>
                <a:srgbClr val="FF822D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buFont typeface="Wingdings" pitchFamily="2" charset="2"/>
              <a:buChar char="l"/>
              <a:defRPr/>
            </a:pP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분만 후</a:t>
            </a:r>
            <a:r>
              <a:rPr kumimoji="1" lang="en-US" altLang="ko-KR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3</a:t>
            </a:r>
            <a:r>
              <a:rPr kumimoji="1" lang="ko-KR" altLang="en-US" sz="18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개월 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전후 젖을 뗌</a:t>
            </a:r>
            <a:endParaRPr kumimoji="1" lang="en-US" altLang="ko-KR" sz="18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000" dirty="0"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※ </a:t>
            </a:r>
            <a:r>
              <a:rPr kumimoji="1" lang="ko-KR" altLang="en-US" sz="18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단</a:t>
            </a:r>
            <a:r>
              <a:rPr kumimoji="1" lang="en-US" altLang="ko-KR" sz="18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1" lang="ko-KR" altLang="en-US" sz="18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포유사료 </a:t>
            </a:r>
            <a:r>
              <a:rPr kumimoji="1" lang="en-US" altLang="ko-KR" sz="18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5kg</a:t>
            </a:r>
            <a:r>
              <a:rPr kumimoji="1" lang="ko-KR" altLang="en-US" sz="18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급여</a:t>
            </a:r>
            <a:endParaRPr kumimoji="1" lang="en-US" altLang="ko-KR" sz="18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20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buFont typeface="Wingdings" pitchFamily="2" charset="2"/>
              <a:buChar char="v"/>
              <a:defRPr/>
            </a:pP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ko-KR" altLang="en-US" sz="2000" dirty="0">
                <a:latin typeface="휴먼모음T" pitchFamily="18" charset="-127"/>
                <a:ea typeface="휴먼모음T" pitchFamily="18" charset="-127"/>
              </a:rPr>
              <a:t>임신우 사양관리</a:t>
            </a:r>
            <a:endParaRPr kumimoji="1"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marL="285750" indent="-285750" algn="l" eaLnBrk="1" hangingPunct="1">
              <a:buFont typeface="Wingdings" pitchFamily="2" charset="2"/>
              <a:buChar char="v"/>
              <a:defRPr/>
            </a:pPr>
            <a:endParaRPr kumimoji="1" lang="en-US" altLang="ko-KR" sz="16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 typeface="Wingdings" pitchFamily="2" charset="2"/>
              <a:buChar char="l"/>
              <a:defRPr/>
            </a:pP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구충제 실시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1" lang="ko-KR" altLang="en-US" sz="2000" dirty="0" err="1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년중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회 실시</a:t>
            </a:r>
            <a:r>
              <a:rPr kumimoji="1" lang="en-US" altLang="ko-KR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342900" indent="-342900" algn="l" eaLnBrk="1" hangingPunct="1">
              <a:buFont typeface="Wingdings" pitchFamily="2" charset="2"/>
              <a:buChar char="l"/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 typeface="Wingdings" pitchFamily="2" charset="2"/>
              <a:buChar char="l"/>
              <a:defRPr/>
            </a:pP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미네랄 블록 급여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 typeface="Wingdings" pitchFamily="2" charset="2"/>
              <a:buChar char="l"/>
              <a:defRPr/>
            </a:pPr>
            <a:endParaRPr kumimoji="1" lang="en-US" altLang="ko-KR" sz="1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marL="342900" indent="-342900" algn="l" eaLnBrk="1" hangingPunct="1">
              <a:buFont typeface="Wingdings" pitchFamily="2" charset="2"/>
              <a:buChar char="l"/>
              <a:defRPr/>
            </a:pPr>
            <a:r>
              <a:rPr kumimoji="1" lang="ko-KR" altLang="en-US" sz="20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철저한 영양관리</a:t>
            </a:r>
            <a:endParaRPr kumimoji="1" lang="en-US" altLang="ko-KR" sz="200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Picture 6" descr="C:\Users\Owner\Desktop\서승민사장님사진\추가 사진\SV10573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148064" y="1556792"/>
            <a:ext cx="3995936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차트 2"/>
          <p:cNvGraphicFramePr/>
          <p:nvPr/>
        </p:nvGraphicFramePr>
        <p:xfrm>
          <a:off x="323528" y="3501008"/>
          <a:ext cx="8640960" cy="322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제목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단계별 </a:t>
            </a:r>
            <a:r>
              <a:rPr lang="ko-KR" altLang="en-US" sz="4800" dirty="0" err="1" smtClean="0">
                <a:latin typeface="HY산B" pitchFamily="18" charset="-127"/>
                <a:ea typeface="HY산B" pitchFamily="18" charset="-127"/>
              </a:rPr>
              <a:t>사료급여법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grpSp>
        <p:nvGrpSpPr>
          <p:cNvPr id="72" name="그룹 71"/>
          <p:cNvGrpSpPr/>
          <p:nvPr/>
        </p:nvGrpSpPr>
        <p:grpSpPr>
          <a:xfrm>
            <a:off x="281236" y="1143794"/>
            <a:ext cx="8692777" cy="2141190"/>
            <a:chOff x="281236" y="1143794"/>
            <a:chExt cx="8692777" cy="2141190"/>
          </a:xfrm>
        </p:grpSpPr>
        <p:grpSp>
          <p:nvGrpSpPr>
            <p:cNvPr id="5" name="그룹 4"/>
            <p:cNvGrpSpPr/>
            <p:nvPr/>
          </p:nvGrpSpPr>
          <p:grpSpPr>
            <a:xfrm>
              <a:off x="281236" y="1143794"/>
              <a:ext cx="8692777" cy="2141190"/>
              <a:chOff x="366961" y="1570509"/>
              <a:chExt cx="8692777" cy="2141190"/>
            </a:xfrm>
          </p:grpSpPr>
          <p:cxnSp>
            <p:nvCxnSpPr>
              <p:cNvPr id="6" name="직선 연결선 5"/>
              <p:cNvCxnSpPr/>
              <p:nvPr/>
            </p:nvCxnSpPr>
            <p:spPr>
              <a:xfrm>
                <a:off x="755576" y="2776542"/>
                <a:ext cx="7992888" cy="0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타원 6"/>
              <p:cNvSpPr/>
              <p:nvPr/>
            </p:nvSpPr>
            <p:spPr>
              <a:xfrm>
                <a:off x="692324" y="2695009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l" eaLnBrk="1" hangingPunct="1">
                  <a:buFont typeface="Wingdings 2" pitchFamily="18" charset="2"/>
                  <a:buNone/>
                </a:pPr>
                <a:endParaRPr kumimoji="1" lang="ko-KR" altLang="en-US" sz="4000" dirty="0">
                  <a:solidFill>
                    <a:schemeClr val="bg1">
                      <a:lumMod val="8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6961" y="3008565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dirty="0" smtClean="0"/>
                  <a:t>출생</a:t>
                </a:r>
                <a:endParaRPr lang="ko-KR" altLang="en-US" sz="1600" dirty="0"/>
              </a:p>
            </p:txBody>
          </p:sp>
          <p:sp>
            <p:nvSpPr>
              <p:cNvPr id="9" name="타원 8"/>
              <p:cNvSpPr/>
              <p:nvPr/>
            </p:nvSpPr>
            <p:spPr>
              <a:xfrm>
                <a:off x="1512987" y="2695009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l" eaLnBrk="1" hangingPunct="1">
                  <a:buFont typeface="Wingdings 2" pitchFamily="18" charset="2"/>
                  <a:buNone/>
                </a:pPr>
                <a:endParaRPr kumimoji="1" lang="ko-KR" altLang="en-US" sz="4000" dirty="0">
                  <a:solidFill>
                    <a:schemeClr val="bg1">
                      <a:lumMod val="8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87624" y="3008565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dirty="0" smtClean="0"/>
                  <a:t>10</a:t>
                </a:r>
                <a:r>
                  <a:rPr lang="ko-KR" altLang="en-US" sz="1600" dirty="0" smtClean="0"/>
                  <a:t>일</a:t>
                </a:r>
                <a:endParaRPr lang="ko-KR" altLang="en-US" sz="1600" dirty="0"/>
              </a:p>
            </p:txBody>
          </p:sp>
          <p:sp>
            <p:nvSpPr>
              <p:cNvPr id="11" name="타원 10"/>
              <p:cNvSpPr/>
              <p:nvPr/>
            </p:nvSpPr>
            <p:spPr>
              <a:xfrm>
                <a:off x="3169171" y="2695009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l" eaLnBrk="1" hangingPunct="1">
                  <a:buFont typeface="Wingdings 2" pitchFamily="18" charset="2"/>
                  <a:buNone/>
                </a:pPr>
                <a:endParaRPr kumimoji="1" lang="ko-KR" altLang="en-US" sz="4000" dirty="0">
                  <a:solidFill>
                    <a:schemeClr val="bg1">
                      <a:lumMod val="8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843808" y="3008565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dirty="0" smtClean="0"/>
                  <a:t>5</a:t>
                </a:r>
                <a:r>
                  <a:rPr lang="ko-KR" altLang="en-US" sz="1600" dirty="0" smtClean="0"/>
                  <a:t>개월</a:t>
                </a:r>
                <a:endParaRPr lang="ko-KR" altLang="en-US" sz="1600" dirty="0"/>
              </a:p>
            </p:txBody>
          </p:sp>
          <p:sp>
            <p:nvSpPr>
              <p:cNvPr id="13" name="타원 12"/>
              <p:cNvSpPr/>
              <p:nvPr/>
            </p:nvSpPr>
            <p:spPr>
              <a:xfrm>
                <a:off x="5113387" y="2695009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l" eaLnBrk="1" hangingPunct="1">
                  <a:buFont typeface="Wingdings 2" pitchFamily="18" charset="2"/>
                  <a:buNone/>
                </a:pPr>
                <a:endParaRPr kumimoji="1" lang="ko-KR" altLang="en-US" sz="4000" dirty="0">
                  <a:solidFill>
                    <a:schemeClr val="bg1">
                      <a:lumMod val="8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88024" y="3008565"/>
                <a:ext cx="79208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dirty="0" smtClean="0"/>
                  <a:t>14</a:t>
                </a:r>
                <a:r>
                  <a:rPr lang="ko-KR" altLang="en-US" sz="1600" dirty="0" smtClean="0"/>
                  <a:t>개월</a:t>
                </a:r>
                <a:endParaRPr lang="en-US" altLang="ko-KR" sz="1600" dirty="0" smtClean="0"/>
              </a:p>
              <a:p>
                <a:pPr algn="ctr"/>
                <a:r>
                  <a:rPr lang="ko-KR" altLang="en-US" sz="1600" b="1" dirty="0" smtClean="0">
                    <a:solidFill>
                      <a:srgbClr val="FF0000"/>
                    </a:solidFill>
                  </a:rPr>
                  <a:t>수정</a:t>
                </a:r>
                <a:endParaRPr lang="ko-KR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7129611" y="2695009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l" eaLnBrk="1" hangingPunct="1">
                  <a:buFont typeface="Wingdings 2" pitchFamily="18" charset="2"/>
                  <a:buNone/>
                </a:pPr>
                <a:endParaRPr kumimoji="1" lang="ko-KR" altLang="en-US" sz="4000" dirty="0">
                  <a:solidFill>
                    <a:schemeClr val="bg1">
                      <a:lumMod val="8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804248" y="3008565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dirty="0" smtClean="0"/>
                  <a:t>24</a:t>
                </a:r>
                <a:r>
                  <a:rPr lang="ko-KR" altLang="en-US" sz="1600" dirty="0" smtClean="0"/>
                  <a:t>개월</a:t>
                </a:r>
                <a:endParaRPr lang="ko-KR" altLang="en-US" sz="1600" dirty="0"/>
              </a:p>
            </p:txBody>
          </p:sp>
          <p:sp>
            <p:nvSpPr>
              <p:cNvPr id="17" name="타원 16"/>
              <p:cNvSpPr/>
              <p:nvPr/>
            </p:nvSpPr>
            <p:spPr>
              <a:xfrm>
                <a:off x="8137723" y="2695009"/>
                <a:ext cx="144016" cy="144016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3d/>
              </a:bodyPr>
              <a:lstStyle/>
              <a:p>
                <a:pPr algn="l" eaLnBrk="1" hangingPunct="1">
                  <a:buFont typeface="Wingdings 2" pitchFamily="18" charset="2"/>
                  <a:buNone/>
                </a:pPr>
                <a:endParaRPr kumimoji="1" lang="ko-KR" altLang="en-US" sz="4000" dirty="0">
                  <a:solidFill>
                    <a:schemeClr val="bg1">
                      <a:lumMod val="8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812360" y="3008565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600" dirty="0" smtClean="0"/>
                  <a:t>27</a:t>
                </a:r>
                <a:r>
                  <a:rPr lang="ko-KR" altLang="en-US" sz="1600" dirty="0" smtClean="0"/>
                  <a:t>개월</a:t>
                </a:r>
                <a:endParaRPr lang="ko-KR" altLang="en-US" sz="1600" dirty="0"/>
              </a:p>
            </p:txBody>
          </p:sp>
          <p:cxnSp>
            <p:nvCxnSpPr>
              <p:cNvPr id="20" name="직선 화살표 연결선 19"/>
              <p:cNvCxnSpPr/>
              <p:nvPr/>
            </p:nvCxnSpPr>
            <p:spPr>
              <a:xfrm>
                <a:off x="1618899" y="2579193"/>
                <a:ext cx="1602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화살표 연결선 20"/>
              <p:cNvCxnSpPr/>
              <p:nvPr/>
            </p:nvCxnSpPr>
            <p:spPr>
              <a:xfrm>
                <a:off x="3256031" y="2579193"/>
                <a:ext cx="1908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화살표 연결선 21"/>
              <p:cNvCxnSpPr/>
              <p:nvPr/>
            </p:nvCxnSpPr>
            <p:spPr>
              <a:xfrm>
                <a:off x="5200247" y="2579193"/>
                <a:ext cx="1980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직선 화살표 연결선 22"/>
              <p:cNvCxnSpPr/>
              <p:nvPr/>
            </p:nvCxnSpPr>
            <p:spPr>
              <a:xfrm>
                <a:off x="7225997" y="2579193"/>
                <a:ext cx="972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866407" y="2084090"/>
                <a:ext cx="110698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dirty="0" smtClean="0"/>
                  <a:t>어린 송아지</a:t>
                </a:r>
                <a:endParaRPr lang="en-US" altLang="ko-KR" sz="1600" dirty="0" smtClean="0"/>
              </a:p>
              <a:p>
                <a:pPr algn="ctr"/>
                <a:r>
                  <a:rPr lang="en-US" altLang="ko-KR" sz="1600" dirty="0" smtClean="0"/>
                  <a:t>22%</a:t>
                </a:r>
                <a:endParaRPr lang="ko-KR" altLang="en-US" sz="16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28547" y="2074565"/>
                <a:ext cx="96296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dirty="0" err="1" smtClean="0"/>
                  <a:t>중송아지</a:t>
                </a:r>
                <a:endParaRPr lang="en-US" altLang="ko-KR" sz="1600" dirty="0" smtClean="0"/>
              </a:p>
              <a:p>
                <a:pPr algn="ctr"/>
                <a:r>
                  <a:rPr lang="en-US" altLang="ko-KR" sz="1600" dirty="0" smtClean="0"/>
                  <a:t>18%</a:t>
                </a:r>
                <a:endParaRPr lang="ko-KR" altLang="en-US" sz="16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26765" y="2074565"/>
                <a:ext cx="926964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dirty="0" err="1" smtClean="0"/>
                  <a:t>큰송아지</a:t>
                </a:r>
                <a:endParaRPr lang="en-US" altLang="ko-KR" sz="1600" dirty="0" smtClean="0"/>
              </a:p>
              <a:p>
                <a:pPr algn="ctr"/>
                <a:r>
                  <a:rPr lang="en-US" altLang="ko-KR" sz="1600" dirty="0" smtClean="0"/>
                  <a:t>16%</a:t>
                </a:r>
                <a:endParaRPr lang="ko-KR" altLang="en-US" sz="16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317444" y="2074565"/>
                <a:ext cx="79208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dirty="0" err="1" smtClean="0"/>
                  <a:t>포유우</a:t>
                </a:r>
                <a:endParaRPr lang="en-US" altLang="ko-KR" sz="1600" dirty="0" smtClean="0"/>
              </a:p>
              <a:p>
                <a:pPr algn="ctr"/>
                <a:r>
                  <a:rPr lang="en-US" altLang="ko-KR" sz="1600" dirty="0" smtClean="0"/>
                  <a:t>16%</a:t>
                </a:r>
                <a:endParaRPr lang="ko-KR" altLang="en-US" sz="16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028750" y="1762810"/>
                <a:ext cx="110869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b="1" dirty="0" err="1" smtClean="0"/>
                  <a:t>입붙이기</a:t>
                </a:r>
                <a:endParaRPr lang="ko-KR" altLang="en-US" sz="1600" b="1" dirty="0"/>
              </a:p>
            </p:txBody>
          </p:sp>
          <p:cxnSp>
            <p:nvCxnSpPr>
              <p:cNvPr id="30" name="직선 연결선 29"/>
              <p:cNvCxnSpPr>
                <a:stCxn id="29" idx="2"/>
                <a:endCxn id="9" idx="0"/>
              </p:cNvCxnSpPr>
              <p:nvPr/>
            </p:nvCxnSpPr>
            <p:spPr>
              <a:xfrm>
                <a:off x="1583098" y="2009031"/>
                <a:ext cx="1897" cy="685978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6660232" y="1762810"/>
                <a:ext cx="110869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b="1" dirty="0" smtClean="0"/>
                  <a:t>분만</a:t>
                </a:r>
                <a:endParaRPr lang="ko-KR" altLang="en-US" sz="1600" b="1" dirty="0"/>
              </a:p>
            </p:txBody>
          </p:sp>
          <p:cxnSp>
            <p:nvCxnSpPr>
              <p:cNvPr id="32" name="직선 연결선 31"/>
              <p:cNvCxnSpPr>
                <a:stCxn id="31" idx="2"/>
                <a:endCxn id="15" idx="0"/>
              </p:cNvCxnSpPr>
              <p:nvPr/>
            </p:nvCxnSpPr>
            <p:spPr>
              <a:xfrm flipH="1">
                <a:off x="7201619" y="2009031"/>
                <a:ext cx="12961" cy="685978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7668344" y="1762810"/>
                <a:ext cx="1108695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600" b="1" dirty="0" smtClean="0"/>
                  <a:t>젖떼기</a:t>
                </a:r>
                <a:endParaRPr lang="ko-KR" altLang="en-US" sz="1600" b="1" dirty="0"/>
              </a:p>
            </p:txBody>
          </p:sp>
          <p:cxnSp>
            <p:nvCxnSpPr>
              <p:cNvPr id="34" name="직선 연결선 33"/>
              <p:cNvCxnSpPr>
                <a:stCxn id="33" idx="2"/>
                <a:endCxn id="17" idx="0"/>
              </p:cNvCxnSpPr>
              <p:nvPr/>
            </p:nvCxnSpPr>
            <p:spPr>
              <a:xfrm flipH="1">
                <a:off x="8209731" y="2009031"/>
                <a:ext cx="12961" cy="685978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직사각형 34"/>
              <p:cNvSpPr/>
              <p:nvPr/>
            </p:nvSpPr>
            <p:spPr>
              <a:xfrm>
                <a:off x="418778" y="1570509"/>
                <a:ext cx="8640960" cy="21411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eaLnBrk="1" hangingPunct="1">
                  <a:buFont typeface="Wingdings 2" pitchFamily="18" charset="2"/>
                  <a:buNone/>
                </a:pPr>
                <a:endParaRPr kumimoji="1" lang="ko-KR" altLang="en-US" sz="4000" dirty="0">
                  <a:solidFill>
                    <a:schemeClr val="bg1">
                      <a:lumMod val="8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cxnSp>
          <p:nvCxnSpPr>
            <p:cNvPr id="37" name="직선 화살표 연결선 36"/>
            <p:cNvCxnSpPr/>
            <p:nvPr/>
          </p:nvCxnSpPr>
          <p:spPr>
            <a:xfrm>
              <a:off x="8183066" y="2161431"/>
              <a:ext cx="630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8090867" y="1668988"/>
              <a:ext cx="792088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ko-KR" altLang="en-US" sz="1600" dirty="0" smtClean="0"/>
                <a:t>임신우</a:t>
              </a:r>
              <a:endParaRPr lang="en-US" altLang="ko-KR" sz="1600" dirty="0" smtClean="0"/>
            </a:p>
            <a:p>
              <a:pPr algn="ctr"/>
              <a:r>
                <a:rPr lang="en-US" altLang="ko-KR" sz="1600" dirty="0" smtClean="0"/>
                <a:t>15%</a:t>
              </a: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3529979" y="5559043"/>
            <a:ext cx="432049" cy="2462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rgbClr val="FF0000"/>
                </a:solidFill>
              </a:rPr>
              <a:t>분만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서승민.ss\Desktop\논병아리\KakaoTalk_Moim_4mey1boLOqC50NEbYRfH7T2Bj26Ij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547208" y="-719518"/>
            <a:ext cx="4608514" cy="8585071"/>
          </a:xfrm>
          <a:prstGeom prst="rect">
            <a:avLst/>
          </a:prstGeom>
          <a:noFill/>
        </p:spPr>
      </p:pic>
      <p:sp>
        <p:nvSpPr>
          <p:cNvPr id="4" name="타원 3"/>
          <p:cNvSpPr/>
          <p:nvPr/>
        </p:nvSpPr>
        <p:spPr>
          <a:xfrm>
            <a:off x="251520" y="1700808"/>
            <a:ext cx="4860032" cy="4032448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/>
          </a:bodyPr>
          <a:lstStyle/>
          <a:p>
            <a:pPr algn="l" eaLnBrk="1" hangingPunct="1">
              <a:buFont typeface="Wingdings 2" pitchFamily="18" charset="2"/>
              <a:buNone/>
            </a:pPr>
            <a:endParaRPr kumimoji="1" lang="ko-KR" altLang="en-US" sz="4000" dirty="0">
              <a:solidFill>
                <a:schemeClr val="bg1">
                  <a:lumMod val="8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SAM_22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err="1" smtClean="0">
                <a:latin typeface="HY산B" pitchFamily="18" charset="-127"/>
                <a:ea typeface="HY산B" pitchFamily="18" charset="-127"/>
              </a:rPr>
              <a:t>개월령</a:t>
            </a:r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 연골차이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549393"/>
            <a:ext cx="3816424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eaLnBrk="1" hangingPunct="1">
              <a:buFont typeface="Wingdings" pitchFamily="2" charset="2"/>
              <a:buChar char="v"/>
              <a:defRPr/>
            </a:pP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22</a:t>
            </a:r>
            <a:r>
              <a:rPr kumimoji="1" lang="ko-KR" altLang="en-US" sz="2000" dirty="0" err="1" smtClean="0">
                <a:latin typeface="휴먼모음T" pitchFamily="18" charset="-127"/>
                <a:ea typeface="휴먼모음T" pitchFamily="18" charset="-127"/>
              </a:rPr>
              <a:t>개월령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척추 가시돌기 연골</a:t>
            </a:r>
            <a:endParaRPr kumimoji="1" lang="en-US" altLang="ko-KR" sz="2000" dirty="0" smtClean="0">
              <a:latin typeface="휴먼모음T" pitchFamily="18" charset="-127"/>
              <a:ea typeface="휴먼모음T" pitchFamily="18" charset="-127"/>
            </a:endParaRPr>
          </a:p>
          <a:p>
            <a:endParaRPr kumimoji="1" lang="en-US" altLang="ko-KR" sz="105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r>
              <a:rPr kumimoji="1" lang="en-US" altLang="ko-KR" sz="16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하얗고</a:t>
            </a: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뚜렷하게 남아 있음</a:t>
            </a: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kumimoji="1" lang="en-US" altLang="ko-KR" dirty="0" smtClean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1561517"/>
            <a:ext cx="399333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  <a:defRPr/>
            </a:pP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 68</a:t>
            </a:r>
            <a:r>
              <a:rPr kumimoji="1" lang="ko-KR" altLang="en-US" sz="2000" dirty="0" err="1">
                <a:latin typeface="휴먼모음T" pitchFamily="18" charset="-127"/>
                <a:ea typeface="휴먼모음T" pitchFamily="18" charset="-127"/>
              </a:rPr>
              <a:t>개월령</a:t>
            </a:r>
            <a:r>
              <a:rPr kumimoji="1"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kumimoji="1" lang="ko-KR" altLang="en-US" sz="2000" dirty="0">
                <a:latin typeface="휴먼모음T" pitchFamily="18" charset="-127"/>
                <a:ea typeface="휴먼모음T" pitchFamily="18" charset="-127"/>
              </a:rPr>
              <a:t>척추 가시돌기 연골</a:t>
            </a:r>
            <a:endParaRPr kumimoji="1"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endParaRPr kumimoji="1" lang="en-US" altLang="ko-KR" sz="1050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kumimoji="1" lang="en-US" altLang="ko-KR" sz="1400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1" lang="en-US" altLang="ko-KR" sz="140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하얀색 </a:t>
            </a:r>
            <a:r>
              <a:rPr kumimoji="1" lang="ko-KR" altLang="en-US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부분이 줄어들면서 색도 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어둡게</a:t>
            </a:r>
            <a:endParaRPr kumimoji="1" lang="en-US" altLang="ko-KR" dirty="0" smtClean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1" lang="ko-KR" altLang="en-US" sz="1050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ko-KR" altLang="en-US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변하고 </a:t>
            </a:r>
            <a:r>
              <a:rPr kumimoji="1" lang="ko-KR" altLang="en-US" dirty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있음</a:t>
            </a:r>
            <a:r>
              <a:rPr kumimoji="1" lang="en-US" altLang="ko-KR" dirty="0" smtClean="0">
                <a:solidFill>
                  <a:schemeClr val="bg1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endParaRPr kumimoji="1" lang="en-US" altLang="ko-KR" dirty="0">
              <a:solidFill>
                <a:schemeClr val="bg1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550498" y="2647960"/>
            <a:ext cx="3949494" cy="3864871"/>
            <a:chOff x="550498" y="2852936"/>
            <a:chExt cx="3744416" cy="4038988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98" y="2852936"/>
              <a:ext cx="3744416" cy="4038988"/>
            </a:xfrm>
            <a:prstGeom prst="rect">
              <a:avLst/>
            </a:prstGeom>
          </p:spPr>
        </p:pic>
        <p:sp>
          <p:nvSpPr>
            <p:cNvPr id="10" name="타원 9"/>
            <p:cNvSpPr/>
            <p:nvPr/>
          </p:nvSpPr>
          <p:spPr>
            <a:xfrm>
              <a:off x="2195736" y="3573016"/>
              <a:ext cx="864096" cy="3024336"/>
            </a:xfrm>
            <a:prstGeom prst="ellipse">
              <a:avLst/>
            </a:prstGeom>
            <a:noFill/>
            <a:ln w="28575">
              <a:solidFill>
                <a:srgbClr val="0CCE4D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eaLnBrk="1" hangingPunct="1">
                <a:buFont typeface="Wingdings 2" pitchFamily="18" charset="2"/>
                <a:buNone/>
              </a:pPr>
              <a:endParaRPr kumimoji="1" lang="ko-KR" altLang="en-US" sz="4000" dirty="0">
                <a:solidFill>
                  <a:schemeClr val="bg1">
                    <a:lumMod val="8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4980299" y="2670909"/>
            <a:ext cx="3984189" cy="3854435"/>
            <a:chOff x="5076056" y="2875885"/>
            <a:chExt cx="3777309" cy="4028082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875885"/>
              <a:ext cx="3777309" cy="4028082"/>
            </a:xfrm>
            <a:prstGeom prst="rect">
              <a:avLst/>
            </a:prstGeom>
          </p:spPr>
        </p:pic>
        <p:sp>
          <p:nvSpPr>
            <p:cNvPr id="17" name="타원 16"/>
            <p:cNvSpPr/>
            <p:nvPr/>
          </p:nvSpPr>
          <p:spPr>
            <a:xfrm rot="20466476">
              <a:off x="6824007" y="3010590"/>
              <a:ext cx="1080120" cy="3312368"/>
            </a:xfrm>
            <a:prstGeom prst="ellipse">
              <a:avLst/>
            </a:prstGeom>
            <a:noFill/>
            <a:ln w="28575">
              <a:solidFill>
                <a:srgbClr val="0CCE4D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eaLnBrk="1" hangingPunct="1">
                <a:buFont typeface="Wingdings 2" pitchFamily="18" charset="2"/>
                <a:buNone/>
              </a:pPr>
              <a:endParaRPr kumimoji="1" lang="ko-KR" altLang="en-US" sz="4000" dirty="0">
                <a:solidFill>
                  <a:schemeClr val="bg1">
                    <a:lumMod val="8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31303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AM_2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5640" y="1556792"/>
            <a:ext cx="7638768" cy="4509120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 rot="16200000">
            <a:off x="3995936" y="-819472"/>
            <a:ext cx="1512168" cy="6696744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>
              <a:buFont typeface="Wingdings 2" pitchFamily="18" charset="2"/>
              <a:buNone/>
            </a:pPr>
            <a:endParaRPr kumimoji="1" lang="ko-KR" altLang="en-US" sz="4000" dirty="0">
              <a:solidFill>
                <a:schemeClr val="bg1">
                  <a:lumMod val="8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75456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  <a:defRPr/>
            </a:pP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167</a:t>
            </a:r>
            <a:r>
              <a:rPr kumimoji="1" lang="ko-KR" altLang="en-US" sz="2000" dirty="0" err="1" smtClean="0">
                <a:latin typeface="휴먼모음T" pitchFamily="18" charset="-127"/>
                <a:ea typeface="휴먼모음T" pitchFamily="18" charset="-127"/>
              </a:rPr>
              <a:t>개월령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(12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산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)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kumimoji="1" lang="ko-KR" altLang="en-US" sz="2000" dirty="0">
                <a:latin typeface="휴먼모음T" pitchFamily="18" charset="-127"/>
                <a:ea typeface="휴먼모음T" pitchFamily="18" charset="-127"/>
              </a:rPr>
              <a:t>척추 가시돌기 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연골 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(14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년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kumimoji="1" lang="en-US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0072" y="1052736"/>
            <a:ext cx="3348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/>
              <a:t>No. 000 1643 12131</a:t>
            </a:r>
            <a:endParaRPr lang="ko-KR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1560" y="675456"/>
            <a:ext cx="504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  <a:defRPr/>
            </a:pP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178</a:t>
            </a:r>
            <a:r>
              <a:rPr kumimoji="1" lang="ko-KR" altLang="en-US" sz="2000" dirty="0" err="1" smtClean="0">
                <a:latin typeface="휴먼모음T" pitchFamily="18" charset="-127"/>
                <a:ea typeface="휴먼모음T" pitchFamily="18" charset="-127"/>
              </a:rPr>
              <a:t>개월령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(13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산</a:t>
            </a:r>
            <a:r>
              <a:rPr kumimoji="1" lang="en-US" altLang="ko-KR" sz="2000" dirty="0" smtClean="0">
                <a:latin typeface="휴먼모음T" pitchFamily="18" charset="-127"/>
                <a:ea typeface="휴먼모음T" pitchFamily="18" charset="-127"/>
              </a:rPr>
              <a:t>)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2000" dirty="0">
                <a:latin typeface="휴먼모음T" pitchFamily="18" charset="-127"/>
                <a:ea typeface="휴먼모음T" pitchFamily="18" charset="-127"/>
              </a:rPr>
              <a:t>– </a:t>
            </a:r>
            <a:r>
              <a:rPr kumimoji="1" lang="ko-KR" altLang="en-US" sz="2000" dirty="0">
                <a:latin typeface="휴먼모음T" pitchFamily="18" charset="-127"/>
                <a:ea typeface="휴먼모음T" pitchFamily="18" charset="-127"/>
              </a:rPr>
              <a:t>척추 가시돌기 </a:t>
            </a:r>
            <a:r>
              <a:rPr kumimoji="1" lang="ko-KR" altLang="en-US" sz="2000" dirty="0" smtClean="0">
                <a:latin typeface="휴먼모음T" pitchFamily="18" charset="-127"/>
                <a:ea typeface="휴먼모음T" pitchFamily="18" charset="-127"/>
              </a:rPr>
              <a:t>연골</a:t>
            </a:r>
            <a:endParaRPr kumimoji="1" lang="en-US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pic>
        <p:nvPicPr>
          <p:cNvPr id="102402" name="Picture 2" descr="C:\Users\user\Desktop\KakaoTalk_20160503_225039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308249" y="148135"/>
            <a:ext cx="4743527" cy="7848873"/>
          </a:xfrm>
          <a:prstGeom prst="rect">
            <a:avLst/>
          </a:prstGeom>
          <a:noFill/>
        </p:spPr>
      </p:pic>
      <p:sp>
        <p:nvSpPr>
          <p:cNvPr id="11" name="타원 10"/>
          <p:cNvSpPr/>
          <p:nvPr/>
        </p:nvSpPr>
        <p:spPr>
          <a:xfrm rot="16200000">
            <a:off x="4442705" y="779424"/>
            <a:ext cx="1914778" cy="6408710"/>
          </a:xfrm>
          <a:prstGeom prst="ellipse">
            <a:avLst/>
          </a:prstGeom>
          <a:noFill/>
          <a:ln w="38100">
            <a:solidFill>
              <a:srgbClr val="0000FF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>
              <a:buFont typeface="Wingdings 2" pitchFamily="18" charset="2"/>
              <a:buNone/>
            </a:pPr>
            <a:endParaRPr kumimoji="1" lang="ko-KR" altLang="en-US" sz="4000" dirty="0">
              <a:solidFill>
                <a:schemeClr val="bg1">
                  <a:lumMod val="8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2404" name="Picture 4" descr="C:\Users\user\Desktop\KakaoTalk_20160503_225038597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 rot="16200000">
            <a:off x="2123728" y="-300560"/>
            <a:ext cx="5112568" cy="8424936"/>
          </a:xfrm>
          <a:prstGeom prst="rect">
            <a:avLst/>
          </a:prstGeom>
          <a:noFill/>
        </p:spPr>
      </p:pic>
      <p:grpSp>
        <p:nvGrpSpPr>
          <p:cNvPr id="13" name="그룹 12"/>
          <p:cNvGrpSpPr/>
          <p:nvPr/>
        </p:nvGrpSpPr>
        <p:grpSpPr>
          <a:xfrm>
            <a:off x="299737" y="1622102"/>
            <a:ext cx="8603788" cy="4327178"/>
            <a:chOff x="360700" y="1622102"/>
            <a:chExt cx="8603788" cy="4327178"/>
          </a:xfrm>
        </p:grpSpPr>
        <p:sp>
          <p:nvSpPr>
            <p:cNvPr id="12" name="직사각형 11"/>
            <p:cNvSpPr/>
            <p:nvPr/>
          </p:nvSpPr>
          <p:spPr>
            <a:xfrm>
              <a:off x="467544" y="1628800"/>
              <a:ext cx="8496944" cy="4320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3d/>
            </a:bodyPr>
            <a:lstStyle/>
            <a:p>
              <a:pPr algn="l" eaLnBrk="1" hangingPunct="1">
                <a:buFont typeface="Wingdings 2" pitchFamily="18" charset="2"/>
                <a:buNone/>
              </a:pPr>
              <a:endParaRPr kumimoji="1" lang="ko-KR" altLang="en-US" sz="4000" dirty="0">
                <a:solidFill>
                  <a:schemeClr val="bg1">
                    <a:lumMod val="8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360700" y="1622102"/>
              <a:ext cx="8603788" cy="4327178"/>
              <a:chOff x="360700" y="1340768"/>
              <a:chExt cx="8603788" cy="4327178"/>
            </a:xfrm>
          </p:grpSpPr>
          <p:pic>
            <p:nvPicPr>
              <p:cNvPr id="106499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6252"/>
              <a:stretch>
                <a:fillRect/>
              </a:stretch>
            </p:blipFill>
            <p:spPr bwMode="auto">
              <a:xfrm>
                <a:off x="360700" y="3501008"/>
                <a:ext cx="3312368" cy="2166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25805"/>
              <a:stretch>
                <a:fillRect/>
              </a:stretch>
            </p:blipFill>
            <p:spPr bwMode="auto">
              <a:xfrm>
                <a:off x="467544" y="1340768"/>
                <a:ext cx="8496944" cy="2166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가축개량의 필요성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graphicFrame>
        <p:nvGraphicFramePr>
          <p:cNvPr id="5" name="차트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22466721"/>
              </p:ext>
            </p:extLst>
          </p:nvPr>
        </p:nvGraphicFramePr>
        <p:xfrm>
          <a:off x="1547664" y="1628800"/>
          <a:ext cx="626469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제목 1"/>
          <p:cNvSpPr txBox="1">
            <a:spLocks/>
          </p:cNvSpPr>
          <p:nvPr/>
        </p:nvSpPr>
        <p:spPr>
          <a:xfrm>
            <a:off x="642938" y="3795713"/>
            <a:ext cx="7986712" cy="857250"/>
          </a:xfrm>
          <a:prstGeom prst="rect">
            <a:avLst/>
          </a:prstGeom>
        </p:spPr>
        <p:txBody>
          <a:bodyPr bIns="91440" anchor="b">
            <a:normAutofit fontScale="92500"/>
          </a:bodyPr>
          <a:lstStyle/>
          <a:p>
            <a:pPr>
              <a:defRPr/>
            </a:pPr>
            <a:r>
              <a:rPr lang="ko-KR" altLang="en-US" sz="4000" b="1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육량향상 </a:t>
            </a:r>
            <a:r>
              <a:rPr lang="ko-KR" altLang="en-US" sz="4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및 </a:t>
            </a:r>
            <a:r>
              <a:rPr lang="ko-KR" altLang="en-US" sz="4000" b="1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육질개선 </a:t>
            </a:r>
            <a:r>
              <a:rPr lang="ko-KR" altLang="en-US" sz="4000" b="1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효과</a:t>
            </a:r>
            <a:r>
              <a:rPr lang="en-US" altLang="ko-KR" sz="4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(</a:t>
            </a:r>
            <a:r>
              <a:rPr lang="ko-KR" altLang="en-US" sz="4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농가 수익창출</a:t>
            </a:r>
            <a:r>
              <a:rPr lang="en-US" altLang="ko-KR" sz="4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)</a:t>
            </a:r>
            <a:endParaRPr lang="ko-KR" altLang="en-US" sz="4000" b="1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  <a:cs typeface="+mj-cs"/>
            </a:endParaRPr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785813" y="4869160"/>
            <a:ext cx="7772400" cy="1273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bIns="91440" anchor="b"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ko-KR" altLang="en-US" sz="2300" b="1" dirty="0">
                <a:latin typeface="휴먼모음T" pitchFamily="18" charset="-127"/>
                <a:ea typeface="휴먼모음T" pitchFamily="18" charset="-127"/>
                <a:cs typeface="+mj-cs"/>
              </a:rPr>
              <a:t>등급간 가격격차 심화</a:t>
            </a:r>
            <a:endParaRPr lang="en-US" altLang="ko-KR" sz="2300" dirty="0">
              <a:latin typeface="휴먼모음T" pitchFamily="18" charset="-127"/>
              <a:ea typeface="휴먼모음T" pitchFamily="18" charset="-127"/>
              <a:cs typeface="+mj-cs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ko-KR" altLang="en-US" sz="23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마리당 약 </a:t>
            </a:r>
            <a:r>
              <a:rPr lang="en-US" altLang="ko-KR" sz="23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100</a:t>
            </a:r>
            <a:r>
              <a:rPr lang="ko-KR" altLang="en-US" sz="23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  <a:cs typeface="+mj-cs"/>
              </a:rPr>
              <a:t>만원 이상 수익성 차이</a:t>
            </a:r>
            <a:endParaRPr lang="en-US" altLang="ko-KR" sz="23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  <a:cs typeface="+mj-cs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ko-KR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등급간 </a:t>
            </a:r>
            <a:r>
              <a:rPr lang="en-US" altLang="ko-KR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1,500</a:t>
            </a:r>
            <a:r>
              <a:rPr lang="ko-KR" altLang="en-US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원</a:t>
            </a:r>
            <a:r>
              <a:rPr lang="en-US" altLang="ko-KR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~2,000</a:t>
            </a:r>
            <a:r>
              <a:rPr lang="ko-KR" altLang="en-US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원</a:t>
            </a:r>
            <a:r>
              <a:rPr lang="en-US" altLang="ko-KR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/kg</a:t>
            </a:r>
            <a:r>
              <a:rPr lang="ko-KR" altLang="en-US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차이</a:t>
            </a:r>
            <a:r>
              <a:rPr lang="en-US" altLang="ko-KR" sz="2300" dirty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300" dirty="0">
              <a:solidFill>
                <a:srgbClr val="0070C0"/>
              </a:solidFill>
              <a:latin typeface="휴먼모음T" pitchFamily="18" charset="-127"/>
              <a:ea typeface="휴먼모음T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새 폴더\SAM_24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0" y="116632"/>
            <a:ext cx="8604178" cy="6453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6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 descr="C:\Users\서승민.ss\Desktop\논병아리\20170312_105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51" y="260648"/>
            <a:ext cx="8508437" cy="6381328"/>
          </a:xfrm>
          <a:prstGeom prst="rect">
            <a:avLst/>
          </a:prstGeom>
          <a:noFill/>
        </p:spPr>
      </p:pic>
      <p:pic>
        <p:nvPicPr>
          <p:cNvPr id="110594" name="Picture 2" descr="C:\Users\서승민.ss\Desktop\논병아리\20170311_095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051" y="260648"/>
            <a:ext cx="8508437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우리집 항공사진\143179232154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02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/>
        </p:nvGraphicFramePr>
        <p:xfrm>
          <a:off x="251523" y="188640"/>
          <a:ext cx="8892477" cy="6480184"/>
        </p:xfrm>
        <a:graphic>
          <a:graphicData uri="http://schemas.openxmlformats.org/drawingml/2006/table">
            <a:tbl>
              <a:tblPr/>
              <a:tblGrid>
                <a:gridCol w="209079"/>
                <a:gridCol w="559202"/>
                <a:gridCol w="217375"/>
                <a:gridCol w="215717"/>
                <a:gridCol w="559202"/>
                <a:gridCol w="325233"/>
                <a:gridCol w="209079"/>
                <a:gridCol w="444707"/>
                <a:gridCol w="373356"/>
                <a:gridCol w="444707"/>
                <a:gridCol w="363398"/>
                <a:gridCol w="331871"/>
                <a:gridCol w="330212"/>
                <a:gridCol w="403222"/>
                <a:gridCol w="403223"/>
                <a:gridCol w="403222"/>
                <a:gridCol w="403223"/>
                <a:gridCol w="403222"/>
                <a:gridCol w="331871"/>
                <a:gridCol w="209079"/>
                <a:gridCol w="403223"/>
                <a:gridCol w="487850"/>
                <a:gridCol w="861204"/>
              </a:tblGrid>
              <a:tr h="584200">
                <a:tc gridSpan="23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소도체</a:t>
                      </a:r>
                      <a:r>
                        <a:rPr kumimoji="0" lang="ko-KR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등급판정결과</a:t>
                      </a:r>
                    </a:p>
                  </a:txBody>
                  <a:tcPr marL="6786" marR="6786" marT="67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543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출하자명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서승민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(601016-*******)</a:t>
                      </a:r>
                    </a:p>
                  </a:txBody>
                  <a:tcPr marL="6786" marR="6786" marT="67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주소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전남 영암군 </a:t>
                      </a:r>
                      <a:r>
                        <a:rPr kumimoji="0" lang="ko-KR" alt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미암면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ko-KR" alt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신한리</a:t>
                      </a: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 </a:t>
                      </a: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70-4</a:t>
                      </a:r>
                    </a:p>
                  </a:txBody>
                  <a:tcPr marL="6786" marR="6786" marT="67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543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작업장명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전국</a:t>
                      </a:r>
                    </a:p>
                  </a:txBody>
                  <a:tcPr marL="6786" marR="6786" marT="67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7">
                  <a:txBody>
                    <a:bodyPr/>
                    <a:lstStyle/>
                    <a:p>
                      <a:pPr marL="0" marR="0" lvl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판정일자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: 2012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01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~ 2012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년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 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</a:p>
                  </a:txBody>
                  <a:tcPr marL="6786" marR="6786" marT="678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순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작업장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판 정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도체번호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품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성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rowSpan="3" gridSpan="6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육            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gridSpan="6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육           질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최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경락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바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함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종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단가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코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종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별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gridSpan="6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원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/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kg)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드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월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일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등지방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등심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도체중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육량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육량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근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육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성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육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두께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면적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(kg)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지수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보정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내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직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숙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질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(mm)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(cm</a:t>
                      </a:r>
                      <a:r>
                        <a:rPr kumimoji="0" lang="en-US" altLang="ko-KR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2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감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도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등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방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급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번호</a:t>
                      </a: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)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FFF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농협음성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560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70.05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A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1++A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112,000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002054146540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농협음성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478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70.27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A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1++A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144,444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002051737022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농협나주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471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62.59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C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1++C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002054146507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농협나주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557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59.61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C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1++C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002054146566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농협나주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204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563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54.23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C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1+C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002051737098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7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농협나주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249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445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65.66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B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1++B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002051737047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8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농협나주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250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한우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거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516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62.99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B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9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4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2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1++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1++B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　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002054146453</a:t>
                      </a:r>
                    </a:p>
                  </a:txBody>
                  <a:tcPr marL="6786" marR="6786" marT="6786" marB="0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52413">
                <a:tc gridSpan="23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축산물품질평가원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맑은 고딕" pitchFamily="50" charset="-127"/>
                        </a:rPr>
                        <a:t>(</a:t>
                      </a:r>
                      <a:r>
                        <a:rPr kumimoji="0" lang="en-US" altLang="ko-KR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맑은 고딕" pitchFamily="50" charset="-127"/>
                          <a:ea typeface="바탕" pitchFamily="18" charset="-127"/>
                        </a:rPr>
                        <a:t>www.ekape.or.kr)</a:t>
                      </a:r>
                    </a:p>
                  </a:txBody>
                  <a:tcPr marL="6786" marR="6786" marT="6786" marB="0" anchor="ctr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251520" y="4061832"/>
            <a:ext cx="8892480" cy="64807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eaLnBrk="1" hangingPunct="1">
              <a:buFont typeface="Wingdings 2" pitchFamily="18" charset="2"/>
              <a:buNone/>
            </a:pPr>
            <a:endParaRPr kumimoji="1" lang="ko-KR" altLang="en-US" sz="4000" dirty="0">
              <a:solidFill>
                <a:schemeClr val="bg1">
                  <a:lumMod val="8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2339752" y="548680"/>
            <a:ext cx="4525615" cy="3590057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/>
            <a:r>
              <a:rPr kumimoji="1" lang="ko-KR" altLang="en-US" sz="32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아</a:t>
            </a:r>
            <a:r>
              <a:rPr kumimoji="1" lang="en-US" altLang="ko-KR" sz="32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?!~~~</a:t>
            </a:r>
            <a:endParaRPr kumimoji="1" lang="en-US" altLang="ko-KR" sz="32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eaLnBrk="1" hangingPunct="1"/>
            <a:r>
              <a:rPr kumimoji="1" lang="ko-KR" altLang="en-US" sz="3200" dirty="0" err="1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이럴수도</a:t>
            </a:r>
            <a:r>
              <a:rPr kumimoji="1" lang="en-US" altLang="ko-KR" sz="32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…!</a:t>
            </a:r>
            <a:endParaRPr kumimoji="1" lang="en-US" altLang="ko-KR" sz="32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2339653" y="4221163"/>
            <a:ext cx="4176563" cy="194414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kumimoji="1" lang="ko-KR" altLang="en-US" sz="2400" b="1" dirty="0">
                <a:solidFill>
                  <a:schemeClr val="accent3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개량의 차이</a:t>
            </a:r>
            <a:endParaRPr kumimoji="1" lang="en-US" altLang="ko-KR" sz="2400" b="1" dirty="0">
              <a:solidFill>
                <a:schemeClr val="accent3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eaLnBrk="1" hangingPunct="1">
              <a:defRPr/>
            </a:pPr>
            <a:r>
              <a:rPr kumimoji="1" lang="ko-KR" altLang="en-US" sz="2400" b="1" dirty="0">
                <a:solidFill>
                  <a:schemeClr val="accent3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평균 </a:t>
            </a:r>
            <a:r>
              <a:rPr kumimoji="1" lang="ko-KR" altLang="en-US" sz="2400" b="1" dirty="0" err="1">
                <a:solidFill>
                  <a:schemeClr val="accent3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도체중</a:t>
            </a:r>
            <a:r>
              <a:rPr kumimoji="1" lang="en-US" altLang="ko-KR" sz="2400" b="1" dirty="0">
                <a:solidFill>
                  <a:schemeClr val="accent3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=519kg</a:t>
            </a:r>
          </a:p>
          <a:p>
            <a:pPr eaLnBrk="1" hangingPunct="1">
              <a:defRPr/>
            </a:pPr>
            <a:r>
              <a:rPr kumimoji="1" lang="ko-KR" altLang="en-US" sz="2400" b="1" dirty="0">
                <a:solidFill>
                  <a:schemeClr val="accent3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평균 등급</a:t>
            </a:r>
            <a:r>
              <a:rPr kumimoji="1" lang="en-US" altLang="ko-KR" sz="2400" b="1" dirty="0">
                <a:solidFill>
                  <a:schemeClr val="accent3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=?</a:t>
            </a:r>
            <a:endParaRPr kumimoji="1" lang="ko-KR" altLang="en-US" sz="2400" b="1" dirty="0">
              <a:solidFill>
                <a:schemeClr val="accent3">
                  <a:lumMod val="50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kumimoji="1" lang="en-US" altLang="ko-KR" sz="48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15</a:t>
            </a:r>
            <a:r>
              <a:rPr kumimoji="1" lang="ko-KR" altLang="en-US" sz="48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회 한우능력평가대회 대통령상 수상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>
          <a:xfrm>
            <a:off x="827584" y="1412776"/>
            <a:ext cx="7635875" cy="5043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서승민.ss\Desktop\푸른농장\SV107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448" y="260648"/>
            <a:ext cx="4166560" cy="312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5" name="Picture 3" descr="C:\Users\서승민.ss\Desktop\푸른농장\SV107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920" y="260648"/>
            <a:ext cx="4166560" cy="312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6" name="Picture 4" descr="C:\Users\서승민.ss\Desktop\SV107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01008"/>
            <a:ext cx="4166560" cy="3124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8" name="Picture 6" descr="C:\Users\서승민.ss\Desktop\푸른농장\SV107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4166561" cy="3124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11560" y="5373216"/>
            <a:ext cx="828092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ko-KR" altLang="en-US" sz="5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산B" pitchFamily="18" charset="-127"/>
                <a:ea typeface="HY산B" pitchFamily="18" charset="-127"/>
              </a:rPr>
              <a:t>경청해 주셔서 감사합니다</a:t>
            </a:r>
            <a:r>
              <a:rPr kumimoji="1" lang="en-US" altLang="ko-KR" sz="5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Y산B" pitchFamily="18" charset="-127"/>
                <a:ea typeface="HY산B" pitchFamily="18" charset="-127"/>
              </a:rPr>
              <a:t>.</a:t>
            </a:r>
            <a:endParaRPr kumimoji="1" lang="ko-KR" altLang="en-US" sz="5200" dirty="0">
              <a:solidFill>
                <a:schemeClr val="accent6">
                  <a:lumMod val="60000"/>
                  <a:lumOff val="40000"/>
                </a:schemeClr>
              </a:solidFill>
              <a:latin typeface="HY산B" pitchFamily="18" charset="-127"/>
              <a:ea typeface="HY산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68" y="116632"/>
            <a:ext cx="8560112" cy="655272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424936" cy="655272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8287105" cy="655272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8412427" cy="6552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385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ko-KR" altLang="en-US" sz="4800" b="1" dirty="0">
                <a:latin typeface="HY산B" pitchFamily="18" charset="-127"/>
                <a:ea typeface="HY산B" pitchFamily="18" charset="-127"/>
              </a:rPr>
              <a:t>개량 동기 및 방향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graphicFrame>
        <p:nvGraphicFramePr>
          <p:cNvPr id="5" name="내용 개체 틀 3"/>
          <p:cNvGraphicFramePr>
            <a:graphicFrameLocks/>
          </p:cNvGraphicFramePr>
          <p:nvPr/>
        </p:nvGraphicFramePr>
        <p:xfrm>
          <a:off x="323528" y="1556792"/>
          <a:ext cx="8458200" cy="4971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251520" y="0"/>
            <a:ext cx="8892480" cy="6453336"/>
            <a:chOff x="251520" y="0"/>
            <a:chExt cx="8892480" cy="6453336"/>
          </a:xfrm>
        </p:grpSpPr>
        <p:pic>
          <p:nvPicPr>
            <p:cNvPr id="6" name="Picture 2" descr="D:\내문서\서승민관련\SV104317.JPG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4558816" y="0"/>
              <a:ext cx="4585184" cy="32129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" name="Picture 3" descr="D:\내문서\서승민관련\SV104323.JPG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51521" y="3212976"/>
              <a:ext cx="4320479" cy="324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8" name="Picture 4" descr="D:\내문서\서승민관련\SV104325.JPG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4558816" y="3230462"/>
              <a:ext cx="4585184" cy="32228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9" name="Picture 7" descr="C:\Users\Owner\Desktop\서승민사장님사진\DSC_0372.JPG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51520" y="0"/>
              <a:ext cx="4307296" cy="3183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123728" y="3212976"/>
            <a:ext cx="4929981" cy="715089"/>
          </a:xfrm>
          <a:prstGeom prst="round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ko-KR" altLang="en-US" sz="3600" b="1" dirty="0">
                <a:solidFill>
                  <a:schemeClr val="bg1"/>
                </a:solidFill>
                <a:latin typeface="HY동녘M" pitchFamily="18" charset="-127"/>
                <a:ea typeface="HY동녘M" pitchFamily="18" charset="-127"/>
              </a:rPr>
              <a:t>개량은 농장의 뿌리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1547812" y="2564904"/>
            <a:ext cx="1368003" cy="442674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ko-KR" altLang="en-US" sz="2000" dirty="0">
                <a:latin typeface="HY동녘M" pitchFamily="18" charset="-127"/>
                <a:ea typeface="HY동녘M" pitchFamily="18" charset="-127"/>
              </a:rPr>
              <a:t>선형심사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5292725" y="5877272"/>
            <a:ext cx="3024188" cy="442674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/>
            <a:r>
              <a:rPr kumimoji="1" lang="ko-KR" altLang="en-US" sz="2000" dirty="0" err="1" smtClean="0">
                <a:latin typeface="HY동녘M" pitchFamily="18" charset="-127"/>
                <a:ea typeface="HY동녘M" pitchFamily="18" charset="-127"/>
              </a:rPr>
              <a:t>엘리트카우</a:t>
            </a:r>
            <a:r>
              <a:rPr kumimoji="1" lang="ko-KR" altLang="en-US" sz="2000" dirty="0" smtClean="0">
                <a:latin typeface="HY동녘M" pitchFamily="18" charset="-127"/>
                <a:ea typeface="HY동녘M" pitchFamily="18" charset="-127"/>
              </a:rPr>
              <a:t> 집단</a:t>
            </a:r>
            <a:endParaRPr kumimoji="1" lang="ko-KR" altLang="en-US" sz="20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331913" y="5877272"/>
            <a:ext cx="2232025" cy="442674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/>
            <a:r>
              <a:rPr kumimoji="1" lang="ko-KR" altLang="en-US" sz="2000" dirty="0">
                <a:latin typeface="HY동녘M" pitchFamily="18" charset="-127"/>
                <a:ea typeface="HY동녘M" pitchFamily="18" charset="-127"/>
              </a:rPr>
              <a:t>적합한 정액선정</a:t>
            </a: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5724525" y="2604592"/>
            <a:ext cx="1871663" cy="442674"/>
          </a:xfrm>
          <a:prstGeom prst="round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hangingPunct="1"/>
            <a:r>
              <a:rPr kumimoji="1" lang="ko-KR" altLang="en-US" sz="2000" dirty="0">
                <a:latin typeface="HY동녘M" pitchFamily="18" charset="-127"/>
                <a:ea typeface="HY동녘M" pitchFamily="18" charset="-127"/>
              </a:rPr>
              <a:t>후대능력 검정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3" descr="DSC_02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358063" cy="489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dirty="0" smtClean="0">
                <a:latin typeface="HY산B" pitchFamily="18" charset="-127"/>
                <a:ea typeface="HY산B" pitchFamily="18" charset="-127"/>
              </a:rPr>
              <a:t>개량의 차이</a:t>
            </a:r>
            <a:endParaRPr lang="ko-KR" altLang="en-US" sz="4800" dirty="0">
              <a:latin typeface="HY산B" pitchFamily="18" charset="-127"/>
              <a:ea typeface="HY산B" pitchFamily="18" charset="-127"/>
            </a:endParaRPr>
          </a:p>
        </p:txBody>
      </p:sp>
      <p:grpSp>
        <p:nvGrpSpPr>
          <p:cNvPr id="2" name="그룹 18"/>
          <p:cNvGrpSpPr/>
          <p:nvPr/>
        </p:nvGrpSpPr>
        <p:grpSpPr>
          <a:xfrm>
            <a:off x="244666" y="1412776"/>
            <a:ext cx="8899334" cy="5445224"/>
            <a:chOff x="244666" y="1412776"/>
            <a:chExt cx="8899334" cy="5302126"/>
          </a:xfrm>
        </p:grpSpPr>
        <p:pic>
          <p:nvPicPr>
            <p:cNvPr id="16" name="Picture 3" descr="G:\등급판정 결과 비교(2010년 6월 28일)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666" y="1412776"/>
              <a:ext cx="8899334" cy="5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직사각형 16"/>
            <p:cNvSpPr/>
            <p:nvPr/>
          </p:nvSpPr>
          <p:spPr bwMode="auto">
            <a:xfrm>
              <a:off x="539552" y="5013176"/>
              <a:ext cx="7070725" cy="2889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kumimoji="1" lang="ko-KR" altLang="en-US" sz="1800"/>
            </a:p>
          </p:txBody>
        </p:sp>
        <p:sp>
          <p:nvSpPr>
            <p:cNvPr id="18" name="직사각형 17"/>
            <p:cNvSpPr/>
            <p:nvPr/>
          </p:nvSpPr>
          <p:spPr bwMode="auto">
            <a:xfrm>
              <a:off x="539552" y="5331138"/>
              <a:ext cx="7070725" cy="287337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kumimoji="1" lang="ko-KR" altLang="en-US" sz="1800"/>
            </a:p>
          </p:txBody>
        </p:sp>
      </p:grpSp>
      <p:grpSp>
        <p:nvGrpSpPr>
          <p:cNvPr id="5" name="그룹 21"/>
          <p:cNvGrpSpPr/>
          <p:nvPr/>
        </p:nvGrpSpPr>
        <p:grpSpPr>
          <a:xfrm>
            <a:off x="306110" y="1412776"/>
            <a:ext cx="8883267" cy="5285904"/>
            <a:chOff x="323528" y="1412776"/>
            <a:chExt cx="8811259" cy="5285904"/>
          </a:xfrm>
        </p:grpSpPr>
        <p:pic>
          <p:nvPicPr>
            <p:cNvPr id="6" name="Picture 4" descr="G:\등급판정 결과 비교1.bm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3528" y="1412776"/>
              <a:ext cx="8811259" cy="5285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직사각형 6"/>
            <p:cNvSpPr/>
            <p:nvPr/>
          </p:nvSpPr>
          <p:spPr bwMode="auto">
            <a:xfrm>
              <a:off x="332741" y="5038506"/>
              <a:ext cx="7085248" cy="2857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kumimoji="1" lang="ko-KR" altLang="en-US" sz="1800"/>
            </a:p>
          </p:txBody>
        </p:sp>
        <p:sp>
          <p:nvSpPr>
            <p:cNvPr id="8" name="직사각형 7"/>
            <p:cNvSpPr/>
            <p:nvPr/>
          </p:nvSpPr>
          <p:spPr bwMode="auto">
            <a:xfrm>
              <a:off x="332166" y="5338380"/>
              <a:ext cx="7085248" cy="28576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kumimoji="1" lang="ko-KR" altLang="en-US" sz="1800">
                <a:solidFill>
                  <a:srgbClr val="0070C0"/>
                </a:solidFill>
              </a:endParaRPr>
            </a:p>
          </p:txBody>
        </p:sp>
      </p:grpSp>
      <p:sp>
        <p:nvSpPr>
          <p:cNvPr id="13" name="모서리가 둥근 직사각형 12"/>
          <p:cNvSpPr/>
          <p:nvPr/>
        </p:nvSpPr>
        <p:spPr>
          <a:xfrm>
            <a:off x="251520" y="1412776"/>
            <a:ext cx="8892480" cy="3240087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l" eaLnBrk="1" hangingPunct="1">
              <a:buFont typeface="Wingdings" pitchFamily="2" charset="2"/>
              <a:buChar char="u"/>
              <a:defRPr/>
            </a:pPr>
            <a:r>
              <a:rPr kumimoji="1" lang="en-US" altLang="ko-KR" sz="1800" dirty="0">
                <a:solidFill>
                  <a:schemeClr val="bg1"/>
                </a:solidFill>
              </a:rPr>
              <a:t> </a:t>
            </a:r>
            <a:r>
              <a:rPr kumimoji="1" lang="ko-KR" altLang="en-US" sz="24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체형이 큰 암소와 체형이 작은 암소의 차이</a:t>
            </a:r>
            <a:endParaRPr kumimoji="1" lang="en-US" altLang="ko-KR" sz="24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8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체형이 큰 암소의 </a:t>
            </a:r>
            <a:r>
              <a:rPr kumimoji="1" lang="ko-KR" altLang="en-US" sz="1800" dirty="0" err="1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거세우</a:t>
            </a:r>
            <a:r>
              <a:rPr kumimoji="1" lang="ko-KR" altLang="en-US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성적</a:t>
            </a:r>
            <a:endParaRPr kumimoji="1" lang="en-US" altLang="ko-KR" sz="18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kumimoji="1" lang="ko-KR" altLang="en-US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평균 </a:t>
            </a:r>
            <a:r>
              <a:rPr kumimoji="1" lang="ko-KR" altLang="en-US" sz="1800" dirty="0" err="1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도체중</a:t>
            </a:r>
            <a:r>
              <a:rPr kumimoji="1" lang="ko-KR" altLang="en-US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: </a:t>
            </a:r>
            <a:r>
              <a:rPr kumimoji="1" lang="en-US" altLang="ko-KR" sz="2000" b="1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544 kg</a:t>
            </a:r>
          </a:p>
          <a:p>
            <a:pPr algn="l" eaLnBrk="1" hangingPunct="1">
              <a:defRPr/>
            </a:pP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kumimoji="1" lang="ko-KR" altLang="en-US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육질육량 등급 </a:t>
            </a: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: </a:t>
            </a:r>
            <a:r>
              <a:rPr kumimoji="1" lang="en-US" altLang="ko-KR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1+                                </a:t>
            </a:r>
            <a:r>
              <a:rPr kumimoji="1" lang="en-US" altLang="ko-KR" sz="20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               </a:t>
            </a:r>
            <a:endParaRPr kumimoji="1" lang="en-US" altLang="ko-KR" sz="18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endParaRPr kumimoji="1" lang="en-US" altLang="ko-KR" sz="18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체형이 작은 암소의 </a:t>
            </a:r>
            <a:r>
              <a:rPr kumimoji="1" lang="ko-KR" altLang="en-US" sz="1800" dirty="0" err="1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거세우</a:t>
            </a:r>
            <a:r>
              <a:rPr kumimoji="1" lang="ko-KR" altLang="en-US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성적</a:t>
            </a:r>
            <a:endParaRPr kumimoji="1" lang="en-US" altLang="ko-KR" sz="18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l" eaLnBrk="1" hangingPunct="1">
              <a:defRPr/>
            </a:pP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kumimoji="1" lang="ko-KR" altLang="en-US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평균 </a:t>
            </a:r>
            <a:r>
              <a:rPr kumimoji="1" lang="ko-KR" altLang="en-US" sz="1800" dirty="0" err="1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도체중</a:t>
            </a:r>
            <a:r>
              <a:rPr kumimoji="1" lang="ko-KR" altLang="en-US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: </a:t>
            </a:r>
            <a:r>
              <a:rPr kumimoji="1" lang="en-US" altLang="ko-KR" sz="2000" b="1" dirty="0" smtClean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435 </a:t>
            </a:r>
            <a:r>
              <a:rPr kumimoji="1" lang="en-US" altLang="ko-KR" sz="2000" b="1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kg</a:t>
            </a:r>
          </a:p>
          <a:p>
            <a:pPr algn="l" eaLnBrk="1" hangingPunct="1">
              <a:defRPr/>
            </a:pP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kumimoji="1" lang="ko-KR" altLang="en-US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육질등급 </a:t>
            </a:r>
            <a:r>
              <a:rPr kumimoji="1" lang="en-US" altLang="ko-KR" sz="18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: </a:t>
            </a:r>
            <a:r>
              <a:rPr kumimoji="1" lang="en-US" altLang="ko-KR" sz="18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1+</a:t>
            </a:r>
          </a:p>
        </p:txBody>
      </p:sp>
      <p:sp>
        <p:nvSpPr>
          <p:cNvPr id="14" name="AutoShape 18"/>
          <p:cNvSpPr>
            <a:spLocks noChangeArrowheads="1"/>
          </p:cNvSpPr>
          <p:nvPr/>
        </p:nvSpPr>
        <p:spPr bwMode="auto">
          <a:xfrm>
            <a:off x="3851920" y="1988840"/>
            <a:ext cx="5012494" cy="3444949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eaLnBrk="1" hangingPunct="1"/>
            <a:r>
              <a:rPr kumimoji="1" lang="ko-KR" altLang="en-US" sz="280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평균 </a:t>
            </a:r>
            <a:r>
              <a:rPr kumimoji="1" lang="ko-KR" altLang="en-US" sz="2800" dirty="0" err="1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도체중</a:t>
            </a:r>
            <a:r>
              <a:rPr kumimoji="1" lang="ko-KR" altLang="en-US" sz="2800" dirty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 차이</a:t>
            </a:r>
            <a:endParaRPr kumimoji="1" lang="en-US" altLang="ko-KR" sz="2800" dirty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  <a:p>
            <a:pPr eaLnBrk="1" hangingPunct="1"/>
            <a:r>
              <a:rPr kumimoji="1" lang="en-US" altLang="ko-KR" sz="2800" dirty="0" smtClean="0">
                <a:solidFill>
                  <a:srgbClr val="FFFF00"/>
                </a:solidFill>
                <a:latin typeface="휴먼모음T" pitchFamily="18" charset="-127"/>
                <a:ea typeface="휴먼모음T" pitchFamily="18" charset="-127"/>
              </a:rPr>
              <a:t>   109kg</a:t>
            </a:r>
            <a:endParaRPr kumimoji="1" lang="ko-KR" altLang="en-US" sz="2800" dirty="0">
              <a:solidFill>
                <a:srgbClr val="FFFF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56176" y="6453336"/>
            <a:ext cx="2952327" cy="369332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kumimoji="1" lang="ko-KR" altLang="en-US" sz="1400" dirty="0" smtClean="0">
                <a:solidFill>
                  <a:srgbClr val="7030A0"/>
                </a:solidFill>
                <a:latin typeface="HY궁서B" pitchFamily="18" charset="-127"/>
                <a:ea typeface="HY궁서B" pitchFamily="18" charset="-127"/>
              </a:rPr>
              <a:t>푸른 꿈이</a:t>
            </a:r>
            <a:r>
              <a:rPr kumimoji="1" lang="ko-KR" altLang="en-US" sz="1400" dirty="0" smtClean="0">
                <a:latin typeface="HY궁서B" pitchFamily="18" charset="-127"/>
                <a:ea typeface="HY궁서B" pitchFamily="18" charset="-127"/>
              </a:rPr>
              <a:t> </a:t>
            </a:r>
            <a:r>
              <a:rPr kumimoji="1" lang="ko-KR" altLang="en-US" sz="1400" dirty="0" err="1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영글어</a:t>
            </a:r>
            <a:r>
              <a:rPr kumimoji="1" lang="ko-KR" altLang="en-US" sz="1400" dirty="0">
                <a:solidFill>
                  <a:srgbClr val="FF0000"/>
                </a:solidFill>
                <a:latin typeface="HY궁서B" pitchFamily="18" charset="-127"/>
                <a:ea typeface="HY궁서B" pitchFamily="18" charset="-127"/>
              </a:rPr>
              <a:t> 가는 </a:t>
            </a:r>
            <a:r>
              <a:rPr kumimoji="1" lang="ko-KR" altLang="en-US" sz="1800" dirty="0" err="1" smtClean="0">
                <a:solidFill>
                  <a:srgbClr val="0070C0"/>
                </a:solidFill>
                <a:latin typeface="HY궁서B" pitchFamily="18" charset="-127"/>
                <a:ea typeface="HY궁서B" pitchFamily="18" charset="-127"/>
              </a:rPr>
              <a:t>푸른농장</a:t>
            </a:r>
            <a:endParaRPr kumimoji="1" lang="ko-KR" altLang="en-US" sz="1800" dirty="0">
              <a:solidFill>
                <a:srgbClr val="0070C0"/>
              </a:solidFill>
              <a:latin typeface="HY궁서B" pitchFamily="18" charset="-127"/>
              <a:ea typeface="HY궁서B" pitchFamily="18" charset="-127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601216" y="1555750"/>
            <a:ext cx="8242300" cy="4249738"/>
          </a:xfrm>
          <a:prstGeom prst="roundRect">
            <a:avLst>
              <a:gd name="adj" fmla="val 9745"/>
            </a:avLst>
          </a:prstGeom>
          <a:noFill/>
          <a:ln w="38100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algn="l" eaLnBrk="1" hangingPunct="1">
              <a:spcBef>
                <a:spcPct val="50000"/>
              </a:spcBef>
              <a:buClr>
                <a:srgbClr val="FF6600"/>
              </a:buClr>
              <a:defRPr/>
            </a:pPr>
            <a:r>
              <a:rPr kumimoji="1" lang="en-US" altLang="ko-KR" sz="2800" dirty="0">
                <a:latin typeface="HY헤드라인M" pitchFamily="18" charset="-127"/>
                <a:ea typeface="HY헤드라인M" pitchFamily="18" charset="-127"/>
              </a:rPr>
              <a:t>   </a:t>
            </a:r>
          </a:p>
        </p:txBody>
      </p:sp>
      <p:pic>
        <p:nvPicPr>
          <p:cNvPr id="5" name="Picture 5" descr="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429" y="950913"/>
            <a:ext cx="2392362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39552" y="2564904"/>
            <a:ext cx="8208913" cy="247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/>
            <a:r>
              <a:rPr kumimoji="1" lang="en-US" altLang="ko-KR" sz="2000" dirty="0">
                <a:solidFill>
                  <a:srgbClr val="7B5407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1" lang="en-US" altLang="ko-KR" sz="3100" dirty="0">
                <a:solidFill>
                  <a:schemeClr val="accent6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“</a:t>
            </a:r>
            <a:r>
              <a:rPr kumimoji="1" lang="ko-KR" altLang="en-US" sz="3100" dirty="0">
                <a:latin typeface="휴먼모음T" pitchFamily="18" charset="-127"/>
                <a:ea typeface="휴먼모음T" pitchFamily="18" charset="-127"/>
              </a:rPr>
              <a:t>부지런한 농부가</a:t>
            </a:r>
          </a:p>
          <a:p>
            <a:pPr eaLnBrk="1" hangingPunct="1"/>
            <a:r>
              <a:rPr kumimoji="1" lang="ko-KR" altLang="en-US" sz="3100" dirty="0">
                <a:latin typeface="휴먼모음T" pitchFamily="18" charset="-127"/>
                <a:ea typeface="휴먼모음T" pitchFamily="18" charset="-127"/>
              </a:rPr>
              <a:t>  재래종 돼지를 가지고 </a:t>
            </a:r>
            <a:r>
              <a:rPr kumimoji="1" lang="en-US" altLang="ko-KR" sz="3100" dirty="0">
                <a:latin typeface="휴먼모음T" pitchFamily="18" charset="-127"/>
                <a:ea typeface="휴먼모음T" pitchFamily="18" charset="-127"/>
              </a:rPr>
              <a:t>100</a:t>
            </a:r>
            <a:r>
              <a:rPr kumimoji="1" lang="ko-KR" altLang="en-US" sz="3100" dirty="0">
                <a:latin typeface="휴먼모음T" pitchFamily="18" charset="-127"/>
                <a:ea typeface="휴먼모음T" pitchFamily="18" charset="-127"/>
              </a:rPr>
              <a:t>근 만들기는 어려우나 </a:t>
            </a:r>
          </a:p>
          <a:p>
            <a:pPr eaLnBrk="1" hangingPunct="1"/>
            <a:endParaRPr kumimoji="1" lang="ko-KR" altLang="en-US" sz="3100" dirty="0">
              <a:solidFill>
                <a:srgbClr val="7B5407"/>
              </a:solidFill>
              <a:latin typeface="휴먼모음T" pitchFamily="18" charset="-127"/>
              <a:ea typeface="휴먼모음T" pitchFamily="18" charset="-127"/>
            </a:endParaRPr>
          </a:p>
          <a:p>
            <a:pPr eaLnBrk="1" hangingPunct="1"/>
            <a:r>
              <a:rPr kumimoji="1" lang="ko-KR" altLang="en-US" sz="3100" dirty="0">
                <a:solidFill>
                  <a:srgbClr val="7B5407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1" lang="ko-KR" altLang="en-US" sz="3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게으른 농부라도</a:t>
            </a:r>
            <a:r>
              <a:rPr kumimoji="1" lang="ko-KR" altLang="en-US" sz="3100" dirty="0">
                <a:solidFill>
                  <a:srgbClr val="7B5407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eaLnBrk="1" hangingPunct="1"/>
            <a:r>
              <a:rPr kumimoji="1" lang="ko-KR" altLang="en-US" sz="3100" dirty="0">
                <a:solidFill>
                  <a:srgbClr val="7B5407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1" lang="ko-KR" altLang="en-US" sz="3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신품종 돼지로 </a:t>
            </a:r>
            <a:r>
              <a:rPr kumimoji="1" lang="en-US" altLang="ko-KR" sz="3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100</a:t>
            </a:r>
            <a:r>
              <a:rPr kumimoji="1" lang="ko-KR" altLang="en-US" sz="3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근은 쉽게 만든다</a:t>
            </a:r>
            <a:r>
              <a:rPr kumimoji="1" lang="en-US" altLang="ko-KR" sz="3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.</a:t>
            </a:r>
            <a:r>
              <a:rPr kumimoji="1" lang="en-US" altLang="ko-KR" sz="3100" dirty="0">
                <a:solidFill>
                  <a:schemeClr val="accent6">
                    <a:lumMod val="50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  <a:effectLst/>
      </a:spPr>
      <a:bodyPr rtlCol="0" anchor="ctr">
        <a:sp3d/>
      </a:bodyPr>
      <a:lstStyle>
        <a:defPPr algn="l" eaLnBrk="1" hangingPunct="1">
          <a:buFont typeface="Wingdings 2" pitchFamily="18" charset="2"/>
          <a:buNone/>
          <a:defRPr kumimoji="1" sz="4000" dirty="0">
            <a:solidFill>
              <a:schemeClr val="bg1">
                <a:lumMod val="85000"/>
              </a:schemeClr>
            </a:solidFill>
            <a:latin typeface="휴먼모음T" pitchFamily="18" charset="-127"/>
            <a:ea typeface="휴먼모음T" pitchFamily="18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균형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균형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균형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1530</Words>
  <Application>Microsoft Office PowerPoint</Application>
  <PresentationFormat>화면 슬라이드 쇼(4:3)</PresentationFormat>
  <Paragraphs>556</Paragraphs>
  <Slides>43</Slides>
  <Notes>5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0</vt:i4>
      </vt:variant>
      <vt:variant>
        <vt:lpstr>슬라이드 제목</vt:lpstr>
      </vt:variant>
      <vt:variant>
        <vt:i4>43</vt:i4>
      </vt:variant>
    </vt:vector>
  </HeadingPairs>
  <TitlesOfParts>
    <vt:vector size="44" baseType="lpstr">
      <vt:lpstr>Office 테마</vt:lpstr>
      <vt:lpstr> 푸른농장 오늘이 있기까지…</vt:lpstr>
      <vt:lpstr>푸른 농장의 모습</vt:lpstr>
      <vt:lpstr>슬라이드 3</vt:lpstr>
      <vt:lpstr>슬라이드 4</vt:lpstr>
      <vt:lpstr>슬라이드 5</vt:lpstr>
      <vt:lpstr>개량 동기 및 방향</vt:lpstr>
      <vt:lpstr>슬라이드 7</vt:lpstr>
      <vt:lpstr>개량의 차이</vt:lpstr>
      <vt:lpstr>슬라이드 9</vt:lpstr>
      <vt:lpstr>슬라이드 10</vt:lpstr>
      <vt:lpstr>슬라이드 11</vt:lpstr>
      <vt:lpstr>슬라이드 12</vt:lpstr>
      <vt:lpstr>슬라이드 13</vt:lpstr>
      <vt:lpstr>우량암소 가계도</vt:lpstr>
      <vt:lpstr>후대검정 자료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중송아지 사양관리</vt:lpstr>
      <vt:lpstr>큰 송아지 수정적기</vt:lpstr>
      <vt:lpstr>나만의 노하우?</vt:lpstr>
      <vt:lpstr>나만의 노하우?</vt:lpstr>
      <vt:lpstr>단계별 사료급여법</vt:lpstr>
      <vt:lpstr>슬라이드 32</vt:lpstr>
      <vt:lpstr>슬라이드 33</vt:lpstr>
      <vt:lpstr>개월령 연골차이</vt:lpstr>
      <vt:lpstr>슬라이드 35</vt:lpstr>
      <vt:lpstr>슬라이드 36</vt:lpstr>
      <vt:lpstr>가축개량의 필요성</vt:lpstr>
      <vt:lpstr>슬라이드 38</vt:lpstr>
      <vt:lpstr>슬라이드 39</vt:lpstr>
      <vt:lpstr>슬라이드 40</vt:lpstr>
      <vt:lpstr>15회 한우능력평가대회 대통령상 수상</vt:lpstr>
      <vt:lpstr>슬라이드 42</vt:lpstr>
      <vt:lpstr>슬라이드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푸른농장의 오늘이 있기까지</dc:title>
  <dc:creator>서진주</dc:creator>
  <cp:lastModifiedBy>서승민</cp:lastModifiedBy>
  <cp:revision>349</cp:revision>
  <dcterms:created xsi:type="dcterms:W3CDTF">2013-04-23T07:07:36Z</dcterms:created>
  <dcterms:modified xsi:type="dcterms:W3CDTF">2017-03-25T15:46:00Z</dcterms:modified>
</cp:coreProperties>
</file>