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92" r:id="rId2"/>
    <p:sldId id="294" r:id="rId3"/>
    <p:sldId id="293" r:id="rId4"/>
    <p:sldId id="295" r:id="rId5"/>
    <p:sldId id="257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314" r:id="rId14"/>
    <p:sldId id="313" r:id="rId15"/>
    <p:sldId id="312" r:id="rId16"/>
    <p:sldId id="329" r:id="rId17"/>
    <p:sldId id="330" r:id="rId18"/>
    <p:sldId id="331" r:id="rId19"/>
    <p:sldId id="318" r:id="rId20"/>
    <p:sldId id="319" r:id="rId21"/>
    <p:sldId id="317" r:id="rId22"/>
    <p:sldId id="320" r:id="rId23"/>
    <p:sldId id="321" r:id="rId24"/>
    <p:sldId id="322" r:id="rId25"/>
    <p:sldId id="323" r:id="rId26"/>
    <p:sldId id="339" r:id="rId27"/>
    <p:sldId id="274" r:id="rId28"/>
    <p:sldId id="275" r:id="rId29"/>
    <p:sldId id="276" r:id="rId30"/>
    <p:sldId id="335" r:id="rId31"/>
    <p:sldId id="332" r:id="rId32"/>
    <p:sldId id="334" r:id="rId33"/>
    <p:sldId id="347" r:id="rId34"/>
    <p:sldId id="349" r:id="rId35"/>
    <p:sldId id="336" r:id="rId36"/>
    <p:sldId id="337" r:id="rId37"/>
    <p:sldId id="338" r:id="rId38"/>
    <p:sldId id="277" r:id="rId39"/>
    <p:sldId id="278" r:id="rId40"/>
    <p:sldId id="279" r:id="rId41"/>
    <p:sldId id="306" r:id="rId42"/>
    <p:sldId id="307" r:id="rId43"/>
    <p:sldId id="308" r:id="rId44"/>
    <p:sldId id="309" r:id="rId45"/>
    <p:sldId id="340" r:id="rId46"/>
    <p:sldId id="341" r:id="rId47"/>
    <p:sldId id="342" r:id="rId48"/>
    <p:sldId id="343" r:id="rId49"/>
    <p:sldId id="344" r:id="rId50"/>
    <p:sldId id="345" r:id="rId51"/>
    <p:sldId id="297" r:id="rId52"/>
    <p:sldId id="302" r:id="rId53"/>
    <p:sldId id="303" r:id="rId54"/>
    <p:sldId id="304" r:id="rId55"/>
    <p:sldId id="298" r:id="rId56"/>
    <p:sldId id="299" r:id="rId57"/>
    <p:sldId id="300" r:id="rId58"/>
    <p:sldId id="280" r:id="rId59"/>
    <p:sldId id="281" r:id="rId60"/>
    <p:sldId id="284" r:id="rId61"/>
    <p:sldId id="286" r:id="rId62"/>
    <p:sldId id="287" r:id="rId63"/>
    <p:sldId id="288" r:id="rId64"/>
    <p:sldId id="305" r:id="rId65"/>
    <p:sldId id="310" r:id="rId66"/>
    <p:sldId id="311" r:id="rId67"/>
    <p:sldId id="290" r:id="rId68"/>
    <p:sldId id="315" r:id="rId69"/>
    <p:sldId id="316" r:id="rId7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652"/>
    <a:srgbClr val="FF99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58" autoAdjust="0"/>
  </p:normalViewPr>
  <p:slideViewPr>
    <p:cSldViewPr>
      <p:cViewPr varScale="1">
        <p:scale>
          <a:sx n="98" d="100"/>
          <a:sy n="98" d="100"/>
        </p:scale>
        <p:origin x="34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4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_5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____6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출하체중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1"/>
                <c:pt idx="0">
                  <c:v>27이하 (56)</c:v>
                </c:pt>
                <c:pt idx="1">
                  <c:v>27 (102)</c:v>
                </c:pt>
                <c:pt idx="2">
                  <c:v>28 (255)</c:v>
                </c:pt>
                <c:pt idx="3">
                  <c:v>29 (588)</c:v>
                </c:pt>
                <c:pt idx="4">
                  <c:v>30 (856)</c:v>
                </c:pt>
                <c:pt idx="5">
                  <c:v>31 (976)</c:v>
                </c:pt>
                <c:pt idx="6">
                  <c:v>32 (810)</c:v>
                </c:pt>
                <c:pt idx="7">
                  <c:v>33 (785)</c:v>
                </c:pt>
                <c:pt idx="8">
                  <c:v>34 (561)</c:v>
                </c:pt>
                <c:pt idx="9">
                  <c:v>35 (285)</c:v>
                </c:pt>
                <c:pt idx="10">
                  <c:v>36 (137)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1"/>
                <c:pt idx="0">
                  <c:v>663.4</c:v>
                </c:pt>
                <c:pt idx="1">
                  <c:v>686.9</c:v>
                </c:pt>
                <c:pt idx="2">
                  <c:v>705.7</c:v>
                </c:pt>
                <c:pt idx="3">
                  <c:v>720.4</c:v>
                </c:pt>
                <c:pt idx="4">
                  <c:v>729.1</c:v>
                </c:pt>
                <c:pt idx="5">
                  <c:v>717.5</c:v>
                </c:pt>
                <c:pt idx="6">
                  <c:v>722.4</c:v>
                </c:pt>
                <c:pt idx="7">
                  <c:v>728.1</c:v>
                </c:pt>
                <c:pt idx="8">
                  <c:v>736.2</c:v>
                </c:pt>
                <c:pt idx="9">
                  <c:v>728.6</c:v>
                </c:pt>
                <c:pt idx="10">
                  <c:v>741.2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5280304"/>
        <c:axId val="1985284112"/>
      </c:lineChart>
      <c:catAx>
        <c:axId val="1985280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ko-KR"/>
          </a:p>
        </c:txPr>
        <c:crossAx val="1985284112"/>
        <c:crosses val="autoZero"/>
        <c:auto val="1"/>
        <c:lblAlgn val="ctr"/>
        <c:lblOffset val="100"/>
        <c:noMultiLvlLbl val="0"/>
      </c:catAx>
      <c:valAx>
        <c:axId val="1985284112"/>
        <c:scaling>
          <c:orientation val="minMax"/>
          <c:min val="6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ko-KR"/>
          </a:p>
        </c:txPr>
        <c:crossAx val="1985280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414008130150772E-2"/>
          <c:y val="4.1336921745683056E-2"/>
          <c:w val="0.9170637023236734"/>
          <c:h val="0.7776273293016245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도체중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27이하 (56)</c:v>
                </c:pt>
                <c:pt idx="1">
                  <c:v>27 (102)</c:v>
                </c:pt>
                <c:pt idx="2">
                  <c:v>28 (255)</c:v>
                </c:pt>
                <c:pt idx="3">
                  <c:v>29 (588)</c:v>
                </c:pt>
                <c:pt idx="4">
                  <c:v>30 (856)</c:v>
                </c:pt>
                <c:pt idx="5">
                  <c:v>31 (976)</c:v>
                </c:pt>
                <c:pt idx="6">
                  <c:v>32 (810)</c:v>
                </c:pt>
                <c:pt idx="7">
                  <c:v>33 (785)</c:v>
                </c:pt>
                <c:pt idx="8">
                  <c:v>34 (561)</c:v>
                </c:pt>
                <c:pt idx="9">
                  <c:v>35 (285)</c:v>
                </c:pt>
                <c:pt idx="10">
                  <c:v>36 (137)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394.3</c:v>
                </c:pt>
                <c:pt idx="1">
                  <c:v>407</c:v>
                </c:pt>
                <c:pt idx="2">
                  <c:v>416.8</c:v>
                </c:pt>
                <c:pt idx="3">
                  <c:v>425.8</c:v>
                </c:pt>
                <c:pt idx="4">
                  <c:v>427.7</c:v>
                </c:pt>
                <c:pt idx="5">
                  <c:v>424.4</c:v>
                </c:pt>
                <c:pt idx="6">
                  <c:v>426.2</c:v>
                </c:pt>
                <c:pt idx="7">
                  <c:v>429.4</c:v>
                </c:pt>
                <c:pt idx="8">
                  <c:v>434.6</c:v>
                </c:pt>
                <c:pt idx="9">
                  <c:v>428.3</c:v>
                </c:pt>
                <c:pt idx="10">
                  <c:v>436.6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5285744"/>
        <c:axId val="1985276496"/>
      </c:lineChart>
      <c:catAx>
        <c:axId val="1985285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ko-KR"/>
          </a:p>
        </c:txPr>
        <c:crossAx val="1985276496"/>
        <c:crosses val="autoZero"/>
        <c:auto val="1"/>
        <c:lblAlgn val="ctr"/>
        <c:lblOffset val="100"/>
        <c:noMultiLvlLbl val="0"/>
      </c:catAx>
      <c:valAx>
        <c:axId val="1985276496"/>
        <c:scaling>
          <c:orientation val="minMax"/>
          <c:min val="35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ko-KR"/>
          </a:p>
        </c:txPr>
        <c:crossAx val="1985285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등심단면적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1"/>
                <c:pt idx="0">
                  <c:v>27이하 (56)</c:v>
                </c:pt>
                <c:pt idx="1">
                  <c:v>27 (102)</c:v>
                </c:pt>
                <c:pt idx="2">
                  <c:v>28 (255)</c:v>
                </c:pt>
                <c:pt idx="3">
                  <c:v>29 (588)</c:v>
                </c:pt>
                <c:pt idx="4">
                  <c:v>30 (856)</c:v>
                </c:pt>
                <c:pt idx="5">
                  <c:v>31 (976)</c:v>
                </c:pt>
                <c:pt idx="6">
                  <c:v>32 (810)</c:v>
                </c:pt>
                <c:pt idx="7">
                  <c:v>33 (785)</c:v>
                </c:pt>
                <c:pt idx="8">
                  <c:v>34 (561)</c:v>
                </c:pt>
                <c:pt idx="9">
                  <c:v>35 (285)</c:v>
                </c:pt>
                <c:pt idx="10">
                  <c:v>36 (137)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86</c:v>
                </c:pt>
                <c:pt idx="1">
                  <c:v>87.6</c:v>
                </c:pt>
                <c:pt idx="2">
                  <c:v>88.9</c:v>
                </c:pt>
                <c:pt idx="3">
                  <c:v>90</c:v>
                </c:pt>
                <c:pt idx="4">
                  <c:v>90.5</c:v>
                </c:pt>
                <c:pt idx="5">
                  <c:v>90</c:v>
                </c:pt>
                <c:pt idx="6">
                  <c:v>88.5</c:v>
                </c:pt>
                <c:pt idx="7">
                  <c:v>89.1</c:v>
                </c:pt>
                <c:pt idx="8">
                  <c:v>90.1</c:v>
                </c:pt>
                <c:pt idx="9">
                  <c:v>89.1</c:v>
                </c:pt>
                <c:pt idx="10">
                  <c:v>89.6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5287376"/>
        <c:axId val="1985283024"/>
      </c:lineChart>
      <c:catAx>
        <c:axId val="1985287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ko-KR"/>
          </a:p>
        </c:txPr>
        <c:crossAx val="1985283024"/>
        <c:crosses val="autoZero"/>
        <c:auto val="1"/>
        <c:lblAlgn val="ctr"/>
        <c:lblOffset val="100"/>
        <c:noMultiLvlLbl val="0"/>
      </c:catAx>
      <c:valAx>
        <c:axId val="1985283024"/>
        <c:scaling>
          <c:orientation val="minMax"/>
          <c:min val="8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ko-KR"/>
          </a:p>
        </c:txPr>
        <c:crossAx val="1985287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등지방두께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1"/>
                <c:pt idx="0">
                  <c:v>27이하 (56)</c:v>
                </c:pt>
                <c:pt idx="1">
                  <c:v>27 (102)</c:v>
                </c:pt>
                <c:pt idx="2">
                  <c:v>28 (255)</c:v>
                </c:pt>
                <c:pt idx="3">
                  <c:v>29 (588)</c:v>
                </c:pt>
                <c:pt idx="4">
                  <c:v>30 (856)</c:v>
                </c:pt>
                <c:pt idx="5">
                  <c:v>31 (976)</c:v>
                </c:pt>
                <c:pt idx="6">
                  <c:v>32 (810)</c:v>
                </c:pt>
                <c:pt idx="7">
                  <c:v>33 (785)</c:v>
                </c:pt>
                <c:pt idx="8">
                  <c:v>34 (561)</c:v>
                </c:pt>
                <c:pt idx="9">
                  <c:v>35 (285)</c:v>
                </c:pt>
                <c:pt idx="10">
                  <c:v>36 (137)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1"/>
                <c:pt idx="0">
                  <c:v>11.6</c:v>
                </c:pt>
                <c:pt idx="1">
                  <c:v>12.6</c:v>
                </c:pt>
                <c:pt idx="2">
                  <c:v>12.9</c:v>
                </c:pt>
                <c:pt idx="3">
                  <c:v>13.4</c:v>
                </c:pt>
                <c:pt idx="4">
                  <c:v>13.6</c:v>
                </c:pt>
                <c:pt idx="5">
                  <c:v>13.6</c:v>
                </c:pt>
                <c:pt idx="6">
                  <c:v>13.5</c:v>
                </c:pt>
                <c:pt idx="7">
                  <c:v>13.6</c:v>
                </c:pt>
                <c:pt idx="8">
                  <c:v>13.9</c:v>
                </c:pt>
                <c:pt idx="9">
                  <c:v>13.2</c:v>
                </c:pt>
                <c:pt idx="10">
                  <c:v>13.9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5278128"/>
        <c:axId val="1985278672"/>
      </c:lineChart>
      <c:catAx>
        <c:axId val="1985278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ko-KR"/>
          </a:p>
        </c:txPr>
        <c:crossAx val="1985278672"/>
        <c:crosses val="autoZero"/>
        <c:auto val="1"/>
        <c:lblAlgn val="ctr"/>
        <c:lblOffset val="100"/>
        <c:noMultiLvlLbl val="0"/>
      </c:catAx>
      <c:valAx>
        <c:axId val="1985278672"/>
        <c:scaling>
          <c:orientation val="minMax"/>
          <c:min val="1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ko-KR"/>
          </a:p>
        </c:txPr>
        <c:crossAx val="1985278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ko-KR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255661407991707E-2"/>
          <c:y val="3.4028774261424762E-2"/>
          <c:w val="0.93251664166944415"/>
          <c:h val="0.794509117314512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근내지방도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1"/>
                <c:pt idx="0">
                  <c:v>27이하 (56)</c:v>
                </c:pt>
                <c:pt idx="1">
                  <c:v>27 (102)</c:v>
                </c:pt>
                <c:pt idx="2">
                  <c:v>28 (255)</c:v>
                </c:pt>
                <c:pt idx="3">
                  <c:v>29 (588)</c:v>
                </c:pt>
                <c:pt idx="4">
                  <c:v>30 (856)</c:v>
                </c:pt>
                <c:pt idx="5">
                  <c:v>31 (976)</c:v>
                </c:pt>
                <c:pt idx="6">
                  <c:v>32 (810)</c:v>
                </c:pt>
                <c:pt idx="7">
                  <c:v>33 (785)</c:v>
                </c:pt>
                <c:pt idx="8">
                  <c:v>34 (561)</c:v>
                </c:pt>
                <c:pt idx="9">
                  <c:v>35 (285)</c:v>
                </c:pt>
                <c:pt idx="10">
                  <c:v>36 (137)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1"/>
                <c:pt idx="0">
                  <c:v>5</c:v>
                </c:pt>
                <c:pt idx="1">
                  <c:v>4.5999999999999996</c:v>
                </c:pt>
                <c:pt idx="2">
                  <c:v>4.9000000000000004</c:v>
                </c:pt>
                <c:pt idx="3">
                  <c:v>5.3</c:v>
                </c:pt>
                <c:pt idx="4">
                  <c:v>5.3</c:v>
                </c:pt>
                <c:pt idx="5">
                  <c:v>5.3</c:v>
                </c:pt>
                <c:pt idx="6">
                  <c:v>5.3</c:v>
                </c:pt>
                <c:pt idx="7">
                  <c:v>5.4</c:v>
                </c:pt>
                <c:pt idx="8">
                  <c:v>5.6</c:v>
                </c:pt>
                <c:pt idx="9">
                  <c:v>5.4</c:v>
                </c:pt>
                <c:pt idx="10">
                  <c:v>5.8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7286032"/>
        <c:axId val="2117288752"/>
      </c:lineChart>
      <c:catAx>
        <c:axId val="2117286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ko-KR"/>
          </a:p>
        </c:txPr>
        <c:crossAx val="2117288752"/>
        <c:crosses val="autoZero"/>
        <c:auto val="1"/>
        <c:lblAlgn val="ctr"/>
        <c:lblOffset val="100"/>
        <c:noMultiLvlLbl val="0"/>
      </c:catAx>
      <c:valAx>
        <c:axId val="2117288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ko-KR"/>
          </a:p>
        </c:txPr>
        <c:crossAx val="2117286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ko-KR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ko-K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26개월 이하</c:v>
                </c:pt>
                <c:pt idx="1">
                  <c:v>27</c:v>
                </c:pt>
                <c:pt idx="2">
                  <c:v>28</c:v>
                </c:pt>
                <c:pt idx="3">
                  <c:v>29</c:v>
                </c:pt>
                <c:pt idx="4">
                  <c:v>30</c:v>
                </c:pt>
                <c:pt idx="5">
                  <c:v>31</c:v>
                </c:pt>
                <c:pt idx="6">
                  <c:v>32</c:v>
                </c:pt>
                <c:pt idx="7">
                  <c:v>33</c:v>
                </c:pt>
                <c:pt idx="8">
                  <c:v>34</c:v>
                </c:pt>
                <c:pt idx="9">
                  <c:v>35</c:v>
                </c:pt>
                <c:pt idx="10">
                  <c:v>36</c:v>
                </c:pt>
                <c:pt idx="11">
                  <c:v>37개월 이상</c:v>
                </c:pt>
              </c:strCache>
            </c:strRef>
          </c:cat>
          <c:val>
            <c:numRef>
              <c:f>Sheet1!$B$2:$B$13</c:f>
              <c:numCache>
                <c:formatCode>#,##0</c:formatCode>
                <c:ptCount val="12"/>
                <c:pt idx="0">
                  <c:v>1040</c:v>
                </c:pt>
                <c:pt idx="1">
                  <c:v>1278</c:v>
                </c:pt>
                <c:pt idx="2">
                  <c:v>1393</c:v>
                </c:pt>
                <c:pt idx="3">
                  <c:v>1372</c:v>
                </c:pt>
                <c:pt idx="4">
                  <c:v>1025</c:v>
                </c:pt>
                <c:pt idx="5" formatCode="General">
                  <c:v>718</c:v>
                </c:pt>
                <c:pt idx="6" formatCode="General">
                  <c:v>468</c:v>
                </c:pt>
                <c:pt idx="7" formatCode="General">
                  <c:v>328</c:v>
                </c:pt>
                <c:pt idx="8" formatCode="General">
                  <c:v>51</c:v>
                </c:pt>
                <c:pt idx="9" formatCode="General">
                  <c:v>-76</c:v>
                </c:pt>
                <c:pt idx="10" formatCode="General">
                  <c:v>69</c:v>
                </c:pt>
                <c:pt idx="11" formatCode="General">
                  <c:v>-266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7282768"/>
        <c:axId val="2117289296"/>
      </c:lineChart>
      <c:catAx>
        <c:axId val="21172827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txPr>
          <a:bodyPr/>
          <a:lstStyle/>
          <a:p>
            <a:pPr>
              <a:defRPr sz="1600" b="1"/>
            </a:pPr>
            <a:endParaRPr lang="ko-KR"/>
          </a:p>
        </c:txPr>
        <c:crossAx val="2117289296"/>
        <c:crosses val="autoZero"/>
        <c:auto val="1"/>
        <c:lblAlgn val="ctr"/>
        <c:lblOffset val="100"/>
        <c:noMultiLvlLbl val="0"/>
      </c:catAx>
      <c:valAx>
        <c:axId val="2117289296"/>
        <c:scaling>
          <c:orientation val="minMax"/>
          <c:max val="2000"/>
          <c:min val="-1000"/>
        </c:scaling>
        <c:delete val="0"/>
        <c:axPos val="l"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100" b="1"/>
            </a:pPr>
            <a:endParaRPr lang="ko-KR"/>
          </a:p>
        </c:txPr>
        <c:crossAx val="21172827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0.89418</cdr:x>
      <cdr:y>0.2138</cdr:y>
    </cdr:from>
    <cdr:to>
      <cdr:x>1</cdr:x>
      <cdr:y>0.37747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726560" y="119452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ko-KR" sz="1400" b="1" dirty="0" smtClean="0"/>
            <a:t>13.3</a:t>
          </a:r>
          <a:endParaRPr lang="ko-KR" altLang="en-US" sz="1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0.8929</cdr:x>
      <cdr:y>0.20736</cdr:y>
    </cdr:from>
    <cdr:to>
      <cdr:x>0.99872</cdr:x>
      <cdr:y>0.37102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715490" y="11585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ko-KR" sz="1400" b="1" dirty="0" smtClean="0"/>
            <a:t>5.3</a:t>
          </a:r>
          <a:endParaRPr lang="ko-KR" altLang="en-US" sz="1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18D5D-F80A-4272-8683-B723912C44FB}" type="datetimeFigureOut">
              <a:rPr lang="ko-KR" altLang="en-US" smtClean="0"/>
              <a:pPr/>
              <a:t>2017-04-05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7583E-589B-45C5-9EFD-F0AE842202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279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6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  <p:sp>
        <p:nvSpPr>
          <p:cNvPr id="16387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028"/>
            <a:fld id="{1E85D7C2-97DA-4433-9F87-F28C2BD4C5DF}" type="slidenum">
              <a:rPr lang="ko-KR" altLang="en-US" smtClean="0"/>
              <a:pPr defTabSz="919028"/>
              <a:t>1</a:t>
            </a:fld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1040630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0FE835-468E-43F2-9998-B064CDE7942B}" type="slidenum">
              <a:rPr lang="ko-KR" altLang="en-US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21485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6F9772F4-0BC9-4F04-BC76-456BFE8ECAC5}" type="slidenum">
              <a:rPr lang="en-US" altLang="ko-KR" smtClean="0"/>
              <a:pPr defTabSz="923925"/>
              <a:t>7</a:t>
            </a:fld>
            <a:endParaRPr lang="en-US" altLang="ko-KR" smtClean="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618"/>
            <a:ext cx="5029200" cy="4115237"/>
          </a:xfrm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2161868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67D9C30A-EA71-45DA-B2CF-79AD41E6D07F}" type="slidenum">
              <a:rPr lang="en-US" altLang="ko-KR" smtClean="0"/>
              <a:pPr defTabSz="923925"/>
              <a:t>8</a:t>
            </a:fld>
            <a:endParaRPr lang="en-US" altLang="ko-KR" smtClean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618"/>
            <a:ext cx="5029200" cy="4115237"/>
          </a:xfrm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3279071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41755304-B740-456B-8141-92959FDDE48D}" type="slidenum">
              <a:rPr lang="en-US" altLang="ko-KR" smtClean="0"/>
              <a:pPr defTabSz="923925"/>
              <a:t>9</a:t>
            </a:fld>
            <a:endParaRPr lang="en-US" altLang="ko-KR" smtClean="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618"/>
            <a:ext cx="5029200" cy="4115237"/>
          </a:xfrm>
          <a:noFill/>
          <a:ln/>
        </p:spPr>
        <p:txBody>
          <a:bodyPr/>
          <a:lstStyle/>
          <a:p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128676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0FE835-468E-43F2-9998-B064CDE7942B}" type="slidenum">
              <a:rPr lang="ko-KR" altLang="en-US" smtClean="0"/>
              <a:pPr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20582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494559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2017-04-05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2017-04-05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2017-04-05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565C3-1EE1-4205-AF46-518BCAC6F9D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5C650-F3CB-4D78-9611-0EB49FED5C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9810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2017-04-05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2017-04-05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2017-04-05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2017-04-05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2017-04-05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2017-04-05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2017-04-05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2017-04-05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pPr/>
              <a:t>2017-04-05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Excel_____1.xlsx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Microsoft_Excel_97-2003_____1.xls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Microsoft_Excel_97-2003_____2.xls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8.emf"/><Relationship Id="rId4" Type="http://schemas.openxmlformats.org/officeDocument/2006/relationships/oleObject" Target="../embeddings/Microsoft_Excel_97-2003_____3.xls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473E9-673F-4BBA-892A-2457D02F6745}" type="slidenum">
              <a:rPr lang="en-US" altLang="ko-KR"/>
              <a:pPr>
                <a:defRPr/>
              </a:pPr>
              <a:t>1</a:t>
            </a:fld>
            <a:endParaRPr lang="en-US" altLang="ko-KR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611188" y="1100138"/>
            <a:ext cx="246062" cy="571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ko-KR" altLang="en-US" sz="440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4540999" y="5589240"/>
            <a:ext cx="4351481" cy="1053877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2483768" y="5248811"/>
            <a:ext cx="842645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altLang="ko-KR" sz="3200" dirty="0" smtClean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전</a:t>
            </a:r>
            <a:r>
              <a: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 err="1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늘푸름</a:t>
            </a:r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홍천한우 사업단장 </a:t>
            </a:r>
            <a:endParaRPr lang="en-US" altLang="ko-KR" dirty="0" smtClean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농업경제학 박사    이   종   헌</a:t>
            </a:r>
            <a:endParaRPr lang="ko-KR" altLang="en-US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직사각형 4"/>
          <p:cNvSpPr/>
          <p:nvPr/>
        </p:nvSpPr>
        <p:spPr bwMode="auto">
          <a:xfrm>
            <a:off x="1912707" y="917836"/>
            <a:ext cx="5256584" cy="93610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8FAB67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298390" y="1025307"/>
            <a:ext cx="848521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36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한우 개량과 생산성 향상</a:t>
            </a:r>
            <a:endParaRPr lang="ko-KR" altLang="en-US" sz="72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736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AC6FB4-7BD5-48DB-B618-1F277010D961}" type="slidenum">
              <a:rPr lang="en-US" altLang="ko-KR"/>
              <a:pPr>
                <a:defRPr/>
              </a:pPr>
              <a:t>10</a:t>
            </a:fld>
            <a:endParaRPr lang="en-US" altLang="ko-KR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227013" y="1124744"/>
            <a:ext cx="8605837" cy="18748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50000">
                <a:schemeClr val="bg1"/>
              </a:gs>
              <a:gs pos="100000">
                <a:srgbClr val="FFCC00"/>
              </a:gs>
            </a:gsLst>
            <a:lin ang="2700000" scaled="1"/>
          </a:gradFill>
          <a:ln w="9525">
            <a:solidFill>
              <a:srgbClr val="8FAB67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latinLnBrk="0" hangingPunct="0">
              <a:buFont typeface="Wingdings" pitchFamily="2" charset="2"/>
              <a:buNone/>
              <a:defRPr/>
            </a:pPr>
            <a:endParaRPr kumimoji="0" lang="en-US" altLang="ko-KR" sz="1500" dirty="0">
              <a:solidFill>
                <a:schemeClr val="tx1"/>
              </a:solidFill>
              <a:ea typeface="HY견고딕" pitchFamily="18" charset="-127"/>
              <a:sym typeface="Wingdings" pitchFamily="2" charset="2"/>
            </a:endParaRPr>
          </a:p>
          <a:p>
            <a:pPr eaLnBrk="0" latinLnBrk="0" hangingPunct="0">
              <a:buFont typeface="Wingdings" pitchFamily="2" charset="2"/>
              <a:buNone/>
              <a:defRPr/>
            </a:pPr>
            <a:endParaRPr kumimoji="0" lang="en-US" altLang="ko-KR" sz="1500" dirty="0">
              <a:solidFill>
                <a:schemeClr val="tx1"/>
              </a:solidFill>
              <a:ea typeface="HY견고딕" pitchFamily="18" charset="-127"/>
              <a:sym typeface="Wingdings" pitchFamily="2" charset="2"/>
            </a:endParaRPr>
          </a:p>
          <a:p>
            <a:pPr eaLnBrk="0" latinLnBrk="0" hangingPunct="0">
              <a:buFont typeface="Wingdings" pitchFamily="2" charset="2"/>
              <a:buNone/>
              <a:defRPr/>
            </a:pPr>
            <a:endParaRPr kumimoji="0" lang="en-US" altLang="ko-KR" sz="1500" dirty="0">
              <a:solidFill>
                <a:schemeClr val="tx1"/>
              </a:solidFill>
              <a:ea typeface="HY견고딕" pitchFamily="18" charset="-127"/>
              <a:sym typeface="Wingdings" pitchFamily="2" charset="2"/>
            </a:endParaRPr>
          </a:p>
          <a:p>
            <a:pPr eaLnBrk="0" latinLnBrk="0" hangingPunct="0">
              <a:buFont typeface="Wingdings" pitchFamily="2" charset="2"/>
              <a:buNone/>
              <a:defRPr/>
            </a:pPr>
            <a:endParaRPr kumimoji="0" lang="en-US" altLang="ko-KR" sz="1500" dirty="0">
              <a:solidFill>
                <a:schemeClr val="tx1"/>
              </a:solidFill>
              <a:ea typeface="HY견고딕" pitchFamily="18" charset="-127"/>
              <a:sym typeface="Wingdings" pitchFamily="2" charset="2"/>
            </a:endParaRPr>
          </a:p>
          <a:p>
            <a:pPr eaLnBrk="0" latinLnBrk="0" hangingPunct="0">
              <a:buFont typeface="Wingdings" pitchFamily="2" charset="2"/>
              <a:buNone/>
              <a:defRPr/>
            </a:pPr>
            <a:endParaRPr kumimoji="0" lang="en-US" altLang="ko-KR" sz="1500" dirty="0">
              <a:solidFill>
                <a:schemeClr val="tx1"/>
              </a:solidFill>
              <a:ea typeface="HY견고딕" pitchFamily="18" charset="-127"/>
              <a:sym typeface="Wingdings" pitchFamily="2" charset="2"/>
            </a:endParaRPr>
          </a:p>
          <a:p>
            <a:pPr eaLnBrk="0" latinLnBrk="0" hangingPunct="0">
              <a:buFont typeface="Wingdings" pitchFamily="2" charset="2"/>
              <a:buNone/>
              <a:defRPr/>
            </a:pPr>
            <a:endParaRPr kumimoji="0" lang="en-US" altLang="ko-KR" sz="1500" dirty="0">
              <a:solidFill>
                <a:schemeClr val="tx1"/>
              </a:solidFill>
              <a:ea typeface="HY견고딕" pitchFamily="18" charset="-127"/>
              <a:sym typeface="Wingdings" pitchFamily="2" charset="2"/>
            </a:endParaRPr>
          </a:p>
          <a:p>
            <a:pPr eaLnBrk="0" latinLnBrk="0" hangingPunct="0">
              <a:buFont typeface="Wingdings" pitchFamily="2" charset="2"/>
              <a:buNone/>
              <a:defRPr/>
            </a:pPr>
            <a:endParaRPr kumimoji="0" lang="en-US" altLang="ko-KR" sz="1500" dirty="0">
              <a:solidFill>
                <a:schemeClr val="tx1"/>
              </a:solidFill>
              <a:ea typeface="HY견고딕" pitchFamily="18" charset="-127"/>
              <a:sym typeface="Wingdings" pitchFamily="2" charset="2"/>
            </a:endParaRPr>
          </a:p>
        </p:txBody>
      </p:sp>
      <p:sp>
        <p:nvSpPr>
          <p:cNvPr id="68625" name="Text Box 6"/>
          <p:cNvSpPr txBox="1">
            <a:spLocks noChangeArrowheads="1"/>
          </p:cNvSpPr>
          <p:nvPr/>
        </p:nvSpPr>
        <p:spPr bwMode="auto">
          <a:xfrm>
            <a:off x="539750" y="1124744"/>
            <a:ext cx="78597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0" hangingPunct="0">
              <a:lnSpc>
                <a:spcPct val="200000"/>
              </a:lnSpc>
            </a:pPr>
            <a:r>
              <a:rPr kumimoji="0" lang="ko-KR" altLang="en-US" sz="1800" b="1" dirty="0">
                <a:solidFill>
                  <a:schemeClr val="tx1"/>
                </a:solidFill>
                <a:ea typeface="HY견고딕" pitchFamily="18" charset="-127"/>
              </a:rPr>
              <a:t>○ 홍천군 전체평균 </a:t>
            </a:r>
            <a:r>
              <a:rPr kumimoji="0" lang="en-US" altLang="ko-KR" sz="1800" b="1" dirty="0">
                <a:solidFill>
                  <a:schemeClr val="tx1"/>
                </a:solidFill>
                <a:ea typeface="HY견고딕" pitchFamily="18" charset="-127"/>
              </a:rPr>
              <a:t>385</a:t>
            </a:r>
            <a:r>
              <a:rPr kumimoji="0" lang="ko-KR" altLang="en-US" sz="1800" b="1" dirty="0">
                <a:solidFill>
                  <a:schemeClr val="tx1"/>
                </a:solidFill>
                <a:ea typeface="HY견고딕" pitchFamily="18" charset="-127"/>
              </a:rPr>
              <a:t>일 보다 적은 </a:t>
            </a:r>
            <a:r>
              <a:rPr kumimoji="0" lang="en-US" altLang="ko-KR" sz="1800" b="1" dirty="0">
                <a:solidFill>
                  <a:schemeClr val="tx1"/>
                </a:solidFill>
                <a:ea typeface="HY견고딕" pitchFamily="18" charset="-127"/>
              </a:rPr>
              <a:t>344</a:t>
            </a:r>
            <a:r>
              <a:rPr kumimoji="0" lang="ko-KR" altLang="en-US" sz="1800" b="1" dirty="0">
                <a:solidFill>
                  <a:schemeClr val="tx1"/>
                </a:solidFill>
                <a:ea typeface="HY견고딕" pitchFamily="18" charset="-127"/>
              </a:rPr>
              <a:t>일로 </a:t>
            </a:r>
            <a:r>
              <a:rPr kumimoji="0" lang="en-US" altLang="ko-KR" sz="1800" b="1" dirty="0">
                <a:solidFill>
                  <a:schemeClr val="tx1"/>
                </a:solidFill>
                <a:ea typeface="HY견고딕" pitchFamily="18" charset="-127"/>
              </a:rPr>
              <a:t>41</a:t>
            </a:r>
            <a:r>
              <a:rPr kumimoji="0" lang="ko-KR" altLang="en-US" sz="1800" b="1" dirty="0">
                <a:solidFill>
                  <a:schemeClr val="tx1"/>
                </a:solidFill>
                <a:ea typeface="HY견고딕" pitchFamily="18" charset="-127"/>
              </a:rPr>
              <a:t>일 단축하고 있음</a:t>
            </a:r>
          </a:p>
          <a:p>
            <a:pPr eaLnBrk="0" latinLnBrk="0" hangingPunct="0">
              <a:lnSpc>
                <a:spcPct val="200000"/>
              </a:lnSpc>
            </a:pPr>
            <a:r>
              <a:rPr kumimoji="0" lang="ko-KR" altLang="en-US" sz="1800" b="1" dirty="0">
                <a:solidFill>
                  <a:schemeClr val="tx1"/>
                </a:solidFill>
                <a:ea typeface="HY견고딕" pitchFamily="18" charset="-127"/>
              </a:rPr>
              <a:t>○ 두당 </a:t>
            </a:r>
            <a:r>
              <a:rPr kumimoji="0" lang="en-US" altLang="ko-KR" sz="1800" b="1" dirty="0">
                <a:solidFill>
                  <a:schemeClr val="tx1"/>
                </a:solidFill>
                <a:ea typeface="HY견고딕" pitchFamily="18" charset="-127"/>
              </a:rPr>
              <a:t>41</a:t>
            </a:r>
            <a:r>
              <a:rPr kumimoji="0" lang="ko-KR" altLang="en-US" sz="1800" b="1" dirty="0">
                <a:solidFill>
                  <a:schemeClr val="tx1"/>
                </a:solidFill>
                <a:ea typeface="HY견고딕" pitchFamily="18" charset="-127"/>
              </a:rPr>
              <a:t>일 단축하여 </a:t>
            </a:r>
            <a:r>
              <a:rPr kumimoji="0" lang="en-US" altLang="ko-KR" sz="1800" b="1" u="sng" dirty="0">
                <a:solidFill>
                  <a:schemeClr val="tx1"/>
                </a:solidFill>
                <a:ea typeface="HY견고딕" pitchFamily="18" charset="-127"/>
              </a:rPr>
              <a:t>4,562,480</a:t>
            </a:r>
            <a:r>
              <a:rPr kumimoji="0" lang="ko-KR" altLang="en-US" sz="1800" b="1" u="sng" dirty="0">
                <a:solidFill>
                  <a:schemeClr val="tx1"/>
                </a:solidFill>
                <a:ea typeface="HY견고딕" pitchFamily="18" charset="-127"/>
              </a:rPr>
              <a:t>원의 소득이 향상되었음</a:t>
            </a:r>
            <a:endParaRPr kumimoji="0" lang="ko-KR" altLang="en-US" sz="1800" b="1" dirty="0">
              <a:solidFill>
                <a:schemeClr val="tx1"/>
              </a:solidFill>
              <a:ea typeface="HY견고딕" pitchFamily="18" charset="-127"/>
            </a:endParaRPr>
          </a:p>
          <a:p>
            <a:pPr eaLnBrk="0" latinLnBrk="0" hangingPunct="0">
              <a:lnSpc>
                <a:spcPct val="200000"/>
              </a:lnSpc>
            </a:pPr>
            <a:r>
              <a:rPr kumimoji="0" lang="en-US" altLang="ko-KR" sz="1800" b="1" dirty="0">
                <a:solidFill>
                  <a:schemeClr val="tx1"/>
                </a:solidFill>
                <a:ea typeface="HY견고딕" pitchFamily="18" charset="-127"/>
              </a:rPr>
              <a:t>〔16</a:t>
            </a:r>
            <a:r>
              <a:rPr kumimoji="0" lang="ko-KR" altLang="en-US" sz="1800" b="1" dirty="0">
                <a:solidFill>
                  <a:schemeClr val="tx1"/>
                </a:solidFill>
                <a:ea typeface="HY견고딕" pitchFamily="18" charset="-127"/>
              </a:rPr>
              <a:t>두 </a:t>
            </a:r>
            <a:r>
              <a:rPr kumimoji="0" lang="en-US" altLang="ko-KR" sz="1800" b="1" dirty="0">
                <a:solidFill>
                  <a:schemeClr val="tx1"/>
                </a:solidFill>
                <a:ea typeface="HY견고딕" pitchFamily="18" charset="-127"/>
              </a:rPr>
              <a:t>× 41</a:t>
            </a:r>
            <a:r>
              <a:rPr kumimoji="0" lang="ko-KR" altLang="en-US" sz="1800" b="1" dirty="0">
                <a:solidFill>
                  <a:schemeClr val="tx1"/>
                </a:solidFill>
                <a:ea typeface="HY견고딕" pitchFamily="18" charset="-127"/>
              </a:rPr>
              <a:t>일 </a:t>
            </a:r>
            <a:r>
              <a:rPr kumimoji="0" lang="en-US" altLang="ko-KR" sz="1800" b="1" dirty="0">
                <a:solidFill>
                  <a:schemeClr val="tx1"/>
                </a:solidFill>
                <a:ea typeface="HY견고딕" pitchFamily="18" charset="-127"/>
              </a:rPr>
              <a:t>× 6,955</a:t>
            </a:r>
            <a:r>
              <a:rPr kumimoji="0" lang="ko-KR" altLang="en-US" sz="1800" b="1" dirty="0">
                <a:solidFill>
                  <a:schemeClr val="tx1"/>
                </a:solidFill>
                <a:ea typeface="HY견고딕" pitchFamily="18" charset="-127"/>
              </a:rPr>
              <a:t>원</a:t>
            </a:r>
            <a:r>
              <a:rPr kumimoji="0" lang="en-US" altLang="ko-KR" sz="1800" b="1" dirty="0">
                <a:solidFill>
                  <a:schemeClr val="tx1"/>
                </a:solidFill>
                <a:ea typeface="HY견고딕" pitchFamily="18" charset="-127"/>
              </a:rPr>
              <a:t>(</a:t>
            </a:r>
            <a:r>
              <a:rPr kumimoji="0" lang="ko-KR" altLang="en-US" sz="1800" b="1" dirty="0" err="1">
                <a:solidFill>
                  <a:schemeClr val="tx1"/>
                </a:solidFill>
                <a:ea typeface="HY견고딕" pitchFamily="18" charset="-127"/>
              </a:rPr>
              <a:t>송아지판매비</a:t>
            </a:r>
            <a:r>
              <a:rPr kumimoji="0" lang="en-US" altLang="ko-KR" sz="1800" b="1" dirty="0">
                <a:solidFill>
                  <a:schemeClr val="tx1"/>
                </a:solidFill>
                <a:ea typeface="HY견고딕" pitchFamily="18" charset="-127"/>
              </a:rPr>
              <a:t>+</a:t>
            </a:r>
            <a:r>
              <a:rPr kumimoji="0" lang="ko-KR" altLang="en-US" sz="1800" b="1" dirty="0" err="1">
                <a:solidFill>
                  <a:schemeClr val="tx1"/>
                </a:solidFill>
                <a:ea typeface="HY견고딕" pitchFamily="18" charset="-127"/>
              </a:rPr>
              <a:t>일반비</a:t>
            </a:r>
            <a:r>
              <a:rPr kumimoji="0" lang="en-US" altLang="ko-KR" sz="1800" b="1" dirty="0">
                <a:solidFill>
                  <a:schemeClr val="tx1"/>
                </a:solidFill>
                <a:ea typeface="HY견고딕" pitchFamily="18" charset="-127"/>
              </a:rPr>
              <a:t>)〕</a:t>
            </a:r>
            <a:endParaRPr kumimoji="0" lang="ko-KR" altLang="en-US" sz="1800" b="1" dirty="0">
              <a:solidFill>
                <a:schemeClr val="tx1"/>
              </a:solidFill>
              <a:ea typeface="HY견고딕" pitchFamily="18" charset="-127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60388" y="3716338"/>
            <a:ext cx="85836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0" hangingPunct="0">
              <a:spcBef>
                <a:spcPct val="50000"/>
              </a:spcBef>
              <a:buFont typeface="Wingdings" pitchFamily="2" charset="2"/>
              <a:buChar char="q"/>
              <a:defRPr/>
            </a:pPr>
            <a:endParaRPr kumimoji="0" lang="ko-KR" altLang="en-US" sz="1550" b="1" dirty="0">
              <a:solidFill>
                <a:schemeClr val="tx1"/>
              </a:solidFill>
              <a:ea typeface="HY견고딕" pitchFamily="18" charset="-127"/>
              <a:sym typeface="Wingdings 2" pitchFamily="18" charset="2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292100" y="4005064"/>
            <a:ext cx="8593138" cy="26352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50000">
                <a:schemeClr val="bg1"/>
              </a:gs>
              <a:gs pos="100000">
                <a:srgbClr val="FFCC00"/>
              </a:gs>
            </a:gsLst>
            <a:lin ang="2700000" scaled="1"/>
          </a:gradFill>
          <a:ln w="9525">
            <a:solidFill>
              <a:srgbClr val="8FAB67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latinLnBrk="0" hangingPunct="0">
              <a:buFont typeface="Wingdings" pitchFamily="2" charset="2"/>
              <a:buNone/>
              <a:defRPr/>
            </a:pPr>
            <a:endParaRPr kumimoji="0" lang="en-US" altLang="ko-KR" sz="1500" dirty="0">
              <a:solidFill>
                <a:schemeClr val="tx1"/>
              </a:solidFill>
              <a:ea typeface="HY견고딕" pitchFamily="18" charset="-127"/>
              <a:sym typeface="Wingdings" pitchFamily="2" charset="2"/>
            </a:endParaRPr>
          </a:p>
          <a:p>
            <a:pPr eaLnBrk="0" latinLnBrk="0" hangingPunct="0">
              <a:buFont typeface="Wingdings" pitchFamily="2" charset="2"/>
              <a:buNone/>
              <a:defRPr/>
            </a:pPr>
            <a:endParaRPr kumimoji="0" lang="en-US" altLang="ko-KR" sz="1500" dirty="0">
              <a:solidFill>
                <a:schemeClr val="tx1"/>
              </a:solidFill>
              <a:ea typeface="HY견고딕" pitchFamily="18" charset="-127"/>
              <a:sym typeface="Wingdings" pitchFamily="2" charset="2"/>
            </a:endParaRPr>
          </a:p>
          <a:p>
            <a:pPr eaLnBrk="0" latinLnBrk="0" hangingPunct="0">
              <a:buFont typeface="Wingdings" pitchFamily="2" charset="2"/>
              <a:buNone/>
              <a:defRPr/>
            </a:pPr>
            <a:endParaRPr kumimoji="0" lang="en-US" altLang="ko-KR" sz="1500" dirty="0">
              <a:solidFill>
                <a:schemeClr val="tx1"/>
              </a:solidFill>
              <a:ea typeface="HY견고딕" pitchFamily="18" charset="-127"/>
              <a:sym typeface="Wingdings" pitchFamily="2" charset="2"/>
            </a:endParaRPr>
          </a:p>
          <a:p>
            <a:pPr eaLnBrk="0" latinLnBrk="0" hangingPunct="0">
              <a:buFont typeface="Wingdings" pitchFamily="2" charset="2"/>
              <a:buNone/>
              <a:defRPr/>
            </a:pPr>
            <a:endParaRPr kumimoji="0" lang="en-US" altLang="ko-KR" sz="1500" dirty="0">
              <a:solidFill>
                <a:schemeClr val="tx1"/>
              </a:solidFill>
              <a:ea typeface="HY견고딕" pitchFamily="18" charset="-127"/>
              <a:sym typeface="Wingdings" pitchFamily="2" charset="2"/>
            </a:endParaRPr>
          </a:p>
          <a:p>
            <a:pPr eaLnBrk="0" latinLnBrk="0" hangingPunct="0">
              <a:buFont typeface="Wingdings" pitchFamily="2" charset="2"/>
              <a:buNone/>
              <a:defRPr/>
            </a:pPr>
            <a:endParaRPr kumimoji="0" lang="en-US" altLang="ko-KR" sz="1500" dirty="0">
              <a:solidFill>
                <a:schemeClr val="tx1"/>
              </a:solidFill>
              <a:ea typeface="HY견고딕" pitchFamily="18" charset="-127"/>
              <a:sym typeface="Wingdings" pitchFamily="2" charset="2"/>
            </a:endParaRPr>
          </a:p>
          <a:p>
            <a:pPr eaLnBrk="0" latinLnBrk="0" hangingPunct="0">
              <a:buFont typeface="Wingdings" pitchFamily="2" charset="2"/>
              <a:buNone/>
              <a:defRPr/>
            </a:pPr>
            <a:endParaRPr kumimoji="0" lang="en-US" altLang="ko-KR" sz="1500" dirty="0">
              <a:solidFill>
                <a:schemeClr val="tx1"/>
              </a:solidFill>
              <a:ea typeface="HY견고딕" pitchFamily="18" charset="-127"/>
              <a:sym typeface="Wingdings" pitchFamily="2" charset="2"/>
            </a:endParaRPr>
          </a:p>
          <a:p>
            <a:pPr eaLnBrk="0" latinLnBrk="0" hangingPunct="0">
              <a:buFont typeface="Wingdings" pitchFamily="2" charset="2"/>
              <a:buNone/>
              <a:defRPr/>
            </a:pPr>
            <a:endParaRPr kumimoji="0" lang="en-US" altLang="ko-KR" sz="1500" dirty="0">
              <a:solidFill>
                <a:schemeClr val="tx1"/>
              </a:solidFill>
              <a:ea typeface="HY견고딕" pitchFamily="18" charset="-127"/>
              <a:sym typeface="Wingdings" pitchFamily="2" charset="2"/>
            </a:endParaRPr>
          </a:p>
          <a:p>
            <a:pPr eaLnBrk="0" latinLnBrk="0" hangingPunct="0">
              <a:buFont typeface="Wingdings" pitchFamily="2" charset="2"/>
              <a:buNone/>
              <a:defRPr/>
            </a:pPr>
            <a:endParaRPr kumimoji="0" lang="en-US" altLang="ko-KR" sz="1500" dirty="0">
              <a:solidFill>
                <a:schemeClr val="tx1"/>
              </a:solidFill>
              <a:ea typeface="HY견고딕" pitchFamily="18" charset="-127"/>
              <a:sym typeface="Wingdings" pitchFamily="2" charset="2"/>
            </a:endParaRPr>
          </a:p>
          <a:p>
            <a:pPr eaLnBrk="0" latinLnBrk="0" hangingPunct="0">
              <a:buFont typeface="Wingdings" pitchFamily="2" charset="2"/>
              <a:buNone/>
              <a:defRPr/>
            </a:pPr>
            <a:endParaRPr kumimoji="0" lang="en-US" altLang="ko-KR" sz="1500" dirty="0">
              <a:solidFill>
                <a:schemeClr val="tx1"/>
              </a:solidFill>
              <a:ea typeface="HY견고딕" pitchFamily="18" charset="-127"/>
              <a:sym typeface="Wingdings" pitchFamily="2" charset="2"/>
            </a:endParaRPr>
          </a:p>
          <a:p>
            <a:pPr eaLnBrk="0" latinLnBrk="0" hangingPunct="0">
              <a:buFont typeface="Wingdings" pitchFamily="2" charset="2"/>
              <a:buNone/>
              <a:defRPr/>
            </a:pPr>
            <a:endParaRPr kumimoji="0" lang="en-US" altLang="ko-KR" sz="1500" dirty="0">
              <a:solidFill>
                <a:schemeClr val="tx1"/>
              </a:solidFill>
              <a:ea typeface="HY견고딕" pitchFamily="18" charset="-127"/>
              <a:sym typeface="Wingdings" pitchFamily="2" charset="2"/>
            </a:endParaRPr>
          </a:p>
        </p:txBody>
      </p:sp>
      <p:graphicFrame>
        <p:nvGraphicFramePr>
          <p:cNvPr id="686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484140"/>
              </p:ext>
            </p:extLst>
          </p:nvPr>
        </p:nvGraphicFramePr>
        <p:xfrm>
          <a:off x="611560" y="4037013"/>
          <a:ext cx="7839075" cy="2603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워크시트" r:id="rId4" imgW="4676797" imgH="2790755" progId="Excel.Sheet.12">
                  <p:embed/>
                </p:oleObj>
              </mc:Choice>
              <mc:Fallback>
                <p:oleObj name="워크시트" r:id="rId4" imgW="4676797" imgH="2790755" progId="Excel.Sheet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4037013"/>
                        <a:ext cx="7839075" cy="26033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85720" y="332656"/>
            <a:ext cx="2857520" cy="613470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lang="ko-KR" altLang="en-US" sz="24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송아지 생산일수</a:t>
            </a:r>
            <a:endParaRPr kumimoji="0"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323528" y="3284984"/>
            <a:ext cx="3500462" cy="613470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kumimoji="0" lang="ko-KR" altLang="en-US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송아지 생산일수 비교</a:t>
            </a:r>
            <a:endParaRPr kumimoji="0"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457200" y="3825875"/>
            <a:ext cx="8583613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0" hangingPunct="0">
              <a:spcBef>
                <a:spcPct val="50000"/>
              </a:spcBef>
              <a:buFont typeface="Wingdings" pitchFamily="2" charset="2"/>
              <a:buChar char="q"/>
              <a:defRPr/>
            </a:pPr>
            <a:endParaRPr kumimoji="0" lang="ko-KR" altLang="en-US" sz="1550" b="1" dirty="0">
              <a:solidFill>
                <a:schemeClr val="tx1"/>
              </a:solidFill>
              <a:ea typeface="HY견고딕" pitchFamily="18" charset="-127"/>
              <a:sym typeface="Wingdings 2" pitchFamily="18" charset="2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49763" y="79375"/>
            <a:ext cx="244475" cy="298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latinLnBrk="0" hangingPunct="0">
              <a:defRPr/>
            </a:pPr>
            <a:endParaRPr kumimoji="0" lang="ko-KR" altLang="en-US" b="1">
              <a:ea typeface="HY견고딕" pitchFamily="18" charset="-127"/>
            </a:endParaRPr>
          </a:p>
        </p:txBody>
      </p:sp>
      <p:sp>
        <p:nvSpPr>
          <p:cNvPr id="128001" name="Rectangle 1"/>
          <p:cNvSpPr>
            <a:spLocks noChangeArrowheads="1"/>
          </p:cNvSpPr>
          <p:nvPr/>
        </p:nvSpPr>
        <p:spPr bwMode="auto">
          <a:xfrm>
            <a:off x="4449763" y="79375"/>
            <a:ext cx="244475" cy="298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latinLnBrk="0" hangingPunct="0">
              <a:defRPr/>
            </a:pPr>
            <a:endParaRPr kumimoji="0" lang="ko-KR" altLang="en-US" b="1">
              <a:ea typeface="HY견고딕" pitchFamily="18" charset="-127"/>
            </a:endParaRPr>
          </a:p>
        </p:txBody>
      </p:sp>
      <p:sp>
        <p:nvSpPr>
          <p:cNvPr id="131073" name="Rectangle 1"/>
          <p:cNvSpPr>
            <a:spLocks noChangeArrowheads="1"/>
          </p:cNvSpPr>
          <p:nvPr/>
        </p:nvSpPr>
        <p:spPr bwMode="auto">
          <a:xfrm>
            <a:off x="4449763" y="79375"/>
            <a:ext cx="244475" cy="298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latinLnBrk="0" hangingPunct="0">
              <a:defRPr/>
            </a:pPr>
            <a:endParaRPr kumimoji="0" lang="ko-KR" altLang="en-US" b="1">
              <a:ea typeface="HY견고딕" pitchFamily="18" charset="-127"/>
            </a:endParaRPr>
          </a:p>
        </p:txBody>
      </p:sp>
      <p:graphicFrame>
        <p:nvGraphicFramePr>
          <p:cNvPr id="34985" name="Group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027928"/>
              </p:ext>
            </p:extLst>
          </p:nvPr>
        </p:nvGraphicFramePr>
        <p:xfrm>
          <a:off x="285750" y="1052736"/>
          <a:ext cx="8429625" cy="5452196"/>
        </p:xfrm>
        <a:graphic>
          <a:graphicData uri="http://schemas.openxmlformats.org/drawingml/2006/table">
            <a:tbl>
              <a:tblPr/>
              <a:tblGrid>
                <a:gridCol w="1068388"/>
                <a:gridCol w="1657350"/>
                <a:gridCol w="1360487"/>
                <a:gridCol w="1068388"/>
                <a:gridCol w="1068387"/>
                <a:gridCol w="1103313"/>
                <a:gridCol w="1103312"/>
              </a:tblGrid>
              <a:tr h="3600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순위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개체번호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생년월일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체형점수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휴먼명조"/>
                        </a:rPr>
                        <a:t>(BCS)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초음파측정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320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등지방두께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등심단면적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초음파육질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상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002031923150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2008-11-07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5.5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60.9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42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상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000189783596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2005-03-15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1.8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61.9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11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상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000197134151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2007-04-30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1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60.2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12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상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002012896434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2009-04-16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3.7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54.8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22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상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002012896426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2009-04-16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2.7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56.6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21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상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002012896507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4.6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54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22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중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002012896137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2009-03-09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4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8.2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62.1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22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중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002000487696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2007-10-11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7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3.7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63.9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21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중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002000486896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2007-07-10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3.7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65.3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11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중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002018375295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2008-01-05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2.7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52.7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13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중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002012892605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2009-05-24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3.7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53.1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11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중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002012892793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2009-05-20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3.7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57.3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12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중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000186289558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2005-10-16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6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1.8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53.7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13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중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002031911614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2009-07-15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1.8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46.3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12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중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002012899496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2009-05-20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2.7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49.6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13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하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002000453978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2008-04-20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4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1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50.6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11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17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평 균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5.06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3.27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휴먼명조"/>
                        </a:rPr>
                        <a:t>56.44</a:t>
                      </a: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  <a:cs typeface="휴먼명조"/>
                      </a:endParaRPr>
                    </a:p>
                  </a:txBody>
                  <a:tcPr marL="30283" marR="30283" marT="15142" marB="15142" anchor="ctr" horzOverflow="overflow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9265" name="Rectangle 1"/>
          <p:cNvSpPr>
            <a:spLocks noChangeArrowheads="1"/>
          </p:cNvSpPr>
          <p:nvPr/>
        </p:nvSpPr>
        <p:spPr bwMode="auto">
          <a:xfrm>
            <a:off x="4449763" y="79375"/>
            <a:ext cx="244475" cy="298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latinLnBrk="0" hangingPunct="0">
              <a:defRPr/>
            </a:pPr>
            <a:endParaRPr kumimoji="0" lang="ko-KR" altLang="en-US" b="1">
              <a:ea typeface="HY견고딕" pitchFamily="18" charset="-127"/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285720" y="260648"/>
            <a:ext cx="2571768" cy="613470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kumimoji="0" lang="ko-KR" altLang="en-US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초음파측정현황</a:t>
            </a:r>
            <a:endParaRPr kumimoji="0"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AutoShape 6"/>
          <p:cNvSpPr>
            <a:spLocks noChangeArrowheads="1"/>
          </p:cNvSpPr>
          <p:nvPr/>
        </p:nvSpPr>
        <p:spPr bwMode="auto">
          <a:xfrm>
            <a:off x="211138" y="260648"/>
            <a:ext cx="5008562" cy="600075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개체별</a:t>
            </a:r>
            <a:r>
              <a:rPr lang="ko-KR" alt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유전능력평가 결과 </a:t>
            </a:r>
            <a:r>
              <a:rPr lang="en-US" altLang="ko-KR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수소</a:t>
            </a:r>
            <a:r>
              <a:rPr lang="en-US" altLang="ko-KR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25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73994" name="Group 2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689607"/>
              </p:ext>
            </p:extLst>
          </p:nvPr>
        </p:nvGraphicFramePr>
        <p:xfrm>
          <a:off x="250130" y="1124744"/>
          <a:ext cx="8642350" cy="5208588"/>
        </p:xfrm>
        <a:graphic>
          <a:graphicData uri="http://schemas.openxmlformats.org/drawingml/2006/table">
            <a:tbl>
              <a:tblPr/>
              <a:tblGrid>
                <a:gridCol w="1006475"/>
                <a:gridCol w="792162"/>
                <a:gridCol w="830858"/>
                <a:gridCol w="428030"/>
                <a:gridCol w="436066"/>
                <a:gridCol w="648072"/>
                <a:gridCol w="1173287"/>
                <a:gridCol w="555625"/>
                <a:gridCol w="482600"/>
                <a:gridCol w="481012"/>
                <a:gridCol w="481013"/>
                <a:gridCol w="481012"/>
                <a:gridCol w="481013"/>
                <a:gridCol w="365125"/>
              </a:tblGrid>
              <a:tr h="2952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개체식별번호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등록번호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생년월일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등록</a:t>
                      </a:r>
                      <a:br>
                        <a:rPr kumimoji="0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</a:br>
                      <a:r>
                        <a:rPr kumimoji="0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구분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계대</a:t>
                      </a: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아비명호</a:t>
                      </a: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소유자주소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소유자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육종가코드</a:t>
                      </a: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선발지수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841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도체중</a:t>
                      </a: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등심단면적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등지방두께</a:t>
                      </a: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근내지방도</a:t>
                      </a: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지수값</a:t>
                      </a:r>
                      <a:endParaRPr kumimoji="0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순위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002053074761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225164313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2010-05-08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KPN586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서면 길곡리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정종혁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16.43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002012898573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224735260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2010-03-12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KPN586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화촌면 외삼포리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이진영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16.08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002026201364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224763944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2010-04-21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KPN586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화촌면 외삼포리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이진영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16.08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002053069303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224854450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2010-04-10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KPN586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두촌면 철정</a:t>
                      </a: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리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한필동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15.92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002053571838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224797945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2010-04-17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KPN586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화촌면</a:t>
                      </a: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굴운리</a:t>
                      </a:r>
                      <a:endParaRPr kumimoji="0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신경환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15.92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002053572759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224798006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2010-04-10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KPN586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화촌면</a:t>
                      </a: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군업리</a:t>
                      </a:r>
                      <a:endParaRPr kumimoji="0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이병덕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15.92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002026201241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224854349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2010-04-18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KPN586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화촌면</a:t>
                      </a: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외삼포리</a:t>
                      </a:r>
                      <a:endParaRPr kumimoji="0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윤영호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15.58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002051429293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224735189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2010-04-04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KPN586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화촌면 외삼포리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윤영호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15.58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002053572986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224798019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2010-04-13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KPN586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화촌면 외삼포리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이준석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15.1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002026201389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224763946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2010-04-27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KPN586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화촌면 외삼포리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이진영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14.73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002052390353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224735087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2010-04-07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KPN626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내면 방내</a:t>
                      </a: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리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김영진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14.44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002052062339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224763955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2010-04-21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KPN586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북방면 </a:t>
                      </a: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리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장춘근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14.17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002053068763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224770946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2010-05-08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KPN586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두촌면 역내리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변태근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14.17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002053571055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224797879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2010-04-27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KPN586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화촌면 구성포</a:t>
                      </a: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리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김준해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14.17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002053571233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224798038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2010-04-12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KPN586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화촌면 군업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지월연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14.17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179512" y="188640"/>
            <a:ext cx="5008562" cy="633919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씨 </a:t>
            </a:r>
            <a:r>
              <a:rPr lang="ko-KR" altLang="en-US" sz="2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수</a:t>
            </a:r>
            <a:r>
              <a:rPr lang="ko-KR" altLang="en-US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소현황 </a:t>
            </a:r>
            <a:r>
              <a:rPr lang="en-US" altLang="ko-KR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(56</a:t>
            </a:r>
            <a:r>
              <a:rPr lang="ko-KR" altLang="en-US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차 </a:t>
            </a:r>
            <a:r>
              <a:rPr lang="en-US" altLang="ko-KR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2015. 6)</a:t>
            </a:r>
            <a:endParaRPr lang="ko-KR" altLang="en-US" sz="25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355470"/>
              </p:ext>
            </p:extLst>
          </p:nvPr>
        </p:nvGraphicFramePr>
        <p:xfrm>
          <a:off x="323528" y="980728"/>
          <a:ext cx="828091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/>
                <a:gridCol w="576064"/>
                <a:gridCol w="720080"/>
                <a:gridCol w="1128125"/>
                <a:gridCol w="1128125"/>
                <a:gridCol w="1128125"/>
                <a:gridCol w="2061229"/>
                <a:gridCol w="1035115"/>
              </a:tblGrid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연변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KPN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</a:rPr>
                        <a:t>도체중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등심면적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</a:rPr>
                        <a:t>근내지방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KPN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지수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조부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부의 관계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</a:rPr>
                        <a:t>도체중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1002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11.8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8.8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2.78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21.9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482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/>
                        <a:t>683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51.7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976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15.4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1.1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2.66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18.4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482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/>
                        <a:t>683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49.2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3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1009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35.6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11.1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2.26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18.1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281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/>
                        <a:t>641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65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55.3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4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958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9.5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5.1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2.34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17.1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243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/>
                        <a:t>586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49.4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961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22.3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9.7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1.98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15.3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243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586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49.8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6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999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14.1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7.1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1.92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14.9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482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683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51.8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7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918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31.7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9.9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1.84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13.8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725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369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53.7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8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950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52.8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18.6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1.28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13.7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281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641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65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57.7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960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17.4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2.3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2.35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13.6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243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586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52.3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10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1012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23.6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9.4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1.78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13.2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586 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53.8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11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887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10.4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5.8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1.81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13.0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496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299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48.8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12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975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16.1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3.2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1.89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13.0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676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369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50.2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13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990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42.5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10.0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1.71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12.3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872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769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55.9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14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783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13.2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8.3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1.69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11.4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229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538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49.7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15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1008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16.1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9.8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1.51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11.2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229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538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51.8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16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929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16.8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7.2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1.58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11.1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281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641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65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47.7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17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1011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21.1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3.1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1.83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10.8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538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825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53.4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18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802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36.5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7.8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1.56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10.7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229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538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48.1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19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901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11.0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5.4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1.55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10.4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550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261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52.0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2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20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924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31.7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5.1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1.65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10.2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229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· 538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52.3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66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4613579"/>
              </p:ext>
            </p:extLst>
          </p:nvPr>
        </p:nvGraphicFramePr>
        <p:xfrm>
          <a:off x="251520" y="908720"/>
          <a:ext cx="8496945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430"/>
                <a:gridCol w="669125"/>
                <a:gridCol w="743472"/>
                <a:gridCol w="892167"/>
                <a:gridCol w="966514"/>
                <a:gridCol w="1115208"/>
                <a:gridCol w="966514"/>
                <a:gridCol w="1679410"/>
                <a:gridCol w="944105"/>
              </a:tblGrid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smtClean="0">
                          <a:solidFill>
                            <a:schemeClr val="tx1"/>
                          </a:solidFill>
                        </a:rPr>
                        <a:t>연번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KPN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</a:rPr>
                        <a:t>도체중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등심면적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</a:rPr>
                        <a:t>근내지방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</a:rPr>
                        <a:t>등지방두께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KPN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지수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조부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부의관계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개체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1002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13.1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8.7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2.89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-2.58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22.3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/>
                        <a:t>482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/>
                        <a:t>683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BAAA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1006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13.3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3.9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2.74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-3.70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20.7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/>
                        <a:t>482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/>
                        <a:t>683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BBAA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1046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26.0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8.7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2.63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-0.64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19.1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/>
                        <a:t>452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/>
                        <a:t>730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AABA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976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15.8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2.69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-1.95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18.3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/>
                        <a:t>482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/>
                        <a:t>683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ADAA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1009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37.3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11.4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2.26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-1.51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17.8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/>
                        <a:t>281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/>
                        <a:t>641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65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AAAA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958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10.9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5.2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2.37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-1.62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16.9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/>
                        <a:t>243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/>
                        <a:t>586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BAAA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1047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5.0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7.1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2.16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-098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15.5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/>
                        <a:t>452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/>
                        <a:t>730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CAAA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961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23.6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10.0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2.02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-0.88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15.2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/>
                        <a:t>243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/>
                        <a:t>586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AAAA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999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14.4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6.9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1.95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-2.06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14.7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/>
                        <a:t>482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/>
                        <a:t>683</a:t>
                      </a:r>
                      <a:endParaRPr lang="ko-KR" altLang="en-US" sz="1200" b="1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BAAA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1029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20.9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8.2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2.15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1.52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14.0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538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809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AADA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1030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3.7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-1.3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1.99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-4.00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14.0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482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683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DDAA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960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19.1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2.5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2.39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2.33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13.5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586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ACDA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918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32.6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10.0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1.83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-0.17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13.4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725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369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AACA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950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53.8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18.8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1.25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-2.47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13.3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281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641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65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AAAA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1012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25.0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9.6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1.81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-0.17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13.1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586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AACA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1024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3.1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1.82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-2.71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13.0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505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841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DCAA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1034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6.0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8.7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1.69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-1.64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13.0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452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730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CAAA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990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42.2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9.7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1.76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0.51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12.3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872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769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AADA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975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13.4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2.9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1.86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-1.02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12.1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676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369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mtClean="0">
                          <a:solidFill>
                            <a:schemeClr val="tx1"/>
                          </a:solidFill>
                        </a:rPr>
                        <a:t>BCAA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1035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3.3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2.7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1.69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-1.27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11.0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482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683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DCAA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179512" y="116632"/>
            <a:ext cx="5008562" cy="633919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씨 </a:t>
            </a:r>
            <a:r>
              <a:rPr lang="ko-KR" altLang="en-US" sz="2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수</a:t>
            </a:r>
            <a:r>
              <a:rPr lang="ko-KR" altLang="en-US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소현황 </a:t>
            </a:r>
            <a:r>
              <a:rPr lang="en-US" altLang="ko-KR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(57</a:t>
            </a:r>
            <a:r>
              <a:rPr lang="ko-KR" altLang="en-US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차 </a:t>
            </a:r>
            <a:r>
              <a:rPr lang="en-US" altLang="ko-KR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2015. 12)</a:t>
            </a:r>
            <a:endParaRPr lang="ko-KR" altLang="en-US" sz="25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664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811041"/>
              </p:ext>
            </p:extLst>
          </p:nvPr>
        </p:nvGraphicFramePr>
        <p:xfrm>
          <a:off x="222441" y="764704"/>
          <a:ext cx="8496944" cy="5976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  <a:gridCol w="720080"/>
                <a:gridCol w="792088"/>
                <a:gridCol w="1080120"/>
                <a:gridCol w="1008112"/>
                <a:gridCol w="936104"/>
                <a:gridCol w="2250250"/>
                <a:gridCol w="1062118"/>
              </a:tblGrid>
              <a:tr h="2160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 err="1" smtClean="0">
                          <a:solidFill>
                            <a:schemeClr val="tx1"/>
                          </a:solidFill>
                        </a:rPr>
                        <a:t>연번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KPN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 smtClean="0">
                          <a:solidFill>
                            <a:schemeClr val="tx1"/>
                          </a:solidFill>
                        </a:rPr>
                        <a:t>도체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 smtClean="0">
                          <a:solidFill>
                            <a:schemeClr val="tx1"/>
                          </a:solidFill>
                        </a:rPr>
                        <a:t>등심면적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 err="1" smtClean="0">
                          <a:solidFill>
                            <a:schemeClr val="tx1"/>
                          </a:solidFill>
                        </a:rPr>
                        <a:t>등지방두께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smtClean="0">
                          <a:solidFill>
                            <a:schemeClr val="tx1"/>
                          </a:solidFill>
                        </a:rPr>
                        <a:t>근내지방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smtClean="0">
                          <a:solidFill>
                            <a:schemeClr val="tx1"/>
                          </a:solidFill>
                        </a:rPr>
                        <a:t>아비</a:t>
                      </a:r>
                      <a:r>
                        <a:rPr lang="ko-KR" altLang="en-US" sz="800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ko-KR" altLang="en-US" sz="800" baseline="0" smtClean="0">
                          <a:solidFill>
                            <a:schemeClr val="tx1"/>
                          </a:solidFill>
                        </a:rPr>
                        <a:t>조부 </a:t>
                      </a:r>
                      <a:r>
                        <a:rPr lang="en-US" altLang="ko-KR" sz="800" baseline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ko-KR" altLang="en-US" sz="800" baseline="0" smtClean="0">
                          <a:solidFill>
                            <a:schemeClr val="tx1"/>
                          </a:solidFill>
                        </a:rPr>
                        <a:t>외조부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 smtClean="0">
                          <a:solidFill>
                            <a:schemeClr val="tx1"/>
                          </a:solidFill>
                        </a:rPr>
                        <a:t>KPN</a:t>
                      </a:r>
                      <a:r>
                        <a:rPr lang="ko-KR" altLang="en-US" sz="800" dirty="0" smtClean="0">
                          <a:solidFill>
                            <a:schemeClr val="tx1"/>
                          </a:solidFill>
                        </a:rPr>
                        <a:t>지수</a:t>
                      </a:r>
                      <a:endParaRPr lang="ko-KR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918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32.6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10.0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>
                          <a:solidFill>
                            <a:schemeClr val="tx1"/>
                          </a:solidFill>
                        </a:rPr>
                        <a:t>-0.2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725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369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486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13.4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924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32.0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4.8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538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229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486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9.5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926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30.4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12.7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0.9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626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279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480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9.7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927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33.2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8.7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-0.6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642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281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279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9.5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938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33.0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9.1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-0.3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642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281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369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9.5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944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39.2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13.3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-1.4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0.8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828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538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486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7.8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949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36.5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13.6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-1.7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2.6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642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281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504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21.1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950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53.8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18.8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-2.5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642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281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486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13.3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951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51.9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10.0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642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281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496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6.6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952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31.0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8.4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-0.6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642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281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460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7.7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958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10.9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5.2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-1.6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2.4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586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505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16.9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984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36.5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6.2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0.8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685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338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369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9.2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990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42.2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9.7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872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769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310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12.3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1002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13.1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8.7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-2.6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2.9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638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482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480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22.3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1005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31.0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0.7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825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538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530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9.2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1006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13.3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3.9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-3.7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2.7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638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482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622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20.7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1009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37.3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11.4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-1.5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2.3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642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281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458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17.8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1028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23.0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6.3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809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538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642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10.0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1029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20.9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8.2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2.1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809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538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642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14.0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1046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26.9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8.7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-0.6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2.6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730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452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538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19.1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1064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23.1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6.1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-0.2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768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387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642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12.9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1069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32.6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8.9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-0.1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757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486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642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8.9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1081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26.1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7.7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0.1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757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486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586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10.4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1146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17.6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8.3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-1.5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2.0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758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369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642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15.0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1211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30.8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11.6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-1.3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949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642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757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15.2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1219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29.8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7.8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0.0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802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538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642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10.5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0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1244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26.8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7.1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0.0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>
                          <a:solidFill>
                            <a:schemeClr val="tx1"/>
                          </a:solidFill>
                        </a:rPr>
                        <a:t>1.4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802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538</a:t>
                      </a:r>
                      <a:r>
                        <a:rPr lang="ko-KR" alt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800" baseline="0" dirty="0" smtClean="0">
                          <a:solidFill>
                            <a:schemeClr val="tx1"/>
                          </a:solidFill>
                        </a:rPr>
                        <a:t>· </a:t>
                      </a:r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757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chemeClr val="tx1"/>
                          </a:solidFill>
                        </a:rPr>
                        <a:t>9.0</a:t>
                      </a:r>
                      <a:endParaRPr lang="ko-KR" alt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222441" y="44624"/>
            <a:ext cx="4277551" cy="633919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좋은 씨 수소 선발요령</a:t>
            </a:r>
            <a:endParaRPr lang="ko-KR" altLang="en-US" sz="25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651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98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5" y="692696"/>
            <a:ext cx="9144000" cy="568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10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4" y="620688"/>
            <a:ext cx="9144000" cy="565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7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07504" y="1156643"/>
            <a:ext cx="8892480" cy="5616624"/>
          </a:xfrm>
          <a:prstGeom prst="bevel">
            <a:avLst>
              <a:gd name="adj" fmla="val 773"/>
            </a:avLst>
          </a:prstGeom>
          <a:gradFill rotWithShape="0">
            <a:gsLst>
              <a:gs pos="0">
                <a:srgbClr val="F7F0D4"/>
              </a:gs>
              <a:gs pos="100000">
                <a:srgbClr val="D8B228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402618"/>
              </p:ext>
            </p:extLst>
          </p:nvPr>
        </p:nvGraphicFramePr>
        <p:xfrm>
          <a:off x="251520" y="1340768"/>
          <a:ext cx="8640960" cy="4995445"/>
        </p:xfrm>
        <a:graphic>
          <a:graphicData uri="http://schemas.openxmlformats.org/drawingml/2006/table">
            <a:tbl>
              <a:tblPr/>
              <a:tblGrid>
                <a:gridCol w="1512168"/>
                <a:gridCol w="1512168"/>
                <a:gridCol w="1296144"/>
                <a:gridCol w="1440160"/>
                <a:gridCol w="1440160"/>
                <a:gridCol w="1440160"/>
              </a:tblGrid>
              <a:tr h="71363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축협지역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조사두수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초음파촬영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축협지역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조사두수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초음파촬영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63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 </a:t>
                      </a: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지역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140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 </a:t>
                      </a: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지역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402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140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63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 </a:t>
                      </a: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지역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971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140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 </a:t>
                      </a: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지역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614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140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63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 </a:t>
                      </a: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지역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973</a:t>
                      </a:r>
                      <a:endParaRPr lang="ko-KR" altLang="en-US" sz="16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140</a:t>
                      </a:r>
                      <a:endParaRPr lang="ko-KR" altLang="en-US" sz="160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 </a:t>
                      </a: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지역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273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140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63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 </a:t>
                      </a: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지역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891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140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 </a:t>
                      </a: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지역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899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140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63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 </a:t>
                      </a: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지역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249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137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 </a:t>
                      </a: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지역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167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127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71363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계</a:t>
                      </a: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5,739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1,384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37132" y="413206"/>
            <a:ext cx="5803020" cy="633413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지역축협별</a:t>
            </a:r>
            <a:r>
              <a:rPr lang="ko-KR" altLang="en-US" sz="25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조사두수 및 초음파촬영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51520" y="6373981"/>
            <a:ext cx="36760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/>
              <a:t>조사 </a:t>
            </a:r>
            <a:r>
              <a:rPr lang="en-US" altLang="ko-KR" sz="1600" b="1" dirty="0"/>
              <a:t>: 2013 ~ 2015 (3</a:t>
            </a:r>
            <a:r>
              <a:rPr lang="ko-KR" altLang="en-US" sz="1600" b="1" dirty="0"/>
              <a:t>년간 출하성적</a:t>
            </a:r>
            <a:r>
              <a:rPr lang="en-US" altLang="ko-KR" sz="1600" b="1" dirty="0"/>
              <a:t>)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0280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294035" y="259593"/>
            <a:ext cx="2477765" cy="613470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kumimoji="0" lang="ko-KR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강 사  소 개</a:t>
            </a:r>
            <a:endParaRPr kumimoji="0"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035" y="1412776"/>
            <a:ext cx="83104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b="1" dirty="0"/>
              <a:t>□</a:t>
            </a:r>
            <a:r>
              <a:rPr lang="ko-KR" altLang="en-US" b="1" dirty="0" smtClean="0"/>
              <a:t>  충북대학교 축산학과 졸업</a:t>
            </a:r>
            <a:endParaRPr lang="en-US" altLang="ko-KR" b="1" dirty="0" smtClean="0"/>
          </a:p>
          <a:p>
            <a:pPr fontAlgn="base"/>
            <a:endParaRPr lang="en-US" altLang="ko-KR" b="1" dirty="0"/>
          </a:p>
          <a:p>
            <a:pPr fontAlgn="base"/>
            <a:r>
              <a:rPr lang="ko-KR" altLang="en-US" b="1" dirty="0" smtClean="0"/>
              <a:t>□  </a:t>
            </a:r>
            <a:r>
              <a:rPr lang="ko-KR" altLang="en-US" b="1" dirty="0" err="1" smtClean="0"/>
              <a:t>한경대학교</a:t>
            </a:r>
            <a:r>
              <a:rPr lang="ko-KR" altLang="en-US" b="1" dirty="0" smtClean="0"/>
              <a:t> 대학원 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동물생명공학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생물기업정보학</a:t>
            </a:r>
            <a:r>
              <a:rPr lang="ko-KR" altLang="en-US" b="1" dirty="0" smtClean="0"/>
              <a:t> 전공</a:t>
            </a:r>
            <a:r>
              <a:rPr lang="en-US" altLang="ko-KR" b="1" dirty="0" smtClean="0"/>
              <a:t>)</a:t>
            </a:r>
          </a:p>
          <a:p>
            <a:pPr fontAlgn="base"/>
            <a:endParaRPr lang="en-US" altLang="ko-KR" b="1" dirty="0"/>
          </a:p>
          <a:p>
            <a:pPr fontAlgn="base"/>
            <a:r>
              <a:rPr lang="ko-KR" altLang="en-US" b="1" dirty="0" smtClean="0"/>
              <a:t>□  한국종축개량협회 한우개량부장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사무국장 역임</a:t>
            </a:r>
            <a:endParaRPr lang="en-US" altLang="ko-KR" b="1" dirty="0" smtClean="0"/>
          </a:p>
          <a:p>
            <a:pPr fontAlgn="base"/>
            <a:endParaRPr lang="en-US" altLang="ko-KR" b="1" dirty="0"/>
          </a:p>
          <a:p>
            <a:pPr fontAlgn="base"/>
            <a:r>
              <a:rPr lang="ko-KR" altLang="en-US" b="1" dirty="0" smtClean="0"/>
              <a:t>□  </a:t>
            </a:r>
            <a:r>
              <a:rPr lang="ko-KR" altLang="en-US" b="1" dirty="0" err="1" smtClean="0"/>
              <a:t>늘푸름홍천한우</a:t>
            </a:r>
            <a:r>
              <a:rPr lang="ko-KR" altLang="en-US" b="1" dirty="0" smtClean="0"/>
              <a:t> 사업단장 </a:t>
            </a:r>
            <a:r>
              <a:rPr lang="en-US" altLang="ko-KR" b="1" dirty="0" smtClean="0"/>
              <a:t>(2008-2015)</a:t>
            </a:r>
          </a:p>
          <a:p>
            <a:pPr fontAlgn="base"/>
            <a:endParaRPr lang="en-US" altLang="ko-KR" b="1" dirty="0" smtClean="0"/>
          </a:p>
          <a:p>
            <a:pPr fontAlgn="base"/>
            <a:endParaRPr lang="en-US" altLang="ko-KR" b="1" dirty="0" smtClean="0"/>
          </a:p>
          <a:p>
            <a:pPr fontAlgn="base"/>
            <a:r>
              <a:rPr lang="en-US" altLang="ko-KR" b="1" dirty="0"/>
              <a:t> </a:t>
            </a:r>
            <a:r>
              <a:rPr lang="en-US" altLang="ko-KR" b="1" dirty="0" smtClean="0"/>
              <a:t>            - </a:t>
            </a:r>
            <a:r>
              <a:rPr lang="ko-KR" altLang="en-US" b="1" dirty="0" smtClean="0"/>
              <a:t>위 원 활 동</a:t>
            </a:r>
            <a:r>
              <a:rPr lang="en-US" altLang="ko-KR" b="1" dirty="0" smtClean="0"/>
              <a:t>-</a:t>
            </a:r>
          </a:p>
          <a:p>
            <a:pPr fontAlgn="base"/>
            <a:endParaRPr lang="en-US" altLang="ko-KR" b="1" dirty="0"/>
          </a:p>
          <a:p>
            <a:pPr fontAlgn="base"/>
            <a:r>
              <a:rPr lang="ko-KR" altLang="en-US" b="1" dirty="0" smtClean="0"/>
              <a:t>□  가축개량협의회 한우분과 위원</a:t>
            </a:r>
            <a:endParaRPr lang="en-US" altLang="ko-KR" b="1" dirty="0" smtClean="0"/>
          </a:p>
          <a:p>
            <a:pPr fontAlgn="base"/>
            <a:endParaRPr lang="en-US" altLang="ko-KR" b="1" dirty="0"/>
          </a:p>
          <a:p>
            <a:pPr fontAlgn="base"/>
            <a:r>
              <a:rPr lang="ko-KR" altLang="en-US" b="1" dirty="0" smtClean="0"/>
              <a:t>□  한국종축개량협회 한우전문위원</a:t>
            </a:r>
            <a:endParaRPr lang="en-US" altLang="ko-KR" b="1" dirty="0" smtClean="0"/>
          </a:p>
          <a:p>
            <a:pPr fontAlgn="base"/>
            <a:endParaRPr lang="en-US" altLang="ko-KR" b="1" dirty="0"/>
          </a:p>
          <a:p>
            <a:pPr fontAlgn="base"/>
            <a:r>
              <a:rPr lang="ko-KR" altLang="en-US" b="1" dirty="0" smtClean="0"/>
              <a:t>□  농촌진흥청 현장명예 연구관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82623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43394" y="861314"/>
            <a:ext cx="9047991" cy="5996686"/>
          </a:xfrm>
          <a:prstGeom prst="bevel">
            <a:avLst>
              <a:gd name="adj" fmla="val 773"/>
            </a:avLst>
          </a:prstGeom>
          <a:gradFill rotWithShape="0">
            <a:gsLst>
              <a:gs pos="0">
                <a:srgbClr val="F7F0D4"/>
              </a:gs>
              <a:gs pos="100000">
                <a:srgbClr val="D8B228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68879" y="112489"/>
            <a:ext cx="5947036" cy="633919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최근 지역축협</a:t>
            </a:r>
            <a:r>
              <a:rPr lang="en-US" altLang="ko-KR" sz="25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(10</a:t>
            </a:r>
            <a:r>
              <a:rPr lang="ko-KR" altLang="en-US" sz="25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개소</a:t>
            </a:r>
            <a:r>
              <a:rPr lang="en-US" altLang="ko-KR" sz="25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5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출하성적 분석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직사각형 7"/>
              <p:cNvSpPr/>
              <p:nvPr/>
            </p:nvSpPr>
            <p:spPr>
              <a:xfrm>
                <a:off x="7394318" y="593221"/>
                <a:ext cx="1697068" cy="2811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/>
                  <a:t>(</a:t>
                </a:r>
                <a:r>
                  <a:rPr lang="ko-KR" altLang="en-US" sz="1200" b="1" dirty="0"/>
                  <a:t>단위 </a:t>
                </a:r>
                <a:r>
                  <a:rPr lang="en-US" altLang="ko-KR" sz="1200" b="1" dirty="0"/>
                  <a:t>: kg,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200" b="1" i="1"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altLang="ko-KR" sz="1200" b="1" i="1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ko-KR" sz="1200" b="1" dirty="0"/>
                  <a:t>, mm)</a:t>
                </a:r>
                <a:endParaRPr lang="ko-KR" altLang="en-US" sz="1200" b="1" dirty="0"/>
              </a:p>
            </p:txBody>
          </p:sp>
        </mc:Choice>
        <mc:Fallback xmlns="">
          <p:sp>
            <p:nvSpPr>
              <p:cNvPr id="8" name="직사각형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4318" y="593221"/>
                <a:ext cx="1697068" cy="281167"/>
              </a:xfrm>
              <a:prstGeom prst="rect">
                <a:avLst/>
              </a:prstGeom>
              <a:blipFill rotWithShape="0">
                <a:blip r:embed="rId2"/>
                <a:stretch>
                  <a:fillRect l="-360" b="-1521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323202"/>
              </p:ext>
            </p:extLst>
          </p:nvPr>
        </p:nvGraphicFramePr>
        <p:xfrm>
          <a:off x="237609" y="1014501"/>
          <a:ext cx="8659560" cy="5712594"/>
        </p:xfrm>
        <a:graphic>
          <a:graphicData uri="http://schemas.openxmlformats.org/drawingml/2006/table">
            <a:tbl>
              <a:tblPr/>
              <a:tblGrid>
                <a:gridCol w="1237080"/>
                <a:gridCol w="1237080"/>
                <a:gridCol w="1237080"/>
                <a:gridCol w="1237080"/>
                <a:gridCol w="1237080"/>
                <a:gridCol w="1237080"/>
                <a:gridCol w="1237080"/>
              </a:tblGrid>
              <a:tr h="33653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0" dirty="0" err="1" smtClean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월령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두수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출하체중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0" dirty="0" err="1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도체중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등심단면적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0" dirty="0" err="1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등지방두께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0" dirty="0" err="1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근내지방도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4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26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미만</a:t>
                      </a:r>
                      <a:endParaRPr 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56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663.4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394.3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86.0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11.6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5.0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4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27</a:t>
                      </a:r>
                      <a:endParaRPr 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102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686.9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407.0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87.6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12.7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4.6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4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28</a:t>
                      </a:r>
                      <a:endParaRPr 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255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705.7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416.9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88.9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13.0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5.0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4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29</a:t>
                      </a:r>
                      <a:endParaRPr 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588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720.4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425.8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90.0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13.4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5.3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4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30</a:t>
                      </a:r>
                      <a:endParaRPr 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856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729.1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427.7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90.5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13.6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5.3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4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31</a:t>
                      </a:r>
                      <a:endParaRPr 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976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717.5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424.4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90.0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13.6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5.3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4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32</a:t>
                      </a:r>
                      <a:endParaRPr 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810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722.4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426.2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88.5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13.5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5.3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4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33</a:t>
                      </a:r>
                      <a:endParaRPr 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785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728.1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429.4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89.1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13.6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5.4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4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34</a:t>
                      </a:r>
                      <a:endParaRPr 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561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736.2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434.6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90.1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13.9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5.6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4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35</a:t>
                      </a:r>
                      <a:endParaRPr 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285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728.6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428.3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89.1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13.2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5.4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4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36</a:t>
                      </a:r>
                      <a:endParaRPr 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137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741.2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436.6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89.6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13.9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5.8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4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37</a:t>
                      </a:r>
                      <a:r>
                        <a:rPr lang="ko-KR" altLang="en-US" sz="1500" kern="0" spc="0" dirty="0" smtClean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이상</a:t>
                      </a:r>
                      <a:endParaRPr 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328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829.8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488.1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96.1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15.9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5.9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4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계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5,739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729.4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430.2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89.9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13.7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5.3</a:t>
                      </a:r>
                      <a:endParaRPr lang="ko-KR" altLang="en-US" sz="15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609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179512" y="1021804"/>
            <a:ext cx="8822183" cy="5719564"/>
          </a:xfrm>
          <a:prstGeom prst="bevel">
            <a:avLst>
              <a:gd name="adj" fmla="val 773"/>
            </a:avLst>
          </a:prstGeom>
          <a:gradFill rotWithShape="0">
            <a:gsLst>
              <a:gs pos="0">
                <a:srgbClr val="F7F0D4"/>
              </a:gs>
              <a:gs pos="100000">
                <a:srgbClr val="D8B228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4" name="차트 3"/>
          <p:cNvGraphicFramePr/>
          <p:nvPr>
            <p:extLst>
              <p:ext uri="{D42A27DB-BD31-4B8C-83A1-F6EECF244321}">
                <p14:modId xmlns:p14="http://schemas.microsoft.com/office/powerpoint/2010/main" val="1046653762"/>
              </p:ext>
            </p:extLst>
          </p:nvPr>
        </p:nvGraphicFramePr>
        <p:xfrm>
          <a:off x="251520" y="1124744"/>
          <a:ext cx="8640960" cy="547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9388" y="307206"/>
            <a:ext cx="4821237" cy="633413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월령별</a:t>
            </a: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출하체중 변화추이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899592" y="2122223"/>
            <a:ext cx="7344816" cy="106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8"/>
          <p:cNvCxnSpPr>
            <a:cxnSpLocks noChangeShapeType="1"/>
          </p:cNvCxnSpPr>
          <p:nvPr/>
        </p:nvCxnSpPr>
        <p:spPr bwMode="auto">
          <a:xfrm flipV="1">
            <a:off x="4048704" y="1412776"/>
            <a:ext cx="397" cy="4233367"/>
          </a:xfrm>
          <a:prstGeom prst="line">
            <a:avLst/>
          </a:prstGeom>
          <a:noFill/>
          <a:ln w="9525" algn="ctr">
            <a:solidFill>
              <a:srgbClr val="0070C0"/>
            </a:solidFill>
            <a:prstDash val="sysDash"/>
            <a:round/>
            <a:headEnd/>
            <a:tailEnd/>
          </a:ln>
        </p:spPr>
      </p:cxnSp>
      <p:sp>
        <p:nvSpPr>
          <p:cNvPr id="12" name="TextBox 11"/>
          <p:cNvSpPr txBox="1"/>
          <p:nvPr/>
        </p:nvSpPr>
        <p:spPr>
          <a:xfrm>
            <a:off x="8244546" y="1978967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729.4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9660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179512" y="1124744"/>
            <a:ext cx="8822183" cy="5616624"/>
          </a:xfrm>
          <a:prstGeom prst="bevel">
            <a:avLst>
              <a:gd name="adj" fmla="val 773"/>
            </a:avLst>
          </a:prstGeom>
          <a:gradFill rotWithShape="0">
            <a:gsLst>
              <a:gs pos="0">
                <a:srgbClr val="F7F0D4"/>
              </a:gs>
              <a:gs pos="100000">
                <a:srgbClr val="D8B228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094350" y="2442154"/>
            <a:ext cx="700604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차트 3"/>
          <p:cNvGraphicFramePr/>
          <p:nvPr>
            <p:extLst>
              <p:ext uri="{D42A27DB-BD31-4B8C-83A1-F6EECF244321}">
                <p14:modId xmlns:p14="http://schemas.microsoft.com/office/powerpoint/2010/main" val="2774183435"/>
              </p:ext>
            </p:extLst>
          </p:nvPr>
        </p:nvGraphicFramePr>
        <p:xfrm>
          <a:off x="378135" y="1196752"/>
          <a:ext cx="8424936" cy="5010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9389" y="307206"/>
            <a:ext cx="4320604" cy="633413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월령별</a:t>
            </a: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도체중</a:t>
            </a: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변화추이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78135" y="5458870"/>
            <a:ext cx="4572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b="1" dirty="0"/>
              <a:t> </a:t>
            </a:r>
            <a:r>
              <a:rPr lang="ko-KR" altLang="en-US" sz="1600" b="1" dirty="0" err="1" smtClean="0"/>
              <a:t>월령</a:t>
            </a:r>
            <a:endParaRPr lang="en-US" altLang="ko-KR" sz="1600" b="1" dirty="0" smtClean="0"/>
          </a:p>
          <a:p>
            <a:endParaRPr lang="en-US" altLang="ko-KR" sz="500" b="1" dirty="0"/>
          </a:p>
          <a:p>
            <a:r>
              <a:rPr lang="en-US" altLang="ko-KR" sz="1600" b="1" dirty="0"/>
              <a:t>(</a:t>
            </a:r>
            <a:r>
              <a:rPr lang="ko-KR" altLang="en-US" sz="1600" b="1" dirty="0"/>
              <a:t>두수</a:t>
            </a:r>
            <a:r>
              <a:rPr lang="en-US" altLang="ko-KR" sz="1600" b="1" dirty="0"/>
              <a:t>)</a:t>
            </a:r>
            <a:endParaRPr lang="ko-KR" alt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00392" y="2288265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422.8</a:t>
            </a:r>
            <a:endParaRPr lang="ko-KR" altLang="en-US" sz="1400" b="1" dirty="0"/>
          </a:p>
        </p:txBody>
      </p:sp>
      <p:cxnSp>
        <p:nvCxnSpPr>
          <p:cNvPr id="13" name="직선 연결선 8"/>
          <p:cNvCxnSpPr>
            <a:cxnSpLocks noChangeShapeType="1"/>
          </p:cNvCxnSpPr>
          <p:nvPr/>
        </p:nvCxnSpPr>
        <p:spPr bwMode="auto">
          <a:xfrm flipV="1">
            <a:off x="3275856" y="1340768"/>
            <a:ext cx="0" cy="3960441"/>
          </a:xfrm>
          <a:prstGeom prst="line">
            <a:avLst/>
          </a:prstGeom>
          <a:noFill/>
          <a:ln w="9525" algn="ctr">
            <a:solidFill>
              <a:srgbClr val="0070C0"/>
            </a:solidFill>
            <a:prstDash val="sysDash"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38300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107504" y="1082353"/>
            <a:ext cx="8894191" cy="5659015"/>
          </a:xfrm>
          <a:prstGeom prst="bevel">
            <a:avLst>
              <a:gd name="adj" fmla="val 773"/>
            </a:avLst>
          </a:prstGeom>
          <a:gradFill rotWithShape="0">
            <a:gsLst>
              <a:gs pos="0">
                <a:srgbClr val="F7F0D4"/>
              </a:gs>
              <a:gs pos="100000">
                <a:srgbClr val="D8B228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3" name="차트 2"/>
          <p:cNvGraphicFramePr/>
          <p:nvPr>
            <p:extLst>
              <p:ext uri="{D42A27DB-BD31-4B8C-83A1-F6EECF244321}">
                <p14:modId xmlns:p14="http://schemas.microsoft.com/office/powerpoint/2010/main" val="114121733"/>
              </p:ext>
            </p:extLst>
          </p:nvPr>
        </p:nvGraphicFramePr>
        <p:xfrm>
          <a:off x="251520" y="1082353"/>
          <a:ext cx="8568952" cy="5442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직사각형 4"/>
          <p:cNvSpPr/>
          <p:nvPr/>
        </p:nvSpPr>
        <p:spPr>
          <a:xfrm>
            <a:off x="117848" y="5692141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b="1" dirty="0"/>
              <a:t> </a:t>
            </a:r>
            <a:r>
              <a:rPr lang="ko-KR" altLang="en-US" sz="1400" b="1" dirty="0" err="1"/>
              <a:t>월령</a:t>
            </a:r>
            <a:endParaRPr lang="en-US" altLang="ko-KR" sz="1400" b="1" dirty="0"/>
          </a:p>
          <a:p>
            <a:endParaRPr lang="en-US" altLang="ko-KR" sz="900" b="1" dirty="0"/>
          </a:p>
          <a:p>
            <a:r>
              <a:rPr lang="en-US" altLang="ko-KR" sz="1400" b="1" dirty="0"/>
              <a:t>(</a:t>
            </a:r>
            <a:r>
              <a:rPr lang="ko-KR" altLang="en-US" sz="1400" b="1" dirty="0"/>
              <a:t>두수</a:t>
            </a:r>
            <a:r>
              <a:rPr lang="en-US" altLang="ko-KR" sz="1400" b="1" dirty="0"/>
              <a:t>)</a:t>
            </a:r>
            <a:endParaRPr lang="ko-KR" alt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31629" y="218920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89.0</a:t>
            </a:r>
            <a:endParaRPr lang="ko-KR" altLang="en-US" sz="1400" b="1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814528" y="2332456"/>
            <a:ext cx="6997832" cy="57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>
            <a:cxnSpLocks noChangeShapeType="1"/>
          </p:cNvCxnSpPr>
          <p:nvPr/>
        </p:nvCxnSpPr>
        <p:spPr bwMode="auto">
          <a:xfrm flipV="1">
            <a:off x="2464925" y="1444675"/>
            <a:ext cx="0" cy="3960441"/>
          </a:xfrm>
          <a:prstGeom prst="line">
            <a:avLst/>
          </a:prstGeom>
          <a:noFill/>
          <a:ln w="9525" algn="ctr">
            <a:solidFill>
              <a:srgbClr val="0070C0"/>
            </a:solidFill>
            <a:prstDash val="sysDash"/>
            <a:round/>
            <a:headEnd/>
            <a:tailEnd/>
          </a:ln>
        </p:spPr>
      </p:cxn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79389" y="307206"/>
            <a:ext cx="4824660" cy="633413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월령별</a:t>
            </a: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등심단면적 변화추이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759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124904" y="1082353"/>
            <a:ext cx="8894191" cy="5659015"/>
          </a:xfrm>
          <a:prstGeom prst="bevel">
            <a:avLst>
              <a:gd name="adj" fmla="val 773"/>
            </a:avLst>
          </a:prstGeom>
          <a:gradFill rotWithShape="0">
            <a:gsLst>
              <a:gs pos="0">
                <a:srgbClr val="F7F0D4"/>
              </a:gs>
              <a:gs pos="100000">
                <a:srgbClr val="D8B228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2" name="차트 1"/>
          <p:cNvGraphicFramePr/>
          <p:nvPr>
            <p:extLst>
              <p:ext uri="{D42A27DB-BD31-4B8C-83A1-F6EECF244321}">
                <p14:modId xmlns:p14="http://schemas.microsoft.com/office/powerpoint/2010/main" val="3370872673"/>
              </p:ext>
            </p:extLst>
          </p:nvPr>
        </p:nvGraphicFramePr>
        <p:xfrm>
          <a:off x="251520" y="1082353"/>
          <a:ext cx="8640960" cy="5587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직선 연결선 3"/>
          <p:cNvCxnSpPr/>
          <p:nvPr/>
        </p:nvCxnSpPr>
        <p:spPr>
          <a:xfrm>
            <a:off x="958544" y="2431522"/>
            <a:ext cx="6997832" cy="57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8"/>
          <p:cNvCxnSpPr>
            <a:cxnSpLocks noChangeShapeType="1"/>
          </p:cNvCxnSpPr>
          <p:nvPr/>
        </p:nvCxnSpPr>
        <p:spPr bwMode="auto">
          <a:xfrm flipV="1">
            <a:off x="3246380" y="1556792"/>
            <a:ext cx="0" cy="3960441"/>
          </a:xfrm>
          <a:prstGeom prst="line">
            <a:avLst/>
          </a:prstGeom>
          <a:noFill/>
          <a:ln w="9525" algn="ctr">
            <a:solidFill>
              <a:srgbClr val="0070C0"/>
            </a:solidFill>
            <a:prstDash val="sysDash"/>
            <a:round/>
            <a:headEnd/>
            <a:tailEnd/>
          </a:ln>
        </p:spPr>
      </p:cxn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9389" y="307206"/>
            <a:ext cx="4824660" cy="633413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월령별</a:t>
            </a: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등지방두께</a:t>
            </a: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변화추이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35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124904" y="1082353"/>
            <a:ext cx="8894191" cy="5659015"/>
          </a:xfrm>
          <a:prstGeom prst="bevel">
            <a:avLst>
              <a:gd name="adj" fmla="val 773"/>
            </a:avLst>
          </a:prstGeom>
          <a:gradFill rotWithShape="0">
            <a:gsLst>
              <a:gs pos="0">
                <a:srgbClr val="F7F0D4"/>
              </a:gs>
              <a:gs pos="100000">
                <a:srgbClr val="D8B228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2" name="차트 1"/>
          <p:cNvGraphicFramePr/>
          <p:nvPr>
            <p:extLst>
              <p:ext uri="{D42A27DB-BD31-4B8C-83A1-F6EECF244321}">
                <p14:modId xmlns:p14="http://schemas.microsoft.com/office/powerpoint/2010/main" val="338959146"/>
              </p:ext>
            </p:extLst>
          </p:nvPr>
        </p:nvGraphicFramePr>
        <p:xfrm>
          <a:off x="251519" y="1118356"/>
          <a:ext cx="8640960" cy="5587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직선 연결선 3"/>
          <p:cNvCxnSpPr/>
          <p:nvPr/>
        </p:nvCxnSpPr>
        <p:spPr>
          <a:xfrm>
            <a:off x="969177" y="2388990"/>
            <a:ext cx="6997832" cy="57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8"/>
          <p:cNvCxnSpPr>
            <a:cxnSpLocks noChangeShapeType="1"/>
          </p:cNvCxnSpPr>
          <p:nvPr/>
        </p:nvCxnSpPr>
        <p:spPr bwMode="auto">
          <a:xfrm flipV="1">
            <a:off x="3275856" y="1556792"/>
            <a:ext cx="0" cy="3960441"/>
          </a:xfrm>
          <a:prstGeom prst="line">
            <a:avLst/>
          </a:prstGeom>
          <a:noFill/>
          <a:ln w="9525" algn="ctr">
            <a:solidFill>
              <a:srgbClr val="0070C0"/>
            </a:solidFill>
            <a:prstDash val="sysDash"/>
            <a:round/>
            <a:headEnd/>
            <a:tailEnd/>
          </a:ln>
        </p:spPr>
      </p:cxn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9389" y="307206"/>
            <a:ext cx="4752651" cy="633413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월령별</a:t>
            </a: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근내지방도</a:t>
            </a: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변화추이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843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90192" y="884030"/>
            <a:ext cx="8894191" cy="5785330"/>
          </a:xfrm>
          <a:prstGeom prst="bevel">
            <a:avLst>
              <a:gd name="adj" fmla="val 773"/>
            </a:avLst>
          </a:prstGeom>
          <a:gradFill rotWithShape="0">
            <a:gsLst>
              <a:gs pos="0">
                <a:srgbClr val="F7F0D4"/>
              </a:gs>
              <a:gs pos="100000">
                <a:srgbClr val="D8B228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2" name="차트 1"/>
          <p:cNvGraphicFramePr/>
          <p:nvPr>
            <p:extLst/>
          </p:nvPr>
        </p:nvGraphicFramePr>
        <p:xfrm>
          <a:off x="19039" y="1124744"/>
          <a:ext cx="903649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직사각형 2"/>
          <p:cNvSpPr/>
          <p:nvPr/>
        </p:nvSpPr>
        <p:spPr>
          <a:xfrm>
            <a:off x="2123728" y="1402033"/>
            <a:ext cx="576064" cy="499003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90192" y="54268"/>
            <a:ext cx="4553816" cy="654368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출</a:t>
            </a:r>
            <a:r>
              <a:rPr lang="ko-KR" altLang="en-US" sz="2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하월령</a:t>
            </a:r>
            <a:r>
              <a:rPr lang="ko-KR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 별 수익성 분석</a:t>
            </a:r>
            <a:endParaRPr lang="ko-KR" altLang="en-US" sz="2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154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107504" y="1340768"/>
            <a:ext cx="8928992" cy="5308698"/>
          </a:xfrm>
          <a:prstGeom prst="bevel">
            <a:avLst>
              <a:gd name="adj" fmla="val 773"/>
            </a:avLst>
          </a:prstGeom>
          <a:gradFill rotWithShape="0">
            <a:gsLst>
              <a:gs pos="0">
                <a:srgbClr val="F7F0D4"/>
              </a:gs>
              <a:gs pos="100000">
                <a:srgbClr val="D8B228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154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405257"/>
              </p:ext>
            </p:extLst>
          </p:nvPr>
        </p:nvGraphicFramePr>
        <p:xfrm>
          <a:off x="233934" y="1556792"/>
          <a:ext cx="8658546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한글과컴퓨터 차트" r:id="rId3" imgW="2486880" imgH="1316880" progId="VCFI.한글과컴퓨터 차트.6">
                  <p:embed/>
                </p:oleObj>
              </mc:Choice>
              <mc:Fallback>
                <p:oleObj name="한글과컴퓨터 차트" r:id="rId3" imgW="2486880" imgH="1316880" progId="VCFI.한글과컴퓨터 차트.6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34" y="1556792"/>
                        <a:ext cx="8658546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628" name="Rectangle 3"/>
          <p:cNvSpPr>
            <a:spLocks noChangeArrowheads="1"/>
          </p:cNvSpPr>
          <p:nvPr/>
        </p:nvSpPr>
        <p:spPr bwMode="auto">
          <a:xfrm>
            <a:off x="-180975" y="3284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latinLnBrk="0" hangingPunct="0"/>
            <a:endParaRPr kumimoji="0" lang="ko-KR" altLang="en-US">
              <a:ea typeface="HY견고딕" pitchFamily="18" charset="-127"/>
            </a:endParaRPr>
          </a:p>
        </p:txBody>
      </p:sp>
      <p:graphicFrame>
        <p:nvGraphicFramePr>
          <p:cNvPr id="2" name="Group 4"/>
          <p:cNvGraphicFramePr>
            <a:graphicFrameLocks noGrp="1"/>
          </p:cNvGraphicFramePr>
          <p:nvPr/>
        </p:nvGraphicFramePr>
        <p:xfrm>
          <a:off x="71438" y="5949950"/>
          <a:ext cx="8893175" cy="274320"/>
        </p:xfrm>
        <a:graphic>
          <a:graphicData uri="http://schemas.openxmlformats.org/drawingml/2006/table">
            <a:tbl>
              <a:tblPr/>
              <a:tblGrid>
                <a:gridCol w="623887"/>
                <a:gridCol w="755650"/>
                <a:gridCol w="754063"/>
                <a:gridCol w="755650"/>
                <a:gridCol w="703262"/>
                <a:gridCol w="638175"/>
                <a:gridCol w="755650"/>
                <a:gridCol w="887413"/>
                <a:gridCol w="754062"/>
                <a:gridCol w="754063"/>
                <a:gridCol w="566737"/>
                <a:gridCol w="944563"/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두수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29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92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348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770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1,237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1,022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 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404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153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61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31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12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4668" name="AutoShape 44"/>
          <p:cNvSpPr>
            <a:spLocks noChangeArrowheads="1"/>
          </p:cNvSpPr>
          <p:nvPr/>
        </p:nvSpPr>
        <p:spPr bwMode="auto">
          <a:xfrm>
            <a:off x="179388" y="404664"/>
            <a:ext cx="4591050" cy="600075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일본의 현황 </a:t>
            </a:r>
            <a:r>
              <a:rPr lang="en-US" altLang="ko-KR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5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월령별</a:t>
            </a:r>
            <a:r>
              <a:rPr lang="ko-KR" alt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도체중량</a:t>
            </a:r>
            <a:r>
              <a:rPr lang="en-US" altLang="ko-KR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)</a:t>
            </a:r>
          </a:p>
        </p:txBody>
      </p:sp>
      <p:sp>
        <p:nvSpPr>
          <p:cNvPr id="154645" name="Text Box 46"/>
          <p:cNvSpPr txBox="1">
            <a:spLocks noChangeArrowheads="1"/>
          </p:cNvSpPr>
          <p:nvPr/>
        </p:nvSpPr>
        <p:spPr bwMode="auto">
          <a:xfrm>
            <a:off x="8316788" y="3084692"/>
            <a:ext cx="6477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200" dirty="0">
                <a:solidFill>
                  <a:schemeClr val="tx2"/>
                </a:solidFill>
                <a:latin typeface="굴림" charset="-127"/>
              </a:rPr>
              <a:t>(</a:t>
            </a:r>
            <a:r>
              <a:rPr lang="ko-KR" altLang="en-US" sz="1200" dirty="0">
                <a:solidFill>
                  <a:schemeClr val="tx2"/>
                </a:solidFill>
                <a:latin typeface="굴림" charset="-127"/>
              </a:rPr>
              <a:t>평균</a:t>
            </a:r>
            <a:r>
              <a:rPr lang="en-US" altLang="ko-KR" sz="1200" dirty="0">
                <a:solidFill>
                  <a:schemeClr val="tx2"/>
                </a:solidFill>
                <a:latin typeface="굴림" charset="-127"/>
              </a:rPr>
              <a:t>)</a:t>
            </a:r>
          </a:p>
        </p:txBody>
      </p:sp>
      <p:sp>
        <p:nvSpPr>
          <p:cNvPr id="154646" name="Text Box 47"/>
          <p:cNvSpPr txBox="1">
            <a:spLocks noChangeArrowheads="1"/>
          </p:cNvSpPr>
          <p:nvPr/>
        </p:nvSpPr>
        <p:spPr bwMode="auto">
          <a:xfrm>
            <a:off x="5867846" y="6309320"/>
            <a:ext cx="31686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1200" dirty="0">
                <a:solidFill>
                  <a:schemeClr val="tx2"/>
                </a:solidFill>
                <a:latin typeface="굴림" charset="-127"/>
              </a:rPr>
              <a:t>* 자료 </a:t>
            </a:r>
            <a:r>
              <a:rPr lang="en-US" altLang="ko-KR" sz="1200" dirty="0">
                <a:solidFill>
                  <a:schemeClr val="tx2"/>
                </a:solidFill>
                <a:latin typeface="굴림" charset="-127"/>
              </a:rPr>
              <a:t>: </a:t>
            </a:r>
            <a:r>
              <a:rPr lang="ko-KR" altLang="en-US" sz="1200" dirty="0">
                <a:solidFill>
                  <a:schemeClr val="tx2"/>
                </a:solidFill>
                <a:latin typeface="굴림" charset="-127"/>
              </a:rPr>
              <a:t>일본 </a:t>
            </a:r>
            <a:r>
              <a:rPr lang="ko-KR" altLang="en-US" sz="1200" dirty="0" err="1">
                <a:solidFill>
                  <a:schemeClr val="tx2"/>
                </a:solidFill>
                <a:latin typeface="굴림" charset="-127"/>
              </a:rPr>
              <a:t>기후현</a:t>
            </a:r>
            <a:r>
              <a:rPr lang="ko-KR" altLang="en-US" sz="1200" dirty="0">
                <a:solidFill>
                  <a:schemeClr val="tx2"/>
                </a:solidFill>
                <a:latin typeface="굴림" charset="-127"/>
              </a:rPr>
              <a:t> 축산연구소 </a:t>
            </a:r>
            <a:r>
              <a:rPr lang="en-US" altLang="ko-KR" sz="1200" dirty="0">
                <a:solidFill>
                  <a:schemeClr val="tx2"/>
                </a:solidFill>
                <a:latin typeface="굴림" charset="-127"/>
              </a:rPr>
              <a:t>(4,159</a:t>
            </a:r>
            <a:r>
              <a:rPr lang="ko-KR" altLang="en-US" sz="1200" dirty="0">
                <a:solidFill>
                  <a:schemeClr val="tx2"/>
                </a:solidFill>
                <a:latin typeface="굴림" charset="-127"/>
              </a:rPr>
              <a:t>두</a:t>
            </a:r>
            <a:r>
              <a:rPr lang="en-US" altLang="ko-KR" sz="1200" dirty="0">
                <a:solidFill>
                  <a:schemeClr val="tx2"/>
                </a:solidFill>
                <a:latin typeface="굴림" charset="-127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79512" y="1268759"/>
            <a:ext cx="8856538" cy="5452715"/>
          </a:xfrm>
          <a:prstGeom prst="bevel">
            <a:avLst>
              <a:gd name="adj" fmla="val 773"/>
            </a:avLst>
          </a:prstGeom>
          <a:gradFill rotWithShape="0">
            <a:gsLst>
              <a:gs pos="0">
                <a:srgbClr val="F7F0D4"/>
              </a:gs>
              <a:gs pos="100000">
                <a:srgbClr val="D8B228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155650" name="Object 2"/>
          <p:cNvGraphicFramePr>
            <a:graphicFrameLocks noChangeAspect="1"/>
          </p:cNvGraphicFramePr>
          <p:nvPr/>
        </p:nvGraphicFramePr>
        <p:xfrm>
          <a:off x="179388" y="1700213"/>
          <a:ext cx="8856662" cy="453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2" name="한글과컴퓨터 차트" r:id="rId3" imgW="2495880" imgH="1278000" progId="VCFI.한글과컴퓨터 차트.6">
                  <p:embed/>
                </p:oleObj>
              </mc:Choice>
              <mc:Fallback>
                <p:oleObj name="한글과컴퓨터 차트" r:id="rId3" imgW="2495880" imgH="1278000" progId="VCFI.한글과컴퓨터 차트.6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00213"/>
                        <a:ext cx="8856662" cy="453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652" name="AutoShape 4"/>
          <p:cNvSpPr>
            <a:spLocks noChangeArrowheads="1"/>
          </p:cNvSpPr>
          <p:nvPr/>
        </p:nvSpPr>
        <p:spPr bwMode="auto">
          <a:xfrm>
            <a:off x="179388" y="404664"/>
            <a:ext cx="3887787" cy="600075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일본의 현황 </a:t>
            </a:r>
            <a:r>
              <a:rPr lang="en-US" altLang="ko-KR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등심단면적</a:t>
            </a:r>
            <a:r>
              <a:rPr lang="en-US" altLang="ko-KR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)</a:t>
            </a:r>
          </a:p>
        </p:txBody>
      </p:sp>
      <p:sp>
        <p:nvSpPr>
          <p:cNvPr id="155655" name="Text Box 6"/>
          <p:cNvSpPr txBox="1">
            <a:spLocks noChangeArrowheads="1"/>
          </p:cNvSpPr>
          <p:nvPr/>
        </p:nvSpPr>
        <p:spPr bwMode="auto">
          <a:xfrm>
            <a:off x="8172450" y="3429000"/>
            <a:ext cx="719138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200">
                <a:solidFill>
                  <a:schemeClr val="tx2"/>
                </a:solidFill>
                <a:latin typeface="굴림" charset="-127"/>
              </a:rPr>
              <a:t>(</a:t>
            </a:r>
            <a:r>
              <a:rPr lang="ko-KR" altLang="en-US" sz="1200">
                <a:solidFill>
                  <a:schemeClr val="tx2"/>
                </a:solidFill>
                <a:latin typeface="굴림" charset="-127"/>
              </a:rPr>
              <a:t>평균</a:t>
            </a:r>
            <a:r>
              <a:rPr lang="en-US" altLang="ko-KR" sz="1200">
                <a:solidFill>
                  <a:schemeClr val="tx2"/>
                </a:solidFill>
                <a:latin typeface="굴림" charset="-127"/>
              </a:rPr>
              <a:t>)</a:t>
            </a:r>
          </a:p>
        </p:txBody>
      </p:sp>
      <p:sp>
        <p:nvSpPr>
          <p:cNvPr id="155656" name="Text Box 7"/>
          <p:cNvSpPr txBox="1">
            <a:spLocks noChangeArrowheads="1"/>
          </p:cNvSpPr>
          <p:nvPr/>
        </p:nvSpPr>
        <p:spPr bwMode="auto">
          <a:xfrm>
            <a:off x="5795963" y="6381750"/>
            <a:ext cx="31686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1200">
                <a:solidFill>
                  <a:schemeClr val="tx2"/>
                </a:solidFill>
                <a:latin typeface="굴림" charset="-127"/>
              </a:rPr>
              <a:t>* 자료 </a:t>
            </a:r>
            <a:r>
              <a:rPr lang="en-US" altLang="ko-KR" sz="1200">
                <a:solidFill>
                  <a:schemeClr val="tx2"/>
                </a:solidFill>
                <a:latin typeface="굴림" charset="-127"/>
              </a:rPr>
              <a:t>: </a:t>
            </a:r>
            <a:r>
              <a:rPr lang="ko-KR" altLang="en-US" sz="1200">
                <a:solidFill>
                  <a:schemeClr val="tx2"/>
                </a:solidFill>
                <a:latin typeface="굴림" charset="-127"/>
              </a:rPr>
              <a:t>일본 기후현 축산연구소 </a:t>
            </a:r>
            <a:r>
              <a:rPr lang="en-US" altLang="ko-KR" sz="1200">
                <a:solidFill>
                  <a:schemeClr val="tx2"/>
                </a:solidFill>
                <a:latin typeface="굴림" charset="-127"/>
              </a:rPr>
              <a:t>(4,159</a:t>
            </a:r>
            <a:r>
              <a:rPr lang="ko-KR" altLang="en-US" sz="1200">
                <a:solidFill>
                  <a:schemeClr val="tx2"/>
                </a:solidFill>
                <a:latin typeface="굴림" charset="-127"/>
              </a:rPr>
              <a:t>두</a:t>
            </a:r>
            <a:r>
              <a:rPr lang="en-US" altLang="ko-KR" sz="1200">
                <a:solidFill>
                  <a:schemeClr val="tx2"/>
                </a:solidFill>
                <a:latin typeface="굴림" charset="-127"/>
              </a:rPr>
              <a:t>) </a:t>
            </a:r>
          </a:p>
        </p:txBody>
      </p:sp>
      <p:graphicFrame>
        <p:nvGraphicFramePr>
          <p:cNvPr id="2" name="Group 8"/>
          <p:cNvGraphicFramePr>
            <a:graphicFrameLocks noGrp="1"/>
          </p:cNvGraphicFramePr>
          <p:nvPr/>
        </p:nvGraphicFramePr>
        <p:xfrm>
          <a:off x="180975" y="5876925"/>
          <a:ext cx="8783638" cy="287338"/>
        </p:xfrm>
        <a:graphic>
          <a:graphicData uri="http://schemas.openxmlformats.org/drawingml/2006/table">
            <a:tbl>
              <a:tblPr/>
              <a:tblGrid>
                <a:gridCol w="584200"/>
                <a:gridCol w="749300"/>
                <a:gridCol w="747713"/>
                <a:gridCol w="749300"/>
                <a:gridCol w="696912"/>
                <a:gridCol w="633413"/>
                <a:gridCol w="749300"/>
                <a:gridCol w="879475"/>
                <a:gridCol w="747712"/>
                <a:gridCol w="747713"/>
                <a:gridCol w="561975"/>
                <a:gridCol w="936625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두수</a:t>
                      </a:r>
                      <a:endParaRPr kumimoji="1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29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92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348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770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1,237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1,022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 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404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153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61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</a:t>
                      </a: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31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12</a:t>
                      </a:r>
                      <a:endParaRPr kumimoji="1" lang="en-US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139701" y="1375278"/>
            <a:ext cx="8891587" cy="5366835"/>
          </a:xfrm>
          <a:prstGeom prst="bevel">
            <a:avLst>
              <a:gd name="adj" fmla="val 773"/>
            </a:avLst>
          </a:prstGeom>
          <a:gradFill rotWithShape="0">
            <a:gsLst>
              <a:gs pos="0">
                <a:srgbClr val="F7F0D4"/>
              </a:gs>
              <a:gs pos="100000">
                <a:srgbClr val="D8B228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100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141288" y="1700213"/>
          <a:ext cx="8893175" cy="468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" name="한글과컴퓨터 차트" r:id="rId3" imgW="2504880" imgH="1379880" progId="VCFI.한글과컴퓨터 차트.6">
                  <p:embed/>
                </p:oleObj>
              </mc:Choice>
              <mc:Fallback>
                <p:oleObj name="한글과컴퓨터 차트" r:id="rId3" imgW="2504880" imgH="1379880" progId="VCFI.한글과컴퓨터 차트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88" y="1700213"/>
                        <a:ext cx="8893175" cy="468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20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206785"/>
              </p:ext>
            </p:extLst>
          </p:nvPr>
        </p:nvGraphicFramePr>
        <p:xfrm>
          <a:off x="177228" y="5853113"/>
          <a:ext cx="8787262" cy="287338"/>
        </p:xfrm>
        <a:graphic>
          <a:graphicData uri="http://schemas.openxmlformats.org/drawingml/2006/table">
            <a:tbl>
              <a:tblPr/>
              <a:tblGrid>
                <a:gridCol w="584546"/>
                <a:gridCol w="749745"/>
                <a:gridCol w="748156"/>
                <a:gridCol w="749745"/>
                <a:gridCol w="697326"/>
                <a:gridCol w="633788"/>
                <a:gridCol w="748157"/>
                <a:gridCol w="879997"/>
                <a:gridCol w="748156"/>
                <a:gridCol w="748157"/>
                <a:gridCol w="562308"/>
                <a:gridCol w="937181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두수</a:t>
                      </a: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29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92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348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770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1,237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1,022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  404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153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61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31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12</a:t>
                      </a:r>
                      <a:endParaRPr kumimoji="1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995" name="AutoShape 43"/>
          <p:cNvSpPr>
            <a:spLocks noChangeArrowheads="1"/>
          </p:cNvSpPr>
          <p:nvPr/>
        </p:nvSpPr>
        <p:spPr bwMode="auto">
          <a:xfrm>
            <a:off x="221679" y="404664"/>
            <a:ext cx="4278313" cy="600075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일본의 현황 </a:t>
            </a:r>
            <a:r>
              <a:rPr lang="en-US" altLang="ko-KR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5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근내지방번호</a:t>
            </a:r>
            <a:r>
              <a:rPr lang="en-US" altLang="ko-KR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)</a:t>
            </a:r>
          </a:p>
        </p:txBody>
      </p:sp>
      <p:sp>
        <p:nvSpPr>
          <p:cNvPr id="80916" name="Text Box 45"/>
          <p:cNvSpPr txBox="1">
            <a:spLocks noChangeArrowheads="1"/>
          </p:cNvSpPr>
          <p:nvPr/>
        </p:nvSpPr>
        <p:spPr bwMode="auto">
          <a:xfrm>
            <a:off x="8388350" y="3429000"/>
            <a:ext cx="6477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200">
                <a:solidFill>
                  <a:schemeClr val="tx2"/>
                </a:solidFill>
                <a:latin typeface="굴림" charset="-127"/>
              </a:rPr>
              <a:t>(</a:t>
            </a:r>
            <a:r>
              <a:rPr lang="ko-KR" altLang="en-US" sz="1200">
                <a:solidFill>
                  <a:schemeClr val="tx2"/>
                </a:solidFill>
                <a:latin typeface="굴림" charset="-127"/>
              </a:rPr>
              <a:t>평균</a:t>
            </a:r>
            <a:r>
              <a:rPr lang="en-US" altLang="ko-KR" sz="1200">
                <a:solidFill>
                  <a:schemeClr val="tx2"/>
                </a:solidFill>
                <a:latin typeface="굴림" charset="-127"/>
              </a:rPr>
              <a:t>)</a:t>
            </a:r>
          </a:p>
        </p:txBody>
      </p:sp>
      <p:sp>
        <p:nvSpPr>
          <p:cNvPr id="80917" name="Text Box 46"/>
          <p:cNvSpPr txBox="1">
            <a:spLocks noChangeArrowheads="1"/>
          </p:cNvSpPr>
          <p:nvPr/>
        </p:nvSpPr>
        <p:spPr bwMode="auto">
          <a:xfrm>
            <a:off x="5867846" y="6381328"/>
            <a:ext cx="31686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200" dirty="0">
                <a:solidFill>
                  <a:schemeClr val="tx2"/>
                </a:solidFill>
                <a:latin typeface="굴림" charset="-127"/>
              </a:rPr>
              <a:t>* </a:t>
            </a:r>
            <a:r>
              <a:rPr lang="ko-KR" altLang="en-US" sz="1200" dirty="0">
                <a:solidFill>
                  <a:schemeClr val="tx2"/>
                </a:solidFill>
                <a:latin typeface="굴림" charset="-127"/>
              </a:rPr>
              <a:t>자료 </a:t>
            </a:r>
            <a:r>
              <a:rPr lang="en-US" altLang="ko-KR" sz="1200" dirty="0">
                <a:solidFill>
                  <a:schemeClr val="tx2"/>
                </a:solidFill>
                <a:latin typeface="굴림" charset="-127"/>
              </a:rPr>
              <a:t>: </a:t>
            </a:r>
            <a:r>
              <a:rPr lang="ko-KR" altLang="en-US" sz="1200" dirty="0">
                <a:solidFill>
                  <a:schemeClr val="tx2"/>
                </a:solidFill>
                <a:latin typeface="굴림" charset="-127"/>
              </a:rPr>
              <a:t>일본 </a:t>
            </a:r>
            <a:r>
              <a:rPr lang="ko-KR" altLang="en-US" sz="1200" dirty="0" err="1">
                <a:solidFill>
                  <a:schemeClr val="tx2"/>
                </a:solidFill>
                <a:latin typeface="굴림" charset="-127"/>
              </a:rPr>
              <a:t>기후현</a:t>
            </a:r>
            <a:r>
              <a:rPr lang="ko-KR" altLang="en-US" sz="1200" dirty="0">
                <a:solidFill>
                  <a:schemeClr val="tx2"/>
                </a:solidFill>
                <a:latin typeface="굴림" charset="-127"/>
              </a:rPr>
              <a:t> 축산연구소 </a:t>
            </a:r>
            <a:r>
              <a:rPr lang="en-US" altLang="ko-KR" sz="1200" dirty="0">
                <a:solidFill>
                  <a:schemeClr val="tx2"/>
                </a:solidFill>
                <a:latin typeface="굴림" charset="-127"/>
              </a:rPr>
              <a:t>(4,159</a:t>
            </a:r>
            <a:r>
              <a:rPr lang="ko-KR" altLang="en-US" sz="1200" dirty="0">
                <a:solidFill>
                  <a:schemeClr val="tx2"/>
                </a:solidFill>
                <a:latin typeface="굴림" charset="-127"/>
              </a:rPr>
              <a:t>두</a:t>
            </a:r>
            <a:r>
              <a:rPr lang="en-US" altLang="ko-KR" sz="1200" dirty="0">
                <a:solidFill>
                  <a:schemeClr val="tx2"/>
                </a:solidFill>
                <a:latin typeface="굴림" charset="-127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차트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780958"/>
              </p:ext>
            </p:extLst>
          </p:nvPr>
        </p:nvGraphicFramePr>
        <p:xfrm>
          <a:off x="101600" y="981075"/>
          <a:ext cx="8805863" cy="490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4" name="워크시트" r:id="rId5" imgW="5486506" imgH="2514705" progId="Excel.Sheet.8">
                  <p:embed/>
                </p:oleObj>
              </mc:Choice>
              <mc:Fallback>
                <p:oleObj name="워크시트" r:id="rId5" imgW="5486506" imgH="2514705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" y="981075"/>
                        <a:ext cx="8805863" cy="4903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812938" y="3470811"/>
            <a:ext cx="8572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latinLnBrk="0" hangingPunct="0"/>
            <a:r>
              <a:rPr kumimoji="0" lang="en-US" altLang="ko-KR" sz="1000" b="1" dirty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1,406</a:t>
            </a:r>
            <a:endParaRPr kumimoji="0" lang="ko-KR" altLang="en-US" sz="1000" b="1" dirty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1524000" y="3387034"/>
            <a:ext cx="7858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latinLnBrk="0" hangingPunct="0"/>
            <a:r>
              <a:rPr kumimoji="0" lang="en-US" altLang="ko-KR" sz="1000" b="1" dirty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1,480</a:t>
            </a:r>
            <a:endParaRPr kumimoji="0" lang="ko-KR" altLang="en-US" sz="1000" b="1" dirty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2195736" y="3017004"/>
            <a:ext cx="7858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latinLnBrk="0" hangingPunct="0"/>
            <a:r>
              <a:rPr kumimoji="0" lang="en-US" altLang="ko-KR" sz="1000" b="1" dirty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1,819</a:t>
            </a:r>
            <a:endParaRPr kumimoji="0" lang="ko-KR" altLang="en-US" sz="1000" b="1" dirty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2843808" y="2582802"/>
            <a:ext cx="7858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latinLnBrk="0" hangingPunct="0"/>
            <a:r>
              <a:rPr kumimoji="0" lang="en-US" altLang="ko-KR" sz="1000" b="1" dirty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2,201</a:t>
            </a:r>
            <a:endParaRPr kumimoji="0" lang="ko-KR" altLang="en-US" sz="1000" b="1" dirty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17415" name="TextBox 8"/>
          <p:cNvSpPr txBox="1">
            <a:spLocks noChangeArrowheads="1"/>
          </p:cNvSpPr>
          <p:nvPr/>
        </p:nvSpPr>
        <p:spPr bwMode="auto">
          <a:xfrm>
            <a:off x="3491880" y="2064294"/>
            <a:ext cx="7858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latinLnBrk="0" hangingPunct="0"/>
            <a:r>
              <a:rPr kumimoji="0" lang="en-US" altLang="ko-KR" sz="1000" b="1" dirty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2,635</a:t>
            </a:r>
            <a:endParaRPr kumimoji="0" lang="ko-KR" altLang="en-US" sz="1000" b="1" dirty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17416" name="TextBox 9"/>
          <p:cNvSpPr txBox="1">
            <a:spLocks noChangeArrowheads="1"/>
          </p:cNvSpPr>
          <p:nvPr/>
        </p:nvSpPr>
        <p:spPr bwMode="auto">
          <a:xfrm>
            <a:off x="4091781" y="1712422"/>
            <a:ext cx="8572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latinLnBrk="0" hangingPunct="0"/>
            <a:r>
              <a:rPr kumimoji="0" lang="en-US" altLang="ko-KR" sz="1000" b="1" dirty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2,922</a:t>
            </a:r>
            <a:endParaRPr kumimoji="0" lang="ko-KR" altLang="en-US" sz="1000" b="1" dirty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17417" name="TextBox 10"/>
          <p:cNvSpPr txBox="1">
            <a:spLocks noChangeArrowheads="1"/>
          </p:cNvSpPr>
          <p:nvPr/>
        </p:nvSpPr>
        <p:spPr bwMode="auto">
          <a:xfrm>
            <a:off x="4805015" y="1672138"/>
            <a:ext cx="7858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latinLnBrk="0" hangingPunct="0"/>
            <a:r>
              <a:rPr kumimoji="0" lang="en-US" altLang="ko-KR" sz="1000" b="1" dirty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2,950</a:t>
            </a:r>
            <a:endParaRPr kumimoji="0" lang="ko-KR" altLang="en-US" sz="1000" b="1" dirty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17418" name="TextBox 11"/>
          <p:cNvSpPr txBox="1">
            <a:spLocks noChangeArrowheads="1"/>
          </p:cNvSpPr>
          <p:nvPr/>
        </p:nvSpPr>
        <p:spPr bwMode="auto">
          <a:xfrm>
            <a:off x="7373754" y="2011366"/>
            <a:ext cx="7858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latinLnBrk="0" hangingPunct="0"/>
            <a:r>
              <a:rPr kumimoji="0" lang="en-US" altLang="ko-KR" sz="1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2,676</a:t>
            </a:r>
            <a:endParaRPr kumimoji="0" lang="ko-KR" altLang="en-US" sz="1000" b="1" dirty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150018" y="180319"/>
            <a:ext cx="2928937" cy="612775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kumimoji="0"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한</a:t>
            </a:r>
            <a:r>
              <a:rPr kumimoji="0" lang="en-US" altLang="ko-K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[</a:t>
            </a:r>
            <a:r>
              <a:rPr kumimoji="0"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육</a:t>
            </a:r>
            <a:r>
              <a:rPr kumimoji="0" lang="en-US" altLang="ko-K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]</a:t>
            </a:r>
            <a:r>
              <a:rPr kumimoji="0"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우 사육두수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5408890" y="1561834"/>
            <a:ext cx="7858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latinLnBrk="0" hangingPunct="0"/>
            <a:r>
              <a:rPr kumimoji="0" lang="en-US" altLang="ko-KR" sz="1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3,059</a:t>
            </a:r>
            <a:endParaRPr kumimoji="0" lang="ko-KR" altLang="en-US" sz="1000" b="1" dirty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57884" y="6125234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/>
                </a:solidFill>
              </a:rPr>
              <a:t>자료 </a:t>
            </a:r>
            <a:r>
              <a:rPr lang="en-US" altLang="ko-KR" dirty="0" smtClean="0">
                <a:solidFill>
                  <a:schemeClr val="tx1"/>
                </a:solidFill>
              </a:rPr>
              <a:t>: 2016. 12.  </a:t>
            </a:r>
            <a:r>
              <a:rPr lang="ko-KR" altLang="en-US" dirty="0" smtClean="0">
                <a:solidFill>
                  <a:schemeClr val="tx1"/>
                </a:solidFill>
              </a:rPr>
              <a:t>통계청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6090160" y="1700275"/>
            <a:ext cx="7858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latinLnBrk="0" hangingPunct="0"/>
            <a:r>
              <a:rPr kumimoji="0" lang="en-US" altLang="ko-KR" sz="1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2,918</a:t>
            </a:r>
            <a:endParaRPr kumimoji="0" lang="ko-KR" altLang="en-US" sz="1000" b="1" dirty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6731957" y="1888256"/>
            <a:ext cx="7858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latinLnBrk="0" hangingPunct="0"/>
            <a:r>
              <a:rPr kumimoji="0" lang="en-US" altLang="ko-KR" sz="1000" b="1" dirty="0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2,759</a:t>
            </a:r>
            <a:endParaRPr kumimoji="0" lang="ko-KR" altLang="en-US" sz="1000" b="1" dirty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8029074" y="1922745"/>
            <a:ext cx="7858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latinLnBrk="0" hangingPunct="0"/>
            <a:r>
              <a:rPr kumimoji="0" lang="en-US" altLang="ko-KR" sz="1000" b="1" smtClean="0">
                <a:solidFill>
                  <a:schemeClr val="tx1"/>
                </a:solidFill>
                <a:latin typeface="바탕" pitchFamily="18" charset="-127"/>
                <a:ea typeface="바탕" pitchFamily="18" charset="-127"/>
              </a:rPr>
              <a:t>2,717</a:t>
            </a:r>
            <a:endParaRPr kumimoji="0" lang="ko-KR" altLang="en-US" sz="1000" b="1" dirty="0">
              <a:solidFill>
                <a:schemeClr val="tx1"/>
              </a:solidFill>
              <a:latin typeface="바탕" pitchFamily="18" charset="-127"/>
              <a:ea typeface="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495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1520" y="86865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□ </a:t>
            </a:r>
            <a:r>
              <a:rPr lang="ko-KR" altLang="en-US" sz="2000" dirty="0" err="1" smtClean="0"/>
              <a:t>번식우</a:t>
            </a:r>
            <a:r>
              <a:rPr lang="ko-KR" altLang="en-US" sz="2000" dirty="0" smtClean="0"/>
              <a:t> 생산지표 설정</a:t>
            </a:r>
            <a:endParaRPr lang="en-US" altLang="ko-KR" sz="2400" dirty="0" smtClean="0"/>
          </a:p>
        </p:txBody>
      </p:sp>
      <p:pic>
        <p:nvPicPr>
          <p:cNvPr id="7" name="Picture 15" descr="C:\Users\Administrator\Desktop\한경대\탬플릿 시안\최종\민규1\01.png"/>
          <p:cNvPicPr>
            <a:picLocks noChangeAspect="1" noChangeArrowheads="1"/>
          </p:cNvPicPr>
          <p:nvPr/>
        </p:nvPicPr>
        <p:blipFill>
          <a:blip r:embed="rId3" cstate="print"/>
          <a:srcRect l="93337" t="94170"/>
          <a:stretch>
            <a:fillRect/>
          </a:stretch>
        </p:blipFill>
        <p:spPr bwMode="auto">
          <a:xfrm>
            <a:off x="8534400" y="6457950"/>
            <a:ext cx="609222" cy="39976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783960" y="6512490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12</a:t>
            </a:r>
            <a:endParaRPr lang="ko-KR" altLang="en-US" sz="1200" dirty="0"/>
          </a:p>
        </p:txBody>
      </p:sp>
      <p:sp>
        <p:nvSpPr>
          <p:cNvPr id="9" name="직사각형 8"/>
          <p:cNvSpPr/>
          <p:nvPr/>
        </p:nvSpPr>
        <p:spPr>
          <a:xfrm>
            <a:off x="179512" y="44624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2800" b="1" dirty="0" err="1" smtClean="0">
                <a:solidFill>
                  <a:schemeClr val="bg1"/>
                </a:solidFill>
                <a:latin typeface="+mn-ea"/>
              </a:rPr>
              <a:t>번식우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 생산지표</a:t>
            </a:r>
            <a:endParaRPr lang="en-US" altLang="ko-KR" sz="2800" b="1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/>
          </p:nvPr>
        </p:nvGraphicFramePr>
        <p:xfrm>
          <a:off x="277671" y="1340768"/>
          <a:ext cx="8038748" cy="40324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18065"/>
                <a:gridCol w="1224136"/>
                <a:gridCol w="1368152"/>
                <a:gridCol w="1800200"/>
                <a:gridCol w="1728195"/>
              </a:tblGrid>
              <a:tr h="44805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생산지표항목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2014</a:t>
                      </a:r>
                      <a:r>
                        <a:rPr lang="ko-KR" altLang="en-US" dirty="0" smtClean="0"/>
                        <a:t>년도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2015</a:t>
                      </a:r>
                      <a:r>
                        <a:rPr lang="ko-KR" altLang="en-US" dirty="0" smtClean="0"/>
                        <a:t>년도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생산지표설정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생산지표</a:t>
                      </a:r>
                      <a:r>
                        <a:rPr lang="en-US" altLang="ko-KR" dirty="0" smtClean="0"/>
                        <a:t>(%)</a:t>
                      </a:r>
                      <a:endParaRPr lang="ko-KR" altLang="en-US" dirty="0"/>
                    </a:p>
                  </a:txBody>
                  <a:tcPr/>
                </a:tc>
              </a:tr>
              <a:tr h="44805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송아지 생산비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3,240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3,236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3,000</a:t>
                      </a:r>
                      <a:r>
                        <a:rPr lang="ko-KR" altLang="en-US" dirty="0" smtClean="0"/>
                        <a:t>미만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108</a:t>
                      </a:r>
                      <a:endParaRPr lang="ko-KR" altLang="en-US" dirty="0"/>
                    </a:p>
                  </a:txBody>
                  <a:tcPr/>
                </a:tc>
              </a:tr>
              <a:tr h="44805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번식우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ko-KR" altLang="en-US" dirty="0" err="1" smtClean="0"/>
                        <a:t>사육비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2,387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2,354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2,000</a:t>
                      </a:r>
                      <a:r>
                        <a:rPr lang="ko-KR" altLang="en-US" dirty="0" smtClean="0"/>
                        <a:t>미만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107</a:t>
                      </a:r>
                      <a:endParaRPr lang="ko-KR" altLang="en-US" dirty="0"/>
                    </a:p>
                  </a:txBody>
                  <a:tcPr/>
                </a:tc>
              </a:tr>
              <a:tr h="44805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번식 간격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385</a:t>
                      </a:r>
                      <a:r>
                        <a:rPr lang="ko-KR" altLang="en-US" dirty="0" smtClean="0"/>
                        <a:t>일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376</a:t>
                      </a:r>
                      <a:r>
                        <a:rPr lang="ko-KR" altLang="en-US" dirty="0" smtClean="0"/>
                        <a:t>일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365</a:t>
                      </a:r>
                      <a:r>
                        <a:rPr lang="ko-KR" altLang="en-US" dirty="0" smtClean="0"/>
                        <a:t>일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103</a:t>
                      </a:r>
                      <a:endParaRPr lang="ko-KR" altLang="en-US" dirty="0"/>
                    </a:p>
                  </a:txBody>
                  <a:tcPr/>
                </a:tc>
              </a:tr>
              <a:tr h="44805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번식률 </a:t>
                      </a:r>
                      <a:r>
                        <a:rPr lang="en-US" altLang="ko-KR" dirty="0" smtClean="0"/>
                        <a:t>(%)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72.6%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71.9%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75%</a:t>
                      </a:r>
                      <a:r>
                        <a:rPr lang="ko-KR" altLang="en-US" dirty="0" smtClean="0"/>
                        <a:t>이상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104</a:t>
                      </a:r>
                      <a:endParaRPr lang="ko-KR" altLang="en-US" dirty="0"/>
                    </a:p>
                  </a:txBody>
                  <a:tcPr/>
                </a:tc>
              </a:tr>
              <a:tr h="44805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분만 후 발정일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62.9</a:t>
                      </a:r>
                      <a:r>
                        <a:rPr lang="ko-KR" altLang="en-US" dirty="0" smtClean="0"/>
                        <a:t>일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62.4</a:t>
                      </a:r>
                      <a:r>
                        <a:rPr lang="ko-KR" altLang="en-US" dirty="0" smtClean="0"/>
                        <a:t>일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60</a:t>
                      </a:r>
                      <a:r>
                        <a:rPr lang="ko-KR" altLang="en-US" dirty="0" smtClean="0"/>
                        <a:t>일 이내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100</a:t>
                      </a:r>
                      <a:endParaRPr lang="ko-KR" altLang="en-US" dirty="0"/>
                    </a:p>
                  </a:txBody>
                  <a:tcPr/>
                </a:tc>
              </a:tr>
              <a:tr h="44805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</a:t>
                      </a:r>
                      <a:r>
                        <a:rPr lang="ko-KR" altLang="en-US" dirty="0" smtClean="0"/>
                        <a:t>두당 수정횟수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1.</a:t>
                      </a:r>
                      <a:r>
                        <a:rPr lang="en-US" altLang="ko-KR" dirty="0"/>
                        <a:t>6</a:t>
                      </a:r>
                      <a:endParaRPr lang="en-US" altLang="ko-K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1.4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1.5</a:t>
                      </a:r>
                      <a:r>
                        <a:rPr lang="ko-KR" altLang="en-US" dirty="0" smtClean="0"/>
                        <a:t>회 미만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100</a:t>
                      </a:r>
                      <a:endParaRPr lang="ko-KR" altLang="en-US" dirty="0"/>
                    </a:p>
                  </a:txBody>
                  <a:tcPr/>
                </a:tc>
              </a:tr>
              <a:tr h="44805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송아지폐사율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7.9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8.4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8% </a:t>
                      </a:r>
                      <a:r>
                        <a:rPr lang="ko-KR" altLang="en-US" dirty="0" smtClean="0"/>
                        <a:t>미만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105</a:t>
                      </a:r>
                      <a:endParaRPr lang="ko-KR" altLang="en-US" dirty="0"/>
                    </a:p>
                  </a:txBody>
                  <a:tcPr/>
                </a:tc>
              </a:tr>
              <a:tr h="44805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혈통등록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88.4%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93.4%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90%</a:t>
                      </a:r>
                      <a:r>
                        <a:rPr lang="ko-KR" altLang="en-US" dirty="0" smtClean="0"/>
                        <a:t>이상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51520" y="573325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생산 지표 설정 </a:t>
            </a:r>
            <a:r>
              <a:rPr lang="en-US" altLang="ko-KR" dirty="0" smtClean="0"/>
              <a:t>: 2015</a:t>
            </a:r>
            <a:r>
              <a:rPr lang="ko-KR" altLang="en-US" dirty="0" smtClean="0"/>
              <a:t>년도 기준 </a:t>
            </a:r>
            <a:r>
              <a:rPr lang="en-US" altLang="ko-KR" dirty="0" smtClean="0"/>
              <a:t>(</a:t>
            </a:r>
            <a:r>
              <a:rPr lang="ko-KR" altLang="en-US" dirty="0" smtClean="0"/>
              <a:t>통계청 생산비 자료에 의함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669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1520" y="79552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□ </a:t>
            </a:r>
            <a:r>
              <a:rPr lang="ko-KR" altLang="en-US" sz="2400" dirty="0" err="1" smtClean="0"/>
              <a:t>번식우</a:t>
            </a:r>
            <a:r>
              <a:rPr lang="ko-KR" altLang="en-US" sz="2400" dirty="0" smtClean="0"/>
              <a:t> 컨설팅 실증 사례 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경기지역</a:t>
            </a:r>
            <a:r>
              <a:rPr lang="en-US" altLang="ko-KR" sz="2400" dirty="0" smtClean="0"/>
              <a:t>)</a:t>
            </a:r>
            <a:endParaRPr lang="en-US" altLang="ko-KR" sz="1400" dirty="0" smtClean="0"/>
          </a:p>
        </p:txBody>
      </p:sp>
      <p:pic>
        <p:nvPicPr>
          <p:cNvPr id="7" name="Picture 15" descr="C:\Users\Administrator\Desktop\한경대\탬플릿 시안\최종\민규1\01.png"/>
          <p:cNvPicPr>
            <a:picLocks noChangeAspect="1" noChangeArrowheads="1"/>
          </p:cNvPicPr>
          <p:nvPr/>
        </p:nvPicPr>
        <p:blipFill>
          <a:blip r:embed="rId3" cstate="print"/>
          <a:srcRect l="93337" t="94170"/>
          <a:stretch>
            <a:fillRect/>
          </a:stretch>
        </p:blipFill>
        <p:spPr bwMode="auto">
          <a:xfrm>
            <a:off x="8534400" y="6457950"/>
            <a:ext cx="609222" cy="39976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783960" y="6512490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40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5275500"/>
            <a:ext cx="864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/>
              <a:t>주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번식률 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통계청 한우 송아지 생산비 </a:t>
            </a:r>
            <a:r>
              <a:rPr lang="ko-KR" altLang="en-US" sz="1400" dirty="0" err="1" smtClean="0"/>
              <a:t>자료중</a:t>
            </a:r>
            <a:r>
              <a:rPr lang="en-US" altLang="ko-KR" sz="1400" dirty="0" smtClean="0"/>
              <a:t>)</a:t>
            </a:r>
            <a:endParaRPr lang="ko-KR" altLang="en-US" sz="1400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251520" y="1484784"/>
          <a:ext cx="7920880" cy="369975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00400"/>
                <a:gridCol w="1440160"/>
                <a:gridCol w="1440160"/>
                <a:gridCol w="1440160"/>
              </a:tblGrid>
              <a:tr h="5285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핵심항목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평균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목표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현황</a:t>
                      </a:r>
                      <a:endParaRPr lang="ko-KR" altLang="en-US" dirty="0"/>
                    </a:p>
                  </a:txBody>
                  <a:tcPr/>
                </a:tc>
              </a:tr>
              <a:tr h="528537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dirty="0" err="1" smtClean="0"/>
                        <a:t>성빈우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en-US" altLang="ko-KR" dirty="0" smtClean="0"/>
                        <a:t>1</a:t>
                      </a:r>
                      <a:r>
                        <a:rPr lang="ko-KR" altLang="en-US" dirty="0" smtClean="0"/>
                        <a:t>두</a:t>
                      </a:r>
                      <a:r>
                        <a:rPr lang="ko-KR" altLang="en-US" baseline="0" dirty="0" smtClean="0"/>
                        <a:t>당 송아지 번식률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70%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90%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47/50</a:t>
                      </a:r>
                      <a:r>
                        <a:rPr lang="en-US" altLang="ko-KR" baseline="0" dirty="0" smtClean="0"/>
                        <a:t> (94%)</a:t>
                      </a:r>
                      <a:endParaRPr lang="ko-KR" altLang="en-US" dirty="0"/>
                    </a:p>
                  </a:txBody>
                  <a:tcPr/>
                </a:tc>
              </a:tr>
              <a:tr h="528537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dirty="0" smtClean="0"/>
                        <a:t>수태에 필요한 수정회수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1.7</a:t>
                      </a:r>
                      <a:r>
                        <a:rPr lang="ko-KR" altLang="en-US" dirty="0" smtClean="0"/>
                        <a:t>회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1.5</a:t>
                      </a:r>
                      <a:r>
                        <a:rPr lang="ko-KR" altLang="en-US" dirty="0" smtClean="0"/>
                        <a:t>회 미만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1.4</a:t>
                      </a:r>
                      <a:r>
                        <a:rPr lang="ko-KR" altLang="en-US" dirty="0" smtClean="0"/>
                        <a:t>회</a:t>
                      </a:r>
                      <a:endParaRPr lang="ko-KR" altLang="en-US" dirty="0"/>
                    </a:p>
                  </a:txBody>
                  <a:tcPr/>
                </a:tc>
              </a:tr>
              <a:tr h="528537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dirty="0" smtClean="0"/>
                        <a:t>분만간격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14.5</a:t>
                      </a:r>
                      <a:r>
                        <a:rPr lang="ko-KR" altLang="en-US" dirty="0" smtClean="0"/>
                        <a:t>개월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12</a:t>
                      </a:r>
                      <a:r>
                        <a:rPr lang="ko-KR" altLang="en-US" dirty="0" smtClean="0"/>
                        <a:t>개월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12</a:t>
                      </a:r>
                      <a:r>
                        <a:rPr lang="ko-KR" altLang="en-US" dirty="0" smtClean="0"/>
                        <a:t>개월</a:t>
                      </a:r>
                      <a:endParaRPr lang="ko-KR" altLang="en-US" dirty="0"/>
                    </a:p>
                  </a:txBody>
                  <a:tcPr/>
                </a:tc>
              </a:tr>
              <a:tr h="528537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dirty="0" err="1" smtClean="0"/>
                        <a:t>초산월령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24</a:t>
                      </a:r>
                      <a:r>
                        <a:rPr lang="ko-KR" altLang="en-US" dirty="0" smtClean="0"/>
                        <a:t>개월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24</a:t>
                      </a:r>
                      <a:r>
                        <a:rPr lang="ko-KR" altLang="en-US" dirty="0" smtClean="0"/>
                        <a:t>개월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24</a:t>
                      </a:r>
                      <a:r>
                        <a:rPr lang="ko-KR" altLang="en-US" dirty="0" smtClean="0"/>
                        <a:t>개월</a:t>
                      </a:r>
                      <a:endParaRPr lang="ko-KR" altLang="en-US" dirty="0"/>
                    </a:p>
                  </a:txBody>
                  <a:tcPr/>
                </a:tc>
              </a:tr>
              <a:tr h="528537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dirty="0" err="1" smtClean="0"/>
                        <a:t>번식시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수정</a:t>
                      </a:r>
                      <a:r>
                        <a:rPr lang="en-US" altLang="ko-KR" dirty="0" smtClean="0"/>
                        <a:t>) </a:t>
                      </a:r>
                      <a:r>
                        <a:rPr lang="ko-KR" altLang="en-US" dirty="0" smtClean="0"/>
                        <a:t>체중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230Kg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250Kg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300Kg</a:t>
                      </a:r>
                      <a:r>
                        <a:rPr lang="ko-KR" altLang="en-US" dirty="0" smtClean="0"/>
                        <a:t>이상</a:t>
                      </a:r>
                      <a:endParaRPr lang="ko-KR" altLang="en-US" dirty="0"/>
                    </a:p>
                  </a:txBody>
                  <a:tcPr/>
                </a:tc>
              </a:tr>
              <a:tr h="528537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dirty="0" err="1" smtClean="0"/>
                        <a:t>육성율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90%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95% </a:t>
                      </a:r>
                      <a:r>
                        <a:rPr lang="ko-KR" altLang="en-US" dirty="0" smtClean="0"/>
                        <a:t>이상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100%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직사각형 10"/>
          <p:cNvSpPr/>
          <p:nvPr/>
        </p:nvSpPr>
        <p:spPr>
          <a:xfrm>
            <a:off x="179512" y="44624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prstClr val="white"/>
                </a:solidFill>
              </a:rPr>
              <a:t> </a:t>
            </a:r>
            <a:r>
              <a:rPr lang="ko-KR" altLang="en-US" sz="2800" b="1" dirty="0" smtClean="0">
                <a:solidFill>
                  <a:prstClr val="white"/>
                </a:solidFill>
              </a:rPr>
              <a:t>실증사례</a:t>
            </a:r>
            <a:endParaRPr lang="en-US" altLang="ko-KR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4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5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1520" y="79552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□ </a:t>
            </a:r>
            <a:r>
              <a:rPr lang="ko-KR" altLang="en-US" sz="2400" dirty="0" err="1" smtClean="0"/>
              <a:t>번식우</a:t>
            </a:r>
            <a:r>
              <a:rPr lang="ko-KR" altLang="en-US" sz="2400" dirty="0" smtClean="0"/>
              <a:t> 컨설팅 실증 사례 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충북</a:t>
            </a:r>
            <a:r>
              <a:rPr lang="en-US" altLang="ko-KR" sz="2400" dirty="0" smtClean="0"/>
              <a:t>)</a:t>
            </a:r>
            <a:endParaRPr lang="en-US" altLang="ko-KR" sz="1400" dirty="0" smtClean="0"/>
          </a:p>
        </p:txBody>
      </p:sp>
      <p:pic>
        <p:nvPicPr>
          <p:cNvPr id="7" name="Picture 15" descr="C:\Users\Administrator\Desktop\한경대\탬플릿 시안\최종\민규1\01.png"/>
          <p:cNvPicPr>
            <a:picLocks noChangeAspect="1" noChangeArrowheads="1"/>
          </p:cNvPicPr>
          <p:nvPr/>
        </p:nvPicPr>
        <p:blipFill>
          <a:blip r:embed="rId3" cstate="print"/>
          <a:srcRect l="93337" t="94170"/>
          <a:stretch>
            <a:fillRect/>
          </a:stretch>
        </p:blipFill>
        <p:spPr bwMode="auto">
          <a:xfrm>
            <a:off x="8534400" y="6457950"/>
            <a:ext cx="609222" cy="39976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783960" y="6512490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41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/>
          </p:nvPr>
        </p:nvGraphicFramePr>
        <p:xfrm>
          <a:off x="239942" y="1556788"/>
          <a:ext cx="8640963" cy="42736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20084"/>
                <a:gridCol w="1296144"/>
                <a:gridCol w="864093"/>
                <a:gridCol w="960107"/>
                <a:gridCol w="960107"/>
                <a:gridCol w="672077"/>
                <a:gridCol w="936104"/>
                <a:gridCol w="648072"/>
                <a:gridCol w="1584175"/>
              </a:tblGrid>
              <a:tr h="47485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산차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생년월일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성별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씨수소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도체중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등심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등지방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육질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도축일</a:t>
                      </a:r>
                      <a:endParaRPr lang="ko-KR" altLang="en-US" dirty="0"/>
                    </a:p>
                  </a:txBody>
                  <a:tcPr/>
                </a:tc>
              </a:tr>
              <a:tr h="47485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2009.04.23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암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626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254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74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2014.12.15</a:t>
                      </a:r>
                      <a:endParaRPr lang="ko-KR" altLang="en-US" dirty="0"/>
                    </a:p>
                  </a:txBody>
                  <a:tcPr/>
                </a:tc>
              </a:tr>
              <a:tr h="47485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2010.04.09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수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626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477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111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1++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2012.08.20</a:t>
                      </a:r>
                      <a:endParaRPr lang="ko-KR" altLang="en-US" dirty="0"/>
                    </a:p>
                  </a:txBody>
                  <a:tcPr/>
                </a:tc>
              </a:tr>
              <a:tr h="47485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2011.04.03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암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626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47485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2012.03.18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수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768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491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107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1++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2014.08.18</a:t>
                      </a:r>
                      <a:endParaRPr lang="ko-KR" altLang="en-US" dirty="0"/>
                    </a:p>
                  </a:txBody>
                  <a:tcPr/>
                </a:tc>
              </a:tr>
              <a:tr h="47485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2013.03.19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암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768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47485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2014.02.27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암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757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47485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2015.02.12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암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789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47485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2016.01.11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수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950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179512" y="44624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prstClr val="white"/>
                </a:solidFill>
              </a:rPr>
              <a:t> </a:t>
            </a:r>
            <a:r>
              <a:rPr lang="ko-KR" altLang="en-US" sz="2800" b="1" dirty="0" smtClean="0">
                <a:solidFill>
                  <a:prstClr val="white"/>
                </a:solidFill>
              </a:rPr>
              <a:t>실증사례</a:t>
            </a:r>
            <a:endParaRPr lang="en-US" altLang="ko-KR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337194"/>
              </p:ext>
            </p:extLst>
          </p:nvPr>
        </p:nvGraphicFramePr>
        <p:xfrm>
          <a:off x="251520" y="889760"/>
          <a:ext cx="8640960" cy="3259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20480"/>
                <a:gridCol w="4320480"/>
              </a:tblGrid>
              <a:tr h="5432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항목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금액</a:t>
                      </a:r>
                      <a:endParaRPr lang="ko-KR" altLang="en-US" dirty="0"/>
                    </a:p>
                  </a:txBody>
                  <a:tcPr/>
                </a:tc>
              </a:tr>
              <a:tr h="54322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dirty="0" smtClean="0"/>
                        <a:t>• </a:t>
                      </a:r>
                      <a:r>
                        <a:rPr lang="ko-KR" altLang="en-US" dirty="0" smtClean="0"/>
                        <a:t>송아지 판매 수익 감소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2,745</a:t>
                      </a:r>
                      <a:r>
                        <a:rPr lang="ko-KR" altLang="en-US" dirty="0" smtClean="0"/>
                        <a:t>천원 </a:t>
                      </a:r>
                      <a:r>
                        <a:rPr lang="en-US" altLang="ko-KR" dirty="0" smtClean="0"/>
                        <a:t>X 1/12</a:t>
                      </a:r>
                      <a:r>
                        <a:rPr lang="ko-KR" altLang="en-US" dirty="0" smtClean="0"/>
                        <a:t>월 </a:t>
                      </a:r>
                      <a:r>
                        <a:rPr lang="en-US" altLang="ko-KR" dirty="0" smtClean="0"/>
                        <a:t>=          228,750</a:t>
                      </a:r>
                      <a:r>
                        <a:rPr lang="ko-KR" altLang="en-US" dirty="0" smtClean="0"/>
                        <a:t>원</a:t>
                      </a:r>
                      <a:endParaRPr lang="ko-KR" altLang="en-US" dirty="0"/>
                    </a:p>
                  </a:txBody>
                  <a:tcPr/>
                </a:tc>
              </a:tr>
              <a:tr h="54322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dirty="0" smtClean="0"/>
                        <a:t>• </a:t>
                      </a:r>
                      <a:r>
                        <a:rPr lang="ko-KR" altLang="en-US" dirty="0" err="1" smtClean="0"/>
                        <a:t>어미소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ko-KR" altLang="en-US" dirty="0" err="1" smtClean="0"/>
                        <a:t>사료비의</a:t>
                      </a:r>
                      <a:r>
                        <a:rPr lang="ko-KR" altLang="en-US" dirty="0" smtClean="0"/>
                        <a:t> 손해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1,534</a:t>
                      </a:r>
                      <a:r>
                        <a:rPr lang="ko-KR" altLang="en-US" dirty="0" smtClean="0"/>
                        <a:t>천원 </a:t>
                      </a:r>
                      <a:r>
                        <a:rPr lang="en-US" altLang="ko-KR" dirty="0" smtClean="0"/>
                        <a:t>X 1/12</a:t>
                      </a:r>
                      <a:r>
                        <a:rPr lang="ko-KR" altLang="en-US" dirty="0" smtClean="0"/>
                        <a:t>월 </a:t>
                      </a:r>
                      <a:r>
                        <a:rPr lang="en-US" altLang="ko-KR" dirty="0" smtClean="0"/>
                        <a:t>=          128,000</a:t>
                      </a:r>
                      <a:r>
                        <a:rPr lang="ko-KR" altLang="en-US" dirty="0" smtClean="0"/>
                        <a:t>원</a:t>
                      </a:r>
                      <a:endParaRPr lang="ko-KR" altLang="en-US" dirty="0"/>
                    </a:p>
                  </a:txBody>
                  <a:tcPr/>
                </a:tc>
              </a:tr>
              <a:tr h="54322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dirty="0" smtClean="0"/>
                        <a:t>• </a:t>
                      </a:r>
                      <a:r>
                        <a:rPr lang="ko-KR" altLang="en-US" dirty="0" err="1" smtClean="0"/>
                        <a:t>어미소</a:t>
                      </a:r>
                      <a:r>
                        <a:rPr lang="ko-KR" altLang="en-US" dirty="0" smtClean="0"/>
                        <a:t> 감가상각비</a:t>
                      </a:r>
                      <a:r>
                        <a:rPr lang="ko-KR" altLang="en-US" baseline="0" dirty="0" smtClean="0"/>
                        <a:t> 손해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4,500</a:t>
                      </a:r>
                      <a:r>
                        <a:rPr lang="ko-KR" altLang="en-US" dirty="0" smtClean="0"/>
                        <a:t>천원 </a:t>
                      </a:r>
                      <a:r>
                        <a:rPr lang="en-US" altLang="ko-KR" dirty="0" smtClean="0"/>
                        <a:t>X 1/12</a:t>
                      </a:r>
                      <a:r>
                        <a:rPr lang="ko-KR" altLang="en-US" dirty="0" smtClean="0"/>
                        <a:t>월 </a:t>
                      </a:r>
                      <a:r>
                        <a:rPr lang="en-US" altLang="ko-KR" dirty="0" smtClean="0"/>
                        <a:t>/ 6 =</a:t>
                      </a:r>
                      <a:r>
                        <a:rPr lang="en-US" altLang="ko-KR" baseline="0" dirty="0" smtClean="0"/>
                        <a:t>       62,500</a:t>
                      </a:r>
                      <a:r>
                        <a:rPr lang="ko-KR" altLang="en-US" baseline="0" dirty="0" smtClean="0"/>
                        <a:t>원</a:t>
                      </a:r>
                      <a:endParaRPr lang="ko-KR" altLang="en-US" dirty="0"/>
                    </a:p>
                  </a:txBody>
                  <a:tcPr/>
                </a:tc>
              </a:tr>
              <a:tr h="54322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dirty="0" smtClean="0"/>
                        <a:t>• </a:t>
                      </a:r>
                      <a:r>
                        <a:rPr lang="ko-KR" altLang="en-US" dirty="0" err="1" smtClean="0"/>
                        <a:t>어미소</a:t>
                      </a:r>
                      <a:r>
                        <a:rPr lang="ko-KR" altLang="en-US" dirty="0" smtClean="0"/>
                        <a:t> 자본이자 손해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4,500</a:t>
                      </a:r>
                      <a:r>
                        <a:rPr lang="ko-KR" altLang="en-US" dirty="0" smtClean="0"/>
                        <a:t>천원 </a:t>
                      </a:r>
                      <a:r>
                        <a:rPr lang="en-US" altLang="ko-KR" dirty="0" smtClean="0"/>
                        <a:t>X 1/12</a:t>
                      </a:r>
                      <a:r>
                        <a:rPr lang="ko-KR" altLang="en-US" dirty="0" smtClean="0"/>
                        <a:t>월 </a:t>
                      </a:r>
                      <a:r>
                        <a:rPr lang="en-US" altLang="ko-KR" dirty="0" smtClean="0"/>
                        <a:t>X 0.08 =   30,000</a:t>
                      </a:r>
                      <a:r>
                        <a:rPr lang="ko-KR" altLang="en-US" dirty="0" smtClean="0"/>
                        <a:t>원</a:t>
                      </a:r>
                      <a:endParaRPr lang="ko-KR" altLang="en-US" dirty="0"/>
                    </a:p>
                  </a:txBody>
                  <a:tcPr/>
                </a:tc>
              </a:tr>
              <a:tr h="5432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계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/>
                        <a:t>449,250</a:t>
                      </a:r>
                      <a:r>
                        <a:rPr lang="ko-KR" altLang="en-US" dirty="0" smtClean="0"/>
                        <a:t>원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70975" y="4365104"/>
            <a:ext cx="86409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	</a:t>
            </a:r>
            <a:r>
              <a:rPr lang="ko-KR" altLang="en-US" dirty="0" smtClean="0"/>
              <a:t>주 </a:t>
            </a:r>
            <a:r>
              <a:rPr lang="en-US" altLang="ko-KR" dirty="0" smtClean="0"/>
              <a:t>: - </a:t>
            </a:r>
            <a:r>
              <a:rPr lang="ko-KR" altLang="en-US" dirty="0" smtClean="0"/>
              <a:t>송아지 가격 </a:t>
            </a:r>
            <a:r>
              <a:rPr lang="en-US" altLang="ko-KR" dirty="0" smtClean="0"/>
              <a:t>: 2017.3.14(</a:t>
            </a:r>
            <a:r>
              <a:rPr lang="ko-KR" altLang="en-US" dirty="0" smtClean="0"/>
              <a:t>암송아지 </a:t>
            </a:r>
            <a:r>
              <a:rPr lang="en-US" altLang="ko-KR" dirty="0" smtClean="0"/>
              <a:t>6~7</a:t>
            </a:r>
            <a:r>
              <a:rPr lang="ko-KR" altLang="en-US" dirty="0" err="1" smtClean="0"/>
              <a:t>개월령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	 	         </a:t>
            </a:r>
            <a:r>
              <a:rPr lang="ko-KR" altLang="en-US" dirty="0" smtClean="0"/>
              <a:t>농협 축산 정보 센터 </a:t>
            </a:r>
            <a:r>
              <a:rPr lang="en-US" altLang="ko-KR" dirty="0" smtClean="0"/>
              <a:t>: </a:t>
            </a:r>
            <a:r>
              <a:rPr lang="ko-KR" altLang="en-US" dirty="0" smtClean="0"/>
              <a:t> 산지 가격 </a:t>
            </a:r>
            <a:endParaRPr lang="en-US" altLang="ko-KR" dirty="0" smtClean="0"/>
          </a:p>
          <a:p>
            <a:r>
              <a:rPr lang="en-US" altLang="ko-KR" dirty="0"/>
              <a:t>	</a:t>
            </a:r>
            <a:r>
              <a:rPr lang="en-US" altLang="ko-KR" dirty="0" smtClean="0"/>
              <a:t>     - </a:t>
            </a:r>
            <a:r>
              <a:rPr lang="ko-KR" altLang="en-US" dirty="0" err="1" smtClean="0"/>
              <a:t>어미소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사료비</a:t>
            </a:r>
            <a:r>
              <a:rPr lang="ko-KR" altLang="en-US" dirty="0" smtClean="0"/>
              <a:t> </a:t>
            </a:r>
            <a:r>
              <a:rPr lang="en-US" altLang="ko-KR" dirty="0" smtClean="0"/>
              <a:t>: 2015</a:t>
            </a:r>
            <a:r>
              <a:rPr lang="ko-KR" altLang="en-US" dirty="0" smtClean="0"/>
              <a:t>년 송아지 생산비 </a:t>
            </a:r>
            <a:r>
              <a:rPr lang="en-US" altLang="ko-KR" dirty="0" smtClean="0"/>
              <a:t>(</a:t>
            </a:r>
            <a:r>
              <a:rPr lang="ko-KR" altLang="en-US" dirty="0" smtClean="0"/>
              <a:t>통계청</a:t>
            </a:r>
            <a:r>
              <a:rPr lang="en-US" altLang="ko-KR" dirty="0" smtClean="0"/>
              <a:t>)</a:t>
            </a:r>
          </a:p>
          <a:p>
            <a:r>
              <a:rPr lang="en-US" altLang="ko-KR" dirty="0"/>
              <a:t>	</a:t>
            </a:r>
            <a:r>
              <a:rPr lang="en-US" altLang="ko-KR" dirty="0" smtClean="0"/>
              <a:t>     - </a:t>
            </a:r>
            <a:r>
              <a:rPr lang="ko-KR" altLang="en-US" dirty="0" err="1" smtClean="0"/>
              <a:t>어미소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상각비</a:t>
            </a:r>
            <a:r>
              <a:rPr lang="ko-KR" altLang="en-US" dirty="0" smtClean="0"/>
              <a:t> </a:t>
            </a:r>
            <a:r>
              <a:rPr lang="en-US" altLang="ko-KR" dirty="0" smtClean="0"/>
              <a:t>: 450Kg </a:t>
            </a:r>
            <a:r>
              <a:rPr lang="ko-KR" altLang="en-US" dirty="0" smtClean="0"/>
              <a:t>생체가격 </a:t>
            </a:r>
            <a:r>
              <a:rPr lang="en-US" altLang="ko-KR" dirty="0" smtClean="0"/>
              <a:t>(1Kg</a:t>
            </a:r>
            <a:r>
              <a:rPr lang="ko-KR" altLang="en-US" dirty="0" smtClean="0"/>
              <a:t>당 </a:t>
            </a:r>
            <a:r>
              <a:rPr lang="en-US" altLang="ko-KR" dirty="0" smtClean="0"/>
              <a:t>10,000</a:t>
            </a:r>
            <a:r>
              <a:rPr lang="ko-KR" altLang="en-US" dirty="0" smtClean="0"/>
              <a:t>원</a:t>
            </a:r>
            <a:r>
              <a:rPr lang="en-US" altLang="ko-KR" dirty="0" smtClean="0"/>
              <a:t>), 6</a:t>
            </a:r>
            <a:r>
              <a:rPr lang="ko-KR" altLang="en-US" dirty="0" smtClean="0"/>
              <a:t>산</a:t>
            </a:r>
            <a:endParaRPr lang="en-US" altLang="ko-KR" dirty="0" smtClean="0"/>
          </a:p>
          <a:p>
            <a:r>
              <a:rPr lang="en-US" altLang="ko-KR" dirty="0"/>
              <a:t>	</a:t>
            </a:r>
            <a:r>
              <a:rPr lang="en-US" altLang="ko-KR" dirty="0" smtClean="0"/>
              <a:t>     - </a:t>
            </a:r>
            <a:r>
              <a:rPr lang="ko-KR" altLang="en-US" dirty="0" err="1" smtClean="0"/>
              <a:t>어미소</a:t>
            </a:r>
            <a:r>
              <a:rPr lang="ko-KR" altLang="en-US" dirty="0" smtClean="0"/>
              <a:t> 자본이자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일반시중은행 대출 금리</a:t>
            </a:r>
            <a:r>
              <a:rPr lang="en-US" altLang="ko-KR" dirty="0"/>
              <a:t> </a:t>
            </a:r>
            <a:r>
              <a:rPr lang="en-US" altLang="ko-KR" dirty="0" smtClean="0"/>
              <a:t>8%(</a:t>
            </a:r>
            <a:r>
              <a:rPr lang="ko-KR" altLang="en-US" dirty="0" smtClean="0"/>
              <a:t>년</a:t>
            </a:r>
            <a:r>
              <a:rPr lang="en-US" altLang="ko-KR" dirty="0" smtClean="0"/>
              <a:t>)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          </a:t>
            </a:r>
            <a:r>
              <a:rPr lang="ko-KR" altLang="en-US" sz="2400" dirty="0" smtClean="0"/>
              <a:t>☆ </a:t>
            </a:r>
            <a:r>
              <a:rPr lang="en-US" altLang="ko-KR" sz="2400" dirty="0" smtClean="0"/>
              <a:t>449,250</a:t>
            </a:r>
            <a:r>
              <a:rPr lang="ko-KR" altLang="en-US" sz="2400" dirty="0" smtClean="0"/>
              <a:t>원 </a:t>
            </a:r>
            <a:r>
              <a:rPr lang="en-US" altLang="ko-KR" sz="2400" dirty="0" smtClean="0"/>
              <a:t>X 2</a:t>
            </a:r>
            <a:r>
              <a:rPr lang="ko-KR" altLang="en-US" sz="2400" dirty="0" smtClean="0"/>
              <a:t>개월</a:t>
            </a:r>
            <a:r>
              <a:rPr lang="en-US" altLang="ko-KR" sz="2400" dirty="0" smtClean="0"/>
              <a:t> X 30</a:t>
            </a:r>
            <a:r>
              <a:rPr lang="ko-KR" altLang="en-US" sz="2400" dirty="0" smtClean="0"/>
              <a:t>두 </a:t>
            </a:r>
            <a:r>
              <a:rPr lang="en-US" altLang="ko-KR" sz="2400" dirty="0" smtClean="0"/>
              <a:t>= 26,955,000</a:t>
            </a:r>
            <a:r>
              <a:rPr lang="ko-KR" altLang="en-US" sz="2400" dirty="0" smtClean="0"/>
              <a:t>원 이익</a:t>
            </a:r>
            <a:r>
              <a:rPr lang="en-US" altLang="ko-KR" sz="2400" dirty="0" smtClean="0"/>
              <a:t> !</a:t>
            </a:r>
            <a:endParaRPr lang="en-US" altLang="ko-KR" dirty="0" smtClean="0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395536" y="241690"/>
            <a:ext cx="3024336" cy="45100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b="1" dirty="0" smtClean="0">
                <a:solidFill>
                  <a:schemeClr val="tx1"/>
                </a:solidFill>
              </a:rPr>
              <a:t>□ 송아지 생산일수 단축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7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표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5705337"/>
                  </p:ext>
                </p:extLst>
              </p:nvPr>
            </p:nvGraphicFramePr>
            <p:xfrm>
              <a:off x="251520" y="764703"/>
              <a:ext cx="8640960" cy="324036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4320480"/>
                    <a:gridCol w="4320480"/>
                  </a:tblGrid>
                  <a:tr h="561754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dirty="0" smtClean="0"/>
                            <a:t>항목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dirty="0" smtClean="0"/>
                            <a:t>금액</a:t>
                          </a:r>
                          <a:endParaRPr lang="ko-KR" altLang="en-US" dirty="0"/>
                        </a:p>
                      </a:txBody>
                      <a:tcPr/>
                    </a:tc>
                  </a:tr>
                  <a:tr h="561754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dirty="0" smtClean="0"/>
                            <a:t>• </a:t>
                          </a:r>
                          <a:r>
                            <a:rPr lang="ko-KR" altLang="en-US" dirty="0" err="1" smtClean="0"/>
                            <a:t>밑소</a:t>
                          </a:r>
                          <a:r>
                            <a:rPr lang="en-US" altLang="ko-KR" dirty="0" smtClean="0"/>
                            <a:t>(</a:t>
                          </a:r>
                          <a:r>
                            <a:rPr lang="ko-KR" altLang="en-US" dirty="0" smtClean="0"/>
                            <a:t>송아지</a:t>
                          </a:r>
                          <a:r>
                            <a:rPr lang="en-US" altLang="ko-KR" dirty="0" smtClean="0"/>
                            <a:t>)</a:t>
                          </a:r>
                          <a:r>
                            <a:rPr lang="ko-KR" altLang="en-US" dirty="0" smtClean="0"/>
                            <a:t>구입비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3,302</a:t>
                          </a:r>
                          <a:r>
                            <a:rPr lang="ko-KR" altLang="en-US" dirty="0" smtClean="0"/>
                            <a:t>천원 </a:t>
                          </a:r>
                          <a:r>
                            <a:rPr lang="en-US" altLang="ko-KR" dirty="0" smtClean="0"/>
                            <a:t>X 1/24</a:t>
                          </a:r>
                          <a:r>
                            <a:rPr lang="ko-KR" altLang="en-US" dirty="0" smtClean="0"/>
                            <a:t>월 </a:t>
                          </a:r>
                          <a:r>
                            <a:rPr lang="en-US" altLang="ko-KR" dirty="0" smtClean="0"/>
                            <a:t>=          137,000</a:t>
                          </a:r>
                          <a:r>
                            <a:rPr lang="ko-KR" altLang="en-US" dirty="0" smtClean="0"/>
                            <a:t>원</a:t>
                          </a:r>
                          <a:endParaRPr lang="ko-KR" altLang="en-US" dirty="0"/>
                        </a:p>
                      </a:txBody>
                      <a:tcPr/>
                    </a:tc>
                  </a:tr>
                  <a:tr h="535895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dirty="0" smtClean="0"/>
                            <a:t>• </a:t>
                          </a:r>
                          <a:r>
                            <a:rPr lang="ko-KR" altLang="en-US" dirty="0" err="1" smtClean="0"/>
                            <a:t>구입사료비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3,000</a:t>
                          </a:r>
                          <a:r>
                            <a:rPr lang="ko-KR" altLang="en-US" dirty="0" smtClean="0"/>
                            <a:t>천원 </a:t>
                          </a:r>
                          <a:r>
                            <a:rPr lang="en-US" altLang="ko-KR" dirty="0" smtClean="0"/>
                            <a:t>X 1/24</a:t>
                          </a:r>
                          <a:r>
                            <a:rPr lang="ko-KR" altLang="en-US" dirty="0" smtClean="0"/>
                            <a:t>월 </a:t>
                          </a:r>
                          <a:r>
                            <a:rPr lang="en-US" altLang="ko-KR" dirty="0" smtClean="0"/>
                            <a:t>=          125,000</a:t>
                          </a:r>
                          <a:r>
                            <a:rPr lang="ko-KR" altLang="en-US" dirty="0" smtClean="0"/>
                            <a:t>원</a:t>
                          </a:r>
                          <a:endParaRPr lang="ko-KR" altLang="en-US" dirty="0"/>
                        </a:p>
                      </a:txBody>
                      <a:tcPr/>
                    </a:tc>
                  </a:tr>
                  <a:tr h="457449">
                    <a:tc>
                      <a:txBody>
                        <a:bodyPr/>
                        <a:lstStyle/>
                        <a:p>
                          <a:r>
                            <a:rPr lang="en-US" altLang="ko-KR" sz="1800" dirty="0" smtClean="0"/>
                            <a:t>•</a:t>
                          </a:r>
                          <a:r>
                            <a:rPr lang="ko-KR" altLang="en-US" sz="1800" dirty="0" smtClean="0"/>
                            <a:t> 일반경영비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dirty="0" smtClean="0"/>
                            <a:t>  500</a:t>
                          </a:r>
                          <a:r>
                            <a:rPr lang="ko-KR" altLang="en-US" dirty="0" smtClean="0"/>
                            <a:t>천원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ko-KR" altLang="en-US" dirty="0" smtClean="0"/>
                            <a:t> </a:t>
                          </a:r>
                          <a:r>
                            <a:rPr lang="en-US" altLang="ko-KR" dirty="0" smtClean="0"/>
                            <a:t>1/24</a:t>
                          </a:r>
                          <a:r>
                            <a:rPr lang="ko-KR" altLang="en-US" dirty="0" smtClean="0"/>
                            <a:t>월 </a:t>
                          </a:r>
                          <a:r>
                            <a:rPr lang="en-US" altLang="ko-KR" dirty="0" smtClean="0"/>
                            <a:t>=            20,833</a:t>
                          </a:r>
                          <a:r>
                            <a:rPr lang="ko-KR" altLang="en-US" dirty="0" smtClean="0"/>
                            <a:t>원</a:t>
                          </a:r>
                          <a:endParaRPr lang="ko-KR" altLang="en-US" dirty="0"/>
                        </a:p>
                      </a:txBody>
                      <a:tcPr/>
                    </a:tc>
                  </a:tr>
                  <a:tr h="561754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dirty="0" smtClean="0"/>
                            <a:t>• </a:t>
                          </a:r>
                          <a:r>
                            <a:rPr lang="ko-KR" altLang="en-US" dirty="0" smtClean="0"/>
                            <a:t>자본이자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6,802</a:t>
                          </a:r>
                          <a:r>
                            <a:rPr lang="ko-KR" altLang="en-US" dirty="0" smtClean="0"/>
                            <a:t>천원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ko-KR" altLang="en-US" dirty="0" smtClean="0"/>
                            <a:t> </a:t>
                          </a:r>
                          <a:r>
                            <a:rPr lang="en-US" altLang="ko-KR" dirty="0" smtClean="0"/>
                            <a:t>1/12</a:t>
                          </a:r>
                          <a:r>
                            <a:rPr lang="ko-KR" altLang="en-US" dirty="0" smtClean="0"/>
                            <a:t>월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altLang="ko-KR" dirty="0" smtClean="0"/>
                            <a:t>0.08%=   45,346</a:t>
                          </a:r>
                          <a:r>
                            <a:rPr lang="ko-KR" altLang="en-US" dirty="0" smtClean="0"/>
                            <a:t>원</a:t>
                          </a:r>
                          <a:r>
                            <a:rPr lang="en-US" altLang="ko-KR" dirty="0" smtClean="0"/>
                            <a:t> </a:t>
                          </a:r>
                          <a:endParaRPr lang="ko-KR" altLang="en-US" dirty="0"/>
                        </a:p>
                      </a:txBody>
                      <a:tcPr/>
                    </a:tc>
                  </a:tr>
                  <a:tr h="561754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dirty="0" smtClean="0"/>
                            <a:t>계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r>
                            <a:rPr lang="en-US" altLang="ko-KR" dirty="0" smtClean="0"/>
                            <a:t>328,179</a:t>
                          </a:r>
                          <a:r>
                            <a:rPr lang="ko-KR" altLang="en-US" dirty="0" smtClean="0"/>
                            <a:t>원</a:t>
                          </a:r>
                          <a:endParaRPr lang="ko-KR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표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5705337"/>
                  </p:ext>
                </p:extLst>
              </p:nvPr>
            </p:nvGraphicFramePr>
            <p:xfrm>
              <a:off x="251520" y="764703"/>
              <a:ext cx="8640960" cy="324036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4320480"/>
                    <a:gridCol w="4320480"/>
                  </a:tblGrid>
                  <a:tr h="561754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dirty="0" smtClean="0"/>
                            <a:t>항목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dirty="0" smtClean="0"/>
                            <a:t>금액</a:t>
                          </a:r>
                          <a:endParaRPr lang="ko-KR" altLang="en-US" dirty="0"/>
                        </a:p>
                      </a:txBody>
                      <a:tcPr/>
                    </a:tc>
                  </a:tr>
                  <a:tr h="561754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dirty="0" smtClean="0"/>
                            <a:t>• </a:t>
                          </a:r>
                          <a:r>
                            <a:rPr lang="ko-KR" altLang="en-US" dirty="0" err="1" smtClean="0"/>
                            <a:t>밑소</a:t>
                          </a:r>
                          <a:r>
                            <a:rPr lang="en-US" altLang="ko-KR" dirty="0" smtClean="0"/>
                            <a:t>(</a:t>
                          </a:r>
                          <a:r>
                            <a:rPr lang="ko-KR" altLang="en-US" dirty="0" smtClean="0"/>
                            <a:t>송아지</a:t>
                          </a:r>
                          <a:r>
                            <a:rPr lang="en-US" altLang="ko-KR" dirty="0" smtClean="0"/>
                            <a:t>)</a:t>
                          </a:r>
                          <a:r>
                            <a:rPr lang="ko-KR" altLang="en-US" dirty="0" smtClean="0"/>
                            <a:t>구입비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3,302</a:t>
                          </a:r>
                          <a:r>
                            <a:rPr lang="ko-KR" altLang="en-US" dirty="0" smtClean="0"/>
                            <a:t>천원 </a:t>
                          </a:r>
                          <a:r>
                            <a:rPr lang="en-US" altLang="ko-KR" dirty="0" smtClean="0"/>
                            <a:t>X 1/24</a:t>
                          </a:r>
                          <a:r>
                            <a:rPr lang="ko-KR" altLang="en-US" dirty="0" smtClean="0"/>
                            <a:t>월 </a:t>
                          </a:r>
                          <a:r>
                            <a:rPr lang="en-US" altLang="ko-KR" dirty="0" smtClean="0"/>
                            <a:t>=          137,000</a:t>
                          </a:r>
                          <a:r>
                            <a:rPr lang="ko-KR" altLang="en-US" dirty="0" smtClean="0"/>
                            <a:t>원</a:t>
                          </a:r>
                          <a:endParaRPr lang="ko-KR" altLang="en-US" dirty="0"/>
                        </a:p>
                      </a:txBody>
                      <a:tcPr/>
                    </a:tc>
                  </a:tr>
                  <a:tr h="535895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dirty="0" smtClean="0"/>
                            <a:t>• </a:t>
                          </a:r>
                          <a:r>
                            <a:rPr lang="ko-KR" altLang="en-US" dirty="0" err="1" smtClean="0"/>
                            <a:t>구입사료비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dirty="0" smtClean="0"/>
                            <a:t>3,000</a:t>
                          </a:r>
                          <a:r>
                            <a:rPr lang="ko-KR" altLang="en-US" dirty="0" smtClean="0"/>
                            <a:t>천원 </a:t>
                          </a:r>
                          <a:r>
                            <a:rPr lang="en-US" altLang="ko-KR" dirty="0" smtClean="0"/>
                            <a:t>X 1/24</a:t>
                          </a:r>
                          <a:r>
                            <a:rPr lang="ko-KR" altLang="en-US" dirty="0" smtClean="0"/>
                            <a:t>월 </a:t>
                          </a:r>
                          <a:r>
                            <a:rPr lang="en-US" altLang="ko-KR" dirty="0" smtClean="0"/>
                            <a:t>=          125,000</a:t>
                          </a:r>
                          <a:r>
                            <a:rPr lang="ko-KR" altLang="en-US" dirty="0" smtClean="0"/>
                            <a:t>원</a:t>
                          </a:r>
                          <a:endParaRPr lang="ko-KR" altLang="en-US" dirty="0"/>
                        </a:p>
                      </a:txBody>
                      <a:tcPr/>
                    </a:tc>
                  </a:tr>
                  <a:tr h="457449">
                    <a:tc>
                      <a:txBody>
                        <a:bodyPr/>
                        <a:lstStyle/>
                        <a:p>
                          <a:r>
                            <a:rPr lang="en-US" altLang="ko-KR" sz="1800" dirty="0" smtClean="0"/>
                            <a:t>•</a:t>
                          </a:r>
                          <a:r>
                            <a:rPr lang="ko-KR" altLang="en-US" sz="1800" dirty="0" smtClean="0"/>
                            <a:t> 일반경영비</a:t>
                          </a:r>
                          <a:endParaRPr lang="ko-KR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141" t="-364474" r="-564" b="-246053"/>
                          </a:stretch>
                        </a:blipFill>
                      </a:tcPr>
                    </a:tc>
                  </a:tr>
                  <a:tr h="561754">
                    <a:tc>
                      <a:txBody>
                        <a:bodyPr/>
                        <a:lstStyle/>
                        <a:p>
                          <a:pPr algn="l" latinLnBrk="1"/>
                          <a:r>
                            <a:rPr lang="en-US" altLang="ko-KR" dirty="0" smtClean="0"/>
                            <a:t>• </a:t>
                          </a:r>
                          <a:r>
                            <a:rPr lang="ko-KR" altLang="en-US" dirty="0" smtClean="0"/>
                            <a:t>자본이자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0141" t="-383696" r="-564" b="-103261"/>
                          </a:stretch>
                        </a:blipFill>
                      </a:tcPr>
                    </a:tc>
                  </a:tr>
                  <a:tr h="561754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ko-KR" altLang="en-US" dirty="0" smtClean="0"/>
                            <a:t>계</a:t>
                          </a:r>
                          <a:endParaRPr lang="ko-KR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latinLnBrk="1"/>
                          <a:r>
                            <a:rPr lang="en-US" altLang="ko-KR" dirty="0" smtClean="0"/>
                            <a:t>328,179</a:t>
                          </a:r>
                          <a:r>
                            <a:rPr lang="ko-KR" altLang="en-US" dirty="0" smtClean="0"/>
                            <a:t>원</a:t>
                          </a:r>
                          <a:endParaRPr lang="ko-KR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520" y="4146960"/>
                <a:ext cx="864096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/>
                  <a:t>	</a:t>
                </a:r>
                <a:r>
                  <a:rPr lang="ko-KR" altLang="en-US" dirty="0" smtClean="0"/>
                  <a:t>주 </a:t>
                </a:r>
                <a:r>
                  <a:rPr lang="en-US" altLang="ko-KR" dirty="0" smtClean="0"/>
                  <a:t>: - </a:t>
                </a:r>
                <a:r>
                  <a:rPr lang="ko-KR" altLang="en-US" dirty="0" smtClean="0"/>
                  <a:t>송아지 가격 </a:t>
                </a:r>
                <a:r>
                  <a:rPr lang="en-US" altLang="ko-KR" dirty="0" smtClean="0"/>
                  <a:t>: 2017.3.14(</a:t>
                </a:r>
                <a:r>
                  <a:rPr lang="ko-KR" altLang="en-US" dirty="0" smtClean="0"/>
                  <a:t>수송아지 </a:t>
                </a:r>
                <a:r>
                  <a:rPr lang="en-US" altLang="ko-KR" dirty="0" smtClean="0"/>
                  <a:t>6~7</a:t>
                </a:r>
                <a:r>
                  <a:rPr lang="ko-KR" altLang="en-US" dirty="0" err="1" smtClean="0"/>
                  <a:t>개월령</a:t>
                </a:r>
                <a:r>
                  <a:rPr lang="en-US" altLang="ko-KR" dirty="0" smtClean="0"/>
                  <a:t>)</a:t>
                </a:r>
              </a:p>
              <a:p>
                <a:r>
                  <a:rPr lang="en-US" altLang="ko-KR" dirty="0" smtClean="0"/>
                  <a:t>	 	         </a:t>
                </a:r>
                <a:r>
                  <a:rPr lang="ko-KR" altLang="en-US" dirty="0" smtClean="0"/>
                  <a:t>농협 축산 정보 센터 </a:t>
                </a:r>
                <a:r>
                  <a:rPr lang="en-US" altLang="ko-KR" dirty="0" smtClean="0"/>
                  <a:t>: </a:t>
                </a:r>
                <a:r>
                  <a:rPr lang="ko-KR" altLang="en-US" dirty="0" smtClean="0"/>
                  <a:t> 산지 가격 </a:t>
                </a:r>
                <a:endParaRPr lang="en-US" altLang="ko-KR" dirty="0" smtClean="0"/>
              </a:p>
              <a:p>
                <a:r>
                  <a:rPr lang="en-US" altLang="ko-KR" dirty="0"/>
                  <a:t>	</a:t>
                </a:r>
                <a:r>
                  <a:rPr lang="en-US" altLang="ko-KR" dirty="0" smtClean="0"/>
                  <a:t>     - </a:t>
                </a:r>
                <a:r>
                  <a:rPr lang="ko-KR" altLang="en-US" dirty="0" err="1" smtClean="0"/>
                  <a:t>사료비</a:t>
                </a:r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:  25kg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11,000</m:t>
                    </m:r>
                    <m:r>
                      <a:rPr lang="ko-KR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원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      </m:t>
                    </m:r>
                  </m:oMath>
                </a14:m>
                <a:r>
                  <a:rPr lang="en-US" altLang="ko-KR" dirty="0" smtClean="0"/>
                  <a:t>=1kg</a:t>
                </a:r>
                <a:r>
                  <a:rPr lang="ko-KR" altLang="en-US" dirty="0" smtClean="0"/>
                  <a:t>당 </a:t>
                </a:r>
                <a:r>
                  <a:rPr lang="en-US" altLang="ko-KR" dirty="0" smtClean="0"/>
                  <a:t>440</a:t>
                </a:r>
                <a:r>
                  <a:rPr lang="ko-KR" altLang="en-US" dirty="0" smtClean="0"/>
                  <a:t>원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농협사료기준</a:t>
                </a:r>
                <a:r>
                  <a:rPr lang="en-US" altLang="ko-KR" dirty="0" smtClean="0"/>
                  <a:t>)</a:t>
                </a:r>
                <a:r>
                  <a:rPr lang="ko-KR" altLang="en-US" dirty="0" smtClean="0"/>
                  <a:t> </a:t>
                </a:r>
                <a:endParaRPr lang="en-US" altLang="ko-KR" dirty="0" smtClean="0"/>
              </a:p>
              <a:p>
                <a:r>
                  <a:rPr lang="en-US" altLang="ko-KR" dirty="0"/>
                  <a:t> </a:t>
                </a:r>
                <a:r>
                  <a:rPr lang="en-US" altLang="ko-KR" dirty="0" smtClean="0"/>
                  <a:t>               - </a:t>
                </a:r>
                <a:r>
                  <a:rPr lang="ko-KR" altLang="en-US" dirty="0" smtClean="0"/>
                  <a:t>볏   짚 </a:t>
                </a:r>
                <a:r>
                  <a:rPr lang="en-US" altLang="ko-KR" dirty="0" smtClean="0"/>
                  <a:t>: 500kg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60,000</m:t>
                    </m:r>
                    <m:r>
                      <a:rPr lang="ko-KR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원</m:t>
                    </m:r>
                  </m:oMath>
                </a14:m>
                <a:r>
                  <a:rPr lang="en-US" altLang="ko-KR" dirty="0" smtClean="0"/>
                  <a:t>                 =1kg</a:t>
                </a:r>
                <a:r>
                  <a:rPr lang="ko-KR" altLang="en-US" dirty="0" smtClean="0"/>
                  <a:t>당 </a:t>
                </a:r>
                <a:r>
                  <a:rPr lang="en-US" altLang="ko-KR" dirty="0" smtClean="0"/>
                  <a:t>120</a:t>
                </a:r>
                <a:r>
                  <a:rPr lang="ko-KR" altLang="en-US" dirty="0" smtClean="0"/>
                  <a:t>원</a:t>
                </a:r>
                <a:endParaRPr lang="en-US" altLang="ko-KR" dirty="0" smtClean="0"/>
              </a:p>
              <a:p>
                <a:r>
                  <a:rPr lang="en-US" altLang="ko-KR" dirty="0"/>
                  <a:t>	</a:t>
                </a:r>
                <a:r>
                  <a:rPr lang="en-US" altLang="ko-KR" dirty="0" smtClean="0"/>
                  <a:t>     - </a:t>
                </a:r>
                <a:r>
                  <a:rPr lang="ko-KR" altLang="en-US" dirty="0" err="1" smtClean="0"/>
                  <a:t>어미소</a:t>
                </a:r>
                <a:r>
                  <a:rPr lang="ko-KR" altLang="en-US" dirty="0" smtClean="0"/>
                  <a:t> 자본이자 </a:t>
                </a:r>
                <a:r>
                  <a:rPr lang="en-US" altLang="ko-KR" dirty="0" smtClean="0"/>
                  <a:t>: </a:t>
                </a:r>
                <a:r>
                  <a:rPr lang="ko-KR" altLang="en-US" dirty="0" smtClean="0"/>
                  <a:t>일반시중은행 대출 금리</a:t>
                </a:r>
                <a:r>
                  <a:rPr lang="en-US" altLang="ko-KR" dirty="0"/>
                  <a:t> </a:t>
                </a:r>
                <a:r>
                  <a:rPr lang="en-US" altLang="ko-KR" dirty="0" smtClean="0"/>
                  <a:t>8%(</a:t>
                </a:r>
                <a:r>
                  <a:rPr lang="ko-KR" altLang="en-US" dirty="0" smtClean="0"/>
                  <a:t>년</a:t>
                </a:r>
                <a:r>
                  <a:rPr lang="en-US" altLang="ko-KR" dirty="0" smtClean="0"/>
                  <a:t>)</a:t>
                </a:r>
              </a:p>
              <a:p>
                <a:endParaRPr lang="en-US" altLang="ko-KR" dirty="0" smtClean="0"/>
              </a:p>
              <a:p>
                <a:r>
                  <a:rPr lang="en-US" altLang="ko-KR" dirty="0" smtClean="0"/>
                  <a:t>          </a:t>
                </a:r>
                <a:r>
                  <a:rPr lang="ko-KR" altLang="en-US" sz="2400" dirty="0" smtClean="0"/>
                  <a:t>☆ </a:t>
                </a:r>
                <a:r>
                  <a:rPr lang="en-US" altLang="ko-KR" sz="2400" dirty="0" smtClean="0"/>
                  <a:t>328,179</a:t>
                </a:r>
                <a:r>
                  <a:rPr lang="ko-KR" altLang="en-US" sz="2400" dirty="0" smtClean="0"/>
                  <a:t>원 </a:t>
                </a:r>
                <a:r>
                  <a:rPr lang="en-US" altLang="ko-KR" sz="2400" dirty="0" smtClean="0"/>
                  <a:t>X 3</a:t>
                </a:r>
                <a:r>
                  <a:rPr lang="ko-KR" altLang="en-US" sz="2400" dirty="0" smtClean="0"/>
                  <a:t>개월</a:t>
                </a:r>
                <a:r>
                  <a:rPr lang="en-US" altLang="ko-KR" sz="2400" dirty="0" smtClean="0"/>
                  <a:t> X 50</a:t>
                </a:r>
                <a:r>
                  <a:rPr lang="ko-KR" altLang="en-US" sz="2400" dirty="0" smtClean="0"/>
                  <a:t>두 </a:t>
                </a:r>
                <a:r>
                  <a:rPr lang="en-US" altLang="ko-KR" sz="2400" dirty="0" smtClean="0"/>
                  <a:t>= 49,226,850</a:t>
                </a:r>
                <a:r>
                  <a:rPr lang="ko-KR" altLang="en-US" sz="2400" dirty="0" smtClean="0"/>
                  <a:t>원 이익</a:t>
                </a:r>
                <a:r>
                  <a:rPr lang="en-US" altLang="ko-KR" sz="2400" dirty="0" smtClean="0"/>
                  <a:t> !</a:t>
                </a:r>
                <a:endParaRPr lang="en-US" altLang="ko-KR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146960"/>
                <a:ext cx="8640960" cy="2123658"/>
              </a:xfrm>
              <a:prstGeom prst="rect">
                <a:avLst/>
              </a:prstGeom>
              <a:blipFill rotWithShape="0">
                <a:blip r:embed="rId3"/>
                <a:stretch>
                  <a:fillRect t="-1433" r="-564" b="-544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모서리가 둥근 직사각형 12"/>
          <p:cNvSpPr/>
          <p:nvPr/>
        </p:nvSpPr>
        <p:spPr>
          <a:xfrm>
            <a:off x="395536" y="188640"/>
            <a:ext cx="3024336" cy="4341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b="1" dirty="0" smtClean="0">
                <a:solidFill>
                  <a:schemeClr val="tx1"/>
                </a:solidFill>
              </a:rPr>
              <a:t>□ 비육우 생산일수 단축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9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5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51520" y="836712"/>
                <a:ext cx="8640960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ko-KR" sz="2400" dirty="0" smtClean="0"/>
                  <a:t>□</a:t>
                </a:r>
                <a:r>
                  <a:rPr lang="ko-KR" altLang="en-US" sz="2400" dirty="0" smtClean="0"/>
                  <a:t> 어미소의 도태 순위</a:t>
                </a:r>
                <a:endParaRPr lang="en-US" altLang="ko-KR" sz="2400" dirty="0" smtClean="0"/>
              </a:p>
              <a:p>
                <a:endParaRPr lang="en-US" altLang="ko-KR" sz="2400" dirty="0"/>
              </a:p>
              <a:p>
                <a:r>
                  <a:rPr lang="en-US" altLang="ko-KR" sz="2400" dirty="0" smtClean="0"/>
                  <a:t> </a:t>
                </a:r>
                <a:r>
                  <a:rPr lang="ko-KR" altLang="ko-KR" sz="2400" dirty="0" smtClean="0"/>
                  <a:t>•</a:t>
                </a:r>
                <a:r>
                  <a:rPr lang="en-US" altLang="ko-KR" sz="2400" dirty="0" smtClean="0"/>
                  <a:t> </a:t>
                </a:r>
                <a:r>
                  <a:rPr lang="ko-KR" altLang="en-US" sz="2400" dirty="0" err="1" smtClean="0"/>
                  <a:t>지육중량</a:t>
                </a:r>
                <a:r>
                  <a:rPr lang="ko-KR" altLang="en-US" sz="2400" dirty="0" smtClean="0"/>
                  <a:t> </a:t>
                </a:r>
                <a:r>
                  <a:rPr lang="en-US" altLang="ko-KR" sz="2400" dirty="0" smtClean="0"/>
                  <a:t>450Kg </a:t>
                </a:r>
                <a:r>
                  <a:rPr lang="ko-KR" altLang="en-US" sz="2400" dirty="0" smtClean="0"/>
                  <a:t>미만의 </a:t>
                </a:r>
                <a:r>
                  <a:rPr lang="ko-KR" altLang="en-US" sz="2400" dirty="0" err="1" smtClean="0"/>
                  <a:t>도체중을</a:t>
                </a:r>
                <a:r>
                  <a:rPr lang="ko-KR" altLang="en-US" sz="2400" dirty="0" smtClean="0"/>
                  <a:t> 생산한 어미</a:t>
                </a:r>
                <a:endParaRPr lang="en-US" altLang="ko-KR" sz="2400" dirty="0" smtClean="0"/>
              </a:p>
              <a:p>
                <a:endParaRPr lang="en-US" altLang="ko-KR" sz="2400" dirty="0" smtClean="0"/>
              </a:p>
              <a:p>
                <a:r>
                  <a:rPr lang="en-US" altLang="ko-KR" sz="2400" dirty="0" smtClean="0"/>
                  <a:t> • </a:t>
                </a:r>
                <a:r>
                  <a:rPr lang="ko-KR" altLang="en-US" sz="2400" dirty="0" smtClean="0"/>
                  <a:t>등심면적 </a:t>
                </a:r>
                <a:r>
                  <a:rPr lang="en-US" altLang="ko-KR" sz="2400" dirty="0" smtClean="0"/>
                  <a:t>100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altLang="ko-KR" sz="24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ko-KR" sz="2400" dirty="0" smtClean="0"/>
                  <a:t> </a:t>
                </a:r>
                <a:r>
                  <a:rPr lang="ko-KR" altLang="en-US" sz="2400" dirty="0" smtClean="0"/>
                  <a:t>미만의 면적을 생산한 어미</a:t>
                </a:r>
                <a:endParaRPr lang="en-US" altLang="ko-KR" sz="2400" dirty="0" smtClean="0"/>
              </a:p>
              <a:p>
                <a:endParaRPr lang="en-US" altLang="ko-KR" sz="2400" dirty="0" smtClean="0"/>
              </a:p>
              <a:p>
                <a:r>
                  <a:rPr lang="en-US" altLang="ko-KR" sz="2400" dirty="0" smtClean="0"/>
                  <a:t> • </a:t>
                </a:r>
                <a:r>
                  <a:rPr lang="ko-KR" altLang="en-US" sz="2400" dirty="0" smtClean="0"/>
                  <a:t>육질 </a:t>
                </a:r>
                <a:r>
                  <a:rPr lang="en-US" altLang="ko-KR" sz="2400" dirty="0" smtClean="0"/>
                  <a:t>1</a:t>
                </a:r>
                <a:r>
                  <a:rPr lang="ko-KR" altLang="en-US" sz="2400" dirty="0" smtClean="0"/>
                  <a:t>등급 이하이면서 </a:t>
                </a:r>
                <a:r>
                  <a:rPr lang="en-US" altLang="ko-KR" sz="2400" dirty="0" smtClean="0"/>
                  <a:t>C</a:t>
                </a:r>
                <a:r>
                  <a:rPr lang="ko-KR" altLang="en-US" sz="2400" dirty="0" smtClean="0"/>
                  <a:t>등급을 생산한 어미</a:t>
                </a:r>
                <a:endParaRPr lang="en-US" altLang="ko-KR" sz="2400" dirty="0" smtClean="0"/>
              </a:p>
              <a:p>
                <a:endParaRPr lang="en-US" altLang="ko-KR" sz="2400" dirty="0" smtClean="0"/>
              </a:p>
              <a:p>
                <a:r>
                  <a:rPr lang="en-US" altLang="ko-KR" sz="2400" dirty="0" smtClean="0"/>
                  <a:t> • 1</a:t>
                </a:r>
                <a:r>
                  <a:rPr lang="ko-KR" altLang="en-US" sz="2400" dirty="0" smtClean="0"/>
                  <a:t>수태당 </a:t>
                </a:r>
                <a:r>
                  <a:rPr lang="en-US" altLang="ko-KR" sz="2400" dirty="0" smtClean="0"/>
                  <a:t>3</a:t>
                </a:r>
                <a:r>
                  <a:rPr lang="ko-KR" altLang="en-US" sz="2400" dirty="0" err="1" smtClean="0"/>
                  <a:t>회이상</a:t>
                </a:r>
                <a:r>
                  <a:rPr lang="ko-KR" altLang="en-US" sz="2400" dirty="0" smtClean="0"/>
                  <a:t> 수정해도 임신이 </a:t>
                </a:r>
                <a:r>
                  <a:rPr lang="ko-KR" altLang="en-US" sz="2400" dirty="0" err="1" smtClean="0"/>
                  <a:t>안되는</a:t>
                </a:r>
                <a:r>
                  <a:rPr lang="ko-KR" altLang="en-US" sz="2400" dirty="0" smtClean="0"/>
                  <a:t> 어미</a:t>
                </a:r>
                <a:endParaRPr lang="en-US" altLang="ko-KR" sz="2400" dirty="0" smtClean="0"/>
              </a:p>
              <a:p>
                <a:endParaRPr lang="en-US" altLang="ko-KR" sz="2400" dirty="0" smtClean="0"/>
              </a:p>
              <a:p>
                <a:r>
                  <a:rPr lang="en-US" altLang="ko-KR" sz="2400" dirty="0" smtClean="0"/>
                  <a:t> • </a:t>
                </a:r>
                <a:r>
                  <a:rPr lang="ko-KR" altLang="en-US" sz="2400" dirty="0" smtClean="0"/>
                  <a:t>송아지를 생산하고 새끼에 젖을 안주는 어미</a:t>
                </a:r>
                <a:endParaRPr lang="en-US" altLang="ko-KR" sz="2400" dirty="0" smtClean="0"/>
              </a:p>
              <a:p>
                <a:endParaRPr lang="en-US" altLang="ko-KR" sz="2400" dirty="0" smtClean="0"/>
              </a:p>
              <a:p>
                <a:r>
                  <a:rPr lang="en-US" altLang="ko-KR" sz="2400" dirty="0" smtClean="0"/>
                  <a:t> • </a:t>
                </a:r>
                <a:r>
                  <a:rPr lang="ko-KR" altLang="en-US" sz="2400" dirty="0" smtClean="0"/>
                  <a:t>성질이 포악하여 다루기 어려운 어미</a:t>
                </a:r>
                <a:endParaRPr lang="en-US" altLang="ko-KR" sz="2400" dirty="0" smtClean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836712"/>
                <a:ext cx="8640960" cy="4893647"/>
              </a:xfrm>
              <a:prstGeom prst="rect">
                <a:avLst/>
              </a:prstGeom>
              <a:blipFill rotWithShape="1">
                <a:blip r:embed="rId3"/>
                <a:stretch>
                  <a:fillRect l="-1058" t="-996" b="-186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5" descr="C:\Users\Administrator\Desktop\한경대\탬플릿 시안\최종\민규1\01.png"/>
          <p:cNvPicPr>
            <a:picLocks noChangeAspect="1" noChangeArrowheads="1"/>
          </p:cNvPicPr>
          <p:nvPr/>
        </p:nvPicPr>
        <p:blipFill>
          <a:blip r:embed="rId4" cstate="print"/>
          <a:srcRect l="93337" t="94170"/>
          <a:stretch>
            <a:fillRect/>
          </a:stretch>
        </p:blipFill>
        <p:spPr bwMode="auto">
          <a:xfrm>
            <a:off x="8534400" y="6457950"/>
            <a:ext cx="609222" cy="39976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783960" y="6512490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44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79512" y="44624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농가 소득 증진 및 발전방향</a:t>
            </a:r>
            <a:endParaRPr lang="en-US" altLang="ko-KR" sz="28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555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5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1520" y="836712"/>
            <a:ext cx="8640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2400" dirty="0" smtClean="0"/>
              <a:t>□</a:t>
            </a:r>
            <a:r>
              <a:rPr lang="en-US" altLang="ko-KR" sz="2400" dirty="0" smtClean="0"/>
              <a:t> </a:t>
            </a:r>
            <a:r>
              <a:rPr lang="ko-KR" altLang="en-US" sz="2400" dirty="0" err="1" smtClean="0"/>
              <a:t>번식우</a:t>
            </a:r>
            <a:endParaRPr lang="en-US" altLang="ko-KR" sz="2400" dirty="0" smtClean="0"/>
          </a:p>
          <a:p>
            <a:endParaRPr lang="en-US" altLang="ko-KR" sz="2400" dirty="0" smtClean="0"/>
          </a:p>
          <a:p>
            <a:r>
              <a:rPr lang="en-US" altLang="ko-KR" sz="2400" dirty="0"/>
              <a:t> </a:t>
            </a:r>
            <a:r>
              <a:rPr lang="en-US" altLang="ko-KR" sz="2400" dirty="0" smtClean="0"/>
              <a:t>• 1</a:t>
            </a:r>
            <a:r>
              <a:rPr lang="ko-KR" altLang="en-US" sz="2400" dirty="0" smtClean="0"/>
              <a:t>년 </a:t>
            </a:r>
            <a:r>
              <a:rPr lang="en-US" altLang="ko-KR" sz="2400" dirty="0" smtClean="0"/>
              <a:t>1</a:t>
            </a:r>
            <a:r>
              <a:rPr lang="ko-KR" altLang="en-US" sz="2400" dirty="0" smtClean="0"/>
              <a:t>산을 기본으로 사육할 것</a:t>
            </a:r>
            <a:endParaRPr lang="en-US" altLang="ko-KR" sz="2400" dirty="0" smtClean="0"/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 • </a:t>
            </a:r>
            <a:r>
              <a:rPr lang="ko-KR" altLang="en-US" sz="2400" dirty="0" smtClean="0"/>
              <a:t>암소의 </a:t>
            </a:r>
            <a:r>
              <a:rPr lang="en-US" altLang="ko-KR" sz="2400" dirty="0" smtClean="0"/>
              <a:t>BCS</a:t>
            </a:r>
            <a:r>
              <a:rPr lang="ko-KR" altLang="en-US" sz="2400" dirty="0" smtClean="0"/>
              <a:t>관리로 임신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출산 관리에 철저를 기할 것</a:t>
            </a:r>
            <a:endParaRPr lang="en-US" altLang="ko-KR" sz="2400" dirty="0" smtClean="0"/>
          </a:p>
          <a:p>
            <a:r>
              <a:rPr lang="en-US" altLang="ko-KR" sz="2400" dirty="0"/>
              <a:t>  </a:t>
            </a:r>
            <a:r>
              <a:rPr lang="en-US" altLang="ko-KR" sz="2400" dirty="0" smtClean="0"/>
              <a:t>  - </a:t>
            </a:r>
            <a:r>
              <a:rPr lang="ko-KR" altLang="en-US" sz="2400" dirty="0" smtClean="0"/>
              <a:t>사료급여 프로그램을 정량화하며 조사료 급여 확대</a:t>
            </a:r>
            <a:endParaRPr lang="en-US" altLang="ko-KR" sz="2400" dirty="0" smtClean="0"/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 • </a:t>
            </a:r>
            <a:r>
              <a:rPr lang="ko-KR" altLang="en-US" sz="2400" dirty="0" smtClean="0"/>
              <a:t>암소에서 생산된 후대축의 검정성적을 최대한 활용</a:t>
            </a:r>
            <a:endParaRPr lang="en-US" altLang="ko-KR" sz="2400" dirty="0" smtClean="0"/>
          </a:p>
          <a:p>
            <a:r>
              <a:rPr lang="en-US" altLang="ko-KR" sz="2400" dirty="0"/>
              <a:t> </a:t>
            </a:r>
            <a:r>
              <a:rPr lang="en-US" altLang="ko-KR" sz="2400" dirty="0" smtClean="0"/>
              <a:t>   - </a:t>
            </a:r>
            <a:r>
              <a:rPr lang="ko-KR" altLang="en-US" sz="2400" dirty="0" smtClean="0"/>
              <a:t>축산과학원 </a:t>
            </a:r>
            <a:r>
              <a:rPr lang="en-US" altLang="ko-KR" sz="2400" dirty="0" smtClean="0"/>
              <a:t>: </a:t>
            </a:r>
            <a:r>
              <a:rPr lang="ko-KR" altLang="en-US" sz="2400" dirty="0" smtClean="0"/>
              <a:t>계획교배 프로그램</a:t>
            </a:r>
            <a:endParaRPr lang="en-US" altLang="ko-KR" sz="2400" dirty="0" smtClean="0"/>
          </a:p>
          <a:p>
            <a:r>
              <a:rPr lang="en-US" altLang="ko-KR" sz="2400" dirty="0"/>
              <a:t> </a:t>
            </a:r>
            <a:r>
              <a:rPr lang="en-US" altLang="ko-KR" sz="2400" dirty="0" smtClean="0"/>
              <a:t>   - </a:t>
            </a:r>
            <a:r>
              <a:rPr lang="ko-KR" altLang="en-US" sz="2400" dirty="0" smtClean="0"/>
              <a:t>한우개량 사업소 </a:t>
            </a:r>
            <a:r>
              <a:rPr lang="en-US" altLang="ko-KR" sz="2400" dirty="0" smtClean="0"/>
              <a:t>: </a:t>
            </a:r>
            <a:r>
              <a:rPr lang="ko-KR" altLang="en-US" sz="2400" dirty="0" err="1" smtClean="0"/>
              <a:t>씨수소</a:t>
            </a:r>
            <a:r>
              <a:rPr lang="ko-KR" altLang="en-US" sz="2400" dirty="0" smtClean="0"/>
              <a:t> 현황 및 신규 </a:t>
            </a:r>
            <a:r>
              <a:rPr lang="ko-KR" altLang="en-US" sz="2400" dirty="0" err="1" smtClean="0"/>
              <a:t>씨수소</a:t>
            </a:r>
            <a:endParaRPr lang="en-US" altLang="ko-KR" sz="2400" dirty="0"/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 • </a:t>
            </a:r>
            <a:r>
              <a:rPr lang="ko-KR" altLang="en-US" sz="2400" dirty="0" smtClean="0"/>
              <a:t>암소의 선발 및 도태 기준을 설정하여 </a:t>
            </a:r>
            <a:endParaRPr lang="en-US" altLang="ko-KR" sz="2400" dirty="0" smtClean="0"/>
          </a:p>
          <a:p>
            <a:r>
              <a:rPr lang="en-US" altLang="ko-KR" sz="2400" dirty="0"/>
              <a:t> </a:t>
            </a:r>
            <a:r>
              <a:rPr lang="en-US" altLang="ko-KR" sz="2400" dirty="0" smtClean="0"/>
              <a:t>   1</a:t>
            </a:r>
            <a:r>
              <a:rPr lang="ko-KR" altLang="en-US" sz="2400" dirty="0" smtClean="0"/>
              <a:t>년 </a:t>
            </a:r>
            <a:r>
              <a:rPr lang="en-US" altLang="ko-KR" sz="2400" dirty="0" smtClean="0"/>
              <a:t>20% </a:t>
            </a:r>
            <a:r>
              <a:rPr lang="ko-KR" altLang="en-US" sz="2400" dirty="0" smtClean="0"/>
              <a:t>이상 도태계획 수립</a:t>
            </a:r>
            <a:endParaRPr lang="en-US" altLang="ko-KR" sz="2400" dirty="0"/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 • </a:t>
            </a:r>
            <a:r>
              <a:rPr lang="ko-KR" altLang="en-US" sz="2400" dirty="0" smtClean="0"/>
              <a:t>반드시 번식기록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인공수정일자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송아지 생산일자 등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을 </a:t>
            </a:r>
            <a:r>
              <a:rPr lang="ko-KR" altLang="en-US" sz="2400" dirty="0" err="1" smtClean="0"/>
              <a:t>할것</a:t>
            </a:r>
            <a:endParaRPr lang="en-US" altLang="ko-KR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737396" y="6611040"/>
            <a:ext cx="1909176" cy="1384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r"/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HANKYONG NATIONAL UNIVERSITY</a:t>
            </a:r>
            <a:endParaRPr lang="ko-KR" altLang="en-US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7" name="Picture 15" descr="C:\Users\Administrator\Desktop\한경대\탬플릿 시안\최종\민규1\01.png"/>
          <p:cNvPicPr>
            <a:picLocks noChangeAspect="1" noChangeArrowheads="1"/>
          </p:cNvPicPr>
          <p:nvPr/>
        </p:nvPicPr>
        <p:blipFill>
          <a:blip r:embed="rId3" cstate="print"/>
          <a:srcRect l="93337" t="94170"/>
          <a:stretch>
            <a:fillRect/>
          </a:stretch>
        </p:blipFill>
        <p:spPr bwMode="auto">
          <a:xfrm>
            <a:off x="8534400" y="6457950"/>
            <a:ext cx="609222" cy="39976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783960" y="6512490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45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79512" y="44624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농가 소득 증진 및 발전방향</a:t>
            </a:r>
            <a:endParaRPr lang="en-US" altLang="ko-KR" sz="28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8480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5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1520" y="839609"/>
            <a:ext cx="8640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2400" dirty="0" smtClean="0"/>
              <a:t>□</a:t>
            </a:r>
            <a:r>
              <a:rPr lang="en-US" altLang="ko-KR" sz="2400" dirty="0" smtClean="0"/>
              <a:t> </a:t>
            </a:r>
            <a:r>
              <a:rPr lang="ko-KR" altLang="en-US" sz="2400" dirty="0" smtClean="0"/>
              <a:t>비육우</a:t>
            </a:r>
            <a:endParaRPr lang="en-US" altLang="ko-KR" sz="2400" dirty="0" smtClean="0"/>
          </a:p>
          <a:p>
            <a:endParaRPr lang="en-US" altLang="ko-KR" sz="2400" dirty="0" smtClean="0"/>
          </a:p>
          <a:p>
            <a:r>
              <a:rPr lang="en-US" altLang="ko-KR" sz="2400" dirty="0"/>
              <a:t> </a:t>
            </a:r>
            <a:r>
              <a:rPr lang="en-US" altLang="ko-KR" sz="2400" dirty="0" smtClean="0"/>
              <a:t>• </a:t>
            </a:r>
            <a:r>
              <a:rPr lang="ko-KR" altLang="en-US" sz="2400" dirty="0" smtClean="0"/>
              <a:t>비육 </a:t>
            </a:r>
            <a:r>
              <a:rPr lang="ko-KR" altLang="en-US" sz="2400" dirty="0" err="1" smtClean="0"/>
              <a:t>밑소는</a:t>
            </a:r>
            <a:r>
              <a:rPr lang="ko-KR" altLang="en-US" sz="2400" dirty="0" smtClean="0"/>
              <a:t> 가급적 자가 생산 송아지로 비육</a:t>
            </a:r>
            <a:endParaRPr lang="en-US" altLang="ko-KR" sz="2400" dirty="0" smtClean="0"/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 • </a:t>
            </a:r>
            <a:r>
              <a:rPr lang="ko-KR" altLang="en-US" sz="2400" dirty="0" smtClean="0"/>
              <a:t>비육 </a:t>
            </a:r>
            <a:r>
              <a:rPr lang="ko-KR" altLang="en-US" sz="2400" dirty="0" err="1" smtClean="0"/>
              <a:t>개월령</a:t>
            </a:r>
            <a:r>
              <a:rPr lang="ko-KR" altLang="en-US" sz="2400" dirty="0" smtClean="0"/>
              <a:t> 단축 및 육질 </a:t>
            </a:r>
            <a:r>
              <a:rPr lang="en-US" altLang="ko-KR" sz="2400" dirty="0" smtClean="0"/>
              <a:t>+ </a:t>
            </a:r>
            <a:r>
              <a:rPr lang="ko-KR" altLang="en-US" sz="2400" dirty="0" smtClean="0"/>
              <a:t>육량 향상 도모</a:t>
            </a:r>
            <a:endParaRPr lang="en-US" altLang="ko-KR" sz="2400" dirty="0" smtClean="0"/>
          </a:p>
          <a:p>
            <a:r>
              <a:rPr lang="en-US" altLang="ko-KR" sz="2400" dirty="0" smtClean="0"/>
              <a:t>    - </a:t>
            </a:r>
            <a:r>
              <a:rPr lang="ko-KR" altLang="en-US" sz="2400" dirty="0" err="1" smtClean="0"/>
              <a:t>지육</a:t>
            </a:r>
            <a:r>
              <a:rPr lang="ko-KR" altLang="en-US" sz="2400" dirty="0" smtClean="0"/>
              <a:t> 중량 </a:t>
            </a:r>
            <a:r>
              <a:rPr lang="en-US" altLang="ko-KR" sz="2400" dirty="0" smtClean="0"/>
              <a:t>450Kg</a:t>
            </a:r>
            <a:r>
              <a:rPr lang="ko-KR" altLang="en-US" sz="2400" dirty="0" smtClean="0"/>
              <a:t>이상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육질 </a:t>
            </a:r>
            <a:r>
              <a:rPr lang="en-US" altLang="ko-KR" sz="2400" dirty="0" smtClean="0"/>
              <a:t>1+ 80% </a:t>
            </a:r>
            <a:r>
              <a:rPr lang="ko-KR" altLang="en-US" sz="2400" dirty="0" smtClean="0"/>
              <a:t>이상 등</a:t>
            </a:r>
            <a:endParaRPr lang="en-US" altLang="ko-KR" sz="2400" dirty="0" smtClean="0"/>
          </a:p>
          <a:p>
            <a:r>
              <a:rPr lang="en-US" altLang="ko-KR" sz="2400" dirty="0"/>
              <a:t> </a:t>
            </a:r>
            <a:r>
              <a:rPr lang="en-US" altLang="ko-KR" sz="2400" dirty="0" smtClean="0"/>
              <a:t>   - </a:t>
            </a:r>
            <a:r>
              <a:rPr lang="ko-KR" altLang="en-US" sz="2400" dirty="0" smtClean="0"/>
              <a:t>최근 </a:t>
            </a:r>
            <a:r>
              <a:rPr lang="en-US" altLang="ko-KR" sz="2400" dirty="0" smtClean="0"/>
              <a:t>C</a:t>
            </a:r>
            <a:r>
              <a:rPr lang="ko-KR" altLang="en-US" sz="2400" dirty="0" smtClean="0"/>
              <a:t>등급 </a:t>
            </a:r>
            <a:r>
              <a:rPr lang="ko-KR" altLang="en-US" sz="2400" dirty="0" err="1" smtClean="0"/>
              <a:t>출현율이</a:t>
            </a:r>
            <a:r>
              <a:rPr lang="ko-KR" altLang="en-US" sz="2400" dirty="0" smtClean="0"/>
              <a:t> 매우 높게 나타남</a:t>
            </a:r>
            <a:endParaRPr lang="en-US" altLang="ko-KR" sz="2400" dirty="0" smtClean="0"/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 • </a:t>
            </a:r>
            <a:r>
              <a:rPr lang="ko-KR" altLang="en-US" sz="2400" dirty="0" smtClean="0"/>
              <a:t>경영비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경제적 생산비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를 항상 계산하고 비육</a:t>
            </a:r>
            <a:endParaRPr lang="en-US" altLang="ko-KR" sz="2400" dirty="0" smtClean="0"/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 • </a:t>
            </a:r>
            <a:r>
              <a:rPr lang="ko-KR" altLang="en-US" sz="2400" dirty="0" smtClean="0"/>
              <a:t>외부 구입시는 송아지의 능력 및 </a:t>
            </a:r>
            <a:r>
              <a:rPr lang="ko-KR" altLang="en-US" sz="2400" dirty="0" err="1" smtClean="0"/>
              <a:t>이유시</a:t>
            </a:r>
            <a:r>
              <a:rPr lang="ko-KR" altLang="en-US" sz="2400" dirty="0" smtClean="0"/>
              <a:t> 체중을</a:t>
            </a:r>
            <a:endParaRPr lang="en-US" altLang="ko-KR" sz="2400" dirty="0" smtClean="0"/>
          </a:p>
          <a:p>
            <a:r>
              <a:rPr lang="en-US" altLang="ko-KR" sz="2400" dirty="0"/>
              <a:t> </a:t>
            </a:r>
            <a:r>
              <a:rPr lang="ko-KR" altLang="en-US" sz="2400" dirty="0" smtClean="0"/>
              <a:t>  고려하여 구입</a:t>
            </a:r>
            <a:endParaRPr lang="en-US" altLang="ko-KR" sz="2400" dirty="0" smtClean="0"/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 • </a:t>
            </a:r>
            <a:r>
              <a:rPr lang="ko-KR" altLang="en-US" sz="2400" dirty="0" smtClean="0"/>
              <a:t>비육 출하한 소의 산육능력을 기록할 것</a:t>
            </a:r>
            <a:endParaRPr lang="en-US" altLang="ko-KR" sz="2400" dirty="0" smtClean="0"/>
          </a:p>
        </p:txBody>
      </p:sp>
      <p:pic>
        <p:nvPicPr>
          <p:cNvPr id="7" name="Picture 15" descr="C:\Users\Administrator\Desktop\한경대\탬플릿 시안\최종\민규1\01.png"/>
          <p:cNvPicPr>
            <a:picLocks noChangeAspect="1" noChangeArrowheads="1"/>
          </p:cNvPicPr>
          <p:nvPr/>
        </p:nvPicPr>
        <p:blipFill>
          <a:blip r:embed="rId3" cstate="print"/>
          <a:srcRect l="93337" t="94170"/>
          <a:stretch>
            <a:fillRect/>
          </a:stretch>
        </p:blipFill>
        <p:spPr bwMode="auto">
          <a:xfrm>
            <a:off x="8534400" y="6457950"/>
            <a:ext cx="609222" cy="39976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783960" y="6512490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46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79512" y="44624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2800" b="1" dirty="0" smtClean="0">
                <a:solidFill>
                  <a:schemeClr val="bg1"/>
                </a:solidFill>
                <a:latin typeface="+mn-ea"/>
              </a:rPr>
              <a:t>농가 소득 증진 및 발전방향</a:t>
            </a:r>
            <a:endParaRPr lang="en-US" altLang="ko-KR" sz="28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450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914A16-CF35-4712-8062-DA284B54F2CC}" type="slidenum">
              <a:rPr lang="en-US" altLang="ko-KR"/>
              <a:pPr>
                <a:defRPr/>
              </a:pPr>
              <a:t>38</a:t>
            </a:fld>
            <a:endParaRPr lang="en-US" altLang="ko-KR"/>
          </a:p>
        </p:txBody>
      </p:sp>
      <p:sp>
        <p:nvSpPr>
          <p:cNvPr id="63492" name="AutoShape 4"/>
          <p:cNvSpPr>
            <a:spLocks noChangeArrowheads="1"/>
          </p:cNvSpPr>
          <p:nvPr/>
        </p:nvSpPr>
        <p:spPr bwMode="auto">
          <a:xfrm>
            <a:off x="269875" y="332656"/>
            <a:ext cx="5741988" cy="600075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신기술 개발에 의한 소득향상</a:t>
            </a:r>
          </a:p>
        </p:txBody>
      </p:sp>
      <p:pic>
        <p:nvPicPr>
          <p:cNvPr id="162821" name="그림 7" descr="t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2852936"/>
            <a:ext cx="8002279" cy="376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5013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228248"/>
              </p:ext>
            </p:extLst>
          </p:nvPr>
        </p:nvGraphicFramePr>
        <p:xfrm>
          <a:off x="395536" y="1052736"/>
          <a:ext cx="8016875" cy="1798320"/>
        </p:xfrm>
        <a:graphic>
          <a:graphicData uri="http://schemas.openxmlformats.org/drawingml/2006/table">
            <a:tbl>
              <a:tblPr/>
              <a:tblGrid>
                <a:gridCol w="8016875"/>
              </a:tblGrid>
              <a:tr h="17625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□ 기능성 한우고기 개발에 의한 소득향상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   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-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오메가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3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지방산과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CLA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강화 한우고기 생산기술개발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   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- LDL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 콜레스테롤 저하 한우고기 생산기술개발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   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- SBS TV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와 강원대학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산학협력단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,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늘푸름홍천한우클러스터사업단의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 업무협력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□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LDL(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저밀도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)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sym typeface="Wingdings" pitchFamily="2" charset="2"/>
                        </a:rPr>
                        <a:t>콜레스테롤 저하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528A76-BFE9-4486-8FE6-A809122826A6}" type="slidenum">
              <a:rPr lang="en-US" altLang="ko-KR"/>
              <a:pPr>
                <a:defRPr/>
              </a:pPr>
              <a:t>39</a:t>
            </a:fld>
            <a:endParaRPr lang="en-US" altLang="ko-KR"/>
          </a:p>
        </p:txBody>
      </p:sp>
      <p:graphicFrame>
        <p:nvGraphicFramePr>
          <p:cNvPr id="86136" name="Group 1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738955"/>
              </p:ext>
            </p:extLst>
          </p:nvPr>
        </p:nvGraphicFramePr>
        <p:xfrm>
          <a:off x="1619250" y="2924944"/>
          <a:ext cx="6048375" cy="576263"/>
        </p:xfrm>
        <a:graphic>
          <a:graphicData uri="http://schemas.openxmlformats.org/drawingml/2006/table">
            <a:tbl>
              <a:tblPr/>
              <a:tblGrid>
                <a:gridCol w="6048375"/>
              </a:tblGrid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오메가 </a:t>
                      </a:r>
                      <a:r>
                        <a:rPr kumimoji="1" lang="en-US" altLang="ko-K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3</a:t>
                      </a:r>
                      <a:r>
                        <a:rPr kumimoji="1" lang="en-US" altLang="ko-KR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한우고기의 지방산 </a:t>
                      </a:r>
                      <a:r>
                        <a:rPr kumimoji="1" lang="ko-KR" alt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축적량</a:t>
                      </a:r>
                      <a:r>
                        <a:rPr kumimoji="1" lang="ko-KR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173" name="Group 157"/>
          <p:cNvGraphicFramePr>
            <a:graphicFrameLocks noGrp="1"/>
          </p:cNvGraphicFramePr>
          <p:nvPr/>
        </p:nvGraphicFramePr>
        <p:xfrm>
          <a:off x="250825" y="3644900"/>
          <a:ext cx="8642350" cy="365760"/>
        </p:xfrm>
        <a:graphic>
          <a:graphicData uri="http://schemas.openxmlformats.org/drawingml/2006/table">
            <a:tbl>
              <a:tblPr/>
              <a:tblGrid>
                <a:gridCol w="8642350"/>
              </a:tblGrid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▶ 우리 몸에 좋은 올레인산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오메가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3 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지방산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, CLA</a:t>
                      </a: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의 함량이 매우 높게 나타났다</a:t>
                      </a: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!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070" name="AutoShape 6"/>
          <p:cNvSpPr>
            <a:spLocks noChangeArrowheads="1"/>
          </p:cNvSpPr>
          <p:nvPr/>
        </p:nvSpPr>
        <p:spPr bwMode="auto">
          <a:xfrm>
            <a:off x="1116013" y="4005263"/>
            <a:ext cx="2314575" cy="498475"/>
          </a:xfrm>
          <a:prstGeom prst="bevel">
            <a:avLst>
              <a:gd name="adj" fmla="val 12500"/>
            </a:avLst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kumimoji="0" lang="ko-K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올레인산</a:t>
            </a:r>
            <a:r>
              <a:rPr kumimoji="0" lang="en-US" altLang="ko-KR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(18:1n9)</a:t>
            </a: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5508625" y="4005263"/>
            <a:ext cx="2851150" cy="498475"/>
          </a:xfrm>
          <a:prstGeom prst="bevel">
            <a:avLst>
              <a:gd name="adj" fmla="val 12500"/>
            </a:avLst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kumimoji="0" lang="ko-K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공액화리놀레인산</a:t>
            </a:r>
            <a:r>
              <a:rPr kumimoji="0" lang="en-US" altLang="ko-KR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(CLA)</a:t>
            </a:r>
          </a:p>
        </p:txBody>
      </p:sp>
      <p:pic>
        <p:nvPicPr>
          <p:cNvPr id="163855" name="Picture 121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652963"/>
            <a:ext cx="39608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6" name="Picture 123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4652963"/>
            <a:ext cx="36718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168" name="Group 1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618372"/>
              </p:ext>
            </p:extLst>
          </p:nvPr>
        </p:nvGraphicFramePr>
        <p:xfrm>
          <a:off x="971550" y="1092200"/>
          <a:ext cx="7200900" cy="1691005"/>
        </p:xfrm>
        <a:graphic>
          <a:graphicData uri="http://schemas.openxmlformats.org/drawingml/2006/table">
            <a:tbl>
              <a:tblPr/>
              <a:tblGrid>
                <a:gridCol w="3598863"/>
                <a:gridCol w="3602037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구 분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시험결과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오메가</a:t>
                      </a: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3 </a:t>
                      </a: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한우고기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DCDCDC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실험대상자의 </a:t>
                      </a: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85%</a:t>
                      </a: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에서 </a:t>
                      </a: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17% </a:t>
                      </a: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감소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DCDCDC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일반한우고기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DCDCDC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크게 변동이 없음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DCDCDC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수입고기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DCDCDC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실험대상자의 </a:t>
                      </a: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75%</a:t>
                      </a: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에서 </a:t>
                      </a: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21% </a:t>
                      </a: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증가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DCDCDC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</a:tr>
              <a:tr h="290513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혈당 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: 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실험대상자의 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88%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에서 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6% 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감소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DCDCDC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269875" y="274801"/>
            <a:ext cx="2501925" cy="633919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실험결과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차트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8002270"/>
              </p:ext>
            </p:extLst>
          </p:nvPr>
        </p:nvGraphicFramePr>
        <p:xfrm>
          <a:off x="179388" y="1212850"/>
          <a:ext cx="8794750" cy="515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7" name="워크시트" r:id="rId4" imgW="6162803" imgH="2495515" progId="Excel.Sheet.8">
                  <p:embed/>
                </p:oleObj>
              </mc:Choice>
              <mc:Fallback>
                <p:oleObj name="워크시트" r:id="rId4" imgW="6162803" imgH="2495515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212850"/>
                        <a:ext cx="8794750" cy="51530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214313" y="332656"/>
            <a:ext cx="4071937" cy="612775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kumimoji="0" lang="ko-KR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연도별 송아지 가격의 차이</a:t>
            </a:r>
            <a:endParaRPr kumimoji="0"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7453343" y="692696"/>
            <a:ext cx="1476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latinLnBrk="0" hangingPunct="0"/>
            <a:r>
              <a:rPr kumimoji="0" lang="ko-KR" altLang="en-US" dirty="0">
                <a:solidFill>
                  <a:schemeClr val="tx1"/>
                </a:solidFill>
                <a:ea typeface="HY견고딕" pitchFamily="18" charset="-127"/>
              </a:rPr>
              <a:t>단위 </a:t>
            </a:r>
            <a:r>
              <a:rPr kumimoji="0" lang="en-US" altLang="ko-KR" dirty="0">
                <a:solidFill>
                  <a:schemeClr val="tx1"/>
                </a:solidFill>
                <a:ea typeface="HY견고딕" pitchFamily="18" charset="-127"/>
              </a:rPr>
              <a:t>: </a:t>
            </a:r>
            <a:r>
              <a:rPr kumimoji="0" lang="ko-KR" altLang="en-US" dirty="0">
                <a:solidFill>
                  <a:schemeClr val="tx1"/>
                </a:solidFill>
                <a:ea typeface="HY견고딕" pitchFamily="18" charset="-127"/>
              </a:rPr>
              <a:t>천원</a:t>
            </a:r>
          </a:p>
        </p:txBody>
      </p:sp>
    </p:spTree>
    <p:extLst>
      <p:ext uri="{BB962C8B-B14F-4D97-AF65-F5344CB8AC3E}">
        <p14:creationId xmlns:p14="http://schemas.microsoft.com/office/powerpoint/2010/main" val="51896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401" name="Group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573360"/>
              </p:ext>
            </p:extLst>
          </p:nvPr>
        </p:nvGraphicFramePr>
        <p:xfrm>
          <a:off x="539750" y="1700807"/>
          <a:ext cx="8064500" cy="3672410"/>
        </p:xfrm>
        <a:graphic>
          <a:graphicData uri="http://schemas.openxmlformats.org/drawingml/2006/table">
            <a:tbl>
              <a:tblPr/>
              <a:tblGrid>
                <a:gridCol w="1008063"/>
                <a:gridCol w="1800225"/>
                <a:gridCol w="1223962"/>
                <a:gridCol w="1512888"/>
                <a:gridCol w="1368425"/>
                <a:gridCol w="1150937"/>
              </a:tblGrid>
              <a:tr h="894380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구 분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판매두수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판매가격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판매차액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비 고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894380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조수입</a:t>
                      </a:r>
                      <a:endParaRPr kumimoji="1" lang="ko-K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원</a:t>
                      </a: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 반 한 우 </a:t>
                      </a: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(A)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8,811,199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2,083,944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943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오메가</a:t>
                      </a: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3</a:t>
                      </a:r>
                      <a:r>
                        <a:rPr kumimoji="1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한우</a:t>
                      </a: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(B)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10,895,143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989270">
                <a:tc gridSpan="6"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현대백화점 </a:t>
                      </a: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: </a:t>
                      </a:r>
                      <a:r>
                        <a:rPr kumimoji="1" lang="ko-K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압구정점</a:t>
                      </a: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목동점</a:t>
                      </a: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무역점</a:t>
                      </a: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천호점</a:t>
                      </a: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중동점</a:t>
                      </a: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울산동부점</a:t>
                      </a:r>
                      <a:r>
                        <a:rPr kumimoji="1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                </a:t>
                      </a: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6</a:t>
                      </a:r>
                      <a:r>
                        <a:rPr kumimoji="1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개소 독점 계약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51520" y="332656"/>
            <a:ext cx="5040560" cy="633919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농가소득증대</a:t>
            </a:r>
            <a:r>
              <a:rPr lang="en-US" altLang="ko-KR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매출</a:t>
            </a:r>
            <a:r>
              <a:rPr lang="en-US" altLang="ko-KR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) </a:t>
            </a: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기여도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458" name="Group 20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7347790"/>
              </p:ext>
            </p:extLst>
          </p:nvPr>
        </p:nvGraphicFramePr>
        <p:xfrm>
          <a:off x="611560" y="1052736"/>
          <a:ext cx="7704138" cy="5501640"/>
        </p:xfrm>
        <a:graphic>
          <a:graphicData uri="http://schemas.openxmlformats.org/drawingml/2006/table">
            <a:tbl>
              <a:tblPr/>
              <a:tblGrid>
                <a:gridCol w="642938"/>
                <a:gridCol w="1025525"/>
                <a:gridCol w="963612"/>
                <a:gridCol w="1027113"/>
                <a:gridCol w="1284287"/>
                <a:gridCol w="1390650"/>
                <a:gridCol w="1370013"/>
              </a:tblGrid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번호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도축일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도체중</a:t>
                      </a: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등급판정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판매가격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일반한우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차 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09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492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10,090,663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8,795,484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1,295,179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</a:t>
                      </a: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09</a:t>
                      </a: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425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1+B</a:t>
                      </a:r>
                      <a:endParaRPr kumimoji="1" lang="ko-KR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9,481,449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7,597,725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1,883,724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</a:t>
                      </a: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09</a:t>
                      </a: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462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1++C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11,361,058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9,045,036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2,316,022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09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533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1++A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11,572,570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11,372,621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1999,949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17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518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1+C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10,118,895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7,488,208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2,630,687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17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461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1+A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10,155,394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8,385,129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1,770,265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17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444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1++B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11,440,424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9,337,320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2,103,104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17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493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1++B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12,971,868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10,367,790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2,604,078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23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488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1++C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11,878,062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9,424,256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2,453,806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23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481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10,126,851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7,963,917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2,162,934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23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482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1+B</a:t>
                      </a:r>
                      <a:endParaRPr kumimoji="1" lang="ko-KR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9,996,736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7,980,474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2,016,262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23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503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1+B</a:t>
                      </a:r>
                      <a:endParaRPr kumimoji="1" lang="ko-KR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10,925,680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8,328,171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2,597,509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12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07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490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1++B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11,274,547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9,457,000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1,817,547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12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07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566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1+C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11,103,539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8,227,376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2,876,163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12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07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479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1+B</a:t>
                      </a:r>
                      <a:endParaRPr kumimoji="1" lang="ko-KR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9,506,482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7,717,169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1,789,313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12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07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513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1++B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11,991,471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9,900,900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2,090,571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12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07</a:t>
                      </a: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578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1+C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11,221,735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8,401,808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2,819,927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평균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495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10,895,143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8,811,199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2,083,944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323528" y="202793"/>
            <a:ext cx="5040560" cy="633919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오메가</a:t>
            </a:r>
            <a:r>
              <a:rPr lang="en-US" altLang="ko-KR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한우 시험도축 판매사례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97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8965" name="Group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8681662"/>
              </p:ext>
            </p:extLst>
          </p:nvPr>
        </p:nvGraphicFramePr>
        <p:xfrm>
          <a:off x="250825" y="5877272"/>
          <a:ext cx="8642350" cy="493713"/>
        </p:xfrm>
        <a:graphic>
          <a:graphicData uri="http://schemas.openxmlformats.org/drawingml/2006/table">
            <a:tbl>
              <a:tblPr/>
              <a:tblGrid>
                <a:gridCol w="1392238"/>
                <a:gridCol w="1390650"/>
                <a:gridCol w="1390650"/>
                <a:gridCol w="1539875"/>
                <a:gridCol w="1489075"/>
                <a:gridCol w="1439862"/>
              </a:tblGrid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도체중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육량지수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등지방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등심단면적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근내지방도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최종판정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553Kg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70.63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11mm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1++A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8963" name="AutoShape 3"/>
          <p:cNvSpPr>
            <a:spLocks noChangeArrowheads="1"/>
          </p:cNvSpPr>
          <p:nvPr/>
        </p:nvSpPr>
        <p:spPr bwMode="auto">
          <a:xfrm>
            <a:off x="315913" y="332656"/>
            <a:ext cx="4192587" cy="695265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초우량</a:t>
            </a:r>
            <a:r>
              <a:rPr lang="ko-KR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암소 육성사업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315912" y="1001788"/>
            <a:ext cx="8828087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buFont typeface="Wingdings" pitchFamily="2" charset="2"/>
              <a:buChar char="§"/>
            </a:pP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등급판정결과 매우 </a:t>
            </a:r>
            <a:r>
              <a:rPr lang="ko-KR" altLang="en-US" sz="2000" dirty="0" err="1">
                <a:latin typeface="HY헤드라인M" pitchFamily="18" charset="-127"/>
                <a:ea typeface="HY헤드라인M" pitchFamily="18" charset="-127"/>
              </a:rPr>
              <a:t>우량한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 개체의 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어미선발 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수정란 이식을 활용한 번식활용화</a:t>
            </a:r>
          </a:p>
        </p:txBody>
      </p:sp>
      <p:sp>
        <p:nvSpPr>
          <p:cNvPr id="74781" name="Text Box 29"/>
          <p:cNvSpPr txBox="1">
            <a:spLocks noChangeArrowheads="1"/>
          </p:cNvSpPr>
          <p:nvPr/>
        </p:nvSpPr>
        <p:spPr bwMode="auto">
          <a:xfrm>
            <a:off x="7092950" y="1395453"/>
            <a:ext cx="1800225" cy="3048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400" b="1" dirty="0">
                <a:latin typeface="HY헤드라인M" pitchFamily="18" charset="-127"/>
                <a:ea typeface="HY헤드라인M" pitchFamily="18" charset="-127"/>
              </a:rPr>
              <a:t>최계순씨 등심 사진</a:t>
            </a:r>
            <a:r>
              <a:rPr lang="en-US" altLang="ko-KR" sz="1400" b="1" dirty="0">
                <a:latin typeface="HY헤드라인M" pitchFamily="18" charset="-127"/>
                <a:ea typeface="HY헤드라인M" pitchFamily="18" charset="-127"/>
              </a:rPr>
              <a:t>)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12" y="1745688"/>
            <a:ext cx="6272376" cy="378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9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AutoShape 6"/>
          <p:cNvSpPr>
            <a:spLocks noChangeArrowheads="1"/>
          </p:cNvSpPr>
          <p:nvPr/>
        </p:nvSpPr>
        <p:spPr bwMode="auto">
          <a:xfrm>
            <a:off x="323528" y="476672"/>
            <a:ext cx="3378193" cy="633919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육종우 선발 기준</a:t>
            </a:r>
            <a:endParaRPr lang="ko-KR" altLang="en-US" sz="25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75019" name="Group 2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326116"/>
              </p:ext>
            </p:extLst>
          </p:nvPr>
        </p:nvGraphicFramePr>
        <p:xfrm>
          <a:off x="851846" y="1556792"/>
          <a:ext cx="7248546" cy="4363253"/>
        </p:xfrm>
        <a:graphic>
          <a:graphicData uri="http://schemas.openxmlformats.org/drawingml/2006/table">
            <a:tbl>
              <a:tblPr/>
              <a:tblGrid>
                <a:gridCol w="1533506"/>
                <a:gridCol w="3071834"/>
                <a:gridCol w="2643206"/>
              </a:tblGrid>
              <a:tr h="706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항  목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형질 및 능력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선발두수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4923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체 중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♀</a:t>
                      </a:r>
                      <a:r>
                        <a:rPr kumimoji="0" lang="en-US" altLang="ko-K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8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900Kg 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이상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육량 및 육질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3159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육  질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t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등심단면적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t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도체중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9+3 ~ 9+2</a:t>
                      </a:r>
                    </a:p>
                    <a:p>
                      <a:pPr marL="0" marR="0" lvl="0" indent="0" algn="ctr" defTabSz="914400" rtl="0" eaLnBrk="1" fontAlgn="t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120</a:t>
                      </a: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㎠</a:t>
                      </a:r>
                    </a:p>
                    <a:p>
                      <a:pPr marL="0" marR="0" lvl="0" indent="0" algn="ctr" defTabSz="914400" rtl="0" eaLnBrk="1" fontAlgn="t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500Kg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암소는 체중 및 체형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t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순위 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모두만족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t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순위 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: 2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개 이상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76017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t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□</a:t>
                      </a:r>
                      <a:r>
                        <a:rPr kumimoji="0" lang="en-US" altLang="ko-K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채란시</a:t>
                      </a:r>
                      <a:r>
                        <a:rPr kumimoji="0" lang="ko-KR" alt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본인 </a:t>
                      </a:r>
                      <a:r>
                        <a:rPr kumimoji="0" lang="en-US" altLang="ko-K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50% </a:t>
                      </a:r>
                      <a:r>
                        <a:rPr kumimoji="0" lang="ko-KR" alt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소유 </a:t>
                      </a:r>
                      <a:r>
                        <a:rPr kumimoji="0" lang="en-US" altLang="ko-K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50%</a:t>
                      </a:r>
                      <a:r>
                        <a:rPr kumimoji="0" lang="ko-KR" alt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는 분양</a:t>
                      </a:r>
                      <a:endParaRPr kumimoji="0" lang="en-US" altLang="ko-KR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t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□</a:t>
                      </a:r>
                      <a:r>
                        <a:rPr lang="ko-KR" altLang="en-US" sz="18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보유암소 </a:t>
                      </a:r>
                      <a:r>
                        <a:rPr lang="en-US" altLang="ko-KR" sz="18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8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두당 </a:t>
                      </a:r>
                      <a:r>
                        <a:rPr lang="en-US" altLang="ko-KR" sz="18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200</a:t>
                      </a:r>
                      <a:r>
                        <a:rPr lang="ko-KR" altLang="en-US" sz="18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만원 지원</a:t>
                      </a:r>
                      <a:endParaRPr lang="en-US" altLang="ko-KR" sz="18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t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□</a:t>
                      </a:r>
                      <a:r>
                        <a:rPr lang="ko-KR" altLang="en-US" sz="18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8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8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8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lang="ko-KR" altLang="en-US" sz="18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회 채란 기준</a:t>
                      </a:r>
                      <a:endParaRPr lang="ko-KR" altLang="en-US" sz="18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AutoShape 6"/>
          <p:cNvSpPr>
            <a:spLocks noChangeArrowheads="1"/>
          </p:cNvSpPr>
          <p:nvPr/>
        </p:nvSpPr>
        <p:spPr bwMode="auto">
          <a:xfrm>
            <a:off x="323851" y="439266"/>
            <a:ext cx="2105010" cy="613470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지정서 발급</a:t>
            </a:r>
            <a:endParaRPr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8" name="그림 7" descr="15제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22615" y="1352924"/>
            <a:ext cx="5857884" cy="439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4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40789"/>
            <a:ext cx="7416824" cy="4796523"/>
          </a:xfrm>
        </p:spPr>
      </p:pic>
      <p:sp>
        <p:nvSpPr>
          <p:cNvPr id="5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525413"/>
            <a:ext cx="2232248" cy="613470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송아지폐사</a:t>
            </a:r>
            <a:endParaRPr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680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99" y="1124744"/>
            <a:ext cx="8188549" cy="5001419"/>
          </a:xfrm>
        </p:spPr>
      </p:pic>
      <p:sp>
        <p:nvSpPr>
          <p:cNvPr id="5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2026568" cy="633412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축사의상태</a:t>
            </a:r>
            <a:endParaRPr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5899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6" y="1052736"/>
            <a:ext cx="8033011" cy="5328592"/>
          </a:xfrm>
        </p:spPr>
      </p:pic>
      <p:sp>
        <p:nvSpPr>
          <p:cNvPr id="5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2314600" cy="634082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축사의상태</a:t>
            </a:r>
            <a:endParaRPr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79025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7848872" cy="5112568"/>
          </a:xfrm>
        </p:spPr>
      </p:pic>
      <p:sp>
        <p:nvSpPr>
          <p:cNvPr id="5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2936"/>
            <a:ext cx="2962672" cy="613470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축사의상태</a:t>
            </a:r>
            <a:endParaRPr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45596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9" y="1124744"/>
            <a:ext cx="7588540" cy="5078525"/>
          </a:xfrm>
        </p:spPr>
      </p:pic>
      <p:sp>
        <p:nvSpPr>
          <p:cNvPr id="5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6932"/>
            <a:ext cx="2026568" cy="613470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축사의상태</a:t>
            </a:r>
            <a:endParaRPr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4142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altLang="ko-KR" dirty="0" smtClean="0"/>
          </a:p>
          <a:p>
            <a:pPr>
              <a:buNone/>
            </a:pPr>
            <a:r>
              <a:rPr lang="ko-KR" altLang="en-US" dirty="0" smtClean="0"/>
              <a:t>□ 한우개량 및 </a:t>
            </a:r>
            <a:r>
              <a:rPr lang="ko-KR" altLang="en-US" dirty="0" err="1" smtClean="0"/>
              <a:t>고급육</a:t>
            </a:r>
            <a:r>
              <a:rPr lang="ko-KR" altLang="en-US" dirty="0" smtClean="0"/>
              <a:t> 생산기술 개발</a:t>
            </a:r>
            <a:endParaRPr lang="en-US" altLang="ko-KR" dirty="0" smtClean="0"/>
          </a:p>
          <a:p>
            <a:pPr>
              <a:buNone/>
            </a:pPr>
            <a:endParaRPr lang="en-US" altLang="ko-KR" dirty="0" smtClean="0"/>
          </a:p>
          <a:p>
            <a:pPr>
              <a:buNone/>
            </a:pPr>
            <a:r>
              <a:rPr lang="ko-KR" altLang="en-US" dirty="0" smtClean="0"/>
              <a:t>□ 생산비 절감에 의한 농가소득 향상</a:t>
            </a:r>
            <a:endParaRPr lang="en-US" altLang="ko-KR" dirty="0" smtClean="0"/>
          </a:p>
          <a:p>
            <a:pPr>
              <a:buNone/>
            </a:pPr>
            <a:endParaRPr lang="en-US" altLang="ko-KR" dirty="0" smtClean="0"/>
          </a:p>
          <a:p>
            <a:pPr>
              <a:buNone/>
            </a:pPr>
            <a:r>
              <a:rPr lang="ko-KR" altLang="en-US" dirty="0" smtClean="0"/>
              <a:t>□ 소비자가 원하는 한우고기 생산</a:t>
            </a:r>
          </a:p>
          <a:p>
            <a:pPr>
              <a:buNone/>
            </a:pPr>
            <a:endParaRPr lang="ko-KR" altLang="en-US" dirty="0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465138" y="857232"/>
            <a:ext cx="3035292" cy="613470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lang="ko-KR" alt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한우개량의 방향</a:t>
            </a:r>
            <a:endParaRPr kumimoji="0"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8064896" cy="5073427"/>
          </a:xfrm>
        </p:spPr>
      </p:pic>
      <p:sp>
        <p:nvSpPr>
          <p:cNvPr id="5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2936"/>
            <a:ext cx="2026568" cy="613470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축사의상태</a:t>
            </a:r>
            <a:endParaRPr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65530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내용 개체 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0768240"/>
              </p:ext>
            </p:extLst>
          </p:nvPr>
        </p:nvGraphicFramePr>
        <p:xfrm>
          <a:off x="457200" y="1600200"/>
          <a:ext cx="8229600" cy="476734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14800"/>
                <a:gridCol w="4114800"/>
              </a:tblGrid>
              <a:tr h="987823">
                <a:tc>
                  <a:txBody>
                    <a:bodyPr/>
                    <a:lstStyle/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r>
                        <a:rPr lang="ko-KR" altLang="en-US" sz="2800" dirty="0" smtClean="0">
                          <a:solidFill>
                            <a:schemeClr val="tx1"/>
                          </a:solidFill>
                        </a:rPr>
                        <a:t>개량 항목</a:t>
                      </a:r>
                      <a:endParaRPr lang="ko-KR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r>
                        <a:rPr lang="ko-KR" altLang="en-US" sz="2800" dirty="0" smtClean="0">
                          <a:solidFill>
                            <a:schemeClr val="tx1"/>
                          </a:solidFill>
                        </a:rPr>
                        <a:t>성취 정도</a:t>
                      </a:r>
                      <a:endParaRPr lang="ko-KR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21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2200" b="1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200" b="1" kern="1200" dirty="0" smtClean="0"/>
                        <a:t>□ </a:t>
                      </a:r>
                      <a:r>
                        <a:rPr lang="ko-KR" altLang="en-US" sz="2200" b="1" kern="1200" dirty="0" err="1" smtClean="0"/>
                        <a:t>근내지방도등</a:t>
                      </a:r>
                      <a:r>
                        <a:rPr lang="ko-KR" altLang="en-US" sz="2200" b="1" kern="1200" dirty="0" smtClean="0"/>
                        <a:t> 육질향상</a:t>
                      </a:r>
                      <a:endParaRPr lang="en-US" altLang="ko-KR" sz="2200" b="1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2200" b="1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200" b="1" kern="1200" dirty="0" smtClean="0"/>
                        <a:t>□ 품종의 </a:t>
                      </a:r>
                      <a:r>
                        <a:rPr lang="ko-KR" altLang="en-US" sz="2200" b="1" kern="1200" dirty="0" err="1" smtClean="0"/>
                        <a:t>균일성</a:t>
                      </a:r>
                      <a:endParaRPr lang="en-US" altLang="ko-KR" sz="2200" b="1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2200" b="1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200" b="1" kern="1200" dirty="0" smtClean="0"/>
                        <a:t>□ 비육기간의 단축</a:t>
                      </a:r>
                      <a:endParaRPr lang="en-US" altLang="ko-KR" sz="2200" b="1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2200" b="1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200" b="1" kern="1200" dirty="0" smtClean="0"/>
                        <a:t>□ 사료이용성 향상</a:t>
                      </a:r>
                      <a:endParaRPr lang="en-US" altLang="ko-KR" sz="2200" b="1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2200" b="1" kern="12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200" b="1" kern="1200" dirty="0" smtClean="0"/>
                        <a:t>□ 번식기반</a:t>
                      </a:r>
                      <a:r>
                        <a:rPr lang="en-US" altLang="ko-KR" sz="2200" b="1" kern="1200" baseline="0" dirty="0" smtClean="0"/>
                        <a:t> </a:t>
                      </a:r>
                      <a:r>
                        <a:rPr lang="ko-KR" altLang="en-US" sz="2200" b="1" kern="1200" baseline="0" dirty="0" smtClean="0"/>
                        <a:t>및</a:t>
                      </a:r>
                      <a:r>
                        <a:rPr lang="ko-KR" altLang="en-US" sz="2200" b="1" kern="1200" dirty="0" smtClean="0"/>
                        <a:t> </a:t>
                      </a:r>
                      <a:r>
                        <a:rPr lang="ko-KR" altLang="en-US" sz="2200" b="1" kern="1200" dirty="0" err="1" smtClean="0"/>
                        <a:t>번식성</a:t>
                      </a:r>
                      <a:endParaRPr lang="ko-KR" altLang="en-US" sz="2200" b="1" kern="1200" dirty="0" smtClean="0"/>
                    </a:p>
                    <a:p>
                      <a:pPr latinLnBrk="1"/>
                      <a:endParaRPr lang="ko-KR" altLang="en-US" sz="22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2200" b="1" dirty="0" smtClean="0"/>
                    </a:p>
                    <a:p>
                      <a:pPr latinLnBrk="1"/>
                      <a:r>
                        <a:rPr lang="ko-KR" altLang="en-US" sz="2200" b="1" kern="1200" dirty="0" smtClean="0"/>
                        <a:t>목표 달성</a:t>
                      </a:r>
                      <a:endParaRPr lang="en-US" altLang="ko-KR" sz="2200" b="1" kern="1200" dirty="0" smtClean="0"/>
                    </a:p>
                    <a:p>
                      <a:pPr latinLnBrk="1"/>
                      <a:endParaRPr lang="en-US" altLang="ko-KR" sz="2200" b="1" kern="1200" dirty="0" smtClean="0"/>
                    </a:p>
                    <a:p>
                      <a:pPr latinLnBrk="1"/>
                      <a:r>
                        <a:rPr lang="ko-KR" altLang="en-US" sz="2200" b="1" kern="1200" dirty="0" smtClean="0"/>
                        <a:t>목표</a:t>
                      </a:r>
                      <a:r>
                        <a:rPr lang="ko-KR" altLang="en-US" sz="2200" b="1" kern="1200" baseline="0" dirty="0" smtClean="0"/>
                        <a:t> 달성</a:t>
                      </a:r>
                      <a:endParaRPr lang="en-US" altLang="ko-KR" sz="2200" b="1" kern="1200" baseline="0" dirty="0" smtClean="0"/>
                    </a:p>
                    <a:p>
                      <a:pPr latinLnBrk="1"/>
                      <a:endParaRPr lang="en-US" altLang="ko-KR" sz="2200" b="1" kern="1200" baseline="0" dirty="0" smtClean="0"/>
                    </a:p>
                    <a:p>
                      <a:pPr latinLnBrk="1"/>
                      <a:r>
                        <a:rPr lang="ko-KR" altLang="en-US" sz="2200" b="1" kern="1200" baseline="0" dirty="0" err="1" smtClean="0"/>
                        <a:t>진전없음</a:t>
                      </a:r>
                      <a:endParaRPr lang="en-US" altLang="ko-KR" sz="2200" b="1" kern="1200" baseline="0" dirty="0" smtClean="0"/>
                    </a:p>
                    <a:p>
                      <a:pPr latinLnBrk="1"/>
                      <a:endParaRPr lang="en-US" altLang="ko-KR" sz="2200" b="1" dirty="0" smtClean="0"/>
                    </a:p>
                    <a:p>
                      <a:pPr latinLnBrk="1"/>
                      <a:r>
                        <a:rPr lang="ko-KR" altLang="en-US" sz="2200" b="1" dirty="0" err="1" smtClean="0"/>
                        <a:t>진전없음</a:t>
                      </a:r>
                      <a:endParaRPr lang="en-US" altLang="ko-KR" sz="2200" b="1" dirty="0" smtClean="0"/>
                    </a:p>
                    <a:p>
                      <a:pPr latinLnBrk="1"/>
                      <a:endParaRPr lang="en-US" altLang="ko-KR" sz="2200" b="1" dirty="0" smtClean="0"/>
                    </a:p>
                    <a:p>
                      <a:pPr latinLnBrk="1"/>
                      <a:r>
                        <a:rPr lang="ko-KR" altLang="en-US" sz="2200" b="1" dirty="0" smtClean="0"/>
                        <a:t>횡보</a:t>
                      </a:r>
                      <a:endParaRPr lang="ko-KR" altLang="en-US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352797" y="404664"/>
            <a:ext cx="4867275" cy="633919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일본의 </a:t>
            </a:r>
            <a:r>
              <a:rPr lang="ko-KR" altLang="en-US" sz="2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화우</a:t>
            </a: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개량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495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 flipV="1">
            <a:off x="609600" y="1676400"/>
            <a:ext cx="77724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657600" y="2286000"/>
            <a:ext cx="1676400" cy="1371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762000" y="838200"/>
            <a:ext cx="2438400" cy="1752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/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5724525" y="44450"/>
            <a:ext cx="2438400" cy="1752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/>
          </a:p>
        </p:txBody>
      </p:sp>
      <p:sp>
        <p:nvSpPr>
          <p:cNvPr id="456710" name="Text Box 6"/>
          <p:cNvSpPr txBox="1">
            <a:spLocks noChangeArrowheads="1"/>
          </p:cNvSpPr>
          <p:nvPr/>
        </p:nvSpPr>
        <p:spPr bwMode="auto">
          <a:xfrm>
            <a:off x="971550" y="1371600"/>
            <a:ext cx="251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ko-KR" altLang="en-US" sz="32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굴림" pitchFamily="50" charset="-127"/>
              </a:rPr>
              <a:t>육종   개량</a:t>
            </a:r>
          </a:p>
        </p:txBody>
      </p:sp>
      <p:sp>
        <p:nvSpPr>
          <p:cNvPr id="456711" name="Text Box 7"/>
          <p:cNvSpPr txBox="1">
            <a:spLocks noChangeArrowheads="1"/>
          </p:cNvSpPr>
          <p:nvPr/>
        </p:nvSpPr>
        <p:spPr bwMode="auto">
          <a:xfrm>
            <a:off x="6248400" y="60960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ko-KR" altLang="en-US" sz="32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굴림" pitchFamily="50" charset="-127"/>
              </a:rPr>
              <a:t>경     영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323850" y="3573463"/>
            <a:ext cx="2808288" cy="222726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dirty="0">
                <a:solidFill>
                  <a:schemeClr val="folHlink"/>
                </a:solidFill>
              </a:rPr>
              <a:t>・우량</a:t>
            </a:r>
            <a:r>
              <a:rPr lang="ko-KR" altLang="en-US" sz="2800" dirty="0">
                <a:solidFill>
                  <a:schemeClr val="folHlink"/>
                </a:solidFill>
                <a:ea typeface="굴림" panose="020B0600000101010101" pitchFamily="50" charset="-127"/>
              </a:rPr>
              <a:t>암소</a:t>
            </a:r>
            <a:r>
              <a:rPr lang="ja-JP" altLang="en-US" sz="2800" dirty="0">
                <a:solidFill>
                  <a:schemeClr val="folHlink"/>
                </a:solidFill>
              </a:rPr>
              <a:t>보류</a:t>
            </a:r>
            <a:endParaRPr lang="ja-JP" altLang="en-US" sz="2800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solidFill>
                  <a:schemeClr val="folHlink"/>
                </a:solidFill>
              </a:rPr>
              <a:t>・종</a:t>
            </a:r>
            <a:r>
              <a:rPr lang="ko-KR" altLang="en-US" sz="2800" dirty="0">
                <a:solidFill>
                  <a:schemeClr val="folHlink"/>
                </a:solidFill>
                <a:ea typeface="굴림" panose="020B0600000101010101" pitchFamily="50" charset="-127"/>
              </a:rPr>
              <a:t>모우</a:t>
            </a:r>
            <a:r>
              <a:rPr lang="ja-JP" altLang="en-US" sz="2800" dirty="0">
                <a:solidFill>
                  <a:schemeClr val="folHlink"/>
                </a:solidFill>
              </a:rPr>
              <a:t>조성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solidFill>
                  <a:schemeClr val="folHlink"/>
                </a:solidFill>
                <a:latin typeface="Times New Roman" panose="02020603050405020304" pitchFamily="18" charset="0"/>
              </a:rPr>
              <a:t>・산지</a:t>
            </a:r>
            <a:r>
              <a:rPr lang="ko-KR" altLang="en-US" sz="2800" dirty="0">
                <a:solidFill>
                  <a:schemeClr val="folHlink"/>
                </a:solidFill>
                <a:latin typeface="Times New Roman" panose="02020603050405020304" pitchFamily="18" charset="0"/>
                <a:ea typeface="굴림" panose="020B0600000101010101" pitchFamily="50" charset="-127"/>
              </a:rPr>
              <a:t>브랜드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solidFill>
                  <a:schemeClr val="folHlink"/>
                </a:solidFill>
                <a:latin typeface="Times New Roman" panose="02020603050405020304" pitchFamily="18" charset="0"/>
              </a:rPr>
              <a:t>・</a:t>
            </a:r>
            <a:r>
              <a:rPr lang="ko-KR" altLang="en-US" sz="2800" dirty="0">
                <a:solidFill>
                  <a:schemeClr val="folHlink"/>
                </a:solidFill>
                <a:latin typeface="Times New Roman" panose="02020603050405020304" pitchFamily="18" charset="0"/>
                <a:ea typeface="굴림" panose="020B0600000101010101" pitchFamily="50" charset="-127"/>
              </a:rPr>
              <a:t>균일</a:t>
            </a:r>
            <a:r>
              <a:rPr lang="ja-JP" altLang="en-US" sz="2800" dirty="0">
                <a:solidFill>
                  <a:schemeClr val="folHlink"/>
                </a:solidFill>
                <a:latin typeface="Times New Roman" panose="02020603050405020304" pitchFamily="18" charset="0"/>
              </a:rPr>
              <a:t>성</a:t>
            </a:r>
            <a:endParaRPr lang="ja-JP" altLang="ko-KR" sz="2800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solidFill>
                  <a:schemeClr val="folHlink"/>
                </a:solidFill>
                <a:latin typeface="Times New Roman" panose="02020603050405020304" pitchFamily="18" charset="0"/>
              </a:rPr>
              <a:t>・</a:t>
            </a:r>
            <a:r>
              <a:rPr lang="ko-KR" altLang="en-US" sz="2800" dirty="0">
                <a:solidFill>
                  <a:schemeClr val="folHlink"/>
                </a:solidFill>
                <a:latin typeface="Times New Roman" panose="02020603050405020304" pitchFamily="18" charset="0"/>
                <a:ea typeface="굴림" panose="020B0600000101010101" pitchFamily="50" charset="-127"/>
              </a:rPr>
              <a:t>안정</a:t>
            </a:r>
            <a:r>
              <a:rPr lang="ja-JP" altLang="en-US" sz="2800" dirty="0">
                <a:solidFill>
                  <a:schemeClr val="folHlink"/>
                </a:solidFill>
                <a:latin typeface="Times New Roman" panose="02020603050405020304" pitchFamily="18" charset="0"/>
              </a:rPr>
              <a:t>　　</a:t>
            </a:r>
            <a:endParaRPr lang="ja-JP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6516688" y="3284538"/>
            <a:ext cx="1995487" cy="2887662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ja-JP" altLang="ko-KR" sz="2800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ja-JP" altLang="en-US" sz="2800" dirty="0">
                <a:solidFill>
                  <a:schemeClr val="folHlink"/>
                </a:solidFill>
                <a:latin typeface="Times New Roman" panose="02020603050405020304" pitchFamily="18" charset="0"/>
              </a:rPr>
              <a:t>・발육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ja-JP" altLang="en-US" sz="2800" dirty="0">
                <a:solidFill>
                  <a:schemeClr val="folHlink"/>
                </a:solidFill>
                <a:latin typeface="Times New Roman" panose="02020603050405020304" pitchFamily="18" charset="0"/>
              </a:rPr>
              <a:t>・번식성적</a:t>
            </a:r>
            <a:endParaRPr lang="ja-JP" altLang="en-US" sz="2800" b="1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ja-JP" altLang="en-US" sz="2800" dirty="0">
                <a:solidFill>
                  <a:schemeClr val="folHlink"/>
                </a:solidFill>
                <a:latin typeface="Times New Roman" panose="02020603050405020304" pitchFamily="18" charset="0"/>
              </a:rPr>
              <a:t>・사고・질병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ja-JP" altLang="en-US" sz="2800" dirty="0">
                <a:solidFill>
                  <a:schemeClr val="folHlink"/>
                </a:solidFill>
              </a:rPr>
              <a:t>・산육성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ja-JP" altLang="en-US" sz="2800" dirty="0">
                <a:solidFill>
                  <a:schemeClr val="folHlink"/>
                </a:solidFill>
              </a:rPr>
              <a:t>・</a:t>
            </a:r>
            <a:r>
              <a:rPr lang="ko-KR" altLang="en-US" sz="2800" dirty="0">
                <a:solidFill>
                  <a:schemeClr val="folHlink"/>
                </a:solidFill>
                <a:ea typeface="굴림" panose="020B0600000101010101" pitchFamily="50" charset="-127"/>
              </a:rPr>
              <a:t>고가거래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ko-KR" altLang="en-US" sz="2800" dirty="0">
              <a:solidFill>
                <a:schemeClr val="folHlink"/>
              </a:solidFill>
              <a:ea typeface="굴림" panose="020B0600000101010101" pitchFamily="50" charset="-127"/>
            </a:endParaRPr>
          </a:p>
        </p:txBody>
      </p:sp>
      <p:sp>
        <p:nvSpPr>
          <p:cNvPr id="456714" name="Text Box 10"/>
          <p:cNvSpPr txBox="1">
            <a:spLocks noChangeArrowheads="1"/>
          </p:cNvSpPr>
          <p:nvPr/>
        </p:nvSpPr>
        <p:spPr bwMode="auto">
          <a:xfrm>
            <a:off x="3657600" y="4191000"/>
            <a:ext cx="1778000" cy="23495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ja-JP" altLang="en-US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계</a:t>
            </a:r>
            <a:r>
              <a:rPr lang="ko-KR" altLang="en-US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굴림" pitchFamily="50" charset="-127"/>
              </a:rPr>
              <a:t>획</a:t>
            </a:r>
            <a:r>
              <a:rPr lang="ja-JP" altLang="en-US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교배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ja-JP" altLang="en-US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　선　발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ja-JP" altLang="en-US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　보　류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ja-JP" altLang="en-US" sz="2400" dirty="0">
                <a:latin typeface="Times New Roman" pitchFamily="18" charset="0"/>
              </a:rPr>
              <a:t>　　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4419600" y="4724400"/>
            <a:ext cx="0" cy="228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4419600" y="5334000"/>
            <a:ext cx="0" cy="228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1567"/>
            <a:ext cx="1158876" cy="78116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927751"/>
            <a:ext cx="1158876" cy="78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1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2" name="Object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29972759"/>
              </p:ext>
            </p:extLst>
          </p:nvPr>
        </p:nvGraphicFramePr>
        <p:xfrm>
          <a:off x="468313" y="1268760"/>
          <a:ext cx="8207375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8" name="Image" r:id="rId3" imgW="9087307" imgH="5097214" progId="Photoshop.Image.7">
                  <p:embed/>
                </p:oleObj>
              </mc:Choice>
              <mc:Fallback>
                <p:oleObj name="Image" r:id="rId3" imgW="9087307" imgH="5097214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268760"/>
                        <a:ext cx="8207375" cy="460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323529" y="404664"/>
            <a:ext cx="2016224" cy="633919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육종가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665574" y="5555916"/>
            <a:ext cx="2459037" cy="315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18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자료：</a:t>
            </a:r>
            <a:r>
              <a:rPr lang="ko-KR" altLang="en-US" sz="1800" dirty="0" err="1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나가사키</a:t>
            </a:r>
            <a:r>
              <a:rPr lang="ja-JP" altLang="en-US" sz="18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</a:t>
            </a:r>
          </a:p>
        </p:txBody>
      </p:sp>
    </p:spTree>
    <p:extLst>
      <p:ext uri="{BB962C8B-B14F-4D97-AF65-F5344CB8AC3E}">
        <p14:creationId xmlns:p14="http://schemas.microsoft.com/office/powerpoint/2010/main" val="5902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7"/>
          <p:cNvGraphicFramePr>
            <a:graphicFrameLocks noGrp="1" noChangeAspect="1"/>
          </p:cNvGraphicFramePr>
          <p:nvPr>
            <p:ph/>
          </p:nvPr>
        </p:nvGraphicFramePr>
        <p:xfrm>
          <a:off x="250825" y="333375"/>
          <a:ext cx="8642350" cy="590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2" name="Image" r:id="rId3" imgW="8637318" imgH="5900440" progId="Photoshop.Image.7">
                  <p:embed/>
                </p:oleObj>
              </mc:Choice>
              <mc:Fallback>
                <p:oleObj name="Image" r:id="rId3" imgW="8637318" imgH="590044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33375"/>
                        <a:ext cx="8642350" cy="590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263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내용 개체 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4117798"/>
              </p:ext>
            </p:extLst>
          </p:nvPr>
        </p:nvGraphicFramePr>
        <p:xfrm>
          <a:off x="571472" y="1988840"/>
          <a:ext cx="8215370" cy="393049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73624"/>
                <a:gridCol w="1173625"/>
                <a:gridCol w="1173625"/>
                <a:gridCol w="1173624"/>
                <a:gridCol w="1173624"/>
                <a:gridCol w="1173624"/>
                <a:gridCol w="1173624"/>
              </a:tblGrid>
              <a:tr h="428628">
                <a:tc rowSpan="2">
                  <a:txBody>
                    <a:bodyPr/>
                    <a:lstStyle/>
                    <a:p>
                      <a:pPr algn="ctr" latinLnBrk="1"/>
                      <a:endParaRPr lang="en-US" altLang="ko-K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2000" b="1" dirty="0" err="1" smtClean="0">
                          <a:solidFill>
                            <a:schemeClr val="tx1"/>
                          </a:solidFill>
                        </a:rPr>
                        <a:t>품종별</a:t>
                      </a:r>
                      <a:endParaRPr lang="ko-KR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>
                          <a:solidFill>
                            <a:schemeClr val="tx1"/>
                          </a:solidFill>
                        </a:rPr>
                        <a:t>비육기간</a:t>
                      </a:r>
                      <a:endParaRPr lang="ko-KR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err="1" smtClean="0">
                          <a:solidFill>
                            <a:schemeClr val="tx1"/>
                          </a:solidFill>
                        </a:rPr>
                        <a:t>지육중량</a:t>
                      </a:r>
                      <a:endParaRPr lang="ko-KR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>
                          <a:solidFill>
                            <a:schemeClr val="tx1"/>
                          </a:solidFill>
                        </a:rPr>
                        <a:t>육질등급</a:t>
                      </a:r>
                      <a:endParaRPr lang="en-US" altLang="ko-KR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929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</a:rPr>
                        <a:t>현재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</a:rPr>
                        <a:t>목표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</a:rPr>
                        <a:t>현재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</a:rPr>
                        <a:t>목표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</a:rPr>
                        <a:t>현재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</a:rPr>
                        <a:t>목표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28892">
                <a:tc>
                  <a:txBody>
                    <a:bodyPr/>
                    <a:lstStyle/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ko-KR" altLang="en-US" b="1" dirty="0" err="1" smtClean="0"/>
                        <a:t>흑모화종</a:t>
                      </a:r>
                      <a:endParaRPr lang="en-US" altLang="ko-KR" b="1" dirty="0" smtClean="0"/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ko-KR" altLang="en-US" b="1" dirty="0" err="1" smtClean="0"/>
                        <a:t>갈모화종</a:t>
                      </a:r>
                      <a:endParaRPr lang="en-US" altLang="ko-KR" b="1" dirty="0" smtClean="0"/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ko-KR" altLang="en-US" b="1" dirty="0" err="1" smtClean="0"/>
                        <a:t>일본단각</a:t>
                      </a:r>
                      <a:endParaRPr lang="en-US" altLang="ko-KR" b="1" dirty="0" smtClean="0"/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ko-KR" altLang="en-US" b="1" dirty="0" smtClean="0"/>
                        <a:t>유 용 종</a:t>
                      </a:r>
                      <a:endParaRPr lang="en-US" altLang="ko-KR" b="1" dirty="0" smtClean="0"/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ko-KR" altLang="en-US" b="1" dirty="0" smtClean="0"/>
                        <a:t>교 </a:t>
                      </a:r>
                      <a:r>
                        <a:rPr lang="ko-KR" altLang="en-US" b="1" dirty="0" err="1" smtClean="0"/>
                        <a:t>잡</a:t>
                      </a:r>
                      <a:r>
                        <a:rPr lang="ko-KR" altLang="en-US" b="1" dirty="0" smtClean="0"/>
                        <a:t> 종</a:t>
                      </a:r>
                      <a:endParaRPr lang="en-US" altLang="ko-KR" b="1" dirty="0" smtClean="0"/>
                    </a:p>
                    <a:p>
                      <a:pPr algn="ctr" latinLnBrk="1"/>
                      <a:endParaRPr lang="ko-KR" altLang="en-US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29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26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26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21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26.5</a:t>
                      </a:r>
                    </a:p>
                    <a:p>
                      <a:pPr algn="ctr" latinLnBrk="1"/>
                      <a:endParaRPr lang="ko-KR" alt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24~26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23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23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19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23</a:t>
                      </a:r>
                      <a:endParaRPr lang="ko-KR" alt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475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480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450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435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500</a:t>
                      </a:r>
                      <a:endParaRPr lang="ko-KR" alt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480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480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440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450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3.7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2.8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2.0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2.0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2.6</a:t>
                      </a:r>
                      <a:endParaRPr lang="ko-KR" alt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3~4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3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323850" y="404664"/>
            <a:ext cx="4867275" cy="633919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개량 목표 </a:t>
            </a:r>
            <a:r>
              <a:rPr lang="en-US" altLang="ko-KR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(2010~2025</a:t>
            </a: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년</a:t>
            </a:r>
            <a:r>
              <a:rPr lang="en-US" altLang="ko-KR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7176828" y="1466954"/>
            <a:ext cx="1571636" cy="449878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단위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</a:t>
            </a:r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개월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, Kg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571472" y="1340768"/>
            <a:ext cx="2928958" cy="531674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비육기간의 단축</a:t>
            </a:r>
            <a:endParaRPr lang="ko-KR" altLang="en-US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7950" y="6143644"/>
            <a:ext cx="228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자료 </a:t>
            </a:r>
            <a:r>
              <a:rPr lang="en-US" altLang="ko-KR" b="1" dirty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b="1" dirty="0" err="1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일본농림성</a:t>
            </a:r>
            <a:endParaRPr lang="ko-KR" altLang="en-US" b="1" dirty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467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내용 개체 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6236308"/>
              </p:ext>
            </p:extLst>
          </p:nvPr>
        </p:nvGraphicFramePr>
        <p:xfrm>
          <a:off x="500034" y="1892367"/>
          <a:ext cx="8229599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756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185420">
                <a:tc rowSpan="2">
                  <a:txBody>
                    <a:bodyPr/>
                    <a:lstStyle/>
                    <a:p>
                      <a:pPr algn="ctr" latinLnBrk="1"/>
                      <a:endParaRPr lang="en-US" altLang="ko-KR" sz="105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b="1" dirty="0" err="1" smtClean="0">
                          <a:solidFill>
                            <a:schemeClr val="tx1"/>
                          </a:solidFill>
                        </a:rPr>
                        <a:t>품종별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b="1" smtClean="0">
                          <a:solidFill>
                            <a:schemeClr val="tx1"/>
                          </a:solidFill>
                        </a:rPr>
                        <a:t>비육개시 </a:t>
                      </a:r>
                      <a:r>
                        <a:rPr lang="ko-KR" altLang="en-US" b="1" dirty="0" smtClean="0">
                          <a:solidFill>
                            <a:schemeClr val="tx1"/>
                          </a:solidFill>
                        </a:rPr>
                        <a:t>체중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</a:rPr>
                        <a:t>비육종료 체중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b="1" dirty="0" smtClean="0">
                          <a:solidFill>
                            <a:schemeClr val="tx1"/>
                          </a:solidFill>
                        </a:rPr>
                        <a:t>일 평균체중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</a:rPr>
                        <a:t>현재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</a:rPr>
                        <a:t>목표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</a:rPr>
                        <a:t>현재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</a:rPr>
                        <a:t>목표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</a:rPr>
                        <a:t>현재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 smtClean="0">
                          <a:solidFill>
                            <a:schemeClr val="tx1"/>
                          </a:solidFill>
                        </a:rPr>
                        <a:t>목표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ko-KR" altLang="en-US" b="1" dirty="0" err="1" smtClean="0"/>
                        <a:t>흑모화종</a:t>
                      </a:r>
                      <a:endParaRPr lang="en-US" altLang="ko-KR" b="1" dirty="0" smtClean="0"/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ko-KR" altLang="en-US" b="1" dirty="0" err="1" smtClean="0"/>
                        <a:t>갈모화종</a:t>
                      </a:r>
                      <a:endParaRPr lang="en-US" altLang="ko-KR" b="1" dirty="0" smtClean="0"/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ko-KR" altLang="en-US" b="1" dirty="0" err="1" smtClean="0"/>
                        <a:t>일본단각</a:t>
                      </a:r>
                      <a:endParaRPr lang="en-US" altLang="ko-KR" b="1" dirty="0" smtClean="0"/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ko-KR" altLang="en-US" b="1" dirty="0" smtClean="0"/>
                        <a:t>유 용 종</a:t>
                      </a:r>
                      <a:endParaRPr lang="en-US" altLang="ko-KR" b="1" dirty="0" smtClean="0"/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ko-KR" altLang="en-US" b="1" dirty="0" smtClean="0"/>
                        <a:t>교 </a:t>
                      </a:r>
                      <a:r>
                        <a:rPr lang="ko-KR" altLang="en-US" b="1" dirty="0" err="1" smtClean="0"/>
                        <a:t>잡</a:t>
                      </a:r>
                      <a:r>
                        <a:rPr lang="ko-KR" altLang="en-US" b="1" dirty="0" smtClean="0"/>
                        <a:t> 종</a:t>
                      </a:r>
                      <a:endParaRPr lang="en-US" altLang="ko-KR" b="1" dirty="0" smtClean="0"/>
                    </a:p>
                    <a:p>
                      <a:pPr algn="ctr" latinLnBrk="1"/>
                      <a:endParaRPr lang="ko-KR" altLang="en-US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290(9.0)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305(9.5)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245(7.5)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280(7.0)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280(7.5)</a:t>
                      </a:r>
                      <a:endParaRPr lang="ko-KR" alt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270(8)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300(7)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250(7)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280(6)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260(7)</a:t>
                      </a:r>
                      <a:endParaRPr lang="ko-KR" alt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755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750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745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770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795</a:t>
                      </a:r>
                      <a:endParaRPr lang="ko-KR" alt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740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750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730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775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790</a:t>
                      </a:r>
                      <a:endParaRPr lang="ko-KR" alt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0.77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0.90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0.87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1.14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0.90</a:t>
                      </a:r>
                    </a:p>
                    <a:p>
                      <a:pPr algn="ctr" latinLnBrk="1"/>
                      <a:endParaRPr lang="ko-KR" alt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0.86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0.99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0.99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1.25</a:t>
                      </a:r>
                    </a:p>
                    <a:p>
                      <a:pPr algn="ctr" latinLnBrk="1"/>
                      <a:endParaRPr lang="en-US" altLang="ko-KR" b="1" dirty="0" smtClean="0"/>
                    </a:p>
                    <a:p>
                      <a:pPr algn="ctr" latinLnBrk="1"/>
                      <a:r>
                        <a:rPr lang="en-US" altLang="ko-KR" b="1" dirty="0" smtClean="0"/>
                        <a:t>1.09</a:t>
                      </a:r>
                      <a:endParaRPr lang="ko-KR" alt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457200" y="476672"/>
            <a:ext cx="3207870" cy="613470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비육 개시 및 </a:t>
            </a:r>
            <a:r>
              <a:rPr lang="ko-KR" alt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증체량</a:t>
            </a:r>
            <a:endParaRPr lang="ko-KR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7157997" y="1250930"/>
            <a:ext cx="1571636" cy="449878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단위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Kg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0232" y="5844543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자료 </a:t>
            </a:r>
            <a:r>
              <a:rPr lang="en-US" altLang="ko-KR" b="1" dirty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b="1" dirty="0" err="1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일본농림성</a:t>
            </a:r>
            <a:endParaRPr lang="ko-KR" altLang="en-US" b="1" dirty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336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sz="2400" b="1" kern="1200" dirty="0" smtClean="0"/>
              <a:t> </a:t>
            </a:r>
            <a:r>
              <a:rPr lang="ko-KR" altLang="en-US" sz="2400" b="1" dirty="0"/>
              <a:t>□ </a:t>
            </a:r>
            <a:r>
              <a:rPr lang="ko-KR" altLang="en-US" sz="2400" b="1" dirty="0" smtClean="0"/>
              <a:t>생산 코스트 절감과 적당한 마</a:t>
            </a:r>
            <a:r>
              <a:rPr lang="en-US" altLang="ko-KR" sz="2400" b="1" dirty="0" smtClean="0"/>
              <a:t>-</a:t>
            </a:r>
            <a:r>
              <a:rPr lang="ko-KR" altLang="en-US" sz="2400" b="1" dirty="0" err="1" smtClean="0"/>
              <a:t>브링에</a:t>
            </a:r>
            <a:r>
              <a:rPr lang="ko-KR" altLang="en-US" sz="2400" b="1" dirty="0" smtClean="0"/>
              <a:t> 관심</a:t>
            </a:r>
            <a:endParaRPr lang="en-US" altLang="ko-KR" sz="2400" b="1" dirty="0" smtClean="0"/>
          </a:p>
          <a:p>
            <a:pPr>
              <a:buNone/>
            </a:pPr>
            <a:endParaRPr lang="en-US" altLang="ko-KR" sz="2400" b="1" dirty="0" smtClean="0"/>
          </a:p>
          <a:p>
            <a:pPr>
              <a:buNone/>
            </a:pPr>
            <a:r>
              <a:rPr lang="en-US" altLang="ko-KR" sz="2400" b="1" dirty="0" smtClean="0"/>
              <a:t> </a:t>
            </a:r>
            <a:r>
              <a:rPr lang="ko-KR" altLang="en-US" sz="2400" b="1" dirty="0"/>
              <a:t>□ </a:t>
            </a:r>
            <a:r>
              <a:rPr lang="ko-KR" altLang="en-US" sz="2400" b="1" dirty="0" smtClean="0"/>
              <a:t>비육개시 </a:t>
            </a:r>
            <a:r>
              <a:rPr lang="ko-KR" altLang="en-US" sz="2400" b="1" dirty="0" err="1" smtClean="0"/>
              <a:t>월령</a:t>
            </a:r>
            <a:r>
              <a:rPr lang="ko-KR" altLang="en-US" sz="2400" b="1" dirty="0" smtClean="0"/>
              <a:t> 조기화와 현재와 비슷한 마</a:t>
            </a:r>
            <a:r>
              <a:rPr lang="en-US" altLang="ko-KR" sz="2400" b="1" dirty="0" smtClean="0"/>
              <a:t>-</a:t>
            </a:r>
            <a:r>
              <a:rPr lang="ko-KR" altLang="en-US" sz="2400" b="1" dirty="0" err="1" smtClean="0"/>
              <a:t>브링</a:t>
            </a:r>
            <a:endParaRPr lang="en-US" altLang="ko-KR" sz="2400" b="1" dirty="0" smtClean="0"/>
          </a:p>
          <a:p>
            <a:pPr>
              <a:buNone/>
            </a:pPr>
            <a:endParaRPr lang="en-US" altLang="ko-KR" sz="2400" b="1" dirty="0" smtClean="0"/>
          </a:p>
          <a:p>
            <a:pPr>
              <a:buNone/>
            </a:pPr>
            <a:r>
              <a:rPr lang="en-US" altLang="ko-KR" sz="2400" b="1" dirty="0" smtClean="0"/>
              <a:t> </a:t>
            </a:r>
            <a:r>
              <a:rPr lang="ko-KR" altLang="en-US" sz="2400" b="1" dirty="0"/>
              <a:t>□ </a:t>
            </a:r>
            <a:r>
              <a:rPr lang="ko-KR" altLang="en-US" sz="2400" b="1" dirty="0" err="1" smtClean="0"/>
              <a:t>지방중에</a:t>
            </a:r>
            <a:r>
              <a:rPr lang="ko-KR" altLang="en-US" sz="2400" b="1" dirty="0" smtClean="0"/>
              <a:t> 함유된 </a:t>
            </a:r>
            <a:r>
              <a:rPr lang="ko-KR" altLang="en-US" sz="2400" b="1" dirty="0" err="1" smtClean="0"/>
              <a:t>올레인산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고기의 아미노산 </a:t>
            </a:r>
            <a:endParaRPr lang="en-US" altLang="ko-KR" sz="2400" b="1" dirty="0" smtClean="0"/>
          </a:p>
          <a:p>
            <a:pPr>
              <a:buNone/>
            </a:pPr>
            <a:r>
              <a:rPr lang="en-US" altLang="ko-KR" sz="2400" b="1" dirty="0" smtClean="0"/>
              <a:t>   </a:t>
            </a:r>
            <a:r>
              <a:rPr lang="ko-KR" altLang="en-US" sz="2400" b="1" dirty="0" err="1" smtClean="0"/>
              <a:t>조성등</a:t>
            </a:r>
            <a:r>
              <a:rPr lang="ko-KR" altLang="en-US" sz="2400" b="1" dirty="0" smtClean="0"/>
              <a:t> 고기의 맛에 관련된 지표 항목이나 평가 방법 등 평가지표에 기초한 브랜드화의 추진</a:t>
            </a:r>
            <a:endParaRPr lang="en-US" altLang="ko-KR" sz="2400" b="1" dirty="0" smtClean="0"/>
          </a:p>
          <a:p>
            <a:pPr>
              <a:buNone/>
            </a:pPr>
            <a:r>
              <a:rPr lang="en-US" altLang="ko-KR" sz="2400" b="1" dirty="0" smtClean="0"/>
              <a:t>    (</a:t>
            </a:r>
            <a:r>
              <a:rPr lang="ko-KR" altLang="en-US" sz="2400" b="1" dirty="0" smtClean="0"/>
              <a:t>예 </a:t>
            </a:r>
            <a:r>
              <a:rPr lang="en-US" altLang="ko-KR" sz="2400" b="1" dirty="0" smtClean="0"/>
              <a:t>: </a:t>
            </a:r>
            <a:r>
              <a:rPr lang="ko-KR" altLang="en-US" sz="2400" b="1" dirty="0" err="1" smtClean="0"/>
              <a:t>올레인</a:t>
            </a:r>
            <a:r>
              <a:rPr lang="ko-KR" altLang="en-US" sz="2400" b="1" dirty="0" smtClean="0"/>
              <a:t> </a:t>
            </a:r>
            <a:r>
              <a:rPr lang="en-US" altLang="ko-KR" sz="2400" b="1" dirty="0" smtClean="0"/>
              <a:t>55 – </a:t>
            </a:r>
            <a:r>
              <a:rPr lang="ko-KR" altLang="en-US" sz="2400" b="1" dirty="0" err="1" smtClean="0"/>
              <a:t>돗도리</a:t>
            </a:r>
            <a:r>
              <a:rPr lang="ko-KR" altLang="en-US" sz="2400" b="1" dirty="0" smtClean="0"/>
              <a:t> 현 등</a:t>
            </a:r>
            <a:r>
              <a:rPr lang="en-US" altLang="ko-KR" sz="2400" b="1" dirty="0" smtClean="0"/>
              <a:t>)</a:t>
            </a:r>
            <a:endParaRPr lang="ko-KR" altLang="en-US" sz="2400" dirty="0" smtClean="0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323850" y="404664"/>
            <a:ext cx="4867275" cy="633919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목표달성과 소비자요구의 대응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5680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0915" name="Group 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546779265"/>
              </p:ext>
            </p:extLst>
          </p:nvPr>
        </p:nvGraphicFramePr>
        <p:xfrm>
          <a:off x="354459" y="1484784"/>
          <a:ext cx="8147050" cy="4588371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1974850"/>
              </a:tblGrid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구　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초산월령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분만간격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생산지수</a:t>
                      </a: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241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현　재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24.4</a:t>
                      </a: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개월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13.3</a:t>
                      </a: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개월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2.77</a:t>
                      </a: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41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목　표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（２０</a:t>
                      </a: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</a:t>
                      </a:r>
                      <a:r>
                        <a:rPr kumimoji="1" lang="ja-JP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５）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２</a:t>
                      </a: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3.5</a:t>
                      </a: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개월</a:t>
                      </a: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12.5</a:t>
                      </a: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개월</a:t>
                      </a:r>
                      <a:endParaRPr kumimoji="1" lang="en-US" altLang="ko-K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(380</a:t>
                      </a: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일</a:t>
                      </a: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)</a:t>
                      </a: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2.96</a:t>
                      </a: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41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비　고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　번식</a:t>
                      </a: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kumimoji="1" lang="ja-JP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포유능력</a:t>
                      </a: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이 우수한 것</a:t>
                      </a:r>
                      <a:r>
                        <a:rPr kumimoji="1" lang="ja-JP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　　　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51520" y="332656"/>
            <a:ext cx="4176464" cy="633919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번식능력의 목표수치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1939" name="Group 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364619601"/>
              </p:ext>
            </p:extLst>
          </p:nvPr>
        </p:nvGraphicFramePr>
        <p:xfrm>
          <a:off x="457200" y="1235668"/>
          <a:ext cx="8229600" cy="5073652"/>
        </p:xfrm>
        <a:graphic>
          <a:graphicData uri="http://schemas.openxmlformats.org/drawingml/2006/table">
            <a:tbl>
              <a:tblPr/>
              <a:tblGrid>
                <a:gridCol w="1646238"/>
                <a:gridCol w="1646237"/>
                <a:gridCol w="1644650"/>
                <a:gridCol w="1646238"/>
                <a:gridCol w="1646237"/>
              </a:tblGrid>
              <a:tr h="1268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구　분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체고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흉위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곤폭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　</a:t>
                      </a:r>
                      <a:endParaRPr kumimoji="1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체중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268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현　재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130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187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47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487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68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목　표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（２０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５）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130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190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48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520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68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비　고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・과대</a:t>
                      </a:r>
                      <a:r>
                        <a:rPr kumimoji="1" lang="ko-KR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를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피하고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, 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기르기 쉬운 것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・유전적다양성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의 확보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457200" y="260648"/>
            <a:ext cx="5410944" cy="633919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번식우체형의</a:t>
            </a: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목표치 </a:t>
            </a:r>
            <a:r>
              <a:rPr lang="en-US" altLang="ko-KR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전국평균</a:t>
            </a:r>
            <a:r>
              <a:rPr lang="en-US" altLang="ko-KR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4929" y="148478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ko-KR" sz="2200" dirty="0" smtClean="0"/>
          </a:p>
          <a:p>
            <a:pPr>
              <a:buNone/>
            </a:pPr>
            <a:r>
              <a:rPr lang="ko-KR" altLang="en-US" sz="2200" b="1" dirty="0" smtClean="0"/>
              <a:t>□ 우량암소 선발을 위한 초음파</a:t>
            </a:r>
            <a:r>
              <a:rPr lang="en-US" altLang="ko-KR" sz="2200" b="1" dirty="0" smtClean="0"/>
              <a:t>, </a:t>
            </a:r>
            <a:r>
              <a:rPr lang="ko-KR" altLang="en-US" sz="2200" b="1" dirty="0" smtClean="0"/>
              <a:t>선형심사</a:t>
            </a:r>
            <a:r>
              <a:rPr lang="en-US" altLang="ko-KR" sz="2200" b="1" dirty="0" smtClean="0"/>
              <a:t>, </a:t>
            </a:r>
            <a:r>
              <a:rPr lang="ko-KR" altLang="en-US" sz="2200" b="1" dirty="0" err="1" smtClean="0"/>
              <a:t>육종가</a:t>
            </a:r>
            <a:r>
              <a:rPr lang="ko-KR" altLang="en-US" sz="2200" b="1" dirty="0" smtClean="0"/>
              <a:t> 평가</a:t>
            </a:r>
            <a:endParaRPr lang="en-US" altLang="ko-KR" sz="2200" b="1" dirty="0" smtClean="0"/>
          </a:p>
          <a:p>
            <a:pPr>
              <a:buNone/>
            </a:pPr>
            <a:endParaRPr lang="en-US" altLang="ko-KR" sz="2200" b="1" dirty="0" smtClean="0"/>
          </a:p>
          <a:p>
            <a:pPr>
              <a:buNone/>
            </a:pPr>
            <a:r>
              <a:rPr lang="ko-KR" altLang="en-US" sz="2200" b="1" dirty="0" smtClean="0"/>
              <a:t>□ </a:t>
            </a:r>
            <a:r>
              <a:rPr lang="en-US" altLang="ko-KR" sz="2200" b="1" dirty="0" smtClean="0"/>
              <a:t>ELITE COW </a:t>
            </a:r>
            <a:r>
              <a:rPr lang="ko-KR" altLang="en-US" sz="2200" b="1" dirty="0" smtClean="0"/>
              <a:t>선발 및 수정란 이식</a:t>
            </a:r>
            <a:endParaRPr lang="en-US" altLang="ko-KR" sz="2200" b="1" dirty="0" smtClean="0"/>
          </a:p>
          <a:p>
            <a:pPr>
              <a:buNone/>
            </a:pPr>
            <a:endParaRPr lang="en-US" altLang="ko-KR" sz="2200" b="1" dirty="0" smtClean="0"/>
          </a:p>
          <a:p>
            <a:pPr>
              <a:buNone/>
            </a:pPr>
            <a:r>
              <a:rPr lang="ko-KR" altLang="en-US" sz="2200" b="1" dirty="0" smtClean="0"/>
              <a:t>□ </a:t>
            </a:r>
            <a:r>
              <a:rPr lang="en-US" altLang="ko-KR" sz="2200" b="1" dirty="0" smtClean="0"/>
              <a:t>HACCP </a:t>
            </a:r>
            <a:r>
              <a:rPr lang="ko-KR" altLang="en-US" sz="2200" b="1" dirty="0" smtClean="0"/>
              <a:t>및 </a:t>
            </a:r>
            <a:r>
              <a:rPr lang="ko-KR" altLang="en-US" sz="2200" b="1" dirty="0" err="1" smtClean="0"/>
              <a:t>무항생제</a:t>
            </a:r>
            <a:r>
              <a:rPr lang="ko-KR" altLang="en-US" sz="2200" b="1" dirty="0" smtClean="0"/>
              <a:t> 인증</a:t>
            </a:r>
            <a:endParaRPr lang="en-US" altLang="ko-KR" sz="2200" b="1" dirty="0" smtClean="0"/>
          </a:p>
          <a:p>
            <a:pPr>
              <a:buNone/>
            </a:pPr>
            <a:endParaRPr lang="en-US" altLang="ko-KR" sz="2200" b="1" dirty="0" smtClean="0"/>
          </a:p>
          <a:p>
            <a:pPr>
              <a:buNone/>
            </a:pPr>
            <a:r>
              <a:rPr lang="ko-KR" altLang="en-US" sz="2200" b="1" dirty="0" smtClean="0"/>
              <a:t>□ 몸에 좋은 오메가</a:t>
            </a:r>
            <a:r>
              <a:rPr lang="en-US" altLang="ko-KR" sz="2200" b="1" dirty="0" smtClean="0"/>
              <a:t>3 </a:t>
            </a:r>
            <a:r>
              <a:rPr lang="ko-KR" altLang="en-US" sz="2200" b="1" dirty="0" smtClean="0"/>
              <a:t>한우생산</a:t>
            </a:r>
            <a:endParaRPr lang="en-US" altLang="ko-KR" sz="2200" b="1" dirty="0" smtClean="0"/>
          </a:p>
          <a:p>
            <a:pPr>
              <a:buNone/>
            </a:pPr>
            <a:endParaRPr lang="en-US" altLang="ko-KR" sz="2200" b="1" dirty="0" smtClean="0"/>
          </a:p>
          <a:p>
            <a:pPr>
              <a:buNone/>
            </a:pPr>
            <a:r>
              <a:rPr lang="ko-KR" altLang="en-US" sz="2200" b="1" dirty="0" smtClean="0"/>
              <a:t>□ 육질 </a:t>
            </a:r>
            <a:r>
              <a:rPr lang="en-US" altLang="ko-KR" sz="2200" b="1" dirty="0" smtClean="0"/>
              <a:t>1++ </a:t>
            </a:r>
            <a:r>
              <a:rPr lang="ko-KR" altLang="en-US" sz="2200" b="1" dirty="0" smtClean="0"/>
              <a:t>이상 생산농가 현장 사례분석 및 경영평가</a:t>
            </a:r>
            <a:endParaRPr lang="en-US" altLang="ko-KR" sz="2200" b="1" dirty="0" smtClean="0"/>
          </a:p>
          <a:p>
            <a:pPr>
              <a:buNone/>
            </a:pPr>
            <a:endParaRPr lang="ko-KR" altLang="en-US" sz="2200" dirty="0" smtClean="0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500034" y="620688"/>
            <a:ext cx="2058988" cy="613470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kumimoji="0" lang="ko-KR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한우 사업단</a:t>
            </a:r>
            <a:endParaRPr kumimoji="0"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49275"/>
            <a:ext cx="3313112" cy="576263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ja-JP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소비</a:t>
            </a:r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ja-JP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생산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의 </a:t>
            </a:r>
            <a:r>
              <a:rPr lang="ja-JP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과제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28775"/>
            <a:ext cx="3456756" cy="4608513"/>
          </a:xfrm>
          <a:solidFill>
            <a:srgbClr val="FFFFCC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180000"/>
              </a:lnSpc>
              <a:buFontTx/>
              <a:buNone/>
            </a:pPr>
            <a:r>
              <a:rPr lang="ja-JP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１．소비자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의 </a:t>
            </a:r>
            <a:r>
              <a:rPr lang="ja-JP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관심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ja-JP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　・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맛</a:t>
            </a:r>
            <a:r>
              <a:rPr lang="ja-JP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・안전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안심</a:t>
            </a:r>
            <a:endParaRPr lang="ja-JP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ja-JP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２．생산자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의 </a:t>
            </a:r>
            <a:r>
              <a:rPr lang="ja-JP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관심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ja-JP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　・안정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된 </a:t>
            </a:r>
            <a:r>
              <a:rPr lang="ja-JP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육질유지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ja-JP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　・적정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한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출하월령</a:t>
            </a:r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eaLnBrk="1" hangingPunct="1">
              <a:lnSpc>
                <a:spcPct val="170000"/>
              </a:lnSpc>
              <a:buFontTx/>
              <a:buNone/>
            </a:pPr>
            <a:endParaRPr lang="ko-KR" altLang="en-US" dirty="0" smtClean="0">
              <a:solidFill>
                <a:srgbClr val="CC3300"/>
              </a:solidFill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5184775" y="549275"/>
            <a:ext cx="3455988" cy="5032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 sz="2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사양시험과제</a:t>
            </a: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4932363" y="1628775"/>
            <a:ext cx="3960812" cy="47529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210000"/>
              </a:lnSpc>
              <a:spcBef>
                <a:spcPct val="20000"/>
              </a:spcBef>
            </a:pPr>
            <a:r>
              <a:rPr lang="ja-JP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１．사료배합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의 </a:t>
            </a:r>
            <a:r>
              <a:rPr lang="ja-JP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단순화</a:t>
            </a:r>
          </a:p>
          <a:p>
            <a:pPr marL="342900" indent="-342900">
              <a:lnSpc>
                <a:spcPct val="210000"/>
              </a:lnSpc>
              <a:spcBef>
                <a:spcPct val="20000"/>
              </a:spcBef>
            </a:pPr>
            <a:r>
              <a:rPr lang="ja-JP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２．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출하</a:t>
            </a:r>
            <a:r>
              <a:rPr lang="ja-JP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월령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과 육질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ja-JP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미각</a:t>
            </a:r>
          </a:p>
          <a:p>
            <a:pPr marL="342900" indent="-342900">
              <a:lnSpc>
                <a:spcPct val="210000"/>
              </a:lnSpc>
              <a:spcBef>
                <a:spcPct val="20000"/>
              </a:spcBef>
            </a:pPr>
            <a:r>
              <a:rPr lang="ja-JP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３．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효율적인 비육방법</a:t>
            </a:r>
          </a:p>
          <a:p>
            <a:pPr marL="342900" indent="-342900">
              <a:lnSpc>
                <a:spcPct val="210000"/>
              </a:lnSpc>
              <a:spcBef>
                <a:spcPct val="20000"/>
              </a:spcBef>
            </a:pPr>
            <a:r>
              <a:rPr lang="ja-JP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４．비육개시시기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의 조기화</a:t>
            </a:r>
            <a:endParaRPr lang="ja-JP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lnSpc>
                <a:spcPct val="210000"/>
              </a:lnSpc>
              <a:spcBef>
                <a:spcPct val="20000"/>
              </a:spcBef>
            </a:pPr>
            <a:r>
              <a:rPr lang="ja-JP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５．비육초기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의 </a:t>
            </a:r>
            <a:r>
              <a:rPr lang="ja-JP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조사료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율</a:t>
            </a:r>
            <a:endParaRPr lang="ja-JP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655539"/>
              </p:ext>
            </p:extLst>
          </p:nvPr>
        </p:nvGraphicFramePr>
        <p:xfrm>
          <a:off x="539552" y="980728"/>
          <a:ext cx="8064500" cy="577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2" name="차트" r:id="rId4" imgW="5343449" imgH="4295851" progId="Excel.Sheet.8">
                  <p:embed/>
                </p:oleObj>
              </mc:Choice>
              <mc:Fallback>
                <p:oleObj name="차트" r:id="rId4" imgW="5343449" imgH="4295851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980728"/>
                        <a:ext cx="8064500" cy="5770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323528" y="236800"/>
            <a:ext cx="3888432" cy="633919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월령별</a:t>
            </a: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근내</a:t>
            </a:r>
            <a:r>
              <a:rPr lang="ko-KR" altLang="en-US" sz="25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지방도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pic>
        <p:nvPicPr>
          <p:cNvPr id="53251" name="Picture 3" descr="Oct16#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60350"/>
            <a:ext cx="4319587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2180" name="Text Box 4"/>
          <p:cNvSpPr txBox="1">
            <a:spLocks noChangeArrowheads="1"/>
          </p:cNvSpPr>
          <p:nvPr/>
        </p:nvSpPr>
        <p:spPr bwMode="auto">
          <a:xfrm>
            <a:off x="3010226" y="260648"/>
            <a:ext cx="1584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２１</a:t>
            </a:r>
            <a:r>
              <a:rPr lang="ko-KR" alt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개월령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3253" name="Picture 5" descr="Oct16#8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643438" y="260350"/>
            <a:ext cx="4356100" cy="2895600"/>
          </a:xfrm>
          <a:noFill/>
        </p:spPr>
      </p:pic>
      <p:sp>
        <p:nvSpPr>
          <p:cNvPr id="562182" name="Text Box 6"/>
          <p:cNvSpPr txBox="1">
            <a:spLocks noChangeArrowheads="1"/>
          </p:cNvSpPr>
          <p:nvPr/>
        </p:nvSpPr>
        <p:spPr bwMode="auto">
          <a:xfrm>
            <a:off x="7524750" y="260648"/>
            <a:ext cx="1619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２４</a:t>
            </a:r>
            <a:r>
              <a:rPr lang="ko-KR" alt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개월령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3255" name="Picture 7" descr="Oct16#8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573463"/>
            <a:ext cx="4249738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2184" name="Text Box 8"/>
          <p:cNvSpPr txBox="1">
            <a:spLocks noChangeArrowheads="1"/>
          </p:cNvSpPr>
          <p:nvPr/>
        </p:nvSpPr>
        <p:spPr bwMode="auto">
          <a:xfrm>
            <a:off x="2987824" y="3573016"/>
            <a:ext cx="18002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２７</a:t>
            </a:r>
            <a:r>
              <a:rPr lang="ko-KR" alt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개월령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3257" name="Picture 9" descr="Oct16#8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3573463"/>
            <a:ext cx="4254500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2186" name="Text Box 10"/>
          <p:cNvSpPr txBox="1">
            <a:spLocks noChangeArrowheads="1"/>
          </p:cNvSpPr>
          <p:nvPr/>
        </p:nvSpPr>
        <p:spPr bwMode="auto">
          <a:xfrm>
            <a:off x="7523163" y="3573463"/>
            <a:ext cx="16208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３０</a:t>
            </a:r>
            <a:r>
              <a:rPr lang="ko-KR" alt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개월령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pic>
        <p:nvPicPr>
          <p:cNvPr id="54276" name="Picture 4" descr="그림8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100013"/>
            <a:ext cx="91249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그림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6" y="980727"/>
            <a:ext cx="6266334" cy="357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6661150" y="1844675"/>
            <a:ext cx="24828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 dirty="0">
                <a:ea typeface="굴림" panose="020B0600000101010101" pitchFamily="50" charset="-127"/>
              </a:rPr>
              <a:t>A</a:t>
            </a:r>
            <a:r>
              <a:rPr lang="ko-KR" altLang="en-US" sz="1800" b="1" dirty="0">
                <a:ea typeface="굴림" panose="020B0600000101010101" pitchFamily="50" charset="-127"/>
              </a:rPr>
              <a:t>군 </a:t>
            </a:r>
            <a:r>
              <a:rPr lang="en-US" altLang="ko-KR" sz="1800" b="1" dirty="0">
                <a:ea typeface="굴림" panose="020B0600000101010101" pitchFamily="50" charset="-127"/>
              </a:rPr>
              <a:t>: </a:t>
            </a:r>
            <a:r>
              <a:rPr lang="ko-KR" altLang="en-US" sz="1800" b="1" dirty="0">
                <a:ea typeface="굴림" panose="020B0600000101010101" pitchFamily="50" charset="-127"/>
              </a:rPr>
              <a:t>조사료를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800" b="1" dirty="0">
                <a:ea typeface="굴림" panose="020B0600000101010101" pitchFamily="50" charset="-127"/>
              </a:rPr>
              <a:t>         많이 급여한 집단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800" b="1" dirty="0">
              <a:ea typeface="굴림" panose="020B0600000101010101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 dirty="0">
                <a:ea typeface="굴림" panose="020B0600000101010101" pitchFamily="50" charset="-127"/>
              </a:rPr>
              <a:t>B</a:t>
            </a:r>
            <a:r>
              <a:rPr lang="ko-KR" altLang="en-US" sz="1800" b="1" dirty="0">
                <a:ea typeface="굴림" panose="020B0600000101010101" pitchFamily="50" charset="-127"/>
              </a:rPr>
              <a:t>군 </a:t>
            </a:r>
            <a:r>
              <a:rPr lang="en-US" altLang="ko-KR" sz="1800" b="1" dirty="0">
                <a:ea typeface="굴림" panose="020B0600000101010101" pitchFamily="50" charset="-127"/>
              </a:rPr>
              <a:t>: </a:t>
            </a:r>
            <a:r>
              <a:rPr lang="ko-KR" altLang="en-US" sz="1800" b="1" dirty="0">
                <a:ea typeface="굴림" panose="020B0600000101010101" pitchFamily="50" charset="-127"/>
              </a:rPr>
              <a:t>조사료를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800" b="1" dirty="0">
                <a:ea typeface="굴림" panose="020B0600000101010101" pitchFamily="50" charset="-127"/>
              </a:rPr>
              <a:t>         조금 급여한 집단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800" dirty="0">
                <a:ea typeface="굴림" panose="020B0600000101010101" pitchFamily="50" charset="-127"/>
              </a:rPr>
              <a:t>       </a:t>
            </a: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493" y="4077072"/>
            <a:ext cx="4013987" cy="256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323528" y="188640"/>
            <a:ext cx="6552728" cy="613470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비육개시시기의 조기화와 육성기의 </a:t>
            </a:r>
            <a:r>
              <a:rPr lang="ko-KR" alt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조사료율</a:t>
            </a:r>
            <a:endParaRPr lang="ko-KR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430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52885"/>
            <a:ext cx="8229600" cy="53022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 sz="2800" b="1" dirty="0" smtClean="0">
                <a:solidFill>
                  <a:srgbClr val="FFFF00"/>
                </a:solidFill>
              </a:rPr>
              <a:t/>
            </a:r>
            <a:br>
              <a:rPr lang="ja-JP" altLang="en-US" sz="2800" b="1" dirty="0" smtClean="0">
                <a:solidFill>
                  <a:srgbClr val="FFFF00"/>
                </a:solidFill>
              </a:rPr>
            </a:br>
            <a:r>
              <a:rPr lang="ja-JP" altLang="en-US" sz="2800" b="1" dirty="0" smtClean="0">
                <a:solidFill>
                  <a:srgbClr val="FFFF00"/>
                </a:solidFill>
              </a:rPr>
              <a:t>　　　　　　　　　　　　　　　　　　　　</a:t>
            </a:r>
            <a:r>
              <a:rPr lang="ja-JP" altLang="en-US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기</a:t>
            </a:r>
            <a:r>
              <a:rPr lang="ko-KR" altLang="en-US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후</a:t>
            </a:r>
            <a:r>
              <a:rPr lang="ja-JP" altLang="en-US" sz="20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육시：１９９７， ｎ＝６ </a:t>
            </a:r>
            <a:r>
              <a:rPr lang="ja-JP" altLang="en-US" sz="2000" b="1" dirty="0" smtClean="0">
                <a:solidFill>
                  <a:srgbClr val="FFFF00"/>
                </a:solidFill>
              </a:rPr>
              <a:t/>
            </a:r>
            <a:br>
              <a:rPr lang="ja-JP" altLang="en-US" sz="2000" b="1" dirty="0" smtClean="0">
                <a:solidFill>
                  <a:srgbClr val="FFFF00"/>
                </a:solidFill>
              </a:rPr>
            </a:br>
            <a:endParaRPr lang="ja-JP" altLang="en-US" sz="2000" b="1" dirty="0" smtClean="0">
              <a:solidFill>
                <a:srgbClr val="FFFF00"/>
              </a:solidFill>
            </a:endParaRPr>
          </a:p>
        </p:txBody>
      </p:sp>
      <p:graphicFrame>
        <p:nvGraphicFramePr>
          <p:cNvPr id="564227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7334342"/>
              </p:ext>
            </p:extLst>
          </p:nvPr>
        </p:nvGraphicFramePr>
        <p:xfrm>
          <a:off x="196974" y="1268413"/>
          <a:ext cx="8784977" cy="4371976"/>
        </p:xfrm>
        <a:graphic>
          <a:graphicData uri="http://schemas.openxmlformats.org/drawingml/2006/table">
            <a:tbl>
              <a:tblPr/>
              <a:tblGrid>
                <a:gridCol w="1080121"/>
                <a:gridCol w="1044115"/>
                <a:gridCol w="1062118"/>
                <a:gridCol w="1050644"/>
                <a:gridCol w="1073592"/>
                <a:gridCol w="1224676"/>
                <a:gridCol w="1224136"/>
                <a:gridCol w="1025575"/>
              </a:tblGrid>
              <a:tr h="51598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항목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조사료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율</a:t>
                      </a: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（％）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１</a:t>
                      </a: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일당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증체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지육형질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320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월령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6 ~13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14~19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20~24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지육중량</a:t>
                      </a:r>
                      <a:endParaRPr kumimoji="1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（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k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ｇ）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피하지방（ｃｍ）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ＢＭＳ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2619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A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４０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２０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　　　　１０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０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.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８７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３９４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２．４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７．３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619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B</a:t>
                      </a:r>
                      <a:endParaRPr kumimoji="1" lang="en-US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　　　２０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　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２０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１０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０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.</a:t>
                      </a: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８１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３７４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２．４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５．５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8417" name="Text Box 56"/>
          <p:cNvSpPr txBox="1">
            <a:spLocks noChangeArrowheads="1"/>
          </p:cNvSpPr>
          <p:nvPr/>
        </p:nvSpPr>
        <p:spPr bwMode="auto">
          <a:xfrm>
            <a:off x="1258888" y="6021388"/>
            <a:ext cx="666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 dirty="0"/>
              <a:t>A : </a:t>
            </a:r>
            <a:r>
              <a:rPr lang="ko-KR" altLang="en-US" sz="1800" b="1" dirty="0">
                <a:ea typeface="굴림" panose="020B0600000101010101" pitchFamily="50" charset="-127"/>
              </a:rPr>
              <a:t>조사료를 많이 투입한 집단      </a:t>
            </a:r>
            <a:r>
              <a:rPr lang="en-US" altLang="ko-KR" sz="1800" b="1" dirty="0">
                <a:ea typeface="굴림" panose="020B0600000101010101" pitchFamily="50" charset="-127"/>
              </a:rPr>
              <a:t>B : </a:t>
            </a:r>
            <a:r>
              <a:rPr lang="ko-KR" altLang="en-US" sz="1800" b="1" dirty="0">
                <a:ea typeface="굴림" panose="020B0600000101010101" pitchFamily="50" charset="-127"/>
              </a:rPr>
              <a:t>조사료를 적게 투입한 집단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323528" y="188640"/>
            <a:ext cx="6552728" cy="613470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비육개시시기의 조기화와 육성기의 </a:t>
            </a:r>
            <a:r>
              <a:rPr lang="ko-KR" alt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조사료율</a:t>
            </a:r>
            <a:endParaRPr lang="ko-KR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149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58888" y="6092825"/>
            <a:ext cx="6985000" cy="7651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ja-JP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육성기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에 충분한 </a:t>
            </a:r>
            <a:r>
              <a:rPr lang="ja-JP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조사료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공급을 하면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ja-JP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지육중량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ja-JP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육질</a:t>
            </a:r>
            <a:r>
              <a:rPr lang="ja-JP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모두 뛰어나다</a:t>
            </a:r>
            <a:endParaRPr lang="ja-JP" altLang="en-US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0419" name="Picture 3" descr="CIMG05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3375"/>
            <a:ext cx="7561262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98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6092825"/>
            <a:ext cx="7345362" cy="765175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2400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　　　　</a:t>
            </a:r>
            <a:r>
              <a:rPr lang="ja-JP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　　　</a:t>
            </a:r>
            <a:r>
              <a:rPr lang="ja-JP" altLang="en-US" sz="2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「백청８５</a:t>
            </a:r>
            <a:r>
              <a:rPr lang="ko-KR" altLang="en-US" sz="2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의 </a:t>
            </a:r>
            <a:r>
              <a:rPr lang="ja-JP" altLang="en-US" sz="2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３」현장검정지육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　</a:t>
            </a:r>
            <a:r>
              <a:rPr lang="ja-JP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ja-JP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ｎ</a:t>
            </a:r>
            <a:r>
              <a:rPr lang="en-US" altLang="ja-JP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=16</a:t>
            </a:r>
            <a:r>
              <a:rPr lang="ja-JP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　</a:t>
            </a:r>
            <a:r>
              <a:rPr lang="ja-JP" altLang="en-US" sz="2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ja-JP" sz="2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27.5</a:t>
            </a:r>
            <a:r>
              <a:rPr lang="ko-KR" altLang="en-US" sz="2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개월</a:t>
            </a:r>
            <a:r>
              <a:rPr lang="ja-JP" altLang="en-US" sz="2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　 </a:t>
            </a:r>
            <a:r>
              <a:rPr lang="en-US" altLang="ja-JP" sz="2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432㎏</a:t>
            </a:r>
            <a:r>
              <a:rPr lang="ja-JP" altLang="en-US" sz="2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　 ＢＭＳ </a:t>
            </a:r>
            <a:r>
              <a:rPr lang="en-US" altLang="ja-JP" sz="2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6.5    5</a:t>
            </a:r>
            <a:r>
              <a:rPr lang="ja-JP" altLang="en-US" sz="2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등급 </a:t>
            </a:r>
            <a:r>
              <a:rPr lang="en-US" altLang="ja-JP" sz="2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44% </a:t>
            </a:r>
            <a:r>
              <a:rPr lang="ja-JP" altLang="en-US" sz="2400" b="1" dirty="0" smtClean="0">
                <a:solidFill>
                  <a:srgbClr val="FFFF00"/>
                </a:solidFill>
              </a:rPr>
              <a:t>　                                             </a:t>
            </a:r>
            <a:r>
              <a:rPr lang="ja-JP" altLang="en-US" sz="2400" b="1" dirty="0" smtClean="0"/>
              <a:t> 　　　</a:t>
            </a:r>
          </a:p>
        </p:txBody>
      </p:sp>
      <p:pic>
        <p:nvPicPr>
          <p:cNvPr id="40963" name="Picture 3" descr="ふくいときよ　ロス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60350"/>
            <a:ext cx="3673475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ふくいときよ　も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60350"/>
            <a:ext cx="35972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てるきよひら　ロス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3284538"/>
            <a:ext cx="3671887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若清　ロス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3284538"/>
            <a:ext cx="36004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 descr="고기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858" y="1196752"/>
            <a:ext cx="7852574" cy="5325309"/>
          </a:xfrm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24750" y="332656"/>
            <a:ext cx="2587613" cy="633919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일본 </a:t>
            </a:r>
            <a:r>
              <a:rPr lang="ko-KR" altLang="en-US" sz="2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기후현</a:t>
            </a:r>
            <a:endParaRPr lang="ko-KR" altLang="en-US" sz="25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12808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BAE97F-42DC-4D61-A991-C626EF4297A5}" type="slidenum">
              <a:rPr lang="en-US" altLang="ko-KR"/>
              <a:pPr>
                <a:defRPr/>
              </a:pPr>
              <a:t>69</a:t>
            </a:fld>
            <a:endParaRPr lang="en-US" altLang="ko-KR"/>
          </a:p>
        </p:txBody>
      </p:sp>
      <p:pic>
        <p:nvPicPr>
          <p:cNvPr id="187394" name="Picture 2" descr="그림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0" y="0"/>
            <a:ext cx="3059113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3000" b="1">
                <a:effectLst>
                  <a:outerShdw blurRad="38100" dist="38100" dir="2700000" algn="tl">
                    <a:srgbClr val="C0C0C0"/>
                  </a:outerShdw>
                </a:effectLst>
                <a:latin typeface="굴림" pitchFamily="50" charset="-127"/>
                <a:ea typeface="굴림" pitchFamily="50" charset="-127"/>
              </a:rPr>
              <a:t>늘푸름홍천한우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971600" y="5373216"/>
            <a:ext cx="7128792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굴림" pitchFamily="50" charset="-127"/>
                <a:ea typeface="굴림" pitchFamily="50" charset="-127"/>
              </a:rPr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82439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0" name="AutoShape 6"/>
          <p:cNvSpPr>
            <a:spLocks noChangeArrowheads="1"/>
          </p:cNvSpPr>
          <p:nvPr/>
        </p:nvSpPr>
        <p:spPr bwMode="auto">
          <a:xfrm>
            <a:off x="1474614" y="332656"/>
            <a:ext cx="6481762" cy="576262"/>
          </a:xfrm>
          <a:prstGeom prst="bevel">
            <a:avLst>
              <a:gd name="adj" fmla="val 12500"/>
            </a:avLst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kumimoji="0" lang="ko-KR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주 요 사 업 내 용</a:t>
            </a: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4449763" y="79375"/>
            <a:ext cx="244475" cy="298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latinLnBrk="0" hangingPunct="0">
              <a:defRPr/>
            </a:pPr>
            <a:endParaRPr kumimoji="0" lang="ko-KR" altLang="ko-KR" b="1">
              <a:ea typeface="HY견고딕" pitchFamily="18" charset="-127"/>
            </a:endParaRP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250825" y="1196752"/>
            <a:ext cx="2058988" cy="579438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kumimoji="0" lang="ko-KR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생산분야</a:t>
            </a:r>
          </a:p>
        </p:txBody>
      </p:sp>
      <p:graphicFrame>
        <p:nvGraphicFramePr>
          <p:cNvPr id="15439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432662"/>
              </p:ext>
            </p:extLst>
          </p:nvPr>
        </p:nvGraphicFramePr>
        <p:xfrm>
          <a:off x="539700" y="1960968"/>
          <a:ext cx="7632700" cy="4276344"/>
        </p:xfrm>
        <a:graphic>
          <a:graphicData uri="http://schemas.openxmlformats.org/drawingml/2006/table">
            <a:tbl>
              <a:tblPr/>
              <a:tblGrid>
                <a:gridCol w="7632700"/>
              </a:tblGrid>
              <a:tr h="29527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□ 우량암소 유전능력 평가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  </a:t>
                      </a:r>
                      <a:r>
                        <a:rPr kumimoji="1" lang="en-US" altLang="ko-K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- 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초음파 촬영 및 분석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  </a:t>
                      </a:r>
                      <a:r>
                        <a:rPr kumimoji="1" lang="en-US" altLang="ko-K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- 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번식 및 비육농가 컨설팅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  </a:t>
                      </a:r>
                      <a:r>
                        <a:rPr kumimoji="1" lang="en-US" altLang="ko-K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- 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유전능력평가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  </a:t>
                      </a:r>
                      <a:r>
                        <a:rPr kumimoji="1" lang="en-US" altLang="ko-K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- 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암소 선형심사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□ </a:t>
                      </a:r>
                      <a:r>
                        <a:rPr kumimoji="1" lang="ko-KR" alt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무항생제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및 </a:t>
                      </a:r>
                      <a:r>
                        <a:rPr kumimoji="1" lang="en-US" altLang="ko-K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HACCP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인증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  </a:t>
                      </a:r>
                      <a:r>
                        <a:rPr kumimoji="1" lang="en-US" altLang="ko-K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- 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위생적이며 깨끗한 목장운영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  </a:t>
                      </a:r>
                      <a:r>
                        <a:rPr kumimoji="1" lang="en-US" altLang="ko-K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- 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번식 및 비육능력 향상 추진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  </a:t>
                      </a:r>
                      <a:r>
                        <a:rPr kumimoji="1" lang="en-US" altLang="ko-K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- 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소비자의 신뢰확보 및 안전한 한우고기 생산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  </a:t>
                      </a:r>
                      <a:r>
                        <a:rPr kumimoji="1" lang="en-US" altLang="ko-K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- 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판매확대로 소득향상 추진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0" name="AutoShape 6"/>
          <p:cNvSpPr>
            <a:spLocks noChangeArrowheads="1"/>
          </p:cNvSpPr>
          <p:nvPr/>
        </p:nvSpPr>
        <p:spPr bwMode="auto">
          <a:xfrm>
            <a:off x="531813" y="617314"/>
            <a:ext cx="2024062" cy="579438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kumimoji="0"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유통 </a:t>
            </a:r>
            <a:r>
              <a:rPr lang="en-US" altLang="ko-KR" dirty="0">
                <a:solidFill>
                  <a:schemeClr val="tx1"/>
                </a:solidFill>
                <a:ea typeface="HY견고딕" pitchFamily="18" charset="-127"/>
              </a:rPr>
              <a:t>•</a:t>
            </a:r>
            <a:r>
              <a:rPr kumimoji="0" lang="ko-KR" altLang="en-US" b="1" dirty="0">
                <a:ea typeface="HY견고딕" pitchFamily="18" charset="-127"/>
              </a:rPr>
              <a:t> </a:t>
            </a:r>
            <a:r>
              <a:rPr kumimoji="0" lang="ko-KR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판매</a:t>
            </a: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4449763" y="79375"/>
            <a:ext cx="244475" cy="298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latinLnBrk="0" hangingPunct="0">
              <a:defRPr/>
            </a:pPr>
            <a:endParaRPr kumimoji="0" lang="ko-KR" altLang="ko-KR" b="1">
              <a:ea typeface="HY견고딕" pitchFamily="18" charset="-127"/>
            </a:endParaRPr>
          </a:p>
        </p:txBody>
      </p:sp>
      <p:graphicFrame>
        <p:nvGraphicFramePr>
          <p:cNvPr id="16483" name="Group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497584"/>
              </p:ext>
            </p:extLst>
          </p:nvPr>
        </p:nvGraphicFramePr>
        <p:xfrm>
          <a:off x="924272" y="1819248"/>
          <a:ext cx="6096000" cy="344424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2840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□ 종합지원센터 구축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   </a:t>
                      </a:r>
                      <a:r>
                        <a:rPr kumimoji="1" lang="en-US" altLang="ko-K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- 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생산 → 가공 → 판매의 일원화 추진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   </a:t>
                      </a:r>
                      <a:r>
                        <a:rPr kumimoji="1" lang="en-US" altLang="ko-K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- 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산지판매 활성화로 유통구조 개선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   </a:t>
                      </a:r>
                      <a:r>
                        <a:rPr kumimoji="1" lang="en-US" altLang="ko-K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- 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관광 </a:t>
                      </a: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• 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문화사업과 연계한 홍보전략 추진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   </a:t>
                      </a:r>
                      <a:r>
                        <a:rPr kumimoji="1" lang="en-US" altLang="ko-K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- </a:t>
                      </a:r>
                      <a:r>
                        <a:rPr kumimoji="1" lang="ko-KR" alt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늘푸름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홍천한우의 브랜드 파워 강화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itchFamily="34" charset="0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      </a:t>
                      </a:r>
                      <a:r>
                        <a:rPr kumimoji="1" lang="en-US" altLang="ko-K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- </a:t>
                      </a:r>
                      <a:r>
                        <a:rPr kumimoji="1" lang="ko-K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itchFamily="34" charset="0"/>
                          <a:ea typeface="맑은 고딕" pitchFamily="50" charset="-127"/>
                        </a:rPr>
                        <a:t>소비자의 신뢰도 향상으로 판매 활성화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4449763" y="79375"/>
            <a:ext cx="244475" cy="298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latinLnBrk="0" hangingPunct="0">
              <a:defRPr/>
            </a:pPr>
            <a:endParaRPr kumimoji="0" lang="ko-KR" altLang="en-US" b="1">
              <a:ea typeface="HY견고딕" pitchFamily="18" charset="-127"/>
            </a:endParaRPr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4449763" y="79375"/>
            <a:ext cx="244475" cy="298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latinLnBrk="0" hangingPunct="0">
              <a:defRPr/>
            </a:pPr>
            <a:endParaRPr kumimoji="0" lang="ko-KR" altLang="en-US" b="1">
              <a:ea typeface="HY견고딕" pitchFamily="18" charset="-127"/>
            </a:endParaRPr>
          </a:p>
        </p:txBody>
      </p:sp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4449763" y="79375"/>
            <a:ext cx="244475" cy="298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latinLnBrk="0" hangingPunct="0">
              <a:defRPr/>
            </a:pPr>
            <a:endParaRPr kumimoji="0" lang="ko-KR" altLang="en-US" b="1">
              <a:ea typeface="HY견고딕" pitchFamily="18" charset="-127"/>
            </a:endParaRPr>
          </a:p>
        </p:txBody>
      </p:sp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4449763" y="79375"/>
            <a:ext cx="244475" cy="298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latinLnBrk="0" hangingPunct="0">
              <a:defRPr/>
            </a:pPr>
            <a:endParaRPr kumimoji="0" lang="ko-KR" altLang="en-US" b="1">
              <a:ea typeface="HY견고딕" pitchFamily="18" charset="-127"/>
            </a:endParaRPr>
          </a:p>
        </p:txBody>
      </p:sp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4449763" y="79375"/>
            <a:ext cx="244475" cy="298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latinLnBrk="0" hangingPunct="0">
              <a:defRPr/>
            </a:pPr>
            <a:endParaRPr kumimoji="0" lang="ko-KR" altLang="ko-KR" b="1">
              <a:ea typeface="HY견고딕" pitchFamily="18" charset="-127"/>
            </a:endParaRPr>
          </a:p>
        </p:txBody>
      </p:sp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4449763" y="79375"/>
            <a:ext cx="244475" cy="298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latinLnBrk="0" hangingPunct="0">
              <a:defRPr/>
            </a:pPr>
            <a:endParaRPr kumimoji="0" lang="ko-KR" altLang="en-US" b="1">
              <a:ea typeface="HY견고딕" pitchFamily="18" charset="-127"/>
            </a:endParaRPr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4449763" y="79375"/>
            <a:ext cx="244475" cy="298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latinLnBrk="0" hangingPunct="0">
              <a:defRPr/>
            </a:pPr>
            <a:endParaRPr kumimoji="0" lang="ko-KR" altLang="en-US" b="1">
              <a:ea typeface="HY견고딕" pitchFamily="18" charset="-127"/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4449763" y="79375"/>
            <a:ext cx="244475" cy="298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latinLnBrk="0" hangingPunct="0">
              <a:defRPr/>
            </a:pPr>
            <a:endParaRPr kumimoji="0" lang="ko-KR" altLang="en-US" b="1">
              <a:ea typeface="HY견고딕" pitchFamily="18" charset="-127"/>
            </a:endParaRPr>
          </a:p>
        </p:txBody>
      </p:sp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4449763" y="79375"/>
            <a:ext cx="244475" cy="2984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latinLnBrk="0" hangingPunct="0">
              <a:defRPr/>
            </a:pPr>
            <a:endParaRPr kumimoji="0" lang="ko-KR" altLang="ko-KR" b="1">
              <a:ea typeface="HY견고딕" pitchFamily="18" charset="-127"/>
            </a:endParaRPr>
          </a:p>
        </p:txBody>
      </p:sp>
      <p:sp>
        <p:nvSpPr>
          <p:cNvPr id="30736" name="직사각형 14"/>
          <p:cNvSpPr>
            <a:spLocks noChangeArrowheads="1"/>
          </p:cNvSpPr>
          <p:nvPr/>
        </p:nvSpPr>
        <p:spPr bwMode="auto">
          <a:xfrm>
            <a:off x="539750" y="1907580"/>
            <a:ext cx="8245475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latinLnBrk="0" hangingPunct="0">
              <a:buFont typeface="Wingdings 2" pitchFamily="18" charset="2"/>
              <a:buChar char="£"/>
            </a:pPr>
            <a:r>
              <a:rPr kumimoji="0" lang="ko-KR" altLang="en-US" sz="23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기능성 한우고기 개발</a:t>
            </a:r>
          </a:p>
          <a:p>
            <a:pPr eaLnBrk="0" latinLnBrk="0" hangingPunct="0">
              <a:buFont typeface="Wingdings 2" pitchFamily="18" charset="2"/>
              <a:buChar char="£"/>
            </a:pPr>
            <a:endParaRPr kumimoji="0" lang="ko-KR" altLang="en-US" sz="23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0" latinLnBrk="0" hangingPunct="0">
              <a:buFont typeface="Wingdings 2" pitchFamily="18" charset="2"/>
              <a:buNone/>
            </a:pPr>
            <a:r>
              <a:rPr kumimoji="0" lang="ko-KR" altLang="en-US" sz="23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kumimoji="0" lang="en-US" altLang="ko-KR" sz="23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23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오메가 </a:t>
            </a:r>
            <a:r>
              <a:rPr kumimoji="0" lang="en-US" altLang="ko-KR" sz="23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3 </a:t>
            </a:r>
            <a:r>
              <a:rPr kumimoji="0" lang="ko-KR" altLang="en-US" sz="23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지방산 함량 강화</a:t>
            </a:r>
          </a:p>
          <a:p>
            <a:pPr eaLnBrk="0" latinLnBrk="0" hangingPunct="0">
              <a:buFont typeface="Wingdings 2" pitchFamily="18" charset="2"/>
              <a:buNone/>
            </a:pPr>
            <a:endParaRPr kumimoji="0" lang="ko-KR" altLang="en-US" sz="23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0" latinLnBrk="0" hangingPunct="0">
              <a:buFont typeface="Wingdings 2" pitchFamily="18" charset="2"/>
              <a:buNone/>
            </a:pPr>
            <a:r>
              <a:rPr kumimoji="0" lang="ko-KR" altLang="en-US" sz="23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kumimoji="0" lang="en-US" altLang="ko-KR" sz="23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2300" dirty="0" err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올레인산</a:t>
            </a:r>
            <a:r>
              <a:rPr kumimoji="0" lang="ko-KR" altLang="en-US" sz="23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함량 강화</a:t>
            </a:r>
          </a:p>
          <a:p>
            <a:pPr eaLnBrk="0" latinLnBrk="0" hangingPunct="0">
              <a:buFont typeface="Wingdings 2" pitchFamily="18" charset="2"/>
              <a:buNone/>
            </a:pPr>
            <a:endParaRPr kumimoji="0" lang="ko-KR" altLang="en-US" sz="23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0" latinLnBrk="0" hangingPunct="0">
              <a:buFont typeface="Wingdings 2" pitchFamily="18" charset="2"/>
              <a:buNone/>
            </a:pPr>
            <a:r>
              <a:rPr kumimoji="0" lang="ko-KR" altLang="en-US" sz="23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kumimoji="0" lang="en-US" altLang="ko-KR" sz="23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- CLA </a:t>
            </a:r>
            <a:r>
              <a:rPr kumimoji="0" lang="ko-KR" altLang="en-US" sz="23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함량 강화</a:t>
            </a:r>
          </a:p>
          <a:p>
            <a:pPr eaLnBrk="0" latinLnBrk="0" hangingPunct="0">
              <a:buFont typeface="Wingdings 2" pitchFamily="18" charset="2"/>
              <a:buNone/>
            </a:pPr>
            <a:endParaRPr kumimoji="0" lang="ko-KR" altLang="en-US" sz="23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0" latinLnBrk="0" hangingPunct="0">
              <a:buFont typeface="Wingdings 2" pitchFamily="18" charset="2"/>
              <a:buNone/>
            </a:pPr>
            <a:r>
              <a:rPr kumimoji="0" lang="ko-KR" altLang="en-US" sz="23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kumimoji="0" lang="en-US" altLang="ko-KR" sz="23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- LDL </a:t>
            </a:r>
            <a:r>
              <a:rPr kumimoji="0" lang="ko-KR" altLang="en-US" sz="23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콜레스테롤 저하 사료개발 및 한우고기 개발</a:t>
            </a:r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531812" y="617314"/>
            <a:ext cx="4544243" cy="613470"/>
          </a:xfrm>
          <a:prstGeom prst="bevel">
            <a:avLst>
              <a:gd name="adj" fmla="val 12500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 eaLnBrk="0" latinLnBrk="0" hangingPunct="0">
              <a:spcBef>
                <a:spcPct val="50000"/>
              </a:spcBef>
              <a:defRPr/>
            </a:pPr>
            <a:r>
              <a:rPr lang="en-US" altLang="ko-KR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R &amp; D 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사업의 실용화</a:t>
            </a:r>
            <a:endParaRPr kumimoji="0" lang="ko-KR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3481</Words>
  <Application>Microsoft Office PowerPoint</Application>
  <PresentationFormat>화면 슬라이드 쇼(4:3)</PresentationFormat>
  <Paragraphs>2023</Paragraphs>
  <Slides>69</Slides>
  <Notes>7</Notes>
  <HiddenSlides>0</HiddenSlides>
  <MMClips>0</MMClips>
  <ScaleCrop>false</ScaleCrop>
  <HeadingPairs>
    <vt:vector size="8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4</vt:i4>
      </vt:variant>
      <vt:variant>
        <vt:lpstr>슬라이드 제목</vt:lpstr>
      </vt:variant>
      <vt:variant>
        <vt:i4>69</vt:i4>
      </vt:variant>
    </vt:vector>
  </HeadingPairs>
  <TitlesOfParts>
    <vt:vector size="89" baseType="lpstr">
      <vt:lpstr>HY견고딕</vt:lpstr>
      <vt:lpstr>HY동녘B</vt:lpstr>
      <vt:lpstr>HY헤드라인M</vt:lpstr>
      <vt:lpstr>Lucida Sans</vt:lpstr>
      <vt:lpstr>ＭＳ Ｐゴシック</vt:lpstr>
      <vt:lpstr>굴림</vt:lpstr>
      <vt:lpstr>맑은 고딕</vt:lpstr>
      <vt:lpstr>바탕</vt:lpstr>
      <vt:lpstr>함초롬바탕</vt:lpstr>
      <vt:lpstr>휴먼명조</vt:lpstr>
      <vt:lpstr>Arial</vt:lpstr>
      <vt:lpstr>Cambria Math</vt:lpstr>
      <vt:lpstr>Times New Roman</vt:lpstr>
      <vt:lpstr>Wingdings</vt:lpstr>
      <vt:lpstr>Wingdings 2</vt:lpstr>
      <vt:lpstr>Office 테마</vt:lpstr>
      <vt:lpstr>워크시트</vt:lpstr>
      <vt:lpstr>한글과컴퓨터 차트</vt:lpstr>
      <vt:lpstr>Image</vt:lpstr>
      <vt:lpstr>차트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송아지폐사</vt:lpstr>
      <vt:lpstr>축사의상태</vt:lpstr>
      <vt:lpstr>축사의상태</vt:lpstr>
      <vt:lpstr>축사의상태</vt:lpstr>
      <vt:lpstr>축사의상태</vt:lpstr>
      <vt:lpstr>축사의상태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소비, 생산의 과제</vt:lpstr>
      <vt:lpstr>PowerPoint 프레젠테이션</vt:lpstr>
      <vt:lpstr>PowerPoint 프레젠테이션</vt:lpstr>
      <vt:lpstr>PowerPoint 프레젠테이션</vt:lpstr>
      <vt:lpstr>PowerPoint 프레젠테이션</vt:lpstr>
      <vt:lpstr> 　　　　　　　　　　　　　　　　　　　　기후육시：１９９７， ｎ＝６  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R&amp;D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한우시험장이 나아갈 방향</dc:title>
  <dc:creator>Microsoft Corporation</dc:creator>
  <cp:lastModifiedBy>이장우</cp:lastModifiedBy>
  <cp:revision>119</cp:revision>
  <dcterms:created xsi:type="dcterms:W3CDTF">2006-10-05T04:04:58Z</dcterms:created>
  <dcterms:modified xsi:type="dcterms:W3CDTF">2017-04-05T00:55:20Z</dcterms:modified>
</cp:coreProperties>
</file>