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xls" ContentType="application/haansoftxls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06" r:id="rId2"/>
    <p:sldMasterId id="2147483712" r:id="rId3"/>
  </p:sldMasterIdLst>
  <p:notesMasterIdLst>
    <p:notesMasterId r:id="rId69"/>
  </p:notesMasterIdLst>
  <p:handoutMasterIdLst>
    <p:handoutMasterId r:id="rId70"/>
  </p:handoutMasterIdLst>
  <p:sldIdLst>
    <p:sldId id="836" r:id="rId4"/>
    <p:sldId id="703" r:id="rId5"/>
    <p:sldId id="828" r:id="rId6"/>
    <p:sldId id="1030" r:id="rId7"/>
    <p:sldId id="881" r:id="rId8"/>
    <p:sldId id="707" r:id="rId9"/>
    <p:sldId id="1033" r:id="rId10"/>
    <p:sldId id="1034" r:id="rId11"/>
    <p:sldId id="1035" r:id="rId12"/>
    <p:sldId id="1036" r:id="rId13"/>
    <p:sldId id="1037" r:id="rId14"/>
    <p:sldId id="1038" r:id="rId15"/>
    <p:sldId id="1039" r:id="rId16"/>
    <p:sldId id="1040" r:id="rId17"/>
    <p:sldId id="1041" r:id="rId18"/>
    <p:sldId id="1042" r:id="rId19"/>
    <p:sldId id="1043" r:id="rId20"/>
    <p:sldId id="1044" r:id="rId21"/>
    <p:sldId id="1045" r:id="rId22"/>
    <p:sldId id="1055" r:id="rId23"/>
    <p:sldId id="1046" r:id="rId24"/>
    <p:sldId id="1047" r:id="rId25"/>
    <p:sldId id="1048" r:id="rId26"/>
    <p:sldId id="1049" r:id="rId27"/>
    <p:sldId id="1050" r:id="rId28"/>
    <p:sldId id="1051" r:id="rId29"/>
    <p:sldId id="1052" r:id="rId30"/>
    <p:sldId id="1053" r:id="rId31"/>
    <p:sldId id="1054" r:id="rId32"/>
    <p:sldId id="1056" r:id="rId33"/>
    <p:sldId id="1057" r:id="rId34"/>
    <p:sldId id="1058" r:id="rId35"/>
    <p:sldId id="1059" r:id="rId36"/>
    <p:sldId id="1060" r:id="rId37"/>
    <p:sldId id="1072" r:id="rId38"/>
    <p:sldId id="1073" r:id="rId39"/>
    <p:sldId id="1061" r:id="rId40"/>
    <p:sldId id="1062" r:id="rId41"/>
    <p:sldId id="1063" r:id="rId42"/>
    <p:sldId id="1064" r:id="rId43"/>
    <p:sldId id="1086" r:id="rId44"/>
    <p:sldId id="1087" r:id="rId45"/>
    <p:sldId id="1065" r:id="rId46"/>
    <p:sldId id="1066" r:id="rId47"/>
    <p:sldId id="1068" r:id="rId48"/>
    <p:sldId id="1069" r:id="rId49"/>
    <p:sldId id="1070" r:id="rId50"/>
    <p:sldId id="1071" r:id="rId51"/>
    <p:sldId id="1075" r:id="rId52"/>
    <p:sldId id="1076" r:id="rId53"/>
    <p:sldId id="1088" r:id="rId54"/>
    <p:sldId id="1077" r:id="rId55"/>
    <p:sldId id="1078" r:id="rId56"/>
    <p:sldId id="1079" r:id="rId57"/>
    <p:sldId id="1080" r:id="rId58"/>
    <p:sldId id="1081" r:id="rId59"/>
    <p:sldId id="1082" r:id="rId60"/>
    <p:sldId id="1083" r:id="rId61"/>
    <p:sldId id="1084" r:id="rId62"/>
    <p:sldId id="1085" r:id="rId63"/>
    <p:sldId id="858" r:id="rId64"/>
    <p:sldId id="867" r:id="rId65"/>
    <p:sldId id="1022" r:id="rId66"/>
    <p:sldId id="795" r:id="rId67"/>
    <p:sldId id="702" r:id="rId68"/>
  </p:sldIdLst>
  <p:sldSz cx="9144000" cy="6858000" type="screen4x3"/>
  <p:notesSz cx="6864350" cy="9996488"/>
  <p:embeddedFontLst>
    <p:embeddedFont>
      <p:font typeface="맑은 고딕" pitchFamily="50" charset="-127"/>
      <p:regular r:id="rId71"/>
      <p:bold r:id="rId72"/>
    </p:embeddedFont>
    <p:embeddedFont>
      <p:font typeface="HY백송B" pitchFamily="18" charset="-127"/>
      <p:regular r:id="rId73"/>
    </p:embeddedFont>
    <p:embeddedFont>
      <p:font typeface="HY궁서" pitchFamily="18" charset="-127"/>
      <p:regular r:id="rId74"/>
    </p:embeddedFont>
    <p:embeddedFont>
      <p:font typeface="휴먼매직체" pitchFamily="18" charset="-127"/>
      <p:regular r:id="rId75"/>
    </p:embeddedFont>
    <p:embeddedFont>
      <p:font typeface="HY크리스탈M" pitchFamily="18" charset="-127"/>
      <p:regular r:id="rId76"/>
    </p:embeddedFont>
    <p:embeddedFont>
      <p:font typeface="HY견고딕" pitchFamily="18" charset="-127"/>
      <p:regular r:id="rId77"/>
    </p:embeddedFont>
    <p:embeddedFont>
      <p:font typeface="HY헤드라인M" pitchFamily="18" charset="-127"/>
      <p:regular r:id="rId78"/>
    </p:embeddedFont>
    <p:embeddedFont>
      <p:font typeface="HY울릉도M" pitchFamily="18" charset="-127"/>
      <p:regular r:id="rId79"/>
    </p:embeddedFont>
    <p:embeddedFont>
      <p:font typeface="Arial Narrow" pitchFamily="34" charset="0"/>
      <p:regular r:id="rId80"/>
      <p:bold r:id="rId81"/>
      <p:italic r:id="rId82"/>
      <p:boldItalic r:id="rId83"/>
    </p:embeddedFont>
    <p:embeddedFont>
      <p:font typeface="HY울릉도B" pitchFamily="18" charset="-127"/>
      <p:regular r:id="rId84"/>
    </p:embeddedFont>
    <p:embeddedFont>
      <p:font typeface="Arial Unicode MS" pitchFamily="50" charset="-127"/>
      <p:regular r:id="rId85"/>
    </p:embeddedFont>
    <p:embeddedFont>
      <p:font typeface="휴먼옛체" pitchFamily="18" charset="-127"/>
      <p:regular r:id="rId86"/>
    </p:embeddedFont>
    <p:embeddedFont>
      <p:font typeface="휴먼엑스포" pitchFamily="18" charset="-127"/>
      <p:regular r:id="rId87"/>
    </p:embeddedFont>
    <p:embeddedFont>
      <p:font typeface="Wingdings 2" pitchFamily="18" charset="2"/>
      <p:regular r:id="rId88"/>
    </p:embeddedFont>
    <p:embeddedFont>
      <p:font typeface="Arial Black" pitchFamily="34" charset="0"/>
      <p:bold r:id="rId89"/>
    </p:embeddedFont>
    <p:embeddedFont>
      <p:font typeface="HY수평선M" pitchFamily="18" charset="-127"/>
      <p:regular r:id="rId90"/>
    </p:embeddedFont>
    <p:embeddedFont>
      <p:font typeface="HY수평선B" pitchFamily="18" charset="-127"/>
      <p:regular r:id="rId91"/>
    </p:embeddedFont>
    <p:embeddedFont>
      <p:font typeface="HY강B" pitchFamily="18" charset="-127"/>
      <p:regular r:id="rId92"/>
    </p:embeddedFont>
    <p:embeddedFont>
      <p:font typeface="MD아트체" pitchFamily="18" charset="-127"/>
      <p:regular r:id="rId93"/>
    </p:embeddedFont>
    <p:embeddedFont>
      <p:font typeface="새굴림" pitchFamily="18" charset="-127"/>
      <p:regular r:id="rId94"/>
    </p:embeddedFont>
    <p:embeddedFont>
      <p:font typeface="휴먼둥근헤드라인" pitchFamily="18" charset="-127"/>
      <p:regular r:id="rId9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CC"/>
    <a:srgbClr val="59D406"/>
    <a:srgbClr val="D7DA64"/>
    <a:srgbClr val="66FF99"/>
    <a:srgbClr val="FF99CC"/>
    <a:srgbClr val="CCFF33"/>
    <a:srgbClr val="FFCCFF"/>
    <a:srgbClr val="BEFAC8"/>
    <a:srgbClr val="F9DDBF"/>
    <a:srgbClr val="9ECB0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211" autoAdjust="0"/>
    <p:restoredTop sz="93116" autoAdjust="0"/>
  </p:normalViewPr>
  <p:slideViewPr>
    <p:cSldViewPr showGuides="1">
      <p:cViewPr>
        <p:scale>
          <a:sx n="60" d="100"/>
          <a:sy n="60" d="100"/>
        </p:scale>
        <p:origin x="-3084" y="-1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67" d="100"/>
          <a:sy n="67" d="100"/>
        </p:scale>
        <p:origin x="-2880" y="-114"/>
      </p:cViewPr>
      <p:guideLst>
        <p:guide orient="horz" pos="3149"/>
        <p:guide pos="216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font" Target="fonts/font6.fntdata"/><Relationship Id="rId84" Type="http://schemas.openxmlformats.org/officeDocument/2006/relationships/font" Target="fonts/font14.fntdata"/><Relationship Id="rId89" Type="http://schemas.openxmlformats.org/officeDocument/2006/relationships/font" Target="fonts/font19.fntdata"/><Relationship Id="rId97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font" Target="fonts/font1.fntdata"/><Relationship Id="rId92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87" Type="http://schemas.openxmlformats.org/officeDocument/2006/relationships/font" Target="fonts/font17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font" Target="fonts/font12.fntdata"/><Relationship Id="rId90" Type="http://schemas.openxmlformats.org/officeDocument/2006/relationships/font" Target="fonts/font20.fntdata"/><Relationship Id="rId95" Type="http://schemas.openxmlformats.org/officeDocument/2006/relationships/font" Target="fonts/font2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7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font" Target="fonts/font15.fntdata"/><Relationship Id="rId93" Type="http://schemas.openxmlformats.org/officeDocument/2006/relationships/font" Target="fonts/font23.fntdata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88" Type="http://schemas.openxmlformats.org/officeDocument/2006/relationships/font" Target="fonts/font18.fntdata"/><Relationship Id="rId91" Type="http://schemas.openxmlformats.org/officeDocument/2006/relationships/font" Target="fonts/font21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font" Target="fonts/font16.fntdata"/><Relationship Id="rId94" Type="http://schemas.openxmlformats.org/officeDocument/2006/relationships/font" Target="fonts/font24.fntdata"/><Relationship Id="rId9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821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1F682577-C0BB-406C-958E-F53315ED40F0}" type="datetimeFigureOut">
              <a:rPr lang="ko-KR" altLang="en-US" smtClean="0"/>
              <a:pPr/>
              <a:t>2017-03-17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821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CD1FF977-62D3-4168-A83C-8FFCB79424A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913122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510020CF-26FA-42CF-8743-139664075565}" type="datetimeFigureOut">
              <a:rPr lang="ko-KR" altLang="en-US" smtClean="0"/>
              <a:pPr/>
              <a:t>2017-03-17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33450" y="749300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6435" y="4748332"/>
            <a:ext cx="5491480" cy="4498420"/>
          </a:xfrm>
          <a:prstGeom prst="rect">
            <a:avLst/>
          </a:prstGeom>
        </p:spPr>
        <p:txBody>
          <a:bodyPr vert="horz" lIns="96341" tIns="48171" rIns="96341" bIns="48171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821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6940135E-810D-4063-8813-E94D6651C52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86813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9E773-8805-411C-BB98-0C127F6EEC01}" type="slidenum">
              <a:rPr lang="ko-KR" altLang="en-US" smtClean="0">
                <a:solidFill>
                  <a:prstClr val="black"/>
                </a:solidFill>
              </a:rPr>
              <a:pPr/>
              <a:t>26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31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32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ko-KR" altLang="en-US" smtClean="0"/>
          </a:p>
        </p:txBody>
      </p:sp>
      <p:sp>
        <p:nvSpPr>
          <p:cNvPr id="6554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674B0AD-BBD3-46F6-9AF2-99608F1B7977}" type="slidenum">
              <a:rPr lang="ko-KR" altLang="en-US" smtClean="0"/>
              <a:pPr/>
              <a:t>33</a:t>
            </a:fld>
            <a:endParaRPr lang="en-US" altLang="ko-K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smtClean="0"/>
          </a:p>
        </p:txBody>
      </p:sp>
      <p:sp>
        <p:nvSpPr>
          <p:cNvPr id="78851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1F6811-15F9-4906-B833-3427E097B284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34</a:t>
            </a:fld>
            <a:endParaRPr lang="en-US" altLang="ko-KR" smtClean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ko-KR" smtClean="0"/>
          </a:p>
        </p:txBody>
      </p:sp>
      <p:sp>
        <p:nvSpPr>
          <p:cNvPr id="5427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284B0A0-F78D-4480-8597-B9B29451F4F1}" type="slidenum">
              <a:rPr lang="ko-KR" altLang="en-US" smtClean="0"/>
              <a:pPr/>
              <a:t>35</a:t>
            </a:fld>
            <a:endParaRPr lang="en-US" altLang="ko-K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ko-KR" altLang="en-US" smtClean="0"/>
          </a:p>
        </p:txBody>
      </p:sp>
      <p:sp>
        <p:nvSpPr>
          <p:cNvPr id="5325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35620"/>
            <a:fld id="{79F2CF84-1549-40DF-B05F-7E576B538E22}" type="slidenum">
              <a:rPr kumimoji="0" lang="en-US" altLang="ko-KR" smtClean="0">
                <a:latin typeface="Arial" charset="0"/>
              </a:rPr>
              <a:pPr defTabSz="935620"/>
              <a:t>37</a:t>
            </a:fld>
            <a:endParaRPr kumimoji="0" lang="en-US" altLang="ko-KR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38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41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42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46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47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슬라이드 노트 개체 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ko-KR" altLang="en-US" smtClean="0"/>
          </a:p>
        </p:txBody>
      </p:sp>
      <p:sp>
        <p:nvSpPr>
          <p:cNvPr id="5530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5B43951-4975-42FD-83BD-E77F3B74B3B8}" type="slidenum">
              <a:rPr lang="en-US" altLang="ko-KR" smtClean="0"/>
              <a:pPr/>
              <a:t>48</a:t>
            </a:fld>
            <a:endParaRPr lang="en-US" altLang="ko-K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49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53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55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56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57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61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62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63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64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10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11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12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14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15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20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하늘.png"/>
          <p:cNvPicPr>
            <a:picLocks noChangeAspect="1"/>
          </p:cNvPicPr>
          <p:nvPr userDrawn="1"/>
        </p:nvPicPr>
        <p:blipFill>
          <a:blip r:embed="rId2" cstate="print"/>
          <a:srcRect l="2597" r="3363" b="23520"/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1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AF4D48-E83D-425A-B70C-CDEEFA583630}" type="datetimeFigureOut">
              <a:rPr lang="ko-KR" altLang="en-US">
                <a:solidFill>
                  <a:prstClr val="black"/>
                </a:solidFill>
              </a:rPr>
              <a:pPr/>
              <a:t>2017-03-17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ko-KR" altLang="en-US" dirty="0">
              <a:solidFill>
                <a:prstClr val="black"/>
              </a:solidFill>
            </a:endParaRPr>
          </a:p>
        </p:txBody>
      </p:sp>
      <p:pic>
        <p:nvPicPr>
          <p:cNvPr id="21" name="그림 20" descr="라인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428604"/>
            <a:ext cx="9144000" cy="500066"/>
          </a:xfrm>
          <a:prstGeom prst="rect">
            <a:avLst/>
          </a:prstGeom>
        </p:spPr>
      </p:pic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412778" y="228600"/>
            <a:ext cx="8231188" cy="560414"/>
          </a:xfrm>
          <a:prstGeom prst="rect">
            <a:avLst/>
          </a:prstGeom>
        </p:spPr>
        <p:txBody>
          <a:bodyPr anchor="ctr"/>
          <a:lstStyle>
            <a:lvl1pPr algn="l">
              <a:defRPr sz="3500">
                <a:solidFill>
                  <a:srgbClr val="264F08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23" name="그림 22" descr="패턴1.png"/>
          <p:cNvPicPr>
            <a:picLocks noChangeAspect="1"/>
          </p:cNvPicPr>
          <p:nvPr userDrawn="1"/>
        </p:nvPicPr>
        <p:blipFill>
          <a:blip r:embed="rId4" cstate="print"/>
          <a:srcRect l="36693" r="12114"/>
          <a:stretch>
            <a:fillRect/>
          </a:stretch>
        </p:blipFill>
        <p:spPr>
          <a:xfrm rot="17284150" flipH="1">
            <a:off x="8200100" y="-244168"/>
            <a:ext cx="405922" cy="1144922"/>
          </a:xfrm>
          <a:prstGeom prst="rect">
            <a:avLst/>
          </a:prstGeom>
        </p:spPr>
      </p:pic>
      <p:pic>
        <p:nvPicPr>
          <p:cNvPr id="12" name="그림 11" descr="나무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358214" y="93759"/>
            <a:ext cx="590102" cy="647026"/>
          </a:xfrm>
          <a:prstGeom prst="rect">
            <a:avLst/>
          </a:prstGeom>
        </p:spPr>
      </p:pic>
      <p:pic>
        <p:nvPicPr>
          <p:cNvPr id="11" name="그림 10" descr="잔디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 flipH="1">
            <a:off x="0" y="6272212"/>
            <a:ext cx="9144000" cy="585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하늘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22864" y="0"/>
            <a:ext cx="9144000" cy="6858000"/>
          </a:xfrm>
          <a:prstGeom prst="rect">
            <a:avLst/>
          </a:prstGeom>
        </p:spPr>
      </p:pic>
      <p:pic>
        <p:nvPicPr>
          <p:cNvPr id="10" name="그림 9" descr="잔디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flipH="1">
            <a:off x="0" y="6272212"/>
            <a:ext cx="9144000" cy="585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하늘.png"/>
          <p:cNvPicPr>
            <a:picLocks noChangeAspect="1"/>
          </p:cNvPicPr>
          <p:nvPr userDrawn="1"/>
        </p:nvPicPr>
        <p:blipFill>
          <a:blip r:embed="rId2" cstate="print"/>
          <a:srcRect l="2597" r="3363" b="23520"/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1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AF4D48-E83D-425A-B70C-CDEEFA583630}" type="datetimeFigureOut">
              <a:rPr lang="ko-KR" altLang="en-US">
                <a:solidFill>
                  <a:prstClr val="black"/>
                </a:solidFill>
              </a:rPr>
              <a:pPr/>
              <a:t>2017-03-17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ko-KR" altLang="en-US" dirty="0">
              <a:solidFill>
                <a:prstClr val="black"/>
              </a:solidFill>
            </a:endParaRPr>
          </a:p>
        </p:txBody>
      </p:sp>
      <p:pic>
        <p:nvPicPr>
          <p:cNvPr id="21" name="그림 20" descr="라인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428604"/>
            <a:ext cx="9144000" cy="500066"/>
          </a:xfrm>
          <a:prstGeom prst="rect">
            <a:avLst/>
          </a:prstGeom>
        </p:spPr>
      </p:pic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412778" y="228600"/>
            <a:ext cx="8231188" cy="560414"/>
          </a:xfrm>
          <a:prstGeom prst="rect">
            <a:avLst/>
          </a:prstGeom>
        </p:spPr>
        <p:txBody>
          <a:bodyPr anchor="ctr"/>
          <a:lstStyle>
            <a:lvl1pPr algn="l">
              <a:defRPr sz="3500">
                <a:solidFill>
                  <a:srgbClr val="264F08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23" name="그림 22" descr="패턴1.png"/>
          <p:cNvPicPr>
            <a:picLocks noChangeAspect="1"/>
          </p:cNvPicPr>
          <p:nvPr userDrawn="1"/>
        </p:nvPicPr>
        <p:blipFill>
          <a:blip r:embed="rId4" cstate="print"/>
          <a:srcRect l="36693" r="12114"/>
          <a:stretch>
            <a:fillRect/>
          </a:stretch>
        </p:blipFill>
        <p:spPr>
          <a:xfrm rot="17284150" flipH="1">
            <a:off x="8200100" y="-244168"/>
            <a:ext cx="405922" cy="1144922"/>
          </a:xfrm>
          <a:prstGeom prst="rect">
            <a:avLst/>
          </a:prstGeom>
        </p:spPr>
      </p:pic>
      <p:pic>
        <p:nvPicPr>
          <p:cNvPr id="12" name="그림 11" descr="나무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358214" y="93759"/>
            <a:ext cx="590102" cy="647026"/>
          </a:xfrm>
          <a:prstGeom prst="rect">
            <a:avLst/>
          </a:prstGeom>
        </p:spPr>
      </p:pic>
      <p:pic>
        <p:nvPicPr>
          <p:cNvPr id="11" name="그림 10" descr="잔디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 flipH="1">
            <a:off x="0" y="6272212"/>
            <a:ext cx="9144000" cy="585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>
            <a:spLocks noEditPoints="1"/>
          </p:cNvSpPr>
          <p:nvPr/>
        </p:nvSpPr>
        <p:spPr bwMode="blackGray">
          <a:xfrm>
            <a:off x="6820592" y="428628"/>
            <a:ext cx="2323440" cy="6000768"/>
          </a:xfrm>
          <a:custGeom>
            <a:avLst/>
            <a:gdLst/>
            <a:ahLst/>
            <a:cxnLst>
              <a:cxn ang="0">
                <a:pos x="487" y="2402"/>
              </a:cxn>
              <a:cxn ang="0">
                <a:pos x="608" y="2460"/>
              </a:cxn>
              <a:cxn ang="0">
                <a:pos x="610" y="2554"/>
              </a:cxn>
              <a:cxn ang="0">
                <a:pos x="893" y="2559"/>
              </a:cxn>
              <a:cxn ang="0">
                <a:pos x="772" y="2424"/>
              </a:cxn>
              <a:cxn ang="0">
                <a:pos x="334" y="2346"/>
              </a:cxn>
              <a:cxn ang="0">
                <a:pos x="447" y="2270"/>
              </a:cxn>
              <a:cxn ang="0">
                <a:pos x="696" y="2192"/>
              </a:cxn>
              <a:cxn ang="0">
                <a:pos x="801" y="2254"/>
              </a:cxn>
              <a:cxn ang="0">
                <a:pos x="914" y="2229"/>
              </a:cxn>
              <a:cxn ang="0">
                <a:pos x="996" y="2221"/>
              </a:cxn>
              <a:cxn ang="0">
                <a:pos x="833" y="2000"/>
              </a:cxn>
              <a:cxn ang="0">
                <a:pos x="891" y="2021"/>
              </a:cxn>
              <a:cxn ang="0">
                <a:pos x="603" y="1981"/>
              </a:cxn>
              <a:cxn ang="0">
                <a:pos x="334" y="2185"/>
              </a:cxn>
              <a:cxn ang="0">
                <a:pos x="415" y="2205"/>
              </a:cxn>
              <a:cxn ang="0">
                <a:pos x="568" y="2097"/>
              </a:cxn>
              <a:cxn ang="0">
                <a:pos x="923" y="1962"/>
              </a:cxn>
              <a:cxn ang="0">
                <a:pos x="707" y="1856"/>
              </a:cxn>
              <a:cxn ang="0">
                <a:pos x="783" y="1877"/>
              </a:cxn>
              <a:cxn ang="0">
                <a:pos x="1024" y="1938"/>
              </a:cxn>
              <a:cxn ang="0">
                <a:pos x="714" y="1767"/>
              </a:cxn>
              <a:cxn ang="0">
                <a:pos x="773" y="1779"/>
              </a:cxn>
              <a:cxn ang="0">
                <a:pos x="321" y="1789"/>
              </a:cxn>
              <a:cxn ang="0">
                <a:pos x="478" y="1916"/>
              </a:cxn>
              <a:cxn ang="0">
                <a:pos x="561" y="1954"/>
              </a:cxn>
              <a:cxn ang="0">
                <a:pos x="429" y="1744"/>
              </a:cxn>
              <a:cxn ang="0">
                <a:pos x="618" y="1731"/>
              </a:cxn>
              <a:cxn ang="0">
                <a:pos x="964" y="1657"/>
              </a:cxn>
              <a:cxn ang="0">
                <a:pos x="499" y="1689"/>
              </a:cxn>
              <a:cxn ang="0">
                <a:pos x="696" y="1680"/>
              </a:cxn>
              <a:cxn ang="0">
                <a:pos x="886" y="1764"/>
              </a:cxn>
              <a:cxn ang="0">
                <a:pos x="363" y="1496"/>
              </a:cxn>
              <a:cxn ang="0">
                <a:pos x="808" y="1481"/>
              </a:cxn>
              <a:cxn ang="0">
                <a:pos x="681" y="1492"/>
              </a:cxn>
              <a:cxn ang="0">
                <a:pos x="956" y="1592"/>
              </a:cxn>
              <a:cxn ang="0">
                <a:pos x="781" y="1312"/>
              </a:cxn>
              <a:cxn ang="0">
                <a:pos x="247" y="1405"/>
              </a:cxn>
              <a:cxn ang="0">
                <a:pos x="959" y="1228"/>
              </a:cxn>
              <a:cxn ang="0">
                <a:pos x="969" y="1142"/>
              </a:cxn>
              <a:cxn ang="0">
                <a:pos x="313" y="1025"/>
              </a:cxn>
              <a:cxn ang="0">
                <a:pos x="305" y="1085"/>
              </a:cxn>
              <a:cxn ang="0">
                <a:pos x="952" y="970"/>
              </a:cxn>
              <a:cxn ang="0">
                <a:pos x="915" y="820"/>
              </a:cxn>
              <a:cxn ang="0">
                <a:pos x="1029" y="881"/>
              </a:cxn>
              <a:cxn ang="0">
                <a:pos x="572" y="977"/>
              </a:cxn>
              <a:cxn ang="0">
                <a:pos x="643" y="757"/>
              </a:cxn>
              <a:cxn ang="0">
                <a:pos x="849" y="1016"/>
              </a:cxn>
              <a:cxn ang="0">
                <a:pos x="825" y="559"/>
              </a:cxn>
              <a:cxn ang="0">
                <a:pos x="1014" y="978"/>
              </a:cxn>
              <a:cxn ang="0">
                <a:pos x="985" y="1730"/>
              </a:cxn>
              <a:cxn ang="0">
                <a:pos x="1046" y="2030"/>
              </a:cxn>
              <a:cxn ang="0">
                <a:pos x="982" y="2783"/>
              </a:cxn>
              <a:cxn ang="0">
                <a:pos x="153" y="2108"/>
              </a:cxn>
              <a:cxn ang="0">
                <a:pos x="137" y="1741"/>
              </a:cxn>
              <a:cxn ang="0">
                <a:pos x="8" y="1398"/>
              </a:cxn>
              <a:cxn ang="0">
                <a:pos x="115" y="1367"/>
              </a:cxn>
              <a:cxn ang="0">
                <a:pos x="174" y="1117"/>
              </a:cxn>
              <a:cxn ang="0">
                <a:pos x="265" y="852"/>
              </a:cxn>
              <a:cxn ang="0">
                <a:pos x="648" y="458"/>
              </a:cxn>
              <a:cxn ang="0">
                <a:pos x="815" y="441"/>
              </a:cxn>
            </a:cxnLst>
            <a:rect l="0" t="0" r="0" b="0"/>
            <a:pathLst>
              <a:path w="1052" h="2787">
                <a:moveTo>
                  <a:pt x="957" y="2608"/>
                </a:moveTo>
                <a:lnTo>
                  <a:pt x="945" y="2627"/>
                </a:lnTo>
                <a:lnTo>
                  <a:pt x="934" y="2646"/>
                </a:lnTo>
                <a:lnTo>
                  <a:pt x="922" y="2665"/>
                </a:lnTo>
                <a:lnTo>
                  <a:pt x="907" y="2684"/>
                </a:lnTo>
                <a:lnTo>
                  <a:pt x="910" y="2684"/>
                </a:lnTo>
                <a:lnTo>
                  <a:pt x="916" y="2685"/>
                </a:lnTo>
                <a:lnTo>
                  <a:pt x="926" y="2686"/>
                </a:lnTo>
                <a:lnTo>
                  <a:pt x="938" y="2688"/>
                </a:lnTo>
                <a:lnTo>
                  <a:pt x="952" y="2690"/>
                </a:lnTo>
                <a:lnTo>
                  <a:pt x="966" y="2693"/>
                </a:lnTo>
                <a:lnTo>
                  <a:pt x="979" y="2696"/>
                </a:lnTo>
                <a:lnTo>
                  <a:pt x="990" y="2699"/>
                </a:lnTo>
                <a:lnTo>
                  <a:pt x="989" y="2696"/>
                </a:lnTo>
                <a:lnTo>
                  <a:pt x="987" y="2691"/>
                </a:lnTo>
                <a:lnTo>
                  <a:pt x="983" y="2681"/>
                </a:lnTo>
                <a:lnTo>
                  <a:pt x="980" y="2670"/>
                </a:lnTo>
                <a:lnTo>
                  <a:pt x="975" y="2658"/>
                </a:lnTo>
                <a:lnTo>
                  <a:pt x="970" y="2644"/>
                </a:lnTo>
                <a:lnTo>
                  <a:pt x="965" y="2630"/>
                </a:lnTo>
                <a:lnTo>
                  <a:pt x="957" y="2608"/>
                </a:lnTo>
                <a:close/>
                <a:moveTo>
                  <a:pt x="454" y="2402"/>
                </a:moveTo>
                <a:lnTo>
                  <a:pt x="421" y="2410"/>
                </a:lnTo>
                <a:lnTo>
                  <a:pt x="470" y="2463"/>
                </a:lnTo>
                <a:lnTo>
                  <a:pt x="478" y="2463"/>
                </a:lnTo>
                <a:lnTo>
                  <a:pt x="487" y="2402"/>
                </a:lnTo>
                <a:lnTo>
                  <a:pt x="454" y="2402"/>
                </a:lnTo>
                <a:close/>
                <a:moveTo>
                  <a:pt x="758" y="2306"/>
                </a:moveTo>
                <a:lnTo>
                  <a:pt x="731" y="2308"/>
                </a:lnTo>
                <a:lnTo>
                  <a:pt x="706" y="2312"/>
                </a:lnTo>
                <a:lnTo>
                  <a:pt x="680" y="2317"/>
                </a:lnTo>
                <a:lnTo>
                  <a:pt x="654" y="2324"/>
                </a:lnTo>
                <a:lnTo>
                  <a:pt x="630" y="2334"/>
                </a:lnTo>
                <a:lnTo>
                  <a:pt x="608" y="2344"/>
                </a:lnTo>
                <a:lnTo>
                  <a:pt x="588" y="2355"/>
                </a:lnTo>
                <a:lnTo>
                  <a:pt x="570" y="2367"/>
                </a:lnTo>
                <a:lnTo>
                  <a:pt x="555" y="2382"/>
                </a:lnTo>
                <a:lnTo>
                  <a:pt x="543" y="2396"/>
                </a:lnTo>
                <a:lnTo>
                  <a:pt x="535" y="2412"/>
                </a:lnTo>
                <a:lnTo>
                  <a:pt x="531" y="2428"/>
                </a:lnTo>
                <a:lnTo>
                  <a:pt x="531" y="2445"/>
                </a:lnTo>
                <a:lnTo>
                  <a:pt x="536" y="2463"/>
                </a:lnTo>
                <a:lnTo>
                  <a:pt x="545" y="2477"/>
                </a:lnTo>
                <a:lnTo>
                  <a:pt x="555" y="2487"/>
                </a:lnTo>
                <a:lnTo>
                  <a:pt x="567" y="2493"/>
                </a:lnTo>
                <a:lnTo>
                  <a:pt x="580" y="2497"/>
                </a:lnTo>
                <a:lnTo>
                  <a:pt x="592" y="2496"/>
                </a:lnTo>
                <a:lnTo>
                  <a:pt x="604" y="2493"/>
                </a:lnTo>
                <a:lnTo>
                  <a:pt x="614" y="2486"/>
                </a:lnTo>
                <a:lnTo>
                  <a:pt x="622" y="2476"/>
                </a:lnTo>
                <a:lnTo>
                  <a:pt x="627" y="2463"/>
                </a:lnTo>
                <a:lnTo>
                  <a:pt x="608" y="2460"/>
                </a:lnTo>
                <a:lnTo>
                  <a:pt x="596" y="2458"/>
                </a:lnTo>
                <a:lnTo>
                  <a:pt x="586" y="2454"/>
                </a:lnTo>
                <a:lnTo>
                  <a:pt x="580" y="2448"/>
                </a:lnTo>
                <a:lnTo>
                  <a:pt x="577" y="2439"/>
                </a:lnTo>
                <a:lnTo>
                  <a:pt x="578" y="2427"/>
                </a:lnTo>
                <a:lnTo>
                  <a:pt x="584" y="2416"/>
                </a:lnTo>
                <a:lnTo>
                  <a:pt x="592" y="2405"/>
                </a:lnTo>
                <a:lnTo>
                  <a:pt x="603" y="2397"/>
                </a:lnTo>
                <a:lnTo>
                  <a:pt x="615" y="2391"/>
                </a:lnTo>
                <a:lnTo>
                  <a:pt x="629" y="2387"/>
                </a:lnTo>
                <a:lnTo>
                  <a:pt x="642" y="2386"/>
                </a:lnTo>
                <a:lnTo>
                  <a:pt x="656" y="2388"/>
                </a:lnTo>
                <a:lnTo>
                  <a:pt x="670" y="2394"/>
                </a:lnTo>
                <a:lnTo>
                  <a:pt x="682" y="2404"/>
                </a:lnTo>
                <a:lnTo>
                  <a:pt x="693" y="2417"/>
                </a:lnTo>
                <a:lnTo>
                  <a:pt x="696" y="2425"/>
                </a:lnTo>
                <a:lnTo>
                  <a:pt x="698" y="2435"/>
                </a:lnTo>
                <a:lnTo>
                  <a:pt x="698" y="2447"/>
                </a:lnTo>
                <a:lnTo>
                  <a:pt x="696" y="2460"/>
                </a:lnTo>
                <a:lnTo>
                  <a:pt x="693" y="2474"/>
                </a:lnTo>
                <a:lnTo>
                  <a:pt x="686" y="2489"/>
                </a:lnTo>
                <a:lnTo>
                  <a:pt x="677" y="2504"/>
                </a:lnTo>
                <a:lnTo>
                  <a:pt x="666" y="2518"/>
                </a:lnTo>
                <a:lnTo>
                  <a:pt x="651" y="2531"/>
                </a:lnTo>
                <a:lnTo>
                  <a:pt x="632" y="2544"/>
                </a:lnTo>
                <a:lnTo>
                  <a:pt x="610" y="2554"/>
                </a:lnTo>
                <a:lnTo>
                  <a:pt x="631" y="2570"/>
                </a:lnTo>
                <a:lnTo>
                  <a:pt x="653" y="2584"/>
                </a:lnTo>
                <a:lnTo>
                  <a:pt x="677" y="2597"/>
                </a:lnTo>
                <a:lnTo>
                  <a:pt x="700" y="2610"/>
                </a:lnTo>
                <a:lnTo>
                  <a:pt x="724" y="2622"/>
                </a:lnTo>
                <a:lnTo>
                  <a:pt x="747" y="2632"/>
                </a:lnTo>
                <a:lnTo>
                  <a:pt x="769" y="2642"/>
                </a:lnTo>
                <a:lnTo>
                  <a:pt x="790" y="2650"/>
                </a:lnTo>
                <a:lnTo>
                  <a:pt x="808" y="2658"/>
                </a:lnTo>
                <a:lnTo>
                  <a:pt x="838" y="2667"/>
                </a:lnTo>
                <a:lnTo>
                  <a:pt x="849" y="2669"/>
                </a:lnTo>
                <a:lnTo>
                  <a:pt x="855" y="2669"/>
                </a:lnTo>
                <a:lnTo>
                  <a:pt x="858" y="2669"/>
                </a:lnTo>
                <a:lnTo>
                  <a:pt x="860" y="2660"/>
                </a:lnTo>
                <a:lnTo>
                  <a:pt x="862" y="2650"/>
                </a:lnTo>
                <a:lnTo>
                  <a:pt x="867" y="2637"/>
                </a:lnTo>
                <a:lnTo>
                  <a:pt x="872" y="2625"/>
                </a:lnTo>
                <a:lnTo>
                  <a:pt x="878" y="2610"/>
                </a:lnTo>
                <a:lnTo>
                  <a:pt x="884" y="2597"/>
                </a:lnTo>
                <a:lnTo>
                  <a:pt x="890" y="2584"/>
                </a:lnTo>
                <a:lnTo>
                  <a:pt x="895" y="2572"/>
                </a:lnTo>
                <a:lnTo>
                  <a:pt x="900" y="2561"/>
                </a:lnTo>
                <a:lnTo>
                  <a:pt x="904" y="2553"/>
                </a:lnTo>
                <a:lnTo>
                  <a:pt x="906" y="2548"/>
                </a:lnTo>
                <a:lnTo>
                  <a:pt x="907" y="2547"/>
                </a:lnTo>
                <a:lnTo>
                  <a:pt x="893" y="2559"/>
                </a:lnTo>
                <a:lnTo>
                  <a:pt x="880" y="2568"/>
                </a:lnTo>
                <a:lnTo>
                  <a:pt x="864" y="2572"/>
                </a:lnTo>
                <a:lnTo>
                  <a:pt x="848" y="2574"/>
                </a:lnTo>
                <a:lnTo>
                  <a:pt x="829" y="2573"/>
                </a:lnTo>
                <a:lnTo>
                  <a:pt x="810" y="2571"/>
                </a:lnTo>
                <a:lnTo>
                  <a:pt x="790" y="2570"/>
                </a:lnTo>
                <a:lnTo>
                  <a:pt x="767" y="2570"/>
                </a:lnTo>
                <a:lnTo>
                  <a:pt x="769" y="2567"/>
                </a:lnTo>
                <a:lnTo>
                  <a:pt x="774" y="2561"/>
                </a:lnTo>
                <a:lnTo>
                  <a:pt x="783" y="2554"/>
                </a:lnTo>
                <a:lnTo>
                  <a:pt x="792" y="2545"/>
                </a:lnTo>
                <a:lnTo>
                  <a:pt x="804" y="2535"/>
                </a:lnTo>
                <a:lnTo>
                  <a:pt x="816" y="2524"/>
                </a:lnTo>
                <a:lnTo>
                  <a:pt x="829" y="2513"/>
                </a:lnTo>
                <a:lnTo>
                  <a:pt x="842" y="2501"/>
                </a:lnTo>
                <a:lnTo>
                  <a:pt x="856" y="2490"/>
                </a:lnTo>
                <a:lnTo>
                  <a:pt x="880" y="2470"/>
                </a:lnTo>
                <a:lnTo>
                  <a:pt x="889" y="2462"/>
                </a:lnTo>
                <a:lnTo>
                  <a:pt x="896" y="2455"/>
                </a:lnTo>
                <a:lnTo>
                  <a:pt x="901" y="2452"/>
                </a:lnTo>
                <a:lnTo>
                  <a:pt x="903" y="2450"/>
                </a:lnTo>
                <a:lnTo>
                  <a:pt x="876" y="2452"/>
                </a:lnTo>
                <a:lnTo>
                  <a:pt x="853" y="2451"/>
                </a:lnTo>
                <a:lnTo>
                  <a:pt x="833" y="2450"/>
                </a:lnTo>
                <a:lnTo>
                  <a:pt x="767" y="2440"/>
                </a:lnTo>
                <a:lnTo>
                  <a:pt x="772" y="2424"/>
                </a:lnTo>
                <a:lnTo>
                  <a:pt x="781" y="2409"/>
                </a:lnTo>
                <a:lnTo>
                  <a:pt x="794" y="2397"/>
                </a:lnTo>
                <a:lnTo>
                  <a:pt x="809" y="2386"/>
                </a:lnTo>
                <a:lnTo>
                  <a:pt x="827" y="2377"/>
                </a:lnTo>
                <a:lnTo>
                  <a:pt x="846" y="2372"/>
                </a:lnTo>
                <a:lnTo>
                  <a:pt x="864" y="2367"/>
                </a:lnTo>
                <a:lnTo>
                  <a:pt x="882" y="2366"/>
                </a:lnTo>
                <a:lnTo>
                  <a:pt x="900" y="2367"/>
                </a:lnTo>
                <a:lnTo>
                  <a:pt x="915" y="2372"/>
                </a:lnTo>
                <a:lnTo>
                  <a:pt x="904" y="2355"/>
                </a:lnTo>
                <a:lnTo>
                  <a:pt x="891" y="2340"/>
                </a:lnTo>
                <a:lnTo>
                  <a:pt x="873" y="2328"/>
                </a:lnTo>
                <a:lnTo>
                  <a:pt x="853" y="2319"/>
                </a:lnTo>
                <a:lnTo>
                  <a:pt x="832" y="2313"/>
                </a:lnTo>
                <a:lnTo>
                  <a:pt x="808" y="2308"/>
                </a:lnTo>
                <a:lnTo>
                  <a:pt x="783" y="2306"/>
                </a:lnTo>
                <a:lnTo>
                  <a:pt x="758" y="2306"/>
                </a:lnTo>
                <a:close/>
                <a:moveTo>
                  <a:pt x="371" y="2235"/>
                </a:moveTo>
                <a:lnTo>
                  <a:pt x="339" y="2240"/>
                </a:lnTo>
                <a:lnTo>
                  <a:pt x="299" y="2249"/>
                </a:lnTo>
                <a:lnTo>
                  <a:pt x="280" y="2253"/>
                </a:lnTo>
                <a:lnTo>
                  <a:pt x="264" y="2257"/>
                </a:lnTo>
                <a:lnTo>
                  <a:pt x="279" y="2280"/>
                </a:lnTo>
                <a:lnTo>
                  <a:pt x="295" y="2303"/>
                </a:lnTo>
                <a:lnTo>
                  <a:pt x="313" y="2325"/>
                </a:lnTo>
                <a:lnTo>
                  <a:pt x="334" y="2346"/>
                </a:lnTo>
                <a:lnTo>
                  <a:pt x="356" y="2365"/>
                </a:lnTo>
                <a:lnTo>
                  <a:pt x="379" y="2382"/>
                </a:lnTo>
                <a:lnTo>
                  <a:pt x="404" y="2394"/>
                </a:lnTo>
                <a:lnTo>
                  <a:pt x="411" y="2387"/>
                </a:lnTo>
                <a:lnTo>
                  <a:pt x="428" y="2370"/>
                </a:lnTo>
                <a:lnTo>
                  <a:pt x="436" y="2361"/>
                </a:lnTo>
                <a:lnTo>
                  <a:pt x="444" y="2352"/>
                </a:lnTo>
                <a:lnTo>
                  <a:pt x="452" y="2345"/>
                </a:lnTo>
                <a:lnTo>
                  <a:pt x="457" y="2339"/>
                </a:lnTo>
                <a:lnTo>
                  <a:pt x="461" y="2335"/>
                </a:lnTo>
                <a:lnTo>
                  <a:pt x="462" y="2334"/>
                </a:lnTo>
                <a:lnTo>
                  <a:pt x="444" y="2336"/>
                </a:lnTo>
                <a:lnTo>
                  <a:pt x="430" y="2337"/>
                </a:lnTo>
                <a:lnTo>
                  <a:pt x="417" y="2335"/>
                </a:lnTo>
                <a:lnTo>
                  <a:pt x="405" y="2334"/>
                </a:lnTo>
                <a:lnTo>
                  <a:pt x="394" y="2330"/>
                </a:lnTo>
                <a:lnTo>
                  <a:pt x="383" y="2328"/>
                </a:lnTo>
                <a:lnTo>
                  <a:pt x="371" y="2326"/>
                </a:lnTo>
                <a:lnTo>
                  <a:pt x="373" y="2318"/>
                </a:lnTo>
                <a:lnTo>
                  <a:pt x="375" y="2309"/>
                </a:lnTo>
                <a:lnTo>
                  <a:pt x="379" y="2298"/>
                </a:lnTo>
                <a:lnTo>
                  <a:pt x="387" y="2288"/>
                </a:lnTo>
                <a:lnTo>
                  <a:pt x="395" y="2282"/>
                </a:lnTo>
                <a:lnTo>
                  <a:pt x="405" y="2279"/>
                </a:lnTo>
                <a:lnTo>
                  <a:pt x="433" y="2273"/>
                </a:lnTo>
                <a:lnTo>
                  <a:pt x="447" y="2270"/>
                </a:lnTo>
                <a:lnTo>
                  <a:pt x="462" y="2265"/>
                </a:lnTo>
                <a:lnTo>
                  <a:pt x="446" y="2259"/>
                </a:lnTo>
                <a:lnTo>
                  <a:pt x="432" y="2251"/>
                </a:lnTo>
                <a:lnTo>
                  <a:pt x="416" y="2244"/>
                </a:lnTo>
                <a:lnTo>
                  <a:pt x="401" y="2238"/>
                </a:lnTo>
                <a:lnTo>
                  <a:pt x="386" y="2235"/>
                </a:lnTo>
                <a:lnTo>
                  <a:pt x="371" y="2235"/>
                </a:lnTo>
                <a:close/>
                <a:moveTo>
                  <a:pt x="926" y="2137"/>
                </a:moveTo>
                <a:lnTo>
                  <a:pt x="915" y="2146"/>
                </a:lnTo>
                <a:lnTo>
                  <a:pt x="900" y="2155"/>
                </a:lnTo>
                <a:lnTo>
                  <a:pt x="883" y="2167"/>
                </a:lnTo>
                <a:lnTo>
                  <a:pt x="866" y="2179"/>
                </a:lnTo>
                <a:lnTo>
                  <a:pt x="829" y="2202"/>
                </a:lnTo>
                <a:lnTo>
                  <a:pt x="811" y="2213"/>
                </a:lnTo>
                <a:lnTo>
                  <a:pt x="794" y="2224"/>
                </a:lnTo>
                <a:lnTo>
                  <a:pt x="776" y="2231"/>
                </a:lnTo>
                <a:lnTo>
                  <a:pt x="762" y="2236"/>
                </a:lnTo>
                <a:lnTo>
                  <a:pt x="748" y="2238"/>
                </a:lnTo>
                <a:lnTo>
                  <a:pt x="731" y="2237"/>
                </a:lnTo>
                <a:lnTo>
                  <a:pt x="718" y="2235"/>
                </a:lnTo>
                <a:lnTo>
                  <a:pt x="709" y="2231"/>
                </a:lnTo>
                <a:lnTo>
                  <a:pt x="702" y="2225"/>
                </a:lnTo>
                <a:lnTo>
                  <a:pt x="697" y="2218"/>
                </a:lnTo>
                <a:lnTo>
                  <a:pt x="695" y="2211"/>
                </a:lnTo>
                <a:lnTo>
                  <a:pt x="695" y="2202"/>
                </a:lnTo>
                <a:lnTo>
                  <a:pt x="696" y="2192"/>
                </a:lnTo>
                <a:lnTo>
                  <a:pt x="700" y="2180"/>
                </a:lnTo>
                <a:lnTo>
                  <a:pt x="706" y="2173"/>
                </a:lnTo>
                <a:lnTo>
                  <a:pt x="712" y="2169"/>
                </a:lnTo>
                <a:lnTo>
                  <a:pt x="719" y="2167"/>
                </a:lnTo>
                <a:lnTo>
                  <a:pt x="728" y="2168"/>
                </a:lnTo>
                <a:lnTo>
                  <a:pt x="736" y="2170"/>
                </a:lnTo>
                <a:lnTo>
                  <a:pt x="732" y="2165"/>
                </a:lnTo>
                <a:lnTo>
                  <a:pt x="726" y="2160"/>
                </a:lnTo>
                <a:lnTo>
                  <a:pt x="718" y="2157"/>
                </a:lnTo>
                <a:lnTo>
                  <a:pt x="707" y="2156"/>
                </a:lnTo>
                <a:lnTo>
                  <a:pt x="696" y="2158"/>
                </a:lnTo>
                <a:lnTo>
                  <a:pt x="685" y="2166"/>
                </a:lnTo>
                <a:lnTo>
                  <a:pt x="676" y="2176"/>
                </a:lnTo>
                <a:lnTo>
                  <a:pt x="671" y="2188"/>
                </a:lnTo>
                <a:lnTo>
                  <a:pt x="668" y="2202"/>
                </a:lnTo>
                <a:lnTo>
                  <a:pt x="668" y="2216"/>
                </a:lnTo>
                <a:lnTo>
                  <a:pt x="671" y="2229"/>
                </a:lnTo>
                <a:lnTo>
                  <a:pt x="676" y="2240"/>
                </a:lnTo>
                <a:lnTo>
                  <a:pt x="685" y="2250"/>
                </a:lnTo>
                <a:lnTo>
                  <a:pt x="699" y="2259"/>
                </a:lnTo>
                <a:lnTo>
                  <a:pt x="718" y="2265"/>
                </a:lnTo>
                <a:lnTo>
                  <a:pt x="738" y="2268"/>
                </a:lnTo>
                <a:lnTo>
                  <a:pt x="760" y="2268"/>
                </a:lnTo>
                <a:lnTo>
                  <a:pt x="780" y="2264"/>
                </a:lnTo>
                <a:lnTo>
                  <a:pt x="791" y="2260"/>
                </a:lnTo>
                <a:lnTo>
                  <a:pt x="801" y="2254"/>
                </a:lnTo>
                <a:lnTo>
                  <a:pt x="809" y="2248"/>
                </a:lnTo>
                <a:lnTo>
                  <a:pt x="819" y="2241"/>
                </a:lnTo>
                <a:lnTo>
                  <a:pt x="829" y="2233"/>
                </a:lnTo>
                <a:lnTo>
                  <a:pt x="841" y="2223"/>
                </a:lnTo>
                <a:lnTo>
                  <a:pt x="856" y="2211"/>
                </a:lnTo>
                <a:lnTo>
                  <a:pt x="874" y="2196"/>
                </a:lnTo>
                <a:lnTo>
                  <a:pt x="893" y="2188"/>
                </a:lnTo>
                <a:lnTo>
                  <a:pt x="909" y="2184"/>
                </a:lnTo>
                <a:lnTo>
                  <a:pt x="925" y="2185"/>
                </a:lnTo>
                <a:lnTo>
                  <a:pt x="938" y="2188"/>
                </a:lnTo>
                <a:lnTo>
                  <a:pt x="950" y="2193"/>
                </a:lnTo>
                <a:lnTo>
                  <a:pt x="960" y="2202"/>
                </a:lnTo>
                <a:lnTo>
                  <a:pt x="968" y="2210"/>
                </a:lnTo>
                <a:lnTo>
                  <a:pt x="973" y="2219"/>
                </a:lnTo>
                <a:lnTo>
                  <a:pt x="974" y="2225"/>
                </a:lnTo>
                <a:lnTo>
                  <a:pt x="974" y="2240"/>
                </a:lnTo>
                <a:lnTo>
                  <a:pt x="973" y="2247"/>
                </a:lnTo>
                <a:lnTo>
                  <a:pt x="970" y="2254"/>
                </a:lnTo>
                <a:lnTo>
                  <a:pt x="966" y="2259"/>
                </a:lnTo>
                <a:lnTo>
                  <a:pt x="958" y="2262"/>
                </a:lnTo>
                <a:lnTo>
                  <a:pt x="948" y="2262"/>
                </a:lnTo>
                <a:lnTo>
                  <a:pt x="937" y="2259"/>
                </a:lnTo>
                <a:lnTo>
                  <a:pt x="928" y="2254"/>
                </a:lnTo>
                <a:lnTo>
                  <a:pt x="921" y="2248"/>
                </a:lnTo>
                <a:lnTo>
                  <a:pt x="915" y="2240"/>
                </a:lnTo>
                <a:lnTo>
                  <a:pt x="914" y="2229"/>
                </a:lnTo>
                <a:lnTo>
                  <a:pt x="915" y="2219"/>
                </a:lnTo>
                <a:lnTo>
                  <a:pt x="904" y="2228"/>
                </a:lnTo>
                <a:lnTo>
                  <a:pt x="895" y="2240"/>
                </a:lnTo>
                <a:lnTo>
                  <a:pt x="889" y="2252"/>
                </a:lnTo>
                <a:lnTo>
                  <a:pt x="885" y="2266"/>
                </a:lnTo>
                <a:lnTo>
                  <a:pt x="884" y="2279"/>
                </a:lnTo>
                <a:lnTo>
                  <a:pt x="886" y="2290"/>
                </a:lnTo>
                <a:lnTo>
                  <a:pt x="893" y="2297"/>
                </a:lnTo>
                <a:lnTo>
                  <a:pt x="901" y="2305"/>
                </a:lnTo>
                <a:lnTo>
                  <a:pt x="911" y="2311"/>
                </a:lnTo>
                <a:lnTo>
                  <a:pt x="923" y="2317"/>
                </a:lnTo>
                <a:lnTo>
                  <a:pt x="936" y="2323"/>
                </a:lnTo>
                <a:lnTo>
                  <a:pt x="943" y="2328"/>
                </a:lnTo>
                <a:lnTo>
                  <a:pt x="948" y="2333"/>
                </a:lnTo>
                <a:lnTo>
                  <a:pt x="953" y="2336"/>
                </a:lnTo>
                <a:lnTo>
                  <a:pt x="959" y="2338"/>
                </a:lnTo>
                <a:lnTo>
                  <a:pt x="968" y="2339"/>
                </a:lnTo>
                <a:lnTo>
                  <a:pt x="981" y="2341"/>
                </a:lnTo>
                <a:lnTo>
                  <a:pt x="984" y="2332"/>
                </a:lnTo>
                <a:lnTo>
                  <a:pt x="986" y="2323"/>
                </a:lnTo>
                <a:lnTo>
                  <a:pt x="989" y="2313"/>
                </a:lnTo>
                <a:lnTo>
                  <a:pt x="997" y="2297"/>
                </a:lnTo>
                <a:lnTo>
                  <a:pt x="1002" y="2279"/>
                </a:lnTo>
                <a:lnTo>
                  <a:pt x="1002" y="2260"/>
                </a:lnTo>
                <a:lnTo>
                  <a:pt x="1001" y="2240"/>
                </a:lnTo>
                <a:lnTo>
                  <a:pt x="996" y="2221"/>
                </a:lnTo>
                <a:lnTo>
                  <a:pt x="989" y="2202"/>
                </a:lnTo>
                <a:lnTo>
                  <a:pt x="980" y="2185"/>
                </a:lnTo>
                <a:lnTo>
                  <a:pt x="968" y="2169"/>
                </a:lnTo>
                <a:lnTo>
                  <a:pt x="956" y="2155"/>
                </a:lnTo>
                <a:lnTo>
                  <a:pt x="941" y="2144"/>
                </a:lnTo>
                <a:lnTo>
                  <a:pt x="926" y="2137"/>
                </a:lnTo>
                <a:close/>
                <a:moveTo>
                  <a:pt x="709" y="2075"/>
                </a:moveTo>
                <a:lnTo>
                  <a:pt x="602" y="2082"/>
                </a:lnTo>
                <a:lnTo>
                  <a:pt x="602" y="2090"/>
                </a:lnTo>
                <a:lnTo>
                  <a:pt x="627" y="2181"/>
                </a:lnTo>
                <a:lnTo>
                  <a:pt x="631" y="2179"/>
                </a:lnTo>
                <a:lnTo>
                  <a:pt x="637" y="2176"/>
                </a:lnTo>
                <a:lnTo>
                  <a:pt x="641" y="2174"/>
                </a:lnTo>
                <a:lnTo>
                  <a:pt x="645" y="2173"/>
                </a:lnTo>
                <a:lnTo>
                  <a:pt x="651" y="2169"/>
                </a:lnTo>
                <a:lnTo>
                  <a:pt x="659" y="2165"/>
                </a:lnTo>
                <a:lnTo>
                  <a:pt x="669" y="2158"/>
                </a:lnTo>
                <a:lnTo>
                  <a:pt x="681" y="2151"/>
                </a:lnTo>
                <a:lnTo>
                  <a:pt x="693" y="2141"/>
                </a:lnTo>
                <a:lnTo>
                  <a:pt x="706" y="2130"/>
                </a:lnTo>
                <a:lnTo>
                  <a:pt x="717" y="2118"/>
                </a:lnTo>
                <a:lnTo>
                  <a:pt x="728" y="2104"/>
                </a:lnTo>
                <a:lnTo>
                  <a:pt x="736" y="2090"/>
                </a:lnTo>
                <a:lnTo>
                  <a:pt x="742" y="2075"/>
                </a:lnTo>
                <a:lnTo>
                  <a:pt x="709" y="2075"/>
                </a:lnTo>
                <a:close/>
                <a:moveTo>
                  <a:pt x="833" y="2000"/>
                </a:moveTo>
                <a:lnTo>
                  <a:pt x="818" y="2001"/>
                </a:lnTo>
                <a:lnTo>
                  <a:pt x="805" y="2005"/>
                </a:lnTo>
                <a:lnTo>
                  <a:pt x="794" y="2015"/>
                </a:lnTo>
                <a:lnTo>
                  <a:pt x="783" y="2029"/>
                </a:lnTo>
                <a:lnTo>
                  <a:pt x="778" y="2042"/>
                </a:lnTo>
                <a:lnTo>
                  <a:pt x="776" y="2057"/>
                </a:lnTo>
                <a:lnTo>
                  <a:pt x="777" y="2072"/>
                </a:lnTo>
                <a:lnTo>
                  <a:pt x="781" y="2088"/>
                </a:lnTo>
                <a:lnTo>
                  <a:pt x="786" y="2103"/>
                </a:lnTo>
                <a:lnTo>
                  <a:pt x="793" y="2118"/>
                </a:lnTo>
                <a:lnTo>
                  <a:pt x="800" y="2130"/>
                </a:lnTo>
                <a:lnTo>
                  <a:pt x="808" y="2138"/>
                </a:lnTo>
                <a:lnTo>
                  <a:pt x="816" y="2143"/>
                </a:lnTo>
                <a:lnTo>
                  <a:pt x="828" y="2145"/>
                </a:lnTo>
                <a:lnTo>
                  <a:pt x="842" y="2144"/>
                </a:lnTo>
                <a:lnTo>
                  <a:pt x="857" y="2141"/>
                </a:lnTo>
                <a:lnTo>
                  <a:pt x="872" y="2136"/>
                </a:lnTo>
                <a:lnTo>
                  <a:pt x="886" y="2128"/>
                </a:lnTo>
                <a:lnTo>
                  <a:pt x="898" y="2118"/>
                </a:lnTo>
                <a:lnTo>
                  <a:pt x="907" y="2105"/>
                </a:lnTo>
                <a:lnTo>
                  <a:pt x="912" y="2092"/>
                </a:lnTo>
                <a:lnTo>
                  <a:pt x="913" y="2077"/>
                </a:lnTo>
                <a:lnTo>
                  <a:pt x="911" y="2062"/>
                </a:lnTo>
                <a:lnTo>
                  <a:pt x="907" y="2048"/>
                </a:lnTo>
                <a:lnTo>
                  <a:pt x="900" y="2033"/>
                </a:lnTo>
                <a:lnTo>
                  <a:pt x="891" y="2021"/>
                </a:lnTo>
                <a:lnTo>
                  <a:pt x="879" y="2012"/>
                </a:lnTo>
                <a:lnTo>
                  <a:pt x="866" y="2006"/>
                </a:lnTo>
                <a:lnTo>
                  <a:pt x="849" y="2002"/>
                </a:lnTo>
                <a:lnTo>
                  <a:pt x="833" y="2000"/>
                </a:lnTo>
                <a:close/>
                <a:moveTo>
                  <a:pt x="977" y="1980"/>
                </a:moveTo>
                <a:lnTo>
                  <a:pt x="970" y="1982"/>
                </a:lnTo>
                <a:lnTo>
                  <a:pt x="965" y="1986"/>
                </a:lnTo>
                <a:lnTo>
                  <a:pt x="963" y="1990"/>
                </a:lnTo>
                <a:lnTo>
                  <a:pt x="961" y="1996"/>
                </a:lnTo>
                <a:lnTo>
                  <a:pt x="961" y="2004"/>
                </a:lnTo>
                <a:lnTo>
                  <a:pt x="962" y="2010"/>
                </a:lnTo>
                <a:lnTo>
                  <a:pt x="966" y="2017"/>
                </a:lnTo>
                <a:lnTo>
                  <a:pt x="973" y="2021"/>
                </a:lnTo>
                <a:lnTo>
                  <a:pt x="983" y="2023"/>
                </a:lnTo>
                <a:lnTo>
                  <a:pt x="991" y="2022"/>
                </a:lnTo>
                <a:lnTo>
                  <a:pt x="999" y="2018"/>
                </a:lnTo>
                <a:lnTo>
                  <a:pt x="1003" y="2013"/>
                </a:lnTo>
                <a:lnTo>
                  <a:pt x="1006" y="2006"/>
                </a:lnTo>
                <a:lnTo>
                  <a:pt x="1006" y="1998"/>
                </a:lnTo>
                <a:lnTo>
                  <a:pt x="1003" y="1992"/>
                </a:lnTo>
                <a:lnTo>
                  <a:pt x="998" y="1987"/>
                </a:lnTo>
                <a:lnTo>
                  <a:pt x="991" y="1982"/>
                </a:lnTo>
                <a:lnTo>
                  <a:pt x="984" y="1980"/>
                </a:lnTo>
                <a:lnTo>
                  <a:pt x="977" y="1980"/>
                </a:lnTo>
                <a:close/>
                <a:moveTo>
                  <a:pt x="628" y="1971"/>
                </a:moveTo>
                <a:lnTo>
                  <a:pt x="603" y="1981"/>
                </a:lnTo>
                <a:lnTo>
                  <a:pt x="576" y="1988"/>
                </a:lnTo>
                <a:lnTo>
                  <a:pt x="546" y="1996"/>
                </a:lnTo>
                <a:lnTo>
                  <a:pt x="516" y="2004"/>
                </a:lnTo>
                <a:lnTo>
                  <a:pt x="486" y="2010"/>
                </a:lnTo>
                <a:lnTo>
                  <a:pt x="455" y="2017"/>
                </a:lnTo>
                <a:lnTo>
                  <a:pt x="424" y="2024"/>
                </a:lnTo>
                <a:lnTo>
                  <a:pt x="395" y="2031"/>
                </a:lnTo>
                <a:lnTo>
                  <a:pt x="367" y="2037"/>
                </a:lnTo>
                <a:lnTo>
                  <a:pt x="341" y="2045"/>
                </a:lnTo>
                <a:lnTo>
                  <a:pt x="318" y="2053"/>
                </a:lnTo>
                <a:lnTo>
                  <a:pt x="299" y="2062"/>
                </a:lnTo>
                <a:lnTo>
                  <a:pt x="283" y="2072"/>
                </a:lnTo>
                <a:lnTo>
                  <a:pt x="271" y="2082"/>
                </a:lnTo>
                <a:lnTo>
                  <a:pt x="265" y="2094"/>
                </a:lnTo>
                <a:lnTo>
                  <a:pt x="262" y="2107"/>
                </a:lnTo>
                <a:lnTo>
                  <a:pt x="261" y="2121"/>
                </a:lnTo>
                <a:lnTo>
                  <a:pt x="262" y="2136"/>
                </a:lnTo>
                <a:lnTo>
                  <a:pt x="264" y="2150"/>
                </a:lnTo>
                <a:lnTo>
                  <a:pt x="269" y="2163"/>
                </a:lnTo>
                <a:lnTo>
                  <a:pt x="274" y="2174"/>
                </a:lnTo>
                <a:lnTo>
                  <a:pt x="280" y="2181"/>
                </a:lnTo>
                <a:lnTo>
                  <a:pt x="289" y="2185"/>
                </a:lnTo>
                <a:lnTo>
                  <a:pt x="298" y="2188"/>
                </a:lnTo>
                <a:lnTo>
                  <a:pt x="310" y="2189"/>
                </a:lnTo>
                <a:lnTo>
                  <a:pt x="322" y="2188"/>
                </a:lnTo>
                <a:lnTo>
                  <a:pt x="334" y="2185"/>
                </a:lnTo>
                <a:lnTo>
                  <a:pt x="346" y="2179"/>
                </a:lnTo>
                <a:lnTo>
                  <a:pt x="355" y="2170"/>
                </a:lnTo>
                <a:lnTo>
                  <a:pt x="363" y="2158"/>
                </a:lnTo>
                <a:lnTo>
                  <a:pt x="346" y="2160"/>
                </a:lnTo>
                <a:lnTo>
                  <a:pt x="332" y="2160"/>
                </a:lnTo>
                <a:lnTo>
                  <a:pt x="320" y="2157"/>
                </a:lnTo>
                <a:lnTo>
                  <a:pt x="312" y="2151"/>
                </a:lnTo>
                <a:lnTo>
                  <a:pt x="305" y="2144"/>
                </a:lnTo>
                <a:lnTo>
                  <a:pt x="302" y="2136"/>
                </a:lnTo>
                <a:lnTo>
                  <a:pt x="300" y="2126"/>
                </a:lnTo>
                <a:lnTo>
                  <a:pt x="302" y="2113"/>
                </a:lnTo>
                <a:lnTo>
                  <a:pt x="309" y="2101"/>
                </a:lnTo>
                <a:lnTo>
                  <a:pt x="320" y="2092"/>
                </a:lnTo>
                <a:lnTo>
                  <a:pt x="335" y="2086"/>
                </a:lnTo>
                <a:lnTo>
                  <a:pt x="355" y="2082"/>
                </a:lnTo>
                <a:lnTo>
                  <a:pt x="366" y="2084"/>
                </a:lnTo>
                <a:lnTo>
                  <a:pt x="377" y="2089"/>
                </a:lnTo>
                <a:lnTo>
                  <a:pt x="386" y="2099"/>
                </a:lnTo>
                <a:lnTo>
                  <a:pt x="393" y="2112"/>
                </a:lnTo>
                <a:lnTo>
                  <a:pt x="400" y="2127"/>
                </a:lnTo>
                <a:lnTo>
                  <a:pt x="405" y="2145"/>
                </a:lnTo>
                <a:lnTo>
                  <a:pt x="410" y="2163"/>
                </a:lnTo>
                <a:lnTo>
                  <a:pt x="411" y="2184"/>
                </a:lnTo>
                <a:lnTo>
                  <a:pt x="412" y="2204"/>
                </a:lnTo>
                <a:lnTo>
                  <a:pt x="413" y="2205"/>
                </a:lnTo>
                <a:lnTo>
                  <a:pt x="415" y="2205"/>
                </a:lnTo>
                <a:lnTo>
                  <a:pt x="419" y="2203"/>
                </a:lnTo>
                <a:lnTo>
                  <a:pt x="424" y="2202"/>
                </a:lnTo>
                <a:lnTo>
                  <a:pt x="431" y="2201"/>
                </a:lnTo>
                <a:lnTo>
                  <a:pt x="440" y="2201"/>
                </a:lnTo>
                <a:lnTo>
                  <a:pt x="450" y="2202"/>
                </a:lnTo>
                <a:lnTo>
                  <a:pt x="463" y="2205"/>
                </a:lnTo>
                <a:lnTo>
                  <a:pt x="477" y="2211"/>
                </a:lnTo>
                <a:lnTo>
                  <a:pt x="495" y="2219"/>
                </a:lnTo>
                <a:lnTo>
                  <a:pt x="487" y="2203"/>
                </a:lnTo>
                <a:lnTo>
                  <a:pt x="472" y="2173"/>
                </a:lnTo>
                <a:lnTo>
                  <a:pt x="467" y="2158"/>
                </a:lnTo>
                <a:lnTo>
                  <a:pt x="466" y="2144"/>
                </a:lnTo>
                <a:lnTo>
                  <a:pt x="466" y="2130"/>
                </a:lnTo>
                <a:lnTo>
                  <a:pt x="472" y="2117"/>
                </a:lnTo>
                <a:lnTo>
                  <a:pt x="474" y="2117"/>
                </a:lnTo>
                <a:lnTo>
                  <a:pt x="480" y="2119"/>
                </a:lnTo>
                <a:lnTo>
                  <a:pt x="490" y="2121"/>
                </a:lnTo>
                <a:lnTo>
                  <a:pt x="502" y="2126"/>
                </a:lnTo>
                <a:lnTo>
                  <a:pt x="516" y="2135"/>
                </a:lnTo>
                <a:lnTo>
                  <a:pt x="532" y="2146"/>
                </a:lnTo>
                <a:lnTo>
                  <a:pt x="546" y="2161"/>
                </a:lnTo>
                <a:lnTo>
                  <a:pt x="561" y="2181"/>
                </a:lnTo>
                <a:lnTo>
                  <a:pt x="559" y="2156"/>
                </a:lnTo>
                <a:lnTo>
                  <a:pt x="560" y="2133"/>
                </a:lnTo>
                <a:lnTo>
                  <a:pt x="564" y="2114"/>
                </a:lnTo>
                <a:lnTo>
                  <a:pt x="568" y="2097"/>
                </a:lnTo>
                <a:lnTo>
                  <a:pt x="575" y="2082"/>
                </a:lnTo>
                <a:lnTo>
                  <a:pt x="582" y="2069"/>
                </a:lnTo>
                <a:lnTo>
                  <a:pt x="589" y="2056"/>
                </a:lnTo>
                <a:lnTo>
                  <a:pt x="597" y="2044"/>
                </a:lnTo>
                <a:lnTo>
                  <a:pt x="606" y="2031"/>
                </a:lnTo>
                <a:lnTo>
                  <a:pt x="613" y="2019"/>
                </a:lnTo>
                <a:lnTo>
                  <a:pt x="619" y="2005"/>
                </a:lnTo>
                <a:lnTo>
                  <a:pt x="624" y="1989"/>
                </a:lnTo>
                <a:lnTo>
                  <a:pt x="628" y="1971"/>
                </a:lnTo>
                <a:close/>
                <a:moveTo>
                  <a:pt x="909" y="1961"/>
                </a:moveTo>
                <a:lnTo>
                  <a:pt x="904" y="1963"/>
                </a:lnTo>
                <a:lnTo>
                  <a:pt x="899" y="1968"/>
                </a:lnTo>
                <a:lnTo>
                  <a:pt x="896" y="1976"/>
                </a:lnTo>
                <a:lnTo>
                  <a:pt x="897" y="1985"/>
                </a:lnTo>
                <a:lnTo>
                  <a:pt x="901" y="1993"/>
                </a:lnTo>
                <a:lnTo>
                  <a:pt x="906" y="1998"/>
                </a:lnTo>
                <a:lnTo>
                  <a:pt x="913" y="2002"/>
                </a:lnTo>
                <a:lnTo>
                  <a:pt x="922" y="2003"/>
                </a:lnTo>
                <a:lnTo>
                  <a:pt x="929" y="2001"/>
                </a:lnTo>
                <a:lnTo>
                  <a:pt x="936" y="1996"/>
                </a:lnTo>
                <a:lnTo>
                  <a:pt x="939" y="1990"/>
                </a:lnTo>
                <a:lnTo>
                  <a:pt x="940" y="1983"/>
                </a:lnTo>
                <a:lnTo>
                  <a:pt x="938" y="1976"/>
                </a:lnTo>
                <a:lnTo>
                  <a:pt x="935" y="1969"/>
                </a:lnTo>
                <a:lnTo>
                  <a:pt x="928" y="1965"/>
                </a:lnTo>
                <a:lnTo>
                  <a:pt x="923" y="1962"/>
                </a:lnTo>
                <a:lnTo>
                  <a:pt x="915" y="1961"/>
                </a:lnTo>
                <a:lnTo>
                  <a:pt x="909" y="1961"/>
                </a:lnTo>
                <a:close/>
                <a:moveTo>
                  <a:pt x="840" y="1936"/>
                </a:moveTo>
                <a:lnTo>
                  <a:pt x="833" y="1938"/>
                </a:lnTo>
                <a:lnTo>
                  <a:pt x="828" y="1942"/>
                </a:lnTo>
                <a:lnTo>
                  <a:pt x="827" y="1949"/>
                </a:lnTo>
                <a:lnTo>
                  <a:pt x="827" y="1956"/>
                </a:lnTo>
                <a:lnTo>
                  <a:pt x="828" y="1963"/>
                </a:lnTo>
                <a:lnTo>
                  <a:pt x="832" y="1967"/>
                </a:lnTo>
                <a:lnTo>
                  <a:pt x="839" y="1970"/>
                </a:lnTo>
                <a:lnTo>
                  <a:pt x="848" y="1971"/>
                </a:lnTo>
                <a:lnTo>
                  <a:pt x="855" y="1970"/>
                </a:lnTo>
                <a:lnTo>
                  <a:pt x="860" y="1969"/>
                </a:lnTo>
                <a:lnTo>
                  <a:pt x="863" y="1967"/>
                </a:lnTo>
                <a:lnTo>
                  <a:pt x="867" y="1965"/>
                </a:lnTo>
                <a:lnTo>
                  <a:pt x="870" y="1960"/>
                </a:lnTo>
                <a:lnTo>
                  <a:pt x="871" y="1953"/>
                </a:lnTo>
                <a:lnTo>
                  <a:pt x="869" y="1945"/>
                </a:lnTo>
                <a:lnTo>
                  <a:pt x="865" y="1941"/>
                </a:lnTo>
                <a:lnTo>
                  <a:pt x="861" y="1938"/>
                </a:lnTo>
                <a:lnTo>
                  <a:pt x="854" y="1937"/>
                </a:lnTo>
                <a:lnTo>
                  <a:pt x="848" y="1936"/>
                </a:lnTo>
                <a:lnTo>
                  <a:pt x="840" y="1936"/>
                </a:lnTo>
                <a:close/>
                <a:moveTo>
                  <a:pt x="727" y="1851"/>
                </a:moveTo>
                <a:lnTo>
                  <a:pt x="716" y="1853"/>
                </a:lnTo>
                <a:lnTo>
                  <a:pt x="707" y="1856"/>
                </a:lnTo>
                <a:lnTo>
                  <a:pt x="701" y="1861"/>
                </a:lnTo>
                <a:lnTo>
                  <a:pt x="694" y="1873"/>
                </a:lnTo>
                <a:lnTo>
                  <a:pt x="687" y="1888"/>
                </a:lnTo>
                <a:lnTo>
                  <a:pt x="681" y="1904"/>
                </a:lnTo>
                <a:lnTo>
                  <a:pt x="670" y="1941"/>
                </a:lnTo>
                <a:lnTo>
                  <a:pt x="665" y="1960"/>
                </a:lnTo>
                <a:lnTo>
                  <a:pt x="662" y="1979"/>
                </a:lnTo>
                <a:lnTo>
                  <a:pt x="659" y="1997"/>
                </a:lnTo>
                <a:lnTo>
                  <a:pt x="657" y="2012"/>
                </a:lnTo>
                <a:lnTo>
                  <a:pt x="655" y="2026"/>
                </a:lnTo>
                <a:lnTo>
                  <a:pt x="656" y="2036"/>
                </a:lnTo>
                <a:lnTo>
                  <a:pt x="657" y="2042"/>
                </a:lnTo>
                <a:lnTo>
                  <a:pt x="660" y="2044"/>
                </a:lnTo>
                <a:lnTo>
                  <a:pt x="674" y="2041"/>
                </a:lnTo>
                <a:lnTo>
                  <a:pt x="690" y="2034"/>
                </a:lnTo>
                <a:lnTo>
                  <a:pt x="706" y="2025"/>
                </a:lnTo>
                <a:lnTo>
                  <a:pt x="721" y="2013"/>
                </a:lnTo>
                <a:lnTo>
                  <a:pt x="736" y="1998"/>
                </a:lnTo>
                <a:lnTo>
                  <a:pt x="750" y="1983"/>
                </a:lnTo>
                <a:lnTo>
                  <a:pt x="762" y="1966"/>
                </a:lnTo>
                <a:lnTo>
                  <a:pt x="773" y="1950"/>
                </a:lnTo>
                <a:lnTo>
                  <a:pt x="781" y="1933"/>
                </a:lnTo>
                <a:lnTo>
                  <a:pt x="787" y="1917"/>
                </a:lnTo>
                <a:lnTo>
                  <a:pt x="789" y="1902"/>
                </a:lnTo>
                <a:lnTo>
                  <a:pt x="788" y="1889"/>
                </a:lnTo>
                <a:lnTo>
                  <a:pt x="783" y="1877"/>
                </a:lnTo>
                <a:lnTo>
                  <a:pt x="775" y="1867"/>
                </a:lnTo>
                <a:lnTo>
                  <a:pt x="764" y="1860"/>
                </a:lnTo>
                <a:lnTo>
                  <a:pt x="751" y="1855"/>
                </a:lnTo>
                <a:lnTo>
                  <a:pt x="740" y="1852"/>
                </a:lnTo>
                <a:lnTo>
                  <a:pt x="727" y="1851"/>
                </a:lnTo>
                <a:close/>
                <a:moveTo>
                  <a:pt x="893" y="1824"/>
                </a:moveTo>
                <a:lnTo>
                  <a:pt x="886" y="1825"/>
                </a:lnTo>
                <a:lnTo>
                  <a:pt x="880" y="1828"/>
                </a:lnTo>
                <a:lnTo>
                  <a:pt x="874" y="1831"/>
                </a:lnTo>
                <a:lnTo>
                  <a:pt x="870" y="1838"/>
                </a:lnTo>
                <a:lnTo>
                  <a:pt x="865" y="1847"/>
                </a:lnTo>
                <a:lnTo>
                  <a:pt x="861" y="1858"/>
                </a:lnTo>
                <a:lnTo>
                  <a:pt x="860" y="1868"/>
                </a:lnTo>
                <a:lnTo>
                  <a:pt x="862" y="1877"/>
                </a:lnTo>
                <a:lnTo>
                  <a:pt x="870" y="1887"/>
                </a:lnTo>
                <a:lnTo>
                  <a:pt x="881" y="1898"/>
                </a:lnTo>
                <a:lnTo>
                  <a:pt x="895" y="1909"/>
                </a:lnTo>
                <a:lnTo>
                  <a:pt x="914" y="1919"/>
                </a:lnTo>
                <a:lnTo>
                  <a:pt x="934" y="1929"/>
                </a:lnTo>
                <a:lnTo>
                  <a:pt x="956" y="1938"/>
                </a:lnTo>
                <a:lnTo>
                  <a:pt x="980" y="1944"/>
                </a:lnTo>
                <a:lnTo>
                  <a:pt x="994" y="1947"/>
                </a:lnTo>
                <a:lnTo>
                  <a:pt x="1006" y="1948"/>
                </a:lnTo>
                <a:lnTo>
                  <a:pt x="1014" y="1946"/>
                </a:lnTo>
                <a:lnTo>
                  <a:pt x="1020" y="1943"/>
                </a:lnTo>
                <a:lnTo>
                  <a:pt x="1024" y="1938"/>
                </a:lnTo>
                <a:lnTo>
                  <a:pt x="1025" y="1934"/>
                </a:lnTo>
                <a:lnTo>
                  <a:pt x="1025" y="1929"/>
                </a:lnTo>
                <a:lnTo>
                  <a:pt x="1024" y="1925"/>
                </a:lnTo>
                <a:lnTo>
                  <a:pt x="1024" y="1922"/>
                </a:lnTo>
                <a:lnTo>
                  <a:pt x="1023" y="1920"/>
                </a:lnTo>
                <a:lnTo>
                  <a:pt x="1015" y="1913"/>
                </a:lnTo>
                <a:lnTo>
                  <a:pt x="1003" y="1908"/>
                </a:lnTo>
                <a:lnTo>
                  <a:pt x="989" y="1904"/>
                </a:lnTo>
                <a:lnTo>
                  <a:pt x="972" y="1900"/>
                </a:lnTo>
                <a:lnTo>
                  <a:pt x="955" y="1896"/>
                </a:lnTo>
                <a:lnTo>
                  <a:pt x="939" y="1892"/>
                </a:lnTo>
                <a:lnTo>
                  <a:pt x="926" y="1889"/>
                </a:lnTo>
                <a:lnTo>
                  <a:pt x="915" y="1884"/>
                </a:lnTo>
                <a:lnTo>
                  <a:pt x="909" y="1878"/>
                </a:lnTo>
                <a:lnTo>
                  <a:pt x="905" y="1871"/>
                </a:lnTo>
                <a:lnTo>
                  <a:pt x="904" y="1861"/>
                </a:lnTo>
                <a:lnTo>
                  <a:pt x="905" y="1853"/>
                </a:lnTo>
                <a:lnTo>
                  <a:pt x="907" y="1845"/>
                </a:lnTo>
                <a:lnTo>
                  <a:pt x="908" y="1837"/>
                </a:lnTo>
                <a:lnTo>
                  <a:pt x="907" y="1831"/>
                </a:lnTo>
                <a:lnTo>
                  <a:pt x="904" y="1827"/>
                </a:lnTo>
                <a:lnTo>
                  <a:pt x="899" y="1824"/>
                </a:lnTo>
                <a:lnTo>
                  <a:pt x="893" y="1824"/>
                </a:lnTo>
                <a:close/>
                <a:moveTo>
                  <a:pt x="740" y="1762"/>
                </a:moveTo>
                <a:lnTo>
                  <a:pt x="727" y="1764"/>
                </a:lnTo>
                <a:lnTo>
                  <a:pt x="714" y="1767"/>
                </a:lnTo>
                <a:lnTo>
                  <a:pt x="701" y="1770"/>
                </a:lnTo>
                <a:lnTo>
                  <a:pt x="677" y="1781"/>
                </a:lnTo>
                <a:lnTo>
                  <a:pt x="664" y="1790"/>
                </a:lnTo>
                <a:lnTo>
                  <a:pt x="652" y="1797"/>
                </a:lnTo>
                <a:lnTo>
                  <a:pt x="639" y="1806"/>
                </a:lnTo>
                <a:lnTo>
                  <a:pt x="629" y="1814"/>
                </a:lnTo>
                <a:lnTo>
                  <a:pt x="620" y="1821"/>
                </a:lnTo>
                <a:lnTo>
                  <a:pt x="615" y="1827"/>
                </a:lnTo>
                <a:lnTo>
                  <a:pt x="609" y="1835"/>
                </a:lnTo>
                <a:lnTo>
                  <a:pt x="606" y="1844"/>
                </a:lnTo>
                <a:lnTo>
                  <a:pt x="604" y="1852"/>
                </a:lnTo>
                <a:lnTo>
                  <a:pt x="602" y="1861"/>
                </a:lnTo>
                <a:lnTo>
                  <a:pt x="619" y="1854"/>
                </a:lnTo>
                <a:lnTo>
                  <a:pt x="630" y="1849"/>
                </a:lnTo>
                <a:lnTo>
                  <a:pt x="644" y="1844"/>
                </a:lnTo>
                <a:lnTo>
                  <a:pt x="661" y="1838"/>
                </a:lnTo>
                <a:lnTo>
                  <a:pt x="679" y="1833"/>
                </a:lnTo>
                <a:lnTo>
                  <a:pt x="698" y="1828"/>
                </a:lnTo>
                <a:lnTo>
                  <a:pt x="719" y="1824"/>
                </a:lnTo>
                <a:lnTo>
                  <a:pt x="740" y="1822"/>
                </a:lnTo>
                <a:lnTo>
                  <a:pt x="762" y="1822"/>
                </a:lnTo>
                <a:lnTo>
                  <a:pt x="783" y="1823"/>
                </a:lnTo>
                <a:lnTo>
                  <a:pt x="781" y="1812"/>
                </a:lnTo>
                <a:lnTo>
                  <a:pt x="778" y="1800"/>
                </a:lnTo>
                <a:lnTo>
                  <a:pt x="775" y="1789"/>
                </a:lnTo>
                <a:lnTo>
                  <a:pt x="773" y="1779"/>
                </a:lnTo>
                <a:lnTo>
                  <a:pt x="767" y="1770"/>
                </a:lnTo>
                <a:lnTo>
                  <a:pt x="761" y="1766"/>
                </a:lnTo>
                <a:lnTo>
                  <a:pt x="751" y="1763"/>
                </a:lnTo>
                <a:lnTo>
                  <a:pt x="740" y="1762"/>
                </a:lnTo>
                <a:close/>
                <a:moveTo>
                  <a:pt x="362" y="1738"/>
                </a:moveTo>
                <a:lnTo>
                  <a:pt x="341" y="1739"/>
                </a:lnTo>
                <a:lnTo>
                  <a:pt x="323" y="1740"/>
                </a:lnTo>
                <a:lnTo>
                  <a:pt x="307" y="1743"/>
                </a:lnTo>
                <a:lnTo>
                  <a:pt x="293" y="1747"/>
                </a:lnTo>
                <a:lnTo>
                  <a:pt x="284" y="1751"/>
                </a:lnTo>
                <a:lnTo>
                  <a:pt x="274" y="1760"/>
                </a:lnTo>
                <a:lnTo>
                  <a:pt x="266" y="1771"/>
                </a:lnTo>
                <a:lnTo>
                  <a:pt x="261" y="1783"/>
                </a:lnTo>
                <a:lnTo>
                  <a:pt x="258" y="1795"/>
                </a:lnTo>
                <a:lnTo>
                  <a:pt x="257" y="1806"/>
                </a:lnTo>
                <a:lnTo>
                  <a:pt x="256" y="1815"/>
                </a:lnTo>
                <a:lnTo>
                  <a:pt x="256" y="1823"/>
                </a:lnTo>
                <a:lnTo>
                  <a:pt x="258" y="1818"/>
                </a:lnTo>
                <a:lnTo>
                  <a:pt x="261" y="1812"/>
                </a:lnTo>
                <a:lnTo>
                  <a:pt x="266" y="1806"/>
                </a:lnTo>
                <a:lnTo>
                  <a:pt x="271" y="1800"/>
                </a:lnTo>
                <a:lnTo>
                  <a:pt x="278" y="1794"/>
                </a:lnTo>
                <a:lnTo>
                  <a:pt x="287" y="1789"/>
                </a:lnTo>
                <a:lnTo>
                  <a:pt x="296" y="1786"/>
                </a:lnTo>
                <a:lnTo>
                  <a:pt x="308" y="1785"/>
                </a:lnTo>
                <a:lnTo>
                  <a:pt x="321" y="1789"/>
                </a:lnTo>
                <a:lnTo>
                  <a:pt x="332" y="1795"/>
                </a:lnTo>
                <a:lnTo>
                  <a:pt x="339" y="1801"/>
                </a:lnTo>
                <a:lnTo>
                  <a:pt x="343" y="1807"/>
                </a:lnTo>
                <a:lnTo>
                  <a:pt x="343" y="1813"/>
                </a:lnTo>
                <a:lnTo>
                  <a:pt x="341" y="1819"/>
                </a:lnTo>
                <a:lnTo>
                  <a:pt x="338" y="1823"/>
                </a:lnTo>
                <a:lnTo>
                  <a:pt x="289" y="1892"/>
                </a:lnTo>
                <a:lnTo>
                  <a:pt x="338" y="1915"/>
                </a:lnTo>
                <a:lnTo>
                  <a:pt x="352" y="1900"/>
                </a:lnTo>
                <a:lnTo>
                  <a:pt x="364" y="1885"/>
                </a:lnTo>
                <a:lnTo>
                  <a:pt x="375" y="1872"/>
                </a:lnTo>
                <a:lnTo>
                  <a:pt x="387" y="1861"/>
                </a:lnTo>
                <a:lnTo>
                  <a:pt x="401" y="1850"/>
                </a:lnTo>
                <a:lnTo>
                  <a:pt x="421" y="1839"/>
                </a:lnTo>
                <a:lnTo>
                  <a:pt x="431" y="1838"/>
                </a:lnTo>
                <a:lnTo>
                  <a:pt x="440" y="1837"/>
                </a:lnTo>
                <a:lnTo>
                  <a:pt x="449" y="1839"/>
                </a:lnTo>
                <a:lnTo>
                  <a:pt x="459" y="1845"/>
                </a:lnTo>
                <a:lnTo>
                  <a:pt x="470" y="1854"/>
                </a:lnTo>
                <a:lnTo>
                  <a:pt x="477" y="1861"/>
                </a:lnTo>
                <a:lnTo>
                  <a:pt x="481" y="1870"/>
                </a:lnTo>
                <a:lnTo>
                  <a:pt x="485" y="1879"/>
                </a:lnTo>
                <a:lnTo>
                  <a:pt x="487" y="1889"/>
                </a:lnTo>
                <a:lnTo>
                  <a:pt x="486" y="1898"/>
                </a:lnTo>
                <a:lnTo>
                  <a:pt x="484" y="1907"/>
                </a:lnTo>
                <a:lnTo>
                  <a:pt x="478" y="1916"/>
                </a:lnTo>
                <a:lnTo>
                  <a:pt x="470" y="1922"/>
                </a:lnTo>
                <a:lnTo>
                  <a:pt x="458" y="1927"/>
                </a:lnTo>
                <a:lnTo>
                  <a:pt x="447" y="1927"/>
                </a:lnTo>
                <a:lnTo>
                  <a:pt x="437" y="1925"/>
                </a:lnTo>
                <a:lnTo>
                  <a:pt x="428" y="1920"/>
                </a:lnTo>
                <a:lnTo>
                  <a:pt x="422" y="1911"/>
                </a:lnTo>
                <a:lnTo>
                  <a:pt x="416" y="1902"/>
                </a:lnTo>
                <a:lnTo>
                  <a:pt x="412" y="1892"/>
                </a:lnTo>
                <a:lnTo>
                  <a:pt x="410" y="1894"/>
                </a:lnTo>
                <a:lnTo>
                  <a:pt x="406" y="1899"/>
                </a:lnTo>
                <a:lnTo>
                  <a:pt x="401" y="1905"/>
                </a:lnTo>
                <a:lnTo>
                  <a:pt x="398" y="1912"/>
                </a:lnTo>
                <a:lnTo>
                  <a:pt x="396" y="1921"/>
                </a:lnTo>
                <a:lnTo>
                  <a:pt x="395" y="1930"/>
                </a:lnTo>
                <a:lnTo>
                  <a:pt x="398" y="1939"/>
                </a:lnTo>
                <a:lnTo>
                  <a:pt x="404" y="1949"/>
                </a:lnTo>
                <a:lnTo>
                  <a:pt x="415" y="1957"/>
                </a:lnTo>
                <a:lnTo>
                  <a:pt x="425" y="1961"/>
                </a:lnTo>
                <a:lnTo>
                  <a:pt x="439" y="1965"/>
                </a:lnTo>
                <a:lnTo>
                  <a:pt x="455" y="1967"/>
                </a:lnTo>
                <a:lnTo>
                  <a:pt x="471" y="1968"/>
                </a:lnTo>
                <a:lnTo>
                  <a:pt x="489" y="1968"/>
                </a:lnTo>
                <a:lnTo>
                  <a:pt x="508" y="1967"/>
                </a:lnTo>
                <a:lnTo>
                  <a:pt x="526" y="1964"/>
                </a:lnTo>
                <a:lnTo>
                  <a:pt x="544" y="1960"/>
                </a:lnTo>
                <a:lnTo>
                  <a:pt x="561" y="1954"/>
                </a:lnTo>
                <a:lnTo>
                  <a:pt x="575" y="1947"/>
                </a:lnTo>
                <a:lnTo>
                  <a:pt x="587" y="1938"/>
                </a:lnTo>
                <a:lnTo>
                  <a:pt x="596" y="1927"/>
                </a:lnTo>
                <a:lnTo>
                  <a:pt x="601" y="1914"/>
                </a:lnTo>
                <a:lnTo>
                  <a:pt x="602" y="1900"/>
                </a:lnTo>
                <a:lnTo>
                  <a:pt x="599" y="1895"/>
                </a:lnTo>
                <a:lnTo>
                  <a:pt x="592" y="1891"/>
                </a:lnTo>
                <a:lnTo>
                  <a:pt x="581" y="1886"/>
                </a:lnTo>
                <a:lnTo>
                  <a:pt x="568" y="1882"/>
                </a:lnTo>
                <a:lnTo>
                  <a:pt x="554" y="1877"/>
                </a:lnTo>
                <a:lnTo>
                  <a:pt x="538" y="1872"/>
                </a:lnTo>
                <a:lnTo>
                  <a:pt x="524" y="1867"/>
                </a:lnTo>
                <a:lnTo>
                  <a:pt x="511" y="1861"/>
                </a:lnTo>
                <a:lnTo>
                  <a:pt x="526" y="1851"/>
                </a:lnTo>
                <a:lnTo>
                  <a:pt x="536" y="1847"/>
                </a:lnTo>
                <a:lnTo>
                  <a:pt x="543" y="1842"/>
                </a:lnTo>
                <a:lnTo>
                  <a:pt x="550" y="1837"/>
                </a:lnTo>
                <a:lnTo>
                  <a:pt x="554" y="1831"/>
                </a:lnTo>
                <a:lnTo>
                  <a:pt x="553" y="1823"/>
                </a:lnTo>
                <a:lnTo>
                  <a:pt x="543" y="1806"/>
                </a:lnTo>
                <a:lnTo>
                  <a:pt x="530" y="1790"/>
                </a:lnTo>
                <a:lnTo>
                  <a:pt x="513" y="1776"/>
                </a:lnTo>
                <a:lnTo>
                  <a:pt x="495" y="1765"/>
                </a:lnTo>
                <a:lnTo>
                  <a:pt x="474" y="1757"/>
                </a:lnTo>
                <a:lnTo>
                  <a:pt x="452" y="1749"/>
                </a:lnTo>
                <a:lnTo>
                  <a:pt x="429" y="1744"/>
                </a:lnTo>
                <a:lnTo>
                  <a:pt x="406" y="1740"/>
                </a:lnTo>
                <a:lnTo>
                  <a:pt x="383" y="1739"/>
                </a:lnTo>
                <a:lnTo>
                  <a:pt x="362" y="1738"/>
                </a:lnTo>
                <a:close/>
                <a:moveTo>
                  <a:pt x="589" y="1671"/>
                </a:moveTo>
                <a:lnTo>
                  <a:pt x="583" y="1674"/>
                </a:lnTo>
                <a:lnTo>
                  <a:pt x="575" y="1680"/>
                </a:lnTo>
                <a:lnTo>
                  <a:pt x="565" y="1686"/>
                </a:lnTo>
                <a:lnTo>
                  <a:pt x="554" y="1694"/>
                </a:lnTo>
                <a:lnTo>
                  <a:pt x="543" y="1702"/>
                </a:lnTo>
                <a:lnTo>
                  <a:pt x="532" y="1710"/>
                </a:lnTo>
                <a:lnTo>
                  <a:pt x="521" y="1718"/>
                </a:lnTo>
                <a:lnTo>
                  <a:pt x="511" y="1724"/>
                </a:lnTo>
                <a:lnTo>
                  <a:pt x="513" y="1727"/>
                </a:lnTo>
                <a:lnTo>
                  <a:pt x="518" y="1733"/>
                </a:lnTo>
                <a:lnTo>
                  <a:pt x="523" y="1740"/>
                </a:lnTo>
                <a:lnTo>
                  <a:pt x="532" y="1747"/>
                </a:lnTo>
                <a:lnTo>
                  <a:pt x="542" y="1755"/>
                </a:lnTo>
                <a:lnTo>
                  <a:pt x="553" y="1762"/>
                </a:lnTo>
                <a:lnTo>
                  <a:pt x="565" y="1768"/>
                </a:lnTo>
                <a:lnTo>
                  <a:pt x="579" y="1772"/>
                </a:lnTo>
                <a:lnTo>
                  <a:pt x="595" y="1773"/>
                </a:lnTo>
                <a:lnTo>
                  <a:pt x="610" y="1770"/>
                </a:lnTo>
                <a:lnTo>
                  <a:pt x="627" y="1762"/>
                </a:lnTo>
                <a:lnTo>
                  <a:pt x="626" y="1760"/>
                </a:lnTo>
                <a:lnTo>
                  <a:pt x="621" y="1743"/>
                </a:lnTo>
                <a:lnTo>
                  <a:pt x="618" y="1731"/>
                </a:lnTo>
                <a:lnTo>
                  <a:pt x="614" y="1718"/>
                </a:lnTo>
                <a:lnTo>
                  <a:pt x="609" y="1705"/>
                </a:lnTo>
                <a:lnTo>
                  <a:pt x="606" y="1692"/>
                </a:lnTo>
                <a:lnTo>
                  <a:pt x="601" y="1682"/>
                </a:lnTo>
                <a:lnTo>
                  <a:pt x="597" y="1674"/>
                </a:lnTo>
                <a:lnTo>
                  <a:pt x="594" y="1671"/>
                </a:lnTo>
                <a:lnTo>
                  <a:pt x="589" y="1671"/>
                </a:lnTo>
                <a:close/>
                <a:moveTo>
                  <a:pt x="915" y="1643"/>
                </a:moveTo>
                <a:lnTo>
                  <a:pt x="907" y="1646"/>
                </a:lnTo>
                <a:lnTo>
                  <a:pt x="902" y="1651"/>
                </a:lnTo>
                <a:lnTo>
                  <a:pt x="898" y="1658"/>
                </a:lnTo>
                <a:lnTo>
                  <a:pt x="897" y="1665"/>
                </a:lnTo>
                <a:lnTo>
                  <a:pt x="898" y="1672"/>
                </a:lnTo>
                <a:lnTo>
                  <a:pt x="901" y="1676"/>
                </a:lnTo>
                <a:lnTo>
                  <a:pt x="906" y="1678"/>
                </a:lnTo>
                <a:lnTo>
                  <a:pt x="916" y="1680"/>
                </a:lnTo>
                <a:lnTo>
                  <a:pt x="929" y="1680"/>
                </a:lnTo>
                <a:lnTo>
                  <a:pt x="944" y="1682"/>
                </a:lnTo>
                <a:lnTo>
                  <a:pt x="960" y="1684"/>
                </a:lnTo>
                <a:lnTo>
                  <a:pt x="976" y="1685"/>
                </a:lnTo>
                <a:lnTo>
                  <a:pt x="990" y="1686"/>
                </a:lnTo>
                <a:lnTo>
                  <a:pt x="985" y="1679"/>
                </a:lnTo>
                <a:lnTo>
                  <a:pt x="981" y="1670"/>
                </a:lnTo>
                <a:lnTo>
                  <a:pt x="976" y="1663"/>
                </a:lnTo>
                <a:lnTo>
                  <a:pt x="970" y="1659"/>
                </a:lnTo>
                <a:lnTo>
                  <a:pt x="964" y="1657"/>
                </a:lnTo>
                <a:lnTo>
                  <a:pt x="956" y="1653"/>
                </a:lnTo>
                <a:lnTo>
                  <a:pt x="946" y="1649"/>
                </a:lnTo>
                <a:lnTo>
                  <a:pt x="935" y="1647"/>
                </a:lnTo>
                <a:lnTo>
                  <a:pt x="925" y="1644"/>
                </a:lnTo>
                <a:lnTo>
                  <a:pt x="915" y="1643"/>
                </a:lnTo>
                <a:close/>
                <a:moveTo>
                  <a:pt x="517" y="1641"/>
                </a:moveTo>
                <a:lnTo>
                  <a:pt x="508" y="1641"/>
                </a:lnTo>
                <a:lnTo>
                  <a:pt x="496" y="1641"/>
                </a:lnTo>
                <a:lnTo>
                  <a:pt x="479" y="1642"/>
                </a:lnTo>
                <a:lnTo>
                  <a:pt x="461" y="1643"/>
                </a:lnTo>
                <a:lnTo>
                  <a:pt x="441" y="1645"/>
                </a:lnTo>
                <a:lnTo>
                  <a:pt x="402" y="1647"/>
                </a:lnTo>
                <a:lnTo>
                  <a:pt x="385" y="1647"/>
                </a:lnTo>
                <a:lnTo>
                  <a:pt x="371" y="1648"/>
                </a:lnTo>
                <a:lnTo>
                  <a:pt x="383" y="1659"/>
                </a:lnTo>
                <a:lnTo>
                  <a:pt x="392" y="1667"/>
                </a:lnTo>
                <a:lnTo>
                  <a:pt x="403" y="1674"/>
                </a:lnTo>
                <a:lnTo>
                  <a:pt x="415" y="1684"/>
                </a:lnTo>
                <a:lnTo>
                  <a:pt x="427" y="1691"/>
                </a:lnTo>
                <a:lnTo>
                  <a:pt x="438" y="1699"/>
                </a:lnTo>
                <a:lnTo>
                  <a:pt x="449" y="1706"/>
                </a:lnTo>
                <a:lnTo>
                  <a:pt x="457" y="1710"/>
                </a:lnTo>
                <a:lnTo>
                  <a:pt x="466" y="1707"/>
                </a:lnTo>
                <a:lnTo>
                  <a:pt x="477" y="1704"/>
                </a:lnTo>
                <a:lnTo>
                  <a:pt x="488" y="1698"/>
                </a:lnTo>
                <a:lnTo>
                  <a:pt x="499" y="1689"/>
                </a:lnTo>
                <a:lnTo>
                  <a:pt x="506" y="1672"/>
                </a:lnTo>
                <a:lnTo>
                  <a:pt x="510" y="1663"/>
                </a:lnTo>
                <a:lnTo>
                  <a:pt x="514" y="1654"/>
                </a:lnTo>
                <a:lnTo>
                  <a:pt x="517" y="1647"/>
                </a:lnTo>
                <a:lnTo>
                  <a:pt x="519" y="1642"/>
                </a:lnTo>
                <a:lnTo>
                  <a:pt x="520" y="1641"/>
                </a:lnTo>
                <a:lnTo>
                  <a:pt x="517" y="1641"/>
                </a:lnTo>
                <a:close/>
                <a:moveTo>
                  <a:pt x="737" y="1636"/>
                </a:moveTo>
                <a:lnTo>
                  <a:pt x="718" y="1638"/>
                </a:lnTo>
                <a:lnTo>
                  <a:pt x="707" y="1642"/>
                </a:lnTo>
                <a:lnTo>
                  <a:pt x="696" y="1647"/>
                </a:lnTo>
                <a:lnTo>
                  <a:pt x="687" y="1655"/>
                </a:lnTo>
                <a:lnTo>
                  <a:pt x="679" y="1663"/>
                </a:lnTo>
                <a:lnTo>
                  <a:pt x="674" y="1673"/>
                </a:lnTo>
                <a:lnTo>
                  <a:pt x="671" y="1683"/>
                </a:lnTo>
                <a:lnTo>
                  <a:pt x="670" y="1694"/>
                </a:lnTo>
                <a:lnTo>
                  <a:pt x="674" y="1704"/>
                </a:lnTo>
                <a:lnTo>
                  <a:pt x="681" y="1714"/>
                </a:lnTo>
                <a:lnTo>
                  <a:pt x="693" y="1724"/>
                </a:lnTo>
                <a:lnTo>
                  <a:pt x="686" y="1713"/>
                </a:lnTo>
                <a:lnTo>
                  <a:pt x="683" y="1704"/>
                </a:lnTo>
                <a:lnTo>
                  <a:pt x="682" y="1696"/>
                </a:lnTo>
                <a:lnTo>
                  <a:pt x="684" y="1691"/>
                </a:lnTo>
                <a:lnTo>
                  <a:pt x="687" y="1686"/>
                </a:lnTo>
                <a:lnTo>
                  <a:pt x="691" y="1683"/>
                </a:lnTo>
                <a:lnTo>
                  <a:pt x="696" y="1680"/>
                </a:lnTo>
                <a:lnTo>
                  <a:pt x="706" y="1674"/>
                </a:lnTo>
                <a:lnTo>
                  <a:pt x="717" y="1673"/>
                </a:lnTo>
                <a:lnTo>
                  <a:pt x="729" y="1674"/>
                </a:lnTo>
                <a:lnTo>
                  <a:pt x="740" y="1675"/>
                </a:lnTo>
                <a:lnTo>
                  <a:pt x="749" y="1678"/>
                </a:lnTo>
                <a:lnTo>
                  <a:pt x="756" y="1680"/>
                </a:lnTo>
                <a:lnTo>
                  <a:pt x="763" y="1684"/>
                </a:lnTo>
                <a:lnTo>
                  <a:pt x="762" y="1699"/>
                </a:lnTo>
                <a:lnTo>
                  <a:pt x="762" y="1711"/>
                </a:lnTo>
                <a:lnTo>
                  <a:pt x="767" y="1721"/>
                </a:lnTo>
                <a:lnTo>
                  <a:pt x="773" y="1729"/>
                </a:lnTo>
                <a:lnTo>
                  <a:pt x="787" y="1743"/>
                </a:lnTo>
                <a:lnTo>
                  <a:pt x="796" y="1750"/>
                </a:lnTo>
                <a:lnTo>
                  <a:pt x="805" y="1757"/>
                </a:lnTo>
                <a:lnTo>
                  <a:pt x="812" y="1765"/>
                </a:lnTo>
                <a:lnTo>
                  <a:pt x="818" y="1774"/>
                </a:lnTo>
                <a:lnTo>
                  <a:pt x="823" y="1786"/>
                </a:lnTo>
                <a:lnTo>
                  <a:pt x="825" y="1801"/>
                </a:lnTo>
                <a:lnTo>
                  <a:pt x="833" y="1800"/>
                </a:lnTo>
                <a:lnTo>
                  <a:pt x="843" y="1798"/>
                </a:lnTo>
                <a:lnTo>
                  <a:pt x="854" y="1796"/>
                </a:lnTo>
                <a:lnTo>
                  <a:pt x="864" y="1793"/>
                </a:lnTo>
                <a:lnTo>
                  <a:pt x="873" y="1790"/>
                </a:lnTo>
                <a:lnTo>
                  <a:pt x="880" y="1784"/>
                </a:lnTo>
                <a:lnTo>
                  <a:pt x="883" y="1777"/>
                </a:lnTo>
                <a:lnTo>
                  <a:pt x="886" y="1764"/>
                </a:lnTo>
                <a:lnTo>
                  <a:pt x="887" y="1750"/>
                </a:lnTo>
                <a:lnTo>
                  <a:pt x="886" y="1735"/>
                </a:lnTo>
                <a:lnTo>
                  <a:pt x="882" y="1720"/>
                </a:lnTo>
                <a:lnTo>
                  <a:pt x="876" y="1711"/>
                </a:lnTo>
                <a:lnTo>
                  <a:pt x="867" y="1701"/>
                </a:lnTo>
                <a:lnTo>
                  <a:pt x="856" y="1690"/>
                </a:lnTo>
                <a:lnTo>
                  <a:pt x="843" y="1680"/>
                </a:lnTo>
                <a:lnTo>
                  <a:pt x="831" y="1670"/>
                </a:lnTo>
                <a:lnTo>
                  <a:pt x="818" y="1662"/>
                </a:lnTo>
                <a:lnTo>
                  <a:pt x="808" y="1656"/>
                </a:lnTo>
                <a:lnTo>
                  <a:pt x="793" y="1648"/>
                </a:lnTo>
                <a:lnTo>
                  <a:pt x="775" y="1641"/>
                </a:lnTo>
                <a:lnTo>
                  <a:pt x="756" y="1637"/>
                </a:lnTo>
                <a:lnTo>
                  <a:pt x="737" y="1636"/>
                </a:lnTo>
                <a:close/>
                <a:moveTo>
                  <a:pt x="289" y="1557"/>
                </a:moveTo>
                <a:lnTo>
                  <a:pt x="338" y="1625"/>
                </a:lnTo>
                <a:lnTo>
                  <a:pt x="366" y="1622"/>
                </a:lnTo>
                <a:lnTo>
                  <a:pt x="389" y="1617"/>
                </a:lnTo>
                <a:lnTo>
                  <a:pt x="411" y="1610"/>
                </a:lnTo>
                <a:lnTo>
                  <a:pt x="429" y="1600"/>
                </a:lnTo>
                <a:lnTo>
                  <a:pt x="445" y="1587"/>
                </a:lnTo>
                <a:lnTo>
                  <a:pt x="289" y="1557"/>
                </a:lnTo>
                <a:close/>
                <a:moveTo>
                  <a:pt x="247" y="1427"/>
                </a:moveTo>
                <a:lnTo>
                  <a:pt x="272" y="1511"/>
                </a:lnTo>
                <a:lnTo>
                  <a:pt x="363" y="1511"/>
                </a:lnTo>
                <a:lnTo>
                  <a:pt x="363" y="1496"/>
                </a:lnTo>
                <a:lnTo>
                  <a:pt x="247" y="1427"/>
                </a:lnTo>
                <a:close/>
                <a:moveTo>
                  <a:pt x="826" y="1425"/>
                </a:moveTo>
                <a:lnTo>
                  <a:pt x="816" y="1426"/>
                </a:lnTo>
                <a:lnTo>
                  <a:pt x="805" y="1427"/>
                </a:lnTo>
                <a:lnTo>
                  <a:pt x="783" y="1433"/>
                </a:lnTo>
                <a:lnTo>
                  <a:pt x="773" y="1437"/>
                </a:lnTo>
                <a:lnTo>
                  <a:pt x="763" y="1442"/>
                </a:lnTo>
                <a:lnTo>
                  <a:pt x="755" y="1449"/>
                </a:lnTo>
                <a:lnTo>
                  <a:pt x="748" y="1457"/>
                </a:lnTo>
                <a:lnTo>
                  <a:pt x="743" y="1468"/>
                </a:lnTo>
                <a:lnTo>
                  <a:pt x="741" y="1481"/>
                </a:lnTo>
                <a:lnTo>
                  <a:pt x="742" y="1496"/>
                </a:lnTo>
                <a:lnTo>
                  <a:pt x="747" y="1507"/>
                </a:lnTo>
                <a:lnTo>
                  <a:pt x="753" y="1515"/>
                </a:lnTo>
                <a:lnTo>
                  <a:pt x="762" y="1521"/>
                </a:lnTo>
                <a:lnTo>
                  <a:pt x="771" y="1524"/>
                </a:lnTo>
                <a:lnTo>
                  <a:pt x="781" y="1526"/>
                </a:lnTo>
                <a:lnTo>
                  <a:pt x="790" y="1526"/>
                </a:lnTo>
                <a:lnTo>
                  <a:pt x="800" y="1526"/>
                </a:lnTo>
                <a:lnTo>
                  <a:pt x="799" y="1525"/>
                </a:lnTo>
                <a:lnTo>
                  <a:pt x="796" y="1521"/>
                </a:lnTo>
                <a:lnTo>
                  <a:pt x="794" y="1515"/>
                </a:lnTo>
                <a:lnTo>
                  <a:pt x="793" y="1507"/>
                </a:lnTo>
                <a:lnTo>
                  <a:pt x="794" y="1498"/>
                </a:lnTo>
                <a:lnTo>
                  <a:pt x="800" y="1488"/>
                </a:lnTo>
                <a:lnTo>
                  <a:pt x="808" y="1481"/>
                </a:lnTo>
                <a:lnTo>
                  <a:pt x="817" y="1476"/>
                </a:lnTo>
                <a:lnTo>
                  <a:pt x="827" y="1473"/>
                </a:lnTo>
                <a:lnTo>
                  <a:pt x="838" y="1473"/>
                </a:lnTo>
                <a:lnTo>
                  <a:pt x="849" y="1477"/>
                </a:lnTo>
                <a:lnTo>
                  <a:pt x="858" y="1482"/>
                </a:lnTo>
                <a:lnTo>
                  <a:pt x="866" y="1493"/>
                </a:lnTo>
                <a:lnTo>
                  <a:pt x="873" y="1510"/>
                </a:lnTo>
                <a:lnTo>
                  <a:pt x="875" y="1527"/>
                </a:lnTo>
                <a:lnTo>
                  <a:pt x="871" y="1543"/>
                </a:lnTo>
                <a:lnTo>
                  <a:pt x="864" y="1558"/>
                </a:lnTo>
                <a:lnTo>
                  <a:pt x="852" y="1571"/>
                </a:lnTo>
                <a:lnTo>
                  <a:pt x="837" y="1581"/>
                </a:lnTo>
                <a:lnTo>
                  <a:pt x="819" y="1589"/>
                </a:lnTo>
                <a:lnTo>
                  <a:pt x="801" y="1594"/>
                </a:lnTo>
                <a:lnTo>
                  <a:pt x="781" y="1596"/>
                </a:lnTo>
                <a:lnTo>
                  <a:pt x="762" y="1593"/>
                </a:lnTo>
                <a:lnTo>
                  <a:pt x="742" y="1587"/>
                </a:lnTo>
                <a:lnTo>
                  <a:pt x="729" y="1581"/>
                </a:lnTo>
                <a:lnTo>
                  <a:pt x="720" y="1575"/>
                </a:lnTo>
                <a:lnTo>
                  <a:pt x="707" y="1562"/>
                </a:lnTo>
                <a:lnTo>
                  <a:pt x="701" y="1553"/>
                </a:lnTo>
                <a:lnTo>
                  <a:pt x="693" y="1542"/>
                </a:lnTo>
                <a:lnTo>
                  <a:pt x="685" y="1527"/>
                </a:lnTo>
                <a:lnTo>
                  <a:pt x="680" y="1515"/>
                </a:lnTo>
                <a:lnTo>
                  <a:pt x="679" y="1503"/>
                </a:lnTo>
                <a:lnTo>
                  <a:pt x="681" y="1492"/>
                </a:lnTo>
                <a:lnTo>
                  <a:pt x="692" y="1459"/>
                </a:lnTo>
                <a:lnTo>
                  <a:pt x="694" y="1447"/>
                </a:lnTo>
                <a:lnTo>
                  <a:pt x="693" y="1435"/>
                </a:lnTo>
                <a:lnTo>
                  <a:pt x="668" y="1445"/>
                </a:lnTo>
                <a:lnTo>
                  <a:pt x="643" y="1456"/>
                </a:lnTo>
                <a:lnTo>
                  <a:pt x="619" y="1467"/>
                </a:lnTo>
                <a:lnTo>
                  <a:pt x="595" y="1477"/>
                </a:lnTo>
                <a:lnTo>
                  <a:pt x="567" y="1487"/>
                </a:lnTo>
                <a:lnTo>
                  <a:pt x="536" y="1496"/>
                </a:lnTo>
                <a:lnTo>
                  <a:pt x="571" y="1521"/>
                </a:lnTo>
                <a:lnTo>
                  <a:pt x="606" y="1544"/>
                </a:lnTo>
                <a:lnTo>
                  <a:pt x="641" y="1564"/>
                </a:lnTo>
                <a:lnTo>
                  <a:pt x="679" y="1582"/>
                </a:lnTo>
                <a:lnTo>
                  <a:pt x="718" y="1597"/>
                </a:lnTo>
                <a:lnTo>
                  <a:pt x="759" y="1608"/>
                </a:lnTo>
                <a:lnTo>
                  <a:pt x="803" y="1617"/>
                </a:lnTo>
                <a:lnTo>
                  <a:pt x="849" y="1623"/>
                </a:lnTo>
                <a:lnTo>
                  <a:pt x="899" y="1625"/>
                </a:lnTo>
                <a:lnTo>
                  <a:pt x="899" y="1587"/>
                </a:lnTo>
                <a:lnTo>
                  <a:pt x="906" y="1587"/>
                </a:lnTo>
                <a:lnTo>
                  <a:pt x="915" y="1589"/>
                </a:lnTo>
                <a:lnTo>
                  <a:pt x="924" y="1591"/>
                </a:lnTo>
                <a:lnTo>
                  <a:pt x="933" y="1593"/>
                </a:lnTo>
                <a:lnTo>
                  <a:pt x="941" y="1594"/>
                </a:lnTo>
                <a:lnTo>
                  <a:pt x="948" y="1594"/>
                </a:lnTo>
                <a:lnTo>
                  <a:pt x="956" y="1592"/>
                </a:lnTo>
                <a:lnTo>
                  <a:pt x="961" y="1587"/>
                </a:lnTo>
                <a:lnTo>
                  <a:pt x="965" y="1580"/>
                </a:lnTo>
                <a:lnTo>
                  <a:pt x="967" y="1568"/>
                </a:lnTo>
                <a:lnTo>
                  <a:pt x="967" y="1553"/>
                </a:lnTo>
                <a:lnTo>
                  <a:pt x="965" y="1537"/>
                </a:lnTo>
                <a:lnTo>
                  <a:pt x="962" y="1521"/>
                </a:lnTo>
                <a:lnTo>
                  <a:pt x="957" y="1503"/>
                </a:lnTo>
                <a:lnTo>
                  <a:pt x="950" y="1487"/>
                </a:lnTo>
                <a:lnTo>
                  <a:pt x="943" y="1471"/>
                </a:lnTo>
                <a:lnTo>
                  <a:pt x="934" y="1459"/>
                </a:lnTo>
                <a:lnTo>
                  <a:pt x="924" y="1450"/>
                </a:lnTo>
                <a:lnTo>
                  <a:pt x="913" y="1444"/>
                </a:lnTo>
                <a:lnTo>
                  <a:pt x="898" y="1438"/>
                </a:lnTo>
                <a:lnTo>
                  <a:pt x="882" y="1432"/>
                </a:lnTo>
                <a:lnTo>
                  <a:pt x="863" y="1427"/>
                </a:lnTo>
                <a:lnTo>
                  <a:pt x="844" y="1425"/>
                </a:lnTo>
                <a:lnTo>
                  <a:pt x="826" y="1425"/>
                </a:lnTo>
                <a:close/>
                <a:moveTo>
                  <a:pt x="454" y="1374"/>
                </a:moveTo>
                <a:lnTo>
                  <a:pt x="495" y="1466"/>
                </a:lnTo>
                <a:lnTo>
                  <a:pt x="619" y="1389"/>
                </a:lnTo>
                <a:lnTo>
                  <a:pt x="619" y="1382"/>
                </a:lnTo>
                <a:lnTo>
                  <a:pt x="454" y="1374"/>
                </a:lnTo>
                <a:close/>
                <a:moveTo>
                  <a:pt x="734" y="1260"/>
                </a:moveTo>
                <a:lnTo>
                  <a:pt x="747" y="1280"/>
                </a:lnTo>
                <a:lnTo>
                  <a:pt x="763" y="1297"/>
                </a:lnTo>
                <a:lnTo>
                  <a:pt x="781" y="1312"/>
                </a:lnTo>
                <a:lnTo>
                  <a:pt x="801" y="1326"/>
                </a:lnTo>
                <a:lnTo>
                  <a:pt x="822" y="1339"/>
                </a:lnTo>
                <a:lnTo>
                  <a:pt x="866" y="1361"/>
                </a:lnTo>
                <a:lnTo>
                  <a:pt x="889" y="1371"/>
                </a:lnTo>
                <a:lnTo>
                  <a:pt x="911" y="1382"/>
                </a:lnTo>
                <a:lnTo>
                  <a:pt x="932" y="1394"/>
                </a:lnTo>
                <a:lnTo>
                  <a:pt x="953" y="1407"/>
                </a:lnTo>
                <a:lnTo>
                  <a:pt x="971" y="1422"/>
                </a:lnTo>
                <a:lnTo>
                  <a:pt x="989" y="1439"/>
                </a:lnTo>
                <a:lnTo>
                  <a:pt x="1002" y="1459"/>
                </a:lnTo>
                <a:lnTo>
                  <a:pt x="1014" y="1481"/>
                </a:lnTo>
                <a:lnTo>
                  <a:pt x="1023" y="1481"/>
                </a:lnTo>
                <a:lnTo>
                  <a:pt x="1031" y="1260"/>
                </a:lnTo>
                <a:lnTo>
                  <a:pt x="989" y="1268"/>
                </a:lnTo>
                <a:lnTo>
                  <a:pt x="948" y="1271"/>
                </a:lnTo>
                <a:lnTo>
                  <a:pt x="908" y="1272"/>
                </a:lnTo>
                <a:lnTo>
                  <a:pt x="868" y="1270"/>
                </a:lnTo>
                <a:lnTo>
                  <a:pt x="826" y="1267"/>
                </a:lnTo>
                <a:lnTo>
                  <a:pt x="782" y="1263"/>
                </a:lnTo>
                <a:lnTo>
                  <a:pt x="734" y="1260"/>
                </a:lnTo>
                <a:close/>
                <a:moveTo>
                  <a:pt x="429" y="1245"/>
                </a:moveTo>
                <a:lnTo>
                  <a:pt x="437" y="1351"/>
                </a:lnTo>
                <a:lnTo>
                  <a:pt x="553" y="1306"/>
                </a:lnTo>
                <a:lnTo>
                  <a:pt x="429" y="1245"/>
                </a:lnTo>
                <a:close/>
                <a:moveTo>
                  <a:pt x="223" y="1245"/>
                </a:moveTo>
                <a:lnTo>
                  <a:pt x="247" y="1405"/>
                </a:lnTo>
                <a:lnTo>
                  <a:pt x="355" y="1435"/>
                </a:lnTo>
                <a:lnTo>
                  <a:pt x="338" y="1420"/>
                </a:lnTo>
                <a:lnTo>
                  <a:pt x="223" y="1245"/>
                </a:lnTo>
                <a:close/>
                <a:moveTo>
                  <a:pt x="1014" y="1176"/>
                </a:moveTo>
                <a:lnTo>
                  <a:pt x="998" y="1191"/>
                </a:lnTo>
                <a:lnTo>
                  <a:pt x="980" y="1201"/>
                </a:lnTo>
                <a:lnTo>
                  <a:pt x="959" y="1208"/>
                </a:lnTo>
                <a:lnTo>
                  <a:pt x="937" y="1213"/>
                </a:lnTo>
                <a:lnTo>
                  <a:pt x="915" y="1215"/>
                </a:lnTo>
                <a:lnTo>
                  <a:pt x="891" y="1216"/>
                </a:lnTo>
                <a:lnTo>
                  <a:pt x="866" y="1217"/>
                </a:lnTo>
                <a:lnTo>
                  <a:pt x="814" y="1217"/>
                </a:lnTo>
                <a:lnTo>
                  <a:pt x="786" y="1218"/>
                </a:lnTo>
                <a:lnTo>
                  <a:pt x="759" y="1222"/>
                </a:lnTo>
                <a:lnTo>
                  <a:pt x="762" y="1223"/>
                </a:lnTo>
                <a:lnTo>
                  <a:pt x="768" y="1224"/>
                </a:lnTo>
                <a:lnTo>
                  <a:pt x="779" y="1226"/>
                </a:lnTo>
                <a:lnTo>
                  <a:pt x="793" y="1229"/>
                </a:lnTo>
                <a:lnTo>
                  <a:pt x="809" y="1231"/>
                </a:lnTo>
                <a:lnTo>
                  <a:pt x="828" y="1234"/>
                </a:lnTo>
                <a:lnTo>
                  <a:pt x="849" y="1235"/>
                </a:lnTo>
                <a:lnTo>
                  <a:pt x="871" y="1237"/>
                </a:lnTo>
                <a:lnTo>
                  <a:pt x="893" y="1237"/>
                </a:lnTo>
                <a:lnTo>
                  <a:pt x="915" y="1235"/>
                </a:lnTo>
                <a:lnTo>
                  <a:pt x="938" y="1233"/>
                </a:lnTo>
                <a:lnTo>
                  <a:pt x="959" y="1228"/>
                </a:lnTo>
                <a:lnTo>
                  <a:pt x="979" y="1221"/>
                </a:lnTo>
                <a:lnTo>
                  <a:pt x="996" y="1212"/>
                </a:lnTo>
                <a:lnTo>
                  <a:pt x="1011" y="1199"/>
                </a:lnTo>
                <a:lnTo>
                  <a:pt x="1023" y="1184"/>
                </a:lnTo>
                <a:lnTo>
                  <a:pt x="1014" y="1176"/>
                </a:lnTo>
                <a:close/>
                <a:moveTo>
                  <a:pt x="429" y="1077"/>
                </a:moveTo>
                <a:lnTo>
                  <a:pt x="421" y="1207"/>
                </a:lnTo>
                <a:lnTo>
                  <a:pt x="437" y="1207"/>
                </a:lnTo>
                <a:lnTo>
                  <a:pt x="528" y="1229"/>
                </a:lnTo>
                <a:lnTo>
                  <a:pt x="429" y="1077"/>
                </a:lnTo>
                <a:close/>
                <a:moveTo>
                  <a:pt x="775" y="1039"/>
                </a:moveTo>
                <a:lnTo>
                  <a:pt x="784" y="1061"/>
                </a:lnTo>
                <a:lnTo>
                  <a:pt x="794" y="1081"/>
                </a:lnTo>
                <a:lnTo>
                  <a:pt x="803" y="1100"/>
                </a:lnTo>
                <a:lnTo>
                  <a:pt x="812" y="1117"/>
                </a:lnTo>
                <a:lnTo>
                  <a:pt x="822" y="1131"/>
                </a:lnTo>
                <a:lnTo>
                  <a:pt x="833" y="1143"/>
                </a:lnTo>
                <a:lnTo>
                  <a:pt x="846" y="1153"/>
                </a:lnTo>
                <a:lnTo>
                  <a:pt x="860" y="1162"/>
                </a:lnTo>
                <a:lnTo>
                  <a:pt x="875" y="1167"/>
                </a:lnTo>
                <a:lnTo>
                  <a:pt x="893" y="1169"/>
                </a:lnTo>
                <a:lnTo>
                  <a:pt x="913" y="1169"/>
                </a:lnTo>
                <a:lnTo>
                  <a:pt x="936" y="1167"/>
                </a:lnTo>
                <a:lnTo>
                  <a:pt x="961" y="1162"/>
                </a:lnTo>
                <a:lnTo>
                  <a:pt x="990" y="1153"/>
                </a:lnTo>
                <a:lnTo>
                  <a:pt x="969" y="1142"/>
                </a:lnTo>
                <a:lnTo>
                  <a:pt x="946" y="1130"/>
                </a:lnTo>
                <a:lnTo>
                  <a:pt x="922" y="1117"/>
                </a:lnTo>
                <a:lnTo>
                  <a:pt x="874" y="1088"/>
                </a:lnTo>
                <a:lnTo>
                  <a:pt x="851" y="1075"/>
                </a:lnTo>
                <a:lnTo>
                  <a:pt x="829" y="1063"/>
                </a:lnTo>
                <a:lnTo>
                  <a:pt x="809" y="1052"/>
                </a:lnTo>
                <a:lnTo>
                  <a:pt x="791" y="1044"/>
                </a:lnTo>
                <a:lnTo>
                  <a:pt x="775" y="1039"/>
                </a:lnTo>
                <a:close/>
                <a:moveTo>
                  <a:pt x="676" y="1039"/>
                </a:moveTo>
                <a:lnTo>
                  <a:pt x="693" y="1199"/>
                </a:lnTo>
                <a:lnTo>
                  <a:pt x="792" y="1176"/>
                </a:lnTo>
                <a:lnTo>
                  <a:pt x="784" y="1161"/>
                </a:lnTo>
                <a:lnTo>
                  <a:pt x="776" y="1144"/>
                </a:lnTo>
                <a:lnTo>
                  <a:pt x="768" y="1126"/>
                </a:lnTo>
                <a:lnTo>
                  <a:pt x="760" y="1108"/>
                </a:lnTo>
                <a:lnTo>
                  <a:pt x="751" y="1091"/>
                </a:lnTo>
                <a:lnTo>
                  <a:pt x="742" y="1075"/>
                </a:lnTo>
                <a:lnTo>
                  <a:pt x="734" y="1061"/>
                </a:lnTo>
                <a:lnTo>
                  <a:pt x="726" y="1052"/>
                </a:lnTo>
                <a:lnTo>
                  <a:pt x="718" y="1047"/>
                </a:lnTo>
                <a:lnTo>
                  <a:pt x="706" y="1043"/>
                </a:lnTo>
                <a:lnTo>
                  <a:pt x="696" y="1042"/>
                </a:lnTo>
                <a:lnTo>
                  <a:pt x="684" y="1040"/>
                </a:lnTo>
                <a:lnTo>
                  <a:pt x="676" y="1039"/>
                </a:lnTo>
                <a:close/>
                <a:moveTo>
                  <a:pt x="324" y="1024"/>
                </a:moveTo>
                <a:lnTo>
                  <a:pt x="313" y="1025"/>
                </a:lnTo>
                <a:lnTo>
                  <a:pt x="302" y="1026"/>
                </a:lnTo>
                <a:lnTo>
                  <a:pt x="289" y="1029"/>
                </a:lnTo>
                <a:lnTo>
                  <a:pt x="277" y="1032"/>
                </a:lnTo>
                <a:lnTo>
                  <a:pt x="264" y="1037"/>
                </a:lnTo>
                <a:lnTo>
                  <a:pt x="253" y="1044"/>
                </a:lnTo>
                <a:lnTo>
                  <a:pt x="243" y="1054"/>
                </a:lnTo>
                <a:lnTo>
                  <a:pt x="236" y="1064"/>
                </a:lnTo>
                <a:lnTo>
                  <a:pt x="231" y="1077"/>
                </a:lnTo>
                <a:lnTo>
                  <a:pt x="228" y="1101"/>
                </a:lnTo>
                <a:lnTo>
                  <a:pt x="230" y="1126"/>
                </a:lnTo>
                <a:lnTo>
                  <a:pt x="235" y="1154"/>
                </a:lnTo>
                <a:lnTo>
                  <a:pt x="243" y="1182"/>
                </a:lnTo>
                <a:lnTo>
                  <a:pt x="254" y="1210"/>
                </a:lnTo>
                <a:lnTo>
                  <a:pt x="267" y="1238"/>
                </a:lnTo>
                <a:lnTo>
                  <a:pt x="282" y="1266"/>
                </a:lnTo>
                <a:lnTo>
                  <a:pt x="300" y="1292"/>
                </a:lnTo>
                <a:lnTo>
                  <a:pt x="318" y="1317"/>
                </a:lnTo>
                <a:lnTo>
                  <a:pt x="338" y="1339"/>
                </a:lnTo>
                <a:lnTo>
                  <a:pt x="358" y="1358"/>
                </a:lnTo>
                <a:lnTo>
                  <a:pt x="379" y="1374"/>
                </a:lnTo>
                <a:lnTo>
                  <a:pt x="371" y="1100"/>
                </a:lnTo>
                <a:lnTo>
                  <a:pt x="359" y="1099"/>
                </a:lnTo>
                <a:lnTo>
                  <a:pt x="334" y="1098"/>
                </a:lnTo>
                <a:lnTo>
                  <a:pt x="323" y="1095"/>
                </a:lnTo>
                <a:lnTo>
                  <a:pt x="313" y="1092"/>
                </a:lnTo>
                <a:lnTo>
                  <a:pt x="305" y="1085"/>
                </a:lnTo>
                <a:lnTo>
                  <a:pt x="303" y="1078"/>
                </a:lnTo>
                <a:lnTo>
                  <a:pt x="305" y="1070"/>
                </a:lnTo>
                <a:lnTo>
                  <a:pt x="310" y="1061"/>
                </a:lnTo>
                <a:lnTo>
                  <a:pt x="317" y="1052"/>
                </a:lnTo>
                <a:lnTo>
                  <a:pt x="325" y="1043"/>
                </a:lnTo>
                <a:lnTo>
                  <a:pt x="333" y="1033"/>
                </a:lnTo>
                <a:lnTo>
                  <a:pt x="338" y="1024"/>
                </a:lnTo>
                <a:lnTo>
                  <a:pt x="324" y="1024"/>
                </a:lnTo>
                <a:close/>
                <a:moveTo>
                  <a:pt x="891" y="917"/>
                </a:moveTo>
                <a:lnTo>
                  <a:pt x="893" y="938"/>
                </a:lnTo>
                <a:lnTo>
                  <a:pt x="895" y="960"/>
                </a:lnTo>
                <a:lnTo>
                  <a:pt x="895" y="984"/>
                </a:lnTo>
                <a:lnTo>
                  <a:pt x="896" y="1007"/>
                </a:lnTo>
                <a:lnTo>
                  <a:pt x="898" y="1030"/>
                </a:lnTo>
                <a:lnTo>
                  <a:pt x="901" y="1052"/>
                </a:lnTo>
                <a:lnTo>
                  <a:pt x="906" y="1073"/>
                </a:lnTo>
                <a:lnTo>
                  <a:pt x="915" y="1092"/>
                </a:lnTo>
                <a:lnTo>
                  <a:pt x="981" y="1108"/>
                </a:lnTo>
                <a:lnTo>
                  <a:pt x="976" y="1090"/>
                </a:lnTo>
                <a:lnTo>
                  <a:pt x="971" y="1071"/>
                </a:lnTo>
                <a:lnTo>
                  <a:pt x="969" y="1054"/>
                </a:lnTo>
                <a:lnTo>
                  <a:pt x="966" y="1035"/>
                </a:lnTo>
                <a:lnTo>
                  <a:pt x="964" y="1018"/>
                </a:lnTo>
                <a:lnTo>
                  <a:pt x="960" y="1001"/>
                </a:lnTo>
                <a:lnTo>
                  <a:pt x="957" y="985"/>
                </a:lnTo>
                <a:lnTo>
                  <a:pt x="952" y="970"/>
                </a:lnTo>
                <a:lnTo>
                  <a:pt x="946" y="956"/>
                </a:lnTo>
                <a:lnTo>
                  <a:pt x="937" y="944"/>
                </a:lnTo>
                <a:lnTo>
                  <a:pt x="925" y="933"/>
                </a:lnTo>
                <a:lnTo>
                  <a:pt x="909" y="924"/>
                </a:lnTo>
                <a:lnTo>
                  <a:pt x="891" y="917"/>
                </a:lnTo>
                <a:close/>
                <a:moveTo>
                  <a:pt x="495" y="864"/>
                </a:moveTo>
                <a:lnTo>
                  <a:pt x="445" y="1024"/>
                </a:lnTo>
                <a:lnTo>
                  <a:pt x="459" y="1037"/>
                </a:lnTo>
                <a:lnTo>
                  <a:pt x="471" y="1052"/>
                </a:lnTo>
                <a:lnTo>
                  <a:pt x="482" y="1066"/>
                </a:lnTo>
                <a:lnTo>
                  <a:pt x="504" y="1097"/>
                </a:lnTo>
                <a:lnTo>
                  <a:pt x="515" y="1111"/>
                </a:lnTo>
                <a:lnTo>
                  <a:pt x="528" y="1125"/>
                </a:lnTo>
                <a:lnTo>
                  <a:pt x="543" y="1136"/>
                </a:lnTo>
                <a:lnTo>
                  <a:pt x="561" y="1146"/>
                </a:lnTo>
                <a:lnTo>
                  <a:pt x="561" y="1138"/>
                </a:lnTo>
                <a:lnTo>
                  <a:pt x="495" y="864"/>
                </a:lnTo>
                <a:close/>
                <a:moveTo>
                  <a:pt x="971" y="749"/>
                </a:moveTo>
                <a:lnTo>
                  <a:pt x="959" y="751"/>
                </a:lnTo>
                <a:lnTo>
                  <a:pt x="946" y="755"/>
                </a:lnTo>
                <a:lnTo>
                  <a:pt x="934" y="762"/>
                </a:lnTo>
                <a:lnTo>
                  <a:pt x="924" y="773"/>
                </a:lnTo>
                <a:lnTo>
                  <a:pt x="920" y="780"/>
                </a:lnTo>
                <a:lnTo>
                  <a:pt x="917" y="792"/>
                </a:lnTo>
                <a:lnTo>
                  <a:pt x="916" y="806"/>
                </a:lnTo>
                <a:lnTo>
                  <a:pt x="915" y="820"/>
                </a:lnTo>
                <a:lnTo>
                  <a:pt x="915" y="849"/>
                </a:lnTo>
                <a:lnTo>
                  <a:pt x="932" y="856"/>
                </a:lnTo>
                <a:lnTo>
                  <a:pt x="942" y="847"/>
                </a:lnTo>
                <a:lnTo>
                  <a:pt x="951" y="837"/>
                </a:lnTo>
                <a:lnTo>
                  <a:pt x="960" y="828"/>
                </a:lnTo>
                <a:lnTo>
                  <a:pt x="969" y="822"/>
                </a:lnTo>
                <a:lnTo>
                  <a:pt x="977" y="817"/>
                </a:lnTo>
                <a:lnTo>
                  <a:pt x="984" y="817"/>
                </a:lnTo>
                <a:lnTo>
                  <a:pt x="991" y="822"/>
                </a:lnTo>
                <a:lnTo>
                  <a:pt x="995" y="828"/>
                </a:lnTo>
                <a:lnTo>
                  <a:pt x="996" y="838"/>
                </a:lnTo>
                <a:lnTo>
                  <a:pt x="995" y="850"/>
                </a:lnTo>
                <a:lnTo>
                  <a:pt x="992" y="862"/>
                </a:lnTo>
                <a:lnTo>
                  <a:pt x="989" y="877"/>
                </a:lnTo>
                <a:lnTo>
                  <a:pt x="983" y="891"/>
                </a:lnTo>
                <a:lnTo>
                  <a:pt x="979" y="905"/>
                </a:lnTo>
                <a:lnTo>
                  <a:pt x="973" y="917"/>
                </a:lnTo>
                <a:lnTo>
                  <a:pt x="977" y="918"/>
                </a:lnTo>
                <a:lnTo>
                  <a:pt x="982" y="919"/>
                </a:lnTo>
                <a:lnTo>
                  <a:pt x="988" y="919"/>
                </a:lnTo>
                <a:lnTo>
                  <a:pt x="994" y="917"/>
                </a:lnTo>
                <a:lnTo>
                  <a:pt x="1002" y="914"/>
                </a:lnTo>
                <a:lnTo>
                  <a:pt x="1012" y="908"/>
                </a:lnTo>
                <a:lnTo>
                  <a:pt x="1023" y="898"/>
                </a:lnTo>
                <a:lnTo>
                  <a:pt x="1026" y="891"/>
                </a:lnTo>
                <a:lnTo>
                  <a:pt x="1029" y="881"/>
                </a:lnTo>
                <a:lnTo>
                  <a:pt x="1032" y="867"/>
                </a:lnTo>
                <a:lnTo>
                  <a:pt x="1034" y="852"/>
                </a:lnTo>
                <a:lnTo>
                  <a:pt x="1035" y="836"/>
                </a:lnTo>
                <a:lnTo>
                  <a:pt x="1036" y="820"/>
                </a:lnTo>
                <a:lnTo>
                  <a:pt x="1036" y="805"/>
                </a:lnTo>
                <a:lnTo>
                  <a:pt x="1035" y="790"/>
                </a:lnTo>
                <a:lnTo>
                  <a:pt x="1034" y="780"/>
                </a:lnTo>
                <a:lnTo>
                  <a:pt x="1031" y="773"/>
                </a:lnTo>
                <a:lnTo>
                  <a:pt x="1025" y="767"/>
                </a:lnTo>
                <a:lnTo>
                  <a:pt x="1018" y="761"/>
                </a:lnTo>
                <a:lnTo>
                  <a:pt x="1008" y="756"/>
                </a:lnTo>
                <a:lnTo>
                  <a:pt x="997" y="752"/>
                </a:lnTo>
                <a:lnTo>
                  <a:pt x="984" y="750"/>
                </a:lnTo>
                <a:lnTo>
                  <a:pt x="971" y="749"/>
                </a:lnTo>
                <a:close/>
                <a:moveTo>
                  <a:pt x="585" y="724"/>
                </a:moveTo>
                <a:lnTo>
                  <a:pt x="569" y="727"/>
                </a:lnTo>
                <a:lnTo>
                  <a:pt x="558" y="734"/>
                </a:lnTo>
                <a:lnTo>
                  <a:pt x="550" y="745"/>
                </a:lnTo>
                <a:lnTo>
                  <a:pt x="544" y="757"/>
                </a:lnTo>
                <a:lnTo>
                  <a:pt x="543" y="777"/>
                </a:lnTo>
                <a:lnTo>
                  <a:pt x="543" y="801"/>
                </a:lnTo>
                <a:lnTo>
                  <a:pt x="544" y="827"/>
                </a:lnTo>
                <a:lnTo>
                  <a:pt x="547" y="855"/>
                </a:lnTo>
                <a:lnTo>
                  <a:pt x="558" y="916"/>
                </a:lnTo>
                <a:lnTo>
                  <a:pt x="565" y="946"/>
                </a:lnTo>
                <a:lnTo>
                  <a:pt x="572" y="977"/>
                </a:lnTo>
                <a:lnTo>
                  <a:pt x="578" y="1005"/>
                </a:lnTo>
                <a:lnTo>
                  <a:pt x="586" y="1032"/>
                </a:lnTo>
                <a:lnTo>
                  <a:pt x="602" y="1032"/>
                </a:lnTo>
                <a:lnTo>
                  <a:pt x="604" y="993"/>
                </a:lnTo>
                <a:lnTo>
                  <a:pt x="609" y="958"/>
                </a:lnTo>
                <a:lnTo>
                  <a:pt x="617" y="923"/>
                </a:lnTo>
                <a:lnTo>
                  <a:pt x="627" y="892"/>
                </a:lnTo>
                <a:lnTo>
                  <a:pt x="639" y="861"/>
                </a:lnTo>
                <a:lnTo>
                  <a:pt x="652" y="834"/>
                </a:lnTo>
                <a:lnTo>
                  <a:pt x="640" y="828"/>
                </a:lnTo>
                <a:lnTo>
                  <a:pt x="628" y="823"/>
                </a:lnTo>
                <a:lnTo>
                  <a:pt x="602" y="812"/>
                </a:lnTo>
                <a:lnTo>
                  <a:pt x="592" y="808"/>
                </a:lnTo>
                <a:lnTo>
                  <a:pt x="584" y="804"/>
                </a:lnTo>
                <a:lnTo>
                  <a:pt x="580" y="801"/>
                </a:lnTo>
                <a:lnTo>
                  <a:pt x="576" y="793"/>
                </a:lnTo>
                <a:lnTo>
                  <a:pt x="574" y="784"/>
                </a:lnTo>
                <a:lnTo>
                  <a:pt x="575" y="773"/>
                </a:lnTo>
                <a:lnTo>
                  <a:pt x="579" y="764"/>
                </a:lnTo>
                <a:lnTo>
                  <a:pt x="586" y="756"/>
                </a:lnTo>
                <a:lnTo>
                  <a:pt x="595" y="751"/>
                </a:lnTo>
                <a:lnTo>
                  <a:pt x="605" y="750"/>
                </a:lnTo>
                <a:lnTo>
                  <a:pt x="616" y="751"/>
                </a:lnTo>
                <a:lnTo>
                  <a:pt x="626" y="752"/>
                </a:lnTo>
                <a:lnTo>
                  <a:pt x="635" y="755"/>
                </a:lnTo>
                <a:lnTo>
                  <a:pt x="643" y="757"/>
                </a:lnTo>
                <a:lnTo>
                  <a:pt x="642" y="756"/>
                </a:lnTo>
                <a:lnTo>
                  <a:pt x="640" y="751"/>
                </a:lnTo>
                <a:lnTo>
                  <a:pt x="635" y="746"/>
                </a:lnTo>
                <a:lnTo>
                  <a:pt x="629" y="739"/>
                </a:lnTo>
                <a:lnTo>
                  <a:pt x="620" y="732"/>
                </a:lnTo>
                <a:lnTo>
                  <a:pt x="610" y="727"/>
                </a:lnTo>
                <a:lnTo>
                  <a:pt x="598" y="724"/>
                </a:lnTo>
                <a:lnTo>
                  <a:pt x="585" y="724"/>
                </a:lnTo>
                <a:close/>
                <a:moveTo>
                  <a:pt x="792" y="666"/>
                </a:moveTo>
                <a:lnTo>
                  <a:pt x="783" y="694"/>
                </a:lnTo>
                <a:lnTo>
                  <a:pt x="770" y="723"/>
                </a:lnTo>
                <a:lnTo>
                  <a:pt x="756" y="752"/>
                </a:lnTo>
                <a:lnTo>
                  <a:pt x="741" y="783"/>
                </a:lnTo>
                <a:lnTo>
                  <a:pt x="726" y="814"/>
                </a:lnTo>
                <a:lnTo>
                  <a:pt x="712" y="845"/>
                </a:lnTo>
                <a:lnTo>
                  <a:pt x="699" y="878"/>
                </a:lnTo>
                <a:lnTo>
                  <a:pt x="690" y="909"/>
                </a:lnTo>
                <a:lnTo>
                  <a:pt x="684" y="940"/>
                </a:lnTo>
                <a:lnTo>
                  <a:pt x="681" y="971"/>
                </a:lnTo>
                <a:lnTo>
                  <a:pt x="685" y="1001"/>
                </a:lnTo>
                <a:lnTo>
                  <a:pt x="716" y="998"/>
                </a:lnTo>
                <a:lnTo>
                  <a:pt x="745" y="998"/>
                </a:lnTo>
                <a:lnTo>
                  <a:pt x="772" y="999"/>
                </a:lnTo>
                <a:lnTo>
                  <a:pt x="798" y="1004"/>
                </a:lnTo>
                <a:lnTo>
                  <a:pt x="824" y="1010"/>
                </a:lnTo>
                <a:lnTo>
                  <a:pt x="849" y="1016"/>
                </a:lnTo>
                <a:lnTo>
                  <a:pt x="850" y="1011"/>
                </a:lnTo>
                <a:lnTo>
                  <a:pt x="851" y="1003"/>
                </a:lnTo>
                <a:lnTo>
                  <a:pt x="850" y="992"/>
                </a:lnTo>
                <a:lnTo>
                  <a:pt x="849" y="978"/>
                </a:lnTo>
                <a:lnTo>
                  <a:pt x="846" y="962"/>
                </a:lnTo>
                <a:lnTo>
                  <a:pt x="840" y="945"/>
                </a:lnTo>
                <a:lnTo>
                  <a:pt x="832" y="927"/>
                </a:lnTo>
                <a:lnTo>
                  <a:pt x="820" y="908"/>
                </a:lnTo>
                <a:lnTo>
                  <a:pt x="805" y="888"/>
                </a:lnTo>
                <a:lnTo>
                  <a:pt x="784" y="868"/>
                </a:lnTo>
                <a:lnTo>
                  <a:pt x="759" y="849"/>
                </a:lnTo>
                <a:lnTo>
                  <a:pt x="874" y="856"/>
                </a:lnTo>
                <a:lnTo>
                  <a:pt x="871" y="831"/>
                </a:lnTo>
                <a:lnTo>
                  <a:pt x="874" y="806"/>
                </a:lnTo>
                <a:lnTo>
                  <a:pt x="882" y="783"/>
                </a:lnTo>
                <a:lnTo>
                  <a:pt x="893" y="761"/>
                </a:lnTo>
                <a:lnTo>
                  <a:pt x="907" y="741"/>
                </a:lnTo>
                <a:lnTo>
                  <a:pt x="926" y="725"/>
                </a:lnTo>
                <a:lnTo>
                  <a:pt x="946" y="713"/>
                </a:lnTo>
                <a:lnTo>
                  <a:pt x="967" y="704"/>
                </a:lnTo>
                <a:lnTo>
                  <a:pt x="927" y="702"/>
                </a:lnTo>
                <a:lnTo>
                  <a:pt x="890" y="696"/>
                </a:lnTo>
                <a:lnTo>
                  <a:pt x="855" y="687"/>
                </a:lnTo>
                <a:lnTo>
                  <a:pt x="823" y="677"/>
                </a:lnTo>
                <a:lnTo>
                  <a:pt x="792" y="666"/>
                </a:lnTo>
                <a:close/>
                <a:moveTo>
                  <a:pt x="825" y="559"/>
                </a:moveTo>
                <a:lnTo>
                  <a:pt x="808" y="643"/>
                </a:lnTo>
                <a:lnTo>
                  <a:pt x="834" y="638"/>
                </a:lnTo>
                <a:lnTo>
                  <a:pt x="861" y="637"/>
                </a:lnTo>
                <a:lnTo>
                  <a:pt x="888" y="638"/>
                </a:lnTo>
                <a:lnTo>
                  <a:pt x="915" y="642"/>
                </a:lnTo>
                <a:lnTo>
                  <a:pt x="941" y="646"/>
                </a:lnTo>
                <a:lnTo>
                  <a:pt x="965" y="651"/>
                </a:lnTo>
                <a:lnTo>
                  <a:pt x="825" y="559"/>
                </a:lnTo>
                <a:close/>
                <a:moveTo>
                  <a:pt x="849" y="438"/>
                </a:moveTo>
                <a:lnTo>
                  <a:pt x="841" y="530"/>
                </a:lnTo>
                <a:lnTo>
                  <a:pt x="965" y="567"/>
                </a:lnTo>
                <a:lnTo>
                  <a:pt x="849" y="438"/>
                </a:lnTo>
                <a:close/>
                <a:moveTo>
                  <a:pt x="1050" y="0"/>
                </a:moveTo>
                <a:lnTo>
                  <a:pt x="1050" y="14"/>
                </a:lnTo>
                <a:lnTo>
                  <a:pt x="1051" y="29"/>
                </a:lnTo>
                <a:lnTo>
                  <a:pt x="1051" y="257"/>
                </a:lnTo>
                <a:lnTo>
                  <a:pt x="1052" y="302"/>
                </a:lnTo>
                <a:lnTo>
                  <a:pt x="1052" y="933"/>
                </a:lnTo>
                <a:lnTo>
                  <a:pt x="1051" y="933"/>
                </a:lnTo>
                <a:lnTo>
                  <a:pt x="1050" y="932"/>
                </a:lnTo>
                <a:lnTo>
                  <a:pt x="1048" y="931"/>
                </a:lnTo>
                <a:lnTo>
                  <a:pt x="1041" y="931"/>
                </a:lnTo>
                <a:lnTo>
                  <a:pt x="1039" y="933"/>
                </a:lnTo>
                <a:lnTo>
                  <a:pt x="1036" y="936"/>
                </a:lnTo>
                <a:lnTo>
                  <a:pt x="1021" y="965"/>
                </a:lnTo>
                <a:lnTo>
                  <a:pt x="1014" y="978"/>
                </a:lnTo>
                <a:lnTo>
                  <a:pt x="1008" y="993"/>
                </a:lnTo>
                <a:lnTo>
                  <a:pt x="1003" y="1009"/>
                </a:lnTo>
                <a:lnTo>
                  <a:pt x="1000" y="1025"/>
                </a:lnTo>
                <a:lnTo>
                  <a:pt x="997" y="1040"/>
                </a:lnTo>
                <a:lnTo>
                  <a:pt x="998" y="1054"/>
                </a:lnTo>
                <a:lnTo>
                  <a:pt x="1002" y="1070"/>
                </a:lnTo>
                <a:lnTo>
                  <a:pt x="1006" y="1081"/>
                </a:lnTo>
                <a:lnTo>
                  <a:pt x="1012" y="1091"/>
                </a:lnTo>
                <a:lnTo>
                  <a:pt x="1019" y="1096"/>
                </a:lnTo>
                <a:lnTo>
                  <a:pt x="1026" y="1099"/>
                </a:lnTo>
                <a:lnTo>
                  <a:pt x="1035" y="1101"/>
                </a:lnTo>
                <a:lnTo>
                  <a:pt x="1044" y="1101"/>
                </a:lnTo>
                <a:lnTo>
                  <a:pt x="1052" y="1099"/>
                </a:lnTo>
                <a:lnTo>
                  <a:pt x="1052" y="1610"/>
                </a:lnTo>
                <a:lnTo>
                  <a:pt x="932" y="1610"/>
                </a:lnTo>
                <a:lnTo>
                  <a:pt x="932" y="1633"/>
                </a:lnTo>
                <a:lnTo>
                  <a:pt x="1052" y="1633"/>
                </a:lnTo>
                <a:lnTo>
                  <a:pt x="1052" y="1671"/>
                </a:lnTo>
                <a:lnTo>
                  <a:pt x="1031" y="1671"/>
                </a:lnTo>
                <a:lnTo>
                  <a:pt x="1027" y="1682"/>
                </a:lnTo>
                <a:lnTo>
                  <a:pt x="1025" y="1693"/>
                </a:lnTo>
                <a:lnTo>
                  <a:pt x="1021" y="1705"/>
                </a:lnTo>
                <a:lnTo>
                  <a:pt x="1014" y="1717"/>
                </a:lnTo>
                <a:lnTo>
                  <a:pt x="1008" y="1722"/>
                </a:lnTo>
                <a:lnTo>
                  <a:pt x="998" y="1726"/>
                </a:lnTo>
                <a:lnTo>
                  <a:pt x="985" y="1730"/>
                </a:lnTo>
                <a:lnTo>
                  <a:pt x="941" y="1740"/>
                </a:lnTo>
                <a:lnTo>
                  <a:pt x="929" y="1745"/>
                </a:lnTo>
                <a:lnTo>
                  <a:pt x="920" y="1749"/>
                </a:lnTo>
                <a:lnTo>
                  <a:pt x="915" y="1755"/>
                </a:lnTo>
                <a:lnTo>
                  <a:pt x="914" y="1768"/>
                </a:lnTo>
                <a:lnTo>
                  <a:pt x="915" y="1778"/>
                </a:lnTo>
                <a:lnTo>
                  <a:pt x="921" y="1787"/>
                </a:lnTo>
                <a:lnTo>
                  <a:pt x="928" y="1794"/>
                </a:lnTo>
                <a:lnTo>
                  <a:pt x="937" y="1799"/>
                </a:lnTo>
                <a:lnTo>
                  <a:pt x="948" y="1801"/>
                </a:lnTo>
                <a:lnTo>
                  <a:pt x="963" y="1804"/>
                </a:lnTo>
                <a:lnTo>
                  <a:pt x="982" y="1806"/>
                </a:lnTo>
                <a:lnTo>
                  <a:pt x="1004" y="1810"/>
                </a:lnTo>
                <a:lnTo>
                  <a:pt x="1028" y="1812"/>
                </a:lnTo>
                <a:lnTo>
                  <a:pt x="1052" y="1812"/>
                </a:lnTo>
                <a:lnTo>
                  <a:pt x="1052" y="1988"/>
                </a:lnTo>
                <a:lnTo>
                  <a:pt x="1044" y="1988"/>
                </a:lnTo>
                <a:lnTo>
                  <a:pt x="1036" y="1990"/>
                </a:lnTo>
                <a:lnTo>
                  <a:pt x="1030" y="1993"/>
                </a:lnTo>
                <a:lnTo>
                  <a:pt x="1027" y="1998"/>
                </a:lnTo>
                <a:lnTo>
                  <a:pt x="1026" y="2005"/>
                </a:lnTo>
                <a:lnTo>
                  <a:pt x="1026" y="2014"/>
                </a:lnTo>
                <a:lnTo>
                  <a:pt x="1028" y="2021"/>
                </a:lnTo>
                <a:lnTo>
                  <a:pt x="1032" y="2026"/>
                </a:lnTo>
                <a:lnTo>
                  <a:pt x="1039" y="2029"/>
                </a:lnTo>
                <a:lnTo>
                  <a:pt x="1046" y="2030"/>
                </a:lnTo>
                <a:lnTo>
                  <a:pt x="1052" y="2030"/>
                </a:lnTo>
                <a:lnTo>
                  <a:pt x="1052" y="2039"/>
                </a:lnTo>
                <a:lnTo>
                  <a:pt x="1034" y="2037"/>
                </a:lnTo>
                <a:lnTo>
                  <a:pt x="1023" y="2037"/>
                </a:lnTo>
                <a:lnTo>
                  <a:pt x="1018" y="2037"/>
                </a:lnTo>
                <a:lnTo>
                  <a:pt x="1013" y="2037"/>
                </a:lnTo>
                <a:lnTo>
                  <a:pt x="1005" y="2038"/>
                </a:lnTo>
                <a:lnTo>
                  <a:pt x="997" y="2041"/>
                </a:lnTo>
                <a:lnTo>
                  <a:pt x="990" y="2044"/>
                </a:lnTo>
                <a:lnTo>
                  <a:pt x="982" y="2050"/>
                </a:lnTo>
                <a:lnTo>
                  <a:pt x="976" y="2057"/>
                </a:lnTo>
                <a:lnTo>
                  <a:pt x="970" y="2066"/>
                </a:lnTo>
                <a:lnTo>
                  <a:pt x="967" y="2078"/>
                </a:lnTo>
                <a:lnTo>
                  <a:pt x="965" y="2092"/>
                </a:lnTo>
                <a:lnTo>
                  <a:pt x="967" y="2108"/>
                </a:lnTo>
                <a:lnTo>
                  <a:pt x="971" y="2123"/>
                </a:lnTo>
                <a:lnTo>
                  <a:pt x="980" y="2135"/>
                </a:lnTo>
                <a:lnTo>
                  <a:pt x="989" y="2145"/>
                </a:lnTo>
                <a:lnTo>
                  <a:pt x="1001" y="2154"/>
                </a:lnTo>
                <a:lnTo>
                  <a:pt x="1013" y="2163"/>
                </a:lnTo>
                <a:lnTo>
                  <a:pt x="1025" y="2171"/>
                </a:lnTo>
                <a:lnTo>
                  <a:pt x="1039" y="2179"/>
                </a:lnTo>
                <a:lnTo>
                  <a:pt x="1052" y="2187"/>
                </a:lnTo>
                <a:lnTo>
                  <a:pt x="1052" y="2787"/>
                </a:lnTo>
                <a:lnTo>
                  <a:pt x="1018" y="2786"/>
                </a:lnTo>
                <a:lnTo>
                  <a:pt x="982" y="2783"/>
                </a:lnTo>
                <a:lnTo>
                  <a:pt x="945" y="2777"/>
                </a:lnTo>
                <a:lnTo>
                  <a:pt x="907" y="2768"/>
                </a:lnTo>
                <a:lnTo>
                  <a:pt x="734" y="2699"/>
                </a:lnTo>
                <a:lnTo>
                  <a:pt x="701" y="2684"/>
                </a:lnTo>
                <a:lnTo>
                  <a:pt x="665" y="2668"/>
                </a:lnTo>
                <a:lnTo>
                  <a:pt x="630" y="2650"/>
                </a:lnTo>
                <a:lnTo>
                  <a:pt x="592" y="2630"/>
                </a:lnTo>
                <a:lnTo>
                  <a:pt x="554" y="2609"/>
                </a:lnTo>
                <a:lnTo>
                  <a:pt x="517" y="2586"/>
                </a:lnTo>
                <a:lnTo>
                  <a:pt x="479" y="2562"/>
                </a:lnTo>
                <a:lnTo>
                  <a:pt x="442" y="2537"/>
                </a:lnTo>
                <a:lnTo>
                  <a:pt x="406" y="2509"/>
                </a:lnTo>
                <a:lnTo>
                  <a:pt x="372" y="2481"/>
                </a:lnTo>
                <a:lnTo>
                  <a:pt x="340" y="2450"/>
                </a:lnTo>
                <a:lnTo>
                  <a:pt x="310" y="2418"/>
                </a:lnTo>
                <a:lnTo>
                  <a:pt x="282" y="2385"/>
                </a:lnTo>
                <a:lnTo>
                  <a:pt x="258" y="2350"/>
                </a:lnTo>
                <a:lnTo>
                  <a:pt x="237" y="2315"/>
                </a:lnTo>
                <a:lnTo>
                  <a:pt x="220" y="2277"/>
                </a:lnTo>
                <a:lnTo>
                  <a:pt x="207" y="2238"/>
                </a:lnTo>
                <a:lnTo>
                  <a:pt x="199" y="2197"/>
                </a:lnTo>
                <a:lnTo>
                  <a:pt x="196" y="2156"/>
                </a:lnTo>
                <a:lnTo>
                  <a:pt x="198" y="2113"/>
                </a:lnTo>
                <a:lnTo>
                  <a:pt x="180" y="2112"/>
                </a:lnTo>
                <a:lnTo>
                  <a:pt x="165" y="2110"/>
                </a:lnTo>
                <a:lnTo>
                  <a:pt x="153" y="2108"/>
                </a:lnTo>
                <a:lnTo>
                  <a:pt x="143" y="2103"/>
                </a:lnTo>
                <a:lnTo>
                  <a:pt x="132" y="2097"/>
                </a:lnTo>
                <a:lnTo>
                  <a:pt x="149" y="2075"/>
                </a:lnTo>
                <a:lnTo>
                  <a:pt x="198" y="2044"/>
                </a:lnTo>
                <a:lnTo>
                  <a:pt x="116" y="2037"/>
                </a:lnTo>
                <a:lnTo>
                  <a:pt x="124" y="2021"/>
                </a:lnTo>
                <a:lnTo>
                  <a:pt x="198" y="1998"/>
                </a:lnTo>
                <a:lnTo>
                  <a:pt x="124" y="1930"/>
                </a:lnTo>
                <a:lnTo>
                  <a:pt x="124" y="1922"/>
                </a:lnTo>
                <a:lnTo>
                  <a:pt x="297" y="1953"/>
                </a:lnTo>
                <a:lnTo>
                  <a:pt x="281" y="1934"/>
                </a:lnTo>
                <a:lnTo>
                  <a:pt x="267" y="1916"/>
                </a:lnTo>
                <a:lnTo>
                  <a:pt x="253" y="1899"/>
                </a:lnTo>
                <a:lnTo>
                  <a:pt x="242" y="1882"/>
                </a:lnTo>
                <a:lnTo>
                  <a:pt x="232" y="1864"/>
                </a:lnTo>
                <a:lnTo>
                  <a:pt x="225" y="1845"/>
                </a:lnTo>
                <a:lnTo>
                  <a:pt x="220" y="1827"/>
                </a:lnTo>
                <a:lnTo>
                  <a:pt x="217" y="1806"/>
                </a:lnTo>
                <a:lnTo>
                  <a:pt x="218" y="1784"/>
                </a:lnTo>
                <a:lnTo>
                  <a:pt x="223" y="1759"/>
                </a:lnTo>
                <a:lnTo>
                  <a:pt x="231" y="1732"/>
                </a:lnTo>
                <a:lnTo>
                  <a:pt x="223" y="1732"/>
                </a:lnTo>
                <a:lnTo>
                  <a:pt x="204" y="1736"/>
                </a:lnTo>
                <a:lnTo>
                  <a:pt x="183" y="1739"/>
                </a:lnTo>
                <a:lnTo>
                  <a:pt x="160" y="1741"/>
                </a:lnTo>
                <a:lnTo>
                  <a:pt x="137" y="1741"/>
                </a:lnTo>
                <a:lnTo>
                  <a:pt x="112" y="1740"/>
                </a:lnTo>
                <a:lnTo>
                  <a:pt x="89" y="1739"/>
                </a:lnTo>
                <a:lnTo>
                  <a:pt x="67" y="1735"/>
                </a:lnTo>
                <a:lnTo>
                  <a:pt x="49" y="1730"/>
                </a:lnTo>
                <a:lnTo>
                  <a:pt x="33" y="1724"/>
                </a:lnTo>
                <a:lnTo>
                  <a:pt x="41" y="1709"/>
                </a:lnTo>
                <a:lnTo>
                  <a:pt x="132" y="1671"/>
                </a:lnTo>
                <a:lnTo>
                  <a:pt x="108" y="1659"/>
                </a:lnTo>
                <a:lnTo>
                  <a:pt x="85" y="1649"/>
                </a:lnTo>
                <a:lnTo>
                  <a:pt x="64" y="1638"/>
                </a:lnTo>
                <a:lnTo>
                  <a:pt x="44" y="1627"/>
                </a:lnTo>
                <a:lnTo>
                  <a:pt x="26" y="1613"/>
                </a:lnTo>
                <a:lnTo>
                  <a:pt x="8" y="1595"/>
                </a:lnTo>
                <a:lnTo>
                  <a:pt x="124" y="1603"/>
                </a:lnTo>
                <a:lnTo>
                  <a:pt x="111" y="1585"/>
                </a:lnTo>
                <a:lnTo>
                  <a:pt x="83" y="1554"/>
                </a:lnTo>
                <a:lnTo>
                  <a:pt x="45" y="1511"/>
                </a:lnTo>
                <a:lnTo>
                  <a:pt x="34" y="1495"/>
                </a:lnTo>
                <a:lnTo>
                  <a:pt x="24" y="1478"/>
                </a:lnTo>
                <a:lnTo>
                  <a:pt x="16" y="1459"/>
                </a:lnTo>
                <a:lnTo>
                  <a:pt x="8" y="1436"/>
                </a:lnTo>
                <a:lnTo>
                  <a:pt x="3" y="1411"/>
                </a:lnTo>
                <a:lnTo>
                  <a:pt x="0" y="1382"/>
                </a:lnTo>
                <a:lnTo>
                  <a:pt x="1" y="1383"/>
                </a:lnTo>
                <a:lnTo>
                  <a:pt x="4" y="1389"/>
                </a:lnTo>
                <a:lnTo>
                  <a:pt x="8" y="1398"/>
                </a:lnTo>
                <a:lnTo>
                  <a:pt x="16" y="1409"/>
                </a:lnTo>
                <a:lnTo>
                  <a:pt x="27" y="1421"/>
                </a:lnTo>
                <a:lnTo>
                  <a:pt x="40" y="1433"/>
                </a:lnTo>
                <a:lnTo>
                  <a:pt x="60" y="1446"/>
                </a:lnTo>
                <a:lnTo>
                  <a:pt x="83" y="1458"/>
                </a:lnTo>
                <a:lnTo>
                  <a:pt x="75" y="1438"/>
                </a:lnTo>
                <a:lnTo>
                  <a:pt x="66" y="1416"/>
                </a:lnTo>
                <a:lnTo>
                  <a:pt x="56" y="1391"/>
                </a:lnTo>
                <a:lnTo>
                  <a:pt x="45" y="1366"/>
                </a:lnTo>
                <a:lnTo>
                  <a:pt x="35" y="1339"/>
                </a:lnTo>
                <a:lnTo>
                  <a:pt x="27" y="1311"/>
                </a:lnTo>
                <a:lnTo>
                  <a:pt x="19" y="1283"/>
                </a:lnTo>
                <a:lnTo>
                  <a:pt x="16" y="1255"/>
                </a:lnTo>
                <a:lnTo>
                  <a:pt x="14" y="1228"/>
                </a:lnTo>
                <a:lnTo>
                  <a:pt x="17" y="1202"/>
                </a:lnTo>
                <a:lnTo>
                  <a:pt x="25" y="1176"/>
                </a:lnTo>
                <a:lnTo>
                  <a:pt x="29" y="1196"/>
                </a:lnTo>
                <a:lnTo>
                  <a:pt x="36" y="1215"/>
                </a:lnTo>
                <a:lnTo>
                  <a:pt x="43" y="1236"/>
                </a:lnTo>
                <a:lnTo>
                  <a:pt x="52" y="1257"/>
                </a:lnTo>
                <a:lnTo>
                  <a:pt x="62" y="1277"/>
                </a:lnTo>
                <a:lnTo>
                  <a:pt x="73" y="1297"/>
                </a:lnTo>
                <a:lnTo>
                  <a:pt x="83" y="1317"/>
                </a:lnTo>
                <a:lnTo>
                  <a:pt x="94" y="1334"/>
                </a:lnTo>
                <a:lnTo>
                  <a:pt x="105" y="1351"/>
                </a:lnTo>
                <a:lnTo>
                  <a:pt x="115" y="1367"/>
                </a:lnTo>
                <a:lnTo>
                  <a:pt x="123" y="1379"/>
                </a:lnTo>
                <a:lnTo>
                  <a:pt x="130" y="1390"/>
                </a:lnTo>
                <a:lnTo>
                  <a:pt x="139" y="1403"/>
                </a:lnTo>
                <a:lnTo>
                  <a:pt x="140" y="1405"/>
                </a:lnTo>
                <a:lnTo>
                  <a:pt x="127" y="1334"/>
                </a:lnTo>
                <a:lnTo>
                  <a:pt x="118" y="1261"/>
                </a:lnTo>
                <a:lnTo>
                  <a:pt x="111" y="1186"/>
                </a:lnTo>
                <a:lnTo>
                  <a:pt x="108" y="1111"/>
                </a:lnTo>
                <a:lnTo>
                  <a:pt x="108" y="1035"/>
                </a:lnTo>
                <a:lnTo>
                  <a:pt x="112" y="960"/>
                </a:lnTo>
                <a:lnTo>
                  <a:pt x="120" y="884"/>
                </a:lnTo>
                <a:lnTo>
                  <a:pt x="132" y="811"/>
                </a:lnTo>
                <a:lnTo>
                  <a:pt x="140" y="811"/>
                </a:lnTo>
                <a:lnTo>
                  <a:pt x="138" y="883"/>
                </a:lnTo>
                <a:lnTo>
                  <a:pt x="138" y="955"/>
                </a:lnTo>
                <a:lnTo>
                  <a:pt x="138" y="1026"/>
                </a:lnTo>
                <a:lnTo>
                  <a:pt x="141" y="1098"/>
                </a:lnTo>
                <a:lnTo>
                  <a:pt x="148" y="1168"/>
                </a:lnTo>
                <a:lnTo>
                  <a:pt x="157" y="1237"/>
                </a:lnTo>
                <a:lnTo>
                  <a:pt x="157" y="1235"/>
                </a:lnTo>
                <a:lnTo>
                  <a:pt x="159" y="1226"/>
                </a:lnTo>
                <a:lnTo>
                  <a:pt x="160" y="1213"/>
                </a:lnTo>
                <a:lnTo>
                  <a:pt x="162" y="1195"/>
                </a:lnTo>
                <a:lnTo>
                  <a:pt x="166" y="1173"/>
                </a:lnTo>
                <a:lnTo>
                  <a:pt x="170" y="1147"/>
                </a:lnTo>
                <a:lnTo>
                  <a:pt x="174" y="1117"/>
                </a:lnTo>
                <a:lnTo>
                  <a:pt x="179" y="1084"/>
                </a:lnTo>
                <a:lnTo>
                  <a:pt x="185" y="1049"/>
                </a:lnTo>
                <a:lnTo>
                  <a:pt x="192" y="1011"/>
                </a:lnTo>
                <a:lnTo>
                  <a:pt x="199" y="972"/>
                </a:lnTo>
                <a:lnTo>
                  <a:pt x="206" y="932"/>
                </a:lnTo>
                <a:lnTo>
                  <a:pt x="214" y="889"/>
                </a:lnTo>
                <a:lnTo>
                  <a:pt x="224" y="847"/>
                </a:lnTo>
                <a:lnTo>
                  <a:pt x="244" y="761"/>
                </a:lnTo>
                <a:lnTo>
                  <a:pt x="255" y="718"/>
                </a:lnTo>
                <a:lnTo>
                  <a:pt x="266" y="677"/>
                </a:lnTo>
                <a:lnTo>
                  <a:pt x="278" y="637"/>
                </a:lnTo>
                <a:lnTo>
                  <a:pt x="291" y="599"/>
                </a:lnTo>
                <a:lnTo>
                  <a:pt x="304" y="563"/>
                </a:lnTo>
                <a:lnTo>
                  <a:pt x="318" y="529"/>
                </a:lnTo>
                <a:lnTo>
                  <a:pt x="333" y="498"/>
                </a:lnTo>
                <a:lnTo>
                  <a:pt x="347" y="470"/>
                </a:lnTo>
                <a:lnTo>
                  <a:pt x="363" y="446"/>
                </a:lnTo>
                <a:lnTo>
                  <a:pt x="352" y="497"/>
                </a:lnTo>
                <a:lnTo>
                  <a:pt x="341" y="544"/>
                </a:lnTo>
                <a:lnTo>
                  <a:pt x="329" y="589"/>
                </a:lnTo>
                <a:lnTo>
                  <a:pt x="318" y="632"/>
                </a:lnTo>
                <a:lnTo>
                  <a:pt x="307" y="675"/>
                </a:lnTo>
                <a:lnTo>
                  <a:pt x="295" y="717"/>
                </a:lnTo>
                <a:lnTo>
                  <a:pt x="285" y="760"/>
                </a:lnTo>
                <a:lnTo>
                  <a:pt x="275" y="805"/>
                </a:lnTo>
                <a:lnTo>
                  <a:pt x="265" y="852"/>
                </a:lnTo>
                <a:lnTo>
                  <a:pt x="256" y="903"/>
                </a:lnTo>
                <a:lnTo>
                  <a:pt x="247" y="957"/>
                </a:lnTo>
                <a:lnTo>
                  <a:pt x="239" y="1016"/>
                </a:lnTo>
                <a:lnTo>
                  <a:pt x="247" y="1014"/>
                </a:lnTo>
                <a:lnTo>
                  <a:pt x="260" y="1010"/>
                </a:lnTo>
                <a:lnTo>
                  <a:pt x="277" y="1006"/>
                </a:lnTo>
                <a:lnTo>
                  <a:pt x="295" y="1003"/>
                </a:lnTo>
                <a:lnTo>
                  <a:pt x="334" y="994"/>
                </a:lnTo>
                <a:lnTo>
                  <a:pt x="352" y="990"/>
                </a:lnTo>
                <a:lnTo>
                  <a:pt x="369" y="987"/>
                </a:lnTo>
                <a:lnTo>
                  <a:pt x="382" y="983"/>
                </a:lnTo>
                <a:lnTo>
                  <a:pt x="391" y="981"/>
                </a:lnTo>
                <a:lnTo>
                  <a:pt x="396" y="978"/>
                </a:lnTo>
                <a:lnTo>
                  <a:pt x="420" y="939"/>
                </a:lnTo>
                <a:lnTo>
                  <a:pt x="444" y="895"/>
                </a:lnTo>
                <a:lnTo>
                  <a:pt x="468" y="849"/>
                </a:lnTo>
                <a:lnTo>
                  <a:pt x="493" y="799"/>
                </a:lnTo>
                <a:lnTo>
                  <a:pt x="518" y="747"/>
                </a:lnTo>
                <a:lnTo>
                  <a:pt x="543" y="694"/>
                </a:lnTo>
                <a:lnTo>
                  <a:pt x="588" y="587"/>
                </a:lnTo>
                <a:lnTo>
                  <a:pt x="608" y="535"/>
                </a:lnTo>
                <a:lnTo>
                  <a:pt x="628" y="485"/>
                </a:lnTo>
                <a:lnTo>
                  <a:pt x="645" y="438"/>
                </a:lnTo>
                <a:lnTo>
                  <a:pt x="660" y="393"/>
                </a:lnTo>
                <a:lnTo>
                  <a:pt x="653" y="427"/>
                </a:lnTo>
                <a:lnTo>
                  <a:pt x="648" y="458"/>
                </a:lnTo>
                <a:lnTo>
                  <a:pt x="643" y="484"/>
                </a:lnTo>
                <a:lnTo>
                  <a:pt x="638" y="507"/>
                </a:lnTo>
                <a:lnTo>
                  <a:pt x="633" y="526"/>
                </a:lnTo>
                <a:lnTo>
                  <a:pt x="630" y="545"/>
                </a:lnTo>
                <a:lnTo>
                  <a:pt x="625" y="562"/>
                </a:lnTo>
                <a:lnTo>
                  <a:pt x="616" y="594"/>
                </a:lnTo>
                <a:lnTo>
                  <a:pt x="611" y="611"/>
                </a:lnTo>
                <a:lnTo>
                  <a:pt x="606" y="630"/>
                </a:lnTo>
                <a:lnTo>
                  <a:pt x="594" y="674"/>
                </a:lnTo>
                <a:lnTo>
                  <a:pt x="616" y="675"/>
                </a:lnTo>
                <a:lnTo>
                  <a:pt x="634" y="678"/>
                </a:lnTo>
                <a:lnTo>
                  <a:pt x="650" y="682"/>
                </a:lnTo>
                <a:lnTo>
                  <a:pt x="663" y="688"/>
                </a:lnTo>
                <a:lnTo>
                  <a:pt x="674" y="695"/>
                </a:lnTo>
                <a:lnTo>
                  <a:pt x="685" y="702"/>
                </a:lnTo>
                <a:lnTo>
                  <a:pt x="696" y="710"/>
                </a:lnTo>
                <a:lnTo>
                  <a:pt x="709" y="719"/>
                </a:lnTo>
                <a:lnTo>
                  <a:pt x="729" y="694"/>
                </a:lnTo>
                <a:lnTo>
                  <a:pt x="747" y="667"/>
                </a:lnTo>
                <a:lnTo>
                  <a:pt x="761" y="638"/>
                </a:lnTo>
                <a:lnTo>
                  <a:pt x="773" y="608"/>
                </a:lnTo>
                <a:lnTo>
                  <a:pt x="783" y="576"/>
                </a:lnTo>
                <a:lnTo>
                  <a:pt x="792" y="543"/>
                </a:lnTo>
                <a:lnTo>
                  <a:pt x="799" y="509"/>
                </a:lnTo>
                <a:lnTo>
                  <a:pt x="807" y="475"/>
                </a:lnTo>
                <a:lnTo>
                  <a:pt x="815" y="441"/>
                </a:lnTo>
                <a:lnTo>
                  <a:pt x="823" y="407"/>
                </a:lnTo>
                <a:lnTo>
                  <a:pt x="833" y="373"/>
                </a:lnTo>
                <a:lnTo>
                  <a:pt x="844" y="340"/>
                </a:lnTo>
                <a:lnTo>
                  <a:pt x="858" y="309"/>
                </a:lnTo>
                <a:lnTo>
                  <a:pt x="858" y="408"/>
                </a:lnTo>
                <a:lnTo>
                  <a:pt x="873" y="414"/>
                </a:lnTo>
                <a:lnTo>
                  <a:pt x="891" y="422"/>
                </a:lnTo>
                <a:lnTo>
                  <a:pt x="924" y="440"/>
                </a:lnTo>
                <a:lnTo>
                  <a:pt x="940" y="450"/>
                </a:lnTo>
                <a:lnTo>
                  <a:pt x="956" y="461"/>
                </a:lnTo>
                <a:lnTo>
                  <a:pt x="970" y="471"/>
                </a:lnTo>
                <a:lnTo>
                  <a:pt x="981" y="480"/>
                </a:lnTo>
                <a:lnTo>
                  <a:pt x="991" y="488"/>
                </a:lnTo>
                <a:lnTo>
                  <a:pt x="1000" y="494"/>
                </a:lnTo>
                <a:lnTo>
                  <a:pt x="1004" y="498"/>
                </a:lnTo>
                <a:lnTo>
                  <a:pt x="1006" y="499"/>
                </a:lnTo>
                <a:lnTo>
                  <a:pt x="1002" y="434"/>
                </a:lnTo>
                <a:lnTo>
                  <a:pt x="1003" y="369"/>
                </a:lnTo>
                <a:lnTo>
                  <a:pt x="1008" y="305"/>
                </a:lnTo>
                <a:lnTo>
                  <a:pt x="1016" y="241"/>
                </a:lnTo>
                <a:lnTo>
                  <a:pt x="1025" y="179"/>
                </a:lnTo>
                <a:lnTo>
                  <a:pt x="1035" y="118"/>
                </a:lnTo>
                <a:lnTo>
                  <a:pt x="1044" y="58"/>
                </a:lnTo>
                <a:lnTo>
                  <a:pt x="1050" y="0"/>
                </a:lnTo>
                <a:close/>
              </a:path>
            </a:pathLst>
          </a:custGeom>
          <a:solidFill>
            <a:srgbClr val="466571">
              <a:alpha val="7059"/>
            </a:srgbClr>
          </a:solidFill>
          <a:ln w="25400" cap="sq" cmpd="sng" algn="ctr">
            <a:noFill/>
            <a:prstDash val="solid"/>
            <a:headEnd type="none" w="med" len="med"/>
            <a:tailEnd type="none" w="med" len="med"/>
          </a:ln>
          <a:effectLst>
            <a:innerShdw blurRad="50800" dist="50800" dir="13500000">
              <a:srgbClr val="000000">
                <a:alpha val="43137"/>
              </a:srgbClr>
            </a:inn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409446"/>
            <a:ext cx="7772400" cy="1470025"/>
          </a:xfrm>
          <a:prstGeom prst="rect">
            <a:avLst/>
          </a:prstGeom>
        </p:spPr>
        <p:txBody>
          <a:bodyPr anchor="b"/>
          <a:lstStyle>
            <a:lvl1pPr algn="r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023248" y="3886200"/>
            <a:ext cx="5414978" cy="104299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tint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A715D-FDB6-4079-812F-A4C0A492A49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4701-BA44-4DE6-91C7-DE5B1F575428}" type="datetimeFigureOut">
              <a:rPr lang="ko-KR" altLang="en-US" smtClean="0"/>
              <a:pPr/>
              <a:t>2017-03-17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11E4-7CF7-4579-87DC-9932F5B813B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38702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60B61-1F9D-4AB1-8F92-5EB055DB32F7}" type="datetimeFigureOut">
              <a:rPr lang="ko-KR" altLang="en-US" smtClean="0"/>
              <a:pPr/>
              <a:t>2017-03-17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7930-175D-4151-977D-E20BB2758D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66460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4701-BA44-4DE6-91C7-DE5B1F575428}" type="datetimeFigureOut">
              <a:rPr lang="ko-KR" altLang="en-US" smtClean="0"/>
              <a:pPr/>
              <a:t>2017-03-17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11E4-7CF7-4579-87DC-9932F5B813B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30979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4701-BA44-4DE6-91C7-DE5B1F575428}" type="datetimeFigureOut">
              <a:rPr lang="ko-KR" altLang="en-US" smtClean="0"/>
              <a:pPr/>
              <a:t>2017-03-17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11E4-7CF7-4579-87DC-9932F5B813B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33108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4701-BA44-4DE6-91C7-DE5B1F575428}" type="datetimeFigureOut">
              <a:rPr lang="ko-KR" altLang="en-US" smtClean="0"/>
              <a:pPr/>
              <a:t>2017-03-17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11E4-7CF7-4579-87DC-9932F5B813B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30839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4701-BA44-4DE6-91C7-DE5B1F575428}" type="datetimeFigureOut">
              <a:rPr lang="ko-KR" altLang="en-US" smtClean="0"/>
              <a:pPr/>
              <a:t>2017-03-17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11E4-7CF7-4579-87DC-9932F5B813B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661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4701-BA44-4DE6-91C7-DE5B1F575428}" type="datetimeFigureOut">
              <a:rPr lang="ko-KR" altLang="en-US" smtClean="0"/>
              <a:pPr/>
              <a:t>2017-03-17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11E4-7CF7-4579-87DC-9932F5B813B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5980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하늘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22864" y="0"/>
            <a:ext cx="9144000" cy="6858000"/>
          </a:xfrm>
          <a:prstGeom prst="rect">
            <a:avLst/>
          </a:prstGeom>
        </p:spPr>
      </p:pic>
      <p:pic>
        <p:nvPicPr>
          <p:cNvPr id="10" name="그림 9" descr="잔디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flipH="1">
            <a:off x="0" y="6272212"/>
            <a:ext cx="9144000" cy="585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4701-BA44-4DE6-91C7-DE5B1F575428}" type="datetimeFigureOut">
              <a:rPr lang="ko-KR" altLang="en-US" smtClean="0"/>
              <a:pPr/>
              <a:t>2017-03-17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11E4-7CF7-4579-87DC-9932F5B813B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60658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4701-BA44-4DE6-91C7-DE5B1F575428}" type="datetimeFigureOut">
              <a:rPr lang="ko-KR" altLang="en-US" smtClean="0"/>
              <a:pPr/>
              <a:t>2017-03-17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11E4-7CF7-4579-87DC-9932F5B813B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88478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4701-BA44-4DE6-91C7-DE5B1F575428}" type="datetimeFigureOut">
              <a:rPr lang="ko-KR" altLang="en-US" smtClean="0"/>
              <a:pPr/>
              <a:t>2017-03-17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11E4-7CF7-4579-87DC-9932F5B813B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405201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4701-BA44-4DE6-91C7-DE5B1F575428}" type="datetimeFigureOut">
              <a:rPr lang="ko-KR" altLang="en-US" smtClean="0"/>
              <a:pPr/>
              <a:t>2017-03-17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11E4-7CF7-4579-87DC-9932F5B813B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48660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하늘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22864" y="0"/>
            <a:ext cx="9144000" cy="6858000"/>
          </a:xfrm>
          <a:prstGeom prst="rect">
            <a:avLst/>
          </a:prstGeom>
        </p:spPr>
      </p:pic>
      <p:pic>
        <p:nvPicPr>
          <p:cNvPr id="10" name="그림 9" descr="잔디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flipH="1">
            <a:off x="0" y="6272212"/>
            <a:ext cx="9144000" cy="585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하늘.png"/>
          <p:cNvPicPr>
            <a:picLocks noChangeAspect="1"/>
          </p:cNvPicPr>
          <p:nvPr userDrawn="1"/>
        </p:nvPicPr>
        <p:blipFill>
          <a:blip r:embed="rId2" cstate="print"/>
          <a:srcRect l="2597" r="3363" b="23520"/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1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AF4D48-E83D-425A-B70C-CDEEFA583630}" type="datetimeFigureOut">
              <a:rPr lang="ko-KR" altLang="en-US">
                <a:solidFill>
                  <a:prstClr val="black"/>
                </a:solidFill>
              </a:rPr>
              <a:pPr/>
              <a:t>2017-03-17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ko-KR" altLang="en-US" dirty="0">
              <a:solidFill>
                <a:prstClr val="black"/>
              </a:solidFill>
            </a:endParaRPr>
          </a:p>
        </p:txBody>
      </p:sp>
      <p:pic>
        <p:nvPicPr>
          <p:cNvPr id="21" name="그림 20" descr="라인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428604"/>
            <a:ext cx="9144000" cy="500066"/>
          </a:xfrm>
          <a:prstGeom prst="rect">
            <a:avLst/>
          </a:prstGeom>
        </p:spPr>
      </p:pic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412778" y="228600"/>
            <a:ext cx="8231188" cy="560414"/>
          </a:xfrm>
          <a:prstGeom prst="rect">
            <a:avLst/>
          </a:prstGeom>
        </p:spPr>
        <p:txBody>
          <a:bodyPr anchor="ctr"/>
          <a:lstStyle>
            <a:lvl1pPr algn="l">
              <a:defRPr sz="3500">
                <a:solidFill>
                  <a:srgbClr val="264F08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pic>
        <p:nvPicPr>
          <p:cNvPr id="23" name="그림 22" descr="패턴1.png"/>
          <p:cNvPicPr>
            <a:picLocks noChangeAspect="1"/>
          </p:cNvPicPr>
          <p:nvPr userDrawn="1"/>
        </p:nvPicPr>
        <p:blipFill>
          <a:blip r:embed="rId4" cstate="print"/>
          <a:srcRect l="36693" r="12114"/>
          <a:stretch>
            <a:fillRect/>
          </a:stretch>
        </p:blipFill>
        <p:spPr>
          <a:xfrm rot="17284150" flipH="1">
            <a:off x="8200100" y="-244168"/>
            <a:ext cx="405922" cy="1144922"/>
          </a:xfrm>
          <a:prstGeom prst="rect">
            <a:avLst/>
          </a:prstGeom>
        </p:spPr>
      </p:pic>
      <p:pic>
        <p:nvPicPr>
          <p:cNvPr id="12" name="그림 11" descr="나무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358214" y="93759"/>
            <a:ext cx="590102" cy="647026"/>
          </a:xfrm>
          <a:prstGeom prst="rect">
            <a:avLst/>
          </a:prstGeom>
        </p:spPr>
      </p:pic>
      <p:pic>
        <p:nvPicPr>
          <p:cNvPr id="11" name="그림 10" descr="잔디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 flipH="1">
            <a:off x="0" y="6272212"/>
            <a:ext cx="9144000" cy="585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잔디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0" y="6272212"/>
            <a:ext cx="9144000" cy="585788"/>
          </a:xfrm>
          <a:prstGeom prst="rect">
            <a:avLst/>
          </a:prstGeom>
        </p:spPr>
      </p:pic>
      <p:pic>
        <p:nvPicPr>
          <p:cNvPr id="22" name="그림 21" descr="라인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428604"/>
            <a:ext cx="9144000" cy="500066"/>
          </a:xfrm>
          <a:prstGeom prst="rect">
            <a:avLst/>
          </a:prstGeom>
        </p:spPr>
      </p:pic>
      <p:sp>
        <p:nvSpPr>
          <p:cNvPr id="23" name="제목 1"/>
          <p:cNvSpPr>
            <a:spLocks noGrp="1"/>
          </p:cNvSpPr>
          <p:nvPr>
            <p:ph type="title"/>
          </p:nvPr>
        </p:nvSpPr>
        <p:spPr>
          <a:xfrm>
            <a:off x="412778" y="228600"/>
            <a:ext cx="8231188" cy="560414"/>
          </a:xfrm>
          <a:prstGeom prst="rect">
            <a:avLst/>
          </a:prstGeom>
        </p:spPr>
        <p:txBody>
          <a:bodyPr anchor="ctr"/>
          <a:lstStyle>
            <a:lvl1pPr algn="l">
              <a:defRPr sz="3500">
                <a:solidFill>
                  <a:srgbClr val="264F08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24" name="그림 23" descr="패턴1.png"/>
          <p:cNvPicPr>
            <a:picLocks noChangeAspect="1"/>
          </p:cNvPicPr>
          <p:nvPr userDrawn="1"/>
        </p:nvPicPr>
        <p:blipFill>
          <a:blip r:embed="rId4" cstate="print"/>
          <a:srcRect l="36693" r="12114"/>
          <a:stretch>
            <a:fillRect/>
          </a:stretch>
        </p:blipFill>
        <p:spPr>
          <a:xfrm rot="17284150" flipH="1">
            <a:off x="8200100" y="-244168"/>
            <a:ext cx="405922" cy="1144922"/>
          </a:xfrm>
          <a:prstGeom prst="rect">
            <a:avLst/>
          </a:prstGeom>
        </p:spPr>
      </p:pic>
      <p:pic>
        <p:nvPicPr>
          <p:cNvPr id="25" name="그림 24" descr="나무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358214" y="93759"/>
            <a:ext cx="590102" cy="647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960B61-1F9D-4AB1-8F92-5EB055DB32F7}" type="datetimeFigureOut">
              <a:rPr lang="ko-KR" altLang="en-US" smtClean="0"/>
              <a:pPr/>
              <a:t>2017-03-17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E27930-175D-4151-977D-E20BB2758D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52057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하늘.png"/>
          <p:cNvPicPr>
            <a:picLocks noChangeAspect="1"/>
          </p:cNvPicPr>
          <p:nvPr/>
        </p:nvPicPr>
        <p:blipFill>
          <a:blip r:embed="rId2" cstate="print"/>
          <a:srcRect l="2597" r="3363" b="23520"/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1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AF4D48-E83D-425A-B70C-CDEEFA583630}" type="datetimeFigureOut">
              <a:rPr lang="ko-KR" altLang="en-US" smtClean="0">
                <a:solidFill>
                  <a:prstClr val="black"/>
                </a:solidFill>
              </a:rPr>
              <a:pPr/>
              <a:t>2017-03-17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ko-KR" altLang="en-US" dirty="0">
              <a:solidFill>
                <a:prstClr val="black"/>
              </a:solidFill>
            </a:endParaRPr>
          </a:p>
        </p:txBody>
      </p:sp>
      <p:pic>
        <p:nvPicPr>
          <p:cNvPr id="21" name="그림 20" descr="라인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8604"/>
            <a:ext cx="9144000" cy="500066"/>
          </a:xfrm>
          <a:prstGeom prst="rect">
            <a:avLst/>
          </a:prstGeom>
        </p:spPr>
      </p:pic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412778" y="228600"/>
            <a:ext cx="8231188" cy="560414"/>
          </a:xfrm>
          <a:prstGeom prst="rect">
            <a:avLst/>
          </a:prstGeom>
        </p:spPr>
        <p:txBody>
          <a:bodyPr anchor="ctr"/>
          <a:lstStyle>
            <a:lvl1pPr algn="l">
              <a:defRPr sz="3500">
                <a:solidFill>
                  <a:srgbClr val="264F08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pic>
        <p:nvPicPr>
          <p:cNvPr id="23" name="그림 22" descr="패턴1.png"/>
          <p:cNvPicPr>
            <a:picLocks noChangeAspect="1"/>
          </p:cNvPicPr>
          <p:nvPr/>
        </p:nvPicPr>
        <p:blipFill>
          <a:blip r:embed="rId4" cstate="print"/>
          <a:srcRect l="36693" r="12114"/>
          <a:stretch>
            <a:fillRect/>
          </a:stretch>
        </p:blipFill>
        <p:spPr>
          <a:xfrm rot="17284150" flipH="1">
            <a:off x="8200100" y="-244168"/>
            <a:ext cx="405922" cy="1144922"/>
          </a:xfrm>
          <a:prstGeom prst="rect">
            <a:avLst/>
          </a:prstGeom>
        </p:spPr>
      </p:pic>
      <p:pic>
        <p:nvPicPr>
          <p:cNvPr id="12" name="그림 11" descr="나무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58214" y="93759"/>
            <a:ext cx="590102" cy="647026"/>
          </a:xfrm>
          <a:prstGeom prst="rect">
            <a:avLst/>
          </a:prstGeom>
        </p:spPr>
      </p:pic>
      <p:pic>
        <p:nvPicPr>
          <p:cNvPr id="11" name="그림 10" descr="잔디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0" y="6272212"/>
            <a:ext cx="9144000" cy="585788"/>
          </a:xfrm>
          <a:prstGeom prst="rect">
            <a:avLst/>
          </a:prstGeom>
        </p:spPr>
      </p:pic>
      <p:pic>
        <p:nvPicPr>
          <p:cNvPr id="10" name="그림 9" descr="하늘.png"/>
          <p:cNvPicPr>
            <a:picLocks noChangeAspect="1"/>
          </p:cNvPicPr>
          <p:nvPr userDrawn="1"/>
        </p:nvPicPr>
        <p:blipFill>
          <a:blip r:embed="rId2" cstate="print"/>
          <a:srcRect l="2597" r="3363" b="23520"/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15" name="그림 14" descr="라인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428604"/>
            <a:ext cx="9144000" cy="500066"/>
          </a:xfrm>
          <a:prstGeom prst="rect">
            <a:avLst/>
          </a:prstGeom>
        </p:spPr>
      </p:pic>
      <p:pic>
        <p:nvPicPr>
          <p:cNvPr id="17" name="그림 16" descr="패턴1.png"/>
          <p:cNvPicPr>
            <a:picLocks noChangeAspect="1"/>
          </p:cNvPicPr>
          <p:nvPr userDrawn="1"/>
        </p:nvPicPr>
        <p:blipFill>
          <a:blip r:embed="rId4" cstate="print"/>
          <a:srcRect l="36693" r="12114"/>
          <a:stretch>
            <a:fillRect/>
          </a:stretch>
        </p:blipFill>
        <p:spPr>
          <a:xfrm rot="17284150" flipH="1">
            <a:off x="8200100" y="-244168"/>
            <a:ext cx="405922" cy="1144922"/>
          </a:xfrm>
          <a:prstGeom prst="rect">
            <a:avLst/>
          </a:prstGeom>
        </p:spPr>
      </p:pic>
      <p:pic>
        <p:nvPicPr>
          <p:cNvPr id="18" name="그림 17" descr="나무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358214" y="93759"/>
            <a:ext cx="590102" cy="647026"/>
          </a:xfrm>
          <a:prstGeom prst="rect">
            <a:avLst/>
          </a:prstGeom>
        </p:spPr>
      </p:pic>
      <p:pic>
        <p:nvPicPr>
          <p:cNvPr id="19" name="그림 18" descr="잔디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 flipH="1">
            <a:off x="0" y="6272212"/>
            <a:ext cx="9144000" cy="585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하늘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864" y="0"/>
            <a:ext cx="9144000" cy="6858000"/>
          </a:xfrm>
          <a:prstGeom prst="rect">
            <a:avLst/>
          </a:prstGeom>
        </p:spPr>
      </p:pic>
      <p:pic>
        <p:nvPicPr>
          <p:cNvPr id="10" name="그림 9" descr="잔디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6272212"/>
            <a:ext cx="9144000" cy="585788"/>
          </a:xfrm>
          <a:prstGeom prst="rect">
            <a:avLst/>
          </a:prstGeom>
        </p:spPr>
      </p:pic>
      <p:pic>
        <p:nvPicPr>
          <p:cNvPr id="4" name="그림 3" descr="하늘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22864" y="0"/>
            <a:ext cx="9144000" cy="6858000"/>
          </a:xfrm>
          <a:prstGeom prst="rect">
            <a:avLst/>
          </a:prstGeom>
        </p:spPr>
      </p:pic>
      <p:pic>
        <p:nvPicPr>
          <p:cNvPr id="5" name="그림 4" descr="잔디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flipH="1">
            <a:off x="0" y="6272212"/>
            <a:ext cx="9144000" cy="585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잔디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6272212"/>
            <a:ext cx="9144000" cy="585788"/>
          </a:xfrm>
          <a:prstGeom prst="rect">
            <a:avLst/>
          </a:prstGeom>
        </p:spPr>
      </p:pic>
      <p:pic>
        <p:nvPicPr>
          <p:cNvPr id="22" name="그림 21" descr="라인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8604"/>
            <a:ext cx="9144000" cy="500066"/>
          </a:xfrm>
          <a:prstGeom prst="rect">
            <a:avLst/>
          </a:prstGeom>
        </p:spPr>
      </p:pic>
      <p:sp>
        <p:nvSpPr>
          <p:cNvPr id="23" name="제목 1"/>
          <p:cNvSpPr>
            <a:spLocks noGrp="1"/>
          </p:cNvSpPr>
          <p:nvPr>
            <p:ph type="title"/>
          </p:nvPr>
        </p:nvSpPr>
        <p:spPr>
          <a:xfrm>
            <a:off x="412778" y="228600"/>
            <a:ext cx="8231188" cy="560414"/>
          </a:xfrm>
          <a:prstGeom prst="rect">
            <a:avLst/>
          </a:prstGeom>
        </p:spPr>
        <p:txBody>
          <a:bodyPr anchor="ctr"/>
          <a:lstStyle>
            <a:lvl1pPr algn="l">
              <a:defRPr sz="3500">
                <a:solidFill>
                  <a:srgbClr val="264F08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pic>
        <p:nvPicPr>
          <p:cNvPr id="24" name="그림 23" descr="패턴1.png"/>
          <p:cNvPicPr>
            <a:picLocks noChangeAspect="1"/>
          </p:cNvPicPr>
          <p:nvPr/>
        </p:nvPicPr>
        <p:blipFill>
          <a:blip r:embed="rId4" cstate="print"/>
          <a:srcRect l="36693" r="12114"/>
          <a:stretch>
            <a:fillRect/>
          </a:stretch>
        </p:blipFill>
        <p:spPr>
          <a:xfrm rot="17284150" flipH="1">
            <a:off x="8200100" y="-244168"/>
            <a:ext cx="405922" cy="1144922"/>
          </a:xfrm>
          <a:prstGeom prst="rect">
            <a:avLst/>
          </a:prstGeom>
        </p:spPr>
      </p:pic>
      <p:pic>
        <p:nvPicPr>
          <p:cNvPr id="25" name="그림 24" descr="나무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58214" y="93759"/>
            <a:ext cx="590102" cy="647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960B61-1F9D-4AB1-8F92-5EB055DB32F7}" type="datetimeFigureOut">
              <a:rPr lang="ko-KR" altLang="en-US" smtClean="0"/>
              <a:pPr/>
              <a:t>2017-03-17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E27930-175D-4151-977D-E20BB2758D4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52057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F64701-BA44-4DE6-91C7-DE5B1F575428}" type="datetimeFigureOut">
              <a:rPr lang="ko-KR" altLang="en-US" smtClean="0"/>
              <a:pPr/>
              <a:t>2017-03-17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B511E4-7CF7-4579-87DC-9932F5B813B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59807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90" r:id="rId2"/>
    <p:sldLayoutId id="2147483669" r:id="rId3"/>
    <p:sldLayoutId id="2147483691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4" r:id="rId6"/>
    <p:sldLayoutId id="2147483705" r:id="rId7"/>
    <p:sldLayoutId id="2147483726" r:id="rId8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64701-BA44-4DE6-91C7-DE5B1F575428}" type="datetimeFigureOut">
              <a:rPr lang="ko-KR" altLang="en-US" smtClean="0"/>
              <a:pPr/>
              <a:t>2017-03-17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511E4-7CF7-4579-87DC-9932F5B813B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3685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9.png"/><Relationship Id="rId7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jpeg"/><Relationship Id="rId7" Type="http://schemas.openxmlformats.org/officeDocument/2006/relationships/image" Target="../media/image2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9.png"/><Relationship Id="rId7" Type="http://schemas.openxmlformats.org/officeDocument/2006/relationships/image" Target="../media/image4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28.png"/><Relationship Id="rId10" Type="http://schemas.openxmlformats.org/officeDocument/2006/relationships/image" Target="../media/image46.wmf"/><Relationship Id="rId4" Type="http://schemas.openxmlformats.org/officeDocument/2006/relationships/image" Target="../media/image10.png"/><Relationship Id="rId9" Type="http://schemas.openxmlformats.org/officeDocument/2006/relationships/image" Target="../media/image4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8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0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Office_Excel_97-2003_____111.xls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9.jpeg"/><Relationship Id="rId11" Type="http://schemas.openxmlformats.org/officeDocument/2006/relationships/image" Target="../media/image9.png"/><Relationship Id="rId5" Type="http://schemas.openxmlformats.org/officeDocument/2006/relationships/image" Target="../media/image58.jpeg"/><Relationship Id="rId10" Type="http://schemas.openxmlformats.org/officeDocument/2006/relationships/image" Target="../media/image28.png"/><Relationship Id="rId4" Type="http://schemas.openxmlformats.org/officeDocument/2006/relationships/image" Target="../media/image57.jpeg"/><Relationship Id="rId9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28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9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jpeg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69.png"/><Relationship Id="rId4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wmf"/><Relationship Id="rId5" Type="http://schemas.openxmlformats.org/officeDocument/2006/relationships/image" Target="../media/image71.png"/><Relationship Id="rId4" Type="http://schemas.openxmlformats.org/officeDocument/2006/relationships/image" Target="../media/image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4.png"/><Relationship Id="rId4" Type="http://schemas.openxmlformats.org/officeDocument/2006/relationships/image" Target="../media/image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 descr="라인2.png"/>
          <p:cNvPicPr>
            <a:picLocks noChangeAspect="1"/>
          </p:cNvPicPr>
          <p:nvPr/>
        </p:nvPicPr>
        <p:blipFill>
          <a:blip r:embed="rId2" cstate="print"/>
          <a:srcRect l="3351"/>
          <a:stretch>
            <a:fillRect/>
          </a:stretch>
        </p:blipFill>
        <p:spPr>
          <a:xfrm rot="5400000">
            <a:off x="-964401" y="964401"/>
            <a:ext cx="6858000" cy="4929198"/>
          </a:xfrm>
          <a:prstGeom prst="rect">
            <a:avLst/>
          </a:prstGeom>
        </p:spPr>
      </p:pic>
      <p:pic>
        <p:nvPicPr>
          <p:cNvPr id="12" name="그림 11" descr="나무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9789" y="3384779"/>
            <a:ext cx="2995605" cy="3284582"/>
          </a:xfrm>
          <a:prstGeom prst="rect">
            <a:avLst/>
          </a:prstGeom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1052736"/>
            <a:ext cx="9144000" cy="129614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6000" b="1" dirty="0" smtClean="0">
                <a:solidFill>
                  <a:srgbClr val="7030A0"/>
                </a:solidFill>
                <a:latin typeface="HY백송B" pitchFamily="18" charset="-127"/>
                <a:ea typeface="HY백송B" pitchFamily="18" charset="-127"/>
              </a:rPr>
              <a:t>한우 사육전망과 사양관리</a:t>
            </a:r>
            <a:endParaRPr lang="en-US" altLang="ko-KR" b="1" dirty="0" smtClean="0">
              <a:solidFill>
                <a:srgbClr val="7030A0"/>
              </a:solidFill>
              <a:latin typeface="HY백송B" pitchFamily="18" charset="-127"/>
              <a:ea typeface="HY백송B" pitchFamily="18" charset="-127"/>
            </a:endParaRPr>
          </a:p>
        </p:txBody>
      </p:sp>
      <p:sp>
        <p:nvSpPr>
          <p:cNvPr id="16" name="부제목 5"/>
          <p:cNvSpPr txBox="1">
            <a:spLocks/>
          </p:cNvSpPr>
          <p:nvPr/>
        </p:nvSpPr>
        <p:spPr>
          <a:xfrm>
            <a:off x="4355976" y="2924944"/>
            <a:ext cx="4320480" cy="9361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b="1" dirty="0" smtClean="0">
                <a:latin typeface="HY궁서" pitchFamily="18" charset="-127"/>
                <a:ea typeface="HY궁서" pitchFamily="18" charset="-127"/>
              </a:rPr>
              <a:t>축 산 경 영 학 박 사</a:t>
            </a:r>
            <a:endParaRPr lang="en-US" altLang="ko-KR" b="1" dirty="0" smtClean="0">
              <a:latin typeface="HY궁서" pitchFamily="18" charset="-127"/>
              <a:ea typeface="HY궁서" pitchFamily="18" charset="-127"/>
            </a:endParaRPr>
          </a:p>
          <a:p>
            <a:pPr marL="0" indent="0">
              <a:buNone/>
            </a:pPr>
            <a:r>
              <a:rPr lang="ko-KR" altLang="en-US" b="1" dirty="0" smtClean="0">
                <a:latin typeface="HY궁서" pitchFamily="18" charset="-127"/>
                <a:ea typeface="HY궁서" pitchFamily="18" charset="-127"/>
              </a:rPr>
              <a:t>김  석  대</a:t>
            </a:r>
          </a:p>
          <a:p>
            <a:pPr marL="0" indent="0">
              <a:buNone/>
            </a:pPr>
            <a:r>
              <a:rPr lang="en-US" altLang="ko-KR" sz="2000" b="1" dirty="0" smtClean="0">
                <a:latin typeface="HY궁서" pitchFamily="18" charset="-127"/>
                <a:ea typeface="HY궁서" pitchFamily="18" charset="-127"/>
              </a:rPr>
              <a:t>2017</a:t>
            </a:r>
            <a:r>
              <a:rPr lang="ko-KR" altLang="en-US" sz="2000" b="1" dirty="0" smtClean="0">
                <a:latin typeface="HY궁서" pitchFamily="18" charset="-127"/>
                <a:ea typeface="HY궁서" pitchFamily="18" charset="-127"/>
              </a:rPr>
              <a:t>년 </a:t>
            </a:r>
            <a:r>
              <a:rPr lang="en-US" altLang="ko-KR" sz="2000" b="1" dirty="0" smtClean="0">
                <a:latin typeface="HY궁서" pitchFamily="18" charset="-127"/>
                <a:ea typeface="HY궁서" pitchFamily="18" charset="-127"/>
              </a:rPr>
              <a:t>3</a:t>
            </a:r>
            <a:r>
              <a:rPr lang="ko-KR" altLang="en-US" sz="2000" b="1" dirty="0" smtClean="0">
                <a:latin typeface="HY궁서" pitchFamily="18" charset="-127"/>
                <a:ea typeface="HY궁서" pitchFamily="18" charset="-127"/>
              </a:rPr>
              <a:t>월 </a:t>
            </a:r>
            <a:r>
              <a:rPr lang="en-US" altLang="ko-KR" sz="2000" b="1" dirty="0" smtClean="0">
                <a:latin typeface="HY궁서" pitchFamily="18" charset="-127"/>
                <a:ea typeface="HY궁서" pitchFamily="18" charset="-127"/>
              </a:rPr>
              <a:t>22</a:t>
            </a:r>
            <a:r>
              <a:rPr lang="ko-KR" altLang="en-US" sz="2000" b="1" dirty="0" smtClean="0">
                <a:latin typeface="HY궁서" pitchFamily="18" charset="-127"/>
                <a:ea typeface="HY궁서" pitchFamily="18" charset="-127"/>
              </a:rPr>
              <a:t>일</a:t>
            </a:r>
          </a:p>
          <a:p>
            <a:pPr marL="0" indent="0">
              <a:buNone/>
            </a:pPr>
            <a:r>
              <a:rPr lang="ko-KR" altLang="en-US" b="1" dirty="0" smtClean="0">
                <a:latin typeface="HY궁서" pitchFamily="18" charset="-127"/>
                <a:ea typeface="HY궁서" pitchFamily="18" charset="-127"/>
              </a:rPr>
              <a:t>     </a:t>
            </a:r>
            <a:endParaRPr lang="ko-KR" altLang="en-US" b="1" dirty="0">
              <a:latin typeface="HY궁서" pitchFamily="18" charset="-127"/>
              <a:ea typeface="HY궁서" pitchFamily="18" charset="-127"/>
            </a:endParaRPr>
          </a:p>
        </p:txBody>
      </p:sp>
      <p:pic>
        <p:nvPicPr>
          <p:cNvPr id="20" name="그림 19" descr="건국대 로고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0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15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sp>
        <p:nvSpPr>
          <p:cNvPr id="19" name="TextBox 18"/>
          <p:cNvSpPr txBox="1"/>
          <p:nvPr/>
        </p:nvSpPr>
        <p:spPr>
          <a:xfrm>
            <a:off x="611560" y="4797152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atin typeface="HY궁서" pitchFamily="18" charset="-127"/>
                <a:ea typeface="HY궁서" pitchFamily="18" charset="-127"/>
              </a:rPr>
              <a:t>주최</a:t>
            </a:r>
            <a:r>
              <a:rPr lang="en-US" altLang="ko-KR" sz="2800" b="1" dirty="0" smtClean="0">
                <a:latin typeface="HY궁서" pitchFamily="18" charset="-127"/>
                <a:ea typeface="HY궁서" pitchFamily="18" charset="-127"/>
              </a:rPr>
              <a:t>: </a:t>
            </a:r>
            <a:r>
              <a:rPr lang="en-US" altLang="ko-KR" sz="2800" b="1" dirty="0" smtClean="0">
                <a:latin typeface="HY궁서" pitchFamily="18" charset="-127"/>
                <a:ea typeface="HY궁서" pitchFamily="18" charset="-127"/>
                <a:sym typeface="Wingdings" pitchFamily="2" charset="2"/>
              </a:rPr>
              <a:t>(</a:t>
            </a:r>
            <a:r>
              <a:rPr lang="ko-KR" altLang="en-US" sz="2800" b="1" dirty="0" smtClean="0">
                <a:latin typeface="HY궁서" pitchFamily="18" charset="-127"/>
                <a:ea typeface="HY궁서" pitchFamily="18" charset="-127"/>
                <a:sym typeface="Wingdings" pitchFamily="2" charset="2"/>
              </a:rPr>
              <a:t>사</a:t>
            </a:r>
            <a:r>
              <a:rPr lang="en-US" altLang="ko-KR" sz="2800" b="1" dirty="0" smtClean="0">
                <a:latin typeface="HY궁서" pitchFamily="18" charset="-127"/>
                <a:ea typeface="HY궁서" pitchFamily="18" charset="-127"/>
                <a:sym typeface="Wingdings" pitchFamily="2" charset="2"/>
              </a:rPr>
              <a:t>)</a:t>
            </a:r>
            <a:r>
              <a:rPr lang="ko-KR" altLang="en-US" sz="2800" b="1" dirty="0" smtClean="0">
                <a:latin typeface="HY궁서" pitchFamily="18" charset="-127"/>
                <a:ea typeface="HY궁서" pitchFamily="18" charset="-127"/>
                <a:sym typeface="Wingdings" pitchFamily="2" charset="2"/>
              </a:rPr>
              <a:t>전국한우협회</a:t>
            </a:r>
            <a:r>
              <a:rPr lang="en-US" altLang="ko-KR" sz="2800" b="1" dirty="0" smtClean="0">
                <a:latin typeface="HY궁서" pitchFamily="18" charset="-127"/>
                <a:ea typeface="HY궁서" pitchFamily="18" charset="-127"/>
                <a:sym typeface="Wingdings" pitchFamily="2" charset="2"/>
              </a:rPr>
              <a:t>,</a:t>
            </a:r>
            <a:r>
              <a:rPr lang="ko-KR" altLang="en-US" sz="2800" b="1" dirty="0" err="1" smtClean="0">
                <a:latin typeface="HY궁서" pitchFamily="18" charset="-127"/>
                <a:ea typeface="HY궁서" pitchFamily="18" charset="-127"/>
                <a:sym typeface="Wingdings" pitchFamily="2" charset="2"/>
              </a:rPr>
              <a:t>한우자조금</a:t>
            </a:r>
            <a:r>
              <a:rPr lang="ko-KR" altLang="en-US" sz="2800" b="1" dirty="0" smtClean="0">
                <a:latin typeface="HY궁서" pitchFamily="18" charset="-127"/>
                <a:ea typeface="HY궁서" pitchFamily="18" charset="-127"/>
                <a:sym typeface="Wingdings" pitchFamily="2" charset="2"/>
              </a:rPr>
              <a:t> </a:t>
            </a:r>
            <a:r>
              <a:rPr lang="ko-KR" altLang="en-US" sz="2800" b="1" dirty="0" smtClean="0">
                <a:latin typeface="HY궁서" pitchFamily="18" charset="-127"/>
                <a:ea typeface="HY궁서" pitchFamily="18" charset="-127"/>
                <a:sym typeface="Wingdings" pitchFamily="2" charset="2"/>
              </a:rPr>
              <a:t>관리위원회</a:t>
            </a:r>
            <a:endParaRPr lang="en-US" altLang="ko-KR" sz="2800" b="1" dirty="0" smtClean="0">
              <a:latin typeface="HY궁서" pitchFamily="18" charset="-127"/>
              <a:ea typeface="HY궁서" pitchFamily="18" charset="-127"/>
              <a:sym typeface="Wingdings" pitchFamily="2" charset="2"/>
            </a:endParaRPr>
          </a:p>
          <a:p>
            <a:r>
              <a:rPr lang="ko-KR" altLang="en-US" sz="2800" b="1" dirty="0" smtClean="0">
                <a:latin typeface="HY궁서" pitchFamily="18" charset="-127"/>
                <a:ea typeface="HY궁서" pitchFamily="18" charset="-127"/>
                <a:sym typeface="Wingdings" pitchFamily="2" charset="2"/>
              </a:rPr>
              <a:t>주관</a:t>
            </a:r>
            <a:r>
              <a:rPr lang="en-US" altLang="ko-KR" sz="2800" b="1" dirty="0" smtClean="0">
                <a:latin typeface="HY궁서" pitchFamily="18" charset="-127"/>
                <a:ea typeface="HY궁서" pitchFamily="18" charset="-127"/>
                <a:sym typeface="Wingdings" pitchFamily="2" charset="2"/>
              </a:rPr>
              <a:t>:( </a:t>
            </a:r>
            <a:r>
              <a:rPr lang="ko-KR" altLang="en-US" sz="2800" b="1" dirty="0" smtClean="0">
                <a:latin typeface="HY궁서" pitchFamily="18" charset="-127"/>
                <a:ea typeface="HY궁서" pitchFamily="18" charset="-127"/>
                <a:sym typeface="Wingdings" pitchFamily="2" charset="2"/>
              </a:rPr>
              <a:t>사</a:t>
            </a:r>
            <a:r>
              <a:rPr lang="en-US" altLang="ko-KR" sz="2800" b="1" dirty="0" smtClean="0">
                <a:latin typeface="HY궁서" pitchFamily="18" charset="-127"/>
                <a:ea typeface="HY궁서" pitchFamily="18" charset="-127"/>
                <a:sym typeface="Wingdings" pitchFamily="2" charset="2"/>
              </a:rPr>
              <a:t>)</a:t>
            </a:r>
            <a:r>
              <a:rPr lang="ko-KR" altLang="en-US" sz="2800" b="1" dirty="0" smtClean="0">
                <a:latin typeface="HY궁서" pitchFamily="18" charset="-127"/>
                <a:ea typeface="HY궁서" pitchFamily="18" charset="-127"/>
                <a:sym typeface="Wingdings" pitchFamily="2" charset="2"/>
              </a:rPr>
              <a:t>전국한우협회 나주시지부</a:t>
            </a:r>
            <a:endParaRPr lang="en-US" altLang="ko-KR" sz="2800" b="1" dirty="0" smtClean="0">
              <a:latin typeface="HY궁서" pitchFamily="18" charset="-127"/>
              <a:ea typeface="HY궁서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sp>
        <p:nvSpPr>
          <p:cNvPr id="10" name="Rectangle 32"/>
          <p:cNvSpPr txBox="1">
            <a:spLocks noChangeArrowheads="1"/>
          </p:cNvSpPr>
          <p:nvPr/>
        </p:nvSpPr>
        <p:spPr>
          <a:xfrm>
            <a:off x="707052" y="874986"/>
            <a:ext cx="7772400" cy="720725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500" kern="1200">
                <a:solidFill>
                  <a:srgbClr val="264F08"/>
                </a:solidFill>
                <a:latin typeface="HY견고딕" pitchFamily="18" charset="-127"/>
                <a:ea typeface="HY견고딕" pitchFamily="18" charset="-127"/>
                <a:cs typeface="+mj-cs"/>
              </a:defRPr>
            </a:lvl1pPr>
          </a:lstStyle>
          <a:p>
            <a:r>
              <a:rPr lang="ko-KR" altLang="en-US" sz="4000" b="1" dirty="0" err="1" smtClean="0">
                <a:solidFill>
                  <a:srgbClr val="C00000"/>
                </a:solidFill>
                <a:latin typeface="+mj-ea"/>
              </a:rPr>
              <a:t>고급육</a:t>
            </a:r>
            <a:r>
              <a:rPr lang="ko-KR" altLang="en-US" sz="4000" b="1" dirty="0" smtClean="0">
                <a:solidFill>
                  <a:srgbClr val="C00000"/>
                </a:solidFill>
                <a:latin typeface="+mj-ea"/>
              </a:rPr>
              <a:t> 생산이란 </a:t>
            </a:r>
            <a:r>
              <a:rPr lang="en-US" altLang="ko-KR" sz="4000" b="1" dirty="0" smtClean="0">
                <a:solidFill>
                  <a:srgbClr val="C00000"/>
                </a:solidFill>
                <a:latin typeface="+mj-ea"/>
              </a:rPr>
              <a:t>?</a:t>
            </a:r>
            <a:endParaRPr lang="en-US" altLang="ko-KR" sz="4000" b="1" dirty="0">
              <a:solidFill>
                <a:srgbClr val="C00000"/>
              </a:solidFill>
              <a:latin typeface="+mj-ea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76200" y="1628775"/>
            <a:ext cx="9032875" cy="5113338"/>
            <a:chOff x="76200" y="1628775"/>
            <a:chExt cx="9032875" cy="5113338"/>
          </a:xfrm>
        </p:grpSpPr>
        <p:grpSp>
          <p:nvGrpSpPr>
            <p:cNvPr id="20" name="Group 33"/>
            <p:cNvGrpSpPr>
              <a:grpSpLocks/>
            </p:cNvGrpSpPr>
            <p:nvPr/>
          </p:nvGrpSpPr>
          <p:grpSpPr bwMode="auto">
            <a:xfrm>
              <a:off x="179512" y="1628775"/>
              <a:ext cx="8763000" cy="5040585"/>
              <a:chOff x="295" y="666"/>
              <a:chExt cx="5170" cy="2667"/>
            </a:xfrm>
          </p:grpSpPr>
          <p:grpSp>
            <p:nvGrpSpPr>
              <p:cNvPr id="41" name="Group 34"/>
              <p:cNvGrpSpPr>
                <a:grpSpLocks/>
              </p:cNvGrpSpPr>
              <p:nvPr/>
            </p:nvGrpSpPr>
            <p:grpSpPr bwMode="auto">
              <a:xfrm>
                <a:off x="295" y="666"/>
                <a:ext cx="5170" cy="2667"/>
                <a:chOff x="295" y="666"/>
                <a:chExt cx="5170" cy="2667"/>
              </a:xfrm>
            </p:grpSpPr>
            <p:sp>
              <p:nvSpPr>
                <p:cNvPr id="45" name="AutoShape 35"/>
                <p:cNvSpPr>
                  <a:spLocks noChangeArrowheads="1"/>
                </p:cNvSpPr>
                <p:nvPr/>
              </p:nvSpPr>
              <p:spPr bwMode="auto">
                <a:xfrm>
                  <a:off x="295" y="666"/>
                  <a:ext cx="5170" cy="2667"/>
                </a:xfrm>
                <a:prstGeom prst="roundRect">
                  <a:avLst>
                    <a:gd name="adj" fmla="val 1523"/>
                  </a:avLst>
                </a:prstGeom>
                <a:gradFill rotWithShape="1">
                  <a:gsLst>
                    <a:gs pos="0">
                      <a:srgbClr val="6B9028"/>
                    </a:gs>
                    <a:gs pos="100000">
                      <a:srgbClr val="325527"/>
                    </a:gs>
                  </a:gsLst>
                  <a:lin ang="27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 anchor="ctr">
                  <a:spAutoFit/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6" name="AutoShape 36"/>
                <p:cNvSpPr>
                  <a:spLocks noChangeArrowheads="1"/>
                </p:cNvSpPr>
                <p:nvPr/>
              </p:nvSpPr>
              <p:spPr bwMode="auto">
                <a:xfrm>
                  <a:off x="317" y="944"/>
                  <a:ext cx="5126" cy="2359"/>
                </a:xfrm>
                <a:prstGeom prst="roundRect">
                  <a:avLst>
                    <a:gd name="adj" fmla="val 991"/>
                  </a:avLst>
                </a:prstGeom>
                <a:solidFill>
                  <a:srgbClr val="E0E1D5"/>
                </a:solidFill>
                <a:ln w="12700" algn="ctr">
                  <a:noFill/>
                  <a:round/>
                  <a:headEnd/>
                  <a:tailEnd/>
                </a:ln>
                <a:effectLst>
                  <a:outerShdw dist="17961" dir="13500000" algn="ctr" rotWithShape="0">
                    <a:schemeClr val="tx1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42" name="Group 37"/>
              <p:cNvGrpSpPr>
                <a:grpSpLocks/>
              </p:cNvGrpSpPr>
              <p:nvPr/>
            </p:nvGrpSpPr>
            <p:grpSpPr bwMode="auto">
              <a:xfrm>
                <a:off x="311" y="671"/>
                <a:ext cx="5139" cy="188"/>
                <a:chOff x="311" y="671"/>
                <a:chExt cx="5139" cy="188"/>
              </a:xfrm>
            </p:grpSpPr>
            <p:sp>
              <p:nvSpPr>
                <p:cNvPr id="43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442" y="719"/>
                  <a:ext cx="1" cy="1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eaLnBrk="1" latinLnBrk="1" hangingPunct="1"/>
                  <a:endParaRPr kumimoji="1" lang="ko-KR" altLang="en-US" sz="1800" b="0">
                    <a:solidFill>
                      <a:schemeClr val="bg1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44" name="AutoShape 39"/>
                <p:cNvSpPr>
                  <a:spLocks noChangeArrowheads="1"/>
                </p:cNvSpPr>
                <p:nvPr/>
              </p:nvSpPr>
              <p:spPr bwMode="auto">
                <a:xfrm>
                  <a:off x="311" y="671"/>
                  <a:ext cx="5139" cy="8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bg1">
                        <a:alpha val="37000"/>
                      </a:schemeClr>
                    </a:gs>
                    <a:gs pos="100000">
                      <a:schemeClr val="bg1">
                        <a:gamma/>
                        <a:tint val="0"/>
                        <a:invGamma/>
                        <a:alpha val="0"/>
                      </a:scheme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</p:grpSp>
        <p:sp>
          <p:nvSpPr>
            <p:cNvPr id="21" name="AutoShape 11"/>
            <p:cNvSpPr>
              <a:spLocks noChangeArrowheads="1"/>
            </p:cNvSpPr>
            <p:nvPr/>
          </p:nvSpPr>
          <p:spPr bwMode="auto">
            <a:xfrm>
              <a:off x="2374900" y="2259013"/>
              <a:ext cx="4483100" cy="4483100"/>
            </a:xfrm>
            <a:custGeom>
              <a:avLst/>
              <a:gdLst>
                <a:gd name="G0" fmla="+- 474 0 0"/>
                <a:gd name="G1" fmla="+- 21600 0 474"/>
                <a:gd name="G2" fmla="+- 21600 0 474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74" y="10800"/>
                  </a:moveTo>
                  <a:cubicBezTo>
                    <a:pt x="474" y="16503"/>
                    <a:pt x="5097" y="21126"/>
                    <a:pt x="10800" y="21126"/>
                  </a:cubicBezTo>
                  <a:cubicBezTo>
                    <a:pt x="16503" y="21126"/>
                    <a:pt x="21126" y="16503"/>
                    <a:pt x="21126" y="10800"/>
                  </a:cubicBezTo>
                  <a:cubicBezTo>
                    <a:pt x="21126" y="5097"/>
                    <a:pt x="16503" y="474"/>
                    <a:pt x="10800" y="474"/>
                  </a:cubicBezTo>
                  <a:cubicBezTo>
                    <a:pt x="5097" y="474"/>
                    <a:pt x="474" y="5097"/>
                    <a:pt x="474" y="10800"/>
                  </a:cubicBez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2" name="Rectangle 12"/>
            <p:cNvSpPr>
              <a:spLocks noChangeArrowheads="1"/>
            </p:cNvSpPr>
            <p:nvPr/>
          </p:nvSpPr>
          <p:spPr bwMode="auto">
            <a:xfrm>
              <a:off x="2819400" y="4721225"/>
              <a:ext cx="1606550" cy="1446213"/>
            </a:xfrm>
            <a:prstGeom prst="rect">
              <a:avLst/>
            </a:prstGeom>
            <a:gradFill rotWithShape="0">
              <a:gsLst>
                <a:gs pos="0">
                  <a:srgbClr val="99FF33"/>
                </a:gs>
                <a:gs pos="100000">
                  <a:srgbClr val="99FF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608000" prstMaterial="legacyMatte">
              <a:bevelT w="13500" h="13500" prst="angle"/>
              <a:bevelB w="13500" h="13500" prst="angle"/>
              <a:extrusionClr>
                <a:srgbClr val="99FF33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1" latinLnBrk="1" hangingPunct="1"/>
              <a:endParaRPr kumimoji="1" lang="ko-KR" altLang="en-US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3" name="Rectangle 13"/>
            <p:cNvSpPr>
              <a:spLocks noChangeArrowheads="1"/>
            </p:cNvSpPr>
            <p:nvPr/>
          </p:nvSpPr>
          <p:spPr bwMode="auto">
            <a:xfrm>
              <a:off x="4497388" y="4724400"/>
              <a:ext cx="1616075" cy="1457325"/>
            </a:xfrm>
            <a:prstGeom prst="rect">
              <a:avLst/>
            </a:prstGeom>
            <a:gradFill rotWithShape="0">
              <a:gsLst>
                <a:gs pos="0">
                  <a:srgbClr val="EDE8E7"/>
                </a:gs>
                <a:gs pos="100000">
                  <a:srgbClr val="EDE8E7">
                    <a:gamma/>
                    <a:shade val="66275"/>
                    <a:invGamma/>
                  </a:srgbClr>
                </a:gs>
              </a:gsLst>
              <a:lin ang="2700000" scaled="1"/>
            </a:gradFill>
            <a:ln w="12700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608000" prstMaterial="legacyMatte">
              <a:bevelT w="13500" h="13500" prst="angle"/>
              <a:bevelB w="13500" h="13500" prst="angle"/>
              <a:extrusionClr>
                <a:srgbClr val="EDE8E7"/>
              </a:extrusionClr>
            </a:sp3d>
          </p:spPr>
          <p:txBody>
            <a:bodyPr wrap="none" lIns="99745" tIns="49873" rIns="99745" bIns="49873" anchor="ctr">
              <a:flatTx/>
            </a:bodyPr>
            <a:lstStyle/>
            <a:p>
              <a:pPr algn="ctr" eaLnBrk="1" latinLnBrk="1" hangingPunct="1"/>
              <a:endParaRPr kumimoji="1" lang="ko-KR" altLang="en-US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4" name="Rectangle 14"/>
            <p:cNvSpPr>
              <a:spLocks noChangeArrowheads="1"/>
            </p:cNvSpPr>
            <p:nvPr/>
          </p:nvSpPr>
          <p:spPr bwMode="auto">
            <a:xfrm>
              <a:off x="2819400" y="3205163"/>
              <a:ext cx="1609725" cy="1450975"/>
            </a:xfrm>
            <a:prstGeom prst="rect">
              <a:avLst/>
            </a:prstGeom>
            <a:gradFill rotWithShape="0">
              <a:gsLst>
                <a:gs pos="0">
                  <a:srgbClr val="EDE8E7"/>
                </a:gs>
                <a:gs pos="100000">
                  <a:srgbClr val="EDE8E7">
                    <a:gamma/>
                    <a:shade val="66275"/>
                    <a:invGamma/>
                  </a:srgbClr>
                </a:gs>
              </a:gsLst>
              <a:lin ang="2700000" scaled="1"/>
            </a:gradFill>
            <a:ln w="12700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608000" prstMaterial="legacyMatte">
              <a:bevelT w="13500" h="13500" prst="angle"/>
              <a:bevelB w="13500" h="13500" prst="angle"/>
              <a:extrusionClr>
                <a:srgbClr val="EDE8E7"/>
              </a:extrusionClr>
            </a:sp3d>
          </p:spPr>
          <p:txBody>
            <a:bodyPr wrap="none" lIns="99745" tIns="49873" rIns="99745" bIns="49873" anchor="ctr">
              <a:flatTx/>
            </a:bodyPr>
            <a:lstStyle/>
            <a:p>
              <a:pPr algn="ctr" eaLnBrk="1" latinLnBrk="1" hangingPunct="1"/>
              <a:endParaRPr kumimoji="1" lang="ko-KR" altLang="en-US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5" name="Rectangle 15"/>
            <p:cNvSpPr>
              <a:spLocks noChangeArrowheads="1"/>
            </p:cNvSpPr>
            <p:nvPr/>
          </p:nvSpPr>
          <p:spPr bwMode="auto">
            <a:xfrm>
              <a:off x="4497388" y="3201988"/>
              <a:ext cx="1616075" cy="1454150"/>
            </a:xfrm>
            <a:prstGeom prst="rect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6080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1" latinLnBrk="1" hangingPunct="1"/>
              <a:endParaRPr kumimoji="1" lang="ko-KR" altLang="en-US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6" name="AutoShape 16"/>
            <p:cNvSpPr>
              <a:spLocks noChangeArrowheads="1"/>
            </p:cNvSpPr>
            <p:nvPr/>
          </p:nvSpPr>
          <p:spPr bwMode="auto">
            <a:xfrm>
              <a:off x="395288" y="2741613"/>
              <a:ext cx="2324100" cy="3810000"/>
            </a:xfrm>
            <a:prstGeom prst="rightArrow">
              <a:avLst>
                <a:gd name="adj1" fmla="val 46000"/>
                <a:gd name="adj2" fmla="val 54310"/>
              </a:avLst>
            </a:prstGeom>
            <a:solidFill>
              <a:srgbClr val="33CCFF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63500" prstMaterial="legacyMatte">
              <a:bevelT w="13500" h="13500" prst="angle"/>
              <a:bevelB w="13500" h="13500" prst="angle"/>
              <a:extrusionClr>
                <a:srgbClr val="33CCFF"/>
              </a:extrusionClr>
            </a:sp3d>
          </p:spPr>
          <p:txBody>
            <a:bodyPr wrap="none" anchor="ctr">
              <a:flatTx/>
            </a:bodyPr>
            <a:lstStyle/>
            <a:p>
              <a:endParaRPr lang="ko-KR" altLang="en-US"/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gray">
            <a:xfrm>
              <a:off x="76200" y="4416425"/>
              <a:ext cx="2743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ko-KR" altLang="en-US" sz="2300" b="1" dirty="0">
                  <a:solidFill>
                    <a:schemeClr val="bg1"/>
                  </a:solidFill>
                  <a:latin typeface="Arial" charset="0"/>
                </a:rPr>
                <a:t>우수한 </a:t>
              </a:r>
              <a:r>
                <a:rPr lang="ko-KR" altLang="en-US" sz="2300" b="1" dirty="0" err="1">
                  <a:solidFill>
                    <a:schemeClr val="bg1"/>
                  </a:solidFill>
                  <a:latin typeface="Arial" charset="0"/>
                </a:rPr>
                <a:t>밑소</a:t>
              </a:r>
              <a:r>
                <a:rPr lang="ko-KR" altLang="en-US" sz="2300" b="1" dirty="0">
                  <a:solidFill>
                    <a:schemeClr val="bg1"/>
                  </a:solidFill>
                  <a:latin typeface="Arial" charset="0"/>
                </a:rPr>
                <a:t> 선택</a:t>
              </a:r>
            </a:p>
          </p:txBody>
        </p:sp>
        <p:sp>
          <p:nvSpPr>
            <p:cNvPr id="28" name="Oval 18"/>
            <p:cNvSpPr>
              <a:spLocks noChangeArrowheads="1"/>
            </p:cNvSpPr>
            <p:nvPr/>
          </p:nvSpPr>
          <p:spPr bwMode="auto">
            <a:xfrm>
              <a:off x="3992563" y="4221163"/>
              <a:ext cx="939800" cy="1038225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29" name="Group 19"/>
            <p:cNvGrpSpPr>
              <a:grpSpLocks/>
            </p:cNvGrpSpPr>
            <p:nvPr/>
          </p:nvGrpSpPr>
          <p:grpSpPr bwMode="auto">
            <a:xfrm>
              <a:off x="3975100" y="4251325"/>
              <a:ext cx="977900" cy="977900"/>
              <a:chOff x="1726" y="790"/>
              <a:chExt cx="492" cy="492"/>
            </a:xfrm>
          </p:grpSpPr>
          <p:sp>
            <p:nvSpPr>
              <p:cNvPr id="36" name="Freeform 20"/>
              <p:cNvSpPr>
                <a:spLocks/>
              </p:cNvSpPr>
              <p:nvPr/>
            </p:nvSpPr>
            <p:spPr bwMode="auto">
              <a:xfrm>
                <a:off x="1971" y="836"/>
                <a:ext cx="247" cy="297"/>
              </a:xfrm>
              <a:custGeom>
                <a:avLst/>
                <a:gdLst/>
                <a:ahLst/>
                <a:cxnLst>
                  <a:cxn ang="0">
                    <a:pos x="296" y="578"/>
                  </a:cxn>
                  <a:cxn ang="0">
                    <a:pos x="293" y="548"/>
                  </a:cxn>
                  <a:cxn ang="0">
                    <a:pos x="288" y="520"/>
                  </a:cxn>
                  <a:cxn ang="0">
                    <a:pos x="280" y="489"/>
                  </a:cxn>
                  <a:cxn ang="0">
                    <a:pos x="269" y="464"/>
                  </a:cxn>
                  <a:cxn ang="0">
                    <a:pos x="255" y="438"/>
                  </a:cxn>
                  <a:cxn ang="0">
                    <a:pos x="238" y="415"/>
                  </a:cxn>
                  <a:cxn ang="0">
                    <a:pos x="220" y="393"/>
                  </a:cxn>
                  <a:cxn ang="0">
                    <a:pos x="200" y="372"/>
                  </a:cxn>
                  <a:cxn ang="0">
                    <a:pos x="178" y="355"/>
                  </a:cxn>
                  <a:cxn ang="0">
                    <a:pos x="156" y="338"/>
                  </a:cxn>
                  <a:cxn ang="0">
                    <a:pos x="130" y="326"/>
                  </a:cxn>
                  <a:cxn ang="0">
                    <a:pos x="103" y="314"/>
                  </a:cxn>
                  <a:cxn ang="0">
                    <a:pos x="75" y="306"/>
                  </a:cxn>
                  <a:cxn ang="0">
                    <a:pos x="48" y="299"/>
                  </a:cxn>
                  <a:cxn ang="0">
                    <a:pos x="17" y="299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48" y="2"/>
                  </a:cxn>
                  <a:cxn ang="0">
                    <a:pos x="76" y="4"/>
                  </a:cxn>
                  <a:cxn ang="0">
                    <a:pos x="107" y="10"/>
                  </a:cxn>
                  <a:cxn ang="0">
                    <a:pos x="135" y="14"/>
                  </a:cxn>
                  <a:cxn ang="0">
                    <a:pos x="163" y="24"/>
                  </a:cxn>
                  <a:cxn ang="0">
                    <a:pos x="192" y="29"/>
                  </a:cxn>
                  <a:cxn ang="0">
                    <a:pos x="219" y="41"/>
                  </a:cxn>
                  <a:cxn ang="0">
                    <a:pos x="245" y="53"/>
                  </a:cxn>
                  <a:cxn ang="0">
                    <a:pos x="271" y="64"/>
                  </a:cxn>
                  <a:cxn ang="0">
                    <a:pos x="296" y="77"/>
                  </a:cxn>
                  <a:cxn ang="0">
                    <a:pos x="321" y="92"/>
                  </a:cxn>
                  <a:cxn ang="0">
                    <a:pos x="344" y="110"/>
                  </a:cxn>
                  <a:cxn ang="0">
                    <a:pos x="379" y="135"/>
                  </a:cxn>
                  <a:cxn ang="0">
                    <a:pos x="420" y="172"/>
                  </a:cxn>
                  <a:cxn ang="0">
                    <a:pos x="458" y="215"/>
                  </a:cxn>
                  <a:cxn ang="0">
                    <a:pos x="485" y="250"/>
                  </a:cxn>
                  <a:cxn ang="0">
                    <a:pos x="500" y="272"/>
                  </a:cxn>
                  <a:cxn ang="0">
                    <a:pos x="515" y="299"/>
                  </a:cxn>
                  <a:cxn ang="0">
                    <a:pos x="529" y="321"/>
                  </a:cxn>
                  <a:cxn ang="0">
                    <a:pos x="542" y="349"/>
                  </a:cxn>
                  <a:cxn ang="0">
                    <a:pos x="553" y="374"/>
                  </a:cxn>
                  <a:cxn ang="0">
                    <a:pos x="562" y="402"/>
                  </a:cxn>
                  <a:cxn ang="0">
                    <a:pos x="572" y="430"/>
                  </a:cxn>
                  <a:cxn ang="0">
                    <a:pos x="579" y="458"/>
                  </a:cxn>
                  <a:cxn ang="0">
                    <a:pos x="585" y="487"/>
                  </a:cxn>
                  <a:cxn ang="0">
                    <a:pos x="589" y="516"/>
                  </a:cxn>
                  <a:cxn ang="0">
                    <a:pos x="592" y="546"/>
                  </a:cxn>
                  <a:cxn ang="0">
                    <a:pos x="593" y="578"/>
                  </a:cxn>
                  <a:cxn ang="0">
                    <a:pos x="594" y="593"/>
                  </a:cxn>
                  <a:cxn ang="0">
                    <a:pos x="446" y="889"/>
                  </a:cxn>
                  <a:cxn ang="0">
                    <a:pos x="298" y="593"/>
                  </a:cxn>
                </a:cxnLst>
                <a:rect l="0" t="0" r="r" b="b"/>
                <a:pathLst>
                  <a:path w="741" h="889">
                    <a:moveTo>
                      <a:pt x="298" y="593"/>
                    </a:moveTo>
                    <a:lnTo>
                      <a:pt x="296" y="578"/>
                    </a:lnTo>
                    <a:lnTo>
                      <a:pt x="296" y="563"/>
                    </a:lnTo>
                    <a:lnTo>
                      <a:pt x="293" y="548"/>
                    </a:lnTo>
                    <a:lnTo>
                      <a:pt x="291" y="532"/>
                    </a:lnTo>
                    <a:lnTo>
                      <a:pt x="288" y="520"/>
                    </a:lnTo>
                    <a:lnTo>
                      <a:pt x="284" y="505"/>
                    </a:lnTo>
                    <a:lnTo>
                      <a:pt x="280" y="489"/>
                    </a:lnTo>
                    <a:lnTo>
                      <a:pt x="273" y="477"/>
                    </a:lnTo>
                    <a:lnTo>
                      <a:pt x="269" y="464"/>
                    </a:lnTo>
                    <a:lnTo>
                      <a:pt x="262" y="450"/>
                    </a:lnTo>
                    <a:lnTo>
                      <a:pt x="255" y="438"/>
                    </a:lnTo>
                    <a:lnTo>
                      <a:pt x="247" y="427"/>
                    </a:lnTo>
                    <a:lnTo>
                      <a:pt x="238" y="415"/>
                    </a:lnTo>
                    <a:lnTo>
                      <a:pt x="230" y="403"/>
                    </a:lnTo>
                    <a:lnTo>
                      <a:pt x="220" y="393"/>
                    </a:lnTo>
                    <a:lnTo>
                      <a:pt x="212" y="383"/>
                    </a:lnTo>
                    <a:lnTo>
                      <a:pt x="200" y="372"/>
                    </a:lnTo>
                    <a:lnTo>
                      <a:pt x="190" y="364"/>
                    </a:lnTo>
                    <a:lnTo>
                      <a:pt x="178" y="355"/>
                    </a:lnTo>
                    <a:lnTo>
                      <a:pt x="168" y="347"/>
                    </a:lnTo>
                    <a:lnTo>
                      <a:pt x="156" y="338"/>
                    </a:lnTo>
                    <a:lnTo>
                      <a:pt x="143" y="333"/>
                    </a:lnTo>
                    <a:lnTo>
                      <a:pt x="130" y="326"/>
                    </a:lnTo>
                    <a:lnTo>
                      <a:pt x="118" y="319"/>
                    </a:lnTo>
                    <a:lnTo>
                      <a:pt x="103" y="314"/>
                    </a:lnTo>
                    <a:lnTo>
                      <a:pt x="90" y="308"/>
                    </a:lnTo>
                    <a:lnTo>
                      <a:pt x="75" y="306"/>
                    </a:lnTo>
                    <a:lnTo>
                      <a:pt x="61" y="302"/>
                    </a:lnTo>
                    <a:lnTo>
                      <a:pt x="48" y="299"/>
                    </a:lnTo>
                    <a:lnTo>
                      <a:pt x="30" y="299"/>
                    </a:lnTo>
                    <a:lnTo>
                      <a:pt x="17" y="299"/>
                    </a:lnTo>
                    <a:lnTo>
                      <a:pt x="1" y="295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7" y="0"/>
                    </a:lnTo>
                    <a:lnTo>
                      <a:pt x="30" y="0"/>
                    </a:lnTo>
                    <a:lnTo>
                      <a:pt x="48" y="2"/>
                    </a:lnTo>
                    <a:lnTo>
                      <a:pt x="63" y="3"/>
                    </a:lnTo>
                    <a:lnTo>
                      <a:pt x="76" y="4"/>
                    </a:lnTo>
                    <a:lnTo>
                      <a:pt x="91" y="6"/>
                    </a:lnTo>
                    <a:lnTo>
                      <a:pt x="107" y="10"/>
                    </a:lnTo>
                    <a:lnTo>
                      <a:pt x="120" y="12"/>
                    </a:lnTo>
                    <a:lnTo>
                      <a:pt x="135" y="14"/>
                    </a:lnTo>
                    <a:lnTo>
                      <a:pt x="149" y="19"/>
                    </a:lnTo>
                    <a:lnTo>
                      <a:pt x="163" y="24"/>
                    </a:lnTo>
                    <a:lnTo>
                      <a:pt x="177" y="27"/>
                    </a:lnTo>
                    <a:lnTo>
                      <a:pt x="192" y="29"/>
                    </a:lnTo>
                    <a:lnTo>
                      <a:pt x="205" y="35"/>
                    </a:lnTo>
                    <a:lnTo>
                      <a:pt x="219" y="41"/>
                    </a:lnTo>
                    <a:lnTo>
                      <a:pt x="233" y="46"/>
                    </a:lnTo>
                    <a:lnTo>
                      <a:pt x="245" y="53"/>
                    </a:lnTo>
                    <a:lnTo>
                      <a:pt x="258" y="57"/>
                    </a:lnTo>
                    <a:lnTo>
                      <a:pt x="271" y="64"/>
                    </a:lnTo>
                    <a:lnTo>
                      <a:pt x="284" y="71"/>
                    </a:lnTo>
                    <a:lnTo>
                      <a:pt x="296" y="77"/>
                    </a:lnTo>
                    <a:lnTo>
                      <a:pt x="308" y="85"/>
                    </a:lnTo>
                    <a:lnTo>
                      <a:pt x="321" y="92"/>
                    </a:lnTo>
                    <a:lnTo>
                      <a:pt x="333" y="101"/>
                    </a:lnTo>
                    <a:lnTo>
                      <a:pt x="344" y="110"/>
                    </a:lnTo>
                    <a:lnTo>
                      <a:pt x="356" y="118"/>
                    </a:lnTo>
                    <a:lnTo>
                      <a:pt x="379" y="135"/>
                    </a:lnTo>
                    <a:lnTo>
                      <a:pt x="401" y="155"/>
                    </a:lnTo>
                    <a:lnTo>
                      <a:pt x="420" y="172"/>
                    </a:lnTo>
                    <a:lnTo>
                      <a:pt x="439" y="193"/>
                    </a:lnTo>
                    <a:lnTo>
                      <a:pt x="458" y="215"/>
                    </a:lnTo>
                    <a:lnTo>
                      <a:pt x="475" y="237"/>
                    </a:lnTo>
                    <a:lnTo>
                      <a:pt x="485" y="250"/>
                    </a:lnTo>
                    <a:lnTo>
                      <a:pt x="492" y="261"/>
                    </a:lnTo>
                    <a:lnTo>
                      <a:pt x="500" y="272"/>
                    </a:lnTo>
                    <a:lnTo>
                      <a:pt x="507" y="285"/>
                    </a:lnTo>
                    <a:lnTo>
                      <a:pt x="515" y="299"/>
                    </a:lnTo>
                    <a:lnTo>
                      <a:pt x="522" y="309"/>
                    </a:lnTo>
                    <a:lnTo>
                      <a:pt x="529" y="321"/>
                    </a:lnTo>
                    <a:lnTo>
                      <a:pt x="535" y="335"/>
                    </a:lnTo>
                    <a:lnTo>
                      <a:pt x="542" y="349"/>
                    </a:lnTo>
                    <a:lnTo>
                      <a:pt x="547" y="362"/>
                    </a:lnTo>
                    <a:lnTo>
                      <a:pt x="553" y="374"/>
                    </a:lnTo>
                    <a:lnTo>
                      <a:pt x="558" y="387"/>
                    </a:lnTo>
                    <a:lnTo>
                      <a:pt x="562" y="402"/>
                    </a:lnTo>
                    <a:lnTo>
                      <a:pt x="567" y="415"/>
                    </a:lnTo>
                    <a:lnTo>
                      <a:pt x="572" y="430"/>
                    </a:lnTo>
                    <a:lnTo>
                      <a:pt x="574" y="444"/>
                    </a:lnTo>
                    <a:lnTo>
                      <a:pt x="579" y="458"/>
                    </a:lnTo>
                    <a:lnTo>
                      <a:pt x="581" y="472"/>
                    </a:lnTo>
                    <a:lnTo>
                      <a:pt x="585" y="487"/>
                    </a:lnTo>
                    <a:lnTo>
                      <a:pt x="587" y="502"/>
                    </a:lnTo>
                    <a:lnTo>
                      <a:pt x="589" y="516"/>
                    </a:lnTo>
                    <a:lnTo>
                      <a:pt x="592" y="532"/>
                    </a:lnTo>
                    <a:lnTo>
                      <a:pt x="592" y="546"/>
                    </a:lnTo>
                    <a:lnTo>
                      <a:pt x="593" y="563"/>
                    </a:lnTo>
                    <a:lnTo>
                      <a:pt x="593" y="578"/>
                    </a:lnTo>
                    <a:lnTo>
                      <a:pt x="593" y="593"/>
                    </a:lnTo>
                    <a:lnTo>
                      <a:pt x="594" y="593"/>
                    </a:lnTo>
                    <a:lnTo>
                      <a:pt x="741" y="593"/>
                    </a:lnTo>
                    <a:lnTo>
                      <a:pt x="446" y="889"/>
                    </a:lnTo>
                    <a:lnTo>
                      <a:pt x="150" y="593"/>
                    </a:lnTo>
                    <a:lnTo>
                      <a:pt x="298" y="59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9900"/>
                  </a:gs>
                  <a:gs pos="100000">
                    <a:srgbClr val="CC9900">
                      <a:gamma/>
                      <a:shade val="56078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7" name="Freeform 21"/>
              <p:cNvSpPr>
                <a:spLocks/>
              </p:cNvSpPr>
              <p:nvPr/>
            </p:nvSpPr>
            <p:spPr bwMode="auto">
              <a:xfrm>
                <a:off x="1775" y="790"/>
                <a:ext cx="296" cy="247"/>
              </a:xfrm>
              <a:custGeom>
                <a:avLst/>
                <a:gdLst/>
                <a:ahLst/>
                <a:cxnLst>
                  <a:cxn ang="0">
                    <a:pos x="575" y="444"/>
                  </a:cxn>
                  <a:cxn ang="0">
                    <a:pos x="544" y="446"/>
                  </a:cxn>
                  <a:cxn ang="0">
                    <a:pos x="515" y="453"/>
                  </a:cxn>
                  <a:cxn ang="0">
                    <a:pos x="489" y="461"/>
                  </a:cxn>
                  <a:cxn ang="0">
                    <a:pos x="462" y="473"/>
                  </a:cxn>
                  <a:cxn ang="0">
                    <a:pos x="436" y="487"/>
                  </a:cxn>
                  <a:cxn ang="0">
                    <a:pos x="413" y="503"/>
                  </a:cxn>
                  <a:cxn ang="0">
                    <a:pos x="391" y="520"/>
                  </a:cxn>
                  <a:cxn ang="0">
                    <a:pos x="370" y="540"/>
                  </a:cxn>
                  <a:cxn ang="0">
                    <a:pos x="353" y="562"/>
                  </a:cxn>
                  <a:cxn ang="0">
                    <a:pos x="338" y="586"/>
                  </a:cxn>
                  <a:cxn ang="0">
                    <a:pos x="322" y="611"/>
                  </a:cxn>
                  <a:cxn ang="0">
                    <a:pos x="312" y="638"/>
                  </a:cxn>
                  <a:cxn ang="0">
                    <a:pos x="303" y="664"/>
                  </a:cxn>
                  <a:cxn ang="0">
                    <a:pos x="297" y="694"/>
                  </a:cxn>
                  <a:cxn ang="0">
                    <a:pos x="295" y="725"/>
                  </a:cxn>
                  <a:cxn ang="0">
                    <a:pos x="295" y="741"/>
                  </a:cxn>
                  <a:cxn ang="0">
                    <a:pos x="0" y="740"/>
                  </a:cxn>
                  <a:cxn ang="0">
                    <a:pos x="0" y="708"/>
                  </a:cxn>
                  <a:cxn ang="0">
                    <a:pos x="1" y="679"/>
                  </a:cxn>
                  <a:cxn ang="0">
                    <a:pos x="4" y="650"/>
                  </a:cxn>
                  <a:cxn ang="0">
                    <a:pos x="10" y="620"/>
                  </a:cxn>
                  <a:cxn ang="0">
                    <a:pos x="17" y="591"/>
                  </a:cxn>
                  <a:cxn ang="0">
                    <a:pos x="25" y="562"/>
                  </a:cxn>
                  <a:cxn ang="0">
                    <a:pos x="33" y="535"/>
                  </a:cxn>
                  <a:cxn ang="0">
                    <a:pos x="44" y="509"/>
                  </a:cxn>
                  <a:cxn ang="0">
                    <a:pos x="56" y="483"/>
                  </a:cxn>
                  <a:cxn ang="0">
                    <a:pos x="70" y="458"/>
                  </a:cxn>
                  <a:cxn ang="0">
                    <a:pos x="84" y="432"/>
                  </a:cxn>
                  <a:cxn ang="0">
                    <a:pos x="99" y="410"/>
                  </a:cxn>
                  <a:cxn ang="0">
                    <a:pos x="116" y="384"/>
                  </a:cxn>
                  <a:cxn ang="0">
                    <a:pos x="152" y="341"/>
                  </a:cxn>
                  <a:cxn ang="0">
                    <a:pos x="191" y="302"/>
                  </a:cxn>
                  <a:cxn ang="0">
                    <a:pos x="235" y="266"/>
                  </a:cxn>
                  <a:cxn ang="0">
                    <a:pos x="260" y="251"/>
                  </a:cxn>
                  <a:cxn ang="0">
                    <a:pos x="282" y="236"/>
                  </a:cxn>
                  <a:cxn ang="0">
                    <a:pos x="307" y="221"/>
                  </a:cxn>
                  <a:cxn ang="0">
                    <a:pos x="332" y="208"/>
                  </a:cxn>
                  <a:cxn ang="0">
                    <a:pos x="360" y="195"/>
                  </a:cxn>
                  <a:cxn ang="0">
                    <a:pos x="386" y="183"/>
                  </a:cxn>
                  <a:cxn ang="0">
                    <a:pos x="414" y="174"/>
                  </a:cxn>
                  <a:cxn ang="0">
                    <a:pos x="442" y="166"/>
                  </a:cxn>
                  <a:cxn ang="0">
                    <a:pos x="471" y="159"/>
                  </a:cxn>
                  <a:cxn ang="0">
                    <a:pos x="500" y="154"/>
                  </a:cxn>
                  <a:cxn ang="0">
                    <a:pos x="529" y="151"/>
                  </a:cxn>
                  <a:cxn ang="0">
                    <a:pos x="559" y="150"/>
                  </a:cxn>
                  <a:cxn ang="0">
                    <a:pos x="588" y="146"/>
                  </a:cxn>
                  <a:cxn ang="0">
                    <a:pos x="591" y="0"/>
                  </a:cxn>
                  <a:cxn ang="0">
                    <a:pos x="591" y="591"/>
                  </a:cxn>
                </a:cxnLst>
                <a:rect l="0" t="0" r="r" b="b"/>
                <a:pathLst>
                  <a:path w="886" h="742">
                    <a:moveTo>
                      <a:pt x="591" y="444"/>
                    </a:moveTo>
                    <a:lnTo>
                      <a:pt x="575" y="444"/>
                    </a:lnTo>
                    <a:lnTo>
                      <a:pt x="559" y="446"/>
                    </a:lnTo>
                    <a:lnTo>
                      <a:pt x="544" y="446"/>
                    </a:lnTo>
                    <a:lnTo>
                      <a:pt x="530" y="449"/>
                    </a:lnTo>
                    <a:lnTo>
                      <a:pt x="515" y="453"/>
                    </a:lnTo>
                    <a:lnTo>
                      <a:pt x="501" y="456"/>
                    </a:lnTo>
                    <a:lnTo>
                      <a:pt x="489" y="461"/>
                    </a:lnTo>
                    <a:lnTo>
                      <a:pt x="475" y="466"/>
                    </a:lnTo>
                    <a:lnTo>
                      <a:pt x="462" y="473"/>
                    </a:lnTo>
                    <a:lnTo>
                      <a:pt x="449" y="480"/>
                    </a:lnTo>
                    <a:lnTo>
                      <a:pt x="436" y="487"/>
                    </a:lnTo>
                    <a:lnTo>
                      <a:pt x="426" y="494"/>
                    </a:lnTo>
                    <a:lnTo>
                      <a:pt x="413" y="503"/>
                    </a:lnTo>
                    <a:lnTo>
                      <a:pt x="401" y="511"/>
                    </a:lnTo>
                    <a:lnTo>
                      <a:pt x="391" y="520"/>
                    </a:lnTo>
                    <a:lnTo>
                      <a:pt x="382" y="530"/>
                    </a:lnTo>
                    <a:lnTo>
                      <a:pt x="370" y="540"/>
                    </a:lnTo>
                    <a:lnTo>
                      <a:pt x="362" y="552"/>
                    </a:lnTo>
                    <a:lnTo>
                      <a:pt x="353" y="562"/>
                    </a:lnTo>
                    <a:lnTo>
                      <a:pt x="345" y="574"/>
                    </a:lnTo>
                    <a:lnTo>
                      <a:pt x="338" y="586"/>
                    </a:lnTo>
                    <a:lnTo>
                      <a:pt x="329" y="598"/>
                    </a:lnTo>
                    <a:lnTo>
                      <a:pt x="322" y="611"/>
                    </a:lnTo>
                    <a:lnTo>
                      <a:pt x="317" y="625"/>
                    </a:lnTo>
                    <a:lnTo>
                      <a:pt x="312" y="638"/>
                    </a:lnTo>
                    <a:lnTo>
                      <a:pt x="307" y="653"/>
                    </a:lnTo>
                    <a:lnTo>
                      <a:pt x="303" y="664"/>
                    </a:lnTo>
                    <a:lnTo>
                      <a:pt x="300" y="679"/>
                    </a:lnTo>
                    <a:lnTo>
                      <a:pt x="297" y="694"/>
                    </a:lnTo>
                    <a:lnTo>
                      <a:pt x="296" y="708"/>
                    </a:lnTo>
                    <a:lnTo>
                      <a:pt x="295" y="725"/>
                    </a:lnTo>
                    <a:lnTo>
                      <a:pt x="295" y="740"/>
                    </a:lnTo>
                    <a:lnTo>
                      <a:pt x="295" y="741"/>
                    </a:lnTo>
                    <a:lnTo>
                      <a:pt x="0" y="742"/>
                    </a:lnTo>
                    <a:lnTo>
                      <a:pt x="0" y="740"/>
                    </a:lnTo>
                    <a:lnTo>
                      <a:pt x="0" y="725"/>
                    </a:lnTo>
                    <a:lnTo>
                      <a:pt x="0" y="708"/>
                    </a:lnTo>
                    <a:lnTo>
                      <a:pt x="0" y="693"/>
                    </a:lnTo>
                    <a:lnTo>
                      <a:pt x="1" y="679"/>
                    </a:lnTo>
                    <a:lnTo>
                      <a:pt x="3" y="664"/>
                    </a:lnTo>
                    <a:lnTo>
                      <a:pt x="4" y="650"/>
                    </a:lnTo>
                    <a:lnTo>
                      <a:pt x="8" y="634"/>
                    </a:lnTo>
                    <a:lnTo>
                      <a:pt x="10" y="620"/>
                    </a:lnTo>
                    <a:lnTo>
                      <a:pt x="13" y="606"/>
                    </a:lnTo>
                    <a:lnTo>
                      <a:pt x="17" y="591"/>
                    </a:lnTo>
                    <a:lnTo>
                      <a:pt x="20" y="577"/>
                    </a:lnTo>
                    <a:lnTo>
                      <a:pt x="25" y="562"/>
                    </a:lnTo>
                    <a:lnTo>
                      <a:pt x="30" y="549"/>
                    </a:lnTo>
                    <a:lnTo>
                      <a:pt x="33" y="535"/>
                    </a:lnTo>
                    <a:lnTo>
                      <a:pt x="40" y="523"/>
                    </a:lnTo>
                    <a:lnTo>
                      <a:pt x="44" y="509"/>
                    </a:lnTo>
                    <a:lnTo>
                      <a:pt x="49" y="496"/>
                    </a:lnTo>
                    <a:lnTo>
                      <a:pt x="56" y="483"/>
                    </a:lnTo>
                    <a:lnTo>
                      <a:pt x="63" y="469"/>
                    </a:lnTo>
                    <a:lnTo>
                      <a:pt x="70" y="458"/>
                    </a:lnTo>
                    <a:lnTo>
                      <a:pt x="75" y="445"/>
                    </a:lnTo>
                    <a:lnTo>
                      <a:pt x="84" y="432"/>
                    </a:lnTo>
                    <a:lnTo>
                      <a:pt x="91" y="420"/>
                    </a:lnTo>
                    <a:lnTo>
                      <a:pt x="99" y="410"/>
                    </a:lnTo>
                    <a:lnTo>
                      <a:pt x="106" y="397"/>
                    </a:lnTo>
                    <a:lnTo>
                      <a:pt x="116" y="384"/>
                    </a:lnTo>
                    <a:lnTo>
                      <a:pt x="133" y="362"/>
                    </a:lnTo>
                    <a:lnTo>
                      <a:pt x="152" y="341"/>
                    </a:lnTo>
                    <a:lnTo>
                      <a:pt x="171" y="320"/>
                    </a:lnTo>
                    <a:lnTo>
                      <a:pt x="191" y="302"/>
                    </a:lnTo>
                    <a:lnTo>
                      <a:pt x="213" y="283"/>
                    </a:lnTo>
                    <a:lnTo>
                      <a:pt x="235" y="266"/>
                    </a:lnTo>
                    <a:lnTo>
                      <a:pt x="247" y="257"/>
                    </a:lnTo>
                    <a:lnTo>
                      <a:pt x="260" y="251"/>
                    </a:lnTo>
                    <a:lnTo>
                      <a:pt x="270" y="240"/>
                    </a:lnTo>
                    <a:lnTo>
                      <a:pt x="282" y="236"/>
                    </a:lnTo>
                    <a:lnTo>
                      <a:pt x="296" y="226"/>
                    </a:lnTo>
                    <a:lnTo>
                      <a:pt x="307" y="221"/>
                    </a:lnTo>
                    <a:lnTo>
                      <a:pt x="320" y="211"/>
                    </a:lnTo>
                    <a:lnTo>
                      <a:pt x="332" y="208"/>
                    </a:lnTo>
                    <a:lnTo>
                      <a:pt x="347" y="200"/>
                    </a:lnTo>
                    <a:lnTo>
                      <a:pt x="360" y="195"/>
                    </a:lnTo>
                    <a:lnTo>
                      <a:pt x="372" y="189"/>
                    </a:lnTo>
                    <a:lnTo>
                      <a:pt x="386" y="183"/>
                    </a:lnTo>
                    <a:lnTo>
                      <a:pt x="400" y="180"/>
                    </a:lnTo>
                    <a:lnTo>
                      <a:pt x="414" y="174"/>
                    </a:lnTo>
                    <a:lnTo>
                      <a:pt x="428" y="169"/>
                    </a:lnTo>
                    <a:lnTo>
                      <a:pt x="442" y="166"/>
                    </a:lnTo>
                    <a:lnTo>
                      <a:pt x="457" y="164"/>
                    </a:lnTo>
                    <a:lnTo>
                      <a:pt x="471" y="159"/>
                    </a:lnTo>
                    <a:lnTo>
                      <a:pt x="485" y="158"/>
                    </a:lnTo>
                    <a:lnTo>
                      <a:pt x="500" y="154"/>
                    </a:lnTo>
                    <a:lnTo>
                      <a:pt x="515" y="152"/>
                    </a:lnTo>
                    <a:lnTo>
                      <a:pt x="529" y="151"/>
                    </a:lnTo>
                    <a:lnTo>
                      <a:pt x="544" y="150"/>
                    </a:lnTo>
                    <a:lnTo>
                      <a:pt x="559" y="150"/>
                    </a:lnTo>
                    <a:lnTo>
                      <a:pt x="575" y="150"/>
                    </a:lnTo>
                    <a:lnTo>
                      <a:pt x="588" y="146"/>
                    </a:lnTo>
                    <a:lnTo>
                      <a:pt x="591" y="146"/>
                    </a:lnTo>
                    <a:lnTo>
                      <a:pt x="591" y="0"/>
                    </a:lnTo>
                    <a:lnTo>
                      <a:pt x="886" y="295"/>
                    </a:lnTo>
                    <a:lnTo>
                      <a:pt x="591" y="591"/>
                    </a:lnTo>
                    <a:lnTo>
                      <a:pt x="591" y="44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DDDDDD">
                      <a:gamma/>
                      <a:shade val="56078"/>
                      <a:invGamma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38" name="Freeform 22"/>
              <p:cNvSpPr>
                <a:spLocks/>
              </p:cNvSpPr>
              <p:nvPr/>
            </p:nvSpPr>
            <p:spPr bwMode="auto">
              <a:xfrm>
                <a:off x="1726" y="938"/>
                <a:ext cx="247" cy="296"/>
              </a:xfrm>
              <a:custGeom>
                <a:avLst/>
                <a:gdLst/>
                <a:ahLst/>
                <a:cxnLst>
                  <a:cxn ang="0">
                    <a:pos x="444" y="310"/>
                  </a:cxn>
                  <a:cxn ang="0">
                    <a:pos x="446" y="339"/>
                  </a:cxn>
                  <a:cxn ang="0">
                    <a:pos x="452" y="368"/>
                  </a:cxn>
                  <a:cxn ang="0">
                    <a:pos x="460" y="397"/>
                  </a:cxn>
                  <a:cxn ang="0">
                    <a:pos x="470" y="424"/>
                  </a:cxn>
                  <a:cxn ang="0">
                    <a:pos x="486" y="450"/>
                  </a:cxn>
                  <a:cxn ang="0">
                    <a:pos x="501" y="472"/>
                  </a:cxn>
                  <a:cxn ang="0">
                    <a:pos x="519" y="495"/>
                  </a:cxn>
                  <a:cxn ang="0">
                    <a:pos x="541" y="513"/>
                  </a:cxn>
                  <a:cxn ang="0">
                    <a:pos x="561" y="533"/>
                  </a:cxn>
                  <a:cxn ang="0">
                    <a:pos x="585" y="548"/>
                  </a:cxn>
                  <a:cxn ang="0">
                    <a:pos x="611" y="563"/>
                  </a:cxn>
                  <a:cxn ang="0">
                    <a:pos x="637" y="572"/>
                  </a:cxn>
                  <a:cxn ang="0">
                    <a:pos x="663" y="581"/>
                  </a:cxn>
                  <a:cxn ang="0">
                    <a:pos x="692" y="586"/>
                  </a:cxn>
                  <a:cxn ang="0">
                    <a:pos x="724" y="591"/>
                  </a:cxn>
                  <a:cxn ang="0">
                    <a:pos x="740" y="591"/>
                  </a:cxn>
                  <a:cxn ang="0">
                    <a:pos x="739" y="887"/>
                  </a:cxn>
                  <a:cxn ang="0">
                    <a:pos x="709" y="886"/>
                  </a:cxn>
                  <a:cxn ang="0">
                    <a:pos x="677" y="884"/>
                  </a:cxn>
                  <a:cxn ang="0">
                    <a:pos x="648" y="879"/>
                  </a:cxn>
                  <a:cxn ang="0">
                    <a:pos x="619" y="874"/>
                  </a:cxn>
                  <a:cxn ang="0">
                    <a:pos x="590" y="869"/>
                  </a:cxn>
                  <a:cxn ang="0">
                    <a:pos x="562" y="860"/>
                  </a:cxn>
                  <a:cxn ang="0">
                    <a:pos x="534" y="851"/>
                  </a:cxn>
                  <a:cxn ang="0">
                    <a:pos x="508" y="841"/>
                  </a:cxn>
                  <a:cxn ang="0">
                    <a:pos x="482" y="828"/>
                  </a:cxn>
                  <a:cxn ang="0">
                    <a:pos x="457" y="816"/>
                  </a:cxn>
                  <a:cxn ang="0">
                    <a:pos x="432" y="801"/>
                  </a:cxn>
                  <a:cxn ang="0">
                    <a:pos x="408" y="786"/>
                  </a:cxn>
                  <a:cxn ang="0">
                    <a:pos x="384" y="770"/>
                  </a:cxn>
                  <a:cxn ang="0">
                    <a:pos x="342" y="735"/>
                  </a:cxn>
                  <a:cxn ang="0">
                    <a:pos x="302" y="693"/>
                  </a:cxn>
                  <a:cxn ang="0">
                    <a:pos x="265" y="650"/>
                  </a:cxn>
                  <a:cxn ang="0">
                    <a:pos x="247" y="625"/>
                  </a:cxn>
                  <a:cxn ang="0">
                    <a:pos x="232" y="601"/>
                  </a:cxn>
                  <a:cxn ang="0">
                    <a:pos x="218" y="578"/>
                  </a:cxn>
                  <a:cxn ang="0">
                    <a:pos x="206" y="551"/>
                  </a:cxn>
                  <a:cxn ang="0">
                    <a:pos x="193" y="525"/>
                  </a:cxn>
                  <a:cxn ang="0">
                    <a:pos x="184" y="497"/>
                  </a:cxn>
                  <a:cxn ang="0">
                    <a:pos x="174" y="470"/>
                  </a:cxn>
                  <a:cxn ang="0">
                    <a:pos x="165" y="445"/>
                  </a:cxn>
                  <a:cxn ang="0">
                    <a:pos x="159" y="416"/>
                  </a:cxn>
                  <a:cxn ang="0">
                    <a:pos x="154" y="385"/>
                  </a:cxn>
                  <a:cxn ang="0">
                    <a:pos x="150" y="356"/>
                  </a:cxn>
                  <a:cxn ang="0">
                    <a:pos x="148" y="327"/>
                  </a:cxn>
                  <a:cxn ang="0">
                    <a:pos x="148" y="295"/>
                  </a:cxn>
                  <a:cxn ang="0">
                    <a:pos x="295" y="0"/>
                  </a:cxn>
                  <a:cxn ang="0">
                    <a:pos x="444" y="295"/>
                  </a:cxn>
                </a:cxnLst>
                <a:rect l="0" t="0" r="r" b="b"/>
                <a:pathLst>
                  <a:path w="741" h="887">
                    <a:moveTo>
                      <a:pt x="444" y="295"/>
                    </a:moveTo>
                    <a:lnTo>
                      <a:pt x="444" y="310"/>
                    </a:lnTo>
                    <a:lnTo>
                      <a:pt x="444" y="324"/>
                    </a:lnTo>
                    <a:lnTo>
                      <a:pt x="446" y="339"/>
                    </a:lnTo>
                    <a:lnTo>
                      <a:pt x="448" y="354"/>
                    </a:lnTo>
                    <a:lnTo>
                      <a:pt x="452" y="368"/>
                    </a:lnTo>
                    <a:lnTo>
                      <a:pt x="457" y="382"/>
                    </a:lnTo>
                    <a:lnTo>
                      <a:pt x="460" y="397"/>
                    </a:lnTo>
                    <a:lnTo>
                      <a:pt x="466" y="410"/>
                    </a:lnTo>
                    <a:lnTo>
                      <a:pt x="470" y="424"/>
                    </a:lnTo>
                    <a:lnTo>
                      <a:pt x="479" y="438"/>
                    </a:lnTo>
                    <a:lnTo>
                      <a:pt x="486" y="450"/>
                    </a:lnTo>
                    <a:lnTo>
                      <a:pt x="494" y="461"/>
                    </a:lnTo>
                    <a:lnTo>
                      <a:pt x="501" y="472"/>
                    </a:lnTo>
                    <a:lnTo>
                      <a:pt x="511" y="482"/>
                    </a:lnTo>
                    <a:lnTo>
                      <a:pt x="519" y="495"/>
                    </a:lnTo>
                    <a:lnTo>
                      <a:pt x="530" y="505"/>
                    </a:lnTo>
                    <a:lnTo>
                      <a:pt x="541" y="513"/>
                    </a:lnTo>
                    <a:lnTo>
                      <a:pt x="551" y="524"/>
                    </a:lnTo>
                    <a:lnTo>
                      <a:pt x="561" y="533"/>
                    </a:lnTo>
                    <a:lnTo>
                      <a:pt x="574" y="540"/>
                    </a:lnTo>
                    <a:lnTo>
                      <a:pt x="585" y="548"/>
                    </a:lnTo>
                    <a:lnTo>
                      <a:pt x="597" y="555"/>
                    </a:lnTo>
                    <a:lnTo>
                      <a:pt x="611" y="563"/>
                    </a:lnTo>
                    <a:lnTo>
                      <a:pt x="623" y="568"/>
                    </a:lnTo>
                    <a:lnTo>
                      <a:pt x="637" y="572"/>
                    </a:lnTo>
                    <a:lnTo>
                      <a:pt x="650" y="578"/>
                    </a:lnTo>
                    <a:lnTo>
                      <a:pt x="663" y="581"/>
                    </a:lnTo>
                    <a:lnTo>
                      <a:pt x="678" y="585"/>
                    </a:lnTo>
                    <a:lnTo>
                      <a:pt x="692" y="586"/>
                    </a:lnTo>
                    <a:lnTo>
                      <a:pt x="709" y="591"/>
                    </a:lnTo>
                    <a:lnTo>
                      <a:pt x="724" y="591"/>
                    </a:lnTo>
                    <a:lnTo>
                      <a:pt x="739" y="591"/>
                    </a:lnTo>
                    <a:lnTo>
                      <a:pt x="740" y="591"/>
                    </a:lnTo>
                    <a:lnTo>
                      <a:pt x="741" y="887"/>
                    </a:lnTo>
                    <a:lnTo>
                      <a:pt x="739" y="887"/>
                    </a:lnTo>
                    <a:lnTo>
                      <a:pt x="724" y="887"/>
                    </a:lnTo>
                    <a:lnTo>
                      <a:pt x="709" y="886"/>
                    </a:lnTo>
                    <a:lnTo>
                      <a:pt x="692" y="886"/>
                    </a:lnTo>
                    <a:lnTo>
                      <a:pt x="677" y="884"/>
                    </a:lnTo>
                    <a:lnTo>
                      <a:pt x="663" y="883"/>
                    </a:lnTo>
                    <a:lnTo>
                      <a:pt x="648" y="879"/>
                    </a:lnTo>
                    <a:lnTo>
                      <a:pt x="633" y="879"/>
                    </a:lnTo>
                    <a:lnTo>
                      <a:pt x="619" y="874"/>
                    </a:lnTo>
                    <a:lnTo>
                      <a:pt x="605" y="872"/>
                    </a:lnTo>
                    <a:lnTo>
                      <a:pt x="590" y="869"/>
                    </a:lnTo>
                    <a:lnTo>
                      <a:pt x="577" y="865"/>
                    </a:lnTo>
                    <a:lnTo>
                      <a:pt x="562" y="860"/>
                    </a:lnTo>
                    <a:lnTo>
                      <a:pt x="548" y="856"/>
                    </a:lnTo>
                    <a:lnTo>
                      <a:pt x="534" y="851"/>
                    </a:lnTo>
                    <a:lnTo>
                      <a:pt x="522" y="847"/>
                    </a:lnTo>
                    <a:lnTo>
                      <a:pt x="508" y="841"/>
                    </a:lnTo>
                    <a:lnTo>
                      <a:pt x="495" y="837"/>
                    </a:lnTo>
                    <a:lnTo>
                      <a:pt x="482" y="828"/>
                    </a:lnTo>
                    <a:lnTo>
                      <a:pt x="470" y="822"/>
                    </a:lnTo>
                    <a:lnTo>
                      <a:pt x="457" y="816"/>
                    </a:lnTo>
                    <a:lnTo>
                      <a:pt x="444" y="808"/>
                    </a:lnTo>
                    <a:lnTo>
                      <a:pt x="432" y="801"/>
                    </a:lnTo>
                    <a:lnTo>
                      <a:pt x="419" y="794"/>
                    </a:lnTo>
                    <a:lnTo>
                      <a:pt x="408" y="786"/>
                    </a:lnTo>
                    <a:lnTo>
                      <a:pt x="397" y="779"/>
                    </a:lnTo>
                    <a:lnTo>
                      <a:pt x="384" y="770"/>
                    </a:lnTo>
                    <a:lnTo>
                      <a:pt x="361" y="751"/>
                    </a:lnTo>
                    <a:lnTo>
                      <a:pt x="342" y="735"/>
                    </a:lnTo>
                    <a:lnTo>
                      <a:pt x="319" y="713"/>
                    </a:lnTo>
                    <a:lnTo>
                      <a:pt x="302" y="693"/>
                    </a:lnTo>
                    <a:lnTo>
                      <a:pt x="281" y="671"/>
                    </a:lnTo>
                    <a:lnTo>
                      <a:pt x="265" y="650"/>
                    </a:lnTo>
                    <a:lnTo>
                      <a:pt x="257" y="637"/>
                    </a:lnTo>
                    <a:lnTo>
                      <a:pt x="247" y="625"/>
                    </a:lnTo>
                    <a:lnTo>
                      <a:pt x="242" y="614"/>
                    </a:lnTo>
                    <a:lnTo>
                      <a:pt x="232" y="601"/>
                    </a:lnTo>
                    <a:lnTo>
                      <a:pt x="224" y="591"/>
                    </a:lnTo>
                    <a:lnTo>
                      <a:pt x="218" y="578"/>
                    </a:lnTo>
                    <a:lnTo>
                      <a:pt x="213" y="565"/>
                    </a:lnTo>
                    <a:lnTo>
                      <a:pt x="206" y="551"/>
                    </a:lnTo>
                    <a:lnTo>
                      <a:pt x="200" y="539"/>
                    </a:lnTo>
                    <a:lnTo>
                      <a:pt x="193" y="525"/>
                    </a:lnTo>
                    <a:lnTo>
                      <a:pt x="188" y="512"/>
                    </a:lnTo>
                    <a:lnTo>
                      <a:pt x="184" y="497"/>
                    </a:lnTo>
                    <a:lnTo>
                      <a:pt x="178" y="485"/>
                    </a:lnTo>
                    <a:lnTo>
                      <a:pt x="174" y="470"/>
                    </a:lnTo>
                    <a:lnTo>
                      <a:pt x="170" y="456"/>
                    </a:lnTo>
                    <a:lnTo>
                      <a:pt x="165" y="445"/>
                    </a:lnTo>
                    <a:lnTo>
                      <a:pt x="161" y="430"/>
                    </a:lnTo>
                    <a:lnTo>
                      <a:pt x="159" y="416"/>
                    </a:lnTo>
                    <a:lnTo>
                      <a:pt x="157" y="400"/>
                    </a:lnTo>
                    <a:lnTo>
                      <a:pt x="154" y="385"/>
                    </a:lnTo>
                    <a:lnTo>
                      <a:pt x="151" y="369"/>
                    </a:lnTo>
                    <a:lnTo>
                      <a:pt x="150" y="356"/>
                    </a:lnTo>
                    <a:lnTo>
                      <a:pt x="148" y="339"/>
                    </a:lnTo>
                    <a:lnTo>
                      <a:pt x="148" y="327"/>
                    </a:lnTo>
                    <a:lnTo>
                      <a:pt x="148" y="310"/>
                    </a:lnTo>
                    <a:lnTo>
                      <a:pt x="148" y="295"/>
                    </a:lnTo>
                    <a:lnTo>
                      <a:pt x="0" y="295"/>
                    </a:lnTo>
                    <a:lnTo>
                      <a:pt x="295" y="0"/>
                    </a:lnTo>
                    <a:lnTo>
                      <a:pt x="590" y="295"/>
                    </a:lnTo>
                    <a:lnTo>
                      <a:pt x="444" y="29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CC00">
                      <a:gamma/>
                      <a:shade val="56078"/>
                      <a:invGamma/>
                    </a:srgbClr>
                  </a:gs>
                  <a:gs pos="100000">
                    <a:srgbClr val="99CC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0" name="Freeform 23"/>
              <p:cNvSpPr>
                <a:spLocks/>
              </p:cNvSpPr>
              <p:nvPr/>
            </p:nvSpPr>
            <p:spPr bwMode="auto">
              <a:xfrm>
                <a:off x="1874" y="1074"/>
                <a:ext cx="291" cy="208"/>
              </a:xfrm>
              <a:custGeom>
                <a:avLst/>
                <a:gdLst/>
                <a:ahLst/>
                <a:cxnLst>
                  <a:cxn ang="0">
                    <a:pos x="310" y="182"/>
                  </a:cxn>
                  <a:cxn ang="0">
                    <a:pos x="341" y="178"/>
                  </a:cxn>
                  <a:cxn ang="0">
                    <a:pos x="369" y="170"/>
                  </a:cxn>
                  <a:cxn ang="0">
                    <a:pos x="397" y="163"/>
                  </a:cxn>
                  <a:cxn ang="0">
                    <a:pos x="423" y="152"/>
                  </a:cxn>
                  <a:cxn ang="0">
                    <a:pos x="447" y="139"/>
                  </a:cxn>
                  <a:cxn ang="0">
                    <a:pos x="473" y="123"/>
                  </a:cxn>
                  <a:cxn ang="0">
                    <a:pos x="494" y="105"/>
                  </a:cxn>
                  <a:cxn ang="0">
                    <a:pos x="514" y="86"/>
                  </a:cxn>
                  <a:cxn ang="0">
                    <a:pos x="532" y="63"/>
                  </a:cxn>
                  <a:cxn ang="0">
                    <a:pos x="547" y="39"/>
                  </a:cxn>
                  <a:cxn ang="0">
                    <a:pos x="567" y="0"/>
                  </a:cxn>
                  <a:cxn ang="0">
                    <a:pos x="871" y="46"/>
                  </a:cxn>
                  <a:cxn ang="0">
                    <a:pos x="850" y="89"/>
                  </a:cxn>
                  <a:cxn ang="0">
                    <a:pos x="841" y="116"/>
                  </a:cxn>
                  <a:cxn ang="0">
                    <a:pos x="828" y="141"/>
                  </a:cxn>
                  <a:cxn ang="0">
                    <a:pos x="814" y="167"/>
                  </a:cxn>
                  <a:cxn ang="0">
                    <a:pos x="800" y="194"/>
                  </a:cxn>
                  <a:cxn ang="0">
                    <a:pos x="785" y="216"/>
                  </a:cxn>
                  <a:cxn ang="0">
                    <a:pos x="769" y="240"/>
                  </a:cxn>
                  <a:cxn ang="0">
                    <a:pos x="733" y="284"/>
                  </a:cxn>
                  <a:cxn ang="0">
                    <a:pos x="693" y="324"/>
                  </a:cxn>
                  <a:cxn ang="0">
                    <a:pos x="649" y="357"/>
                  </a:cxn>
                  <a:cxn ang="0">
                    <a:pos x="625" y="376"/>
                  </a:cxn>
                  <a:cxn ang="0">
                    <a:pos x="602" y="391"/>
                  </a:cxn>
                  <a:cxn ang="0">
                    <a:pos x="577" y="404"/>
                  </a:cxn>
                  <a:cxn ang="0">
                    <a:pos x="552" y="417"/>
                  </a:cxn>
                  <a:cxn ang="0">
                    <a:pos x="526" y="429"/>
                  </a:cxn>
                  <a:cxn ang="0">
                    <a:pos x="498" y="442"/>
                  </a:cxn>
                  <a:cxn ang="0">
                    <a:pos x="470" y="448"/>
                  </a:cxn>
                  <a:cxn ang="0">
                    <a:pos x="444" y="458"/>
                  </a:cxn>
                  <a:cxn ang="0">
                    <a:pos x="415" y="465"/>
                  </a:cxn>
                  <a:cxn ang="0">
                    <a:pos x="386" y="469"/>
                  </a:cxn>
                  <a:cxn ang="0">
                    <a:pos x="355" y="474"/>
                  </a:cxn>
                  <a:cxn ang="0">
                    <a:pos x="326" y="475"/>
                  </a:cxn>
                  <a:cxn ang="0">
                    <a:pos x="296" y="476"/>
                  </a:cxn>
                  <a:cxn ang="0">
                    <a:pos x="295" y="623"/>
                  </a:cxn>
                  <a:cxn ang="0">
                    <a:pos x="295" y="33"/>
                  </a:cxn>
                </a:cxnLst>
                <a:rect l="0" t="0" r="r" b="b"/>
                <a:pathLst>
                  <a:path w="871" h="623">
                    <a:moveTo>
                      <a:pt x="295" y="182"/>
                    </a:moveTo>
                    <a:lnTo>
                      <a:pt x="310" y="182"/>
                    </a:lnTo>
                    <a:lnTo>
                      <a:pt x="326" y="180"/>
                    </a:lnTo>
                    <a:lnTo>
                      <a:pt x="341" y="178"/>
                    </a:lnTo>
                    <a:lnTo>
                      <a:pt x="355" y="175"/>
                    </a:lnTo>
                    <a:lnTo>
                      <a:pt x="369" y="170"/>
                    </a:lnTo>
                    <a:lnTo>
                      <a:pt x="383" y="168"/>
                    </a:lnTo>
                    <a:lnTo>
                      <a:pt x="397" y="163"/>
                    </a:lnTo>
                    <a:lnTo>
                      <a:pt x="411" y="158"/>
                    </a:lnTo>
                    <a:lnTo>
                      <a:pt x="423" y="152"/>
                    </a:lnTo>
                    <a:lnTo>
                      <a:pt x="434" y="146"/>
                    </a:lnTo>
                    <a:lnTo>
                      <a:pt x="447" y="139"/>
                    </a:lnTo>
                    <a:lnTo>
                      <a:pt x="460" y="131"/>
                    </a:lnTo>
                    <a:lnTo>
                      <a:pt x="473" y="123"/>
                    </a:lnTo>
                    <a:lnTo>
                      <a:pt x="483" y="113"/>
                    </a:lnTo>
                    <a:lnTo>
                      <a:pt x="494" y="105"/>
                    </a:lnTo>
                    <a:lnTo>
                      <a:pt x="503" y="95"/>
                    </a:lnTo>
                    <a:lnTo>
                      <a:pt x="514" y="86"/>
                    </a:lnTo>
                    <a:lnTo>
                      <a:pt x="524" y="74"/>
                    </a:lnTo>
                    <a:lnTo>
                      <a:pt x="532" y="63"/>
                    </a:lnTo>
                    <a:lnTo>
                      <a:pt x="541" y="51"/>
                    </a:lnTo>
                    <a:lnTo>
                      <a:pt x="547" y="39"/>
                    </a:lnTo>
                    <a:lnTo>
                      <a:pt x="556" y="27"/>
                    </a:lnTo>
                    <a:lnTo>
                      <a:pt x="567" y="0"/>
                    </a:lnTo>
                    <a:lnTo>
                      <a:pt x="734" y="173"/>
                    </a:lnTo>
                    <a:lnTo>
                      <a:pt x="871" y="46"/>
                    </a:lnTo>
                    <a:lnTo>
                      <a:pt x="858" y="70"/>
                    </a:lnTo>
                    <a:lnTo>
                      <a:pt x="850" y="89"/>
                    </a:lnTo>
                    <a:lnTo>
                      <a:pt x="846" y="103"/>
                    </a:lnTo>
                    <a:lnTo>
                      <a:pt x="841" y="116"/>
                    </a:lnTo>
                    <a:lnTo>
                      <a:pt x="834" y="127"/>
                    </a:lnTo>
                    <a:lnTo>
                      <a:pt x="828" y="141"/>
                    </a:lnTo>
                    <a:lnTo>
                      <a:pt x="820" y="155"/>
                    </a:lnTo>
                    <a:lnTo>
                      <a:pt x="814" y="167"/>
                    </a:lnTo>
                    <a:lnTo>
                      <a:pt x="807" y="181"/>
                    </a:lnTo>
                    <a:lnTo>
                      <a:pt x="800" y="194"/>
                    </a:lnTo>
                    <a:lnTo>
                      <a:pt x="792" y="203"/>
                    </a:lnTo>
                    <a:lnTo>
                      <a:pt x="785" y="216"/>
                    </a:lnTo>
                    <a:lnTo>
                      <a:pt x="777" y="227"/>
                    </a:lnTo>
                    <a:lnTo>
                      <a:pt x="769" y="240"/>
                    </a:lnTo>
                    <a:lnTo>
                      <a:pt x="753" y="261"/>
                    </a:lnTo>
                    <a:lnTo>
                      <a:pt x="733" y="284"/>
                    </a:lnTo>
                    <a:lnTo>
                      <a:pt x="713" y="303"/>
                    </a:lnTo>
                    <a:lnTo>
                      <a:pt x="693" y="324"/>
                    </a:lnTo>
                    <a:lnTo>
                      <a:pt x="672" y="342"/>
                    </a:lnTo>
                    <a:lnTo>
                      <a:pt x="649" y="357"/>
                    </a:lnTo>
                    <a:lnTo>
                      <a:pt x="638" y="369"/>
                    </a:lnTo>
                    <a:lnTo>
                      <a:pt x="625" y="376"/>
                    </a:lnTo>
                    <a:lnTo>
                      <a:pt x="616" y="385"/>
                    </a:lnTo>
                    <a:lnTo>
                      <a:pt x="602" y="391"/>
                    </a:lnTo>
                    <a:lnTo>
                      <a:pt x="589" y="399"/>
                    </a:lnTo>
                    <a:lnTo>
                      <a:pt x="577" y="404"/>
                    </a:lnTo>
                    <a:lnTo>
                      <a:pt x="563" y="413"/>
                    </a:lnTo>
                    <a:lnTo>
                      <a:pt x="552" y="417"/>
                    </a:lnTo>
                    <a:lnTo>
                      <a:pt x="539" y="425"/>
                    </a:lnTo>
                    <a:lnTo>
                      <a:pt x="526" y="429"/>
                    </a:lnTo>
                    <a:lnTo>
                      <a:pt x="513" y="435"/>
                    </a:lnTo>
                    <a:lnTo>
                      <a:pt x="498" y="442"/>
                    </a:lnTo>
                    <a:lnTo>
                      <a:pt x="485" y="444"/>
                    </a:lnTo>
                    <a:lnTo>
                      <a:pt x="470" y="448"/>
                    </a:lnTo>
                    <a:lnTo>
                      <a:pt x="458" y="454"/>
                    </a:lnTo>
                    <a:lnTo>
                      <a:pt x="444" y="458"/>
                    </a:lnTo>
                    <a:lnTo>
                      <a:pt x="429" y="461"/>
                    </a:lnTo>
                    <a:lnTo>
                      <a:pt x="415" y="465"/>
                    </a:lnTo>
                    <a:lnTo>
                      <a:pt x="399" y="467"/>
                    </a:lnTo>
                    <a:lnTo>
                      <a:pt x="386" y="469"/>
                    </a:lnTo>
                    <a:lnTo>
                      <a:pt x="370" y="471"/>
                    </a:lnTo>
                    <a:lnTo>
                      <a:pt x="355" y="474"/>
                    </a:lnTo>
                    <a:lnTo>
                      <a:pt x="341" y="475"/>
                    </a:lnTo>
                    <a:lnTo>
                      <a:pt x="326" y="475"/>
                    </a:lnTo>
                    <a:lnTo>
                      <a:pt x="310" y="475"/>
                    </a:lnTo>
                    <a:lnTo>
                      <a:pt x="296" y="476"/>
                    </a:lnTo>
                    <a:lnTo>
                      <a:pt x="295" y="476"/>
                    </a:lnTo>
                    <a:lnTo>
                      <a:pt x="295" y="623"/>
                    </a:lnTo>
                    <a:lnTo>
                      <a:pt x="0" y="328"/>
                    </a:lnTo>
                    <a:lnTo>
                      <a:pt x="295" y="33"/>
                    </a:lnTo>
                    <a:lnTo>
                      <a:pt x="295" y="18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>
                      <a:gamma/>
                      <a:shade val="56078"/>
                      <a:invGamma/>
                    </a:srgbClr>
                  </a:gs>
                  <a:gs pos="100000">
                    <a:srgbClr val="DDDDDD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sp>
          <p:nvSpPr>
            <p:cNvPr id="30" name="Text Box 24"/>
            <p:cNvSpPr txBox="1">
              <a:spLocks noChangeArrowheads="1"/>
            </p:cNvSpPr>
            <p:nvPr/>
          </p:nvSpPr>
          <p:spPr bwMode="gray">
            <a:xfrm>
              <a:off x="2771800" y="3501008"/>
              <a:ext cx="1719808" cy="784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ko-KR" altLang="en-US" sz="1800" b="1" dirty="0">
                  <a:solidFill>
                    <a:srgbClr val="FF3300"/>
                  </a:solidFill>
                  <a:latin typeface="Arial" charset="0"/>
                </a:rPr>
                <a:t>사 </a:t>
              </a:r>
              <a:r>
                <a:rPr lang="ko-KR" altLang="en-US" sz="1800" b="1" dirty="0" err="1">
                  <a:solidFill>
                    <a:srgbClr val="FF3300"/>
                  </a:solidFill>
                  <a:latin typeface="Arial" charset="0"/>
                </a:rPr>
                <a:t>료</a:t>
              </a:r>
              <a:endParaRPr lang="ko-KR" altLang="en-US" sz="1800" b="1" dirty="0">
                <a:solidFill>
                  <a:srgbClr val="FF3300"/>
                </a:solidFill>
                <a:latin typeface="Arial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ko-KR" sz="1800" b="1" dirty="0">
                  <a:solidFill>
                    <a:srgbClr val="FF3300"/>
                  </a:solidFill>
                  <a:latin typeface="Arial" charset="0"/>
                </a:rPr>
                <a:t>(</a:t>
              </a:r>
              <a:r>
                <a:rPr lang="ko-KR" altLang="en-US" sz="1800" b="1" dirty="0">
                  <a:solidFill>
                    <a:srgbClr val="FF3300"/>
                  </a:solidFill>
                  <a:latin typeface="Arial" charset="0"/>
                </a:rPr>
                <a:t>완벽한 영양소</a:t>
              </a:r>
              <a:r>
                <a:rPr lang="en-US" altLang="ko-KR" sz="1800" b="1" dirty="0">
                  <a:solidFill>
                    <a:srgbClr val="FF33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31" name="Text Box 25"/>
            <p:cNvSpPr txBox="1">
              <a:spLocks noChangeArrowheads="1"/>
            </p:cNvSpPr>
            <p:nvPr/>
          </p:nvSpPr>
          <p:spPr bwMode="gray">
            <a:xfrm>
              <a:off x="4495800" y="3470275"/>
              <a:ext cx="1600200" cy="105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ko-KR" altLang="en-US" sz="1800" b="1" dirty="0">
                  <a:latin typeface="Arial" charset="0"/>
                </a:rPr>
                <a:t>물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ko-KR" sz="1800" b="1" dirty="0">
                  <a:latin typeface="Arial" charset="0"/>
                </a:rPr>
                <a:t>(</a:t>
              </a:r>
              <a:r>
                <a:rPr lang="ko-KR" altLang="en-US" sz="1800" b="1" dirty="0">
                  <a:latin typeface="Arial" charset="0"/>
                </a:rPr>
                <a:t>원활한 신진대사</a:t>
              </a:r>
              <a:r>
                <a:rPr lang="en-US" altLang="ko-KR" sz="1800" b="1" dirty="0">
                  <a:latin typeface="Arial" charset="0"/>
                </a:rPr>
                <a:t>)</a:t>
              </a:r>
            </a:p>
          </p:txBody>
        </p:sp>
        <p:sp>
          <p:nvSpPr>
            <p:cNvPr id="32" name="Text Box 26"/>
            <p:cNvSpPr txBox="1">
              <a:spLocks noChangeArrowheads="1"/>
            </p:cNvSpPr>
            <p:nvPr/>
          </p:nvSpPr>
          <p:spPr bwMode="gray">
            <a:xfrm>
              <a:off x="2755900" y="4972050"/>
              <a:ext cx="1600200" cy="105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ko-KR" altLang="en-US" sz="1800" b="1" dirty="0">
                  <a:latin typeface="Arial" charset="0"/>
                </a:rPr>
                <a:t>환기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ko-KR" sz="1800" b="1" dirty="0">
                  <a:latin typeface="Arial" charset="0"/>
                </a:rPr>
                <a:t>(</a:t>
              </a:r>
              <a:r>
                <a:rPr lang="ko-KR" altLang="en-US" sz="1800" b="1" dirty="0" err="1">
                  <a:latin typeface="Arial" charset="0"/>
                </a:rPr>
                <a:t>생명유지의원천</a:t>
              </a:r>
              <a:r>
                <a:rPr lang="en-US" altLang="ko-KR" sz="1800" b="1" dirty="0">
                  <a:latin typeface="Arial" charset="0"/>
                </a:rPr>
                <a:t>)</a:t>
              </a:r>
            </a:p>
          </p:txBody>
        </p:sp>
        <p:sp>
          <p:nvSpPr>
            <p:cNvPr id="33" name="Text Box 27"/>
            <p:cNvSpPr txBox="1">
              <a:spLocks noChangeArrowheads="1"/>
            </p:cNvSpPr>
            <p:nvPr/>
          </p:nvSpPr>
          <p:spPr bwMode="gray">
            <a:xfrm>
              <a:off x="4495800" y="5056188"/>
              <a:ext cx="1600200" cy="779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ko-KR" altLang="en-US" sz="1800" b="1" dirty="0" err="1">
                  <a:latin typeface="Arial" charset="0"/>
                </a:rPr>
                <a:t>깔짚</a:t>
              </a:r>
              <a:endParaRPr lang="ko-KR" altLang="en-US" sz="1800" b="1" dirty="0">
                <a:latin typeface="Arial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ko-KR" sz="1800" b="1" dirty="0">
                  <a:latin typeface="Arial" charset="0"/>
                </a:rPr>
                <a:t>(</a:t>
              </a:r>
              <a:r>
                <a:rPr lang="ko-KR" altLang="en-US" sz="1800" b="1" dirty="0" err="1">
                  <a:latin typeface="Arial" charset="0"/>
                </a:rPr>
                <a:t>충분한휴식</a:t>
              </a:r>
              <a:r>
                <a:rPr lang="en-US" altLang="ko-KR" sz="1800" b="1" dirty="0">
                  <a:latin typeface="Arial" charset="0"/>
                </a:rPr>
                <a:t>)</a:t>
              </a:r>
            </a:p>
          </p:txBody>
        </p:sp>
        <p:sp>
          <p:nvSpPr>
            <p:cNvPr id="34" name="AutoShape 28"/>
            <p:cNvSpPr>
              <a:spLocks noChangeArrowheads="1"/>
            </p:cNvSpPr>
            <p:nvPr/>
          </p:nvSpPr>
          <p:spPr bwMode="auto">
            <a:xfrm rot="5400000" flipH="1">
              <a:off x="5857082" y="3015456"/>
              <a:ext cx="3600450" cy="2903537"/>
            </a:xfrm>
            <a:prstGeom prst="rightArrow">
              <a:avLst>
                <a:gd name="adj1" fmla="val 46000"/>
                <a:gd name="adj2" fmla="val 67346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63500" prstMaterial="legacyMatte">
              <a:bevelT w="13500" h="13500" prst="angle"/>
              <a:bevelB w="13500" h="13500" prst="angle"/>
              <a:extrusionClr>
                <a:srgbClr val="CC3300"/>
              </a:extrusionClr>
            </a:sp3d>
          </p:spPr>
          <p:txBody>
            <a:bodyPr wrap="none" anchor="ctr">
              <a:flatTx/>
            </a:bodyPr>
            <a:lstStyle/>
            <a:p>
              <a:endParaRPr lang="ko-KR" altLang="en-US"/>
            </a:p>
          </p:txBody>
        </p:sp>
        <p:sp>
          <p:nvSpPr>
            <p:cNvPr id="35" name="Text Box 29"/>
            <p:cNvSpPr txBox="1">
              <a:spLocks noChangeArrowheads="1"/>
            </p:cNvSpPr>
            <p:nvPr/>
          </p:nvSpPr>
          <p:spPr bwMode="gray">
            <a:xfrm>
              <a:off x="6443663" y="3459163"/>
              <a:ext cx="2449512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ko-KR" altLang="en-US" sz="2400" b="1" dirty="0">
                  <a:solidFill>
                    <a:schemeClr val="bg1"/>
                  </a:solidFill>
                  <a:latin typeface="Arial" charset="0"/>
                </a:rPr>
                <a:t>한우 농가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ko-KR" altLang="en-US" sz="2400" b="1" dirty="0">
                  <a:solidFill>
                    <a:schemeClr val="bg1"/>
                  </a:solidFill>
                  <a:latin typeface="Arial" charset="0"/>
                </a:rPr>
                <a:t>소득 증가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ko-KR" altLang="en-US" sz="2400" b="1" dirty="0" err="1">
                  <a:solidFill>
                    <a:schemeClr val="bg1"/>
                  </a:solidFill>
                  <a:latin typeface="Arial" charset="0"/>
                </a:rPr>
                <a:t>증체</a:t>
              </a:r>
              <a:r>
                <a:rPr lang="en-US" altLang="ko-KR" sz="2400" b="1" dirty="0">
                  <a:solidFill>
                    <a:schemeClr val="bg1"/>
                  </a:solidFill>
                  <a:latin typeface="Arial" charset="0"/>
                </a:rPr>
                <a:t>,</a:t>
              </a:r>
              <a:r>
                <a:rPr lang="ko-KR" altLang="en-US" sz="2400" b="1" dirty="0">
                  <a:solidFill>
                    <a:schemeClr val="bg1"/>
                  </a:solidFill>
                  <a:latin typeface="Arial" charset="0"/>
                </a:rPr>
                <a:t>등급</a:t>
              </a:r>
              <a:endParaRPr lang="en-US" altLang="ko-KR" sz="24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47" name="그림 46" descr="건국대 로고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-4249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3250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8" name="그림 7" descr="건국대 로고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7"/>
          <p:cNvSpPr>
            <a:spLocks noGrp="1"/>
          </p:cNvSpPr>
          <p:nvPr>
            <p:ph type="title"/>
          </p:nvPr>
        </p:nvSpPr>
        <p:spPr>
          <a:xfrm>
            <a:off x="251520" y="836712"/>
            <a:ext cx="8686800" cy="1152128"/>
          </a:xfrm>
        </p:spPr>
        <p:txBody>
          <a:bodyPr>
            <a:noAutofit/>
          </a:bodyPr>
          <a:lstStyle/>
          <a:p>
            <a:pPr algn="ctr"/>
            <a:r>
              <a:rPr lang="ko-KR" altLang="en-US" sz="3600" dirty="0" smtClean="0">
                <a:latin typeface="HY울릉도M" pitchFamily="18" charset="-127"/>
                <a:ea typeface="HY울릉도M" pitchFamily="18" charset="-127"/>
                <a:cs typeface="Arial Narrow"/>
              </a:rPr>
              <a:t>모든 사람이 한쪽으로 치우치면</a:t>
            </a:r>
            <a:r>
              <a:rPr lang="en-US" altLang="ko-KR" sz="3600" dirty="0" smtClean="0">
                <a:latin typeface="HY울릉도M" pitchFamily="18" charset="-127"/>
                <a:ea typeface="HY울릉도M" pitchFamily="18" charset="-127"/>
                <a:cs typeface="Arial Narrow"/>
              </a:rPr>
              <a:t/>
            </a:r>
            <a:br>
              <a:rPr lang="en-US" altLang="ko-KR" sz="3600" dirty="0" smtClean="0">
                <a:latin typeface="HY울릉도M" pitchFamily="18" charset="-127"/>
                <a:ea typeface="HY울릉도M" pitchFamily="18" charset="-127"/>
                <a:cs typeface="Arial Narrow"/>
              </a:rPr>
            </a:br>
            <a:r>
              <a:rPr lang="ko-KR" altLang="en-US" sz="3600" dirty="0" smtClean="0">
                <a:latin typeface="HY울릉도M" pitchFamily="18" charset="-127"/>
                <a:ea typeface="HY울릉도M" pitchFamily="18" charset="-127"/>
                <a:cs typeface="Arial Narrow"/>
              </a:rPr>
              <a:t>보트는</a:t>
            </a:r>
            <a:r>
              <a:rPr lang="en-US" altLang="ko-KR" sz="3600" dirty="0" smtClean="0">
                <a:latin typeface="HY울릉도M" pitchFamily="18" charset="-127"/>
                <a:ea typeface="HY울릉도M" pitchFamily="18" charset="-127"/>
                <a:cs typeface="Arial Narrow"/>
              </a:rPr>
              <a:t>?</a:t>
            </a:r>
            <a:endParaRPr lang="en-US" sz="3600" dirty="0">
              <a:latin typeface="HY울릉도M" pitchFamily="18" charset="-127"/>
              <a:ea typeface="HY울릉도M" pitchFamily="18" charset="-127"/>
              <a:cs typeface="Arial Narrow"/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6" cstate="print"/>
          <a:srcRect r="26971"/>
          <a:stretch>
            <a:fillRect/>
          </a:stretch>
        </p:blipFill>
        <p:spPr>
          <a:xfrm>
            <a:off x="755576" y="2276872"/>
            <a:ext cx="4536504" cy="2731238"/>
          </a:xfrm>
          <a:prstGeom prst="rect">
            <a:avLst/>
          </a:prstGeom>
        </p:spPr>
      </p:pic>
      <p:sp>
        <p:nvSpPr>
          <p:cNvPr id="13" name="왼쪽 화살표 설명선 12"/>
          <p:cNvSpPr/>
          <p:nvPr/>
        </p:nvSpPr>
        <p:spPr>
          <a:xfrm>
            <a:off x="4788024" y="2276872"/>
            <a:ext cx="3888432" cy="2736304"/>
          </a:xfrm>
          <a:prstGeom prst="leftArrowCallout">
            <a:avLst>
              <a:gd name="adj1" fmla="val 20823"/>
              <a:gd name="adj2" fmla="val 20823"/>
              <a:gd name="adj3" fmla="val 25000"/>
              <a:gd name="adj4" fmla="val 7519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436096" y="2780928"/>
            <a:ext cx="3563888" cy="14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반추위미생물의</a:t>
            </a:r>
            <a:endParaRPr lang="en-US" altLang="ko-KR" sz="3200" dirty="0" smtClean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불균형</a:t>
            </a:r>
            <a:r>
              <a:rPr lang="en-US" altLang="ko-KR" sz="32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!</a:t>
            </a:r>
            <a:endParaRPr lang="en-US" sz="3200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63688" y="5296680"/>
            <a:ext cx="587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‘</a:t>
            </a:r>
            <a:r>
              <a:rPr lang="ko-KR" altLang="en-US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균형</a:t>
            </a:r>
            <a:r>
              <a:rPr lang="en-US" altLang="ko-KR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’</a:t>
            </a:r>
            <a:r>
              <a:rPr lang="ko-KR" altLang="en-US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이 중요한 </a:t>
            </a:r>
            <a:r>
              <a:rPr lang="en-US" altLang="ko-KR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key</a:t>
            </a:r>
            <a:r>
              <a:rPr lang="en-US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!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73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8" name="그림 7" descr="건국대 로고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7504" y="764704"/>
            <a:ext cx="8928992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4000" spc="-1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Y울릉도B" pitchFamily="18" charset="-127"/>
                <a:ea typeface="HY울릉도B" pitchFamily="18" charset="-127"/>
                <a:cs typeface="+mn-cs"/>
              </a:rPr>
              <a:t>비육우에 적합한 반추위 </a:t>
            </a:r>
            <a:r>
              <a:rPr lang="en-US" altLang="ko-KR" sz="4000" spc="-1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Y울릉도B" pitchFamily="18" charset="-127"/>
                <a:ea typeface="HY울릉도B" pitchFamily="18" charset="-127"/>
                <a:cs typeface="+mn-cs"/>
              </a:rPr>
              <a:t>pH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41335" y="1828848"/>
            <a:ext cx="67197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buClrTx/>
            </a:pPr>
            <a:r>
              <a:rPr lang="en-US" altLang="ko-KR" sz="2400" dirty="0">
                <a:latin typeface="HY울릉도M" pitchFamily="18" charset="-127"/>
                <a:ea typeface="HY울릉도M" pitchFamily="18" charset="-127"/>
              </a:rPr>
              <a:t>6.0</a:t>
            </a:r>
          </a:p>
          <a:p>
            <a:pPr algn="l" eaLnBrk="0" hangingPunct="0">
              <a:buClrTx/>
            </a:pPr>
            <a:endParaRPr lang="en-US" altLang="ko-KR" sz="2400" dirty="0">
              <a:latin typeface="HY울릉도M" pitchFamily="18" charset="-127"/>
              <a:ea typeface="HY울릉도M" pitchFamily="18" charset="-127"/>
            </a:endParaRPr>
          </a:p>
          <a:p>
            <a:pPr algn="l" eaLnBrk="0" hangingPunct="0">
              <a:buClrTx/>
            </a:pPr>
            <a:endParaRPr lang="en-US" altLang="ko-KR" sz="2400" dirty="0">
              <a:latin typeface="HY울릉도M" pitchFamily="18" charset="-127"/>
              <a:ea typeface="HY울릉도M" pitchFamily="18" charset="-127"/>
            </a:endParaRPr>
          </a:p>
          <a:p>
            <a:pPr algn="l" eaLnBrk="0" hangingPunct="0">
              <a:buClrTx/>
            </a:pPr>
            <a:r>
              <a:rPr lang="en-US" altLang="ko-KR" sz="2400" dirty="0">
                <a:latin typeface="HY울릉도M" pitchFamily="18" charset="-127"/>
                <a:ea typeface="HY울릉도M" pitchFamily="18" charset="-127"/>
              </a:rPr>
              <a:t>5.8</a:t>
            </a:r>
          </a:p>
          <a:p>
            <a:pPr algn="l" eaLnBrk="0" hangingPunct="0">
              <a:buClrTx/>
            </a:pPr>
            <a:endParaRPr lang="en-US" altLang="ko-KR" sz="2400" dirty="0">
              <a:latin typeface="HY울릉도M" pitchFamily="18" charset="-127"/>
              <a:ea typeface="HY울릉도M" pitchFamily="18" charset="-127"/>
            </a:endParaRPr>
          </a:p>
          <a:p>
            <a:pPr algn="l" eaLnBrk="0" hangingPunct="0">
              <a:buClrTx/>
            </a:pPr>
            <a:endParaRPr lang="en-US" altLang="ko-KR" sz="2400" dirty="0">
              <a:latin typeface="HY울릉도M" pitchFamily="18" charset="-127"/>
              <a:ea typeface="HY울릉도M" pitchFamily="18" charset="-127"/>
            </a:endParaRPr>
          </a:p>
          <a:p>
            <a:pPr algn="l" eaLnBrk="0" hangingPunct="0">
              <a:buClrTx/>
            </a:pPr>
            <a:r>
              <a:rPr lang="en-US" altLang="ko-KR" sz="2400" dirty="0">
                <a:latin typeface="HY울릉도M" pitchFamily="18" charset="-127"/>
                <a:ea typeface="HY울릉도M" pitchFamily="18" charset="-127"/>
              </a:rPr>
              <a:t>5.6</a:t>
            </a:r>
            <a:endParaRPr lang="en-US" altLang="ko-KR" sz="2400" b="0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1457112" y="1820569"/>
            <a:ext cx="0" cy="28665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4" name="Freeform 4"/>
          <p:cNvSpPr>
            <a:spLocks/>
          </p:cNvSpPr>
          <p:nvPr/>
        </p:nvSpPr>
        <p:spPr bwMode="auto">
          <a:xfrm>
            <a:off x="1576525" y="1952324"/>
            <a:ext cx="6388594" cy="854627"/>
          </a:xfrm>
          <a:custGeom>
            <a:avLst/>
            <a:gdLst>
              <a:gd name="T0" fmla="*/ 0 w 5136"/>
              <a:gd name="T1" fmla="*/ 0 h 720"/>
              <a:gd name="T2" fmla="*/ 432 w 5136"/>
              <a:gd name="T3" fmla="*/ 624 h 720"/>
              <a:gd name="T4" fmla="*/ 1296 w 5136"/>
              <a:gd name="T5" fmla="*/ 96 h 720"/>
              <a:gd name="T6" fmla="*/ 2016 w 5136"/>
              <a:gd name="T7" fmla="*/ 624 h 720"/>
              <a:gd name="T8" fmla="*/ 2928 w 5136"/>
              <a:gd name="T9" fmla="*/ 144 h 720"/>
              <a:gd name="T10" fmla="*/ 3696 w 5136"/>
              <a:gd name="T11" fmla="*/ 672 h 720"/>
              <a:gd name="T12" fmla="*/ 4464 w 5136"/>
              <a:gd name="T13" fmla="*/ 144 h 720"/>
              <a:gd name="T14" fmla="*/ 5136 w 5136"/>
              <a:gd name="T15" fmla="*/ 72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36" h="720">
                <a:moveTo>
                  <a:pt x="0" y="0"/>
                </a:moveTo>
                <a:cubicBezTo>
                  <a:pt x="108" y="304"/>
                  <a:pt x="216" y="608"/>
                  <a:pt x="432" y="624"/>
                </a:cubicBezTo>
                <a:cubicBezTo>
                  <a:pt x="648" y="640"/>
                  <a:pt x="1032" y="96"/>
                  <a:pt x="1296" y="96"/>
                </a:cubicBezTo>
                <a:cubicBezTo>
                  <a:pt x="1560" y="96"/>
                  <a:pt x="1744" y="616"/>
                  <a:pt x="2016" y="624"/>
                </a:cubicBezTo>
                <a:cubicBezTo>
                  <a:pt x="2288" y="632"/>
                  <a:pt x="2648" y="136"/>
                  <a:pt x="2928" y="144"/>
                </a:cubicBezTo>
                <a:cubicBezTo>
                  <a:pt x="3208" y="152"/>
                  <a:pt x="3440" y="672"/>
                  <a:pt x="3696" y="672"/>
                </a:cubicBezTo>
                <a:cubicBezTo>
                  <a:pt x="3952" y="672"/>
                  <a:pt x="4224" y="136"/>
                  <a:pt x="4464" y="144"/>
                </a:cubicBezTo>
                <a:cubicBezTo>
                  <a:pt x="4704" y="152"/>
                  <a:pt x="4920" y="436"/>
                  <a:pt x="5136" y="72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576525" y="2863925"/>
            <a:ext cx="6209475" cy="79765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buClrTx/>
            </a:pPr>
            <a:r>
              <a:rPr lang="en-US" altLang="ko-KR" sz="2800" dirty="0">
                <a:latin typeface="HY울릉도M" pitchFamily="18" charset="-127"/>
                <a:ea typeface="HY울릉도M" pitchFamily="18" charset="-127"/>
              </a:rPr>
              <a:t>		</a:t>
            </a:r>
            <a:endParaRPr lang="en-US" altLang="ko-KR" sz="2400" b="0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576525" y="3661577"/>
            <a:ext cx="6209475" cy="8546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buClrTx/>
            </a:pPr>
            <a:endParaRPr lang="ko-KR" altLang="ko-KR" sz="3600" b="0">
              <a:solidFill>
                <a:schemeClr val="hlink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691680" y="3809668"/>
            <a:ext cx="17016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buClrTx/>
            </a:pPr>
            <a:r>
              <a:rPr lang="ko-KR" altLang="en-US" sz="3200" dirty="0" smtClean="0">
                <a:solidFill>
                  <a:srgbClr val="F0072E"/>
                </a:solidFill>
                <a:latin typeface="HY울릉도M" pitchFamily="18" charset="-127"/>
                <a:ea typeface="HY울릉도M" pitchFamily="18" charset="-127"/>
              </a:rPr>
              <a:t>위험</a:t>
            </a:r>
            <a:r>
              <a:rPr lang="en-US" altLang="ko-KR" sz="3200" dirty="0" smtClean="0">
                <a:solidFill>
                  <a:srgbClr val="F0072E"/>
                </a:solidFill>
                <a:latin typeface="HY울릉도M" pitchFamily="18" charset="-127"/>
                <a:ea typeface="HY울릉도M" pitchFamily="18" charset="-127"/>
              </a:rPr>
              <a:t>!!! </a:t>
            </a:r>
            <a:endParaRPr lang="en-US" altLang="ko-KR" sz="3600" dirty="0">
              <a:solidFill>
                <a:srgbClr val="F0072E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642321" y="1948255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buClrTx/>
            </a:pPr>
            <a:r>
              <a:rPr lang="ko-KR" altLang="en-US" sz="2400" dirty="0" smtClean="0">
                <a:latin typeface="HY울릉도M" pitchFamily="18" charset="-127"/>
                <a:ea typeface="HY울릉도M" pitchFamily="18" charset="-127"/>
              </a:rPr>
              <a:t>건강함</a:t>
            </a:r>
            <a:endParaRPr lang="en-US" altLang="ko-KR" sz="2400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9" name="Line 3"/>
          <p:cNvSpPr>
            <a:spLocks noChangeShapeType="1"/>
          </p:cNvSpPr>
          <p:nvPr/>
        </p:nvSpPr>
        <p:spPr bwMode="auto">
          <a:xfrm>
            <a:off x="1457112" y="4687129"/>
            <a:ext cx="662742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1397405" y="4744104"/>
            <a:ext cx="380629" cy="729994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>
            <a:off x="3049074" y="4744104"/>
            <a:ext cx="380629" cy="729994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4979795" y="4744104"/>
            <a:ext cx="380629" cy="729994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3" name="AutoShape 13"/>
          <p:cNvSpPr>
            <a:spLocks noChangeArrowheads="1"/>
          </p:cNvSpPr>
          <p:nvPr/>
        </p:nvSpPr>
        <p:spPr bwMode="auto">
          <a:xfrm>
            <a:off x="7009815" y="4744104"/>
            <a:ext cx="380629" cy="729994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1576525" y="5590061"/>
            <a:ext cx="11854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buClrTx/>
            </a:pPr>
            <a:r>
              <a:rPr lang="ko-KR" altLang="en-US" dirty="0" smtClean="0">
                <a:latin typeface="HY울릉도M" pitchFamily="18" charset="-127"/>
                <a:ea typeface="HY울릉도M" pitchFamily="18" charset="-127"/>
              </a:rPr>
              <a:t>사료급여</a:t>
            </a:r>
            <a:endParaRPr lang="en-US" altLang="ko-KR" dirty="0">
              <a:latin typeface="HY울릉도M" pitchFamily="18" charset="-127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255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1" t="23750" r="2751" b="8001"/>
          <a:stretch>
            <a:fillRect/>
          </a:stretch>
        </p:blipFill>
        <p:spPr bwMode="auto">
          <a:xfrm>
            <a:off x="323528" y="1844824"/>
            <a:ext cx="864096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13173" y="1988840"/>
            <a:ext cx="14041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  <a:t>섬유소 분해 </a:t>
            </a:r>
            <a:r>
              <a:rPr lang="en-US" altLang="ko-KR" sz="1400" dirty="0" smtClean="0"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  <a:t/>
            </a:r>
            <a:br>
              <a:rPr lang="en-US" altLang="ko-KR" sz="1400" dirty="0" smtClean="0"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</a:br>
            <a:r>
              <a:rPr lang="ko-KR" altLang="en-US" sz="1400" dirty="0" smtClean="0"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  <a:t>미생물</a:t>
            </a:r>
            <a:endParaRPr lang="ko-KR" altLang="en-US" sz="1400" dirty="0">
              <a:latin typeface="HY울릉도M" pitchFamily="18" charset="-127"/>
              <a:ea typeface="HY울릉도M" pitchFamily="18" charset="-127"/>
              <a:cs typeface="Arial Unicode MS" panose="020B0604020202020204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7864" y="1988840"/>
            <a:ext cx="15841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  <a:t>젖산 이용</a:t>
            </a:r>
            <a:r>
              <a:rPr lang="en-US" altLang="ko-KR" sz="1400" dirty="0" smtClean="0"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  <a:t/>
            </a:r>
            <a:br>
              <a:rPr lang="en-US" altLang="ko-KR" sz="1400" dirty="0" smtClean="0"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</a:br>
            <a:r>
              <a:rPr lang="ko-KR" altLang="en-US" sz="1400" dirty="0" smtClean="0"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  <a:t>미생물</a:t>
            </a:r>
            <a:endParaRPr lang="ko-KR" altLang="en-US" sz="1400" dirty="0">
              <a:latin typeface="HY울릉도M" pitchFamily="18" charset="-127"/>
              <a:ea typeface="HY울릉도M" pitchFamily="18" charset="-127"/>
              <a:cs typeface="Arial Unicode MS" panose="020B06040202020202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4068" y="2041103"/>
            <a:ext cx="14041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  <a:t>반추위 곰팡이</a:t>
            </a:r>
            <a:endParaRPr lang="ko-KR" altLang="en-US" sz="1400" dirty="0">
              <a:latin typeface="HY울릉도M" pitchFamily="18" charset="-127"/>
              <a:ea typeface="HY울릉도M" pitchFamily="18" charset="-127"/>
              <a:cs typeface="Arial Unicode MS" panose="020B06040202020202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4268" y="2060848"/>
            <a:ext cx="14041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  <a:t>병원균</a:t>
            </a:r>
            <a:endParaRPr lang="ko-KR" altLang="en-US" sz="1400" dirty="0">
              <a:latin typeface="HY울릉도M" pitchFamily="18" charset="-127"/>
              <a:ea typeface="HY울릉도M" pitchFamily="18" charset="-127"/>
              <a:cs typeface="Arial Unicode MS" panose="020B06040202020202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5656" y="2617167"/>
            <a:ext cx="25922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  <a:t>박테리아 기생 </a:t>
            </a:r>
            <a:r>
              <a:rPr lang="ko-KR" altLang="en-US" sz="1400" dirty="0" err="1" smtClean="0"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  <a:t>프로토조아</a:t>
            </a:r>
            <a:endParaRPr lang="ko-KR" altLang="en-US" sz="1400" dirty="0">
              <a:latin typeface="HY울릉도M" pitchFamily="18" charset="-127"/>
              <a:ea typeface="HY울릉도M" pitchFamily="18" charset="-127"/>
              <a:cs typeface="Arial Unicode MS" panose="020B0604020202020204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0072" y="2564904"/>
            <a:ext cx="28083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  <a:t>산소 이용 </a:t>
            </a:r>
            <a:r>
              <a:rPr lang="ko-KR" altLang="en-US" sz="1400" dirty="0" err="1" smtClean="0"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  <a:t>프로토조아</a:t>
            </a:r>
            <a:endParaRPr lang="ko-KR" altLang="en-US" sz="1400" dirty="0">
              <a:latin typeface="HY울릉도M" pitchFamily="18" charset="-127"/>
              <a:ea typeface="HY울릉도M" pitchFamily="18" charset="-127"/>
              <a:cs typeface="Arial Unicode MS" panose="020B0604020202020204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77934" y="4705980"/>
            <a:ext cx="12061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  <a:t>사료</a:t>
            </a:r>
            <a:r>
              <a:rPr lang="en-US" altLang="ko-KR" sz="1400" dirty="0" smtClean="0"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  <a:t> </a:t>
            </a:r>
            <a:r>
              <a:rPr lang="ko-KR" altLang="en-US" sz="1400" dirty="0" smtClean="0"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  <a:t>급여에 따른 변화</a:t>
            </a:r>
            <a:endParaRPr lang="ko-KR" altLang="en-US" sz="1400" dirty="0">
              <a:latin typeface="HY울릉도M" pitchFamily="18" charset="-127"/>
              <a:ea typeface="HY울릉도M" pitchFamily="18" charset="-127"/>
              <a:cs typeface="Arial Unicode MS" panose="020B0604020202020204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9832" y="5858688"/>
            <a:ext cx="302433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  <a:t>더 많은 </a:t>
            </a:r>
            <a:r>
              <a:rPr lang="en-US" altLang="ko-KR" sz="16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  <a:t>VFA</a:t>
            </a:r>
            <a:r>
              <a:rPr lang="ko-KR" altLang="en-US" sz="16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  <a:t>와 </a:t>
            </a:r>
            <a:endParaRPr lang="en-US" altLang="ko-KR" sz="1600" dirty="0" smtClean="0">
              <a:solidFill>
                <a:srgbClr val="C00000"/>
              </a:solidFill>
              <a:latin typeface="HY울릉도M" pitchFamily="18" charset="-127"/>
              <a:ea typeface="HY울릉도M" pitchFamily="18" charset="-127"/>
              <a:cs typeface="Arial Unicode MS" panose="020B0604020202020204" pitchFamily="50" charset="-127"/>
            </a:endParaRPr>
          </a:p>
          <a:p>
            <a:pPr algn="ctr"/>
            <a:r>
              <a:rPr lang="ko-KR" altLang="en-US" sz="16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  <a:cs typeface="Arial Unicode MS" panose="020B0604020202020204" pitchFamily="50" charset="-127"/>
              </a:rPr>
              <a:t>더 많은 미생물 단백질 생산</a:t>
            </a:r>
            <a:endParaRPr lang="ko-KR" altLang="en-US" sz="1600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  <a:cs typeface="Arial Unicode MS" panose="020B0604020202020204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7584" y="548680"/>
            <a:ext cx="756084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3200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222645" y="764704"/>
            <a:ext cx="207640" cy="1136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99592" y="692696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sz="3200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6020" y="319956"/>
            <a:ext cx="4884092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ko-KR" altLang="en-US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울릉도M" pitchFamily="18" charset="-127"/>
                <a:ea typeface="HY울릉도M" pitchFamily="18" charset="-127"/>
              </a:rPr>
              <a:t>사</a:t>
            </a:r>
            <a:r>
              <a:rPr lang="ko-KR" altLang="en-US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Y울릉도M" pitchFamily="18" charset="-127"/>
                <a:ea typeface="HY울릉도M" pitchFamily="18" charset="-127"/>
              </a:rPr>
              <a:t>료</a:t>
            </a:r>
            <a:r>
              <a:rPr lang="en-US" altLang="ko-KR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b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울릉도M" pitchFamily="18" charset="-127"/>
                <a:ea typeface="HY울릉도M" pitchFamily="18" charset="-127"/>
              </a:rPr>
              <a:t>섭취에 따른 반추위  미생물  구성 변화</a:t>
            </a:r>
            <a:endParaRPr lang="ko-KR" altLang="en-US" b="1" spc="-150" dirty="0">
              <a:solidFill>
                <a:schemeClr val="tx1">
                  <a:lumMod val="75000"/>
                  <a:lumOff val="25000"/>
                </a:schemeClr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7504" y="891877"/>
            <a:ext cx="8928992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spc="-150" dirty="0" smtClean="0">
                <a:latin typeface="HY울릉도M" pitchFamily="18" charset="-127"/>
                <a:ea typeface="HY울릉도M" pitchFamily="18" charset="-127"/>
              </a:rPr>
              <a:t>건강한 반추위의 미생물 군집</a:t>
            </a:r>
            <a:endParaRPr lang="en-US" altLang="ko-KR" sz="3600" spc="-150" dirty="0" smtClean="0"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18" name="그림 17" descr="건국대 로고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1639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83568" y="1196752"/>
            <a:ext cx="7696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500" kern="1200">
                <a:solidFill>
                  <a:srgbClr val="264F08"/>
                </a:solidFill>
                <a:latin typeface="HY견고딕" pitchFamily="18" charset="-127"/>
                <a:ea typeface="HY견고딕" pitchFamily="18" charset="-127"/>
                <a:cs typeface="+mj-cs"/>
              </a:defRPr>
            </a:lvl1pPr>
          </a:lstStyle>
          <a:p>
            <a:r>
              <a:rPr lang="ko-KR" altLang="en-US" b="1" dirty="0" smtClean="0">
                <a:solidFill>
                  <a:srgbClr val="C00000"/>
                </a:solidFill>
                <a:latin typeface="+mj-ea"/>
              </a:rPr>
              <a:t>산육생리이론</a:t>
            </a:r>
            <a:endParaRPr lang="ko-KR" altLang="en-US" b="1" dirty="0">
              <a:solidFill>
                <a:srgbClr val="C00000"/>
              </a:solidFill>
              <a:latin typeface="+mj-ea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55576" y="2204864"/>
            <a:ext cx="7488832" cy="41549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lnSpc>
                <a:spcPct val="75000"/>
              </a:lnSpc>
              <a:spcBef>
                <a:spcPct val="50000"/>
              </a:spcBef>
              <a:buFontTx/>
              <a:buAutoNum type="arabicPeriod"/>
            </a:pP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소는 초식동물이다</a:t>
            </a: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. – </a:t>
            </a: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섬유소</a:t>
            </a: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, </a:t>
            </a: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조사료의 중요성</a:t>
            </a:r>
          </a:p>
          <a:p>
            <a:pPr marL="457200" indent="-457200" algn="l">
              <a:lnSpc>
                <a:spcPct val="75000"/>
              </a:lnSpc>
              <a:spcBef>
                <a:spcPct val="50000"/>
              </a:spcBef>
              <a:buFontTx/>
              <a:buAutoNum type="arabicPeriod"/>
            </a:pP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소의 위는 </a:t>
            </a: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4</a:t>
            </a: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개 </a:t>
            </a: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– </a:t>
            </a: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제</a:t>
            </a: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1</a:t>
            </a: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위 용적은 </a:t>
            </a: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150 ~ 200L,</a:t>
            </a:r>
          </a:p>
          <a:p>
            <a:pPr marL="457200" indent="-457200" algn="l">
              <a:lnSpc>
                <a:spcPct val="75000"/>
              </a:lnSpc>
              <a:spcBef>
                <a:spcPct val="50000"/>
              </a:spcBef>
            </a:pP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                   </a:t>
            </a:r>
            <a:r>
              <a:rPr lang="en-US" altLang="ko-KR" sz="2200" b="1" dirty="0" smtClean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 </a:t>
            </a:r>
            <a:r>
              <a:rPr lang="ko-KR" altLang="en-US" sz="2200" b="1" dirty="0" smtClean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미생물 </a:t>
            </a: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서식</a:t>
            </a:r>
          </a:p>
          <a:p>
            <a:pPr marL="457200" indent="-457200" algn="l">
              <a:lnSpc>
                <a:spcPct val="75000"/>
              </a:lnSpc>
              <a:spcBef>
                <a:spcPct val="50000"/>
              </a:spcBef>
            </a:pP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3. </a:t>
            </a: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뼈는 출생과 동시에 발육</a:t>
            </a: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, </a:t>
            </a: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생후 </a:t>
            </a:r>
            <a:r>
              <a:rPr lang="en-US" altLang="ko-KR" sz="2200" b="1" dirty="0" smtClean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12</a:t>
            </a:r>
            <a:r>
              <a:rPr lang="ko-KR" altLang="en-US" sz="2200" b="1" dirty="0" err="1" smtClean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개월령까지</a:t>
            </a:r>
            <a:r>
              <a:rPr lang="ko-KR" altLang="en-US" sz="2200" b="1" dirty="0" smtClean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 </a:t>
            </a:r>
            <a:endParaRPr lang="ko-KR" altLang="en-US" sz="2200" b="1" dirty="0">
              <a:solidFill>
                <a:srgbClr val="002060"/>
              </a:solidFill>
              <a:latin typeface="굴림체" pitchFamily="49" charset="-127"/>
              <a:ea typeface="굴림체" pitchFamily="49" charset="-127"/>
            </a:endParaRPr>
          </a:p>
          <a:p>
            <a:pPr marL="457200" indent="-457200" algn="l">
              <a:lnSpc>
                <a:spcPct val="75000"/>
              </a:lnSpc>
              <a:spcBef>
                <a:spcPct val="50000"/>
              </a:spcBef>
            </a:pP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    기초 만들기가 끝난다</a:t>
            </a:r>
            <a:r>
              <a:rPr lang="en-US" altLang="ko-KR" sz="2200" b="1" dirty="0" smtClean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.</a:t>
            </a:r>
            <a:r>
              <a:rPr lang="en-US" altLang="ko-KR" sz="2200" b="1" dirty="0" smtClean="0">
                <a:solidFill>
                  <a:srgbClr val="002060"/>
                </a:solidFill>
                <a:latin typeface="바탕"/>
                <a:ea typeface="바탕"/>
              </a:rPr>
              <a:t>→ 15</a:t>
            </a:r>
            <a:r>
              <a:rPr lang="ko-KR" altLang="en-US" sz="2200" b="1" dirty="0" err="1" smtClean="0">
                <a:solidFill>
                  <a:srgbClr val="002060"/>
                </a:solidFill>
                <a:latin typeface="바탕"/>
                <a:ea typeface="바탕"/>
              </a:rPr>
              <a:t>개월령</a:t>
            </a:r>
            <a:endParaRPr lang="en-US" altLang="ko-KR" sz="2200" b="1" dirty="0">
              <a:solidFill>
                <a:srgbClr val="002060"/>
              </a:solidFill>
              <a:latin typeface="굴림체" pitchFamily="49" charset="-127"/>
              <a:ea typeface="굴림체" pitchFamily="49" charset="-127"/>
            </a:endParaRPr>
          </a:p>
          <a:p>
            <a:pPr marL="457200" indent="-457200" algn="l">
              <a:lnSpc>
                <a:spcPct val="75000"/>
              </a:lnSpc>
              <a:spcBef>
                <a:spcPct val="50000"/>
              </a:spcBef>
            </a:pP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4. </a:t>
            </a: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내장</a:t>
            </a: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, </a:t>
            </a: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특히 위는 생후 </a:t>
            </a: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3</a:t>
            </a:r>
            <a:r>
              <a:rPr lang="ko-KR" altLang="en-US" sz="2200" b="1" dirty="0" err="1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개월령</a:t>
            </a: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 </a:t>
            </a:r>
            <a:r>
              <a:rPr lang="ko-KR" altLang="en-US" sz="2200" b="1" dirty="0" err="1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부터</a:t>
            </a: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 발육하여</a:t>
            </a: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, </a:t>
            </a:r>
          </a:p>
          <a:p>
            <a:pPr marL="457200" indent="-457200" algn="l">
              <a:lnSpc>
                <a:spcPct val="75000"/>
              </a:lnSpc>
              <a:spcBef>
                <a:spcPct val="50000"/>
              </a:spcBef>
            </a:pP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    </a:t>
            </a: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생후 </a:t>
            </a: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13</a:t>
            </a:r>
            <a:r>
              <a:rPr lang="ko-KR" altLang="en-US" sz="2200" b="1" dirty="0" err="1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개월령에</a:t>
            </a: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 기초 만들기가 끝난다</a:t>
            </a: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.</a:t>
            </a:r>
          </a:p>
          <a:p>
            <a:pPr marL="457200" indent="-457200" algn="l">
              <a:lnSpc>
                <a:spcPct val="75000"/>
              </a:lnSpc>
              <a:spcBef>
                <a:spcPct val="50000"/>
              </a:spcBef>
            </a:pP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5. </a:t>
            </a: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장기비육에 견딜 수 있도록 골격과 내장을 만든다</a:t>
            </a: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.</a:t>
            </a:r>
          </a:p>
          <a:p>
            <a:pPr marL="457200" indent="-457200" algn="l">
              <a:lnSpc>
                <a:spcPct val="75000"/>
              </a:lnSpc>
              <a:spcBef>
                <a:spcPct val="50000"/>
              </a:spcBef>
            </a:pP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6. </a:t>
            </a: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우사의 환경개선 </a:t>
            </a: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– </a:t>
            </a: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스트레스 요인 제거</a:t>
            </a: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,</a:t>
            </a:r>
          </a:p>
          <a:p>
            <a:pPr marL="457200" indent="-457200" algn="l">
              <a:lnSpc>
                <a:spcPct val="75000"/>
              </a:lnSpc>
              <a:spcBef>
                <a:spcPct val="50000"/>
              </a:spcBef>
            </a:pP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    </a:t>
            </a:r>
            <a:r>
              <a:rPr lang="ko-KR" altLang="en-US" sz="2200" b="1" dirty="0" err="1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여유있는</a:t>
            </a: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 공간 </a:t>
            </a: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(</a:t>
            </a: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두당 </a:t>
            </a: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2</a:t>
            </a:r>
            <a:r>
              <a:rPr lang="ko-KR" altLang="en-US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평</a:t>
            </a:r>
            <a:r>
              <a:rPr lang="en-US" altLang="ko-KR" sz="2200" b="1" dirty="0">
                <a:solidFill>
                  <a:srgbClr val="002060"/>
                </a:solidFill>
                <a:latin typeface="굴림체" pitchFamily="49" charset="-127"/>
                <a:ea typeface="굴림체" pitchFamily="49" charset="-127"/>
              </a:rPr>
              <a:t>) </a:t>
            </a:r>
          </a:p>
        </p:txBody>
      </p:sp>
      <p:pic>
        <p:nvPicPr>
          <p:cNvPr id="8" name="그림 7" descr="건국대 로고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5237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27584" y="908720"/>
            <a:ext cx="7696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500" kern="1200">
                <a:solidFill>
                  <a:srgbClr val="264F08"/>
                </a:solidFill>
                <a:latin typeface="HY견고딕" pitchFamily="18" charset="-127"/>
                <a:ea typeface="HY견고딕" pitchFamily="18" charset="-127"/>
                <a:cs typeface="+mj-cs"/>
              </a:defRPr>
            </a:lvl1pPr>
          </a:lstStyle>
          <a:p>
            <a:r>
              <a:rPr lang="ko-KR" altLang="en-US" b="1" dirty="0" smtClean="0">
                <a:solidFill>
                  <a:srgbClr val="C00000"/>
                </a:solidFill>
                <a:latin typeface="+mj-ea"/>
              </a:rPr>
              <a:t>한우의 우체 및 조직의 성장 순서</a:t>
            </a:r>
            <a:endParaRPr lang="ko-KR" altLang="en-US" b="1" dirty="0">
              <a:solidFill>
                <a:srgbClr val="C00000"/>
              </a:solidFill>
              <a:latin typeface="+mj-ea"/>
            </a:endParaRPr>
          </a:p>
        </p:txBody>
      </p:sp>
      <p:graphicFrame>
        <p:nvGraphicFramePr>
          <p:cNvPr id="10" name="Group 12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41515559"/>
              </p:ext>
            </p:extLst>
          </p:nvPr>
        </p:nvGraphicFramePr>
        <p:xfrm>
          <a:off x="827584" y="2564904"/>
          <a:ext cx="7359352" cy="3479800"/>
        </p:xfrm>
        <a:graphic>
          <a:graphicData uri="http://schemas.openxmlformats.org/drawingml/2006/table">
            <a:tbl>
              <a:tblPr/>
              <a:tblGrid>
                <a:gridCol w="1407876"/>
                <a:gridCol w="1407876"/>
                <a:gridCol w="1407876"/>
                <a:gridCol w="1407876"/>
                <a:gridCol w="1727848"/>
              </a:tblGrid>
              <a:tr h="8699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기  간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99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부  위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머  리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목</a:t>
                      </a:r>
                      <a:r>
                        <a:rPr kumimoji="1" lang="en-US" altLang="ko-K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,</a:t>
                      </a: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다리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가슴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엉덩이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99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조  직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신  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골  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근육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지방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99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지방침착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복강지방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근육지방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피하지방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charset="0"/>
                          <a:ea typeface="굴림" pitchFamily="50" charset="-127"/>
                        </a:rPr>
                        <a:t>근육내지방</a:t>
                      </a:r>
                      <a:endParaRPr kumimoji="1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그림 7" descr="건국대 로고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2979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" name="그림 19" descr="건국대 로고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15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43608" y="735263"/>
            <a:ext cx="6705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3600" b="1" dirty="0" smtClean="0"/>
              <a:t>생육단계별 </a:t>
            </a:r>
            <a:r>
              <a:rPr lang="ko-KR" altLang="en-US" sz="3600" b="1" dirty="0"/>
              <a:t>반추위 발달 정도</a:t>
            </a:r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533400" y="1905000"/>
            <a:ext cx="8001000" cy="3828256"/>
            <a:chOff x="288" y="1008"/>
            <a:chExt cx="4560" cy="1728"/>
          </a:xfrm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288" y="1008"/>
              <a:ext cx="91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400" b="1"/>
                <a:t>년  령</a:t>
              </a: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288" y="1440"/>
              <a:ext cx="91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400" b="1"/>
                <a:t>생  시</a:t>
              </a: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288" y="1872"/>
              <a:ext cx="91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2400" b="1" dirty="0"/>
                <a:t>3 </a:t>
              </a:r>
              <a:r>
                <a:rPr lang="en-US" altLang="ko-KR" sz="2400" b="1" dirty="0" smtClean="0"/>
                <a:t>~ </a:t>
              </a:r>
              <a:r>
                <a:rPr lang="en-US" altLang="ko-KR" sz="2400" b="1" dirty="0"/>
                <a:t>4</a:t>
              </a:r>
              <a:r>
                <a:rPr lang="ko-KR" altLang="en-US" sz="2400" b="1" dirty="0"/>
                <a:t>개월</a:t>
              </a:r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288" y="2304"/>
              <a:ext cx="91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400" b="1"/>
                <a:t>성  우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1200" y="1008"/>
              <a:ext cx="91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400" b="1" dirty="0"/>
                <a:t>제 </a:t>
              </a:r>
              <a:r>
                <a:rPr lang="en-US" altLang="ko-KR" sz="2400" b="1" dirty="0">
                  <a:solidFill>
                    <a:srgbClr val="FF0000"/>
                  </a:solidFill>
                </a:rPr>
                <a:t>1</a:t>
              </a:r>
              <a:r>
                <a:rPr lang="ko-KR" altLang="en-US" sz="2400" b="1" dirty="0"/>
                <a:t>위</a:t>
              </a: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2112" y="1008"/>
              <a:ext cx="91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400" b="1"/>
                <a:t>제 </a:t>
              </a:r>
              <a:r>
                <a:rPr lang="en-US" altLang="ko-KR" sz="2400" b="1"/>
                <a:t>2</a:t>
              </a:r>
              <a:r>
                <a:rPr lang="ko-KR" altLang="en-US" sz="2400" b="1"/>
                <a:t>위</a:t>
              </a:r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3024" y="1008"/>
              <a:ext cx="91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400" b="1"/>
                <a:t>제 </a:t>
              </a:r>
              <a:r>
                <a:rPr lang="en-US" altLang="ko-KR" sz="2400" b="1"/>
                <a:t>3</a:t>
              </a:r>
              <a:r>
                <a:rPr lang="ko-KR" altLang="en-US" sz="2400" b="1"/>
                <a:t>위</a:t>
              </a:r>
            </a:p>
          </p:txBody>
        </p:sp>
        <p:sp>
          <p:nvSpPr>
            <p:cNvPr id="22" name="Rectangle 12"/>
            <p:cNvSpPr>
              <a:spLocks noChangeArrowheads="1"/>
            </p:cNvSpPr>
            <p:nvPr/>
          </p:nvSpPr>
          <p:spPr bwMode="auto">
            <a:xfrm>
              <a:off x="3936" y="1008"/>
              <a:ext cx="91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400" b="1" dirty="0"/>
                <a:t>제 </a:t>
              </a:r>
              <a:r>
                <a:rPr lang="en-US" altLang="ko-KR" sz="2400" b="1" dirty="0">
                  <a:solidFill>
                    <a:srgbClr val="FF0000"/>
                  </a:solidFill>
                </a:rPr>
                <a:t>4</a:t>
              </a:r>
              <a:r>
                <a:rPr lang="ko-KR" altLang="en-US" sz="2400" b="1" dirty="0"/>
                <a:t>위</a:t>
              </a:r>
            </a:p>
          </p:txBody>
        </p:sp>
        <p:sp>
          <p:nvSpPr>
            <p:cNvPr id="23" name="Rectangle 13"/>
            <p:cNvSpPr>
              <a:spLocks noChangeArrowheads="1"/>
            </p:cNvSpPr>
            <p:nvPr/>
          </p:nvSpPr>
          <p:spPr bwMode="auto">
            <a:xfrm>
              <a:off x="1200" y="1440"/>
              <a:ext cx="91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2400" b="1"/>
                <a:t>15%</a:t>
              </a:r>
            </a:p>
          </p:txBody>
        </p:sp>
        <p:sp>
          <p:nvSpPr>
            <p:cNvPr id="24" name="Rectangle 14"/>
            <p:cNvSpPr>
              <a:spLocks noChangeArrowheads="1"/>
            </p:cNvSpPr>
            <p:nvPr/>
          </p:nvSpPr>
          <p:spPr bwMode="auto">
            <a:xfrm>
              <a:off x="2112" y="1440"/>
              <a:ext cx="91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2400" b="1"/>
                <a:t>   5%    </a:t>
              </a:r>
            </a:p>
          </p:txBody>
        </p:sp>
        <p:sp>
          <p:nvSpPr>
            <p:cNvPr id="25" name="Rectangle 15"/>
            <p:cNvSpPr>
              <a:spLocks noChangeArrowheads="1"/>
            </p:cNvSpPr>
            <p:nvPr/>
          </p:nvSpPr>
          <p:spPr bwMode="auto">
            <a:xfrm>
              <a:off x="3024" y="1440"/>
              <a:ext cx="91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2400" b="1"/>
                <a:t>10%</a:t>
              </a:r>
            </a:p>
          </p:txBody>
        </p: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3936" y="1440"/>
              <a:ext cx="91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2400" b="1" dirty="0">
                  <a:solidFill>
                    <a:srgbClr val="FF0000"/>
                  </a:solidFill>
                </a:rPr>
                <a:t>60%</a:t>
              </a:r>
            </a:p>
          </p:txBody>
        </p:sp>
        <p:sp>
          <p:nvSpPr>
            <p:cNvPr id="27" name="Rectangle 17"/>
            <p:cNvSpPr>
              <a:spLocks noChangeArrowheads="1"/>
            </p:cNvSpPr>
            <p:nvPr/>
          </p:nvSpPr>
          <p:spPr bwMode="auto">
            <a:xfrm>
              <a:off x="1200" y="1872"/>
              <a:ext cx="91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2400" b="1" dirty="0">
                  <a:solidFill>
                    <a:srgbClr val="FF0000"/>
                  </a:solidFill>
                </a:rPr>
                <a:t>65</a:t>
              </a:r>
            </a:p>
          </p:txBody>
        </p:sp>
        <p:sp>
          <p:nvSpPr>
            <p:cNvPr id="28" name="Rectangle 18"/>
            <p:cNvSpPr>
              <a:spLocks noChangeArrowheads="1"/>
            </p:cNvSpPr>
            <p:nvPr/>
          </p:nvSpPr>
          <p:spPr bwMode="auto">
            <a:xfrm>
              <a:off x="2112" y="1872"/>
              <a:ext cx="91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2400" b="1"/>
                <a:t>5</a:t>
              </a:r>
            </a:p>
          </p:txBody>
        </p:sp>
        <p:sp>
          <p:nvSpPr>
            <p:cNvPr id="29" name="Rectangle 19"/>
            <p:cNvSpPr>
              <a:spLocks noChangeArrowheads="1"/>
            </p:cNvSpPr>
            <p:nvPr/>
          </p:nvSpPr>
          <p:spPr bwMode="auto">
            <a:xfrm>
              <a:off x="3024" y="1872"/>
              <a:ext cx="91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2400" b="1"/>
                <a:t>10</a:t>
              </a:r>
            </a:p>
          </p:txBody>
        </p:sp>
        <p:sp>
          <p:nvSpPr>
            <p:cNvPr id="30" name="Rectangle 20"/>
            <p:cNvSpPr>
              <a:spLocks noChangeArrowheads="1"/>
            </p:cNvSpPr>
            <p:nvPr/>
          </p:nvSpPr>
          <p:spPr bwMode="auto">
            <a:xfrm>
              <a:off x="3936" y="1872"/>
              <a:ext cx="91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2400" b="1"/>
                <a:t>20</a:t>
              </a:r>
            </a:p>
          </p:txBody>
        </p: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1200" y="2304"/>
              <a:ext cx="91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2400" b="1"/>
                <a:t>80</a:t>
              </a:r>
            </a:p>
          </p:txBody>
        </p:sp>
        <p:sp>
          <p:nvSpPr>
            <p:cNvPr id="32" name="Rectangle 22"/>
            <p:cNvSpPr>
              <a:spLocks noChangeArrowheads="1"/>
            </p:cNvSpPr>
            <p:nvPr/>
          </p:nvSpPr>
          <p:spPr bwMode="auto">
            <a:xfrm>
              <a:off x="2112" y="2304"/>
              <a:ext cx="91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2400" b="1"/>
                <a:t>5</a:t>
              </a:r>
            </a:p>
          </p:txBody>
        </p:sp>
        <p:sp>
          <p:nvSpPr>
            <p:cNvPr id="33" name="Rectangle 23"/>
            <p:cNvSpPr>
              <a:spLocks noChangeArrowheads="1"/>
            </p:cNvSpPr>
            <p:nvPr/>
          </p:nvSpPr>
          <p:spPr bwMode="auto">
            <a:xfrm>
              <a:off x="3024" y="2304"/>
              <a:ext cx="91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2400" b="1"/>
                <a:t>7-8</a:t>
              </a:r>
            </a:p>
          </p:txBody>
        </p:sp>
        <p:sp>
          <p:nvSpPr>
            <p:cNvPr id="34" name="Rectangle 24"/>
            <p:cNvSpPr>
              <a:spLocks noChangeArrowheads="1"/>
            </p:cNvSpPr>
            <p:nvPr/>
          </p:nvSpPr>
          <p:spPr bwMode="auto">
            <a:xfrm>
              <a:off x="3936" y="2304"/>
              <a:ext cx="91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2400" b="1"/>
                <a:t>7-8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44769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" name="그림 19" descr="건국대 로고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15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206321" y="840719"/>
            <a:ext cx="8686800" cy="5878513"/>
            <a:chOff x="144" y="96"/>
            <a:chExt cx="5472" cy="3799"/>
          </a:xfrm>
        </p:grpSpPr>
        <p:pic>
          <p:nvPicPr>
            <p:cNvPr id="10" name="Picture 3" descr="EMB05d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" y="96"/>
              <a:ext cx="2667" cy="1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EMB05d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" y="96"/>
              <a:ext cx="2667" cy="1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 descr="EMB082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030"/>
              <a:ext cx="2667" cy="1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EMB083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" y="2030"/>
              <a:ext cx="2667" cy="1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480" y="1680"/>
              <a:ext cx="2016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ko-KR" altLang="en-US" sz="2400"/>
                <a:t>생후</a:t>
              </a:r>
              <a:r>
                <a:rPr lang="en-US" altLang="ko-KR" sz="2400"/>
                <a:t>4</a:t>
              </a:r>
              <a:r>
                <a:rPr lang="ko-KR" altLang="en-US" sz="2400"/>
                <a:t>주</a:t>
              </a:r>
              <a:r>
                <a:rPr lang="en-US" altLang="ko-KR" sz="2400"/>
                <a:t>(</a:t>
              </a:r>
              <a:r>
                <a:rPr lang="ko-KR" altLang="en-US" sz="2400"/>
                <a:t>우유 </a:t>
              </a:r>
              <a:r>
                <a:rPr lang="en-US" altLang="ko-KR" sz="2400"/>
                <a:t>+ </a:t>
              </a:r>
              <a:r>
                <a:rPr lang="ko-KR" altLang="en-US" sz="2400"/>
                <a:t>곡류</a:t>
              </a:r>
              <a:r>
                <a:rPr lang="en-US" altLang="ko-KR" sz="2400"/>
                <a:t>)</a:t>
              </a:r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3312" y="1680"/>
              <a:ext cx="2016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ko-KR" altLang="en-US" sz="2400"/>
                <a:t>생후</a:t>
              </a:r>
              <a:r>
                <a:rPr lang="en-US" altLang="ko-KR" sz="2400"/>
                <a:t>6</a:t>
              </a:r>
              <a:r>
                <a:rPr lang="ko-KR" altLang="en-US" sz="2400"/>
                <a:t>주</a:t>
              </a:r>
              <a:r>
                <a:rPr lang="en-US" altLang="ko-KR" sz="2400"/>
                <a:t>(</a:t>
              </a:r>
              <a:r>
                <a:rPr lang="ko-KR" altLang="en-US" sz="2400"/>
                <a:t>우유 </a:t>
              </a:r>
              <a:r>
                <a:rPr lang="en-US" altLang="ko-KR" sz="2400"/>
                <a:t>+ </a:t>
              </a:r>
              <a:r>
                <a:rPr lang="ko-KR" altLang="en-US" sz="2400"/>
                <a:t>곡류</a:t>
              </a:r>
              <a:r>
                <a:rPr lang="en-US" altLang="ko-KR" sz="2400"/>
                <a:t>)</a:t>
              </a:r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384" y="3600"/>
              <a:ext cx="2016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ko-KR" altLang="en-US" sz="2400"/>
                <a:t>생후</a:t>
              </a:r>
              <a:r>
                <a:rPr lang="en-US" altLang="ko-KR" sz="2400"/>
                <a:t>8</a:t>
              </a:r>
              <a:r>
                <a:rPr lang="ko-KR" altLang="en-US" sz="2400"/>
                <a:t>주</a:t>
              </a:r>
              <a:r>
                <a:rPr lang="en-US" altLang="ko-KR" sz="2400"/>
                <a:t>(</a:t>
              </a:r>
              <a:r>
                <a:rPr lang="ko-KR" altLang="en-US" sz="2400"/>
                <a:t>우유 </a:t>
              </a:r>
              <a:r>
                <a:rPr lang="en-US" altLang="ko-KR" sz="2400"/>
                <a:t>+ </a:t>
              </a:r>
              <a:r>
                <a:rPr lang="ko-KR" altLang="en-US" sz="2400"/>
                <a:t>곡류</a:t>
              </a:r>
              <a:r>
                <a:rPr lang="en-US" altLang="ko-KR" sz="2400"/>
                <a:t>)</a:t>
              </a:r>
            </a:p>
          </p:txBody>
        </p:sp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3312" y="3600"/>
              <a:ext cx="2064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ko-KR" altLang="en-US" sz="2400"/>
                <a:t>생후</a:t>
              </a:r>
              <a:r>
                <a:rPr lang="en-US" altLang="ko-KR" sz="2400"/>
                <a:t>12</a:t>
              </a:r>
              <a:r>
                <a:rPr lang="ko-KR" altLang="en-US" sz="2400"/>
                <a:t>주</a:t>
              </a:r>
              <a:r>
                <a:rPr lang="en-US" altLang="ko-KR" sz="2400"/>
                <a:t>(</a:t>
              </a:r>
              <a:r>
                <a:rPr lang="ko-KR" altLang="en-US" sz="2400"/>
                <a:t>우유 </a:t>
              </a:r>
              <a:r>
                <a:rPr lang="en-US" altLang="ko-KR" sz="2400"/>
                <a:t>+</a:t>
              </a:r>
              <a:r>
                <a:rPr lang="ko-KR" altLang="en-US" sz="2400"/>
                <a:t>건초</a:t>
              </a:r>
              <a:r>
                <a:rPr lang="en-US" altLang="ko-KR" sz="2400"/>
                <a:t>)</a:t>
              </a:r>
            </a:p>
          </p:txBody>
        </p:sp>
      </p:grp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1083529" y="198376"/>
            <a:ext cx="653647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2400" b="1" dirty="0" smtClean="0">
                <a:ea typeface="바탕" pitchFamily="18" charset="-127"/>
              </a:rPr>
              <a:t>생육단계별 </a:t>
            </a:r>
            <a:r>
              <a:rPr lang="ko-KR" altLang="en-US" sz="2400" b="1" dirty="0">
                <a:ea typeface="바탕" pitchFamily="18" charset="-127"/>
              </a:rPr>
              <a:t>송아지 급여 </a:t>
            </a:r>
            <a:r>
              <a:rPr lang="ko-KR" altLang="en-US" sz="2400" b="1" dirty="0" err="1">
                <a:ea typeface="바탕" pitchFamily="18" charset="-127"/>
              </a:rPr>
              <a:t>사료원별</a:t>
            </a:r>
            <a:r>
              <a:rPr lang="ko-KR" altLang="en-US" sz="2400" b="1" dirty="0">
                <a:ea typeface="바탕" pitchFamily="18" charset="-127"/>
              </a:rPr>
              <a:t> 반추위 모습</a:t>
            </a:r>
            <a:r>
              <a:rPr lang="ko-KR" altLang="en-US" sz="2400" dirty="0">
                <a:ea typeface="바탕" pitchFamily="18" charset="-127"/>
              </a:rPr>
              <a:t> 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20551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" name="그림 19" descr="건국대 로고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15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53888" y="1138535"/>
            <a:ext cx="8610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2400" b="1" dirty="0" smtClean="0">
                <a:latin typeface="+mj-lt"/>
              </a:rPr>
              <a:t>생후 </a:t>
            </a:r>
            <a:r>
              <a:rPr lang="en-US" altLang="ko-KR" sz="2400" b="1" dirty="0">
                <a:latin typeface="+mj-lt"/>
              </a:rPr>
              <a:t>2</a:t>
            </a:r>
            <a:r>
              <a:rPr lang="ko-KR" altLang="en-US" sz="2400" b="1" dirty="0" smtClean="0">
                <a:latin typeface="+mj-lt"/>
              </a:rPr>
              <a:t>개월 동안 </a:t>
            </a:r>
            <a:r>
              <a:rPr lang="ko-KR" altLang="en-US" sz="2400" b="1" dirty="0">
                <a:latin typeface="+mj-lt"/>
              </a:rPr>
              <a:t>송아지에 건초 유무가 성장에 미치는 영향</a:t>
            </a:r>
          </a:p>
        </p:txBody>
      </p:sp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304800" y="2255838"/>
            <a:ext cx="8534400" cy="3117378"/>
            <a:chOff x="240" y="1632"/>
            <a:chExt cx="4896" cy="1344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240" y="1632"/>
              <a:ext cx="1632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400" b="1"/>
                <a:t>구분</a:t>
              </a: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1872" y="1632"/>
              <a:ext cx="1632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400" b="1"/>
                <a:t>건초 자유 채식</a:t>
              </a: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3504" y="1632"/>
              <a:ext cx="1632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400" b="1"/>
                <a:t>건초 무 급여</a:t>
              </a:r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240" y="1968"/>
              <a:ext cx="1632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400" b="1"/>
                <a:t>총 증체량</a:t>
              </a:r>
            </a:p>
          </p:txBody>
        </p:sp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1872" y="1968"/>
              <a:ext cx="1632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2400" b="1"/>
                <a:t>26.4kg</a:t>
              </a: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3504" y="1968"/>
              <a:ext cx="1632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2400" b="1" dirty="0">
                  <a:solidFill>
                    <a:srgbClr val="FF0000"/>
                  </a:solidFill>
                </a:rPr>
                <a:t>31.5</a:t>
              </a:r>
            </a:p>
          </p:txBody>
        </p:sp>
        <p:sp>
          <p:nvSpPr>
            <p:cNvPr id="21" name="Rectangle 9"/>
            <p:cNvSpPr>
              <a:spLocks noChangeArrowheads="1"/>
            </p:cNvSpPr>
            <p:nvPr/>
          </p:nvSpPr>
          <p:spPr bwMode="auto">
            <a:xfrm>
              <a:off x="240" y="2304"/>
              <a:ext cx="1632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400" b="1"/>
                <a:t>일일 인공유 섭취량</a:t>
              </a: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1872" y="2304"/>
              <a:ext cx="1632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2400" b="1"/>
                <a:t>0.77</a:t>
              </a:r>
            </a:p>
          </p:txBody>
        </p:sp>
        <p:sp>
          <p:nvSpPr>
            <p:cNvPr id="23" name="Rectangle 11"/>
            <p:cNvSpPr>
              <a:spLocks noChangeArrowheads="1"/>
            </p:cNvSpPr>
            <p:nvPr/>
          </p:nvSpPr>
          <p:spPr bwMode="auto">
            <a:xfrm>
              <a:off x="3504" y="2304"/>
              <a:ext cx="1632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2400" b="1"/>
                <a:t>0.95</a:t>
              </a:r>
            </a:p>
          </p:txBody>
        </p:sp>
        <p:sp>
          <p:nvSpPr>
            <p:cNvPr id="24" name="Rectangle 12"/>
            <p:cNvSpPr>
              <a:spLocks noChangeArrowheads="1"/>
            </p:cNvSpPr>
            <p:nvPr/>
          </p:nvSpPr>
          <p:spPr bwMode="auto">
            <a:xfrm>
              <a:off x="240" y="2640"/>
              <a:ext cx="1632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ko-KR" altLang="en-US" sz="2400" b="1"/>
                <a:t>일일 건초섭취량</a:t>
              </a:r>
            </a:p>
          </p:txBody>
        </p:sp>
        <p:sp>
          <p:nvSpPr>
            <p:cNvPr id="25" name="Rectangle 13"/>
            <p:cNvSpPr>
              <a:spLocks noChangeArrowheads="1"/>
            </p:cNvSpPr>
            <p:nvPr/>
          </p:nvSpPr>
          <p:spPr bwMode="auto">
            <a:xfrm>
              <a:off x="1872" y="2640"/>
              <a:ext cx="1632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2400" b="1"/>
                <a:t>186g</a:t>
              </a:r>
            </a:p>
          </p:txBody>
        </p:sp>
        <p:sp>
          <p:nvSpPr>
            <p:cNvPr id="26" name="Rectangle 14"/>
            <p:cNvSpPr>
              <a:spLocks noChangeArrowheads="1"/>
            </p:cNvSpPr>
            <p:nvPr/>
          </p:nvSpPr>
          <p:spPr bwMode="auto">
            <a:xfrm>
              <a:off x="3504" y="2640"/>
              <a:ext cx="1632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sz="2400" b="1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23198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" name="그림 19" descr="건국대 로고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15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2400" y="881336"/>
            <a:ext cx="8991600" cy="523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ko-KR" altLang="en-US" sz="3200" b="1" dirty="0">
                <a:solidFill>
                  <a:schemeClr val="accent2"/>
                </a:solidFill>
                <a:latin typeface="굴림" charset="-127"/>
              </a:rPr>
              <a:t>조사료</a:t>
            </a:r>
            <a:endParaRPr lang="ko-KR" altLang="en-US" sz="3200" b="1" dirty="0">
              <a:latin typeface="굴림" charset="-127"/>
            </a:endParaRPr>
          </a:p>
          <a:p>
            <a:pPr algn="l"/>
            <a:r>
              <a:rPr lang="en-US" altLang="ko-KR" sz="1400" b="1" dirty="0">
                <a:latin typeface="굴림" charset="-127"/>
              </a:rPr>
              <a:t> </a:t>
            </a:r>
            <a:r>
              <a:rPr lang="en-US" altLang="ko-KR" b="1" dirty="0" smtClean="0">
                <a:latin typeface="굴림" charset="-127"/>
              </a:rPr>
              <a:t>- </a:t>
            </a:r>
            <a:r>
              <a:rPr lang="ko-KR" altLang="en-US" b="1" dirty="0">
                <a:latin typeface="굴림" charset="-127"/>
              </a:rPr>
              <a:t>생후 </a:t>
            </a:r>
            <a:r>
              <a:rPr lang="en-US" altLang="ko-KR" b="1" dirty="0">
                <a:latin typeface="굴림" charset="-127"/>
              </a:rPr>
              <a:t>8-10</a:t>
            </a:r>
            <a:r>
              <a:rPr lang="ko-KR" altLang="en-US" b="1" dirty="0" err="1">
                <a:latin typeface="굴림" charset="-127"/>
              </a:rPr>
              <a:t>주령</a:t>
            </a:r>
            <a:r>
              <a:rPr lang="ko-KR" altLang="en-US" b="1" dirty="0">
                <a:latin typeface="굴림" charset="-127"/>
              </a:rPr>
              <a:t> 이전에는 꼭 급여할 필요 없음</a:t>
            </a:r>
          </a:p>
          <a:p>
            <a:pPr algn="l"/>
            <a:r>
              <a:rPr lang="ko-KR" altLang="en-US" b="1" dirty="0">
                <a:latin typeface="굴림" charset="-127"/>
              </a:rPr>
              <a:t>     </a:t>
            </a:r>
            <a:r>
              <a:rPr lang="en-US" altLang="ko-KR" b="1" dirty="0">
                <a:latin typeface="굴림" charset="-127"/>
              </a:rPr>
              <a:t>(</a:t>
            </a:r>
            <a:r>
              <a:rPr lang="ko-KR" altLang="en-US" b="1" dirty="0">
                <a:latin typeface="굴림" charset="-127"/>
              </a:rPr>
              <a:t>양질의 조사료 이용 시 </a:t>
            </a:r>
            <a:r>
              <a:rPr lang="en-US" altLang="ko-KR" b="1" dirty="0">
                <a:latin typeface="굴림" charset="-127"/>
              </a:rPr>
              <a:t>5-10</a:t>
            </a:r>
            <a:r>
              <a:rPr lang="ko-KR" altLang="en-US" b="1" dirty="0" err="1">
                <a:latin typeface="굴림" charset="-127"/>
              </a:rPr>
              <a:t>일령부터</a:t>
            </a:r>
            <a:r>
              <a:rPr lang="ko-KR" altLang="en-US" b="1" dirty="0">
                <a:latin typeface="굴림" charset="-127"/>
              </a:rPr>
              <a:t> 먹기 시작하나 양은 적다</a:t>
            </a:r>
            <a:r>
              <a:rPr lang="en-US" altLang="ko-KR" b="1" dirty="0">
                <a:latin typeface="굴림" charset="-127"/>
              </a:rPr>
              <a:t>)</a:t>
            </a:r>
          </a:p>
          <a:p>
            <a:pPr algn="l"/>
            <a:endParaRPr lang="en-US" altLang="ko-KR" b="1" dirty="0" smtClean="0">
              <a:latin typeface="굴림" charset="-127"/>
            </a:endParaRPr>
          </a:p>
          <a:p>
            <a:pPr algn="l"/>
            <a:r>
              <a:rPr lang="en-US" altLang="ko-KR" b="1" dirty="0" smtClean="0">
                <a:latin typeface="굴림" charset="-127"/>
              </a:rPr>
              <a:t> </a:t>
            </a:r>
            <a:r>
              <a:rPr lang="en-US" altLang="ko-KR" b="1" dirty="0">
                <a:latin typeface="굴림" charset="-127"/>
              </a:rPr>
              <a:t>- </a:t>
            </a:r>
            <a:r>
              <a:rPr lang="ko-KR" altLang="en-US" b="1" dirty="0">
                <a:latin typeface="굴림" charset="-127"/>
              </a:rPr>
              <a:t>별도의 조사료급여가 어려운 </a:t>
            </a:r>
            <a:r>
              <a:rPr lang="ko-KR" altLang="en-US" b="1" dirty="0" smtClean="0">
                <a:latin typeface="굴림" charset="-127"/>
              </a:rPr>
              <a:t>경우</a:t>
            </a:r>
            <a:r>
              <a:rPr lang="en-US" altLang="ko-KR" b="1" dirty="0">
                <a:latin typeface="굴림" charset="-127"/>
              </a:rPr>
              <a:t> </a:t>
            </a:r>
            <a:r>
              <a:rPr lang="en-US" altLang="ko-KR" b="1" dirty="0" smtClean="0">
                <a:latin typeface="굴림" charset="-127"/>
              </a:rPr>
              <a:t>:  </a:t>
            </a:r>
            <a:r>
              <a:rPr lang="ko-KR" altLang="en-US" b="1" dirty="0" err="1">
                <a:latin typeface="굴림" charset="-127"/>
              </a:rPr>
              <a:t>조섬유가</a:t>
            </a:r>
            <a:r>
              <a:rPr lang="ko-KR" altLang="en-US" b="1" dirty="0">
                <a:latin typeface="굴림" charset="-127"/>
              </a:rPr>
              <a:t> </a:t>
            </a:r>
            <a:r>
              <a:rPr lang="ko-KR" altLang="en-US" b="1" dirty="0" smtClean="0">
                <a:latin typeface="굴림" charset="-127"/>
              </a:rPr>
              <a:t>다량 함유된 </a:t>
            </a:r>
            <a:r>
              <a:rPr lang="ko-KR" altLang="en-US" b="1" dirty="0" err="1">
                <a:latin typeface="굴림" charset="-127"/>
              </a:rPr>
              <a:t>어린송아지</a:t>
            </a:r>
            <a:r>
              <a:rPr lang="ko-KR" altLang="en-US" b="1" dirty="0">
                <a:latin typeface="굴림" charset="-127"/>
              </a:rPr>
              <a:t> 사료 급여</a:t>
            </a:r>
          </a:p>
          <a:p>
            <a:pPr algn="l"/>
            <a:endParaRPr lang="en-US" altLang="ko-KR" b="1" dirty="0" smtClean="0">
              <a:latin typeface="굴림" charset="-127"/>
            </a:endParaRPr>
          </a:p>
          <a:p>
            <a:pPr algn="l"/>
            <a:r>
              <a:rPr lang="ko-KR" altLang="en-US" b="1" dirty="0" smtClean="0">
                <a:latin typeface="굴림" charset="-127"/>
              </a:rPr>
              <a:t> </a:t>
            </a:r>
            <a:r>
              <a:rPr lang="en-US" altLang="ko-KR" b="1" dirty="0">
                <a:latin typeface="굴림" charset="-127"/>
              </a:rPr>
              <a:t>- 3</a:t>
            </a:r>
            <a:r>
              <a:rPr lang="ko-KR" altLang="en-US" b="1" dirty="0" err="1">
                <a:latin typeface="굴림" charset="-127"/>
              </a:rPr>
              <a:t>개월령</a:t>
            </a:r>
            <a:r>
              <a:rPr lang="ko-KR" altLang="en-US" b="1" dirty="0">
                <a:latin typeface="굴림" charset="-127"/>
              </a:rPr>
              <a:t> 이전에는 극히 젖은 </a:t>
            </a:r>
            <a:r>
              <a:rPr lang="ko-KR" altLang="en-US" b="1" dirty="0" err="1">
                <a:latin typeface="굴림" charset="-127"/>
              </a:rPr>
              <a:t>사일레지</a:t>
            </a:r>
            <a:r>
              <a:rPr lang="en-US" altLang="ko-KR" b="1" dirty="0">
                <a:latin typeface="굴림" charset="-127"/>
              </a:rPr>
              <a:t>, </a:t>
            </a:r>
            <a:r>
              <a:rPr lang="ko-KR" altLang="en-US" b="1" dirty="0" err="1">
                <a:latin typeface="굴림" charset="-127"/>
              </a:rPr>
              <a:t>청예등은</a:t>
            </a:r>
            <a:r>
              <a:rPr lang="ko-KR" altLang="en-US" b="1" dirty="0">
                <a:latin typeface="굴림" charset="-127"/>
              </a:rPr>
              <a:t> 피하도록 한다</a:t>
            </a:r>
          </a:p>
          <a:p>
            <a:pPr algn="l"/>
            <a:r>
              <a:rPr lang="ko-KR" altLang="en-US" b="1" dirty="0">
                <a:latin typeface="굴림" charset="-127"/>
              </a:rPr>
              <a:t>          ∵ 섭취량 혹은 성장위축 우려</a:t>
            </a:r>
          </a:p>
          <a:p>
            <a:pPr algn="l"/>
            <a:endParaRPr lang="ko-KR" altLang="en-US" b="1" dirty="0">
              <a:latin typeface="굴림" charset="-127"/>
            </a:endParaRPr>
          </a:p>
          <a:p>
            <a:pPr algn="l"/>
            <a:r>
              <a:rPr lang="ko-KR" altLang="en-US" sz="3200" b="1" dirty="0" smtClean="0">
                <a:solidFill>
                  <a:schemeClr val="accent2"/>
                </a:solidFill>
                <a:latin typeface="굴림" charset="-127"/>
              </a:rPr>
              <a:t>음수</a:t>
            </a:r>
            <a:endParaRPr lang="en-US" altLang="ko-KR" b="1" dirty="0" smtClean="0">
              <a:latin typeface="굴림" charset="-127"/>
            </a:endParaRPr>
          </a:p>
          <a:p>
            <a:pPr algn="l"/>
            <a:r>
              <a:rPr lang="ko-KR" altLang="en-US" sz="1400" b="1" dirty="0" smtClean="0">
                <a:latin typeface="굴림" charset="-127"/>
              </a:rPr>
              <a:t> </a:t>
            </a:r>
            <a:r>
              <a:rPr lang="en-US" altLang="ko-KR" b="1" dirty="0">
                <a:latin typeface="굴림" charset="-127"/>
              </a:rPr>
              <a:t>- </a:t>
            </a:r>
            <a:r>
              <a:rPr lang="ko-KR" altLang="en-US" b="1" dirty="0">
                <a:latin typeface="굴림" charset="-127"/>
              </a:rPr>
              <a:t>우유 혹은 대용유가 제한적으로 공급되는 </a:t>
            </a:r>
            <a:r>
              <a:rPr lang="ko-KR" altLang="en-US" b="1" dirty="0" smtClean="0">
                <a:latin typeface="굴림" charset="-127"/>
              </a:rPr>
              <a:t>경우</a:t>
            </a:r>
            <a:r>
              <a:rPr lang="en-US" altLang="ko-KR" b="1" dirty="0">
                <a:latin typeface="굴림" charset="-127"/>
              </a:rPr>
              <a:t> </a:t>
            </a:r>
            <a:r>
              <a:rPr lang="en-US" altLang="ko-KR" b="1" dirty="0" smtClean="0">
                <a:latin typeface="굴림" charset="-127"/>
              </a:rPr>
              <a:t>: </a:t>
            </a:r>
            <a:r>
              <a:rPr lang="ko-KR" altLang="en-US" b="1" dirty="0" smtClean="0">
                <a:latin typeface="굴림" charset="-127"/>
              </a:rPr>
              <a:t>추가의 </a:t>
            </a:r>
            <a:r>
              <a:rPr lang="ko-KR" altLang="en-US" b="1" dirty="0">
                <a:latin typeface="굴림" charset="-127"/>
              </a:rPr>
              <a:t>음수 필요 </a:t>
            </a:r>
            <a:r>
              <a:rPr lang="en-US" altLang="ko-KR" b="1" dirty="0">
                <a:latin typeface="굴림" charset="-127"/>
              </a:rPr>
              <a:t>(</a:t>
            </a:r>
            <a:r>
              <a:rPr lang="ko-KR" altLang="en-US" b="1" dirty="0">
                <a:latin typeface="굴림" charset="-127"/>
              </a:rPr>
              <a:t>특히 더운 날씨</a:t>
            </a:r>
            <a:r>
              <a:rPr lang="en-US" altLang="ko-KR" b="1" dirty="0">
                <a:latin typeface="굴림" charset="-127"/>
              </a:rPr>
              <a:t>)</a:t>
            </a:r>
          </a:p>
          <a:p>
            <a:pPr algn="l"/>
            <a:r>
              <a:rPr lang="en-US" altLang="ko-KR" b="1" dirty="0">
                <a:latin typeface="굴림" charset="-127"/>
              </a:rPr>
              <a:t> </a:t>
            </a:r>
            <a:endParaRPr lang="en-US" altLang="ko-KR" b="1" dirty="0" smtClean="0">
              <a:latin typeface="굴림" charset="-127"/>
            </a:endParaRPr>
          </a:p>
          <a:p>
            <a:pPr algn="l"/>
            <a:r>
              <a:rPr lang="en-US" altLang="ko-KR" b="1" dirty="0" smtClean="0">
                <a:latin typeface="굴림" charset="-127"/>
              </a:rPr>
              <a:t> - </a:t>
            </a:r>
            <a:r>
              <a:rPr lang="ko-KR" altLang="en-US" b="1" dirty="0">
                <a:latin typeface="굴림" charset="-127"/>
              </a:rPr>
              <a:t>생후 </a:t>
            </a:r>
            <a:r>
              <a:rPr lang="en-US" altLang="ko-KR" b="1" dirty="0">
                <a:latin typeface="굴림" charset="-127"/>
              </a:rPr>
              <a:t>4</a:t>
            </a:r>
            <a:r>
              <a:rPr lang="ko-KR" altLang="en-US" b="1" dirty="0" err="1">
                <a:latin typeface="굴림" charset="-127"/>
              </a:rPr>
              <a:t>일령부터</a:t>
            </a:r>
            <a:r>
              <a:rPr lang="ko-KR" altLang="en-US" b="1" dirty="0">
                <a:latin typeface="굴림" charset="-127"/>
              </a:rPr>
              <a:t> </a:t>
            </a:r>
            <a:r>
              <a:rPr lang="ko-KR" altLang="en-US" b="1" dirty="0" smtClean="0">
                <a:latin typeface="굴림" charset="-127"/>
              </a:rPr>
              <a:t>자유로이</a:t>
            </a:r>
            <a:r>
              <a:rPr lang="en-US" altLang="ko-KR" b="1" dirty="0" smtClean="0">
                <a:latin typeface="굴림" charset="-127"/>
              </a:rPr>
              <a:t>(?)</a:t>
            </a:r>
            <a:r>
              <a:rPr lang="ko-KR" altLang="en-US" b="1" dirty="0" smtClean="0">
                <a:latin typeface="굴림" charset="-127"/>
              </a:rPr>
              <a:t> </a:t>
            </a:r>
            <a:r>
              <a:rPr lang="ko-KR" altLang="en-US" b="1" dirty="0">
                <a:latin typeface="굴림" charset="-127"/>
              </a:rPr>
              <a:t>공급</a:t>
            </a:r>
          </a:p>
          <a:p>
            <a:pPr algn="l"/>
            <a:endParaRPr lang="en-US" altLang="ko-KR" b="1" dirty="0" smtClean="0">
              <a:latin typeface="굴림" charset="-127"/>
            </a:endParaRPr>
          </a:p>
          <a:p>
            <a:pPr algn="l"/>
            <a:r>
              <a:rPr lang="ko-KR" altLang="en-US" b="1" dirty="0" smtClean="0">
                <a:latin typeface="굴림" charset="-127"/>
              </a:rPr>
              <a:t> </a:t>
            </a:r>
            <a:r>
              <a:rPr lang="en-US" altLang="ko-KR" b="1" dirty="0">
                <a:latin typeface="굴림" charset="-127"/>
              </a:rPr>
              <a:t>- </a:t>
            </a:r>
            <a:r>
              <a:rPr lang="ko-KR" altLang="en-US" b="1" dirty="0">
                <a:latin typeface="굴림" charset="-127"/>
              </a:rPr>
              <a:t>깨끗한 수조를 통하여 신선한 물 매일 공급</a:t>
            </a:r>
          </a:p>
          <a:p>
            <a:pPr algn="l"/>
            <a:endParaRPr lang="en-US" altLang="ko-KR" b="1" dirty="0" smtClean="0">
              <a:latin typeface="굴림" charset="-127"/>
            </a:endParaRPr>
          </a:p>
          <a:p>
            <a:pPr algn="l"/>
            <a:r>
              <a:rPr lang="ko-KR" altLang="en-US" b="1" dirty="0" smtClean="0">
                <a:latin typeface="굴림" charset="-127"/>
              </a:rPr>
              <a:t> </a:t>
            </a:r>
            <a:r>
              <a:rPr lang="en-US" altLang="ko-KR" b="1" dirty="0">
                <a:latin typeface="굴림" charset="-127"/>
              </a:rPr>
              <a:t>- </a:t>
            </a:r>
            <a:r>
              <a:rPr lang="ko-KR" altLang="en-US" b="1" dirty="0">
                <a:latin typeface="굴림" charset="-127"/>
              </a:rPr>
              <a:t>음수 공급 시 </a:t>
            </a:r>
            <a:r>
              <a:rPr lang="ko-KR" altLang="en-US" b="1" dirty="0" err="1">
                <a:latin typeface="굴림" charset="-127"/>
              </a:rPr>
              <a:t>어린송아지</a:t>
            </a:r>
            <a:r>
              <a:rPr lang="ko-KR" altLang="en-US" b="1" dirty="0">
                <a:latin typeface="굴림" charset="-127"/>
              </a:rPr>
              <a:t> 사료의 섭취량 및 </a:t>
            </a:r>
            <a:r>
              <a:rPr lang="ko-KR" altLang="en-US" b="1" dirty="0" err="1">
                <a:latin typeface="굴림" charset="-127"/>
              </a:rPr>
              <a:t>성장율</a:t>
            </a:r>
            <a:r>
              <a:rPr lang="ko-KR" altLang="en-US" b="1" dirty="0">
                <a:latin typeface="굴림" charset="-127"/>
              </a:rPr>
              <a:t> 개선</a:t>
            </a:r>
          </a:p>
        </p:txBody>
      </p:sp>
    </p:spTree>
    <p:extLst>
      <p:ext uri="{BB962C8B-B14F-4D97-AF65-F5344CB8AC3E}">
        <p14:creationId xmlns:p14="http://schemas.microsoft.com/office/powerpoint/2010/main" xmlns="" val="387997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672393" y="1936020"/>
            <a:ext cx="7704856" cy="72008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모서리가 둥근 직사각형 28"/>
          <p:cNvSpPr/>
          <p:nvPr/>
        </p:nvSpPr>
        <p:spPr>
          <a:xfrm>
            <a:off x="676348" y="1113414"/>
            <a:ext cx="7704856" cy="720080"/>
          </a:xfrm>
          <a:prstGeom prst="roundRect">
            <a:avLst>
              <a:gd name="adj" fmla="val 1000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450407"/>
              <a:satOff val="29858"/>
              <a:lumOff val="6471"/>
              <a:alphaOff val="0"/>
            </a:schemeClr>
          </a:fillRef>
          <a:effectRef idx="0">
            <a:schemeClr val="accent5">
              <a:hueOff val="-7450407"/>
              <a:satOff val="29858"/>
              <a:lumOff val="6471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모서리가 둥근 직사각형 10"/>
          <p:cNvSpPr/>
          <p:nvPr/>
        </p:nvSpPr>
        <p:spPr>
          <a:xfrm>
            <a:off x="615924" y="2761814"/>
            <a:ext cx="7776864" cy="729367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483469"/>
              <a:satOff val="9953"/>
              <a:lumOff val="2157"/>
              <a:alphaOff val="0"/>
            </a:schemeClr>
          </a:fillRef>
          <a:effectRef idx="0">
            <a:schemeClr val="accent5">
              <a:hueOff val="-2483469"/>
              <a:satOff val="9953"/>
              <a:lumOff val="215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ko-KR" altLang="en-US" dirty="0"/>
          </a:p>
        </p:txBody>
      </p:sp>
      <p:grpSp>
        <p:nvGrpSpPr>
          <p:cNvPr id="15" name="그룹 14"/>
          <p:cNvGrpSpPr/>
          <p:nvPr/>
        </p:nvGrpSpPr>
        <p:grpSpPr>
          <a:xfrm>
            <a:off x="628134" y="4425782"/>
            <a:ext cx="7776864" cy="720080"/>
            <a:chOff x="0" y="3685300"/>
            <a:chExt cx="7344816" cy="837568"/>
          </a:xfrm>
        </p:grpSpPr>
        <p:sp>
          <p:nvSpPr>
            <p:cNvPr id="16" name="모서리가 둥근 직사각형 15"/>
            <p:cNvSpPr/>
            <p:nvPr/>
          </p:nvSpPr>
          <p:spPr>
            <a:xfrm>
              <a:off x="0" y="3685300"/>
              <a:ext cx="7344816" cy="83756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ko-KR" altLang="en-US" dirty="0"/>
            </a:p>
          </p:txBody>
        </p:sp>
        <p:sp>
          <p:nvSpPr>
            <p:cNvPr id="17" name="모서리가 둥근 직사각형 4"/>
            <p:cNvSpPr/>
            <p:nvPr/>
          </p:nvSpPr>
          <p:spPr>
            <a:xfrm>
              <a:off x="1224136" y="3685300"/>
              <a:ext cx="6120679" cy="837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l" defTabSz="17780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sz="4800" b="0" kern="120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휴먼매직체" pitchFamily="18" charset="-127"/>
                <a:ea typeface="휴먼매직체" pitchFamily="18" charset="-127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900409" y="3383612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휴먼매직체" pitchFamily="18" charset="-127"/>
                <a:ea typeface="휴먼매직체" pitchFamily="18" charset="-127"/>
              </a:rPr>
              <a:t>Ⅲ</a:t>
            </a:r>
            <a:endParaRPr lang="ko-KR" altLang="en-US" sz="4000" b="1" dirty="0">
              <a:latin typeface="휴먼매직체" pitchFamily="18" charset="-127"/>
              <a:ea typeface="휴먼매직체" pitchFamily="18" charset="-127"/>
            </a:endParaRPr>
          </a:p>
        </p:txBody>
      </p:sp>
      <p:grpSp>
        <p:nvGrpSpPr>
          <p:cNvPr id="23" name="Group 92"/>
          <p:cNvGrpSpPr>
            <a:grpSpLocks/>
          </p:cNvGrpSpPr>
          <p:nvPr/>
        </p:nvGrpSpPr>
        <p:grpSpPr bwMode="auto">
          <a:xfrm>
            <a:off x="403249" y="267585"/>
            <a:ext cx="3498850" cy="792163"/>
            <a:chOff x="431" y="255"/>
            <a:chExt cx="2144" cy="499"/>
          </a:xfrm>
        </p:grpSpPr>
        <p:pic>
          <p:nvPicPr>
            <p:cNvPr id="24" name="Picture 88" descr="ic_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1" y="255"/>
              <a:ext cx="2144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91"/>
            <p:cNvSpPr txBox="1">
              <a:spLocks noChangeArrowheads="1"/>
            </p:cNvSpPr>
            <p:nvPr/>
          </p:nvSpPr>
          <p:spPr bwMode="auto">
            <a:xfrm>
              <a:off x="839" y="259"/>
              <a:ext cx="1497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</a:pPr>
              <a:r>
                <a:rPr lang="en-US" altLang="ko-KR" sz="3600" b="1" dirty="0">
                  <a:latin typeface="HY크리스탈M" pitchFamily="18" charset="-127"/>
                  <a:ea typeface="HY크리스탈M" pitchFamily="18" charset="-127"/>
                </a:rPr>
                <a:t>  </a:t>
              </a:r>
              <a:r>
                <a:rPr lang="ko-KR" altLang="en-US" sz="3600" b="1" dirty="0">
                  <a:latin typeface="HY크리스탈M" pitchFamily="18" charset="-127"/>
                  <a:ea typeface="HY크리스탈M" pitchFamily="18" charset="-127"/>
                </a:rPr>
                <a:t>차   </a:t>
              </a:r>
              <a:r>
                <a:rPr lang="ko-KR" altLang="en-US" sz="3600" b="1" dirty="0" err="1">
                  <a:latin typeface="HY크리스탈M" pitchFamily="18" charset="-127"/>
                  <a:ea typeface="HY크리스탈M" pitchFamily="18" charset="-127"/>
                </a:rPr>
                <a:t>례</a:t>
              </a:r>
              <a:endParaRPr lang="ko-KR" altLang="en-US" sz="3600" b="1" dirty="0">
                <a:latin typeface="HY크리스탈M" pitchFamily="18" charset="-127"/>
                <a:ea typeface="HY크리스탈M" pitchFamily="18" charset="-127"/>
              </a:endParaRPr>
            </a:p>
          </p:txBody>
        </p:sp>
      </p:grpSp>
      <p:sp>
        <p:nvSpPr>
          <p:cNvPr id="27" name="모서리가 둥근 직사각형 26"/>
          <p:cNvSpPr/>
          <p:nvPr/>
        </p:nvSpPr>
        <p:spPr>
          <a:xfrm>
            <a:off x="756393" y="3599636"/>
            <a:ext cx="7632848" cy="72008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450407"/>
              <a:satOff val="29858"/>
              <a:lumOff val="6471"/>
              <a:alphaOff val="0"/>
            </a:schemeClr>
          </a:fillRef>
          <a:effectRef idx="0">
            <a:schemeClr val="accent5">
              <a:hueOff val="-7450407"/>
              <a:satOff val="29858"/>
              <a:lumOff val="6471"/>
              <a:alphaOff val="0"/>
            </a:schemeClr>
          </a:effectRef>
          <a:fontRef idx="minor">
            <a:schemeClr val="lt1"/>
          </a:fontRef>
        </p:style>
      </p:sp>
      <p:pic>
        <p:nvPicPr>
          <p:cNvPr id="14" name="그림 13" descr="나뭇잎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255884" y="2689806"/>
            <a:ext cx="91168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그림 30" descr="나뭇잎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280727" y="1867904"/>
            <a:ext cx="91168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그림 31" descr="나뭇잎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244300" y="1041406"/>
            <a:ext cx="91168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그림 33" descr="나뭇잎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252337" y="3527628"/>
            <a:ext cx="91168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그림 34" descr="나뭇잎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268094" y="4353774"/>
            <a:ext cx="91168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모서리가 둥근 직사각형 4"/>
          <p:cNvSpPr/>
          <p:nvPr/>
        </p:nvSpPr>
        <p:spPr>
          <a:xfrm>
            <a:off x="1288839" y="1939912"/>
            <a:ext cx="6782311" cy="78819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0" tIns="152400" rIns="152400" bIns="152400" numCol="1" spcCol="1270" anchor="ctr" anchorCtr="0">
            <a:noAutofit/>
          </a:bodyPr>
          <a:lstStyle/>
          <a:p>
            <a:pPr lvl="0" algn="l" defTabSz="1778000" rtl="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4400" b="0" kern="12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한우의 사양관리</a:t>
            </a:r>
            <a:endParaRPr lang="en-US" sz="44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38" name="모서리가 둥근 직사각형 4"/>
          <p:cNvSpPr/>
          <p:nvPr/>
        </p:nvSpPr>
        <p:spPr>
          <a:xfrm>
            <a:off x="1115616" y="3645024"/>
            <a:ext cx="7280375" cy="6441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0" tIns="152400" rIns="152400" bIns="152400" numCol="1" spcCol="1270" anchor="ctr" anchorCtr="0">
            <a:noAutofit/>
          </a:bodyPr>
          <a:lstStyle/>
          <a:p>
            <a:pPr lvl="0" algn="l" defTabSz="1778000" rtl="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 ++</a:t>
            </a:r>
            <a:r>
              <a:rPr lang="ko-KR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를 위하여 </a:t>
            </a:r>
            <a:r>
              <a:rPr lang="en-US" altLang="ko-K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!!!</a:t>
            </a:r>
            <a:endParaRPr lang="en-US" sz="44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40" name="모서리가 둥근 직사각형 4"/>
          <p:cNvSpPr/>
          <p:nvPr/>
        </p:nvSpPr>
        <p:spPr>
          <a:xfrm>
            <a:off x="1252412" y="1113414"/>
            <a:ext cx="7136012" cy="78819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0" tIns="152400" rIns="152400" bIns="152400" numCol="1" spcCol="1270" anchor="ctr" anchorCtr="0">
            <a:noAutofit/>
          </a:bodyPr>
          <a:lstStyle/>
          <a:p>
            <a:pPr lvl="0" algn="l" defTabSz="1778000" rtl="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4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한우 사육과 가격 동향 및 전망</a:t>
            </a:r>
            <a:endParaRPr lang="en-US" sz="44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8316" y="1185422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chemeClr val="bg1"/>
                </a:solidFill>
              </a:rPr>
              <a:t>Ⅰ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0" y="4301480"/>
            <a:ext cx="9144000" cy="2556520"/>
            <a:chOff x="-951984" y="3685300"/>
            <a:chExt cx="8882742" cy="2973641"/>
          </a:xfrm>
        </p:grpSpPr>
        <p:sp>
          <p:nvSpPr>
            <p:cNvPr id="43" name="모서리가 둥근 직사각형 42"/>
            <p:cNvSpPr/>
            <p:nvPr/>
          </p:nvSpPr>
          <p:spPr>
            <a:xfrm>
              <a:off x="-951984" y="5821373"/>
              <a:ext cx="8882742" cy="837568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모서리가 둥근 직사각형 4"/>
            <p:cNvSpPr/>
            <p:nvPr/>
          </p:nvSpPr>
          <p:spPr>
            <a:xfrm>
              <a:off x="1224136" y="3685300"/>
              <a:ext cx="6120679" cy="837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l" defTabSz="17780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sz="4800" b="0" kern="120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휴먼매직체" pitchFamily="18" charset="-127"/>
                <a:ea typeface="휴먼매직체" pitchFamily="18" charset="-127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12533" y="197289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chemeClr val="bg1"/>
                </a:solidFill>
              </a:rPr>
              <a:t>Ⅱ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9900" y="276181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chemeClr val="bg1"/>
                </a:solidFill>
              </a:rPr>
              <a:t>Ⅲ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6353" y="3599636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chemeClr val="bg1"/>
                </a:solidFill>
              </a:rPr>
              <a:t>Ⅳ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2110" y="4425782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chemeClr val="bg1"/>
                </a:solidFill>
              </a:rPr>
              <a:t>Ⅴ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sp>
        <p:nvSpPr>
          <p:cNvPr id="57" name="모서리가 둥근 직사각형 56"/>
          <p:cNvSpPr/>
          <p:nvPr/>
        </p:nvSpPr>
        <p:spPr>
          <a:xfrm>
            <a:off x="676348" y="5237594"/>
            <a:ext cx="7704856" cy="720080"/>
          </a:xfrm>
          <a:prstGeom prst="roundRect">
            <a:avLst>
              <a:gd name="adj" fmla="val 10000"/>
            </a:avLst>
          </a:prstGeom>
          <a:solidFill>
            <a:srgbClr val="FF99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450407"/>
              <a:satOff val="29858"/>
              <a:lumOff val="6471"/>
              <a:alphaOff val="0"/>
            </a:schemeClr>
          </a:fillRef>
          <a:effectRef idx="0">
            <a:schemeClr val="accent5">
              <a:hueOff val="-7450407"/>
              <a:satOff val="29858"/>
              <a:lumOff val="6471"/>
              <a:alphaOff val="0"/>
            </a:schemeClr>
          </a:effectRef>
          <a:fontRef idx="minor">
            <a:schemeClr val="lt1"/>
          </a:fontRef>
        </p:style>
      </p:sp>
      <p:pic>
        <p:nvPicPr>
          <p:cNvPr id="59" name="그림 58" descr="나뭇잎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244300" y="5165586"/>
            <a:ext cx="91168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TextBox 61"/>
          <p:cNvSpPr txBox="1"/>
          <p:nvPr/>
        </p:nvSpPr>
        <p:spPr>
          <a:xfrm>
            <a:off x="388316" y="5309602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chemeClr val="bg1"/>
                </a:solidFill>
              </a:rPr>
              <a:t>Ⅵ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50" name="그림 49" descr="건국대 로고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0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모서리가 둥근 직사각형 4"/>
          <p:cNvSpPr/>
          <p:nvPr/>
        </p:nvSpPr>
        <p:spPr>
          <a:xfrm>
            <a:off x="1259632" y="5373216"/>
            <a:ext cx="7142351" cy="5760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0" tIns="152400" rIns="152400" bIns="152400" numCol="1" spcCol="1270" anchor="ctr" anchorCtr="0">
            <a:noAutofit/>
          </a:bodyPr>
          <a:lstStyle/>
          <a:p>
            <a:pPr lvl="0" algn="l" defTabSz="1778000" rtl="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결론 및 질의 응답</a:t>
            </a:r>
            <a:endParaRPr lang="en-US" sz="44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51" name="모서리가 둥근 직사각형 4"/>
          <p:cNvSpPr/>
          <p:nvPr/>
        </p:nvSpPr>
        <p:spPr>
          <a:xfrm>
            <a:off x="1187624" y="2780928"/>
            <a:ext cx="7142351" cy="7200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0" tIns="152400" rIns="152400" bIns="152400" numCol="1" spcCol="1270" anchor="ctr" anchorCtr="0">
            <a:noAutofit/>
          </a:bodyPr>
          <a:lstStyle/>
          <a:p>
            <a:pPr lvl="0" algn="l" defTabSz="1778000" rtl="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고급육</a:t>
            </a:r>
            <a:r>
              <a:rPr lang="ko-KR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 생산</a:t>
            </a:r>
            <a:endParaRPr lang="en-US" sz="44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52" name="모서리가 둥근 직사각형 4"/>
          <p:cNvSpPr/>
          <p:nvPr/>
        </p:nvSpPr>
        <p:spPr>
          <a:xfrm>
            <a:off x="1187624" y="4365104"/>
            <a:ext cx="7280375" cy="78819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0" tIns="152400" rIns="152400" bIns="152400" numCol="1" spcCol="1270" anchor="ctr" anchorCtr="0">
            <a:noAutofit/>
          </a:bodyPr>
          <a:lstStyle/>
          <a:p>
            <a:pPr lvl="0" algn="l" defTabSz="1778000" rtl="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한우 컨설팅 관련 출하 성적</a:t>
            </a:r>
            <a:endParaRPr lang="en-US" sz="44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휴먼매직체" pitchFamily="18" charset="-127"/>
              <a:ea typeface="휴먼매직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8" name="그림 7" descr="건국대 로고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64968"/>
            <a:ext cx="9144000" cy="534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163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" name="그림 19" descr="건국대 로고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15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8313" y="836613"/>
            <a:ext cx="8424862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ko-KR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charset="-127"/>
                <a:ea typeface="굴림" charset="-127"/>
              </a:rPr>
              <a:t>송아지의 </a:t>
            </a:r>
            <a:r>
              <a:rPr lang="ko-KR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charset="-127"/>
                <a:ea typeface="굴림" charset="-127"/>
              </a:rPr>
              <a:t>폐사</a:t>
            </a:r>
            <a:endParaRPr lang="en-US" altLang="ko-KR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charset="-127"/>
              <a:ea typeface="굴림" charset="-127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ko-KR" sz="2800" b="1" dirty="0">
              <a:latin typeface="굴림" charset="-127"/>
              <a:ea typeface="굴림" charset="-127"/>
            </a:endParaRP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ko-KR" altLang="en-US" sz="2000" b="1" dirty="0">
                <a:latin typeface="굴림" charset="-127"/>
                <a:ea typeface="굴림" charset="-127"/>
              </a:rPr>
              <a:t> 한우 송아지의 폐사 </a:t>
            </a:r>
            <a:r>
              <a:rPr lang="ko-KR" altLang="en-US" sz="2000" b="1" dirty="0" err="1">
                <a:latin typeface="굴림" charset="-127"/>
                <a:ea typeface="굴림" charset="-127"/>
              </a:rPr>
              <a:t>원인별</a:t>
            </a:r>
            <a:r>
              <a:rPr lang="ko-KR" altLang="en-US" sz="2000" b="1" dirty="0">
                <a:latin typeface="굴림" charset="-127"/>
                <a:ea typeface="굴림" charset="-127"/>
              </a:rPr>
              <a:t> 질병 발생률</a:t>
            </a:r>
            <a:endParaRPr lang="en-US" altLang="ko-KR" sz="2000" b="1" dirty="0">
              <a:latin typeface="굴림" charset="-127"/>
              <a:ea typeface="굴림" charset="-127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ko-KR" sz="2000" b="1" dirty="0">
              <a:latin typeface="굴림" charset="-127"/>
              <a:ea typeface="굴림" charset="-127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ko-KR" sz="2000" b="1" dirty="0">
              <a:latin typeface="굴림" charset="-127"/>
              <a:ea typeface="굴림" charset="-127"/>
            </a:endParaRP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v"/>
            </a:pPr>
            <a:endParaRPr lang="en-US" altLang="ko-KR" sz="2000" b="1" dirty="0">
              <a:latin typeface="굴림" charset="-127"/>
              <a:ea typeface="굴림" charset="-127"/>
            </a:endParaRPr>
          </a:p>
          <a:p>
            <a:pPr algn="l"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en-US" altLang="ko-KR" sz="2000" b="1" dirty="0">
                <a:latin typeface="굴림" charset="-127"/>
                <a:ea typeface="굴림" charset="-127"/>
              </a:rPr>
              <a:t> </a:t>
            </a:r>
            <a:r>
              <a:rPr lang="ko-KR" altLang="en-US" sz="2000" b="1" dirty="0">
                <a:latin typeface="굴림" charset="-127"/>
                <a:ea typeface="굴림" charset="-127"/>
              </a:rPr>
              <a:t>송아지의 설사</a:t>
            </a:r>
            <a:endParaRPr lang="en-US" altLang="ko-KR" sz="2000" b="1" dirty="0">
              <a:latin typeface="굴림" charset="-127"/>
              <a:ea typeface="굴림" charset="-127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ko-KR" sz="2000" b="1" dirty="0">
                <a:latin typeface="굴림" charset="-127"/>
                <a:ea typeface="굴림" charset="-127"/>
              </a:rPr>
              <a:t>  - </a:t>
            </a:r>
            <a:r>
              <a:rPr lang="ko-KR" altLang="en-US" sz="2000" b="1" dirty="0">
                <a:latin typeface="굴림" charset="-127"/>
                <a:ea typeface="굴림" charset="-127"/>
              </a:rPr>
              <a:t>초유</a:t>
            </a:r>
            <a:r>
              <a:rPr lang="en-US" altLang="ko-KR" sz="2000" b="1" dirty="0">
                <a:latin typeface="굴림" charset="-127"/>
                <a:ea typeface="굴림" charset="-127"/>
              </a:rPr>
              <a:t>(colostrum)</a:t>
            </a:r>
            <a:r>
              <a:rPr lang="ko-KR" altLang="en-US" sz="2000" b="1" dirty="0">
                <a:latin typeface="굴림" charset="-127"/>
                <a:ea typeface="굴림" charset="-127"/>
              </a:rPr>
              <a:t>의 급여 </a:t>
            </a:r>
            <a:r>
              <a:rPr lang="en-US" altLang="ko-KR" sz="2000" b="1" dirty="0">
                <a:latin typeface="굴림" charset="-127"/>
                <a:ea typeface="굴림" charset="-127"/>
              </a:rPr>
              <a:t>: </a:t>
            </a:r>
            <a:r>
              <a:rPr lang="ko-KR" altLang="en-US" sz="2000" b="1" dirty="0" err="1">
                <a:latin typeface="굴림" charset="-127"/>
                <a:ea typeface="굴림" charset="-127"/>
              </a:rPr>
              <a:t>분만후</a:t>
            </a:r>
            <a:r>
              <a:rPr lang="ko-KR" altLang="en-US" sz="2000" b="1" dirty="0">
                <a:latin typeface="굴림" charset="-127"/>
                <a:ea typeface="굴림" charset="-127"/>
              </a:rPr>
              <a:t> </a:t>
            </a:r>
            <a:r>
              <a:rPr lang="en-US" altLang="ko-KR" sz="2000" b="1" dirty="0">
                <a:latin typeface="굴림" charset="-127"/>
                <a:ea typeface="굴림" charset="-127"/>
              </a:rPr>
              <a:t>30~40</a:t>
            </a:r>
            <a:r>
              <a:rPr lang="ko-KR" altLang="en-US" sz="2000" b="1" dirty="0">
                <a:latin typeface="굴림" charset="-127"/>
                <a:ea typeface="굴림" charset="-127"/>
              </a:rPr>
              <a:t>분 이내 급여 </a:t>
            </a:r>
            <a:r>
              <a:rPr lang="en-US" altLang="ko-KR" sz="2000" b="1" dirty="0">
                <a:latin typeface="굴림" charset="-127"/>
                <a:ea typeface="굴림" charset="-127"/>
              </a:rPr>
              <a:t>1~1.2</a:t>
            </a:r>
            <a:r>
              <a:rPr lang="ko-KR" altLang="en-US" sz="2000" b="1" dirty="0">
                <a:latin typeface="굴림" charset="-127"/>
                <a:ea typeface="굴림" charset="-127"/>
              </a:rPr>
              <a:t>리터</a:t>
            </a:r>
            <a:endParaRPr lang="en-US" altLang="ko-KR" sz="2000" b="1" dirty="0">
              <a:latin typeface="굴림" charset="-127"/>
              <a:ea typeface="굴림" charset="-127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ko-KR" sz="2000" b="1" dirty="0">
                <a:latin typeface="굴림" charset="-127"/>
                <a:ea typeface="굴림" charset="-127"/>
              </a:rPr>
              <a:t>  - </a:t>
            </a:r>
            <a:r>
              <a:rPr lang="ko-KR" altLang="en-US" sz="2000" b="1" dirty="0">
                <a:latin typeface="굴림" charset="-127"/>
                <a:ea typeface="굴림" charset="-127"/>
              </a:rPr>
              <a:t>식이성 설사</a:t>
            </a:r>
            <a:r>
              <a:rPr lang="en-US" altLang="ko-KR" sz="2000" b="1" dirty="0">
                <a:latin typeface="굴림" charset="-127"/>
                <a:ea typeface="굴림" charset="-127"/>
              </a:rPr>
              <a:t> </a:t>
            </a:r>
            <a:r>
              <a:rPr lang="ko-KR" altLang="en-US" sz="2000" b="1" dirty="0">
                <a:latin typeface="굴림" charset="-127"/>
                <a:ea typeface="굴림" charset="-127"/>
              </a:rPr>
              <a:t>의 예방</a:t>
            </a:r>
            <a:endParaRPr lang="en-US" altLang="ko-KR" sz="2000" b="1" dirty="0">
              <a:latin typeface="굴림" charset="-127"/>
              <a:ea typeface="굴림" charset="-127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ko-KR" sz="2000" b="1" dirty="0">
                <a:latin typeface="굴림" charset="-127"/>
                <a:ea typeface="굴림" charset="-127"/>
              </a:rPr>
              <a:t> </a:t>
            </a: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57325668"/>
              </p:ext>
            </p:extLst>
          </p:nvPr>
        </p:nvGraphicFramePr>
        <p:xfrm>
          <a:off x="611188" y="2708273"/>
          <a:ext cx="8137525" cy="1008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228"/>
                <a:gridCol w="1656311"/>
                <a:gridCol w="2001976"/>
                <a:gridCol w="1627505"/>
                <a:gridCol w="1627505"/>
              </a:tblGrid>
              <a:tr h="50437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구 분</a:t>
                      </a:r>
                      <a:endParaRPr lang="ko-KR" altLang="en-US" sz="1800" dirty="0"/>
                    </a:p>
                  </a:txBody>
                  <a:tcPr marL="91447" marR="91447" marT="45798" marB="4579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설사병</a:t>
                      </a:r>
                      <a:endParaRPr lang="ko-KR" altLang="en-US" sz="1800" dirty="0"/>
                    </a:p>
                  </a:txBody>
                  <a:tcPr marL="91447" marR="91447" marT="45798" marB="4579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설사병</a:t>
                      </a:r>
                      <a:r>
                        <a:rPr lang="en-US" altLang="ko-KR" sz="1800" dirty="0" smtClean="0"/>
                        <a:t>+</a:t>
                      </a:r>
                      <a:r>
                        <a:rPr lang="ko-KR" altLang="en-US" sz="1800" dirty="0" smtClean="0"/>
                        <a:t>호흡기</a:t>
                      </a:r>
                      <a:endParaRPr lang="ko-KR" altLang="en-US" sz="1800" dirty="0"/>
                    </a:p>
                  </a:txBody>
                  <a:tcPr marL="91447" marR="91447" marT="45798" marB="4579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호흡기 질환</a:t>
                      </a:r>
                      <a:endParaRPr lang="ko-KR" altLang="en-US" sz="1800" dirty="0"/>
                    </a:p>
                  </a:txBody>
                  <a:tcPr marL="91447" marR="91447" marT="45798" marB="4579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기타</a:t>
                      </a:r>
                      <a:endParaRPr lang="ko-KR" altLang="en-US" sz="1800" dirty="0"/>
                    </a:p>
                  </a:txBody>
                  <a:tcPr marL="91447" marR="91447" marT="45798" marB="45798" anchor="ctr"/>
                </a:tc>
              </a:tr>
              <a:tr h="50437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/>
                        <a:t>발생률</a:t>
                      </a:r>
                      <a:r>
                        <a:rPr lang="en-US" altLang="ko-KR" sz="1800" b="1" dirty="0" smtClean="0"/>
                        <a:t>(%)</a:t>
                      </a:r>
                      <a:endParaRPr lang="ko-KR" altLang="en-US" sz="1800" b="1" dirty="0"/>
                    </a:p>
                  </a:txBody>
                  <a:tcPr marL="91447" marR="91447" marT="45798" marB="4579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/>
                        <a:t>43.1</a:t>
                      </a:r>
                      <a:endParaRPr lang="ko-KR" altLang="en-US" sz="1800" b="1" dirty="0"/>
                    </a:p>
                  </a:txBody>
                  <a:tcPr marL="91447" marR="91447" marT="45798" marB="4579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/>
                        <a:t>20.9</a:t>
                      </a:r>
                      <a:endParaRPr lang="ko-KR" altLang="en-US" sz="1800" b="1" dirty="0"/>
                    </a:p>
                  </a:txBody>
                  <a:tcPr marL="91447" marR="91447" marT="45798" marB="4579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/>
                        <a:t>30.7</a:t>
                      </a:r>
                      <a:endParaRPr lang="ko-KR" altLang="en-US" sz="1800" b="1" dirty="0"/>
                    </a:p>
                  </a:txBody>
                  <a:tcPr marL="91447" marR="91447" marT="45798" marB="4579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/>
                        <a:t>5.4</a:t>
                      </a:r>
                      <a:endParaRPr lang="ko-KR" altLang="en-US" sz="1800" b="1" dirty="0"/>
                    </a:p>
                  </a:txBody>
                  <a:tcPr marL="91447" marR="91447" marT="45798" marB="45798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7672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5751" y="273032"/>
            <a:ext cx="7772400" cy="584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ko-KR" altLang="en-US" sz="3200" b="1" spc="5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조사료 급여의 이유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0433" y="1109663"/>
            <a:ext cx="398057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dirty="0">
                <a:latin typeface="+mj-ea"/>
                <a:ea typeface="+mj-ea"/>
              </a:rPr>
              <a:t>뜨는 사료</a:t>
            </a:r>
            <a:r>
              <a:rPr kumimoji="0" lang="en-US" altLang="ko-KR" sz="2400" dirty="0">
                <a:latin typeface="+mj-ea"/>
                <a:ea typeface="+mj-ea"/>
              </a:rPr>
              <a:t>? </a:t>
            </a:r>
            <a:r>
              <a:rPr kumimoji="0" lang="ko-KR" altLang="en-US" sz="2400" dirty="0">
                <a:latin typeface="+mj-ea"/>
                <a:ea typeface="+mj-ea"/>
              </a:rPr>
              <a:t>가라 앉는 사료</a:t>
            </a:r>
            <a:r>
              <a:rPr kumimoji="0" lang="en-US" altLang="ko-KR" sz="2400" dirty="0">
                <a:latin typeface="+mj-ea"/>
                <a:ea typeface="+mj-ea"/>
              </a:rPr>
              <a:t>?</a:t>
            </a:r>
            <a:endParaRPr kumimoji="0" lang="ko-KR" altLang="en-US" sz="2400" dirty="0">
              <a:latin typeface="+mj-ea"/>
              <a:ea typeface="+mj-ea"/>
            </a:endParaRP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013" y="2143125"/>
            <a:ext cx="3785115" cy="3725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735" y="2143125"/>
            <a:ext cx="2857873" cy="3786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오른쪽 화살표 6"/>
          <p:cNvSpPr/>
          <p:nvPr/>
        </p:nvSpPr>
        <p:spPr>
          <a:xfrm>
            <a:off x="2214330" y="3214689"/>
            <a:ext cx="857063" cy="4286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8" name="아래쪽 화살표 7"/>
          <p:cNvSpPr/>
          <p:nvPr/>
        </p:nvSpPr>
        <p:spPr>
          <a:xfrm>
            <a:off x="6642988" y="4143375"/>
            <a:ext cx="430025" cy="8572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9" name="오른쪽 화살표 8"/>
          <p:cNvSpPr/>
          <p:nvPr/>
        </p:nvSpPr>
        <p:spPr>
          <a:xfrm rot="19939842">
            <a:off x="2051577" y="2603501"/>
            <a:ext cx="857063" cy="4286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0" name="오른쪽 화살표 9"/>
          <p:cNvSpPr/>
          <p:nvPr/>
        </p:nvSpPr>
        <p:spPr>
          <a:xfrm rot="18815033">
            <a:off x="1665507" y="2101898"/>
            <a:ext cx="857250" cy="4285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1" name="아래쪽 화살표 10"/>
          <p:cNvSpPr/>
          <p:nvPr/>
        </p:nvSpPr>
        <p:spPr>
          <a:xfrm>
            <a:off x="6286127" y="4143375"/>
            <a:ext cx="428532" cy="8572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2" name="아래쪽 화살표 11"/>
          <p:cNvSpPr/>
          <p:nvPr/>
        </p:nvSpPr>
        <p:spPr>
          <a:xfrm>
            <a:off x="7001342" y="4143375"/>
            <a:ext cx="428531" cy="8572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13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9144000" cy="836713"/>
          </a:xfrm>
          <a:prstGeom prst="rect">
            <a:avLst/>
          </a:prstGeom>
          <a:noFill/>
        </p:spPr>
      </p:pic>
      <p:grpSp>
        <p:nvGrpSpPr>
          <p:cNvPr id="3" name="그룹 46"/>
          <p:cNvGrpSpPr/>
          <p:nvPr/>
        </p:nvGrpSpPr>
        <p:grpSpPr>
          <a:xfrm>
            <a:off x="-14756" y="-27384"/>
            <a:ext cx="1130372" cy="864096"/>
            <a:chOff x="-158772" y="0"/>
            <a:chExt cx="1767385" cy="1094636"/>
          </a:xfrm>
        </p:grpSpPr>
        <p:pic>
          <p:nvPicPr>
            <p:cNvPr id="15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6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17" name="그림 16" descr="건국대 로고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21258035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60768" y="201594"/>
            <a:ext cx="7772400" cy="65563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ko-KR" altLang="en-US" sz="3200" b="1" spc="5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조사료의 중요성</a:t>
            </a:r>
          </a:p>
        </p:txBody>
      </p:sp>
      <p:pic>
        <p:nvPicPr>
          <p:cNvPr id="24579" name="Picture 4" descr="6주령반추위발달_3_milk_gra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847" y="1196752"/>
            <a:ext cx="381647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 descr="6주령반추위발달_3_milk_h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682" y="1196753"/>
            <a:ext cx="3671636" cy="486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 descr="건국대 로고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그룹 46"/>
          <p:cNvGrpSpPr/>
          <p:nvPr/>
        </p:nvGrpSpPr>
        <p:grpSpPr>
          <a:xfrm>
            <a:off x="-14756" y="-27384"/>
            <a:ext cx="1130372" cy="864096"/>
            <a:chOff x="-158772" y="0"/>
            <a:chExt cx="1767385" cy="1094636"/>
          </a:xfrm>
        </p:grpSpPr>
        <p:pic>
          <p:nvPicPr>
            <p:cNvPr id="7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9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21288"/>
            <a:ext cx="9144000" cy="836713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72400" y="479425"/>
            <a:ext cx="944724" cy="7165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43844220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38914" y="201594"/>
            <a:ext cx="7772400" cy="65563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ko-KR" altLang="en-US" sz="3200" b="1" spc="5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육성기 조사료 섭취가 부족하면 </a:t>
            </a:r>
          </a:p>
        </p:txBody>
      </p: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01574" y="2570163"/>
            <a:ext cx="51946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chemeClr val="tx1"/>
                </a:solidFill>
                <a:latin typeface="휴먼엑스포" pitchFamily="18" charset="-127"/>
                <a:ea typeface="견고딕"/>
                <a:cs typeface="견고딕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휴먼엑스포" pitchFamily="18" charset="-127"/>
                <a:ea typeface="견고딕"/>
                <a:cs typeface="견고딕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휴먼엑스포" pitchFamily="18" charset="-127"/>
                <a:ea typeface="견고딕"/>
                <a:cs typeface="견고딕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휴먼엑스포" pitchFamily="18" charset="-127"/>
                <a:ea typeface="견고딕"/>
                <a:cs typeface="견고딕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휴먼엑스포" pitchFamily="18" charset="-127"/>
                <a:ea typeface="견고딕"/>
                <a:cs typeface="견고딕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휴먼엑스포" pitchFamily="18" charset="-127"/>
                <a:ea typeface="견고딕"/>
                <a:cs typeface="견고딕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휴먼엑스포" pitchFamily="18" charset="-127"/>
                <a:ea typeface="견고딕"/>
                <a:cs typeface="견고딕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휴먼엑스포" pitchFamily="18" charset="-127"/>
                <a:ea typeface="견고딕"/>
                <a:cs typeface="견고딕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휴먼엑스포" pitchFamily="18" charset="-127"/>
                <a:ea typeface="견고딕"/>
                <a:cs typeface="견고딕"/>
              </a:defRPr>
            </a:lvl9pPr>
          </a:lstStyle>
          <a:p>
            <a:pPr algn="ctr" eaLnBrk="1" hangingPunct="1"/>
            <a:r>
              <a:rPr kumimoji="0" lang="ko-KR" altLang="en-US" sz="3600" dirty="0" err="1">
                <a:solidFill>
                  <a:srgbClr val="FF0000"/>
                </a:solidFill>
                <a:latin typeface="휴먼옛체" pitchFamily="2" charset="-127"/>
                <a:ea typeface="휴먼옛체" pitchFamily="2" charset="-127"/>
              </a:rPr>
              <a:t>등지방이</a:t>
            </a:r>
            <a:r>
              <a:rPr kumimoji="0" lang="ko-KR" altLang="en-US" sz="3600" dirty="0">
                <a:solidFill>
                  <a:srgbClr val="FF0000"/>
                </a:solidFill>
                <a:latin typeface="휴먼옛체" pitchFamily="2" charset="-127"/>
                <a:ea typeface="휴먼옛체" pitchFamily="2" charset="-127"/>
              </a:rPr>
              <a:t> </a:t>
            </a:r>
            <a:r>
              <a:rPr kumimoji="0" lang="ko-KR" altLang="en-US" sz="3600" dirty="0" smtClean="0">
                <a:solidFill>
                  <a:srgbClr val="FF0000"/>
                </a:solidFill>
                <a:latin typeface="휴먼옛체" pitchFamily="2" charset="-127"/>
                <a:ea typeface="휴먼옛체" pitchFamily="2" charset="-127"/>
              </a:rPr>
              <a:t>두꺼워짐 </a:t>
            </a:r>
            <a:r>
              <a:rPr kumimoji="0" lang="en-US" altLang="ko-KR" sz="3600" dirty="0">
                <a:solidFill>
                  <a:srgbClr val="FF0000"/>
                </a:solidFill>
                <a:latin typeface="휴먼옛체" pitchFamily="2" charset="-127"/>
                <a:ea typeface="휴먼옛체" pitchFamily="2" charset="-127"/>
              </a:rPr>
              <a:t>?</a:t>
            </a:r>
          </a:p>
        </p:txBody>
      </p:sp>
      <p:sp>
        <p:nvSpPr>
          <p:cNvPr id="25604" name="Rectangle 12"/>
          <p:cNvSpPr>
            <a:spLocks noChangeArrowheads="1"/>
          </p:cNvSpPr>
          <p:nvPr/>
        </p:nvSpPr>
        <p:spPr bwMode="auto">
          <a:xfrm>
            <a:off x="356862" y="1643063"/>
            <a:ext cx="439132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000" b="1">
                <a:solidFill>
                  <a:schemeClr val="tx1"/>
                </a:solidFill>
                <a:latin typeface="휴먼엑스포" pitchFamily="18" charset="-127"/>
                <a:ea typeface="견고딕"/>
                <a:cs typeface="견고딕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휴먼엑스포" pitchFamily="18" charset="-127"/>
                <a:ea typeface="견고딕"/>
                <a:cs typeface="견고딕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휴먼엑스포" pitchFamily="18" charset="-127"/>
                <a:ea typeface="견고딕"/>
                <a:cs typeface="견고딕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휴먼엑스포" pitchFamily="18" charset="-127"/>
                <a:ea typeface="견고딕"/>
                <a:cs typeface="견고딕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휴먼엑스포" pitchFamily="18" charset="-127"/>
                <a:ea typeface="견고딕"/>
                <a:cs typeface="견고딕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휴먼엑스포" pitchFamily="18" charset="-127"/>
                <a:ea typeface="견고딕"/>
                <a:cs typeface="견고딕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휴먼엑스포" pitchFamily="18" charset="-127"/>
                <a:ea typeface="견고딕"/>
                <a:cs typeface="견고딕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휴먼엑스포" pitchFamily="18" charset="-127"/>
                <a:ea typeface="견고딕"/>
                <a:cs typeface="견고딕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휴먼엑스포" pitchFamily="18" charset="-127"/>
                <a:ea typeface="견고딕"/>
                <a:cs typeface="견고딕"/>
              </a:defRPr>
            </a:lvl9pPr>
          </a:lstStyle>
          <a:p>
            <a:pPr algn="ctr" eaLnBrk="1" hangingPunct="1"/>
            <a:r>
              <a:rPr kumimoji="0" lang="ko-KR" altLang="en-US" sz="3600">
                <a:latin typeface="휴먼옛체" pitchFamily="2" charset="-127"/>
                <a:ea typeface="휴먼옛체" pitchFamily="2" charset="-127"/>
              </a:rPr>
              <a:t>등심이 작아진다 </a:t>
            </a:r>
            <a:r>
              <a:rPr kumimoji="0" lang="en-US" altLang="ko-KR" sz="3600">
                <a:latin typeface="휴먼옛체" pitchFamily="2" charset="-127"/>
                <a:ea typeface="휴먼옛체" pitchFamily="2" charset="-127"/>
              </a:rPr>
              <a:t>!</a:t>
            </a: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9095" y="3175502"/>
            <a:ext cx="4371919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9144000" cy="836713"/>
          </a:xfrm>
          <a:prstGeom prst="rect">
            <a:avLst/>
          </a:prstGeom>
          <a:noFill/>
        </p:spPr>
      </p:pic>
      <p:pic>
        <p:nvPicPr>
          <p:cNvPr id="7" name="그림 6" descr="건국대 로고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그룹 46"/>
          <p:cNvGrpSpPr/>
          <p:nvPr/>
        </p:nvGrpSpPr>
        <p:grpSpPr>
          <a:xfrm>
            <a:off x="-14756" y="-27384"/>
            <a:ext cx="1130372" cy="864096"/>
            <a:chOff x="-158772" y="0"/>
            <a:chExt cx="1767385" cy="1094636"/>
          </a:xfrm>
        </p:grpSpPr>
        <p:pic>
          <p:nvPicPr>
            <p:cNvPr id="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0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5943904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60768" y="273032"/>
            <a:ext cx="7772400" cy="584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ko-KR" altLang="en-US" sz="32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농후사료를 과다 급여하면</a:t>
            </a:r>
            <a:r>
              <a:rPr lang="en-US" altLang="ko-KR" sz="32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?</a:t>
            </a:r>
            <a:endParaRPr lang="ko-KR" altLang="en-US" sz="3200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3699" y="479425"/>
            <a:ext cx="2193425" cy="166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5353" y="2133600"/>
            <a:ext cx="2438300" cy="5334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3">
                  <a:lumMod val="85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dirty="0">
                <a:solidFill>
                  <a:schemeClr val="bg1"/>
                </a:solidFill>
                <a:latin typeface="Times New Roman" pitchFamily="18" charset="0"/>
                <a:ea typeface="+mn-ea"/>
              </a:rPr>
              <a:t>농후사료 </a:t>
            </a:r>
            <a:r>
              <a:rPr kumimoji="0" lang="ko-KR" altLang="en-US" sz="2400" dirty="0" err="1">
                <a:solidFill>
                  <a:srgbClr val="FF0000"/>
                </a:solidFill>
                <a:latin typeface="Times New Roman" pitchFamily="18" charset="0"/>
                <a:ea typeface="+mn-ea"/>
              </a:rPr>
              <a:t>과급</a:t>
            </a:r>
            <a:endParaRPr kumimoji="0" lang="ko-KR" altLang="en-US" sz="2400" dirty="0">
              <a:solidFill>
                <a:srgbClr val="EAEAEA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85353" y="3276600"/>
            <a:ext cx="2438300" cy="5334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3">
                  <a:lumMod val="85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>
                <a:solidFill>
                  <a:schemeClr val="bg1"/>
                </a:solidFill>
                <a:latin typeface="Times New Roman" pitchFamily="18" charset="0"/>
                <a:ea typeface="+mn-ea"/>
              </a:rPr>
              <a:t>반추작용</a:t>
            </a:r>
            <a:r>
              <a:rPr kumimoji="0" lang="ko-KR" altLang="en-US" sz="2400">
                <a:solidFill>
                  <a:srgbClr val="EAEAEA"/>
                </a:solidFill>
                <a:latin typeface="Times New Roman" pitchFamily="18" charset="0"/>
                <a:ea typeface="+mn-ea"/>
              </a:rPr>
              <a:t> </a:t>
            </a:r>
            <a:r>
              <a:rPr kumimoji="0" lang="ko-KR" altLang="en-US" sz="2400">
                <a:solidFill>
                  <a:srgbClr val="FF0000"/>
                </a:solidFill>
                <a:latin typeface="Times New Roman" pitchFamily="18" charset="0"/>
                <a:ea typeface="+mn-ea"/>
              </a:rPr>
              <a:t>둔화</a:t>
            </a:r>
            <a:endParaRPr kumimoji="0" lang="ko-KR" altLang="en-US" sz="2400">
              <a:solidFill>
                <a:srgbClr val="EAEAEA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85353" y="4419600"/>
            <a:ext cx="2438300" cy="5334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3">
                  <a:lumMod val="85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>
                <a:solidFill>
                  <a:schemeClr val="bg1"/>
                </a:solidFill>
                <a:latin typeface="Times New Roman" pitchFamily="18" charset="0"/>
                <a:ea typeface="+mn-ea"/>
              </a:rPr>
              <a:t>타액분비</a:t>
            </a:r>
            <a:r>
              <a:rPr kumimoji="0" lang="ko-KR" altLang="en-US" sz="2400">
                <a:solidFill>
                  <a:srgbClr val="EAEAEA"/>
                </a:solidFill>
                <a:latin typeface="Times New Roman" pitchFamily="18" charset="0"/>
                <a:ea typeface="+mn-ea"/>
              </a:rPr>
              <a:t> </a:t>
            </a:r>
            <a:r>
              <a:rPr kumimoji="0" lang="ko-KR" altLang="en-US" sz="2400">
                <a:solidFill>
                  <a:srgbClr val="FF0000"/>
                </a:solidFill>
                <a:latin typeface="Times New Roman" pitchFamily="18" charset="0"/>
                <a:ea typeface="+mn-ea"/>
              </a:rPr>
              <a:t>감소</a:t>
            </a:r>
            <a:endParaRPr kumimoji="0" lang="ko-KR" altLang="en-US" sz="2400">
              <a:solidFill>
                <a:srgbClr val="EAEAEA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85353" y="5562600"/>
            <a:ext cx="2438300" cy="5334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3">
                  <a:lumMod val="85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>
                <a:solidFill>
                  <a:srgbClr val="33CC33"/>
                </a:solidFill>
                <a:latin typeface="Times New Roman" pitchFamily="18" charset="0"/>
                <a:ea typeface="+mn-ea"/>
              </a:rPr>
              <a:t>pH</a:t>
            </a:r>
            <a:r>
              <a:rPr kumimoji="0" lang="ko-KR" altLang="en-US" sz="2400">
                <a:solidFill>
                  <a:srgbClr val="33CC33"/>
                </a:solidFill>
                <a:latin typeface="Times New Roman" pitchFamily="18" charset="0"/>
                <a:ea typeface="+mn-ea"/>
              </a:rPr>
              <a:t>저하</a:t>
            </a:r>
            <a:endParaRPr kumimoji="0" lang="ko-KR" altLang="en-US" sz="2400">
              <a:solidFill>
                <a:srgbClr val="EAEAEA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495850" y="2133600"/>
            <a:ext cx="3886647" cy="5334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3">
                  <a:lumMod val="85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>
                <a:solidFill>
                  <a:schemeClr val="bg1"/>
                </a:solidFill>
                <a:latin typeface="Times New Roman" pitchFamily="18" charset="0"/>
                <a:ea typeface="+mn-ea"/>
              </a:rPr>
              <a:t>반추위 내 미생물활동변화</a:t>
            </a:r>
            <a:endParaRPr kumimoji="0" lang="ko-KR" altLang="en-US" sz="2400">
              <a:solidFill>
                <a:srgbClr val="0099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495850" y="3810000"/>
            <a:ext cx="3886647" cy="5334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3">
                  <a:lumMod val="85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>
                <a:solidFill>
                  <a:schemeClr val="bg1"/>
                </a:solidFill>
                <a:latin typeface="Times New Roman" pitchFamily="18" charset="0"/>
                <a:ea typeface="+mn-ea"/>
              </a:rPr>
              <a:t>프로피온산 증가</a:t>
            </a:r>
            <a:r>
              <a:rPr kumimoji="0" lang="en-US" altLang="ko-KR" sz="2400">
                <a:solidFill>
                  <a:schemeClr val="bg1"/>
                </a:solidFill>
                <a:latin typeface="Times New Roman" pitchFamily="18" charset="0"/>
                <a:ea typeface="+mn-ea"/>
              </a:rPr>
              <a:t>/</a:t>
            </a:r>
            <a:r>
              <a:rPr kumimoji="0" lang="ko-KR" altLang="en-US" sz="2400">
                <a:solidFill>
                  <a:schemeClr val="bg1"/>
                </a:solidFill>
                <a:latin typeface="Times New Roman" pitchFamily="18" charset="0"/>
                <a:ea typeface="+mn-ea"/>
              </a:rPr>
              <a:t>초산 감소</a:t>
            </a:r>
            <a:endParaRPr kumimoji="0" lang="ko-KR" altLang="en-US" sz="2400">
              <a:solidFill>
                <a:srgbClr val="0099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495850" y="5486400"/>
            <a:ext cx="3886647" cy="5334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3">
                  <a:lumMod val="85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dirty="0" err="1">
                <a:solidFill>
                  <a:srgbClr val="FF0000"/>
                </a:solidFill>
                <a:latin typeface="Times New Roman" pitchFamily="18" charset="0"/>
                <a:ea typeface="+mn-ea"/>
              </a:rPr>
              <a:t>지방침착율</a:t>
            </a:r>
            <a:r>
              <a:rPr kumimoji="0" lang="ko-KR" altLang="en-US" sz="2400" dirty="0">
                <a:solidFill>
                  <a:srgbClr val="FF0000"/>
                </a:solidFill>
                <a:latin typeface="Times New Roman" pitchFamily="18" charset="0"/>
                <a:ea typeface="+mn-ea"/>
              </a:rPr>
              <a:t> 저하</a:t>
            </a:r>
          </a:p>
        </p:txBody>
      </p:sp>
      <p:sp>
        <p:nvSpPr>
          <p:cNvPr id="34827" name="AutoShape 10"/>
          <p:cNvSpPr>
            <a:spLocks noChangeArrowheads="1"/>
          </p:cNvSpPr>
          <p:nvPr/>
        </p:nvSpPr>
        <p:spPr bwMode="auto">
          <a:xfrm>
            <a:off x="1600648" y="2743200"/>
            <a:ext cx="609202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kumimoji="0" lang="ko-KR" altLang="en-US">
              <a:ea typeface="휴먼엑스포" pitchFamily="18" charset="-127"/>
            </a:endParaRPr>
          </a:p>
        </p:txBody>
      </p:sp>
      <p:sp>
        <p:nvSpPr>
          <p:cNvPr id="34828" name="AutoShape 11"/>
          <p:cNvSpPr>
            <a:spLocks noChangeArrowheads="1"/>
          </p:cNvSpPr>
          <p:nvPr/>
        </p:nvSpPr>
        <p:spPr bwMode="auto">
          <a:xfrm>
            <a:off x="1600648" y="3886200"/>
            <a:ext cx="609202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kumimoji="0" lang="ko-KR" altLang="en-US">
              <a:ea typeface="휴먼엑스포" pitchFamily="18" charset="-127"/>
            </a:endParaRPr>
          </a:p>
        </p:txBody>
      </p:sp>
      <p:sp>
        <p:nvSpPr>
          <p:cNvPr id="34829" name="AutoShape 12"/>
          <p:cNvSpPr>
            <a:spLocks noChangeArrowheads="1"/>
          </p:cNvSpPr>
          <p:nvPr/>
        </p:nvSpPr>
        <p:spPr bwMode="auto">
          <a:xfrm>
            <a:off x="1600648" y="5029200"/>
            <a:ext cx="609202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kumimoji="0" lang="ko-KR" altLang="en-US">
              <a:ea typeface="휴먼엑스포" pitchFamily="18" charset="-127"/>
            </a:endParaRPr>
          </a:p>
        </p:txBody>
      </p:sp>
      <p:sp>
        <p:nvSpPr>
          <p:cNvPr id="34830" name="AutoShape 13"/>
          <p:cNvSpPr>
            <a:spLocks noChangeArrowheads="1"/>
          </p:cNvSpPr>
          <p:nvPr/>
        </p:nvSpPr>
        <p:spPr bwMode="auto">
          <a:xfrm>
            <a:off x="6209977" y="2743200"/>
            <a:ext cx="609202" cy="914400"/>
          </a:xfrm>
          <a:prstGeom prst="downArrow">
            <a:avLst>
              <a:gd name="adj1" fmla="val 50000"/>
              <a:gd name="adj2" fmla="val 37523"/>
            </a:avLst>
          </a:prstGeom>
          <a:solidFill>
            <a:srgbClr val="008000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kumimoji="0" lang="ko-KR" altLang="en-US">
              <a:ea typeface="휴먼엑스포" pitchFamily="18" charset="-127"/>
            </a:endParaRPr>
          </a:p>
        </p:txBody>
      </p:sp>
      <p:sp>
        <p:nvSpPr>
          <p:cNvPr id="34831" name="AutoShape 14"/>
          <p:cNvSpPr>
            <a:spLocks noChangeArrowheads="1"/>
          </p:cNvSpPr>
          <p:nvPr/>
        </p:nvSpPr>
        <p:spPr bwMode="auto">
          <a:xfrm>
            <a:off x="6209977" y="4495800"/>
            <a:ext cx="609202" cy="914400"/>
          </a:xfrm>
          <a:prstGeom prst="downArrow">
            <a:avLst>
              <a:gd name="adj1" fmla="val 50000"/>
              <a:gd name="adj2" fmla="val 37523"/>
            </a:avLst>
          </a:prstGeom>
          <a:solidFill>
            <a:srgbClr val="008000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kumimoji="0" lang="ko-KR" altLang="en-US">
              <a:ea typeface="휴먼엑스포" pitchFamily="18" charset="-127"/>
            </a:endParaRPr>
          </a:p>
        </p:txBody>
      </p:sp>
      <p:cxnSp>
        <p:nvCxnSpPr>
          <p:cNvPr id="34832" name="AutoShape 15"/>
          <p:cNvCxnSpPr>
            <a:cxnSpLocks noChangeShapeType="1"/>
            <a:stCxn id="8" idx="3"/>
            <a:endCxn id="9" idx="1"/>
          </p:cNvCxnSpPr>
          <p:nvPr/>
        </p:nvCxnSpPr>
        <p:spPr bwMode="auto">
          <a:xfrm flipV="1">
            <a:off x="3123653" y="2400300"/>
            <a:ext cx="1372198" cy="3429000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rgbClr val="006600"/>
            </a:solidFill>
            <a:miter lim="800000"/>
            <a:headEnd/>
            <a:tailEnd type="triangle" w="med" len="med"/>
          </a:ln>
        </p:spPr>
      </p:cxnSp>
      <p:pic>
        <p:nvPicPr>
          <p:cNvPr id="17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9144000" cy="836713"/>
          </a:xfrm>
          <a:prstGeom prst="rect">
            <a:avLst/>
          </a:prstGeom>
          <a:noFill/>
        </p:spPr>
      </p:pic>
      <p:grpSp>
        <p:nvGrpSpPr>
          <p:cNvPr id="3" name="그룹 46"/>
          <p:cNvGrpSpPr/>
          <p:nvPr/>
        </p:nvGrpSpPr>
        <p:grpSpPr>
          <a:xfrm>
            <a:off x="-14756" y="-27384"/>
            <a:ext cx="1130372" cy="864096"/>
            <a:chOff x="-158772" y="0"/>
            <a:chExt cx="1767385" cy="1094636"/>
          </a:xfrm>
        </p:grpSpPr>
        <p:pic>
          <p:nvPicPr>
            <p:cNvPr id="1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20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21" name="그림 20" descr="건국대 로고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4452366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sz="2000">
              <a:solidFill>
                <a:prstClr val="white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160065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4400" dirty="0" smtClean="0">
                <a:solidFill>
                  <a:prstClr val="white"/>
                </a:solidFill>
                <a:latin typeface="HY울릉도B" pitchFamily="18" charset="-127"/>
                <a:ea typeface="HY울릉도B" pitchFamily="18" charset="-127"/>
                <a:cs typeface="+mn-cs"/>
              </a:rPr>
              <a:t>한우 비육사업의 꿈</a:t>
            </a:r>
            <a:r>
              <a:rPr lang="ko-KR" altLang="en-US" sz="4400" dirty="0" smtClean="0">
                <a:solidFill>
                  <a:srgbClr val="FF0000"/>
                </a:solidFill>
                <a:latin typeface="맑은 고딕"/>
                <a:cs typeface="+mn-cs"/>
              </a:rPr>
              <a:t> ★</a:t>
            </a:r>
            <a:endParaRPr lang="ko-KR" altLang="en-US" sz="4400" dirty="0">
              <a:solidFill>
                <a:prstClr val="white"/>
              </a:solidFill>
              <a:latin typeface="HY울릉도B" pitchFamily="18" charset="-127"/>
              <a:ea typeface="HY울릉도B" pitchFamily="18" charset="-127"/>
              <a:cs typeface="+mn-cs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0" y="980728"/>
            <a:ext cx="9145588" cy="565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sz="2000">
              <a:solidFill>
                <a:prstClr val="white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-7937" y="96167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3200" dirty="0" smtClean="0">
                <a:solidFill>
                  <a:prstClr val="white"/>
                </a:solidFill>
                <a:latin typeface="HY울릉도B" pitchFamily="18" charset="-127"/>
                <a:ea typeface="HY울릉도B" pitchFamily="18" charset="-127"/>
                <a:cs typeface="+mn-cs"/>
              </a:rPr>
              <a:t>육질 </a:t>
            </a:r>
            <a:r>
              <a:rPr lang="en-US" altLang="ko-KR" sz="3200" dirty="0" smtClean="0">
                <a:solidFill>
                  <a:prstClr val="white"/>
                </a:solidFill>
                <a:latin typeface="HY울릉도B" pitchFamily="18" charset="-127"/>
                <a:ea typeface="HY울릉도B" pitchFamily="18" charset="-127"/>
                <a:cs typeface="+mn-cs"/>
              </a:rPr>
              <a:t>1</a:t>
            </a:r>
            <a:r>
              <a:rPr lang="en-US" altLang="ko-KR" sz="3200" baseline="30000" dirty="0" smtClean="0">
                <a:solidFill>
                  <a:prstClr val="white"/>
                </a:solidFill>
                <a:latin typeface="HY울릉도B" pitchFamily="18" charset="-127"/>
                <a:ea typeface="HY울릉도B" pitchFamily="18" charset="-127"/>
                <a:cs typeface="+mn-cs"/>
              </a:rPr>
              <a:t>++</a:t>
            </a:r>
            <a:r>
              <a:rPr lang="en-US" altLang="ko-KR" sz="3200" dirty="0" smtClean="0">
                <a:solidFill>
                  <a:prstClr val="white"/>
                </a:solidFill>
                <a:latin typeface="HY울릉도B" pitchFamily="18" charset="-127"/>
                <a:ea typeface="HY울릉도B" pitchFamily="18" charset="-127"/>
                <a:cs typeface="+mn-cs"/>
              </a:rPr>
              <a:t> </a:t>
            </a:r>
            <a:r>
              <a:rPr lang="ko-KR" altLang="en-US" sz="3200" dirty="0" smtClean="0">
                <a:solidFill>
                  <a:prstClr val="white"/>
                </a:solidFill>
                <a:latin typeface="HY울릉도B" pitchFamily="18" charset="-127"/>
                <a:ea typeface="HY울릉도B" pitchFamily="18" charset="-127"/>
                <a:cs typeface="+mn-cs"/>
              </a:rPr>
              <a:t>등급 비육우 출하</a:t>
            </a:r>
            <a:endParaRPr lang="ko-KR" altLang="en-US" sz="3200" dirty="0">
              <a:solidFill>
                <a:prstClr val="white"/>
              </a:solidFill>
              <a:latin typeface="HY울릉도B" pitchFamily="18" charset="-127"/>
              <a:ea typeface="HY울릉도B" pitchFamily="18" charset="-127"/>
              <a:cs typeface="+mn-cs"/>
            </a:endParaRPr>
          </a:p>
        </p:txBody>
      </p:sp>
      <p:grpSp>
        <p:nvGrpSpPr>
          <p:cNvPr id="2" name="그룹 52"/>
          <p:cNvGrpSpPr/>
          <p:nvPr/>
        </p:nvGrpSpPr>
        <p:grpSpPr>
          <a:xfrm>
            <a:off x="971600" y="2023132"/>
            <a:ext cx="7223618" cy="3350084"/>
            <a:chOff x="1181100" y="1333500"/>
            <a:chExt cx="9858375" cy="4572000"/>
          </a:xfrm>
        </p:grpSpPr>
        <p:sp>
          <p:nvSpPr>
            <p:cNvPr id="55" name="다이아몬드 54"/>
            <p:cNvSpPr/>
            <p:nvPr/>
          </p:nvSpPr>
          <p:spPr>
            <a:xfrm>
              <a:off x="1181100" y="2590800"/>
              <a:ext cx="2971800" cy="2971800"/>
            </a:xfrm>
            <a:prstGeom prst="diamond">
              <a:avLst/>
            </a:prstGeom>
            <a:solidFill>
              <a:srgbClr val="74ACDC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다이아몬드 39"/>
            <p:cNvSpPr/>
            <p:nvPr/>
          </p:nvSpPr>
          <p:spPr>
            <a:xfrm>
              <a:off x="2667000" y="2590800"/>
              <a:ext cx="1485900" cy="2971800"/>
            </a:xfrm>
            <a:custGeom>
              <a:avLst/>
              <a:gdLst>
                <a:gd name="connsiteX0" fmla="*/ 0 w 2971800"/>
                <a:gd name="connsiteY0" fmla="*/ 1485900 h 2971800"/>
                <a:gd name="connsiteX1" fmla="*/ 1485900 w 2971800"/>
                <a:gd name="connsiteY1" fmla="*/ 0 h 2971800"/>
                <a:gd name="connsiteX2" fmla="*/ 2971800 w 2971800"/>
                <a:gd name="connsiteY2" fmla="*/ 1485900 h 2971800"/>
                <a:gd name="connsiteX3" fmla="*/ 1485900 w 2971800"/>
                <a:gd name="connsiteY3" fmla="*/ 2971800 h 2971800"/>
                <a:gd name="connsiteX4" fmla="*/ 0 w 2971800"/>
                <a:gd name="connsiteY4" fmla="*/ 1485900 h 2971800"/>
                <a:gd name="connsiteX0" fmla="*/ 514350 w 1485900"/>
                <a:gd name="connsiteY0" fmla="*/ 1562100 h 2971800"/>
                <a:gd name="connsiteX1" fmla="*/ 0 w 1485900"/>
                <a:gd name="connsiteY1" fmla="*/ 0 h 2971800"/>
                <a:gd name="connsiteX2" fmla="*/ 1485900 w 1485900"/>
                <a:gd name="connsiteY2" fmla="*/ 1485900 h 2971800"/>
                <a:gd name="connsiteX3" fmla="*/ 0 w 1485900"/>
                <a:gd name="connsiteY3" fmla="*/ 2971800 h 2971800"/>
                <a:gd name="connsiteX4" fmla="*/ 514350 w 1485900"/>
                <a:gd name="connsiteY4" fmla="*/ 156210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5900" h="2971800">
                  <a:moveTo>
                    <a:pt x="514350" y="1562100"/>
                  </a:moveTo>
                  <a:lnTo>
                    <a:pt x="0" y="0"/>
                  </a:lnTo>
                  <a:lnTo>
                    <a:pt x="1485900" y="1485900"/>
                  </a:lnTo>
                  <a:lnTo>
                    <a:pt x="0" y="2971800"/>
                  </a:lnTo>
                  <a:lnTo>
                    <a:pt x="514350" y="1562100"/>
                  </a:lnTo>
                  <a:close/>
                </a:path>
              </a:pathLst>
            </a:custGeom>
            <a:solidFill>
              <a:srgbClr val="74ACDC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다이아몬드 40"/>
            <p:cNvSpPr/>
            <p:nvPr/>
          </p:nvSpPr>
          <p:spPr>
            <a:xfrm>
              <a:off x="2219325" y="2009775"/>
              <a:ext cx="5057775" cy="3886200"/>
            </a:xfrm>
            <a:custGeom>
              <a:avLst/>
              <a:gdLst>
                <a:gd name="connsiteX0" fmla="*/ 0 w 3867150"/>
                <a:gd name="connsiteY0" fmla="*/ 2066925 h 4133850"/>
                <a:gd name="connsiteX1" fmla="*/ 1933575 w 3867150"/>
                <a:gd name="connsiteY1" fmla="*/ 0 h 4133850"/>
                <a:gd name="connsiteX2" fmla="*/ 3867150 w 3867150"/>
                <a:gd name="connsiteY2" fmla="*/ 2066925 h 4133850"/>
                <a:gd name="connsiteX3" fmla="*/ 1933575 w 3867150"/>
                <a:gd name="connsiteY3" fmla="*/ 4133850 h 4133850"/>
                <a:gd name="connsiteX4" fmla="*/ 0 w 3867150"/>
                <a:gd name="connsiteY4" fmla="*/ 2066925 h 4133850"/>
                <a:gd name="connsiteX0" fmla="*/ 0 w 4895850"/>
                <a:gd name="connsiteY0" fmla="*/ 2066925 h 4133850"/>
                <a:gd name="connsiteX1" fmla="*/ 1933575 w 4895850"/>
                <a:gd name="connsiteY1" fmla="*/ 0 h 4133850"/>
                <a:gd name="connsiteX2" fmla="*/ 4895850 w 4895850"/>
                <a:gd name="connsiteY2" fmla="*/ 2105025 h 4133850"/>
                <a:gd name="connsiteX3" fmla="*/ 1933575 w 4895850"/>
                <a:gd name="connsiteY3" fmla="*/ 4133850 h 4133850"/>
                <a:gd name="connsiteX4" fmla="*/ 0 w 4895850"/>
                <a:gd name="connsiteY4" fmla="*/ 2066925 h 4133850"/>
                <a:gd name="connsiteX0" fmla="*/ 0 w 5057775"/>
                <a:gd name="connsiteY0" fmla="*/ 2066925 h 3886200"/>
                <a:gd name="connsiteX1" fmla="*/ 1933575 w 5057775"/>
                <a:gd name="connsiteY1" fmla="*/ 0 h 3886200"/>
                <a:gd name="connsiteX2" fmla="*/ 4895850 w 5057775"/>
                <a:gd name="connsiteY2" fmla="*/ 2105025 h 3886200"/>
                <a:gd name="connsiteX3" fmla="*/ 5057775 w 5057775"/>
                <a:gd name="connsiteY3" fmla="*/ 3886200 h 3886200"/>
                <a:gd name="connsiteX4" fmla="*/ 0 w 5057775"/>
                <a:gd name="connsiteY4" fmla="*/ 2066925 h 388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775" h="3886200">
                  <a:moveTo>
                    <a:pt x="0" y="2066925"/>
                  </a:moveTo>
                  <a:lnTo>
                    <a:pt x="1933575" y="0"/>
                  </a:lnTo>
                  <a:lnTo>
                    <a:pt x="4895850" y="2105025"/>
                  </a:lnTo>
                  <a:lnTo>
                    <a:pt x="5057775" y="3886200"/>
                  </a:lnTo>
                  <a:lnTo>
                    <a:pt x="0" y="2066925"/>
                  </a:lnTo>
                  <a:close/>
                </a:path>
              </a:pathLst>
            </a:custGeom>
            <a:solidFill>
              <a:srgbClr val="74ACD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다이아몬드 40"/>
            <p:cNvSpPr/>
            <p:nvPr/>
          </p:nvSpPr>
          <p:spPr>
            <a:xfrm>
              <a:off x="4152901" y="2009775"/>
              <a:ext cx="3124200" cy="3886200"/>
            </a:xfrm>
            <a:custGeom>
              <a:avLst/>
              <a:gdLst>
                <a:gd name="connsiteX0" fmla="*/ 0 w 3867150"/>
                <a:gd name="connsiteY0" fmla="*/ 2066925 h 4133850"/>
                <a:gd name="connsiteX1" fmla="*/ 1933575 w 3867150"/>
                <a:gd name="connsiteY1" fmla="*/ 0 h 4133850"/>
                <a:gd name="connsiteX2" fmla="*/ 3867150 w 3867150"/>
                <a:gd name="connsiteY2" fmla="*/ 2066925 h 4133850"/>
                <a:gd name="connsiteX3" fmla="*/ 1933575 w 3867150"/>
                <a:gd name="connsiteY3" fmla="*/ 4133850 h 4133850"/>
                <a:gd name="connsiteX4" fmla="*/ 0 w 3867150"/>
                <a:gd name="connsiteY4" fmla="*/ 2066925 h 4133850"/>
                <a:gd name="connsiteX0" fmla="*/ 0 w 4895850"/>
                <a:gd name="connsiteY0" fmla="*/ 2066925 h 4133850"/>
                <a:gd name="connsiteX1" fmla="*/ 1933575 w 4895850"/>
                <a:gd name="connsiteY1" fmla="*/ 0 h 4133850"/>
                <a:gd name="connsiteX2" fmla="*/ 4895850 w 4895850"/>
                <a:gd name="connsiteY2" fmla="*/ 2105025 h 4133850"/>
                <a:gd name="connsiteX3" fmla="*/ 1933575 w 4895850"/>
                <a:gd name="connsiteY3" fmla="*/ 4133850 h 4133850"/>
                <a:gd name="connsiteX4" fmla="*/ 0 w 4895850"/>
                <a:gd name="connsiteY4" fmla="*/ 2066925 h 4133850"/>
                <a:gd name="connsiteX0" fmla="*/ 0 w 5057775"/>
                <a:gd name="connsiteY0" fmla="*/ 2066925 h 3886200"/>
                <a:gd name="connsiteX1" fmla="*/ 1933575 w 5057775"/>
                <a:gd name="connsiteY1" fmla="*/ 0 h 3886200"/>
                <a:gd name="connsiteX2" fmla="*/ 4895850 w 5057775"/>
                <a:gd name="connsiteY2" fmla="*/ 2105025 h 3886200"/>
                <a:gd name="connsiteX3" fmla="*/ 5057775 w 5057775"/>
                <a:gd name="connsiteY3" fmla="*/ 3886200 h 3886200"/>
                <a:gd name="connsiteX4" fmla="*/ 0 w 5057775"/>
                <a:gd name="connsiteY4" fmla="*/ 2066925 h 3886200"/>
                <a:gd name="connsiteX0" fmla="*/ 3124200 w 3124200"/>
                <a:gd name="connsiteY0" fmla="*/ 3886200 h 3886200"/>
                <a:gd name="connsiteX1" fmla="*/ 0 w 3124200"/>
                <a:gd name="connsiteY1" fmla="*/ 0 h 3886200"/>
                <a:gd name="connsiteX2" fmla="*/ 2962275 w 3124200"/>
                <a:gd name="connsiteY2" fmla="*/ 2105025 h 3886200"/>
                <a:gd name="connsiteX3" fmla="*/ 3124200 w 3124200"/>
                <a:gd name="connsiteY3" fmla="*/ 3886200 h 388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4200" h="3886200">
                  <a:moveTo>
                    <a:pt x="3124200" y="3886200"/>
                  </a:moveTo>
                  <a:lnTo>
                    <a:pt x="0" y="0"/>
                  </a:lnTo>
                  <a:lnTo>
                    <a:pt x="2962275" y="2105025"/>
                  </a:lnTo>
                  <a:lnTo>
                    <a:pt x="3124200" y="3886200"/>
                  </a:lnTo>
                  <a:close/>
                </a:path>
              </a:pathLst>
            </a:custGeom>
            <a:solidFill>
              <a:srgbClr val="74ACD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다이아몬드 44"/>
            <p:cNvSpPr/>
            <p:nvPr/>
          </p:nvSpPr>
          <p:spPr>
            <a:xfrm>
              <a:off x="4152900" y="1333500"/>
              <a:ext cx="2971800" cy="3257550"/>
            </a:xfrm>
            <a:custGeom>
              <a:avLst/>
              <a:gdLst>
                <a:gd name="connsiteX0" fmla="*/ 0 w 2971800"/>
                <a:gd name="connsiteY0" fmla="*/ 1485900 h 2971800"/>
                <a:gd name="connsiteX1" fmla="*/ 1485900 w 2971800"/>
                <a:gd name="connsiteY1" fmla="*/ 0 h 2971800"/>
                <a:gd name="connsiteX2" fmla="*/ 2971800 w 2971800"/>
                <a:gd name="connsiteY2" fmla="*/ 1485900 h 2971800"/>
                <a:gd name="connsiteX3" fmla="*/ 1485900 w 2971800"/>
                <a:gd name="connsiteY3" fmla="*/ 2971800 h 2971800"/>
                <a:gd name="connsiteX4" fmla="*/ 0 w 2971800"/>
                <a:gd name="connsiteY4" fmla="*/ 1485900 h 2971800"/>
                <a:gd name="connsiteX0" fmla="*/ 0 w 2971800"/>
                <a:gd name="connsiteY0" fmla="*/ 2743200 h 4229100"/>
                <a:gd name="connsiteX1" fmla="*/ 1390650 w 2971800"/>
                <a:gd name="connsiteY1" fmla="*/ 0 h 4229100"/>
                <a:gd name="connsiteX2" fmla="*/ 2971800 w 2971800"/>
                <a:gd name="connsiteY2" fmla="*/ 2743200 h 4229100"/>
                <a:gd name="connsiteX3" fmla="*/ 1485900 w 2971800"/>
                <a:gd name="connsiteY3" fmla="*/ 4229100 h 4229100"/>
                <a:gd name="connsiteX4" fmla="*/ 0 w 2971800"/>
                <a:gd name="connsiteY4" fmla="*/ 2743200 h 4229100"/>
                <a:gd name="connsiteX0" fmla="*/ 0 w 2971800"/>
                <a:gd name="connsiteY0" fmla="*/ 2743200 h 3257550"/>
                <a:gd name="connsiteX1" fmla="*/ 1390650 w 2971800"/>
                <a:gd name="connsiteY1" fmla="*/ 0 h 3257550"/>
                <a:gd name="connsiteX2" fmla="*/ 2971800 w 2971800"/>
                <a:gd name="connsiteY2" fmla="*/ 2743200 h 3257550"/>
                <a:gd name="connsiteX3" fmla="*/ 990600 w 2971800"/>
                <a:gd name="connsiteY3" fmla="*/ 3257550 h 3257550"/>
                <a:gd name="connsiteX4" fmla="*/ 0 w 2971800"/>
                <a:gd name="connsiteY4" fmla="*/ 274320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800" h="3257550">
                  <a:moveTo>
                    <a:pt x="0" y="2743200"/>
                  </a:moveTo>
                  <a:lnTo>
                    <a:pt x="1390650" y="0"/>
                  </a:lnTo>
                  <a:lnTo>
                    <a:pt x="2971800" y="2743200"/>
                  </a:lnTo>
                  <a:lnTo>
                    <a:pt x="990600" y="3257550"/>
                  </a:lnTo>
                  <a:lnTo>
                    <a:pt x="0" y="2743200"/>
                  </a:lnTo>
                  <a:close/>
                </a:path>
              </a:pathLst>
            </a:custGeom>
            <a:solidFill>
              <a:srgbClr val="7030A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다이아몬드 44"/>
            <p:cNvSpPr/>
            <p:nvPr/>
          </p:nvSpPr>
          <p:spPr>
            <a:xfrm>
              <a:off x="5143500" y="1333500"/>
              <a:ext cx="1981200" cy="3257550"/>
            </a:xfrm>
            <a:custGeom>
              <a:avLst/>
              <a:gdLst>
                <a:gd name="connsiteX0" fmla="*/ 0 w 2971800"/>
                <a:gd name="connsiteY0" fmla="*/ 1485900 h 2971800"/>
                <a:gd name="connsiteX1" fmla="*/ 1485900 w 2971800"/>
                <a:gd name="connsiteY1" fmla="*/ 0 h 2971800"/>
                <a:gd name="connsiteX2" fmla="*/ 2971800 w 2971800"/>
                <a:gd name="connsiteY2" fmla="*/ 1485900 h 2971800"/>
                <a:gd name="connsiteX3" fmla="*/ 1485900 w 2971800"/>
                <a:gd name="connsiteY3" fmla="*/ 2971800 h 2971800"/>
                <a:gd name="connsiteX4" fmla="*/ 0 w 2971800"/>
                <a:gd name="connsiteY4" fmla="*/ 1485900 h 2971800"/>
                <a:gd name="connsiteX0" fmla="*/ 0 w 2971800"/>
                <a:gd name="connsiteY0" fmla="*/ 2743200 h 4229100"/>
                <a:gd name="connsiteX1" fmla="*/ 1390650 w 2971800"/>
                <a:gd name="connsiteY1" fmla="*/ 0 h 4229100"/>
                <a:gd name="connsiteX2" fmla="*/ 2971800 w 2971800"/>
                <a:gd name="connsiteY2" fmla="*/ 2743200 h 4229100"/>
                <a:gd name="connsiteX3" fmla="*/ 1485900 w 2971800"/>
                <a:gd name="connsiteY3" fmla="*/ 4229100 h 4229100"/>
                <a:gd name="connsiteX4" fmla="*/ 0 w 2971800"/>
                <a:gd name="connsiteY4" fmla="*/ 2743200 h 4229100"/>
                <a:gd name="connsiteX0" fmla="*/ 0 w 2971800"/>
                <a:gd name="connsiteY0" fmla="*/ 2743200 h 3257550"/>
                <a:gd name="connsiteX1" fmla="*/ 1390650 w 2971800"/>
                <a:gd name="connsiteY1" fmla="*/ 0 h 3257550"/>
                <a:gd name="connsiteX2" fmla="*/ 2971800 w 2971800"/>
                <a:gd name="connsiteY2" fmla="*/ 2743200 h 3257550"/>
                <a:gd name="connsiteX3" fmla="*/ 990600 w 2971800"/>
                <a:gd name="connsiteY3" fmla="*/ 3257550 h 3257550"/>
                <a:gd name="connsiteX4" fmla="*/ 0 w 2971800"/>
                <a:gd name="connsiteY4" fmla="*/ 2743200 h 3257550"/>
                <a:gd name="connsiteX0" fmla="*/ 0 w 1981200"/>
                <a:gd name="connsiteY0" fmla="*/ 3257550 h 3257550"/>
                <a:gd name="connsiteX1" fmla="*/ 400050 w 1981200"/>
                <a:gd name="connsiteY1" fmla="*/ 0 h 3257550"/>
                <a:gd name="connsiteX2" fmla="*/ 1981200 w 1981200"/>
                <a:gd name="connsiteY2" fmla="*/ 2743200 h 3257550"/>
                <a:gd name="connsiteX3" fmla="*/ 0 w 198120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1200" h="3257550">
                  <a:moveTo>
                    <a:pt x="0" y="3257550"/>
                  </a:moveTo>
                  <a:lnTo>
                    <a:pt x="400050" y="0"/>
                  </a:lnTo>
                  <a:lnTo>
                    <a:pt x="1981200" y="2743200"/>
                  </a:lnTo>
                  <a:lnTo>
                    <a:pt x="0" y="3257550"/>
                  </a:lnTo>
                  <a:close/>
                </a:path>
              </a:pathLst>
            </a:custGeom>
            <a:solidFill>
              <a:srgbClr val="7030A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다이아몬드 46"/>
            <p:cNvSpPr/>
            <p:nvPr/>
          </p:nvSpPr>
          <p:spPr>
            <a:xfrm>
              <a:off x="4600575" y="2590800"/>
              <a:ext cx="4572000" cy="3314700"/>
            </a:xfrm>
            <a:custGeom>
              <a:avLst/>
              <a:gdLst>
                <a:gd name="connsiteX0" fmla="*/ 0 w 2971800"/>
                <a:gd name="connsiteY0" fmla="*/ 1485900 h 2971800"/>
                <a:gd name="connsiteX1" fmla="*/ 1485900 w 2971800"/>
                <a:gd name="connsiteY1" fmla="*/ 0 h 2971800"/>
                <a:gd name="connsiteX2" fmla="*/ 2971800 w 2971800"/>
                <a:gd name="connsiteY2" fmla="*/ 1485900 h 2971800"/>
                <a:gd name="connsiteX3" fmla="*/ 1485900 w 2971800"/>
                <a:gd name="connsiteY3" fmla="*/ 2971800 h 2971800"/>
                <a:gd name="connsiteX4" fmla="*/ 0 w 2971800"/>
                <a:gd name="connsiteY4" fmla="*/ 1485900 h 2971800"/>
                <a:gd name="connsiteX0" fmla="*/ 1600200 w 4572000"/>
                <a:gd name="connsiteY0" fmla="*/ 1485900 h 3314700"/>
                <a:gd name="connsiteX1" fmla="*/ 3086100 w 4572000"/>
                <a:gd name="connsiteY1" fmla="*/ 0 h 3314700"/>
                <a:gd name="connsiteX2" fmla="*/ 4572000 w 4572000"/>
                <a:gd name="connsiteY2" fmla="*/ 1485900 h 3314700"/>
                <a:gd name="connsiteX3" fmla="*/ 0 w 4572000"/>
                <a:gd name="connsiteY3" fmla="*/ 3314700 h 3314700"/>
                <a:gd name="connsiteX4" fmla="*/ 1600200 w 4572000"/>
                <a:gd name="connsiteY4" fmla="*/ 1485900 h 331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0" h="3314700">
                  <a:moveTo>
                    <a:pt x="1600200" y="1485900"/>
                  </a:moveTo>
                  <a:lnTo>
                    <a:pt x="3086100" y="0"/>
                  </a:lnTo>
                  <a:lnTo>
                    <a:pt x="4572000" y="1485900"/>
                  </a:lnTo>
                  <a:lnTo>
                    <a:pt x="0" y="3314700"/>
                  </a:lnTo>
                  <a:lnTo>
                    <a:pt x="1600200" y="1485900"/>
                  </a:lnTo>
                  <a:close/>
                </a:path>
              </a:pathLst>
            </a:custGeom>
            <a:solidFill>
              <a:srgbClr val="7030A0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다이아몬드 46"/>
            <p:cNvSpPr/>
            <p:nvPr/>
          </p:nvSpPr>
          <p:spPr>
            <a:xfrm>
              <a:off x="7048500" y="2624138"/>
              <a:ext cx="2152650" cy="2324100"/>
            </a:xfrm>
            <a:custGeom>
              <a:avLst/>
              <a:gdLst>
                <a:gd name="connsiteX0" fmla="*/ 0 w 2971800"/>
                <a:gd name="connsiteY0" fmla="*/ 1485900 h 2971800"/>
                <a:gd name="connsiteX1" fmla="*/ 1485900 w 2971800"/>
                <a:gd name="connsiteY1" fmla="*/ 0 h 2971800"/>
                <a:gd name="connsiteX2" fmla="*/ 2971800 w 2971800"/>
                <a:gd name="connsiteY2" fmla="*/ 1485900 h 2971800"/>
                <a:gd name="connsiteX3" fmla="*/ 1485900 w 2971800"/>
                <a:gd name="connsiteY3" fmla="*/ 2971800 h 2971800"/>
                <a:gd name="connsiteX4" fmla="*/ 0 w 2971800"/>
                <a:gd name="connsiteY4" fmla="*/ 1485900 h 2971800"/>
                <a:gd name="connsiteX0" fmla="*/ 1600200 w 4572000"/>
                <a:gd name="connsiteY0" fmla="*/ 1485900 h 3314700"/>
                <a:gd name="connsiteX1" fmla="*/ 3086100 w 4572000"/>
                <a:gd name="connsiteY1" fmla="*/ 0 h 3314700"/>
                <a:gd name="connsiteX2" fmla="*/ 4572000 w 4572000"/>
                <a:gd name="connsiteY2" fmla="*/ 1485900 h 3314700"/>
                <a:gd name="connsiteX3" fmla="*/ 0 w 4572000"/>
                <a:gd name="connsiteY3" fmla="*/ 3314700 h 3314700"/>
                <a:gd name="connsiteX4" fmla="*/ 1600200 w 4572000"/>
                <a:gd name="connsiteY4" fmla="*/ 1485900 h 3314700"/>
                <a:gd name="connsiteX0" fmla="*/ 0 w 4572000"/>
                <a:gd name="connsiteY0" fmla="*/ 3314700 h 3314700"/>
                <a:gd name="connsiteX1" fmla="*/ 3086100 w 4572000"/>
                <a:gd name="connsiteY1" fmla="*/ 0 h 3314700"/>
                <a:gd name="connsiteX2" fmla="*/ 4572000 w 4572000"/>
                <a:gd name="connsiteY2" fmla="*/ 1485900 h 3314700"/>
                <a:gd name="connsiteX3" fmla="*/ 0 w 4572000"/>
                <a:gd name="connsiteY3" fmla="*/ 3314700 h 3314700"/>
                <a:gd name="connsiteX0" fmla="*/ 0 w 2133600"/>
                <a:gd name="connsiteY0" fmla="*/ 2343150 h 2343150"/>
                <a:gd name="connsiteX1" fmla="*/ 647700 w 2133600"/>
                <a:gd name="connsiteY1" fmla="*/ 0 h 2343150"/>
                <a:gd name="connsiteX2" fmla="*/ 2133600 w 2133600"/>
                <a:gd name="connsiteY2" fmla="*/ 1485900 h 2343150"/>
                <a:gd name="connsiteX3" fmla="*/ 0 w 2133600"/>
                <a:gd name="connsiteY3" fmla="*/ 2343150 h 2343150"/>
                <a:gd name="connsiteX0" fmla="*/ 0 w 2152650"/>
                <a:gd name="connsiteY0" fmla="*/ 2324100 h 2324100"/>
                <a:gd name="connsiteX1" fmla="*/ 666750 w 2152650"/>
                <a:gd name="connsiteY1" fmla="*/ 0 h 2324100"/>
                <a:gd name="connsiteX2" fmla="*/ 2152650 w 2152650"/>
                <a:gd name="connsiteY2" fmla="*/ 1485900 h 2324100"/>
                <a:gd name="connsiteX3" fmla="*/ 0 w 2152650"/>
                <a:gd name="connsiteY3" fmla="*/ 2324100 h 232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2650" h="2324100">
                  <a:moveTo>
                    <a:pt x="0" y="2324100"/>
                  </a:moveTo>
                  <a:lnTo>
                    <a:pt x="666750" y="0"/>
                  </a:lnTo>
                  <a:lnTo>
                    <a:pt x="2152650" y="1485900"/>
                  </a:lnTo>
                  <a:lnTo>
                    <a:pt x="0" y="2324100"/>
                  </a:lnTo>
                  <a:close/>
                </a:path>
              </a:pathLst>
            </a:custGeom>
            <a:solidFill>
              <a:srgbClr val="7030A0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다이아몬드 48"/>
            <p:cNvSpPr/>
            <p:nvPr/>
          </p:nvSpPr>
          <p:spPr>
            <a:xfrm>
              <a:off x="7334250" y="2095500"/>
              <a:ext cx="2305050" cy="3657600"/>
            </a:xfrm>
            <a:custGeom>
              <a:avLst/>
              <a:gdLst>
                <a:gd name="connsiteX0" fmla="*/ 0 w 2971800"/>
                <a:gd name="connsiteY0" fmla="*/ 1485900 h 2971800"/>
                <a:gd name="connsiteX1" fmla="*/ 1485900 w 2971800"/>
                <a:gd name="connsiteY1" fmla="*/ 0 h 2971800"/>
                <a:gd name="connsiteX2" fmla="*/ 2971800 w 2971800"/>
                <a:gd name="connsiteY2" fmla="*/ 1485900 h 2971800"/>
                <a:gd name="connsiteX3" fmla="*/ 1485900 w 2971800"/>
                <a:gd name="connsiteY3" fmla="*/ 2971800 h 2971800"/>
                <a:gd name="connsiteX4" fmla="*/ 0 w 2971800"/>
                <a:gd name="connsiteY4" fmla="*/ 1485900 h 2971800"/>
                <a:gd name="connsiteX0" fmla="*/ 0 w 2971800"/>
                <a:gd name="connsiteY0" fmla="*/ 1981200 h 3467100"/>
                <a:gd name="connsiteX1" fmla="*/ 1314450 w 2971800"/>
                <a:gd name="connsiteY1" fmla="*/ 0 h 3467100"/>
                <a:gd name="connsiteX2" fmla="*/ 2971800 w 2971800"/>
                <a:gd name="connsiteY2" fmla="*/ 1981200 h 3467100"/>
                <a:gd name="connsiteX3" fmla="*/ 1485900 w 2971800"/>
                <a:gd name="connsiteY3" fmla="*/ 3467100 h 3467100"/>
                <a:gd name="connsiteX4" fmla="*/ 0 w 2971800"/>
                <a:gd name="connsiteY4" fmla="*/ 1981200 h 3467100"/>
                <a:gd name="connsiteX0" fmla="*/ 0 w 2305050"/>
                <a:gd name="connsiteY0" fmla="*/ 1981200 h 3467100"/>
                <a:gd name="connsiteX1" fmla="*/ 1314450 w 2305050"/>
                <a:gd name="connsiteY1" fmla="*/ 0 h 3467100"/>
                <a:gd name="connsiteX2" fmla="*/ 2305050 w 2305050"/>
                <a:gd name="connsiteY2" fmla="*/ 2000250 h 3467100"/>
                <a:gd name="connsiteX3" fmla="*/ 1485900 w 2305050"/>
                <a:gd name="connsiteY3" fmla="*/ 3467100 h 3467100"/>
                <a:gd name="connsiteX4" fmla="*/ 0 w 2305050"/>
                <a:gd name="connsiteY4" fmla="*/ 1981200 h 3467100"/>
                <a:gd name="connsiteX0" fmla="*/ 0 w 2305050"/>
                <a:gd name="connsiteY0" fmla="*/ 1981200 h 3657600"/>
                <a:gd name="connsiteX1" fmla="*/ 1314450 w 2305050"/>
                <a:gd name="connsiteY1" fmla="*/ 0 h 3657600"/>
                <a:gd name="connsiteX2" fmla="*/ 2305050 w 2305050"/>
                <a:gd name="connsiteY2" fmla="*/ 2000250 h 3657600"/>
                <a:gd name="connsiteX3" fmla="*/ 1066800 w 2305050"/>
                <a:gd name="connsiteY3" fmla="*/ 3657600 h 3657600"/>
                <a:gd name="connsiteX4" fmla="*/ 0 w 2305050"/>
                <a:gd name="connsiteY4" fmla="*/ 198120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050" h="3657600">
                  <a:moveTo>
                    <a:pt x="0" y="1981200"/>
                  </a:moveTo>
                  <a:lnTo>
                    <a:pt x="1314450" y="0"/>
                  </a:lnTo>
                  <a:lnTo>
                    <a:pt x="2305050" y="2000250"/>
                  </a:lnTo>
                  <a:lnTo>
                    <a:pt x="1066800" y="3657600"/>
                  </a:lnTo>
                  <a:lnTo>
                    <a:pt x="0" y="1981200"/>
                  </a:lnTo>
                  <a:close/>
                </a:path>
              </a:pathLst>
            </a:custGeom>
            <a:solidFill>
              <a:srgbClr val="FF0066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다이아몬드 48"/>
            <p:cNvSpPr/>
            <p:nvPr/>
          </p:nvSpPr>
          <p:spPr>
            <a:xfrm>
              <a:off x="8392886" y="2095500"/>
              <a:ext cx="1238250" cy="3657600"/>
            </a:xfrm>
            <a:custGeom>
              <a:avLst/>
              <a:gdLst>
                <a:gd name="connsiteX0" fmla="*/ 0 w 2971800"/>
                <a:gd name="connsiteY0" fmla="*/ 1485900 h 2971800"/>
                <a:gd name="connsiteX1" fmla="*/ 1485900 w 2971800"/>
                <a:gd name="connsiteY1" fmla="*/ 0 h 2971800"/>
                <a:gd name="connsiteX2" fmla="*/ 2971800 w 2971800"/>
                <a:gd name="connsiteY2" fmla="*/ 1485900 h 2971800"/>
                <a:gd name="connsiteX3" fmla="*/ 1485900 w 2971800"/>
                <a:gd name="connsiteY3" fmla="*/ 2971800 h 2971800"/>
                <a:gd name="connsiteX4" fmla="*/ 0 w 2971800"/>
                <a:gd name="connsiteY4" fmla="*/ 1485900 h 2971800"/>
                <a:gd name="connsiteX0" fmla="*/ 0 w 2971800"/>
                <a:gd name="connsiteY0" fmla="*/ 1981200 h 3467100"/>
                <a:gd name="connsiteX1" fmla="*/ 1314450 w 2971800"/>
                <a:gd name="connsiteY1" fmla="*/ 0 h 3467100"/>
                <a:gd name="connsiteX2" fmla="*/ 2971800 w 2971800"/>
                <a:gd name="connsiteY2" fmla="*/ 1981200 h 3467100"/>
                <a:gd name="connsiteX3" fmla="*/ 1485900 w 2971800"/>
                <a:gd name="connsiteY3" fmla="*/ 3467100 h 3467100"/>
                <a:gd name="connsiteX4" fmla="*/ 0 w 2971800"/>
                <a:gd name="connsiteY4" fmla="*/ 1981200 h 3467100"/>
                <a:gd name="connsiteX0" fmla="*/ 0 w 2305050"/>
                <a:gd name="connsiteY0" fmla="*/ 1981200 h 3467100"/>
                <a:gd name="connsiteX1" fmla="*/ 1314450 w 2305050"/>
                <a:gd name="connsiteY1" fmla="*/ 0 h 3467100"/>
                <a:gd name="connsiteX2" fmla="*/ 2305050 w 2305050"/>
                <a:gd name="connsiteY2" fmla="*/ 2000250 h 3467100"/>
                <a:gd name="connsiteX3" fmla="*/ 1485900 w 2305050"/>
                <a:gd name="connsiteY3" fmla="*/ 3467100 h 3467100"/>
                <a:gd name="connsiteX4" fmla="*/ 0 w 2305050"/>
                <a:gd name="connsiteY4" fmla="*/ 1981200 h 3467100"/>
                <a:gd name="connsiteX0" fmla="*/ 0 w 2305050"/>
                <a:gd name="connsiteY0" fmla="*/ 1981200 h 3657600"/>
                <a:gd name="connsiteX1" fmla="*/ 1314450 w 2305050"/>
                <a:gd name="connsiteY1" fmla="*/ 0 h 3657600"/>
                <a:gd name="connsiteX2" fmla="*/ 2305050 w 2305050"/>
                <a:gd name="connsiteY2" fmla="*/ 2000250 h 3657600"/>
                <a:gd name="connsiteX3" fmla="*/ 1066800 w 2305050"/>
                <a:gd name="connsiteY3" fmla="*/ 3657600 h 3657600"/>
                <a:gd name="connsiteX4" fmla="*/ 0 w 2305050"/>
                <a:gd name="connsiteY4" fmla="*/ 1981200 h 3657600"/>
                <a:gd name="connsiteX0" fmla="*/ 419100 w 1238250"/>
                <a:gd name="connsiteY0" fmla="*/ 2019300 h 3657600"/>
                <a:gd name="connsiteX1" fmla="*/ 247650 w 1238250"/>
                <a:gd name="connsiteY1" fmla="*/ 0 h 3657600"/>
                <a:gd name="connsiteX2" fmla="*/ 1238250 w 1238250"/>
                <a:gd name="connsiteY2" fmla="*/ 2000250 h 3657600"/>
                <a:gd name="connsiteX3" fmla="*/ 0 w 1238250"/>
                <a:gd name="connsiteY3" fmla="*/ 3657600 h 3657600"/>
                <a:gd name="connsiteX4" fmla="*/ 419100 w 1238250"/>
                <a:gd name="connsiteY4" fmla="*/ 201930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0" h="3657600">
                  <a:moveTo>
                    <a:pt x="419100" y="2019300"/>
                  </a:moveTo>
                  <a:lnTo>
                    <a:pt x="247650" y="0"/>
                  </a:lnTo>
                  <a:lnTo>
                    <a:pt x="1238250" y="2000250"/>
                  </a:lnTo>
                  <a:lnTo>
                    <a:pt x="0" y="3657600"/>
                  </a:lnTo>
                  <a:lnTo>
                    <a:pt x="419100" y="2019300"/>
                  </a:lnTo>
                  <a:close/>
                </a:path>
              </a:pathLst>
            </a:custGeom>
            <a:solidFill>
              <a:srgbClr val="FF0066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다이아몬드 48"/>
            <p:cNvSpPr/>
            <p:nvPr/>
          </p:nvSpPr>
          <p:spPr>
            <a:xfrm>
              <a:off x="8734425" y="3171825"/>
              <a:ext cx="2305050" cy="1752600"/>
            </a:xfrm>
            <a:custGeom>
              <a:avLst/>
              <a:gdLst>
                <a:gd name="connsiteX0" fmla="*/ 0 w 2971800"/>
                <a:gd name="connsiteY0" fmla="*/ 1485900 h 2971800"/>
                <a:gd name="connsiteX1" fmla="*/ 1485900 w 2971800"/>
                <a:gd name="connsiteY1" fmla="*/ 0 h 2971800"/>
                <a:gd name="connsiteX2" fmla="*/ 2971800 w 2971800"/>
                <a:gd name="connsiteY2" fmla="*/ 1485900 h 2971800"/>
                <a:gd name="connsiteX3" fmla="*/ 1485900 w 2971800"/>
                <a:gd name="connsiteY3" fmla="*/ 2971800 h 2971800"/>
                <a:gd name="connsiteX4" fmla="*/ 0 w 2971800"/>
                <a:gd name="connsiteY4" fmla="*/ 1485900 h 2971800"/>
                <a:gd name="connsiteX0" fmla="*/ 0 w 2971800"/>
                <a:gd name="connsiteY0" fmla="*/ 1981200 h 3467100"/>
                <a:gd name="connsiteX1" fmla="*/ 1314450 w 2971800"/>
                <a:gd name="connsiteY1" fmla="*/ 0 h 3467100"/>
                <a:gd name="connsiteX2" fmla="*/ 2971800 w 2971800"/>
                <a:gd name="connsiteY2" fmla="*/ 1981200 h 3467100"/>
                <a:gd name="connsiteX3" fmla="*/ 1485900 w 2971800"/>
                <a:gd name="connsiteY3" fmla="*/ 3467100 h 3467100"/>
                <a:gd name="connsiteX4" fmla="*/ 0 w 2971800"/>
                <a:gd name="connsiteY4" fmla="*/ 1981200 h 3467100"/>
                <a:gd name="connsiteX0" fmla="*/ 0 w 2305050"/>
                <a:gd name="connsiteY0" fmla="*/ 1981200 h 3467100"/>
                <a:gd name="connsiteX1" fmla="*/ 1314450 w 2305050"/>
                <a:gd name="connsiteY1" fmla="*/ 0 h 3467100"/>
                <a:gd name="connsiteX2" fmla="*/ 2305050 w 2305050"/>
                <a:gd name="connsiteY2" fmla="*/ 2000250 h 3467100"/>
                <a:gd name="connsiteX3" fmla="*/ 1485900 w 2305050"/>
                <a:gd name="connsiteY3" fmla="*/ 3467100 h 3467100"/>
                <a:gd name="connsiteX4" fmla="*/ 0 w 2305050"/>
                <a:gd name="connsiteY4" fmla="*/ 1981200 h 3467100"/>
                <a:gd name="connsiteX0" fmla="*/ 0 w 2305050"/>
                <a:gd name="connsiteY0" fmla="*/ 1981200 h 3657600"/>
                <a:gd name="connsiteX1" fmla="*/ 1314450 w 2305050"/>
                <a:gd name="connsiteY1" fmla="*/ 0 h 3657600"/>
                <a:gd name="connsiteX2" fmla="*/ 2305050 w 2305050"/>
                <a:gd name="connsiteY2" fmla="*/ 2000250 h 3657600"/>
                <a:gd name="connsiteX3" fmla="*/ 1066800 w 2305050"/>
                <a:gd name="connsiteY3" fmla="*/ 3657600 h 3657600"/>
                <a:gd name="connsiteX4" fmla="*/ 0 w 2305050"/>
                <a:gd name="connsiteY4" fmla="*/ 1981200 h 3657600"/>
                <a:gd name="connsiteX0" fmla="*/ 0 w 2305050"/>
                <a:gd name="connsiteY0" fmla="*/ 914400 h 2590800"/>
                <a:gd name="connsiteX1" fmla="*/ 1352550 w 2305050"/>
                <a:gd name="connsiteY1" fmla="*/ 0 h 2590800"/>
                <a:gd name="connsiteX2" fmla="*/ 2305050 w 2305050"/>
                <a:gd name="connsiteY2" fmla="*/ 933450 h 2590800"/>
                <a:gd name="connsiteX3" fmla="*/ 1066800 w 2305050"/>
                <a:gd name="connsiteY3" fmla="*/ 2590800 h 2590800"/>
                <a:gd name="connsiteX4" fmla="*/ 0 w 2305050"/>
                <a:gd name="connsiteY4" fmla="*/ 914400 h 2590800"/>
                <a:gd name="connsiteX0" fmla="*/ 0 w 2305050"/>
                <a:gd name="connsiteY0" fmla="*/ 914400 h 1752600"/>
                <a:gd name="connsiteX1" fmla="*/ 1352550 w 2305050"/>
                <a:gd name="connsiteY1" fmla="*/ 0 h 1752600"/>
                <a:gd name="connsiteX2" fmla="*/ 2305050 w 2305050"/>
                <a:gd name="connsiteY2" fmla="*/ 933450 h 1752600"/>
                <a:gd name="connsiteX3" fmla="*/ 1104900 w 2305050"/>
                <a:gd name="connsiteY3" fmla="*/ 1752600 h 1752600"/>
                <a:gd name="connsiteX4" fmla="*/ 0 w 2305050"/>
                <a:gd name="connsiteY4" fmla="*/ 91440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050" h="1752600">
                  <a:moveTo>
                    <a:pt x="0" y="914400"/>
                  </a:moveTo>
                  <a:lnTo>
                    <a:pt x="1352550" y="0"/>
                  </a:lnTo>
                  <a:lnTo>
                    <a:pt x="2305050" y="933450"/>
                  </a:lnTo>
                  <a:lnTo>
                    <a:pt x="1104900" y="17526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FF0066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다이아몬드 48"/>
            <p:cNvSpPr/>
            <p:nvPr/>
          </p:nvSpPr>
          <p:spPr>
            <a:xfrm>
              <a:off x="9839325" y="3193257"/>
              <a:ext cx="1200150" cy="1752600"/>
            </a:xfrm>
            <a:custGeom>
              <a:avLst/>
              <a:gdLst>
                <a:gd name="connsiteX0" fmla="*/ 0 w 2971800"/>
                <a:gd name="connsiteY0" fmla="*/ 1485900 h 2971800"/>
                <a:gd name="connsiteX1" fmla="*/ 1485900 w 2971800"/>
                <a:gd name="connsiteY1" fmla="*/ 0 h 2971800"/>
                <a:gd name="connsiteX2" fmla="*/ 2971800 w 2971800"/>
                <a:gd name="connsiteY2" fmla="*/ 1485900 h 2971800"/>
                <a:gd name="connsiteX3" fmla="*/ 1485900 w 2971800"/>
                <a:gd name="connsiteY3" fmla="*/ 2971800 h 2971800"/>
                <a:gd name="connsiteX4" fmla="*/ 0 w 2971800"/>
                <a:gd name="connsiteY4" fmla="*/ 1485900 h 2971800"/>
                <a:gd name="connsiteX0" fmla="*/ 0 w 2971800"/>
                <a:gd name="connsiteY0" fmla="*/ 1981200 h 3467100"/>
                <a:gd name="connsiteX1" fmla="*/ 1314450 w 2971800"/>
                <a:gd name="connsiteY1" fmla="*/ 0 h 3467100"/>
                <a:gd name="connsiteX2" fmla="*/ 2971800 w 2971800"/>
                <a:gd name="connsiteY2" fmla="*/ 1981200 h 3467100"/>
                <a:gd name="connsiteX3" fmla="*/ 1485900 w 2971800"/>
                <a:gd name="connsiteY3" fmla="*/ 3467100 h 3467100"/>
                <a:gd name="connsiteX4" fmla="*/ 0 w 2971800"/>
                <a:gd name="connsiteY4" fmla="*/ 1981200 h 3467100"/>
                <a:gd name="connsiteX0" fmla="*/ 0 w 2305050"/>
                <a:gd name="connsiteY0" fmla="*/ 1981200 h 3467100"/>
                <a:gd name="connsiteX1" fmla="*/ 1314450 w 2305050"/>
                <a:gd name="connsiteY1" fmla="*/ 0 h 3467100"/>
                <a:gd name="connsiteX2" fmla="*/ 2305050 w 2305050"/>
                <a:gd name="connsiteY2" fmla="*/ 2000250 h 3467100"/>
                <a:gd name="connsiteX3" fmla="*/ 1485900 w 2305050"/>
                <a:gd name="connsiteY3" fmla="*/ 3467100 h 3467100"/>
                <a:gd name="connsiteX4" fmla="*/ 0 w 2305050"/>
                <a:gd name="connsiteY4" fmla="*/ 1981200 h 3467100"/>
                <a:gd name="connsiteX0" fmla="*/ 0 w 2305050"/>
                <a:gd name="connsiteY0" fmla="*/ 1981200 h 3657600"/>
                <a:gd name="connsiteX1" fmla="*/ 1314450 w 2305050"/>
                <a:gd name="connsiteY1" fmla="*/ 0 h 3657600"/>
                <a:gd name="connsiteX2" fmla="*/ 2305050 w 2305050"/>
                <a:gd name="connsiteY2" fmla="*/ 2000250 h 3657600"/>
                <a:gd name="connsiteX3" fmla="*/ 1066800 w 2305050"/>
                <a:gd name="connsiteY3" fmla="*/ 3657600 h 3657600"/>
                <a:gd name="connsiteX4" fmla="*/ 0 w 2305050"/>
                <a:gd name="connsiteY4" fmla="*/ 1981200 h 3657600"/>
                <a:gd name="connsiteX0" fmla="*/ 0 w 2305050"/>
                <a:gd name="connsiteY0" fmla="*/ 914400 h 2590800"/>
                <a:gd name="connsiteX1" fmla="*/ 1352550 w 2305050"/>
                <a:gd name="connsiteY1" fmla="*/ 0 h 2590800"/>
                <a:gd name="connsiteX2" fmla="*/ 2305050 w 2305050"/>
                <a:gd name="connsiteY2" fmla="*/ 933450 h 2590800"/>
                <a:gd name="connsiteX3" fmla="*/ 1066800 w 2305050"/>
                <a:gd name="connsiteY3" fmla="*/ 2590800 h 2590800"/>
                <a:gd name="connsiteX4" fmla="*/ 0 w 2305050"/>
                <a:gd name="connsiteY4" fmla="*/ 914400 h 2590800"/>
                <a:gd name="connsiteX0" fmla="*/ 0 w 2305050"/>
                <a:gd name="connsiteY0" fmla="*/ 914400 h 1752600"/>
                <a:gd name="connsiteX1" fmla="*/ 1352550 w 2305050"/>
                <a:gd name="connsiteY1" fmla="*/ 0 h 1752600"/>
                <a:gd name="connsiteX2" fmla="*/ 2305050 w 2305050"/>
                <a:gd name="connsiteY2" fmla="*/ 933450 h 1752600"/>
                <a:gd name="connsiteX3" fmla="*/ 1104900 w 2305050"/>
                <a:gd name="connsiteY3" fmla="*/ 1752600 h 1752600"/>
                <a:gd name="connsiteX4" fmla="*/ 0 w 2305050"/>
                <a:gd name="connsiteY4" fmla="*/ 914400 h 1752600"/>
                <a:gd name="connsiteX0" fmla="*/ 0 w 1200150"/>
                <a:gd name="connsiteY0" fmla="*/ 1752600 h 1752600"/>
                <a:gd name="connsiteX1" fmla="*/ 247650 w 1200150"/>
                <a:gd name="connsiteY1" fmla="*/ 0 h 1752600"/>
                <a:gd name="connsiteX2" fmla="*/ 1200150 w 1200150"/>
                <a:gd name="connsiteY2" fmla="*/ 933450 h 1752600"/>
                <a:gd name="connsiteX3" fmla="*/ 0 w 1200150"/>
                <a:gd name="connsiteY3" fmla="*/ 175260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1752600">
                  <a:moveTo>
                    <a:pt x="0" y="1752600"/>
                  </a:moveTo>
                  <a:lnTo>
                    <a:pt x="247650" y="0"/>
                  </a:lnTo>
                  <a:lnTo>
                    <a:pt x="1200150" y="933450"/>
                  </a:lnTo>
                  <a:lnTo>
                    <a:pt x="0" y="1752600"/>
                  </a:lnTo>
                  <a:close/>
                </a:path>
              </a:pathLst>
            </a:custGeom>
            <a:solidFill>
              <a:srgbClr val="FF0066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7" name="직사각형 46"/>
          <p:cNvSpPr/>
          <p:nvPr/>
        </p:nvSpPr>
        <p:spPr>
          <a:xfrm>
            <a:off x="4211960" y="2483604"/>
            <a:ext cx="2567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dirty="0" smtClean="0">
                <a:solidFill>
                  <a:prstClr val="black"/>
                </a:solidFill>
                <a:latin typeface="HY울릉도B" pitchFamily="18" charset="-127"/>
                <a:ea typeface="HY울릉도B" pitchFamily="18" charset="-127"/>
                <a:cs typeface="+mn-cs"/>
              </a:rPr>
              <a:t>꿈</a:t>
            </a:r>
            <a:r>
              <a:rPr lang="ko-KR" altLang="en-US" dirty="0" smtClean="0">
                <a:solidFill>
                  <a:srgbClr val="FF0000"/>
                </a:solidFill>
                <a:latin typeface="맑은 고딕"/>
                <a:cs typeface="+mn-cs"/>
              </a:rPr>
              <a:t>★</a:t>
            </a:r>
            <a:r>
              <a:rPr lang="ko-KR" altLang="en-US" dirty="0" smtClean="0">
                <a:solidFill>
                  <a:prstClr val="black"/>
                </a:solidFill>
                <a:latin typeface="HY울릉도B" pitchFamily="18" charset="-127"/>
                <a:ea typeface="HY울릉도B" pitchFamily="18" charset="-127"/>
                <a:cs typeface="+mn-cs"/>
              </a:rPr>
              <a:t>은 이루어진다</a:t>
            </a:r>
            <a:endParaRPr lang="ko-KR" altLang="en-US" dirty="0">
              <a:solidFill>
                <a:prstClr val="black"/>
              </a:solidFill>
              <a:latin typeface="HY울릉도B" pitchFamily="18" charset="-127"/>
              <a:ea typeface="HY울릉도B" pitchFamily="18" charset="-127"/>
              <a:cs typeface="+mn-cs"/>
            </a:endParaRPr>
          </a:p>
        </p:txBody>
      </p:sp>
      <p:grpSp>
        <p:nvGrpSpPr>
          <p:cNvPr id="3" name="그룹 26"/>
          <p:cNvGrpSpPr/>
          <p:nvPr/>
        </p:nvGrpSpPr>
        <p:grpSpPr>
          <a:xfrm rot="179922">
            <a:off x="1991900" y="2288100"/>
            <a:ext cx="2868132" cy="3156272"/>
            <a:chOff x="2140073" y="2278767"/>
            <a:chExt cx="2868132" cy="3156272"/>
          </a:xfrm>
        </p:grpSpPr>
        <p:pic>
          <p:nvPicPr>
            <p:cNvPr id="26" name="Picture 2" descr="http://www.insuranceage.co.uk/IMG/011/286011/broker-climbing-graph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108169">
              <a:off x="2210093" y="2278767"/>
              <a:ext cx="2798112" cy="3156272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 rot="2531582" flipH="1">
              <a:off x="3445963" y="3984722"/>
              <a:ext cx="2757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endParaRPr lang="ko-KR" altLang="en-US" dirty="0">
                <a:solidFill>
                  <a:prstClr val="black"/>
                </a:solidFill>
                <a:latin typeface="맑은 고딕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2531582" flipH="1">
              <a:off x="3361284" y="4079379"/>
              <a:ext cx="2757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endParaRPr lang="ko-KR" altLang="en-US" dirty="0">
                <a:solidFill>
                  <a:prstClr val="black"/>
                </a:solidFill>
                <a:latin typeface="맑은 고딕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2531582" flipH="1">
              <a:off x="3011988" y="3653833"/>
              <a:ext cx="6566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endParaRPr lang="ko-KR" altLang="en-US" dirty="0">
                <a:solidFill>
                  <a:prstClr val="black"/>
                </a:solidFill>
                <a:latin typeface="맑은 고딕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9343998">
              <a:off x="3310760" y="4165199"/>
              <a:ext cx="491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endParaRPr lang="ko-KR" altLang="en-US" dirty="0">
                <a:solidFill>
                  <a:prstClr val="black"/>
                </a:solidFill>
                <a:latin typeface="맑은 고딕"/>
                <a:cs typeface="+mn-cs"/>
              </a:endParaRPr>
            </a:p>
          </p:txBody>
        </p:sp>
        <p:pic>
          <p:nvPicPr>
            <p:cNvPr id="40" name="Picture 4" descr="http://3.bp.blogspot.com/_Q-a5HaD4gUQ/TNbN1_YykqI/AAAAAAAAAJQ/w9qMIRF0U30/s1600/Cow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9826316">
              <a:off x="2140073" y="3427602"/>
              <a:ext cx="1980061" cy="1187552"/>
            </a:xfrm>
            <a:prstGeom prst="rect">
              <a:avLst/>
            </a:prstGeom>
            <a:noFill/>
          </p:spPr>
        </p:pic>
      </p:grpSp>
      <p:grpSp>
        <p:nvGrpSpPr>
          <p:cNvPr id="4" name="그룹 7"/>
          <p:cNvGrpSpPr>
            <a:grpSpLocks/>
          </p:cNvGrpSpPr>
          <p:nvPr/>
        </p:nvGrpSpPr>
        <p:grpSpPr bwMode="auto">
          <a:xfrm>
            <a:off x="6683050" y="1944558"/>
            <a:ext cx="1512168" cy="999847"/>
            <a:chOff x="0" y="3612356"/>
            <a:chExt cx="5029200" cy="3245644"/>
          </a:xfrm>
        </p:grpSpPr>
        <p:pic>
          <p:nvPicPr>
            <p:cNvPr id="41" name="Picture 2" descr="이미지를 클릭하시면 창이 닫힙니다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612356"/>
              <a:ext cx="2446165" cy="32456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2" name="그림 41" descr="고기2.jpg"/>
            <p:cNvPicPr>
              <a:picLocks noChangeAspect="1"/>
            </p:cNvPicPr>
            <p:nvPr/>
          </p:nvPicPr>
          <p:blipFill>
            <a:blip r:embed="rId6" cstate="print"/>
            <a:srcRect l="39655"/>
            <a:stretch>
              <a:fillRect/>
            </a:stretch>
          </p:blipFill>
          <p:spPr>
            <a:xfrm>
              <a:off x="2362200" y="3612356"/>
              <a:ext cx="2667000" cy="32456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43" name="그림 42" descr="심볼+한글(일자배열).png"/>
          <p:cNvPicPr>
            <a:picLocks noChangeAspect="1"/>
          </p:cNvPicPr>
          <p:nvPr/>
        </p:nvPicPr>
        <p:blipFill>
          <a:blip r:embed="rId7" cstate="print"/>
          <a:srcRect r="79473" b="-11637"/>
          <a:stretch>
            <a:fillRect/>
          </a:stretch>
        </p:blipFill>
        <p:spPr>
          <a:xfrm rot="19653592">
            <a:off x="3075592" y="3235512"/>
            <a:ext cx="362405" cy="292826"/>
          </a:xfrm>
          <a:prstGeom prst="rect">
            <a:avLst/>
          </a:prstGeom>
        </p:spPr>
      </p:pic>
      <p:pic>
        <p:nvPicPr>
          <p:cNvPr id="31" name="그림 30" descr="건국대 로고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949280"/>
            <a:ext cx="9144000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4053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직사각형 103"/>
          <p:cNvSpPr/>
          <p:nvPr/>
        </p:nvSpPr>
        <p:spPr>
          <a:xfrm>
            <a:off x="6214366" y="2889262"/>
            <a:ext cx="1879064" cy="100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3823454" y="2879220"/>
            <a:ext cx="2404730" cy="10081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1163756" y="2881642"/>
            <a:ext cx="2628000" cy="104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07" name="Rectangle 2"/>
          <p:cNvSpPr>
            <a:spLocks noChangeArrowheads="1"/>
          </p:cNvSpPr>
          <p:nvPr/>
        </p:nvSpPr>
        <p:spPr bwMode="auto">
          <a:xfrm>
            <a:off x="971600" y="4725144"/>
            <a:ext cx="7848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</a:pPr>
            <a:r>
              <a:rPr lang="en-US" altLang="ko-KR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☞ </a:t>
            </a:r>
            <a:r>
              <a:rPr lang="ko-KR" altLang="en-US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육 성 기   </a:t>
            </a:r>
            <a:r>
              <a:rPr lang="en-US" altLang="ko-KR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: </a:t>
            </a: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3 </a:t>
            </a:r>
            <a:r>
              <a:rPr lang="en-US" altLang="ko-KR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~ </a:t>
            </a: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6</a:t>
            </a:r>
            <a:r>
              <a:rPr lang="ko-KR" altLang="en-US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개월 </a:t>
            </a: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(90~180㎏</a:t>
            </a:r>
            <a:r>
              <a:rPr lang="en-US" altLang="ko-KR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) </a:t>
            </a: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~7~14</a:t>
            </a:r>
            <a:r>
              <a:rPr lang="ko-KR" altLang="en-US" b="1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개월령</a:t>
            </a: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(</a:t>
            </a: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38</a:t>
            </a: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0㎏</a:t>
            </a:r>
            <a:r>
              <a:rPr lang="ko-KR" altLang="en-US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내외</a:t>
            </a:r>
            <a:r>
              <a:rPr lang="en-US" altLang="ko-KR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)</a:t>
            </a:r>
          </a:p>
        </p:txBody>
      </p:sp>
      <p:sp>
        <p:nvSpPr>
          <p:cNvPr id="108" name="Rectangle 3"/>
          <p:cNvSpPr>
            <a:spLocks noChangeArrowheads="1"/>
          </p:cNvSpPr>
          <p:nvPr/>
        </p:nvSpPr>
        <p:spPr bwMode="auto">
          <a:xfrm>
            <a:off x="971600" y="5242601"/>
            <a:ext cx="7848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☞ </a:t>
            </a:r>
            <a:r>
              <a:rPr lang="ko-KR" altLang="en-US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비육전기  </a:t>
            </a: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: 15</a:t>
            </a:r>
            <a:r>
              <a:rPr lang="ko-KR" altLang="en-US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개월</a:t>
            </a: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(</a:t>
            </a: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38</a:t>
            </a: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0㎏</a:t>
            </a:r>
            <a:r>
              <a:rPr lang="en-US" altLang="ko-KR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) ~ </a:t>
            </a: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23</a:t>
            </a:r>
            <a:r>
              <a:rPr lang="ko-KR" altLang="en-US" b="1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개월령</a:t>
            </a: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(650㎏</a:t>
            </a:r>
            <a:r>
              <a:rPr lang="ko-KR" altLang="en-US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내외</a:t>
            </a:r>
            <a:r>
              <a:rPr lang="en-US" altLang="ko-KR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)</a:t>
            </a:r>
          </a:p>
        </p:txBody>
      </p:sp>
      <p:sp>
        <p:nvSpPr>
          <p:cNvPr id="109" name="Rectangle 5"/>
          <p:cNvSpPr>
            <a:spLocks noChangeArrowheads="1"/>
          </p:cNvSpPr>
          <p:nvPr/>
        </p:nvSpPr>
        <p:spPr bwMode="auto">
          <a:xfrm>
            <a:off x="971600" y="5785526"/>
            <a:ext cx="7848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☞ </a:t>
            </a:r>
            <a:r>
              <a:rPr lang="ko-KR" altLang="en-US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비육후기 </a:t>
            </a:r>
            <a:r>
              <a:rPr lang="en-US" altLang="ko-KR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: </a:t>
            </a: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24</a:t>
            </a:r>
            <a:r>
              <a:rPr lang="ko-KR" altLang="en-US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개월</a:t>
            </a: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(650㎏</a:t>
            </a:r>
            <a:r>
              <a:rPr lang="en-US" altLang="ko-KR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) ~ </a:t>
            </a: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30</a:t>
            </a:r>
            <a:r>
              <a:rPr lang="ko-KR" altLang="en-US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개월</a:t>
            </a: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(800㎏</a:t>
            </a:r>
            <a:r>
              <a:rPr lang="ko-KR" altLang="en-US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내외</a:t>
            </a:r>
            <a:r>
              <a:rPr lang="en-US" altLang="ko-KR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)</a:t>
            </a:r>
          </a:p>
        </p:txBody>
      </p:sp>
      <p:sp>
        <p:nvSpPr>
          <p:cNvPr id="110" name="Line 11"/>
          <p:cNvSpPr>
            <a:spLocks noChangeShapeType="1"/>
          </p:cNvSpPr>
          <p:nvPr/>
        </p:nvSpPr>
        <p:spPr bwMode="auto">
          <a:xfrm>
            <a:off x="1136576" y="2884294"/>
            <a:ext cx="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kern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11" name="Line 12"/>
          <p:cNvSpPr>
            <a:spLocks noChangeShapeType="1"/>
          </p:cNvSpPr>
          <p:nvPr/>
        </p:nvSpPr>
        <p:spPr bwMode="auto">
          <a:xfrm>
            <a:off x="3803576" y="2884294"/>
            <a:ext cx="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kern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12" name="Line 13"/>
          <p:cNvSpPr>
            <a:spLocks noChangeShapeType="1"/>
          </p:cNvSpPr>
          <p:nvPr/>
        </p:nvSpPr>
        <p:spPr bwMode="auto">
          <a:xfrm>
            <a:off x="6228184" y="2916339"/>
            <a:ext cx="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kern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13" name="Line 14"/>
          <p:cNvSpPr>
            <a:spLocks noChangeShapeType="1"/>
          </p:cNvSpPr>
          <p:nvPr/>
        </p:nvSpPr>
        <p:spPr bwMode="auto">
          <a:xfrm>
            <a:off x="8070776" y="2884294"/>
            <a:ext cx="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kern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14" name="Rectangle 15"/>
          <p:cNvSpPr>
            <a:spLocks noChangeArrowheads="1"/>
          </p:cNvSpPr>
          <p:nvPr/>
        </p:nvSpPr>
        <p:spPr bwMode="auto">
          <a:xfrm>
            <a:off x="755576" y="2503294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1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(</a:t>
            </a:r>
            <a:r>
              <a:rPr lang="ko-KR" altLang="en-US" b="1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생시</a:t>
            </a:r>
            <a:r>
              <a:rPr lang="en-US" altLang="ko-KR" b="1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)</a:t>
            </a:r>
          </a:p>
        </p:txBody>
      </p:sp>
      <p:sp>
        <p:nvSpPr>
          <p:cNvPr id="115" name="Rectangle 16"/>
          <p:cNvSpPr>
            <a:spLocks noChangeArrowheads="1"/>
          </p:cNvSpPr>
          <p:nvPr/>
        </p:nvSpPr>
        <p:spPr bwMode="auto">
          <a:xfrm>
            <a:off x="2050976" y="2503294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1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(</a:t>
            </a:r>
            <a:r>
              <a:rPr lang="ko-KR" altLang="en-US" b="1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이유</a:t>
            </a:r>
            <a:r>
              <a:rPr lang="en-US" altLang="ko-KR" b="1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)</a:t>
            </a:r>
          </a:p>
        </p:txBody>
      </p:sp>
      <p:sp>
        <p:nvSpPr>
          <p:cNvPr id="116" name="Rectangle 17"/>
          <p:cNvSpPr>
            <a:spLocks noChangeArrowheads="1"/>
          </p:cNvSpPr>
          <p:nvPr/>
        </p:nvSpPr>
        <p:spPr bwMode="auto">
          <a:xfrm>
            <a:off x="3346376" y="2503294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14</a:t>
            </a:r>
            <a:r>
              <a:rPr lang="ko-KR" altLang="en-US" b="1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월령</a:t>
            </a:r>
            <a:endParaRPr lang="ko-KR" altLang="en-US" b="1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17" name="Rectangle 18"/>
          <p:cNvSpPr>
            <a:spLocks noChangeArrowheads="1"/>
          </p:cNvSpPr>
          <p:nvPr/>
        </p:nvSpPr>
        <p:spPr bwMode="auto">
          <a:xfrm>
            <a:off x="5746676" y="2496111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23</a:t>
            </a:r>
            <a:r>
              <a:rPr lang="ko-KR" altLang="en-US" b="1" dirty="0" err="1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월령</a:t>
            </a:r>
            <a:endParaRPr lang="ko-KR" altLang="en-US" b="1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18" name="Rectangle 19"/>
          <p:cNvSpPr>
            <a:spLocks noChangeArrowheads="1"/>
          </p:cNvSpPr>
          <p:nvPr/>
        </p:nvSpPr>
        <p:spPr bwMode="auto">
          <a:xfrm>
            <a:off x="6775376" y="2503294"/>
            <a:ext cx="152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30</a:t>
            </a:r>
            <a:r>
              <a:rPr lang="ko-KR" altLang="en-US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개월</a:t>
            </a:r>
            <a:r>
              <a:rPr lang="en-US" altLang="ko-KR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(</a:t>
            </a:r>
            <a:r>
              <a:rPr lang="ko-KR" altLang="en-US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출하</a:t>
            </a:r>
            <a:r>
              <a:rPr lang="en-US" altLang="ko-KR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)</a:t>
            </a:r>
          </a:p>
        </p:txBody>
      </p:sp>
      <p:sp>
        <p:nvSpPr>
          <p:cNvPr id="119" name="Rectangle 22"/>
          <p:cNvSpPr>
            <a:spLocks noChangeArrowheads="1"/>
          </p:cNvSpPr>
          <p:nvPr/>
        </p:nvSpPr>
        <p:spPr bwMode="auto">
          <a:xfrm>
            <a:off x="1825688" y="3646294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육 성 기</a:t>
            </a:r>
          </a:p>
        </p:txBody>
      </p:sp>
      <p:sp>
        <p:nvSpPr>
          <p:cNvPr id="120" name="Rectangle 23"/>
          <p:cNvSpPr>
            <a:spLocks noChangeArrowheads="1"/>
          </p:cNvSpPr>
          <p:nvPr/>
        </p:nvSpPr>
        <p:spPr bwMode="auto">
          <a:xfrm>
            <a:off x="4184576" y="3646294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비육전기</a:t>
            </a:r>
            <a:endParaRPr lang="ko-KR" altLang="en-US" b="1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21" name="Rectangle 24"/>
          <p:cNvSpPr>
            <a:spLocks noChangeArrowheads="1"/>
          </p:cNvSpPr>
          <p:nvPr/>
        </p:nvSpPr>
        <p:spPr bwMode="auto">
          <a:xfrm>
            <a:off x="6088335" y="3646294"/>
            <a:ext cx="1724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비육후기</a:t>
            </a:r>
            <a:endParaRPr lang="en-US" altLang="ko-KR" b="1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22" name="Line 25"/>
          <p:cNvSpPr>
            <a:spLocks noChangeShapeType="1"/>
          </p:cNvSpPr>
          <p:nvPr/>
        </p:nvSpPr>
        <p:spPr bwMode="auto">
          <a:xfrm>
            <a:off x="2812976" y="3874894"/>
            <a:ext cx="9906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 type="arrow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kern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23" name="Line 27"/>
          <p:cNvSpPr>
            <a:spLocks noChangeShapeType="1"/>
          </p:cNvSpPr>
          <p:nvPr/>
        </p:nvSpPr>
        <p:spPr bwMode="auto">
          <a:xfrm>
            <a:off x="1136576" y="3874894"/>
            <a:ext cx="6096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 type="arrow" w="med" len="med"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kern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24" name="Line 29"/>
          <p:cNvSpPr>
            <a:spLocks noChangeShapeType="1"/>
          </p:cNvSpPr>
          <p:nvPr/>
        </p:nvSpPr>
        <p:spPr bwMode="auto">
          <a:xfrm>
            <a:off x="3803576" y="3874894"/>
            <a:ext cx="381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 type="arrow" w="med" len="med"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kern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25" name="Line 30"/>
          <p:cNvSpPr>
            <a:spLocks noChangeShapeType="1"/>
          </p:cNvSpPr>
          <p:nvPr/>
        </p:nvSpPr>
        <p:spPr bwMode="auto">
          <a:xfrm>
            <a:off x="5251375" y="3874894"/>
            <a:ext cx="101762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 type="arrow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kern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26" name="Line 31"/>
          <p:cNvSpPr>
            <a:spLocks noChangeShapeType="1"/>
          </p:cNvSpPr>
          <p:nvPr/>
        </p:nvSpPr>
        <p:spPr bwMode="auto">
          <a:xfrm flipH="1">
            <a:off x="6228184" y="3874894"/>
            <a:ext cx="81634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 type="arrow" w="med" len="med"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kern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27" name="Line 32"/>
          <p:cNvSpPr>
            <a:spLocks noChangeShapeType="1"/>
          </p:cNvSpPr>
          <p:nvPr/>
        </p:nvSpPr>
        <p:spPr bwMode="auto">
          <a:xfrm>
            <a:off x="7596336" y="3874894"/>
            <a:ext cx="47444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 type="arrow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kern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28" name="Line 33"/>
          <p:cNvSpPr>
            <a:spLocks noChangeShapeType="1"/>
          </p:cNvSpPr>
          <p:nvPr/>
        </p:nvSpPr>
        <p:spPr bwMode="auto">
          <a:xfrm>
            <a:off x="1517576" y="2731894"/>
            <a:ext cx="6096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kern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29" name="Line 34"/>
          <p:cNvSpPr>
            <a:spLocks noChangeShapeType="1"/>
          </p:cNvSpPr>
          <p:nvPr/>
        </p:nvSpPr>
        <p:spPr bwMode="auto">
          <a:xfrm>
            <a:off x="2812976" y="2731894"/>
            <a:ext cx="6096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kern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30" name="Line 36"/>
          <p:cNvSpPr>
            <a:spLocks noChangeShapeType="1"/>
          </p:cNvSpPr>
          <p:nvPr/>
        </p:nvSpPr>
        <p:spPr bwMode="auto">
          <a:xfrm>
            <a:off x="6165776" y="2731894"/>
            <a:ext cx="6096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kern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31" name="Line 37"/>
          <p:cNvSpPr>
            <a:spLocks noChangeShapeType="1"/>
          </p:cNvSpPr>
          <p:nvPr/>
        </p:nvSpPr>
        <p:spPr bwMode="auto">
          <a:xfrm>
            <a:off x="4183622" y="2731894"/>
            <a:ext cx="1563054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kern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32" name="Rectangle 38"/>
          <p:cNvSpPr>
            <a:spLocks noChangeArrowheads="1"/>
          </p:cNvSpPr>
          <p:nvPr/>
        </p:nvSpPr>
        <p:spPr bwMode="auto">
          <a:xfrm>
            <a:off x="3995936" y="3112894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(9</a:t>
            </a:r>
            <a:r>
              <a:rPr lang="ko-KR" altLang="en-US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개월</a:t>
            </a:r>
            <a:r>
              <a:rPr lang="en-US" altLang="ko-KR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)</a:t>
            </a:r>
          </a:p>
        </p:txBody>
      </p:sp>
      <p:sp>
        <p:nvSpPr>
          <p:cNvPr id="133" name="Rectangle 39"/>
          <p:cNvSpPr>
            <a:spLocks noChangeArrowheads="1"/>
          </p:cNvSpPr>
          <p:nvPr/>
        </p:nvSpPr>
        <p:spPr bwMode="auto">
          <a:xfrm>
            <a:off x="6214367" y="3105529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(7</a:t>
            </a:r>
            <a:r>
              <a:rPr lang="ko-KR" altLang="en-US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개월</a:t>
            </a:r>
            <a:r>
              <a:rPr lang="en-US" altLang="ko-KR" b="1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+mn-cs"/>
              </a:rPr>
              <a:t>)</a:t>
            </a:r>
          </a:p>
        </p:txBody>
      </p:sp>
      <p:sp>
        <p:nvSpPr>
          <p:cNvPr id="134" name="직사각형 133"/>
          <p:cNvSpPr/>
          <p:nvPr/>
        </p:nvSpPr>
        <p:spPr>
          <a:xfrm>
            <a:off x="1358453" y="4057908"/>
            <a:ext cx="2021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ko-KR" sz="1400" b="1" kern="1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뼈</a:t>
            </a:r>
            <a:r>
              <a:rPr lang="en-US" altLang="ko-KR" sz="1400" b="1" kern="1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, </a:t>
            </a:r>
            <a:r>
              <a:rPr lang="ko-KR" altLang="ko-KR" sz="1400" b="1" kern="1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내장</a:t>
            </a:r>
            <a:r>
              <a:rPr lang="en-US" altLang="ko-KR" sz="1400" b="1" kern="1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, </a:t>
            </a:r>
            <a:r>
              <a:rPr lang="ko-KR" altLang="ko-KR" sz="1400" b="1" kern="1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소화기관 </a:t>
            </a:r>
            <a:r>
              <a:rPr lang="ko-KR" altLang="ko-KR" sz="1400" b="1" kern="1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 </a:t>
            </a:r>
            <a:endParaRPr lang="en-US" altLang="ko-KR" sz="1400" b="1" kern="100" dirty="0">
              <a:solidFill>
                <a:prstClr val="black"/>
              </a:solidFill>
              <a:latin typeface="HY울릉도M" pitchFamily="18" charset="-127"/>
              <a:ea typeface="HY울릉도M" pitchFamily="18" charset="-127"/>
              <a:cs typeface="Times New Roman"/>
            </a:endParaRPr>
          </a:p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ko-KR" sz="1400" b="1" kern="1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대부분이 </a:t>
            </a:r>
            <a:r>
              <a:rPr lang="ko-KR" altLang="ko-KR" sz="1400" b="1" kern="1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성장 완료</a:t>
            </a:r>
            <a:endParaRPr lang="ko-KR" altLang="en-US" sz="1400" b="1" dirty="0">
              <a:solidFill>
                <a:prstClr val="black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35" name="직사각형 134"/>
          <p:cNvSpPr/>
          <p:nvPr/>
        </p:nvSpPr>
        <p:spPr>
          <a:xfrm>
            <a:off x="4212184" y="2133073"/>
            <a:ext cx="34499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ko-KR" sz="1400" b="1" kern="1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바탕"/>
              </a:rPr>
              <a:t>근간</a:t>
            </a:r>
            <a:r>
              <a:rPr lang="en-US" altLang="ko-KR" sz="1400" b="1" kern="1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바탕"/>
              </a:rPr>
              <a:t>(</a:t>
            </a:r>
            <a:r>
              <a:rPr lang="ko-KR" altLang="ko-KR" sz="1400" b="1" kern="1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바탕"/>
              </a:rPr>
              <a:t>筋間</a:t>
            </a:r>
            <a:r>
              <a:rPr lang="en-US" altLang="ko-KR" sz="1400" b="1" kern="1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바탕"/>
              </a:rPr>
              <a:t>)</a:t>
            </a:r>
            <a:r>
              <a:rPr lang="ko-KR" altLang="ko-KR" sz="1400" b="1" kern="100" dirty="0" err="1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근내</a:t>
            </a:r>
            <a:r>
              <a:rPr lang="en-US" altLang="ko-KR" sz="1400" b="1" kern="1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(</a:t>
            </a:r>
            <a:r>
              <a:rPr lang="ko-KR" altLang="ko-KR" sz="1400" b="1" kern="100" dirty="0" err="1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바탕"/>
              </a:rPr>
              <a:t>筋內</a:t>
            </a:r>
            <a:r>
              <a:rPr lang="en-US" altLang="ko-KR" sz="1400" b="1" kern="1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바탕"/>
              </a:rPr>
              <a:t>)</a:t>
            </a:r>
            <a:r>
              <a:rPr lang="en-US" altLang="ko-KR" sz="1400" b="1" kern="1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 </a:t>
            </a:r>
            <a:r>
              <a:rPr lang="ko-KR" altLang="ko-KR" sz="1400" b="1" kern="1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지방 침착</a:t>
            </a:r>
            <a:r>
              <a:rPr lang="en-US" altLang="ko-KR" sz="1400" b="1" kern="1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(</a:t>
            </a:r>
            <a:r>
              <a:rPr lang="ko-KR" altLang="en-US" sz="1400" b="1" kern="100" dirty="0" err="1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비육기</a:t>
            </a:r>
            <a:r>
              <a:rPr lang="en-US" altLang="ko-KR" sz="1400" b="1" kern="1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)</a:t>
            </a:r>
            <a:r>
              <a:rPr lang="ko-KR" altLang="ko-KR" sz="1400" b="1" kern="1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 </a:t>
            </a:r>
            <a:endParaRPr lang="ko-KR" altLang="en-US" sz="1400" b="1" dirty="0">
              <a:solidFill>
                <a:prstClr val="black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36" name="Line 12"/>
          <p:cNvSpPr>
            <a:spLocks noChangeShapeType="1"/>
          </p:cNvSpPr>
          <p:nvPr/>
        </p:nvSpPr>
        <p:spPr bwMode="auto">
          <a:xfrm flipH="1">
            <a:off x="3796268" y="2303294"/>
            <a:ext cx="3654" cy="28458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kern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37" name="Line 12"/>
          <p:cNvSpPr>
            <a:spLocks noChangeShapeType="1"/>
          </p:cNvSpPr>
          <p:nvPr/>
        </p:nvSpPr>
        <p:spPr bwMode="auto">
          <a:xfrm flipH="1">
            <a:off x="8089776" y="2303294"/>
            <a:ext cx="3654" cy="28458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kern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38" name="Line 37"/>
          <p:cNvSpPr>
            <a:spLocks noChangeShapeType="1"/>
          </p:cNvSpPr>
          <p:nvPr/>
        </p:nvSpPr>
        <p:spPr bwMode="auto">
          <a:xfrm>
            <a:off x="3803576" y="2440850"/>
            <a:ext cx="42672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kern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39" name="직사각형 138"/>
          <p:cNvSpPr/>
          <p:nvPr/>
        </p:nvSpPr>
        <p:spPr>
          <a:xfrm>
            <a:off x="3803576" y="4103494"/>
            <a:ext cx="19784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ko-KR" sz="1400" b="1" kern="1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지방세포의 </a:t>
            </a:r>
            <a:r>
              <a:rPr lang="ko-KR" altLang="ko-KR" sz="1400" b="1" kern="1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분화 왕성 </a:t>
            </a:r>
            <a:endParaRPr lang="ko-KR" altLang="en-US" sz="1400" b="1" dirty="0">
              <a:solidFill>
                <a:prstClr val="black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140" name="직사각형 139"/>
          <p:cNvSpPr/>
          <p:nvPr/>
        </p:nvSpPr>
        <p:spPr>
          <a:xfrm>
            <a:off x="6333611" y="4090131"/>
            <a:ext cx="1703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ko-KR" sz="1400" b="1" kern="100" dirty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분화된 </a:t>
            </a:r>
            <a:r>
              <a:rPr lang="ko-KR" altLang="ko-KR" sz="1400" b="1" kern="1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지방세포 </a:t>
            </a:r>
            <a:endParaRPr lang="en-US" altLang="ko-KR" sz="1400" b="1" kern="100" dirty="0" smtClean="0">
              <a:solidFill>
                <a:prstClr val="black"/>
              </a:solidFill>
              <a:latin typeface="HY울릉도M" pitchFamily="18" charset="-127"/>
              <a:ea typeface="HY울릉도M" pitchFamily="18" charset="-127"/>
              <a:cs typeface="Times New Roman"/>
            </a:endParaRPr>
          </a:p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ko-KR" sz="1400" b="1" kern="100" dirty="0" smtClean="0">
                <a:solidFill>
                  <a:prstClr val="black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지방 충진 </a:t>
            </a:r>
            <a:endParaRPr lang="ko-KR" altLang="en-US" sz="1400" b="1" dirty="0">
              <a:solidFill>
                <a:prstClr val="black"/>
              </a:solidFill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pic>
        <p:nvPicPr>
          <p:cNvPr id="57350" name="Picture 6" descr="http://thumb101.shutterstock.com/display_pic_with_logo/1338907/320202947/stock-photo-cow-head-or-face-icon-agriculture-and-farming-concept-320202947.jpg"/>
          <p:cNvPicPr>
            <a:picLocks noChangeAspect="1" noChangeArrowheads="1"/>
          </p:cNvPicPr>
          <p:nvPr/>
        </p:nvPicPr>
        <p:blipFill>
          <a:blip r:embed="rId2" cstate="print"/>
          <a:srcRect l="65124" t="49752" r="5742" b="27279"/>
          <a:stretch>
            <a:fillRect/>
          </a:stretch>
        </p:blipFill>
        <p:spPr bwMode="auto">
          <a:xfrm>
            <a:off x="7031830" y="2962091"/>
            <a:ext cx="936104" cy="77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Picture 6" descr="http://thumb101.shutterstock.com/display_pic_with_logo/1338907/320202947/stock-photo-cow-head-or-face-icon-agriculture-and-farming-concept-320202947.jpg"/>
          <p:cNvPicPr>
            <a:picLocks noChangeAspect="1" noChangeArrowheads="1"/>
          </p:cNvPicPr>
          <p:nvPr/>
        </p:nvPicPr>
        <p:blipFill>
          <a:blip r:embed="rId2" cstate="print"/>
          <a:srcRect l="34964" t="49752" r="35902" b="27279"/>
          <a:stretch>
            <a:fillRect/>
          </a:stretch>
        </p:blipFill>
        <p:spPr bwMode="auto">
          <a:xfrm>
            <a:off x="5039791" y="3038291"/>
            <a:ext cx="752447" cy="619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Picture 6" descr="http://thumb101.shutterstock.com/display_pic_with_logo/1338907/320202947/stock-photo-cow-head-or-face-icon-agriculture-and-farming-concept-320202947.jpg"/>
          <p:cNvPicPr>
            <a:picLocks noChangeAspect="1" noChangeArrowheads="1"/>
          </p:cNvPicPr>
          <p:nvPr/>
        </p:nvPicPr>
        <p:blipFill>
          <a:blip r:embed="rId2" cstate="print"/>
          <a:srcRect l="5141" t="49752" r="65944" b="27279"/>
          <a:stretch>
            <a:fillRect/>
          </a:stretch>
        </p:blipFill>
        <p:spPr bwMode="auto">
          <a:xfrm>
            <a:off x="2294600" y="3082480"/>
            <a:ext cx="638848" cy="530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2" name="Picture 8" descr="http://3c9bl93o71m619w9kn2rfwinkdh.wpengine.netdna-cdn.com/wp-content/uploads/2014/04/steak-marbl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3454" y="523151"/>
            <a:ext cx="4147856" cy="1611648"/>
          </a:xfrm>
          <a:prstGeom prst="rect">
            <a:avLst/>
          </a:prstGeom>
          <a:noFill/>
        </p:spPr>
      </p:pic>
      <p:sp>
        <p:nvSpPr>
          <p:cNvPr id="49" name="직사각형 48"/>
          <p:cNvSpPr/>
          <p:nvPr/>
        </p:nvSpPr>
        <p:spPr>
          <a:xfrm>
            <a:off x="231744" y="215073"/>
            <a:ext cx="451824" cy="4518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sz="2000" b="1" dirty="0">
              <a:solidFill>
                <a:prstClr val="white"/>
              </a:solidFill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744000" y="215073"/>
            <a:ext cx="4048789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33620" y="271708"/>
            <a:ext cx="648072" cy="338554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600" b="1" dirty="0" smtClean="0">
                <a:solidFill>
                  <a:prstClr val="white"/>
                </a:solidFill>
                <a:latin typeface="맑은 고딕"/>
              </a:rPr>
              <a:t>01</a:t>
            </a:r>
            <a:endParaRPr lang="ko-KR" altLang="en-US" sz="1600" b="1" dirty="0">
              <a:solidFill>
                <a:prstClr val="white"/>
              </a:solidFill>
              <a:latin typeface="맑은 고딕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96019" y="319956"/>
            <a:ext cx="3757117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b="1" spc="-1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Y울릉도M" pitchFamily="18" charset="-127"/>
                <a:ea typeface="HY울릉도M" pitchFamily="18" charset="-127"/>
              </a:rPr>
              <a:t>한우의  비육  단계</a:t>
            </a:r>
            <a:endParaRPr lang="ko-KR" altLang="en-US" b="1" spc="-150" dirty="0">
              <a:solidFill>
                <a:prstClr val="black">
                  <a:lumMod val="75000"/>
                  <a:lumOff val="25000"/>
                </a:prstClr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53" name="그림 52" descr="건국대 로고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93075"/>
            <a:ext cx="9144000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6348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내용 개체 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31485209"/>
              </p:ext>
            </p:extLst>
          </p:nvPr>
        </p:nvGraphicFramePr>
        <p:xfrm>
          <a:off x="896742" y="1857364"/>
          <a:ext cx="7318596" cy="32981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8644"/>
                <a:gridCol w="4989952"/>
              </a:tblGrid>
              <a:tr h="65901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2400" dirty="0" smtClean="0">
                          <a:solidFill>
                            <a:schemeClr val="bg1"/>
                          </a:solidFill>
                          <a:latin typeface="HY울릉도B" pitchFamily="18" charset="-127"/>
                          <a:ea typeface="HY울릉도B" pitchFamily="18" charset="-127"/>
                        </a:rPr>
                        <a:t>성장단계</a:t>
                      </a:r>
                      <a:endParaRPr lang="ko-KR" altLang="en-US" sz="2400" dirty="0">
                        <a:solidFill>
                          <a:schemeClr val="bg1"/>
                        </a:solidFill>
                        <a:latin typeface="HY울릉도B" pitchFamily="18" charset="-127"/>
                        <a:ea typeface="HY울릉도B" pitchFamily="18" charset="-127"/>
                      </a:endParaRPr>
                    </a:p>
                  </a:txBody>
                  <a:tcPr marL="109106" marR="109106" marT="54553" marB="54553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2400" dirty="0" smtClean="0">
                          <a:solidFill>
                            <a:schemeClr val="bg1"/>
                          </a:solidFill>
                          <a:latin typeface="HY울릉도B" pitchFamily="18" charset="-127"/>
                          <a:ea typeface="HY울릉도B" pitchFamily="18" charset="-127"/>
                        </a:rPr>
                        <a:t>중점전략</a:t>
                      </a:r>
                      <a:endParaRPr lang="ko-KR" altLang="en-US" sz="2400" dirty="0">
                        <a:solidFill>
                          <a:schemeClr val="bg1"/>
                        </a:solidFill>
                        <a:latin typeface="HY울릉도B" pitchFamily="18" charset="-127"/>
                        <a:ea typeface="HY울릉도B" pitchFamily="18" charset="-127"/>
                      </a:endParaRPr>
                    </a:p>
                  </a:txBody>
                  <a:tcPr marL="109106" marR="109106" marT="54553" marB="54553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99741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2200" b="1" dirty="0" smtClean="0">
                          <a:latin typeface="HY울릉도M" pitchFamily="18" charset="-127"/>
                          <a:ea typeface="HY울릉도M" pitchFamily="18" charset="-127"/>
                        </a:rPr>
                        <a:t>육성기</a:t>
                      </a:r>
                      <a:endParaRPr lang="ko-KR" altLang="en-US" sz="2200" b="1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109106" marR="109106" marT="54553" marB="54553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900" dirty="0" smtClean="0">
                          <a:latin typeface="HY울릉도M" pitchFamily="18" charset="-127"/>
                          <a:ea typeface="HY울릉도M" pitchFamily="18" charset="-127"/>
                        </a:rPr>
                        <a:t>튼튼한 </a:t>
                      </a:r>
                      <a:r>
                        <a:rPr lang="en-US" altLang="ko-KR" sz="1900" dirty="0" smtClean="0">
                          <a:latin typeface="HY울릉도M" pitchFamily="18" charset="-127"/>
                          <a:ea typeface="HY울릉도M" pitchFamily="18" charset="-127"/>
                        </a:rPr>
                        <a:t>1</a:t>
                      </a:r>
                      <a:r>
                        <a:rPr lang="ko-KR" altLang="en-US" sz="1900" dirty="0" smtClean="0">
                          <a:latin typeface="HY울릉도M" pitchFamily="18" charset="-127"/>
                          <a:ea typeface="HY울릉도M" pitchFamily="18" charset="-127"/>
                        </a:rPr>
                        <a:t>위 발육</a:t>
                      </a:r>
                      <a:endParaRPr lang="en-US" altLang="ko-KR" sz="1900" dirty="0" smtClean="0">
                        <a:latin typeface="HY울릉도M" pitchFamily="18" charset="-127"/>
                        <a:ea typeface="HY울릉도M" pitchFamily="18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900" dirty="0" smtClean="0">
                          <a:latin typeface="HY울릉도M" pitchFamily="18" charset="-127"/>
                          <a:ea typeface="HY울릉도M" pitchFamily="18" charset="-127"/>
                        </a:rPr>
                        <a:t>강건한 골격형성</a:t>
                      </a:r>
                      <a:endParaRPr lang="ko-KR" altLang="en-US" sz="190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109106" marR="109106" marT="54553" marB="54553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32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2200" b="1" dirty="0" smtClean="0">
                          <a:latin typeface="HY울릉도M" pitchFamily="18" charset="-127"/>
                          <a:ea typeface="HY울릉도M" pitchFamily="18" charset="-127"/>
                        </a:rPr>
                        <a:t>비육전기</a:t>
                      </a:r>
                      <a:endParaRPr lang="ko-KR" altLang="en-US" sz="2200" b="1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109106" marR="109106" marT="54553" marB="54553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900" dirty="0" err="1" smtClean="0">
                          <a:latin typeface="HY울릉도M" pitchFamily="18" charset="-127"/>
                          <a:ea typeface="HY울릉도M" pitchFamily="18" charset="-127"/>
                        </a:rPr>
                        <a:t>근내</a:t>
                      </a:r>
                      <a:r>
                        <a:rPr lang="ko-KR" altLang="en-US" sz="1900" dirty="0" smtClean="0">
                          <a:latin typeface="HY울릉도M" pitchFamily="18" charset="-127"/>
                          <a:ea typeface="HY울릉도M" pitchFamily="18" charset="-127"/>
                        </a:rPr>
                        <a:t> 지방세포 분화촉진</a:t>
                      </a:r>
                      <a:endParaRPr lang="ko-KR" altLang="en-US" sz="190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109106" marR="109106" marT="54553" marB="54553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741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2200" b="1" dirty="0" smtClean="0">
                          <a:latin typeface="HY울릉도M" pitchFamily="18" charset="-127"/>
                          <a:ea typeface="HY울릉도M" pitchFamily="18" charset="-127"/>
                        </a:rPr>
                        <a:t>비육후기</a:t>
                      </a:r>
                      <a:endParaRPr lang="ko-KR" altLang="en-US" sz="2200" b="1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109106" marR="109106" marT="54553" marB="54553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900" dirty="0" smtClean="0">
                          <a:latin typeface="HY울릉도M" pitchFamily="18" charset="-127"/>
                          <a:ea typeface="HY울릉도M" pitchFamily="18" charset="-127"/>
                        </a:rPr>
                        <a:t>분화된 지방세포 성숙</a:t>
                      </a:r>
                      <a:endParaRPr lang="en-US" altLang="ko-KR" sz="1900" dirty="0" smtClean="0">
                        <a:latin typeface="HY울릉도M" pitchFamily="18" charset="-127"/>
                        <a:ea typeface="HY울릉도M" pitchFamily="18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900" dirty="0" smtClean="0">
                          <a:latin typeface="HY울릉도M" pitchFamily="18" charset="-127"/>
                          <a:ea typeface="HY울릉도M" pitchFamily="18" charset="-127"/>
                        </a:rPr>
                        <a:t>(</a:t>
                      </a:r>
                      <a:r>
                        <a:rPr lang="ko-KR" altLang="en-US" sz="1900" dirty="0" err="1" smtClean="0">
                          <a:latin typeface="HY울릉도M" pitchFamily="18" charset="-127"/>
                          <a:ea typeface="HY울릉도M" pitchFamily="18" charset="-127"/>
                        </a:rPr>
                        <a:t>지방충진</a:t>
                      </a:r>
                      <a:r>
                        <a:rPr lang="en-US" altLang="ko-KR" sz="1900" dirty="0" smtClean="0">
                          <a:latin typeface="HY울릉도M" pitchFamily="18" charset="-127"/>
                          <a:ea typeface="HY울릉도M" pitchFamily="18" charset="-127"/>
                        </a:rPr>
                        <a:t>)</a:t>
                      </a:r>
                      <a:endParaRPr lang="ko-KR" altLang="en-US" sz="1900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109106" marR="109106" marT="54553" marB="54553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231744" y="215073"/>
            <a:ext cx="451824" cy="4518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sz="2000" b="1" dirty="0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44000" y="215073"/>
            <a:ext cx="407424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620" y="271708"/>
            <a:ext cx="648072" cy="338554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600" b="1" dirty="0" smtClean="0">
                <a:solidFill>
                  <a:prstClr val="white"/>
                </a:solidFill>
                <a:latin typeface="맑은 고딕"/>
              </a:rPr>
              <a:t>01</a:t>
            </a:r>
            <a:endParaRPr lang="ko-KR" altLang="en-US" sz="1600" b="1" dirty="0">
              <a:solidFill>
                <a:prstClr val="white"/>
              </a:solidFill>
              <a:latin typeface="맑은 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6019" y="319956"/>
            <a:ext cx="6121239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b="1" spc="-1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Y울릉도M" pitchFamily="18" charset="-127"/>
                <a:ea typeface="HY울릉도M" pitchFamily="18" charset="-127"/>
              </a:rPr>
              <a:t>한우의  비육  단계</a:t>
            </a:r>
            <a:endParaRPr lang="ko-KR" altLang="en-US" b="1" spc="-150" dirty="0">
              <a:solidFill>
                <a:prstClr val="black">
                  <a:lumMod val="75000"/>
                  <a:lumOff val="25000"/>
                </a:prstClr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7" name="그림 6" descr="건국대 로고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9144000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0373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6" name="직선 연결선 135"/>
          <p:cNvCxnSpPr/>
          <p:nvPr/>
        </p:nvCxnSpPr>
        <p:spPr>
          <a:xfrm flipV="1">
            <a:off x="1410305" y="2808727"/>
            <a:ext cx="435637" cy="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타원 136"/>
          <p:cNvSpPr/>
          <p:nvPr/>
        </p:nvSpPr>
        <p:spPr>
          <a:xfrm>
            <a:off x="323528" y="2243646"/>
            <a:ext cx="1152128" cy="115212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8" name="타원 137"/>
          <p:cNvSpPr/>
          <p:nvPr/>
        </p:nvSpPr>
        <p:spPr>
          <a:xfrm>
            <a:off x="379208" y="2324608"/>
            <a:ext cx="999728" cy="9997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9" name="직사각형 138"/>
          <p:cNvSpPr/>
          <p:nvPr/>
        </p:nvSpPr>
        <p:spPr>
          <a:xfrm>
            <a:off x="1691681" y="948072"/>
            <a:ext cx="5580310" cy="11521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0" name="직사각형 139"/>
          <p:cNvSpPr/>
          <p:nvPr/>
        </p:nvSpPr>
        <p:spPr>
          <a:xfrm>
            <a:off x="2411760" y="2244216"/>
            <a:ext cx="4860231" cy="11521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40"/>
          <p:cNvGrpSpPr/>
          <p:nvPr/>
        </p:nvGrpSpPr>
        <p:grpSpPr>
          <a:xfrm>
            <a:off x="1691680" y="3540360"/>
            <a:ext cx="5585542" cy="1152128"/>
            <a:chOff x="1475656" y="1124744"/>
            <a:chExt cx="5585542" cy="1152128"/>
          </a:xfrm>
        </p:grpSpPr>
        <p:sp>
          <p:nvSpPr>
            <p:cNvPr id="142" name="직사각형 141"/>
            <p:cNvSpPr/>
            <p:nvPr/>
          </p:nvSpPr>
          <p:spPr>
            <a:xfrm>
              <a:off x="1475656" y="1124744"/>
              <a:ext cx="5585542" cy="11521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3" name="오각형 142"/>
            <p:cNvSpPr/>
            <p:nvPr/>
          </p:nvSpPr>
          <p:spPr>
            <a:xfrm>
              <a:off x="1475656" y="1124744"/>
              <a:ext cx="2426400" cy="1152128"/>
            </a:xfrm>
            <a:prstGeom prst="homePlat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20665" y="256490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latin typeface="HY울릉도M" pitchFamily="18" charset="-127"/>
                <a:ea typeface="HY울릉도M" pitchFamily="18" charset="-127"/>
              </a:rPr>
              <a:t>한우비육</a:t>
            </a:r>
            <a:endParaRPr lang="en-US" altLang="ko-KR" sz="1400" b="1" dirty="0" smtClean="0">
              <a:latin typeface="HY울릉도M" pitchFamily="18" charset="-127"/>
              <a:ea typeface="HY울릉도M" pitchFamily="18" charset="-127"/>
            </a:endParaRPr>
          </a:p>
          <a:p>
            <a:r>
              <a:rPr lang="ko-KR" altLang="en-US" sz="1400" b="1" dirty="0" smtClean="0">
                <a:latin typeface="HY울릉도M" pitchFamily="18" charset="-127"/>
                <a:ea typeface="HY울릉도M" pitchFamily="18" charset="-127"/>
              </a:rPr>
              <a:t>프로그램</a:t>
            </a:r>
            <a:endParaRPr lang="ko-KR" altLang="en-US" sz="1400" b="1" dirty="0">
              <a:latin typeface="HY울릉도M" pitchFamily="18" charset="-127"/>
              <a:ea typeface="HY울릉도M" pitchFamily="18" charset="-127"/>
            </a:endParaRPr>
          </a:p>
        </p:txBody>
      </p:sp>
      <p:grpSp>
        <p:nvGrpSpPr>
          <p:cNvPr id="3" name="그룹 144"/>
          <p:cNvGrpSpPr/>
          <p:nvPr/>
        </p:nvGrpSpPr>
        <p:grpSpPr>
          <a:xfrm>
            <a:off x="1115616" y="3682534"/>
            <a:ext cx="937946" cy="937946"/>
            <a:chOff x="430571" y="2356694"/>
            <a:chExt cx="1152128" cy="1152128"/>
          </a:xfrm>
        </p:grpSpPr>
        <p:sp>
          <p:nvSpPr>
            <p:cNvPr id="146" name="타원 145"/>
            <p:cNvSpPr/>
            <p:nvPr/>
          </p:nvSpPr>
          <p:spPr>
            <a:xfrm>
              <a:off x="430571" y="2356694"/>
              <a:ext cx="1152128" cy="115212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7" name="타원 146"/>
            <p:cNvSpPr/>
            <p:nvPr/>
          </p:nvSpPr>
          <p:spPr>
            <a:xfrm>
              <a:off x="531608" y="2437656"/>
              <a:ext cx="999728" cy="9997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33234" y="2574169"/>
              <a:ext cx="723036" cy="718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latin typeface="HY울릉도M" pitchFamily="18" charset="-127"/>
                  <a:ea typeface="HY울릉도M" pitchFamily="18" charset="-127"/>
                </a:rPr>
                <a:t>비육</a:t>
              </a:r>
              <a:endParaRPr lang="en-US" altLang="ko-KR" sz="1600" b="1" dirty="0" smtClean="0">
                <a:latin typeface="HY울릉도M" pitchFamily="18" charset="-127"/>
                <a:ea typeface="HY울릉도M" pitchFamily="18" charset="-127"/>
              </a:endParaRPr>
            </a:p>
            <a:p>
              <a:r>
                <a:rPr lang="ko-KR" altLang="en-US" sz="1600" b="1" dirty="0" smtClean="0">
                  <a:latin typeface="HY울릉도M" pitchFamily="18" charset="-127"/>
                  <a:ea typeface="HY울릉도M" pitchFamily="18" charset="-127"/>
                </a:rPr>
                <a:t>후기</a:t>
              </a:r>
              <a:endParaRPr lang="ko-KR" altLang="en-US" sz="1600" b="1" dirty="0">
                <a:latin typeface="HY울릉도M" pitchFamily="18" charset="-127"/>
                <a:ea typeface="HY울릉도M" pitchFamily="18" charset="-127"/>
              </a:endParaRPr>
            </a:p>
          </p:txBody>
        </p:sp>
      </p:grpSp>
      <p:cxnSp>
        <p:nvCxnSpPr>
          <p:cNvPr id="149" name="직선 연결선 148"/>
          <p:cNvCxnSpPr>
            <a:stCxn id="137" idx="0"/>
            <a:endCxn id="178" idx="3"/>
          </p:cNvCxnSpPr>
          <p:nvPr/>
        </p:nvCxnSpPr>
        <p:spPr>
          <a:xfrm flipV="1">
            <a:off x="899592" y="1818825"/>
            <a:ext cx="353383" cy="42482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직선 연결선 149"/>
          <p:cNvCxnSpPr/>
          <p:nvPr/>
        </p:nvCxnSpPr>
        <p:spPr>
          <a:xfrm>
            <a:off x="1115616" y="3324336"/>
            <a:ext cx="294689" cy="42410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2075581" y="4146244"/>
            <a:ext cx="1503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rPr>
              <a:t>분화된 지방세포</a:t>
            </a:r>
          </a:p>
          <a:p>
            <a:pPr algn="ctr"/>
            <a:r>
              <a:rPr lang="ko-KR" altLang="en-US" sz="1400" b="1" dirty="0" smtClean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rPr>
              <a:t>성숙</a:t>
            </a:r>
          </a:p>
        </p:txBody>
      </p:sp>
      <p:cxnSp>
        <p:nvCxnSpPr>
          <p:cNvPr id="152" name="직선 연결선 151"/>
          <p:cNvCxnSpPr/>
          <p:nvPr/>
        </p:nvCxnSpPr>
        <p:spPr>
          <a:xfrm flipH="1">
            <a:off x="2034374" y="4113165"/>
            <a:ext cx="1969098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2078395" y="3721779"/>
            <a:ext cx="1598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rPr>
              <a:t>24~30</a:t>
            </a:r>
            <a:r>
              <a:rPr lang="ko-KR" altLang="en-US" sz="1400" b="1" dirty="0" smtClean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rPr>
              <a:t>개월</a:t>
            </a:r>
            <a:r>
              <a:rPr lang="en-US" altLang="ko-KR" sz="1400" b="1" dirty="0" smtClean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400" b="1" dirty="0" smtClean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rPr>
              <a:t>출하</a:t>
            </a:r>
            <a:r>
              <a:rPr lang="en-US" altLang="ko-KR" sz="1400" b="1" dirty="0" smtClean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rPr>
              <a:t>)</a:t>
            </a:r>
            <a:endParaRPr lang="ko-KR" altLang="en-US" sz="1400" b="1" dirty="0">
              <a:solidFill>
                <a:schemeClr val="bg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grpSp>
        <p:nvGrpSpPr>
          <p:cNvPr id="4" name="그룹 153"/>
          <p:cNvGrpSpPr/>
          <p:nvPr/>
        </p:nvGrpSpPr>
        <p:grpSpPr>
          <a:xfrm>
            <a:off x="3707904" y="3551393"/>
            <a:ext cx="3160406" cy="1173751"/>
            <a:chOff x="4116928" y="3551393"/>
            <a:chExt cx="3160406" cy="1173751"/>
          </a:xfrm>
        </p:grpSpPr>
        <p:sp>
          <p:nvSpPr>
            <p:cNvPr id="155" name="Shape 241"/>
            <p:cNvSpPr txBox="1"/>
            <p:nvPr/>
          </p:nvSpPr>
          <p:spPr>
            <a:xfrm>
              <a:off x="4116928" y="4439490"/>
              <a:ext cx="1510126" cy="25299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Tx/>
                <a:buNone/>
                <a:tabLst/>
                <a:defRPr/>
              </a:pPr>
              <a:r>
                <a:rPr kumimoji="0" lang="ko-KR" altLang="en-US" sz="8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HY울릉도M" pitchFamily="18" charset="-127"/>
                  <a:ea typeface="HY울릉도M" pitchFamily="18" charset="-127"/>
                  <a:cs typeface="Arial"/>
                  <a:sym typeface="Arial"/>
                </a:rPr>
                <a:t>성숙 전 지방세포</a:t>
              </a:r>
              <a:endParaRPr kumimoji="0" lang="ko-KR" altLang="en-US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Y울릉도M" pitchFamily="18" charset="-127"/>
                <a:ea typeface="HY울릉도M" pitchFamily="18" charset="-127"/>
                <a:cs typeface="Arial"/>
                <a:sym typeface="Arial"/>
              </a:endParaRPr>
            </a:p>
          </p:txBody>
        </p:sp>
        <p:sp>
          <p:nvSpPr>
            <p:cNvPr id="156" name="Shape 241"/>
            <p:cNvSpPr txBox="1"/>
            <p:nvPr/>
          </p:nvSpPr>
          <p:spPr>
            <a:xfrm>
              <a:off x="5846588" y="4472145"/>
              <a:ext cx="1430746" cy="2529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Tx/>
                <a:buNone/>
                <a:tabLst/>
                <a:defRPr/>
              </a:pPr>
              <a:r>
                <a:rPr kumimoji="0" lang="ko-KR" altLang="en-US" sz="8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HY울릉도M" pitchFamily="18" charset="-127"/>
                  <a:ea typeface="HY울릉도M" pitchFamily="18" charset="-127"/>
                  <a:cs typeface="Arial"/>
                  <a:sym typeface="Arial"/>
                </a:rPr>
                <a:t>성숙 후 지방세포</a:t>
              </a:r>
              <a:endParaRPr kumimoji="0" lang="ko-KR" altLang="en-US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Y울릉도M" pitchFamily="18" charset="-127"/>
                <a:ea typeface="HY울릉도M" pitchFamily="18" charset="-127"/>
                <a:cs typeface="Arial"/>
                <a:sym typeface="Arial"/>
              </a:endParaRPr>
            </a:p>
          </p:txBody>
        </p:sp>
        <p:grpSp>
          <p:nvGrpSpPr>
            <p:cNvPr id="5" name="그룹 118"/>
            <p:cNvGrpSpPr/>
            <p:nvPr/>
          </p:nvGrpSpPr>
          <p:grpSpPr>
            <a:xfrm>
              <a:off x="6201111" y="3775547"/>
              <a:ext cx="675182" cy="700917"/>
              <a:chOff x="3538019" y="3212984"/>
              <a:chExt cx="961973" cy="1008121"/>
            </a:xfrm>
          </p:grpSpPr>
          <p:grpSp>
            <p:nvGrpSpPr>
              <p:cNvPr id="6" name="Shape 247"/>
              <p:cNvGrpSpPr/>
              <p:nvPr/>
            </p:nvGrpSpPr>
            <p:grpSpPr>
              <a:xfrm>
                <a:off x="3538019" y="3212984"/>
                <a:ext cx="961973" cy="1008121"/>
                <a:chOff x="26287137" y="19870049"/>
                <a:chExt cx="2023961" cy="2262027"/>
              </a:xfrm>
            </p:grpSpPr>
            <p:sp>
              <p:nvSpPr>
                <p:cNvPr id="170" name="Shape 248"/>
                <p:cNvSpPr/>
                <p:nvPr/>
              </p:nvSpPr>
              <p:spPr>
                <a:xfrm>
                  <a:off x="26287137" y="19870067"/>
                  <a:ext cx="2023961" cy="2262009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Y울릉도M" pitchFamily="18" charset="-127"/>
                    <a:ea typeface="HY울릉도M" pitchFamily="18" charset="-127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Shape 249"/>
                <p:cNvSpPr/>
                <p:nvPr/>
              </p:nvSpPr>
              <p:spPr>
                <a:xfrm>
                  <a:off x="26972652" y="19870049"/>
                  <a:ext cx="708063" cy="189014"/>
                </a:xfrm>
                <a:prstGeom prst="ellipse">
                  <a:avLst/>
                </a:prstGeom>
                <a:solidFill>
                  <a:srgbClr val="1F497D"/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Y울릉도M" pitchFamily="18" charset="-127"/>
                    <a:ea typeface="HY울릉도M" pitchFamily="18" charset="-127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9" name="Shape 248"/>
              <p:cNvSpPr/>
              <p:nvPr/>
            </p:nvSpPr>
            <p:spPr>
              <a:xfrm>
                <a:off x="3559125" y="3313562"/>
                <a:ext cx="936104" cy="90202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540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Y울릉도M" pitchFamily="18" charset="-127"/>
                  <a:ea typeface="HY울릉도M" pitchFamily="18" charset="-127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그룹 117"/>
            <p:cNvGrpSpPr/>
            <p:nvPr/>
          </p:nvGrpSpPr>
          <p:grpSpPr>
            <a:xfrm>
              <a:off x="4644008" y="3942105"/>
              <a:ext cx="376009" cy="390343"/>
              <a:chOff x="5050187" y="3365384"/>
              <a:chExt cx="961973" cy="1008121"/>
            </a:xfrm>
          </p:grpSpPr>
          <p:grpSp>
            <p:nvGrpSpPr>
              <p:cNvPr id="8" name="Shape 247"/>
              <p:cNvGrpSpPr/>
              <p:nvPr/>
            </p:nvGrpSpPr>
            <p:grpSpPr>
              <a:xfrm>
                <a:off x="5050187" y="3365384"/>
                <a:ext cx="961973" cy="1008121"/>
                <a:chOff x="26287137" y="19870049"/>
                <a:chExt cx="2023961" cy="2262027"/>
              </a:xfrm>
            </p:grpSpPr>
            <p:sp>
              <p:nvSpPr>
                <p:cNvPr id="166" name="Shape 248"/>
                <p:cNvSpPr/>
                <p:nvPr/>
              </p:nvSpPr>
              <p:spPr>
                <a:xfrm>
                  <a:off x="26287137" y="19870067"/>
                  <a:ext cx="2023961" cy="2262009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Y울릉도M" pitchFamily="18" charset="-127"/>
                    <a:ea typeface="HY울릉도M" pitchFamily="18" charset="-127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Shape 249"/>
                <p:cNvSpPr/>
                <p:nvPr/>
              </p:nvSpPr>
              <p:spPr>
                <a:xfrm>
                  <a:off x="26972652" y="19870049"/>
                  <a:ext cx="708063" cy="189014"/>
                </a:xfrm>
                <a:prstGeom prst="ellipse">
                  <a:avLst/>
                </a:prstGeom>
                <a:solidFill>
                  <a:srgbClr val="1F497D"/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Y울릉도M" pitchFamily="18" charset="-127"/>
                    <a:ea typeface="HY울릉도M" pitchFamily="18" charset="-127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5" name="Shape 248"/>
              <p:cNvSpPr/>
              <p:nvPr/>
            </p:nvSpPr>
            <p:spPr>
              <a:xfrm>
                <a:off x="5071293" y="3465962"/>
                <a:ext cx="936104" cy="90202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540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Y울릉도M" pitchFamily="18" charset="-127"/>
                  <a:ea typeface="HY울릉도M" pitchFamily="18" charset="-127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그룹 95"/>
            <p:cNvGrpSpPr/>
            <p:nvPr/>
          </p:nvGrpSpPr>
          <p:grpSpPr>
            <a:xfrm>
              <a:off x="5365299" y="4309445"/>
              <a:ext cx="671673" cy="186999"/>
              <a:chOff x="792435" y="4576552"/>
              <a:chExt cx="606165" cy="168761"/>
            </a:xfrm>
          </p:grpSpPr>
          <p:sp>
            <p:nvSpPr>
              <p:cNvPr id="162" name="직사각형 161"/>
              <p:cNvSpPr/>
              <p:nvPr/>
            </p:nvSpPr>
            <p:spPr>
              <a:xfrm>
                <a:off x="854917" y="4601297"/>
                <a:ext cx="483855" cy="144016"/>
              </a:xfrm>
              <a:prstGeom prst="rect">
                <a:avLst/>
              </a:prstGeom>
              <a:solidFill>
                <a:srgbClr val="1F497D"/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63" name="Shape 244"/>
              <p:cNvSpPr txBox="1"/>
              <p:nvPr/>
            </p:nvSpPr>
            <p:spPr>
              <a:xfrm>
                <a:off x="792435" y="4576552"/>
                <a:ext cx="606165" cy="1418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ko-KR" altLang="en-US" sz="80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Y울릉도M" pitchFamily="18" charset="-127"/>
                    <a:ea typeface="HY울릉도M" pitchFamily="18" charset="-127"/>
                    <a:cs typeface="Arial"/>
                    <a:sym typeface="Arial"/>
                  </a:rPr>
                  <a:t>세포</a:t>
                </a:r>
                <a:r>
                  <a:rPr lang="ko-KR" altLang="en-US" sz="800" kern="0" noProof="0" dirty="0" smtClean="0">
                    <a:solidFill>
                      <a:schemeClr val="bg1"/>
                    </a:solidFill>
                    <a:latin typeface="HY울릉도M" pitchFamily="18" charset="-127"/>
                    <a:ea typeface="HY울릉도M" pitchFamily="18" charset="-127"/>
                    <a:cs typeface="Arial"/>
                    <a:sym typeface="Arial"/>
                  </a:rPr>
                  <a:t>성숙</a:t>
                </a:r>
                <a:endParaRPr kumimoji="0" lang="ko-KR" altLang="en-US" sz="8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울릉도M" pitchFamily="18" charset="-127"/>
                  <a:ea typeface="HY울릉도M" pitchFamily="18" charset="-127"/>
                  <a:cs typeface="Arial"/>
                  <a:sym typeface="Arial"/>
                </a:endParaRPr>
              </a:p>
            </p:txBody>
          </p:sp>
        </p:grpSp>
        <p:sp>
          <p:nvSpPr>
            <p:cNvPr id="160" name="TextBox 159"/>
            <p:cNvSpPr txBox="1"/>
            <p:nvPr/>
          </p:nvSpPr>
          <p:spPr>
            <a:xfrm>
              <a:off x="4591918" y="3551393"/>
              <a:ext cx="2140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tx2"/>
                  </a:solidFill>
                  <a:latin typeface="HY울릉도M" pitchFamily="18" charset="-127"/>
                  <a:ea typeface="HY울릉도M" pitchFamily="18" charset="-127"/>
                </a:rPr>
                <a:t>분화된 지방세포 충진</a:t>
              </a:r>
              <a:endParaRPr lang="ko-KR" altLang="en-US" sz="1200" dirty="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61" name="Shape 236"/>
            <p:cNvSpPr/>
            <p:nvPr/>
          </p:nvSpPr>
          <p:spPr>
            <a:xfrm>
              <a:off x="5436096" y="3982058"/>
              <a:ext cx="602500" cy="196842"/>
            </a:xfrm>
            <a:prstGeom prst="rightArrow">
              <a:avLst>
                <a:gd name="adj1" fmla="val 50000"/>
                <a:gd name="adj2" fmla="val 122752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울릉도M" pitchFamily="18" charset="-127"/>
                <a:ea typeface="HY울릉도M" pitchFamily="18" charset="-127"/>
                <a:cs typeface="Arial"/>
                <a:sym typeface="Arial"/>
              </a:endParaRPr>
            </a:p>
          </p:txBody>
        </p:sp>
      </p:grpSp>
      <p:grpSp>
        <p:nvGrpSpPr>
          <p:cNvPr id="10" name="그룹 171"/>
          <p:cNvGrpSpPr/>
          <p:nvPr/>
        </p:nvGrpSpPr>
        <p:grpSpPr>
          <a:xfrm>
            <a:off x="1691680" y="948072"/>
            <a:ext cx="2425248" cy="1152128"/>
            <a:chOff x="1619672" y="620688"/>
            <a:chExt cx="2425248" cy="1152128"/>
          </a:xfrm>
        </p:grpSpPr>
        <p:sp>
          <p:nvSpPr>
            <p:cNvPr id="173" name="오각형 172"/>
            <p:cNvSpPr/>
            <p:nvPr/>
          </p:nvSpPr>
          <p:spPr>
            <a:xfrm>
              <a:off x="1619672" y="620688"/>
              <a:ext cx="2425248" cy="1152128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4" name="TextBox 25"/>
            <p:cNvSpPr txBox="1"/>
            <p:nvPr/>
          </p:nvSpPr>
          <p:spPr>
            <a:xfrm>
              <a:off x="1925426" y="1229831"/>
              <a:ext cx="15664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latin typeface="HY울릉도M" pitchFamily="18" charset="-127"/>
                  <a:ea typeface="HY울릉도M" pitchFamily="18" charset="-127"/>
                </a:rPr>
                <a:t>건강한 반추위와 </a:t>
              </a:r>
              <a:endParaRPr lang="en-US" altLang="ko-KR" sz="1400" b="1" dirty="0" smtClean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latin typeface="HY울릉도M" pitchFamily="18" charset="-127"/>
                  <a:ea typeface="HY울릉도M" pitchFamily="18" charset="-127"/>
                </a:rPr>
                <a:t>골격 형성</a:t>
              </a:r>
              <a:endParaRPr lang="ko-KR" altLang="en-US" sz="1400" b="1" dirty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cxnSp>
          <p:nvCxnSpPr>
            <p:cNvPr id="175" name="직선 연결선 174"/>
            <p:cNvCxnSpPr/>
            <p:nvPr/>
          </p:nvCxnSpPr>
          <p:spPr>
            <a:xfrm flipH="1">
              <a:off x="2026838" y="1196752"/>
              <a:ext cx="1969098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/>
            <p:cNvSpPr txBox="1"/>
            <p:nvPr/>
          </p:nvSpPr>
          <p:spPr>
            <a:xfrm>
              <a:off x="2122252" y="786190"/>
              <a:ext cx="12490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latin typeface="HY울릉도M" pitchFamily="18" charset="-127"/>
                  <a:ea typeface="HY울릉도M" pitchFamily="18" charset="-127"/>
                </a:rPr>
                <a:t>생시</a:t>
              </a:r>
              <a:r>
                <a:rPr lang="en-US" altLang="ko-KR" sz="1400" b="1" dirty="0" smtClean="0">
                  <a:solidFill>
                    <a:schemeClr val="bg1"/>
                  </a:solidFill>
                  <a:latin typeface="HY울릉도M" pitchFamily="18" charset="-127"/>
                  <a:ea typeface="HY울릉도M" pitchFamily="18" charset="-127"/>
                </a:rPr>
                <a:t>~15</a:t>
              </a:r>
              <a:r>
                <a:rPr lang="ko-KR" altLang="en-US" sz="1400" b="1" dirty="0" smtClean="0">
                  <a:solidFill>
                    <a:schemeClr val="bg1"/>
                  </a:solidFill>
                  <a:latin typeface="HY울릉도M" pitchFamily="18" charset="-127"/>
                  <a:ea typeface="HY울릉도M" pitchFamily="18" charset="-127"/>
                </a:rPr>
                <a:t>개월</a:t>
              </a:r>
              <a:endParaRPr lang="ko-KR" altLang="en-US" sz="1400" b="1" dirty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</p:grpSp>
      <p:grpSp>
        <p:nvGrpSpPr>
          <p:cNvPr id="11" name="그룹 176"/>
          <p:cNvGrpSpPr/>
          <p:nvPr/>
        </p:nvGrpSpPr>
        <p:grpSpPr>
          <a:xfrm>
            <a:off x="1115616" y="1018238"/>
            <a:ext cx="937946" cy="937946"/>
            <a:chOff x="475928" y="2356694"/>
            <a:chExt cx="1152128" cy="1152128"/>
          </a:xfrm>
        </p:grpSpPr>
        <p:sp>
          <p:nvSpPr>
            <p:cNvPr id="178" name="타원 177"/>
            <p:cNvSpPr/>
            <p:nvPr/>
          </p:nvSpPr>
          <p:spPr>
            <a:xfrm>
              <a:off x="475928" y="2356694"/>
              <a:ext cx="1152128" cy="115212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9" name="타원 178"/>
            <p:cNvSpPr/>
            <p:nvPr/>
          </p:nvSpPr>
          <p:spPr>
            <a:xfrm>
              <a:off x="585953" y="2437656"/>
              <a:ext cx="999728" cy="9997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572984" y="2708037"/>
              <a:ext cx="971136" cy="415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latin typeface="HY울릉도M" pitchFamily="18" charset="-127"/>
                  <a:ea typeface="HY울릉도M" pitchFamily="18" charset="-127"/>
                </a:rPr>
                <a:t>육성기</a:t>
              </a:r>
              <a:endParaRPr lang="ko-KR" altLang="en-US" sz="1600" b="1" dirty="0">
                <a:latin typeface="HY울릉도M" pitchFamily="18" charset="-127"/>
                <a:ea typeface="HY울릉도M" pitchFamily="18" charset="-127"/>
              </a:endParaRPr>
            </a:p>
          </p:txBody>
        </p:sp>
      </p:grpSp>
      <p:grpSp>
        <p:nvGrpSpPr>
          <p:cNvPr id="12" name="그룹 180"/>
          <p:cNvGrpSpPr/>
          <p:nvPr/>
        </p:nvGrpSpPr>
        <p:grpSpPr>
          <a:xfrm>
            <a:off x="2411760" y="2244216"/>
            <a:ext cx="2426400" cy="1152128"/>
            <a:chOff x="2339752" y="2204864"/>
            <a:chExt cx="2426400" cy="1152128"/>
          </a:xfrm>
          <a:solidFill>
            <a:schemeClr val="accent1">
              <a:lumMod val="75000"/>
            </a:schemeClr>
          </a:solidFill>
        </p:grpSpPr>
        <p:sp>
          <p:nvSpPr>
            <p:cNvPr id="182" name="오각형 181"/>
            <p:cNvSpPr/>
            <p:nvPr/>
          </p:nvSpPr>
          <p:spPr>
            <a:xfrm>
              <a:off x="2339752" y="2204864"/>
              <a:ext cx="2426400" cy="1152128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2539448" y="2794420"/>
              <a:ext cx="1683474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latin typeface="HY울릉도M" pitchFamily="18" charset="-127"/>
                  <a:ea typeface="HY울릉도M" pitchFamily="18" charset="-127"/>
                </a:rPr>
                <a:t>줄기세포에서 </a:t>
              </a:r>
            </a:p>
            <a:p>
              <a:pPr algn="ctr"/>
              <a:r>
                <a:rPr lang="ko-KR" altLang="en-US" sz="1400" b="1" dirty="0" smtClean="0">
                  <a:solidFill>
                    <a:schemeClr val="bg1"/>
                  </a:solidFill>
                  <a:latin typeface="HY울릉도M" pitchFamily="18" charset="-127"/>
                  <a:ea typeface="HY울릉도M" pitchFamily="18" charset="-127"/>
                </a:rPr>
                <a:t>지방세포 분화촉진</a:t>
              </a:r>
            </a:p>
          </p:txBody>
        </p:sp>
        <p:cxnSp>
          <p:nvCxnSpPr>
            <p:cNvPr id="184" name="직선 연결선 183"/>
            <p:cNvCxnSpPr/>
            <p:nvPr/>
          </p:nvCxnSpPr>
          <p:spPr>
            <a:xfrm flipH="1">
              <a:off x="2633288" y="2761341"/>
              <a:ext cx="1969098" cy="0"/>
            </a:xfrm>
            <a:prstGeom prst="line">
              <a:avLst/>
            </a:prstGeom>
            <a:grpFill/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extBox 184"/>
            <p:cNvSpPr txBox="1"/>
            <p:nvPr/>
          </p:nvSpPr>
          <p:spPr>
            <a:xfrm>
              <a:off x="2827404" y="2378119"/>
              <a:ext cx="1117615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bg1"/>
                  </a:solidFill>
                  <a:latin typeface="HY울릉도M" pitchFamily="18" charset="-127"/>
                  <a:ea typeface="HY울릉도M" pitchFamily="18" charset="-127"/>
                </a:rPr>
                <a:t>16~23</a:t>
              </a:r>
              <a:r>
                <a:rPr lang="ko-KR" altLang="en-US" sz="1400" b="1" dirty="0" smtClean="0">
                  <a:solidFill>
                    <a:schemeClr val="bg1"/>
                  </a:solidFill>
                  <a:latin typeface="HY울릉도M" pitchFamily="18" charset="-127"/>
                  <a:ea typeface="HY울릉도M" pitchFamily="18" charset="-127"/>
                </a:rPr>
                <a:t>개월</a:t>
              </a:r>
              <a:endParaRPr lang="ko-KR" altLang="en-US" sz="1400" b="1" dirty="0">
                <a:solidFill>
                  <a:schemeClr val="bg1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</p:grpSp>
      <p:grpSp>
        <p:nvGrpSpPr>
          <p:cNvPr id="13" name="그룹 185"/>
          <p:cNvGrpSpPr/>
          <p:nvPr/>
        </p:nvGrpSpPr>
        <p:grpSpPr>
          <a:xfrm>
            <a:off x="1763688" y="2386390"/>
            <a:ext cx="937946" cy="937946"/>
            <a:chOff x="430571" y="2356694"/>
            <a:chExt cx="1152128" cy="1152128"/>
          </a:xfrm>
          <a:solidFill>
            <a:schemeClr val="accent1">
              <a:lumMod val="75000"/>
            </a:schemeClr>
          </a:solidFill>
        </p:grpSpPr>
        <p:sp>
          <p:nvSpPr>
            <p:cNvPr id="187" name="타원 186"/>
            <p:cNvSpPr/>
            <p:nvPr/>
          </p:nvSpPr>
          <p:spPr>
            <a:xfrm>
              <a:off x="430571" y="2356694"/>
              <a:ext cx="1152128" cy="11521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8" name="타원 187"/>
            <p:cNvSpPr/>
            <p:nvPr/>
          </p:nvSpPr>
          <p:spPr>
            <a:xfrm>
              <a:off x="531608" y="2437656"/>
              <a:ext cx="999728" cy="9997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632160" y="2555916"/>
              <a:ext cx="723036" cy="718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latin typeface="HY울릉도M" pitchFamily="18" charset="-127"/>
                  <a:ea typeface="HY울릉도M" pitchFamily="18" charset="-127"/>
                </a:rPr>
                <a:t>비육</a:t>
              </a:r>
              <a:endParaRPr lang="en-US" altLang="ko-KR" sz="1600" b="1" dirty="0" smtClean="0">
                <a:latin typeface="HY울릉도M" pitchFamily="18" charset="-127"/>
                <a:ea typeface="HY울릉도M" pitchFamily="18" charset="-127"/>
              </a:endParaRPr>
            </a:p>
            <a:p>
              <a:r>
                <a:rPr lang="ko-KR" altLang="en-US" sz="1600" b="1" dirty="0" smtClean="0">
                  <a:latin typeface="HY울릉도M" pitchFamily="18" charset="-127"/>
                  <a:ea typeface="HY울릉도M" pitchFamily="18" charset="-127"/>
                </a:rPr>
                <a:t>전기</a:t>
              </a:r>
              <a:endParaRPr lang="ko-KR" altLang="en-US" sz="1600" b="1" dirty="0">
                <a:latin typeface="HY울릉도M" pitchFamily="18" charset="-127"/>
                <a:ea typeface="HY울릉도M" pitchFamily="18" charset="-127"/>
              </a:endParaRPr>
            </a:p>
          </p:txBody>
        </p:sp>
      </p:grpSp>
      <p:grpSp>
        <p:nvGrpSpPr>
          <p:cNvPr id="14" name="그룹 189"/>
          <p:cNvGrpSpPr/>
          <p:nvPr/>
        </p:nvGrpSpPr>
        <p:grpSpPr>
          <a:xfrm>
            <a:off x="4499992" y="2270866"/>
            <a:ext cx="2771999" cy="1125478"/>
            <a:chOff x="4884524" y="2231514"/>
            <a:chExt cx="2771999" cy="1125478"/>
          </a:xfrm>
        </p:grpSpPr>
        <p:sp>
          <p:nvSpPr>
            <p:cNvPr id="191" name="Shape 241"/>
            <p:cNvSpPr txBox="1"/>
            <p:nvPr/>
          </p:nvSpPr>
          <p:spPr>
            <a:xfrm>
              <a:off x="5125040" y="2988788"/>
              <a:ext cx="967424" cy="34899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Tx/>
                <a:buNone/>
                <a:tabLst/>
                <a:defRPr/>
              </a:pPr>
              <a:r>
                <a:rPr kumimoji="0" lang="ko-KR" altLang="en-US" sz="8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HY울릉도M" pitchFamily="18" charset="-127"/>
                  <a:ea typeface="HY울릉도M" pitchFamily="18" charset="-127"/>
                  <a:cs typeface="Arial"/>
                  <a:sym typeface="Arial"/>
                </a:rPr>
                <a:t>전구지방세포</a:t>
              </a:r>
              <a:endParaRPr kumimoji="0" lang="en-US" altLang="ko-KR" sz="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Y울릉도M" pitchFamily="18" charset="-127"/>
                <a:ea typeface="HY울릉도M" pitchFamily="18" charset="-127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Tx/>
                <a:buNone/>
                <a:tabLst/>
                <a:defRPr/>
              </a:pPr>
              <a:r>
                <a:rPr kumimoji="0" lang="en-US" altLang="ko-KR" sz="8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HY울릉도M" pitchFamily="18" charset="-127"/>
                  <a:ea typeface="HY울릉도M" pitchFamily="18" charset="-127"/>
                </a:rPr>
                <a:t>(</a:t>
              </a:r>
              <a:r>
                <a:rPr kumimoji="0" lang="ko-KR" altLang="en-US" sz="8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HY울릉도M" pitchFamily="18" charset="-127"/>
                  <a:ea typeface="HY울릉도M" pitchFamily="18" charset="-127"/>
                </a:rPr>
                <a:t>줄기세포</a:t>
              </a:r>
              <a:r>
                <a:rPr kumimoji="0" lang="en-US" altLang="ko-KR" sz="8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HY울릉도M" pitchFamily="18" charset="-127"/>
                  <a:ea typeface="HY울릉도M" pitchFamily="18" charset="-127"/>
                </a:rPr>
                <a:t>)</a:t>
              </a:r>
              <a:endParaRPr kumimoji="0" lang="ko-KR" altLang="en-US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Y울릉도M" pitchFamily="18" charset="-127"/>
                <a:ea typeface="HY울릉도M" pitchFamily="18" charset="-127"/>
                <a:cs typeface="Arial"/>
                <a:sym typeface="Arial"/>
              </a:endParaRPr>
            </a:p>
          </p:txBody>
        </p:sp>
        <p:grpSp>
          <p:nvGrpSpPr>
            <p:cNvPr id="15" name="그룹 95"/>
            <p:cNvGrpSpPr/>
            <p:nvPr/>
          </p:nvGrpSpPr>
          <p:grpSpPr>
            <a:xfrm>
              <a:off x="6004525" y="2951516"/>
              <a:ext cx="671673" cy="186998"/>
              <a:chOff x="792435" y="4576553"/>
              <a:chExt cx="606165" cy="168760"/>
            </a:xfrm>
          </p:grpSpPr>
          <p:sp>
            <p:nvSpPr>
              <p:cNvPr id="235" name="직사각형 234"/>
              <p:cNvSpPr/>
              <p:nvPr/>
            </p:nvSpPr>
            <p:spPr>
              <a:xfrm>
                <a:off x="854917" y="4601297"/>
                <a:ext cx="483855" cy="144016"/>
              </a:xfrm>
              <a:prstGeom prst="rect">
                <a:avLst/>
              </a:prstGeom>
              <a:solidFill>
                <a:srgbClr val="1F497D"/>
              </a:solidFill>
              <a:ln w="127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236" name="Shape 244"/>
              <p:cNvSpPr txBox="1"/>
              <p:nvPr/>
            </p:nvSpPr>
            <p:spPr>
              <a:xfrm>
                <a:off x="792435" y="4576553"/>
                <a:ext cx="606165" cy="1418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ko-KR" altLang="en-US" sz="80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Y울릉도M" pitchFamily="18" charset="-127"/>
                    <a:ea typeface="HY울릉도M" pitchFamily="18" charset="-127"/>
                    <a:cs typeface="Arial"/>
                    <a:sym typeface="Arial"/>
                  </a:rPr>
                  <a:t>세포</a:t>
                </a:r>
                <a:r>
                  <a:rPr lang="ko-KR" altLang="en-US" sz="800" kern="0" noProof="0" dirty="0" smtClean="0">
                    <a:solidFill>
                      <a:schemeClr val="bg1"/>
                    </a:solidFill>
                    <a:latin typeface="HY울릉도M" pitchFamily="18" charset="-127"/>
                    <a:ea typeface="HY울릉도M" pitchFamily="18" charset="-127"/>
                    <a:cs typeface="Arial"/>
                    <a:sym typeface="Arial"/>
                  </a:rPr>
                  <a:t>분화</a:t>
                </a:r>
                <a:endParaRPr kumimoji="0" lang="ko-KR" altLang="en-US" sz="8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울릉도M" pitchFamily="18" charset="-127"/>
                  <a:ea typeface="HY울릉도M" pitchFamily="18" charset="-127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그룹 108"/>
            <p:cNvGrpSpPr/>
            <p:nvPr/>
          </p:nvGrpSpPr>
          <p:grpSpPr>
            <a:xfrm>
              <a:off x="5231831" y="2452076"/>
              <a:ext cx="733133" cy="554481"/>
              <a:chOff x="907043" y="2922036"/>
              <a:chExt cx="611092" cy="360039"/>
            </a:xfrm>
          </p:grpSpPr>
          <p:sp>
            <p:nvSpPr>
              <p:cNvPr id="233" name="Shape 207"/>
              <p:cNvSpPr/>
              <p:nvPr/>
            </p:nvSpPr>
            <p:spPr>
              <a:xfrm>
                <a:off x="907043" y="2922036"/>
                <a:ext cx="611092" cy="360039"/>
              </a:xfrm>
              <a:prstGeom prst="irregularSeal1">
                <a:avLst/>
              </a:prstGeom>
              <a:solidFill>
                <a:schemeClr val="bg2">
                  <a:lumMod val="75000"/>
                </a:scheme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Y울릉도M" pitchFamily="18" charset="-127"/>
                  <a:ea typeface="HY울릉도M" pitchFamily="18" charset="-127"/>
                  <a:cs typeface="Arial"/>
                  <a:sym typeface="Arial"/>
                </a:endParaRPr>
              </a:p>
            </p:txBody>
          </p:sp>
          <p:sp>
            <p:nvSpPr>
              <p:cNvPr id="234" name="Shape 235"/>
              <p:cNvSpPr/>
              <p:nvPr/>
            </p:nvSpPr>
            <p:spPr>
              <a:xfrm>
                <a:off x="1136481" y="3026686"/>
                <a:ext cx="100529" cy="32371"/>
              </a:xfrm>
              <a:prstGeom prst="ellipse">
                <a:avLst/>
              </a:prstGeom>
              <a:solidFill>
                <a:srgbClr val="1F497D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Y울릉도M" pitchFamily="18" charset="-127"/>
                  <a:ea typeface="HY울릉도M" pitchFamily="18" charset="-127"/>
                  <a:cs typeface="Arial"/>
                  <a:sym typeface="Arial"/>
                </a:endParaRPr>
              </a:p>
            </p:txBody>
          </p:sp>
        </p:grpSp>
        <p:grpSp>
          <p:nvGrpSpPr>
            <p:cNvPr id="17" name="그룹 154"/>
            <p:cNvGrpSpPr/>
            <p:nvPr/>
          </p:nvGrpSpPr>
          <p:grpSpPr>
            <a:xfrm>
              <a:off x="6684362" y="2435748"/>
              <a:ext cx="679622" cy="602328"/>
              <a:chOff x="5292080" y="1412776"/>
              <a:chExt cx="1008112" cy="881368"/>
            </a:xfrm>
          </p:grpSpPr>
          <p:grpSp>
            <p:nvGrpSpPr>
              <p:cNvPr id="18" name="그룹 149"/>
              <p:cNvGrpSpPr/>
              <p:nvPr/>
            </p:nvGrpSpPr>
            <p:grpSpPr>
              <a:xfrm>
                <a:off x="5652120" y="1916832"/>
                <a:ext cx="360040" cy="377312"/>
                <a:chOff x="5050187" y="3365384"/>
                <a:chExt cx="961973" cy="1008121"/>
              </a:xfrm>
            </p:grpSpPr>
            <p:grpSp>
              <p:nvGrpSpPr>
                <p:cNvPr id="19" name="Shape 247"/>
                <p:cNvGrpSpPr/>
                <p:nvPr/>
              </p:nvGrpSpPr>
              <p:grpSpPr>
                <a:xfrm>
                  <a:off x="5050187" y="3365384"/>
                  <a:ext cx="961973" cy="1008121"/>
                  <a:chOff x="26287137" y="19870049"/>
                  <a:chExt cx="2023961" cy="2262027"/>
                </a:xfrm>
              </p:grpSpPr>
              <p:sp>
                <p:nvSpPr>
                  <p:cNvPr id="231" name="Shape 248"/>
                  <p:cNvSpPr/>
                  <p:nvPr/>
                </p:nvSpPr>
                <p:spPr>
                  <a:xfrm>
                    <a:off x="26287137" y="19870067"/>
                    <a:ext cx="2023961" cy="226200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Y울릉도M" pitchFamily="18" charset="-127"/>
                      <a:ea typeface="HY울릉도M" pitchFamily="18" charset="-127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" name="Shape 249"/>
                  <p:cNvSpPr/>
                  <p:nvPr/>
                </p:nvSpPr>
                <p:spPr>
                  <a:xfrm>
                    <a:off x="26972652" y="19870049"/>
                    <a:ext cx="708063" cy="189014"/>
                  </a:xfrm>
                  <a:prstGeom prst="ellipse">
                    <a:avLst/>
                  </a:prstGeom>
                  <a:solidFill>
                    <a:srgbClr val="1F497D"/>
                  </a:solidFill>
                  <a:ln>
                    <a:noFill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Y울릉도M" pitchFamily="18" charset="-127"/>
                      <a:ea typeface="HY울릉도M" pitchFamily="18" charset="-127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30" name="Shape 248"/>
                <p:cNvSpPr/>
                <p:nvPr/>
              </p:nvSpPr>
              <p:spPr>
                <a:xfrm>
                  <a:off x="5071293" y="3465962"/>
                  <a:ext cx="936104" cy="90202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254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Y울릉도M" pitchFamily="18" charset="-127"/>
                    <a:ea typeface="HY울릉도M" pitchFamily="18" charset="-127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" name="그룹 129"/>
              <p:cNvGrpSpPr/>
              <p:nvPr/>
            </p:nvGrpSpPr>
            <p:grpSpPr>
              <a:xfrm>
                <a:off x="5292080" y="1484784"/>
                <a:ext cx="360040" cy="377312"/>
                <a:chOff x="5050187" y="3365384"/>
                <a:chExt cx="961973" cy="1008121"/>
              </a:xfrm>
            </p:grpSpPr>
            <p:grpSp>
              <p:nvGrpSpPr>
                <p:cNvPr id="21" name="Shape 247"/>
                <p:cNvGrpSpPr/>
                <p:nvPr/>
              </p:nvGrpSpPr>
              <p:grpSpPr>
                <a:xfrm>
                  <a:off x="5050187" y="3365384"/>
                  <a:ext cx="961973" cy="1008121"/>
                  <a:chOff x="26287137" y="19870049"/>
                  <a:chExt cx="2023961" cy="2262027"/>
                </a:xfrm>
              </p:grpSpPr>
              <p:sp>
                <p:nvSpPr>
                  <p:cNvPr id="227" name="Shape 248"/>
                  <p:cNvSpPr/>
                  <p:nvPr/>
                </p:nvSpPr>
                <p:spPr>
                  <a:xfrm>
                    <a:off x="26287137" y="19870067"/>
                    <a:ext cx="2023961" cy="226200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Y울릉도M" pitchFamily="18" charset="-127"/>
                      <a:ea typeface="HY울릉도M" pitchFamily="18" charset="-127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" name="Shape 249"/>
                  <p:cNvSpPr/>
                  <p:nvPr/>
                </p:nvSpPr>
                <p:spPr>
                  <a:xfrm>
                    <a:off x="26972652" y="19870049"/>
                    <a:ext cx="708063" cy="189014"/>
                  </a:xfrm>
                  <a:prstGeom prst="ellipse">
                    <a:avLst/>
                  </a:prstGeom>
                  <a:solidFill>
                    <a:srgbClr val="1F497D"/>
                  </a:solidFill>
                  <a:ln>
                    <a:noFill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Y울릉도M" pitchFamily="18" charset="-127"/>
                      <a:ea typeface="HY울릉도M" pitchFamily="18" charset="-127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26" name="Shape 248"/>
                <p:cNvSpPr/>
                <p:nvPr/>
              </p:nvSpPr>
              <p:spPr>
                <a:xfrm>
                  <a:off x="5071293" y="3465962"/>
                  <a:ext cx="936104" cy="90202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254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Y울릉도M" pitchFamily="18" charset="-127"/>
                    <a:ea typeface="HY울릉도M" pitchFamily="18" charset="-127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" name="그룹 119"/>
              <p:cNvGrpSpPr/>
              <p:nvPr/>
            </p:nvGrpSpPr>
            <p:grpSpPr>
              <a:xfrm>
                <a:off x="5580112" y="1484784"/>
                <a:ext cx="360040" cy="377312"/>
                <a:chOff x="5050187" y="3365384"/>
                <a:chExt cx="961973" cy="1008121"/>
              </a:xfrm>
            </p:grpSpPr>
            <p:grpSp>
              <p:nvGrpSpPr>
                <p:cNvPr id="23" name="Shape 247"/>
                <p:cNvGrpSpPr/>
                <p:nvPr/>
              </p:nvGrpSpPr>
              <p:grpSpPr>
                <a:xfrm>
                  <a:off x="5050187" y="3365384"/>
                  <a:ext cx="961973" cy="1008121"/>
                  <a:chOff x="26287137" y="19870049"/>
                  <a:chExt cx="2023961" cy="2262027"/>
                </a:xfrm>
              </p:grpSpPr>
              <p:sp>
                <p:nvSpPr>
                  <p:cNvPr id="223" name="Shape 248"/>
                  <p:cNvSpPr/>
                  <p:nvPr/>
                </p:nvSpPr>
                <p:spPr>
                  <a:xfrm>
                    <a:off x="26287137" y="19870067"/>
                    <a:ext cx="2023961" cy="226200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Y울릉도M" pitchFamily="18" charset="-127"/>
                      <a:ea typeface="HY울릉도M" pitchFamily="18" charset="-127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" name="Shape 249"/>
                  <p:cNvSpPr/>
                  <p:nvPr/>
                </p:nvSpPr>
                <p:spPr>
                  <a:xfrm>
                    <a:off x="26972652" y="19870049"/>
                    <a:ext cx="708063" cy="189014"/>
                  </a:xfrm>
                  <a:prstGeom prst="ellipse">
                    <a:avLst/>
                  </a:prstGeom>
                  <a:solidFill>
                    <a:srgbClr val="1F497D"/>
                  </a:solidFill>
                  <a:ln>
                    <a:noFill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Y울릉도M" pitchFamily="18" charset="-127"/>
                      <a:ea typeface="HY울릉도M" pitchFamily="18" charset="-127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22" name="Shape 248"/>
                <p:cNvSpPr/>
                <p:nvPr/>
              </p:nvSpPr>
              <p:spPr>
                <a:xfrm>
                  <a:off x="5071293" y="3465962"/>
                  <a:ext cx="936104" cy="90202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254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Y울릉도M" pitchFamily="18" charset="-127"/>
                    <a:ea typeface="HY울릉도M" pitchFamily="18" charset="-127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" name="그룹 124"/>
              <p:cNvGrpSpPr/>
              <p:nvPr/>
            </p:nvGrpSpPr>
            <p:grpSpPr>
              <a:xfrm>
                <a:off x="5868144" y="1412776"/>
                <a:ext cx="360040" cy="377312"/>
                <a:chOff x="5050187" y="3365384"/>
                <a:chExt cx="961973" cy="1008121"/>
              </a:xfrm>
            </p:grpSpPr>
            <p:grpSp>
              <p:nvGrpSpPr>
                <p:cNvPr id="25" name="Shape 247"/>
                <p:cNvGrpSpPr/>
                <p:nvPr/>
              </p:nvGrpSpPr>
              <p:grpSpPr>
                <a:xfrm>
                  <a:off x="5050187" y="3365384"/>
                  <a:ext cx="961973" cy="1008121"/>
                  <a:chOff x="26287137" y="19870049"/>
                  <a:chExt cx="2023961" cy="2262027"/>
                </a:xfrm>
              </p:grpSpPr>
              <p:sp>
                <p:nvSpPr>
                  <p:cNvPr id="219" name="Shape 248"/>
                  <p:cNvSpPr/>
                  <p:nvPr/>
                </p:nvSpPr>
                <p:spPr>
                  <a:xfrm>
                    <a:off x="26287137" y="19870067"/>
                    <a:ext cx="2023961" cy="226200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Y울릉도M" pitchFamily="18" charset="-127"/>
                      <a:ea typeface="HY울릉도M" pitchFamily="18" charset="-127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" name="Shape 249"/>
                  <p:cNvSpPr/>
                  <p:nvPr/>
                </p:nvSpPr>
                <p:spPr>
                  <a:xfrm>
                    <a:off x="26972652" y="19870049"/>
                    <a:ext cx="708063" cy="189014"/>
                  </a:xfrm>
                  <a:prstGeom prst="ellipse">
                    <a:avLst/>
                  </a:prstGeom>
                  <a:solidFill>
                    <a:srgbClr val="1F497D"/>
                  </a:solidFill>
                  <a:ln>
                    <a:noFill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Y울릉도M" pitchFamily="18" charset="-127"/>
                      <a:ea typeface="HY울릉도M" pitchFamily="18" charset="-127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18" name="Shape 248"/>
                <p:cNvSpPr/>
                <p:nvPr/>
              </p:nvSpPr>
              <p:spPr>
                <a:xfrm>
                  <a:off x="5071293" y="3465962"/>
                  <a:ext cx="936104" cy="90202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254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Y울릉도M" pitchFamily="18" charset="-127"/>
                    <a:ea typeface="HY울릉도M" pitchFamily="18" charset="-127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" name="그룹 139"/>
              <p:cNvGrpSpPr/>
              <p:nvPr/>
            </p:nvGrpSpPr>
            <p:grpSpPr>
              <a:xfrm>
                <a:off x="5364088" y="1700808"/>
                <a:ext cx="360040" cy="377312"/>
                <a:chOff x="5050187" y="3365384"/>
                <a:chExt cx="961973" cy="1008121"/>
              </a:xfrm>
            </p:grpSpPr>
            <p:grpSp>
              <p:nvGrpSpPr>
                <p:cNvPr id="27" name="Shape 247"/>
                <p:cNvGrpSpPr/>
                <p:nvPr/>
              </p:nvGrpSpPr>
              <p:grpSpPr>
                <a:xfrm>
                  <a:off x="5050187" y="3365384"/>
                  <a:ext cx="961973" cy="1008121"/>
                  <a:chOff x="26287137" y="19870049"/>
                  <a:chExt cx="2023961" cy="2262027"/>
                </a:xfrm>
              </p:grpSpPr>
              <p:sp>
                <p:nvSpPr>
                  <p:cNvPr id="215" name="Shape 248"/>
                  <p:cNvSpPr/>
                  <p:nvPr/>
                </p:nvSpPr>
                <p:spPr>
                  <a:xfrm>
                    <a:off x="26287137" y="19870067"/>
                    <a:ext cx="2023961" cy="226200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Y울릉도M" pitchFamily="18" charset="-127"/>
                      <a:ea typeface="HY울릉도M" pitchFamily="18" charset="-127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" name="Shape 249"/>
                  <p:cNvSpPr/>
                  <p:nvPr/>
                </p:nvSpPr>
                <p:spPr>
                  <a:xfrm>
                    <a:off x="26972652" y="19870049"/>
                    <a:ext cx="708063" cy="189014"/>
                  </a:xfrm>
                  <a:prstGeom prst="ellipse">
                    <a:avLst/>
                  </a:prstGeom>
                  <a:solidFill>
                    <a:srgbClr val="1F497D"/>
                  </a:solidFill>
                  <a:ln>
                    <a:noFill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Y울릉도M" pitchFamily="18" charset="-127"/>
                      <a:ea typeface="HY울릉도M" pitchFamily="18" charset="-127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14" name="Shape 248"/>
                <p:cNvSpPr/>
                <p:nvPr/>
              </p:nvSpPr>
              <p:spPr>
                <a:xfrm>
                  <a:off x="5071293" y="3465962"/>
                  <a:ext cx="936104" cy="90202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254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Y울릉도M" pitchFamily="18" charset="-127"/>
                    <a:ea typeface="HY울릉도M" pitchFamily="18" charset="-127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8" name="그룹 144"/>
              <p:cNvGrpSpPr/>
              <p:nvPr/>
            </p:nvGrpSpPr>
            <p:grpSpPr>
              <a:xfrm>
                <a:off x="5940152" y="1772816"/>
                <a:ext cx="360040" cy="377312"/>
                <a:chOff x="5050187" y="3365384"/>
                <a:chExt cx="961973" cy="1008121"/>
              </a:xfrm>
            </p:grpSpPr>
            <p:grpSp>
              <p:nvGrpSpPr>
                <p:cNvPr id="29" name="Shape 247"/>
                <p:cNvGrpSpPr/>
                <p:nvPr/>
              </p:nvGrpSpPr>
              <p:grpSpPr>
                <a:xfrm>
                  <a:off x="5050187" y="3365384"/>
                  <a:ext cx="961973" cy="1008121"/>
                  <a:chOff x="26287137" y="19870049"/>
                  <a:chExt cx="2023961" cy="2262027"/>
                </a:xfrm>
              </p:grpSpPr>
              <p:sp>
                <p:nvSpPr>
                  <p:cNvPr id="211" name="Shape 248"/>
                  <p:cNvSpPr/>
                  <p:nvPr/>
                </p:nvSpPr>
                <p:spPr>
                  <a:xfrm>
                    <a:off x="26287137" y="19870067"/>
                    <a:ext cx="2023961" cy="226200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Y울릉도M" pitchFamily="18" charset="-127"/>
                      <a:ea typeface="HY울릉도M" pitchFamily="18" charset="-127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" name="Shape 249"/>
                  <p:cNvSpPr/>
                  <p:nvPr/>
                </p:nvSpPr>
                <p:spPr>
                  <a:xfrm>
                    <a:off x="26972652" y="19870049"/>
                    <a:ext cx="708063" cy="189014"/>
                  </a:xfrm>
                  <a:prstGeom prst="ellipse">
                    <a:avLst/>
                  </a:prstGeom>
                  <a:solidFill>
                    <a:srgbClr val="1F497D"/>
                  </a:solidFill>
                  <a:ln>
                    <a:noFill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Y울릉도M" pitchFamily="18" charset="-127"/>
                      <a:ea typeface="HY울릉도M" pitchFamily="18" charset="-127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10" name="Shape 248"/>
                <p:cNvSpPr/>
                <p:nvPr/>
              </p:nvSpPr>
              <p:spPr>
                <a:xfrm>
                  <a:off x="5071293" y="3465962"/>
                  <a:ext cx="936104" cy="90202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254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Y울릉도M" pitchFamily="18" charset="-127"/>
                    <a:ea typeface="HY울릉도M" pitchFamily="18" charset="-127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" name="그룹 134"/>
              <p:cNvGrpSpPr/>
              <p:nvPr/>
            </p:nvGrpSpPr>
            <p:grpSpPr>
              <a:xfrm>
                <a:off x="5652120" y="1628800"/>
                <a:ext cx="360040" cy="377312"/>
                <a:chOff x="5050187" y="3365384"/>
                <a:chExt cx="961973" cy="1008121"/>
              </a:xfrm>
            </p:grpSpPr>
            <p:grpSp>
              <p:nvGrpSpPr>
                <p:cNvPr id="31" name="Shape 247"/>
                <p:cNvGrpSpPr/>
                <p:nvPr/>
              </p:nvGrpSpPr>
              <p:grpSpPr>
                <a:xfrm>
                  <a:off x="5050187" y="3365384"/>
                  <a:ext cx="961973" cy="1008121"/>
                  <a:chOff x="26287137" y="19870049"/>
                  <a:chExt cx="2023961" cy="2262027"/>
                </a:xfrm>
              </p:grpSpPr>
              <p:sp>
                <p:nvSpPr>
                  <p:cNvPr id="207" name="Shape 248"/>
                  <p:cNvSpPr/>
                  <p:nvPr/>
                </p:nvSpPr>
                <p:spPr>
                  <a:xfrm>
                    <a:off x="26287137" y="19870067"/>
                    <a:ext cx="2023961" cy="226200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Y울릉도M" pitchFamily="18" charset="-127"/>
                      <a:ea typeface="HY울릉도M" pitchFamily="18" charset="-127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" name="Shape 249"/>
                  <p:cNvSpPr/>
                  <p:nvPr/>
                </p:nvSpPr>
                <p:spPr>
                  <a:xfrm>
                    <a:off x="26972652" y="19870049"/>
                    <a:ext cx="708063" cy="189014"/>
                  </a:xfrm>
                  <a:prstGeom prst="ellipse">
                    <a:avLst/>
                  </a:prstGeom>
                  <a:solidFill>
                    <a:srgbClr val="1F497D"/>
                  </a:solidFill>
                  <a:ln>
                    <a:noFill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Y울릉도M" pitchFamily="18" charset="-127"/>
                      <a:ea typeface="HY울릉도M" pitchFamily="18" charset="-127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06" name="Shape 248"/>
                <p:cNvSpPr/>
                <p:nvPr/>
              </p:nvSpPr>
              <p:spPr>
                <a:xfrm>
                  <a:off x="5071293" y="3465962"/>
                  <a:ext cx="936104" cy="90202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254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Y울릉도M" pitchFamily="18" charset="-127"/>
                    <a:ea typeface="HY울릉도M" pitchFamily="18" charset="-127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5" name="Shape 236"/>
            <p:cNvSpPr/>
            <p:nvPr/>
          </p:nvSpPr>
          <p:spPr>
            <a:xfrm>
              <a:off x="6022112" y="2654627"/>
              <a:ext cx="602500" cy="196842"/>
            </a:xfrm>
            <a:prstGeom prst="rightArrow">
              <a:avLst>
                <a:gd name="adj1" fmla="val 50000"/>
                <a:gd name="adj2" fmla="val 122752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울릉도M" pitchFamily="18" charset="-127"/>
                <a:ea typeface="HY울릉도M" pitchFamily="18" charset="-127"/>
                <a:cs typeface="Arial"/>
                <a:sym typeface="Arial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4884524" y="2231514"/>
              <a:ext cx="2771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tx2"/>
                  </a:solidFill>
                  <a:latin typeface="HY울릉도M" pitchFamily="18" charset="-127"/>
                  <a:ea typeface="HY울릉도M" pitchFamily="18" charset="-127"/>
                </a:rPr>
                <a:t>지방세포의 분화 왕성</a:t>
              </a:r>
              <a:endParaRPr lang="ko-KR" altLang="en-US" sz="1200" dirty="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97" name="Shape 241"/>
            <p:cNvSpPr txBox="1"/>
            <p:nvPr/>
          </p:nvSpPr>
          <p:spPr>
            <a:xfrm>
              <a:off x="6589005" y="3108672"/>
              <a:ext cx="967424" cy="24832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Tx/>
                <a:buNone/>
                <a:tabLst/>
                <a:defRPr/>
              </a:pPr>
              <a:r>
                <a:rPr kumimoji="0" lang="ko-KR" altLang="en-US" sz="8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HY울릉도M" pitchFamily="18" charset="-127"/>
                  <a:ea typeface="HY울릉도M" pitchFamily="18" charset="-127"/>
                  <a:cs typeface="Arial"/>
                  <a:sym typeface="Arial"/>
                </a:rPr>
                <a:t>지방세포</a:t>
              </a:r>
              <a:endParaRPr kumimoji="0" lang="ko-KR" altLang="en-US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Y울릉도M" pitchFamily="18" charset="-127"/>
                <a:ea typeface="HY울릉도M" pitchFamily="18" charset="-127"/>
                <a:cs typeface="Arial"/>
                <a:sym typeface="Arial"/>
              </a:endParaRPr>
            </a:p>
          </p:txBody>
        </p:sp>
      </p:grpSp>
      <p:pic>
        <p:nvPicPr>
          <p:cNvPr id="237" name="Picture 2"/>
          <p:cNvPicPr>
            <a:picLocks noChangeAspect="1" noChangeArrowheads="1"/>
          </p:cNvPicPr>
          <p:nvPr/>
        </p:nvPicPr>
        <p:blipFill>
          <a:blip r:embed="rId2" cstate="print"/>
          <a:srcRect l="5623" t="12428" r="5587" b="16827"/>
          <a:stretch>
            <a:fillRect/>
          </a:stretch>
        </p:blipFill>
        <p:spPr bwMode="auto">
          <a:xfrm>
            <a:off x="4211960" y="1041724"/>
            <a:ext cx="1443132" cy="91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" name="그룹 241"/>
          <p:cNvGrpSpPr/>
          <p:nvPr/>
        </p:nvGrpSpPr>
        <p:grpSpPr>
          <a:xfrm>
            <a:off x="755576" y="5611059"/>
            <a:ext cx="7414847" cy="936706"/>
            <a:chOff x="971600" y="4670551"/>
            <a:chExt cx="7414847" cy="2259278"/>
          </a:xfrm>
        </p:grpSpPr>
        <p:sp>
          <p:nvSpPr>
            <p:cNvPr id="243" name="직사각형 242"/>
            <p:cNvSpPr/>
            <p:nvPr/>
          </p:nvSpPr>
          <p:spPr>
            <a:xfrm>
              <a:off x="1209658" y="5350702"/>
              <a:ext cx="6627970" cy="8640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44" name="순서도: 데이터 243"/>
            <p:cNvSpPr/>
            <p:nvPr/>
          </p:nvSpPr>
          <p:spPr>
            <a:xfrm>
              <a:off x="3057045" y="5350702"/>
              <a:ext cx="2958827" cy="864096"/>
            </a:xfrm>
            <a:prstGeom prst="flowChartInputOutpu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45" name="타원 244"/>
            <p:cNvSpPr/>
            <p:nvPr/>
          </p:nvSpPr>
          <p:spPr>
            <a:xfrm>
              <a:off x="3042527" y="6020174"/>
              <a:ext cx="144016" cy="3473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46" name="타원 245"/>
            <p:cNvSpPr/>
            <p:nvPr/>
          </p:nvSpPr>
          <p:spPr>
            <a:xfrm>
              <a:off x="5394910" y="6039413"/>
              <a:ext cx="144016" cy="3473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47" name="타원 246"/>
            <p:cNvSpPr/>
            <p:nvPr/>
          </p:nvSpPr>
          <p:spPr>
            <a:xfrm>
              <a:off x="3522768" y="5233593"/>
              <a:ext cx="144016" cy="3473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48" name="타원 247"/>
            <p:cNvSpPr/>
            <p:nvPr/>
          </p:nvSpPr>
          <p:spPr>
            <a:xfrm>
              <a:off x="5887499" y="5240922"/>
              <a:ext cx="144016" cy="3473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2681530" y="6314929"/>
              <a:ext cx="758541" cy="612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dirty="0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15</a:t>
              </a:r>
              <a:r>
                <a:rPr lang="ko-KR" altLang="en-US" sz="1050" dirty="0" err="1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개월령</a:t>
              </a:r>
              <a:endParaRPr lang="ko-KR" altLang="en-US" sz="1050" dirty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50" name="TextBox 249"/>
            <p:cNvSpPr txBox="1"/>
            <p:nvPr/>
          </p:nvSpPr>
          <p:spPr>
            <a:xfrm>
              <a:off x="971600" y="6254493"/>
              <a:ext cx="453970" cy="612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50" dirty="0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생시</a:t>
              </a:r>
              <a:endParaRPr lang="ko-KR" altLang="en-US" sz="1050" dirty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3237618" y="4670551"/>
              <a:ext cx="920445" cy="612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dirty="0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400kg </a:t>
              </a:r>
              <a:r>
                <a:rPr lang="ko-KR" altLang="en-US" sz="1050" dirty="0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내외</a:t>
              </a:r>
              <a:endParaRPr lang="ko-KR" altLang="en-US" sz="1050" dirty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5084054" y="6317399"/>
              <a:ext cx="839902" cy="612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24</a:t>
              </a:r>
              <a:r>
                <a:rPr lang="ko-KR" altLang="en-US" sz="1050" dirty="0" err="1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개월령</a:t>
              </a:r>
              <a:endParaRPr lang="ko-KR" altLang="en-US" sz="1050" dirty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7262421" y="6291953"/>
              <a:ext cx="1124026" cy="612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dirty="0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30</a:t>
              </a:r>
              <a:r>
                <a:rPr lang="ko-KR" altLang="en-US" sz="1050" dirty="0" err="1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개월령</a:t>
              </a:r>
              <a:r>
                <a:rPr lang="en-US" altLang="ko-KR" sz="1050" dirty="0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(</a:t>
              </a:r>
              <a:r>
                <a:rPr lang="ko-KR" altLang="en-US" sz="1050" dirty="0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출하</a:t>
              </a:r>
              <a:r>
                <a:rPr lang="en-US" altLang="ko-KR" sz="1050" dirty="0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)</a:t>
              </a:r>
              <a:endParaRPr lang="ko-KR" altLang="en-US" sz="1050" dirty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5519874" y="4689555"/>
              <a:ext cx="920445" cy="612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dirty="0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650kg </a:t>
              </a:r>
              <a:r>
                <a:rPr lang="ko-KR" altLang="en-US" sz="1050" dirty="0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내외</a:t>
              </a:r>
              <a:endParaRPr lang="ko-KR" altLang="en-US" sz="1050" dirty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7487333" y="4689564"/>
              <a:ext cx="606256" cy="612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dirty="0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800kg</a:t>
              </a:r>
              <a:endParaRPr lang="ko-KR" altLang="en-US" sz="1050" dirty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</p:grpSp>
      <p:sp>
        <p:nvSpPr>
          <p:cNvPr id="259" name="TextBox 258"/>
          <p:cNvSpPr txBox="1"/>
          <p:nvPr/>
        </p:nvSpPr>
        <p:spPr>
          <a:xfrm>
            <a:off x="5652120" y="1278617"/>
            <a:ext cx="1508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latin typeface="HY울릉도M" pitchFamily="18" charset="-127"/>
                <a:ea typeface="HY울릉도M" pitchFamily="18" charset="-127"/>
              </a:rPr>
              <a:t>뼈</a:t>
            </a:r>
            <a:r>
              <a:rPr lang="en-US" altLang="ko-KR" sz="1200" dirty="0" smtClean="0">
                <a:latin typeface="HY울릉도M" pitchFamily="18" charset="-127"/>
                <a:ea typeface="HY울릉도M" pitchFamily="18" charset="-127"/>
              </a:rPr>
              <a:t>, </a:t>
            </a:r>
            <a:r>
              <a:rPr lang="ko-KR" altLang="en-US" sz="1200" dirty="0" smtClean="0">
                <a:latin typeface="HY울릉도M" pitchFamily="18" charset="-127"/>
                <a:ea typeface="HY울릉도M" pitchFamily="18" charset="-127"/>
              </a:rPr>
              <a:t>내장 소화기관 대부분이 성장완료</a:t>
            </a:r>
            <a:endParaRPr lang="ko-KR" altLang="en-US" sz="1200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60" name="오른쪽 중괄호 259"/>
          <p:cNvSpPr/>
          <p:nvPr/>
        </p:nvSpPr>
        <p:spPr>
          <a:xfrm>
            <a:off x="7277222" y="2324608"/>
            <a:ext cx="319114" cy="2295872"/>
          </a:xfrm>
          <a:prstGeom prst="rightBrace">
            <a:avLst>
              <a:gd name="adj1" fmla="val 8333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600"/>
          </a:p>
        </p:txBody>
      </p:sp>
      <p:sp>
        <p:nvSpPr>
          <p:cNvPr id="261" name="직사각형 260"/>
          <p:cNvSpPr/>
          <p:nvPr/>
        </p:nvSpPr>
        <p:spPr>
          <a:xfrm>
            <a:off x="7610890" y="3224179"/>
            <a:ext cx="1518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200" kern="100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등심단면적 발달과 </a:t>
            </a:r>
            <a:endParaRPr lang="en-US" altLang="ko-KR" sz="1200" kern="100" dirty="0" smtClean="0">
              <a:solidFill>
                <a:srgbClr val="FF0000"/>
              </a:solidFill>
              <a:latin typeface="HY울릉도M" pitchFamily="18" charset="-127"/>
              <a:ea typeface="HY울릉도M" pitchFamily="18" charset="-127"/>
              <a:cs typeface="Times New Roman"/>
            </a:endParaRPr>
          </a:p>
          <a:p>
            <a:pPr algn="ctr"/>
            <a:r>
              <a:rPr lang="ko-KR" altLang="ko-KR" sz="1200" kern="100" dirty="0" err="1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근내</a:t>
            </a:r>
            <a:r>
              <a:rPr lang="en-US" altLang="ko-KR" sz="1200" kern="100" dirty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(</a:t>
            </a:r>
            <a:r>
              <a:rPr lang="ko-KR" altLang="ko-KR" sz="1200" kern="100" dirty="0" err="1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  <a:cs typeface="바탕"/>
              </a:rPr>
              <a:t>筋內</a:t>
            </a:r>
            <a:r>
              <a:rPr lang="en-US" altLang="ko-KR" sz="1200" kern="100" dirty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  <a:cs typeface="바탕"/>
              </a:rPr>
              <a:t>)</a:t>
            </a:r>
            <a:r>
              <a:rPr lang="en-US" altLang="ko-KR" sz="1200" kern="100" dirty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 </a:t>
            </a:r>
            <a:endParaRPr lang="en-US" altLang="ko-KR" sz="1200" kern="100" dirty="0" smtClean="0">
              <a:solidFill>
                <a:srgbClr val="FF0000"/>
              </a:solidFill>
              <a:latin typeface="HY울릉도M" pitchFamily="18" charset="-127"/>
              <a:ea typeface="HY울릉도M" pitchFamily="18" charset="-127"/>
              <a:cs typeface="Times New Roman"/>
            </a:endParaRPr>
          </a:p>
          <a:p>
            <a:pPr algn="ctr"/>
            <a:r>
              <a:rPr lang="ko-KR" altLang="ko-KR" sz="1200" kern="100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지방 침착</a:t>
            </a:r>
            <a:r>
              <a:rPr lang="en-US" altLang="ko-KR" sz="1200" kern="100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(</a:t>
            </a:r>
            <a:r>
              <a:rPr lang="ko-KR" altLang="en-US" sz="1200" kern="100" dirty="0" err="1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비육기</a:t>
            </a:r>
            <a:r>
              <a:rPr lang="en-US" altLang="ko-KR" sz="1200" kern="100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)</a:t>
            </a:r>
            <a:r>
              <a:rPr lang="ko-KR" altLang="ko-KR" sz="1200" kern="100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  <a:cs typeface="Times New Roman"/>
              </a:rPr>
              <a:t> </a:t>
            </a:r>
            <a:endParaRPr lang="ko-KR" altLang="en-US" sz="1200" dirty="0">
              <a:solidFill>
                <a:srgbClr val="FF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62" name="타원 261"/>
          <p:cNvSpPr/>
          <p:nvPr/>
        </p:nvSpPr>
        <p:spPr>
          <a:xfrm>
            <a:off x="907905" y="6156991"/>
            <a:ext cx="144016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63" name="타원 262"/>
          <p:cNvSpPr/>
          <p:nvPr/>
        </p:nvSpPr>
        <p:spPr>
          <a:xfrm>
            <a:off x="7524328" y="6165304"/>
            <a:ext cx="144016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64" name="타원 263"/>
          <p:cNvSpPr/>
          <p:nvPr/>
        </p:nvSpPr>
        <p:spPr>
          <a:xfrm>
            <a:off x="7524657" y="5847537"/>
            <a:ext cx="144016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1262960" y="5949280"/>
            <a:ext cx="15558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HY울릉도M" pitchFamily="18" charset="-127"/>
                <a:ea typeface="HY울릉도M" pitchFamily="18" charset="-127"/>
              </a:rPr>
              <a:t>육성비육 </a:t>
            </a:r>
            <a:endParaRPr lang="ko-KR" altLang="en-US" sz="1100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66" name="TextBox 265"/>
          <p:cNvSpPr txBox="1"/>
          <p:nvPr/>
        </p:nvSpPr>
        <p:spPr>
          <a:xfrm>
            <a:off x="3481816" y="5949280"/>
            <a:ext cx="1955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HY울릉도M" pitchFamily="18" charset="-127"/>
                <a:ea typeface="HY울릉도M" pitchFamily="18" charset="-127"/>
              </a:rPr>
              <a:t>비육전기</a:t>
            </a:r>
            <a:endParaRPr lang="ko-KR" altLang="en-US" sz="1100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67" name="TextBox 266"/>
          <p:cNvSpPr txBox="1"/>
          <p:nvPr/>
        </p:nvSpPr>
        <p:spPr>
          <a:xfrm>
            <a:off x="5764073" y="5949280"/>
            <a:ext cx="190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 smtClean="0">
                <a:latin typeface="HY울릉도M" pitchFamily="18" charset="-127"/>
                <a:ea typeface="HY울릉도M" pitchFamily="18" charset="-127"/>
              </a:rPr>
              <a:t>비육후기</a:t>
            </a:r>
            <a:endParaRPr lang="ko-KR" altLang="en-US" sz="1100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34" name="직사각형 133"/>
          <p:cNvSpPr/>
          <p:nvPr/>
        </p:nvSpPr>
        <p:spPr>
          <a:xfrm>
            <a:off x="231744" y="215073"/>
            <a:ext cx="451824" cy="4518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sz="2000" b="1" dirty="0">
              <a:solidFill>
                <a:prstClr val="white"/>
              </a:solidFill>
            </a:endParaRPr>
          </a:p>
        </p:txBody>
      </p:sp>
      <p:sp>
        <p:nvSpPr>
          <p:cNvPr id="135" name="직사각형 134"/>
          <p:cNvSpPr/>
          <p:nvPr/>
        </p:nvSpPr>
        <p:spPr>
          <a:xfrm>
            <a:off x="744000" y="215073"/>
            <a:ext cx="8148480" cy="524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133620" y="271708"/>
            <a:ext cx="648072" cy="338554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600" b="1" dirty="0" smtClean="0">
                <a:solidFill>
                  <a:prstClr val="white"/>
                </a:solidFill>
                <a:latin typeface="맑은 고딕"/>
              </a:rPr>
              <a:t>02</a:t>
            </a:r>
            <a:endParaRPr lang="ko-KR" altLang="en-US" sz="1600" b="1" dirty="0">
              <a:solidFill>
                <a:prstClr val="white"/>
              </a:solidFill>
              <a:latin typeface="맑은 고딕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696019" y="300906"/>
            <a:ext cx="6121239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b="1" spc="-15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HY울릉도M" pitchFamily="18" charset="-127"/>
                <a:ea typeface="HY울릉도M" pitchFamily="18" charset="-127"/>
              </a:rPr>
              <a:t>고급육</a:t>
            </a:r>
            <a:r>
              <a:rPr lang="ko-KR" altLang="en-US" b="1" spc="-1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Y울릉도M" pitchFamily="18" charset="-127"/>
                <a:ea typeface="HY울릉도M" pitchFamily="18" charset="-127"/>
              </a:rPr>
              <a:t>  사료  급여  프로그램</a:t>
            </a:r>
            <a:endParaRPr lang="ko-KR" altLang="en-US" b="1" spc="-150" dirty="0">
              <a:solidFill>
                <a:prstClr val="black">
                  <a:lumMod val="75000"/>
                  <a:lumOff val="25000"/>
                </a:prstClr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154" name="그림 153" descr="건국대 로고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4010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0"/>
            <a:ext cx="9144000" cy="220486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tint val="66000"/>
                  <a:satMod val="160000"/>
                </a:schemeClr>
              </a:gs>
              <a:gs pos="50000">
                <a:schemeClr val="accent4">
                  <a:lumMod val="75000"/>
                  <a:tint val="44500"/>
                  <a:satMod val="160000"/>
                </a:schemeClr>
              </a:gs>
              <a:gs pos="100000">
                <a:schemeClr val="accent4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0" y="4442989"/>
            <a:ext cx="9144000" cy="242088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tint val="66000"/>
                  <a:satMod val="160000"/>
                </a:schemeClr>
              </a:gs>
              <a:gs pos="50000">
                <a:schemeClr val="accent4">
                  <a:lumMod val="75000"/>
                  <a:tint val="44500"/>
                  <a:satMod val="160000"/>
                </a:schemeClr>
              </a:gs>
              <a:gs pos="100000">
                <a:schemeClr val="accent4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619672" y="2780928"/>
            <a:ext cx="5616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latin typeface="+mn-ea"/>
              </a:rPr>
              <a:t>Ⅰ</a:t>
            </a:r>
            <a:r>
              <a:rPr lang="en-US" altLang="ko-KR" sz="4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4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한우 사육과 </a:t>
            </a:r>
            <a:endParaRPr lang="en-US" altLang="ko-KR" sz="4400" b="1" dirty="0" smtClean="0">
              <a:ln>
                <a:solidFill>
                  <a:schemeClr val="bg1">
                    <a:alpha val="0"/>
                  </a:schemeClr>
                </a:solidFill>
              </a:ln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4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가격 동향 및 전망</a:t>
            </a:r>
            <a:endParaRPr lang="ko-KR" altLang="en-US" sz="44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" name="그룹 46"/>
          <p:cNvGrpSpPr/>
          <p:nvPr/>
        </p:nvGrpSpPr>
        <p:grpSpPr>
          <a:xfrm>
            <a:off x="0" y="2564904"/>
            <a:ext cx="1728192" cy="1368152"/>
            <a:chOff x="-158772" y="0"/>
            <a:chExt cx="1767385" cy="1094636"/>
          </a:xfrm>
        </p:grpSpPr>
        <p:pic>
          <p:nvPicPr>
            <p:cNvPr id="12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3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10" name="그림 9" descr="건국대 로고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9525" y="0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2241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0"/>
            <a:ext cx="9144000" cy="2204864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0" y="4442989"/>
            <a:ext cx="9144000" cy="2420888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728192" y="2480209"/>
            <a:ext cx="73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4800" b="1" dirty="0" smtClean="0">
                <a:latin typeface="+mn-ea"/>
              </a:rPr>
              <a:t> </a:t>
            </a:r>
            <a:r>
              <a:rPr lang="en-US" altLang="ko-KR" sz="4800" b="1" dirty="0" smtClean="0">
                <a:latin typeface="바탕"/>
                <a:ea typeface="바탕"/>
              </a:rPr>
              <a:t>Ⅲ</a:t>
            </a:r>
            <a:r>
              <a:rPr lang="en-US" altLang="ko-KR" sz="48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4800" b="1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고급육</a:t>
            </a:r>
            <a:r>
              <a:rPr lang="ko-KR" altLang="en-US" sz="48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 생산</a:t>
            </a:r>
            <a:r>
              <a:rPr lang="en-US" altLang="ko-KR" sz="48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48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" name="그룹 46"/>
          <p:cNvGrpSpPr/>
          <p:nvPr/>
        </p:nvGrpSpPr>
        <p:grpSpPr>
          <a:xfrm>
            <a:off x="0" y="2564904"/>
            <a:ext cx="1728192" cy="1368152"/>
            <a:chOff x="-158772" y="0"/>
            <a:chExt cx="1767385" cy="1094636"/>
          </a:xfrm>
        </p:grpSpPr>
        <p:pic>
          <p:nvPicPr>
            <p:cNvPr id="12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3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10" name="그림 9" descr="건국대 로고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026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14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05263"/>
            <a:ext cx="9144000" cy="1052737"/>
          </a:xfrm>
          <a:prstGeom prst="rect">
            <a:avLst/>
          </a:prstGeom>
          <a:noFill/>
        </p:spPr>
      </p:pic>
      <p:pic>
        <p:nvPicPr>
          <p:cNvPr id="15" name="그림 14" descr="건국대 로고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676400" y="457200"/>
            <a:ext cx="5562600" cy="769441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latinLnBrk="0">
              <a:spcBef>
                <a:spcPct val="50000"/>
              </a:spcBef>
            </a:pPr>
            <a:r>
              <a:rPr kumimoji="0" lang="ko-KR" altLang="en-US" sz="4400">
                <a:solidFill>
                  <a:srgbClr val="0000FF"/>
                </a:solidFill>
                <a:latin typeface="Arial Black" pitchFamily="34" charset="0"/>
                <a:ea typeface="휴먼머리견출명조" pitchFamily="18" charset="-127"/>
              </a:rPr>
              <a:t>소비자 </a:t>
            </a:r>
            <a:r>
              <a:rPr kumimoji="0" lang="en-US" altLang="ko-KR" sz="4400">
                <a:solidFill>
                  <a:srgbClr val="0000FF"/>
                </a:solidFill>
                <a:latin typeface="Arial Black" pitchFamily="34" charset="0"/>
                <a:ea typeface="휴먼머리견출명조" pitchFamily="18" charset="-127"/>
              </a:rPr>
              <a:t>= </a:t>
            </a:r>
            <a:r>
              <a:rPr kumimoji="0" lang="ko-KR" altLang="en-US" sz="4400">
                <a:solidFill>
                  <a:srgbClr val="0000FF"/>
                </a:solidFill>
                <a:latin typeface="Arial Black" pitchFamily="34" charset="0"/>
                <a:ea typeface="휴먼머리견출명조" pitchFamily="18" charset="-127"/>
              </a:rPr>
              <a:t>결정권자</a:t>
            </a:r>
          </a:p>
        </p:txBody>
      </p:sp>
      <p:pic>
        <p:nvPicPr>
          <p:cNvPr id="8" name="Picture 3" descr="C:\Documents and Settings\wykim\Application Data\Microsoft\Media Catalog\Downloaded Clips\cl81\j0322837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1676401"/>
            <a:ext cx="35814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WINDOWS\Application Data\Microsoft\Media Catalog\Downloaded Clips\cl0\FD00131_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2200" y="2971800"/>
            <a:ext cx="114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C:\Documents and Settings\wykim\Application Data\Microsoft\Media Catalog\Downloaded Clips\cl81\j0322829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21867" y="2743201"/>
            <a:ext cx="206727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C:\Documents and Settings\wykim\Application Data\Microsoft\Media Catalog\Downloaded Clips\cl5f\j0237940.wm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02400" y="1600201"/>
            <a:ext cx="11430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0454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14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05263"/>
            <a:ext cx="9144000" cy="1052737"/>
          </a:xfrm>
          <a:prstGeom prst="rect">
            <a:avLst/>
          </a:prstGeom>
          <a:noFill/>
        </p:spPr>
      </p:pic>
      <p:pic>
        <p:nvPicPr>
          <p:cNvPr id="15" name="그림 14" descr="건국대 로고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그림 2" descr="2.jpg"/>
          <p:cNvPicPr>
            <a:picLocks noChangeAspect="1"/>
          </p:cNvPicPr>
          <p:nvPr/>
        </p:nvPicPr>
        <p:blipFill>
          <a:blip r:embed="rId7" cstate="print"/>
          <a:srcRect l="5418" t="70000" r="8492" b="2222"/>
          <a:stretch>
            <a:fillRect/>
          </a:stretch>
        </p:blipFill>
        <p:spPr bwMode="auto">
          <a:xfrm>
            <a:off x="304800" y="1524000"/>
            <a:ext cx="8534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6390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/>
          <p:cNvSpPr/>
          <p:nvPr/>
        </p:nvSpPr>
        <p:spPr>
          <a:xfrm>
            <a:off x="636588" y="1524000"/>
            <a:ext cx="4508500" cy="16446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ko-KR" altLang="en-US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dirty="0" err="1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고급육</a:t>
            </a:r>
            <a:r>
              <a:rPr lang="ko-KR" altLang="en-US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 사료 </a:t>
            </a:r>
            <a:r>
              <a:rPr lang="en-US" altLang="ko-KR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= </a:t>
            </a:r>
            <a:r>
              <a:rPr lang="ko-KR" altLang="en-US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육질</a:t>
            </a:r>
            <a:r>
              <a:rPr lang="en-US" altLang="ko-KR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&gt;</a:t>
            </a:r>
            <a:r>
              <a:rPr lang="ko-KR" altLang="en-US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육량</a:t>
            </a:r>
            <a:endParaRPr lang="en-US" altLang="ko-KR" dirty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altLang="ko-KR" dirty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altLang="ko-KR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변칙적인 프로그램 적용</a:t>
            </a:r>
            <a:endParaRPr lang="en-US" altLang="ko-KR" dirty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altLang="ko-KR" dirty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altLang="ko-KR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판매량</a:t>
            </a:r>
            <a:r>
              <a:rPr lang="en-US" altLang="ko-KR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/</a:t>
            </a:r>
            <a:r>
              <a:rPr lang="ko-KR" altLang="en-US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저가  사료판매 위주</a:t>
            </a:r>
          </a:p>
        </p:txBody>
      </p:sp>
      <p:sp>
        <p:nvSpPr>
          <p:cNvPr id="21" name="모서리가 둥근 직사각형 20"/>
          <p:cNvSpPr/>
          <p:nvPr/>
        </p:nvSpPr>
        <p:spPr>
          <a:xfrm>
            <a:off x="636588" y="1052513"/>
            <a:ext cx="4508500" cy="360362"/>
          </a:xfrm>
          <a:prstGeom prst="round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400" b="1" dirty="0" smtClean="0">
                <a:latin typeface="HY수평선M" pitchFamily="18" charset="-127"/>
                <a:ea typeface="HY수평선M" pitchFamily="18" charset="-127"/>
              </a:rPr>
              <a:t>사료공장  </a:t>
            </a:r>
            <a:r>
              <a:rPr lang="ko-KR" altLang="en-US" sz="2400" b="1" dirty="0">
                <a:latin typeface="HY수평선M" pitchFamily="18" charset="-127"/>
                <a:ea typeface="HY수평선M" pitchFamily="18" charset="-127"/>
              </a:rPr>
              <a:t>동향</a:t>
            </a:r>
          </a:p>
        </p:txBody>
      </p:sp>
      <p:graphicFrame>
        <p:nvGraphicFramePr>
          <p:cNvPr id="18" name="표 17"/>
          <p:cNvGraphicFramePr>
            <a:graphicFrameLocks noGrp="1"/>
          </p:cNvGraphicFramePr>
          <p:nvPr/>
        </p:nvGraphicFramePr>
        <p:xfrm>
          <a:off x="5437188" y="1516063"/>
          <a:ext cx="3095625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8169"/>
                <a:gridCol w="2137456"/>
              </a:tblGrid>
              <a:tr h="30480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육량등급</a:t>
                      </a:r>
                      <a:endParaRPr lang="ko-KR" altLang="en-US" sz="14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marL="91424" marR="91424" marT="45706" marB="45706" anchor="ctr">
                    <a:solidFill>
                      <a:schemeClr val="bg2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육량지수</a:t>
                      </a:r>
                      <a:endParaRPr lang="ko-KR" altLang="en-US" sz="14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marL="91424" marR="91424" marT="45706" marB="45706" anchor="ctr">
                    <a:solidFill>
                      <a:schemeClr val="bg2">
                        <a:alpha val="6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A</a:t>
                      </a:r>
                      <a:endParaRPr lang="ko-KR" altLang="en-US" sz="14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marL="91424" marR="91424" marT="45706" marB="45706" anchor="ctr">
                    <a:solidFill>
                      <a:schemeClr val="bg2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67.5</a:t>
                      </a:r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이상</a:t>
                      </a:r>
                      <a:endParaRPr lang="ko-KR" altLang="en-US" sz="14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marL="91424" marR="91424" marT="45706" marB="45706" anchor="ctr">
                    <a:solidFill>
                      <a:schemeClr val="bg2">
                        <a:alpha val="6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B</a:t>
                      </a:r>
                      <a:endParaRPr lang="ko-KR" altLang="en-US" sz="14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marL="91424" marR="91424" marT="45706" marB="45706" anchor="ctr">
                    <a:solidFill>
                      <a:schemeClr val="bg2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62.00</a:t>
                      </a:r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이상</a:t>
                      </a:r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~67.50</a:t>
                      </a:r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미만</a:t>
                      </a:r>
                      <a:endParaRPr lang="ko-KR" altLang="en-US" sz="14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marL="91424" marR="91424" marT="45706" marB="45706" anchor="ctr">
                    <a:solidFill>
                      <a:schemeClr val="bg2">
                        <a:alpha val="6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C</a:t>
                      </a:r>
                      <a:endParaRPr lang="ko-KR" altLang="en-US" sz="14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marL="91424" marR="91424" marT="45706" marB="45706" anchor="ctr">
                    <a:solidFill>
                      <a:schemeClr val="bg2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00B050"/>
                          </a:solidFill>
                          <a:latin typeface="HY수평선M" pitchFamily="18" charset="-127"/>
                          <a:ea typeface="HY수평선M" pitchFamily="18" charset="-127"/>
                        </a:rPr>
                        <a:t>62.00</a:t>
                      </a:r>
                      <a:r>
                        <a:rPr lang="ko-KR" altLang="en-US" sz="1400" dirty="0" smtClean="0">
                          <a:solidFill>
                            <a:srgbClr val="00B050"/>
                          </a:solidFill>
                          <a:latin typeface="HY수평선M" pitchFamily="18" charset="-127"/>
                          <a:ea typeface="HY수평선M" pitchFamily="18" charset="-127"/>
                        </a:rPr>
                        <a:t>미만</a:t>
                      </a:r>
                      <a:endParaRPr lang="ko-KR" altLang="en-US" sz="1400" dirty="0">
                        <a:solidFill>
                          <a:srgbClr val="00B050"/>
                        </a:solidFill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marL="91424" marR="91424" marT="45706" marB="45706" anchor="ctr">
                    <a:solidFill>
                      <a:schemeClr val="bg2">
                        <a:alpha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모서리가 둥근 직사각형 18"/>
          <p:cNvSpPr/>
          <p:nvPr/>
        </p:nvSpPr>
        <p:spPr>
          <a:xfrm>
            <a:off x="6156325" y="1125538"/>
            <a:ext cx="1657350" cy="358775"/>
          </a:xfrm>
          <a:prstGeom prst="round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latin typeface="HY수평선M" pitchFamily="18" charset="-127"/>
                <a:ea typeface="HY수평선M" pitchFamily="18" charset="-127"/>
              </a:rPr>
              <a:t>2011.10 </a:t>
            </a:r>
            <a:r>
              <a:rPr lang="ko-KR" altLang="en-US" sz="1600" b="1" dirty="0">
                <a:latin typeface="HY수평선M" pitchFamily="18" charset="-127"/>
                <a:ea typeface="HY수평선M" pitchFamily="18" charset="-127"/>
              </a:rPr>
              <a:t>이전</a:t>
            </a:r>
          </a:p>
        </p:txBody>
      </p:sp>
      <p:graphicFrame>
        <p:nvGraphicFramePr>
          <p:cNvPr id="22" name="표 21"/>
          <p:cNvGraphicFramePr>
            <a:graphicFrameLocks noGrp="1"/>
          </p:cNvGraphicFramePr>
          <p:nvPr/>
        </p:nvGraphicFramePr>
        <p:xfrm>
          <a:off x="5483225" y="3243263"/>
          <a:ext cx="3067050" cy="14176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67050"/>
              </a:tblGrid>
              <a:tr h="37089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육량지수</a:t>
                      </a:r>
                      <a:endParaRPr lang="ko-KR" altLang="en-US" sz="14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marT="45727" marB="45727" anchor="ctr">
                    <a:solidFill>
                      <a:schemeClr val="bg2">
                        <a:alpha val="60000"/>
                      </a:schemeClr>
                    </a:solidFill>
                  </a:tcPr>
                </a:tc>
              </a:tr>
              <a:tr h="37089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67.5</a:t>
                      </a:r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이상</a:t>
                      </a:r>
                      <a:endParaRPr lang="ko-KR" altLang="en-US" sz="14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marT="45727" marB="45727" anchor="ctr">
                    <a:solidFill>
                      <a:schemeClr val="bg2">
                        <a:alpha val="60000"/>
                      </a:schemeClr>
                    </a:solidFill>
                  </a:tcPr>
                </a:tc>
              </a:tr>
              <a:tr h="37089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62.70</a:t>
                      </a:r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이상</a:t>
                      </a:r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~67.50</a:t>
                      </a:r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미만</a:t>
                      </a:r>
                      <a:endParaRPr lang="ko-KR" altLang="en-US" sz="14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marT="45727" marB="45727" anchor="ctr">
                    <a:solidFill>
                      <a:schemeClr val="bg2">
                        <a:alpha val="60000"/>
                      </a:schemeClr>
                    </a:solidFill>
                  </a:tcPr>
                </a:tc>
              </a:tr>
              <a:tr h="3049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rgbClr val="00B050"/>
                          </a:solidFill>
                          <a:latin typeface="HY수평선M" pitchFamily="18" charset="-127"/>
                          <a:ea typeface="HY수평선M" pitchFamily="18" charset="-127"/>
                        </a:rPr>
                        <a:t>62.70</a:t>
                      </a:r>
                      <a:r>
                        <a:rPr lang="ko-KR" altLang="en-US" sz="1400" dirty="0" smtClean="0">
                          <a:solidFill>
                            <a:srgbClr val="00B050"/>
                          </a:solidFill>
                          <a:latin typeface="HY수평선M" pitchFamily="18" charset="-127"/>
                          <a:ea typeface="HY수평선M" pitchFamily="18" charset="-127"/>
                        </a:rPr>
                        <a:t>미만</a:t>
                      </a:r>
                    </a:p>
                  </a:txBody>
                  <a:tcPr marT="45727" marB="45727" anchor="ctr">
                    <a:solidFill>
                      <a:schemeClr val="bg2">
                        <a:alpha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표 22"/>
          <p:cNvGraphicFramePr>
            <a:graphicFrameLocks noGrp="1"/>
          </p:cNvGraphicFramePr>
          <p:nvPr/>
        </p:nvGraphicFramePr>
        <p:xfrm>
          <a:off x="5465763" y="5132388"/>
          <a:ext cx="3138487" cy="1225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8487"/>
              </a:tblGrid>
              <a:tr h="30638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육량지수</a:t>
                      </a:r>
                      <a:endParaRPr lang="ko-KR" altLang="en-US" sz="14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marL="91423" marR="91423" marT="45753" marB="45753" anchor="ctr">
                    <a:solidFill>
                      <a:schemeClr val="bg2">
                        <a:alpha val="6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67.2</a:t>
                      </a:r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이상</a:t>
                      </a:r>
                      <a:endParaRPr lang="ko-KR" altLang="en-US" sz="14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marL="91423" marR="91423" marT="45753" marB="45753" anchor="ctr">
                    <a:solidFill>
                      <a:schemeClr val="bg2">
                        <a:alpha val="6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63.30</a:t>
                      </a:r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이상</a:t>
                      </a:r>
                      <a:r>
                        <a:rPr lang="en-US" altLang="ko-KR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~67.20</a:t>
                      </a:r>
                      <a:r>
                        <a:rPr lang="ko-KR" altLang="en-US" sz="1400" dirty="0" smtClean="0">
                          <a:latin typeface="HY수평선M" pitchFamily="18" charset="-127"/>
                          <a:ea typeface="HY수평선M" pitchFamily="18" charset="-127"/>
                        </a:rPr>
                        <a:t>미만</a:t>
                      </a:r>
                      <a:endParaRPr lang="ko-KR" altLang="en-US" sz="14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marL="91423" marR="91423" marT="45753" marB="45753" anchor="ctr">
                    <a:solidFill>
                      <a:schemeClr val="bg2">
                        <a:alpha val="60000"/>
                      </a:schemeClr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00B050"/>
                          </a:solidFill>
                          <a:latin typeface="HY수평선M" pitchFamily="18" charset="-127"/>
                          <a:ea typeface="HY수평선M" pitchFamily="18" charset="-127"/>
                        </a:rPr>
                        <a:t>63.30</a:t>
                      </a:r>
                      <a:r>
                        <a:rPr lang="ko-KR" altLang="en-US" sz="1400" dirty="0" smtClean="0">
                          <a:solidFill>
                            <a:srgbClr val="00B050"/>
                          </a:solidFill>
                          <a:latin typeface="HY수평선M" pitchFamily="18" charset="-127"/>
                          <a:ea typeface="HY수평선M" pitchFamily="18" charset="-127"/>
                        </a:rPr>
                        <a:t>미만</a:t>
                      </a:r>
                      <a:endParaRPr lang="ko-KR" altLang="en-US" sz="1400" dirty="0">
                        <a:solidFill>
                          <a:srgbClr val="00B050"/>
                        </a:solidFill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marL="91423" marR="91423" marT="45753" marB="45753" anchor="ctr">
                    <a:solidFill>
                      <a:schemeClr val="bg2">
                        <a:alpha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" name="모서리가 둥근 직사각형 23"/>
          <p:cNvSpPr/>
          <p:nvPr/>
        </p:nvSpPr>
        <p:spPr>
          <a:xfrm>
            <a:off x="6146800" y="2855913"/>
            <a:ext cx="1657350" cy="358775"/>
          </a:xfrm>
          <a:prstGeom prst="round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latin typeface="HY수평선M" pitchFamily="18" charset="-127"/>
                <a:ea typeface="HY수평선M" pitchFamily="18" charset="-127"/>
              </a:rPr>
              <a:t>2011.10 </a:t>
            </a:r>
            <a:r>
              <a:rPr lang="ko-KR" altLang="en-US" sz="1600" b="1" dirty="0">
                <a:latin typeface="HY수평선M" pitchFamily="18" charset="-127"/>
                <a:ea typeface="HY수평선M" pitchFamily="18" charset="-127"/>
              </a:rPr>
              <a:t>이후</a:t>
            </a:r>
          </a:p>
        </p:txBody>
      </p:sp>
      <p:sp>
        <p:nvSpPr>
          <p:cNvPr id="25" name="모서리가 둥근 직사각형 24"/>
          <p:cNvSpPr/>
          <p:nvPr/>
        </p:nvSpPr>
        <p:spPr>
          <a:xfrm>
            <a:off x="6188075" y="4751388"/>
            <a:ext cx="1657350" cy="358775"/>
          </a:xfrm>
          <a:prstGeom prst="round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latin typeface="HY수평선M" pitchFamily="18" charset="-127"/>
                <a:ea typeface="HY수평선M" pitchFamily="18" charset="-127"/>
              </a:rPr>
              <a:t>2013.01</a:t>
            </a:r>
            <a:endParaRPr lang="ko-KR" altLang="en-US" sz="1600" b="1" dirty="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644525" y="3763963"/>
            <a:ext cx="4503738" cy="26908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ko-KR" altLang="en-US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 목적 </a:t>
            </a:r>
            <a:r>
              <a:rPr lang="en-US" altLang="ko-KR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: 1) </a:t>
            </a:r>
            <a:r>
              <a:rPr lang="ko-KR" altLang="en-US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고기생산성을 증대</a:t>
            </a:r>
            <a:endParaRPr lang="en-US" altLang="ko-KR" sz="1400" dirty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           2) </a:t>
            </a:r>
            <a:r>
              <a:rPr lang="ko-KR" altLang="en-US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불가식  </a:t>
            </a:r>
            <a:r>
              <a:rPr lang="ko-KR" altLang="en-US" sz="1400" dirty="0" err="1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지방량을</a:t>
            </a:r>
            <a:r>
              <a:rPr lang="ko-KR" altLang="en-US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en-US" altLang="ko-KR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100kg </a:t>
            </a:r>
            <a:r>
              <a:rPr lang="ko-KR" altLang="en-US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미만으로 감축</a:t>
            </a:r>
            <a:endParaRPr lang="en-US" altLang="ko-KR" sz="1400" dirty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700" dirty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ko-KR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단계적으로 </a:t>
            </a:r>
            <a:r>
              <a:rPr lang="en-US" altLang="ko-KR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C</a:t>
            </a:r>
            <a:r>
              <a:rPr lang="ko-KR" altLang="en-US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등급 육량지수 범위 상향 </a:t>
            </a:r>
            <a:endParaRPr lang="en-US" altLang="ko-KR" sz="1400" dirty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  (2011</a:t>
            </a:r>
            <a:r>
              <a:rPr lang="ko-KR" altLang="en-US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년 </a:t>
            </a:r>
            <a:r>
              <a:rPr lang="en-US" altLang="ko-KR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10</a:t>
            </a:r>
            <a:r>
              <a:rPr lang="ko-KR" altLang="en-US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월 시행</a:t>
            </a:r>
            <a:r>
              <a:rPr lang="en-US" altLang="ko-KR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, 2013</a:t>
            </a:r>
            <a:r>
              <a:rPr lang="ko-KR" altLang="en-US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년 </a:t>
            </a:r>
            <a:r>
              <a:rPr lang="en-US" altLang="ko-KR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1</a:t>
            </a:r>
            <a:r>
              <a:rPr lang="ko-KR" altLang="en-US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월 시행</a:t>
            </a:r>
            <a:r>
              <a:rPr lang="en-US" altLang="ko-KR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)</a:t>
            </a:r>
          </a:p>
          <a:p>
            <a:pPr>
              <a:lnSpc>
                <a:spcPct val="150000"/>
              </a:lnSpc>
              <a:defRPr/>
            </a:pPr>
            <a:endParaRPr lang="en-US" altLang="ko-KR" sz="800" dirty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ko-KR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en-US" altLang="ko-KR" sz="1400" dirty="0">
                <a:solidFill>
                  <a:srgbClr val="0000FF"/>
                </a:solidFill>
                <a:latin typeface="HY수평선M" pitchFamily="18" charset="-127"/>
                <a:ea typeface="HY수평선M" pitchFamily="18" charset="-127"/>
              </a:rPr>
              <a:t>1.30</a:t>
            </a:r>
            <a:r>
              <a:rPr lang="ko-KR" altLang="en-US" sz="1400" dirty="0">
                <a:solidFill>
                  <a:srgbClr val="0000FF"/>
                </a:solidFill>
                <a:latin typeface="HY수평선M" pitchFamily="18" charset="-127"/>
                <a:ea typeface="HY수평선M" pitchFamily="18" charset="-127"/>
              </a:rPr>
              <a:t>의미 </a:t>
            </a:r>
            <a:r>
              <a:rPr lang="en-US" altLang="ko-KR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: </a:t>
            </a:r>
            <a:r>
              <a:rPr lang="ko-KR" altLang="en-US" sz="1400" dirty="0" err="1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등지방두께</a:t>
            </a:r>
            <a:r>
              <a:rPr lang="ko-KR" altLang="en-US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en-US" altLang="ko-KR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2mm </a:t>
            </a:r>
            <a:r>
              <a:rPr lang="ko-KR" altLang="en-US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감소</a:t>
            </a:r>
            <a:r>
              <a:rPr lang="en-US" altLang="ko-KR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, 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                  </a:t>
            </a:r>
            <a:r>
              <a:rPr lang="ko-KR" altLang="en-US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등심단면적 </a:t>
            </a:r>
            <a:r>
              <a:rPr lang="en-US" altLang="ko-KR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10㎠ </a:t>
            </a:r>
            <a:r>
              <a:rPr lang="ko-KR" altLang="en-US" sz="14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증대</a:t>
            </a:r>
            <a:endParaRPr lang="en-US" altLang="ko-KR" sz="1400" dirty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644525" y="3297238"/>
            <a:ext cx="4500563" cy="360362"/>
          </a:xfrm>
          <a:prstGeom prst="round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400" b="1" dirty="0">
                <a:latin typeface="HY수평선M" pitchFamily="18" charset="-127"/>
                <a:ea typeface="HY수평선M" pitchFamily="18" charset="-127"/>
              </a:rPr>
              <a:t>등급체계  동향</a:t>
            </a:r>
          </a:p>
        </p:txBody>
      </p:sp>
      <p:pic>
        <p:nvPicPr>
          <p:cNvPr id="16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1"/>
            <a:ext cx="9144000" cy="908720"/>
          </a:xfrm>
          <a:prstGeom prst="rect">
            <a:avLst/>
          </a:prstGeom>
          <a:noFill/>
        </p:spPr>
      </p:pic>
      <p:pic>
        <p:nvPicPr>
          <p:cNvPr id="29" name="그림 28" descr="건국대 로고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31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32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1187624" y="260648"/>
            <a:ext cx="72004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3600" b="1" dirty="0" smtClean="0">
                <a:solidFill>
                  <a:srgbClr val="00B050"/>
                </a:solidFill>
                <a:latin typeface="HY수평선B" pitchFamily="18" charset="-127"/>
                <a:ea typeface="HY수평선B" pitchFamily="18" charset="-127"/>
              </a:rPr>
              <a:t>한우비육 </a:t>
            </a:r>
            <a:r>
              <a:rPr lang="ko-KR" altLang="en-US" sz="3200" b="1" dirty="0">
                <a:solidFill>
                  <a:srgbClr val="00B050"/>
                </a:solidFill>
                <a:latin typeface="HY수평선B" pitchFamily="18" charset="-127"/>
                <a:ea typeface="HY수평선B" pitchFamily="18" charset="-127"/>
              </a:rPr>
              <a:t>시장상황</a:t>
            </a:r>
            <a:r>
              <a:rPr lang="ko-KR" altLang="en-US" sz="3600" b="1" dirty="0">
                <a:solidFill>
                  <a:srgbClr val="00B050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en-US" altLang="ko-KR" sz="3600" b="1" dirty="0">
                <a:solidFill>
                  <a:srgbClr val="00B050"/>
                </a:solidFill>
                <a:latin typeface="HY수평선B" pitchFamily="18" charset="-127"/>
                <a:ea typeface="HY수평선B" pitchFamily="18" charset="-127"/>
              </a:rPr>
              <a:t>- </a:t>
            </a:r>
            <a:r>
              <a:rPr lang="ko-KR" altLang="en-US" sz="2800" b="1" dirty="0">
                <a:solidFill>
                  <a:srgbClr val="00B050"/>
                </a:solidFill>
                <a:latin typeface="HY수평선B" pitchFamily="18" charset="-127"/>
                <a:ea typeface="HY수평선B" pitchFamily="18" charset="-127"/>
              </a:rPr>
              <a:t>등급체제변경</a:t>
            </a:r>
            <a:endParaRPr lang="en-US" altLang="ko-KR" sz="2800" b="1" dirty="0">
              <a:solidFill>
                <a:srgbClr val="00B050"/>
              </a:solidFill>
              <a:latin typeface="HY수평선B" pitchFamily="18" charset="-127"/>
              <a:ea typeface="HY수평선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8911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9"/>
          <p:cNvGrpSpPr>
            <a:grpSpLocks/>
          </p:cNvGrpSpPr>
          <p:nvPr/>
        </p:nvGrpSpPr>
        <p:grpSpPr bwMode="auto">
          <a:xfrm>
            <a:off x="250825" y="836613"/>
            <a:ext cx="3529013" cy="503237"/>
            <a:chOff x="395536" y="1052736"/>
            <a:chExt cx="1872208" cy="504056"/>
          </a:xfrm>
        </p:grpSpPr>
        <p:cxnSp>
          <p:nvCxnSpPr>
            <p:cNvPr id="24" name="직선 연결선 23"/>
            <p:cNvCxnSpPr/>
            <p:nvPr/>
          </p:nvCxnSpPr>
          <p:spPr>
            <a:xfrm>
              <a:off x="395536" y="1052736"/>
              <a:ext cx="0" cy="504056"/>
            </a:xfrm>
            <a:prstGeom prst="line">
              <a:avLst/>
            </a:prstGeom>
            <a:ln w="28575">
              <a:solidFill>
                <a:srgbClr val="E067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>
            <a:xfrm>
              <a:off x="395536" y="1556792"/>
              <a:ext cx="1872208" cy="0"/>
            </a:xfrm>
            <a:prstGeom prst="line">
              <a:avLst/>
            </a:prstGeom>
            <a:ln w="25400">
              <a:solidFill>
                <a:srgbClr val="E067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827" name="TextBox 11"/>
          <p:cNvSpPr txBox="1">
            <a:spLocks noChangeArrowheads="1"/>
          </p:cNvSpPr>
          <p:nvPr/>
        </p:nvSpPr>
        <p:spPr bwMode="auto">
          <a:xfrm>
            <a:off x="328613" y="836613"/>
            <a:ext cx="3502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HY수평선B" pitchFamily="18" charset="-127"/>
                <a:ea typeface="HY수평선B" pitchFamily="18" charset="-127"/>
              </a:rPr>
              <a:t>육량 등급 향상을 위해서</a:t>
            </a:r>
          </a:p>
        </p:txBody>
      </p:sp>
      <p:sp>
        <p:nvSpPr>
          <p:cNvPr id="20" name="타원 19"/>
          <p:cNvSpPr/>
          <p:nvPr/>
        </p:nvSpPr>
        <p:spPr>
          <a:xfrm>
            <a:off x="6875463" y="1844675"/>
            <a:ext cx="1944687" cy="230505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2411413" y="1833563"/>
            <a:ext cx="1655762" cy="587375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8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6275"/>
                  <a:invGamma/>
                </a:srgbClr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89803" dir="2700000" algn="ctr" rotWithShape="0">
              <a:srgbClr val="4D4D4D"/>
            </a:outerShdw>
          </a:effectLst>
        </p:spPr>
        <p:txBody>
          <a:bodyPr wrap="none" lIns="87313" tIns="44450" rIns="87313" bIns="44450" anchor="ctr"/>
          <a:lstStyle/>
          <a:p>
            <a:pPr algn="ctr" defTabSz="927100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kern="0" dirty="0" err="1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등지방두께</a:t>
            </a:r>
            <a:endParaRPr kumimoji="0" lang="en-US" altLang="ko-KR" sz="2000" kern="0" dirty="0">
              <a:solidFill>
                <a:sysClr val="windowText" lastClr="000000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2411413" y="2636838"/>
            <a:ext cx="1655762" cy="587375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8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6275"/>
                  <a:invGamma/>
                </a:srgbClr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89803" dir="2700000" algn="ctr" rotWithShape="0">
              <a:srgbClr val="4D4D4D"/>
            </a:outerShdw>
          </a:effectLst>
        </p:spPr>
        <p:txBody>
          <a:bodyPr wrap="none" lIns="87313" tIns="44450" rIns="87313" bIns="44450" anchor="ctr"/>
          <a:lstStyle/>
          <a:p>
            <a:pPr algn="ctr" defTabSz="927100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kern="0" dirty="0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등심단면적</a:t>
            </a:r>
            <a:endParaRPr kumimoji="0" lang="en-US" altLang="ko-KR" sz="2000" kern="0" dirty="0">
              <a:solidFill>
                <a:sysClr val="windowText" lastClr="000000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411413" y="3429000"/>
            <a:ext cx="1655762" cy="587375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8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6275"/>
                  <a:invGamma/>
                </a:srgbClr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89803" dir="2700000" algn="ctr" rotWithShape="0">
              <a:srgbClr val="4D4D4D"/>
            </a:outerShdw>
          </a:effectLst>
        </p:spPr>
        <p:txBody>
          <a:bodyPr wrap="none" lIns="87313" tIns="44450" rIns="87313" bIns="44450" anchor="ctr"/>
          <a:lstStyle/>
          <a:p>
            <a:pPr algn="ctr" defTabSz="927100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kern="0" dirty="0" err="1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도체중</a:t>
            </a:r>
            <a:endParaRPr kumimoji="0" lang="en-US" altLang="ko-KR" sz="2000" kern="0" dirty="0">
              <a:solidFill>
                <a:sysClr val="windowText" lastClr="000000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36" name="AutoShape 17"/>
          <p:cNvSpPr>
            <a:spLocks noChangeArrowheads="1"/>
          </p:cNvSpPr>
          <p:nvPr/>
        </p:nvSpPr>
        <p:spPr bwMode="auto">
          <a:xfrm rot="5400000">
            <a:off x="1543051" y="2692400"/>
            <a:ext cx="1244600" cy="371475"/>
          </a:xfrm>
          <a:prstGeom prst="downArrow">
            <a:avLst>
              <a:gd name="adj1" fmla="val 50000"/>
              <a:gd name="adj2" fmla="val 61183"/>
            </a:avLst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77833" name="그림 39" descr="011.jpg"/>
          <p:cNvPicPr>
            <a:picLocks noChangeAspect="1"/>
          </p:cNvPicPr>
          <p:nvPr/>
        </p:nvPicPr>
        <p:blipFill>
          <a:blip r:embed="rId4" cstate="print"/>
          <a:srcRect l="17561" t="14301" r="11769" b="13251"/>
          <a:stretch>
            <a:fillRect/>
          </a:stretch>
        </p:blipFill>
        <p:spPr bwMode="auto">
          <a:xfrm>
            <a:off x="107950" y="1968500"/>
            <a:ext cx="1800225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모서리가 둥근 직사각형 40"/>
          <p:cNvSpPr/>
          <p:nvPr/>
        </p:nvSpPr>
        <p:spPr>
          <a:xfrm>
            <a:off x="395536" y="5229200"/>
            <a:ext cx="8424862" cy="936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ko-KR" altLang="en-US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dirty="0" err="1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등지방두께가</a:t>
            </a:r>
            <a:r>
              <a:rPr lang="ko-KR" altLang="en-US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  육량등급의 가장 큰 영향 요소</a:t>
            </a:r>
            <a:endParaRPr lang="en-US" altLang="ko-KR" dirty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ko-KR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등지방 두께 </a:t>
            </a:r>
            <a:r>
              <a:rPr lang="en-US" altLang="ko-KR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&gt; </a:t>
            </a:r>
            <a:r>
              <a:rPr lang="ko-KR" altLang="en-US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등심단면적 </a:t>
            </a:r>
            <a:r>
              <a:rPr lang="en-US" altLang="ko-KR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&gt; </a:t>
            </a:r>
            <a:r>
              <a:rPr lang="ko-KR" altLang="en-US" dirty="0" err="1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도체중</a:t>
            </a:r>
            <a:endParaRPr lang="ko-KR" altLang="en-US" dirty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4716463" y="1844675"/>
            <a:ext cx="1655762" cy="587375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8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6275"/>
                  <a:invGamma/>
                </a:srgbClr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89803" dir="2700000" algn="ctr" rotWithShape="0">
              <a:srgbClr val="4D4D4D"/>
            </a:outerShdw>
          </a:effectLst>
        </p:spPr>
        <p:txBody>
          <a:bodyPr wrap="none" lIns="87313" tIns="44450" rIns="87313" bIns="44450" anchor="ctr"/>
          <a:lstStyle/>
          <a:p>
            <a:pPr algn="ctr" defTabSz="927100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kern="0" dirty="0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- 0.625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4716463" y="2647950"/>
            <a:ext cx="1655762" cy="587375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8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6275"/>
                  <a:invGamma/>
                </a:srgbClr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89803" dir="2700000" algn="ctr" rotWithShape="0">
              <a:srgbClr val="4D4D4D"/>
            </a:outerShdw>
          </a:effectLst>
        </p:spPr>
        <p:txBody>
          <a:bodyPr wrap="none" lIns="87313" tIns="44450" rIns="87313" bIns="44450" anchor="ctr"/>
          <a:lstStyle/>
          <a:p>
            <a:pPr algn="ctr" defTabSz="927100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kern="0" dirty="0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+ 0.130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4716016" y="3429000"/>
            <a:ext cx="1655762" cy="587375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8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6275"/>
                  <a:invGamma/>
                </a:srgbClr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89803" dir="2700000" algn="ctr" rotWithShape="0">
              <a:srgbClr val="4D4D4D"/>
            </a:outerShdw>
          </a:effectLst>
        </p:spPr>
        <p:txBody>
          <a:bodyPr wrap="none" lIns="87313" tIns="44450" rIns="87313" bIns="44450" anchor="ctr"/>
          <a:lstStyle/>
          <a:p>
            <a:pPr algn="ctr" defTabSz="927100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kern="0" dirty="0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- 0.024</a:t>
            </a:r>
          </a:p>
        </p:txBody>
      </p:sp>
      <p:grpSp>
        <p:nvGrpSpPr>
          <p:cNvPr id="19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21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22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23" name="그림 22" descr="건국대 로고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49280"/>
            <a:ext cx="9144000" cy="908720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4211960" y="1844824"/>
            <a:ext cx="216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X</a:t>
            </a:r>
            <a:endParaRPr lang="ko-KR" altLang="en-US" sz="28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211960" y="2708920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X</a:t>
            </a:r>
            <a:endParaRPr lang="ko-KR" altLang="en-US" sz="28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4211960" y="3429000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X</a:t>
            </a:r>
            <a:endParaRPr lang="ko-KR" altLang="en-US" sz="2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419872" y="134076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68.184 -</a:t>
            </a:r>
            <a:endParaRPr lang="ko-KR" altLang="en-US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203848" y="4365104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+3.23(</a:t>
            </a:r>
            <a:r>
              <a:rPr lang="ko-KR" altLang="en-US" sz="2400" b="1" dirty="0" smtClean="0"/>
              <a:t>한우</a:t>
            </a:r>
            <a:r>
              <a:rPr lang="en-US" altLang="ko-KR" sz="2400" b="1" dirty="0" smtClean="0"/>
              <a:t>) = </a:t>
            </a:r>
            <a:r>
              <a:rPr lang="ko-KR" altLang="en-US" sz="2400" b="1" dirty="0" smtClean="0"/>
              <a:t>육량지수</a:t>
            </a:r>
            <a:endParaRPr lang="ko-KR" altLang="en-US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979712" y="18864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C </a:t>
            </a:r>
            <a:r>
              <a:rPr lang="ko-KR" altLang="en-US" sz="3600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등급 줄이기 </a:t>
            </a:r>
            <a:r>
              <a:rPr lang="en-US" altLang="ko-KR" sz="3600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!!!</a:t>
            </a:r>
            <a:endParaRPr lang="ko-KR" altLang="en-US" sz="3600" b="1" dirty="0">
              <a:solidFill>
                <a:srgbClr val="FF0000"/>
              </a:solidFill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188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0"/>
          <p:cNvSpPr txBox="1">
            <a:spLocks noChangeArrowheads="1"/>
          </p:cNvSpPr>
          <p:nvPr/>
        </p:nvSpPr>
        <p:spPr bwMode="auto">
          <a:xfrm>
            <a:off x="3289022" y="928836"/>
            <a:ext cx="32992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800" b="1" dirty="0" err="1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적육</a:t>
            </a:r>
            <a:r>
              <a:rPr lang="ko-KR" altLang="en-US" sz="2800" b="1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 생산의 원리</a:t>
            </a:r>
            <a:r>
              <a:rPr lang="ko-KR" altLang="en-US" sz="2400" b="1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endParaRPr lang="en-US" altLang="ko-KR" sz="2400" b="1" dirty="0">
              <a:solidFill>
                <a:srgbClr val="0000FF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grpSp>
        <p:nvGrpSpPr>
          <p:cNvPr id="2" name="그룹 19"/>
          <p:cNvGrpSpPr>
            <a:grpSpLocks/>
          </p:cNvGrpSpPr>
          <p:nvPr/>
        </p:nvGrpSpPr>
        <p:grpSpPr bwMode="auto">
          <a:xfrm>
            <a:off x="250825" y="908050"/>
            <a:ext cx="3025775" cy="503238"/>
            <a:chOff x="395536" y="1052736"/>
            <a:chExt cx="1872208" cy="504056"/>
          </a:xfrm>
        </p:grpSpPr>
        <p:cxnSp>
          <p:nvCxnSpPr>
            <p:cNvPr id="24" name="직선 연결선 23"/>
            <p:cNvCxnSpPr/>
            <p:nvPr/>
          </p:nvCxnSpPr>
          <p:spPr>
            <a:xfrm>
              <a:off x="395536" y="1052736"/>
              <a:ext cx="0" cy="504056"/>
            </a:xfrm>
            <a:prstGeom prst="line">
              <a:avLst/>
            </a:prstGeom>
            <a:ln w="28575">
              <a:solidFill>
                <a:srgbClr val="E067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>
            <a:xfrm>
              <a:off x="395536" y="1556792"/>
              <a:ext cx="1872208" cy="0"/>
            </a:xfrm>
            <a:prstGeom prst="line">
              <a:avLst/>
            </a:prstGeom>
            <a:ln w="25400">
              <a:solidFill>
                <a:srgbClr val="E067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700" name="TextBox 11"/>
          <p:cNvSpPr txBox="1">
            <a:spLocks noChangeArrowheads="1"/>
          </p:cNvSpPr>
          <p:nvPr/>
        </p:nvSpPr>
        <p:spPr bwMode="auto">
          <a:xfrm>
            <a:off x="328613" y="908050"/>
            <a:ext cx="23374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HY수평선B" pitchFamily="18" charset="-127"/>
                <a:ea typeface="HY수평선B" pitchFamily="18" charset="-127"/>
              </a:rPr>
              <a:t>E.G.F </a:t>
            </a:r>
            <a:r>
              <a:rPr lang="ko-KR" altLang="en-US" sz="2400" b="1" dirty="0">
                <a:latin typeface="HY수평선B" pitchFamily="18" charset="-127"/>
                <a:ea typeface="HY수평선B" pitchFamily="18" charset="-127"/>
              </a:rPr>
              <a:t>함유 </a:t>
            </a:r>
            <a:r>
              <a:rPr lang="ko-KR" altLang="en-US" sz="2400" b="1" dirty="0" smtClean="0">
                <a:latin typeface="HY수평선B" pitchFamily="18" charset="-127"/>
                <a:ea typeface="HY수평선B" pitchFamily="18" charset="-127"/>
              </a:rPr>
              <a:t>원료</a:t>
            </a:r>
            <a:endParaRPr lang="ko-KR" altLang="en-US" sz="2400" b="1" dirty="0">
              <a:latin typeface="HY수평선B" pitchFamily="18" charset="-127"/>
              <a:ea typeface="HY수평선B" pitchFamily="18" charset="-127"/>
            </a:endParaRPr>
          </a:p>
        </p:txBody>
      </p:sp>
      <p:grpSp>
        <p:nvGrpSpPr>
          <p:cNvPr id="3" name="그룹 20"/>
          <p:cNvGrpSpPr>
            <a:grpSpLocks/>
          </p:cNvGrpSpPr>
          <p:nvPr/>
        </p:nvGrpSpPr>
        <p:grpSpPr bwMode="auto">
          <a:xfrm>
            <a:off x="4787900" y="1514475"/>
            <a:ext cx="4176713" cy="2851150"/>
            <a:chOff x="0" y="1628800"/>
            <a:chExt cx="3059832" cy="2570467"/>
          </a:xfrm>
        </p:grpSpPr>
        <p:pic>
          <p:nvPicPr>
            <p:cNvPr id="29709" name="그림 10" descr="성장_수정.jpg"/>
            <p:cNvPicPr>
              <a:picLocks noChangeAspect="1"/>
            </p:cNvPicPr>
            <p:nvPr/>
          </p:nvPicPr>
          <p:blipFill>
            <a:blip r:embed="rId3" cstate="print"/>
            <a:srcRect l="3079" t="2528" r="3079" b="8282"/>
            <a:stretch>
              <a:fillRect/>
            </a:stretch>
          </p:blipFill>
          <p:spPr bwMode="auto">
            <a:xfrm>
              <a:off x="323528" y="1628800"/>
              <a:ext cx="2736304" cy="2570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0" name="TextBox 11"/>
            <p:cNvSpPr txBox="1">
              <a:spLocks noChangeArrowheads="1"/>
            </p:cNvSpPr>
            <p:nvPr/>
          </p:nvSpPr>
          <p:spPr bwMode="auto">
            <a:xfrm>
              <a:off x="0" y="2348880"/>
              <a:ext cx="9541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200">
                  <a:latin typeface="HY수평선M" pitchFamily="18" charset="-127"/>
                  <a:ea typeface="HY수평선M" pitchFamily="18" charset="-127"/>
                </a:rPr>
                <a:t>스테로이드</a:t>
              </a:r>
              <a:endParaRPr lang="en-US" altLang="ko-KR" sz="1200">
                <a:latin typeface="HY수평선M" pitchFamily="18" charset="-127"/>
                <a:ea typeface="HY수평선M" pitchFamily="18" charset="-127"/>
              </a:endParaRPr>
            </a:p>
            <a:p>
              <a:r>
                <a:rPr lang="ko-KR" altLang="en-US" sz="1200">
                  <a:latin typeface="HY수평선M" pitchFamily="18" charset="-127"/>
                  <a:ea typeface="HY수평선M" pitchFamily="18" charset="-127"/>
                </a:rPr>
                <a:t>호르몬</a:t>
              </a:r>
            </a:p>
          </p:txBody>
        </p:sp>
        <p:sp>
          <p:nvSpPr>
            <p:cNvPr id="29711" name="TextBox 12"/>
            <p:cNvSpPr txBox="1">
              <a:spLocks noChangeArrowheads="1"/>
            </p:cNvSpPr>
            <p:nvPr/>
          </p:nvSpPr>
          <p:spPr bwMode="auto">
            <a:xfrm>
              <a:off x="899592" y="2215897"/>
              <a:ext cx="64633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200">
                  <a:latin typeface="HY수평선M" pitchFamily="18" charset="-127"/>
                  <a:ea typeface="HY수평선M" pitchFamily="18" charset="-127"/>
                </a:rPr>
                <a:t>수용체</a:t>
              </a:r>
            </a:p>
          </p:txBody>
        </p:sp>
        <p:sp>
          <p:nvSpPr>
            <p:cNvPr id="29712" name="TextBox 14"/>
            <p:cNvSpPr txBox="1">
              <a:spLocks noChangeArrowheads="1"/>
            </p:cNvSpPr>
            <p:nvPr/>
          </p:nvSpPr>
          <p:spPr bwMode="auto">
            <a:xfrm>
              <a:off x="1547664" y="2348880"/>
              <a:ext cx="64633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200">
                  <a:latin typeface="HY수평선M" pitchFamily="18" charset="-127"/>
                  <a:ea typeface="HY수평선M" pitchFamily="18" charset="-127"/>
                </a:rPr>
                <a:t>호르몬</a:t>
              </a:r>
              <a:endParaRPr lang="en-US" altLang="ko-KR" sz="1200">
                <a:latin typeface="HY수평선M" pitchFamily="18" charset="-127"/>
                <a:ea typeface="HY수평선M" pitchFamily="18" charset="-127"/>
              </a:endParaRPr>
            </a:p>
            <a:p>
              <a:r>
                <a:rPr lang="ko-KR" altLang="en-US" sz="1200">
                  <a:latin typeface="HY수평선M" pitchFamily="18" charset="-127"/>
                  <a:ea typeface="HY수평선M" pitchFamily="18" charset="-127"/>
                </a:rPr>
                <a:t>수용체</a:t>
              </a:r>
            </a:p>
          </p:txBody>
        </p:sp>
        <p:sp>
          <p:nvSpPr>
            <p:cNvPr id="29713" name="TextBox 16"/>
            <p:cNvSpPr txBox="1">
              <a:spLocks noChangeArrowheads="1"/>
            </p:cNvSpPr>
            <p:nvPr/>
          </p:nvSpPr>
          <p:spPr bwMode="auto">
            <a:xfrm>
              <a:off x="1498236" y="3152001"/>
              <a:ext cx="62549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200">
                  <a:latin typeface="HY수평선M" pitchFamily="18" charset="-127"/>
                  <a:ea typeface="HY수평선M" pitchFamily="18" charset="-127"/>
                </a:rPr>
                <a:t>mRNA</a:t>
              </a:r>
              <a:endParaRPr lang="ko-KR" altLang="en-US" sz="1200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29714" name="TextBox 18"/>
            <p:cNvSpPr txBox="1">
              <a:spLocks noChangeArrowheads="1"/>
            </p:cNvSpPr>
            <p:nvPr/>
          </p:nvSpPr>
          <p:spPr bwMode="auto">
            <a:xfrm>
              <a:off x="611560" y="3212976"/>
              <a:ext cx="9541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200">
                  <a:latin typeface="HY수평선M" pitchFamily="18" charset="-127"/>
                  <a:ea typeface="HY수평선M" pitchFamily="18" charset="-127"/>
                </a:rPr>
                <a:t>새로운 </a:t>
              </a:r>
              <a:endParaRPr lang="en-US" altLang="ko-KR" sz="1200">
                <a:latin typeface="HY수평선M" pitchFamily="18" charset="-127"/>
                <a:ea typeface="HY수평선M" pitchFamily="18" charset="-127"/>
              </a:endParaRPr>
            </a:p>
            <a:p>
              <a:r>
                <a:rPr lang="ko-KR" altLang="en-US" sz="1200">
                  <a:latin typeface="HY수평선M" pitchFamily="18" charset="-127"/>
                  <a:ea typeface="HY수평선M" pitchFamily="18" charset="-127"/>
                </a:rPr>
                <a:t>단백질합성</a:t>
              </a:r>
            </a:p>
          </p:txBody>
        </p:sp>
      </p:grpSp>
      <p:sp>
        <p:nvSpPr>
          <p:cNvPr id="22" name="AutoShape 13"/>
          <p:cNvSpPr>
            <a:spLocks noChangeArrowheads="1"/>
          </p:cNvSpPr>
          <p:nvPr/>
        </p:nvSpPr>
        <p:spPr bwMode="auto">
          <a:xfrm rot="16200000">
            <a:off x="3528219" y="2529682"/>
            <a:ext cx="2016125" cy="503237"/>
          </a:xfrm>
          <a:prstGeom prst="downArrow">
            <a:avLst>
              <a:gd name="adj1" fmla="val 50000"/>
              <a:gd name="adj2" fmla="val 50005"/>
            </a:avLst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236538" y="4505325"/>
            <a:ext cx="8728075" cy="935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en-US" altLang="ko-KR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거세우의 경우 성장관여 스테로이드 호르몬 분비 불균형</a:t>
            </a:r>
            <a:endParaRPr lang="en-US" altLang="ko-KR" dirty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altLang="ko-KR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골격</a:t>
            </a:r>
            <a:r>
              <a:rPr lang="en-US" altLang="ko-KR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근육 성장 촉진제 </a:t>
            </a:r>
            <a:r>
              <a:rPr lang="en-US" altLang="ko-KR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(Essential Growth Factor) </a:t>
            </a:r>
            <a:r>
              <a:rPr lang="ko-KR" altLang="en-US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공급</a:t>
            </a:r>
          </a:p>
        </p:txBody>
      </p:sp>
      <p:sp>
        <p:nvSpPr>
          <p:cNvPr id="27" name="포인트가 12개인 별 26"/>
          <p:cNvSpPr/>
          <p:nvPr/>
        </p:nvSpPr>
        <p:spPr>
          <a:xfrm>
            <a:off x="236538" y="5516563"/>
            <a:ext cx="8656637" cy="1152525"/>
          </a:xfrm>
          <a:prstGeom prst="star12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b="1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(E.G. F </a:t>
            </a:r>
            <a:r>
              <a:rPr lang="ko-KR" altLang="en-US" b="1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함유 </a:t>
            </a:r>
            <a:r>
              <a:rPr lang="ko-KR" altLang="en-US" b="1" dirty="0" smtClean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원료</a:t>
            </a:r>
            <a:r>
              <a:rPr lang="en-US" altLang="ko-KR" b="1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)</a:t>
            </a:r>
          </a:p>
          <a:p>
            <a:pPr algn="ctr">
              <a:defRPr/>
            </a:pPr>
            <a:r>
              <a:rPr lang="ko-KR" altLang="en-US" b="1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천연 스테로이드 효과</a:t>
            </a:r>
          </a:p>
        </p:txBody>
      </p:sp>
      <p:pic>
        <p:nvPicPr>
          <p:cNvPr id="29705" name="그림 17" descr="소사진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538" y="1476375"/>
            <a:ext cx="3816350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2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2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30" name="그림 29" descr="건국대 로고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309320"/>
            <a:ext cx="9144000" cy="548681"/>
          </a:xfrm>
          <a:prstGeom prst="rect">
            <a:avLst/>
          </a:prstGeom>
          <a:noFill/>
        </p:spPr>
      </p:pic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1092629" y="257491"/>
            <a:ext cx="6685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4000" b="1" dirty="0" smtClean="0">
                <a:solidFill>
                  <a:srgbClr val="00B050"/>
                </a:solidFill>
                <a:latin typeface="HY수평선B" pitchFamily="18" charset="-127"/>
                <a:ea typeface="HY수평선B" pitchFamily="18" charset="-127"/>
              </a:rPr>
              <a:t>등심단면적 증대 </a:t>
            </a:r>
            <a:r>
              <a:rPr lang="en-US" altLang="ko-KR" sz="3200" b="1" dirty="0" smtClean="0">
                <a:solidFill>
                  <a:srgbClr val="00B050"/>
                </a:solidFill>
                <a:latin typeface="HY수평선B" pitchFamily="18" charset="-127"/>
                <a:ea typeface="HY수평선B" pitchFamily="18" charset="-127"/>
              </a:rPr>
              <a:t>–</a:t>
            </a:r>
            <a:r>
              <a:rPr lang="ko-KR" altLang="en-US" sz="3200" b="1" dirty="0">
                <a:solidFill>
                  <a:srgbClr val="00B050"/>
                </a:solidFill>
                <a:latin typeface="HY수평선B" pitchFamily="18" charset="-127"/>
                <a:ea typeface="HY수평선B" pitchFamily="18" charset="-127"/>
              </a:rPr>
              <a:t>기술적 배경</a:t>
            </a:r>
            <a:endParaRPr lang="en-US" altLang="ko-KR" sz="3200" b="1" dirty="0">
              <a:solidFill>
                <a:srgbClr val="00B050"/>
              </a:solidFill>
              <a:latin typeface="HY수평선B" pitchFamily="18" charset="-127"/>
              <a:ea typeface="HY수평선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21381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모서리가 둥근 직사각형 86"/>
          <p:cNvSpPr/>
          <p:nvPr/>
        </p:nvSpPr>
        <p:spPr>
          <a:xfrm>
            <a:off x="207963" y="1989138"/>
            <a:ext cx="7632700" cy="129540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5" name="모서리가 둥근 직사각형 84"/>
          <p:cNvSpPr/>
          <p:nvPr/>
        </p:nvSpPr>
        <p:spPr>
          <a:xfrm>
            <a:off x="207963" y="3284538"/>
            <a:ext cx="3455987" cy="316865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3" name="모서리가 둥근 직사각형 82"/>
          <p:cNvSpPr/>
          <p:nvPr/>
        </p:nvSpPr>
        <p:spPr>
          <a:xfrm>
            <a:off x="3951288" y="3284538"/>
            <a:ext cx="4176712" cy="3168650"/>
          </a:xfrm>
          <a:prstGeom prst="roundRect">
            <a:avLst/>
          </a:prstGeom>
          <a:solidFill>
            <a:srgbClr val="CCFF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30726" name="그룹 19"/>
          <p:cNvGrpSpPr>
            <a:grpSpLocks/>
          </p:cNvGrpSpPr>
          <p:nvPr/>
        </p:nvGrpSpPr>
        <p:grpSpPr bwMode="auto">
          <a:xfrm>
            <a:off x="250825" y="908050"/>
            <a:ext cx="1589088" cy="503238"/>
            <a:chOff x="395536" y="1052736"/>
            <a:chExt cx="1872208" cy="504056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395536" y="1052736"/>
              <a:ext cx="0" cy="504056"/>
            </a:xfrm>
            <a:prstGeom prst="line">
              <a:avLst/>
            </a:prstGeom>
            <a:ln w="28575">
              <a:solidFill>
                <a:srgbClr val="E067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/>
            <p:cNvCxnSpPr/>
            <p:nvPr/>
          </p:nvCxnSpPr>
          <p:spPr>
            <a:xfrm>
              <a:off x="395536" y="1556792"/>
              <a:ext cx="1872208" cy="0"/>
            </a:xfrm>
            <a:prstGeom prst="line">
              <a:avLst/>
            </a:prstGeom>
            <a:ln w="25400">
              <a:solidFill>
                <a:srgbClr val="E067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27" name="TextBox 11"/>
          <p:cNvSpPr txBox="1">
            <a:spLocks noChangeArrowheads="1"/>
          </p:cNvSpPr>
          <p:nvPr/>
        </p:nvSpPr>
        <p:spPr bwMode="auto">
          <a:xfrm>
            <a:off x="352425" y="908050"/>
            <a:ext cx="2952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en-US" altLang="ko-KR" sz="2400" b="1">
                <a:latin typeface="HY수평선B" pitchFamily="18" charset="-127"/>
                <a:ea typeface="HY수평선B" pitchFamily="18" charset="-127"/>
              </a:rPr>
              <a:t>DIP/UIP</a:t>
            </a:r>
            <a:r>
              <a:rPr lang="ko-KR" altLang="en-US" sz="2400" b="1">
                <a:latin typeface="HY수평선B" pitchFamily="18" charset="-127"/>
                <a:ea typeface="HY수평선B" pitchFamily="18" charset="-127"/>
              </a:rPr>
              <a:t>  </a:t>
            </a:r>
          </a:p>
          <a:p>
            <a:endParaRPr lang="ko-KR" altLang="en-US" sz="2400" b="1"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38" name="AutoShape 25"/>
          <p:cNvSpPr>
            <a:spLocks noChangeArrowheads="1"/>
          </p:cNvSpPr>
          <p:nvPr/>
        </p:nvSpPr>
        <p:spPr bwMode="auto">
          <a:xfrm>
            <a:off x="3448050" y="1489075"/>
            <a:ext cx="1452563" cy="500063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FFFFFF">
                  <a:gamma/>
                  <a:shade val="8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6275"/>
                  <a:invGamma/>
                </a:srgbClr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>
            <a:outerShdw dist="89803" dir="2700000" algn="ctr" rotWithShape="0">
              <a:srgbClr val="4D4D4D"/>
            </a:outerShdw>
          </a:effectLst>
        </p:spPr>
        <p:txBody>
          <a:bodyPr wrap="none" lIns="87313" tIns="44450" rIns="87313" bIns="44450" anchor="ctr"/>
          <a:lstStyle/>
          <a:p>
            <a:pPr defTabSz="825500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kern="0" dirty="0" err="1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사료내</a:t>
            </a:r>
            <a:r>
              <a:rPr kumimoji="0" lang="ko-KR" altLang="en-US" sz="1400" kern="0" dirty="0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kumimoji="0" lang="ko-KR" altLang="en-US" sz="1400" kern="0" dirty="0" err="1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조단백질</a:t>
            </a:r>
            <a:endParaRPr kumimoji="0" lang="en-US" altLang="ko-KR" sz="1400" kern="0" dirty="0">
              <a:solidFill>
                <a:sysClr val="windowText" lastClr="000000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39" name="AutoShape 25"/>
          <p:cNvSpPr>
            <a:spLocks noChangeArrowheads="1"/>
          </p:cNvSpPr>
          <p:nvPr/>
        </p:nvSpPr>
        <p:spPr bwMode="auto">
          <a:xfrm>
            <a:off x="1071563" y="2492375"/>
            <a:ext cx="1584325" cy="500063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FFFFFF">
                  <a:gamma/>
                  <a:shade val="8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6275"/>
                  <a:invGamma/>
                </a:srgbClr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>
            <a:outerShdw dist="89803" dir="2700000" algn="ctr" rotWithShape="0">
              <a:srgbClr val="4D4D4D"/>
            </a:outerShdw>
          </a:effectLst>
        </p:spPr>
        <p:txBody>
          <a:bodyPr wrap="none" lIns="87313" tIns="44450" rIns="87313" bIns="44450" anchor="ctr"/>
          <a:lstStyle/>
          <a:p>
            <a:pPr algn="ctr" defTabSz="825500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kern="0" dirty="0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반추위 분해 단백질</a:t>
            </a:r>
            <a:endParaRPr kumimoji="0" lang="en-US" altLang="ko-KR" sz="1200" kern="0" dirty="0">
              <a:solidFill>
                <a:sysClr val="windowText" lastClr="000000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40" name="AutoShape 25"/>
          <p:cNvSpPr>
            <a:spLocks noChangeArrowheads="1"/>
          </p:cNvSpPr>
          <p:nvPr/>
        </p:nvSpPr>
        <p:spPr bwMode="auto">
          <a:xfrm>
            <a:off x="5175250" y="2492375"/>
            <a:ext cx="1657350" cy="500063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FFFFFF">
                  <a:gamma/>
                  <a:shade val="8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6275"/>
                  <a:invGamma/>
                </a:srgbClr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>
            <a:outerShdw dist="89803" dir="2700000" algn="ctr" rotWithShape="0">
              <a:srgbClr val="4D4D4D"/>
            </a:outerShdw>
          </a:effectLst>
        </p:spPr>
        <p:txBody>
          <a:bodyPr wrap="none" lIns="87313" tIns="44450" rIns="87313" bIns="44450" anchor="ctr"/>
          <a:lstStyle/>
          <a:p>
            <a:pPr algn="ctr" defTabSz="825500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kern="0" dirty="0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반추위 비분해 단백질</a:t>
            </a:r>
            <a:endParaRPr kumimoji="0" lang="en-US" altLang="ko-KR" sz="1200" kern="0" dirty="0">
              <a:solidFill>
                <a:sysClr val="windowText" lastClr="000000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46" name="Freeform 20"/>
          <p:cNvSpPr>
            <a:spLocks/>
          </p:cNvSpPr>
          <p:nvPr/>
        </p:nvSpPr>
        <p:spPr bwMode="auto">
          <a:xfrm>
            <a:off x="5175250" y="1844675"/>
            <a:ext cx="1163638" cy="647700"/>
          </a:xfrm>
          <a:custGeom>
            <a:avLst/>
            <a:gdLst/>
            <a:ahLst/>
            <a:cxnLst>
              <a:cxn ang="0">
                <a:pos x="0" y="100"/>
              </a:cxn>
              <a:cxn ang="0">
                <a:pos x="233" y="0"/>
              </a:cxn>
              <a:cxn ang="0">
                <a:pos x="798" y="331"/>
              </a:cxn>
              <a:cxn ang="0">
                <a:pos x="964" y="232"/>
              </a:cxn>
              <a:cxn ang="0">
                <a:pos x="964" y="530"/>
              </a:cxn>
              <a:cxn ang="0">
                <a:pos x="399" y="596"/>
              </a:cxn>
              <a:cxn ang="0">
                <a:pos x="599" y="463"/>
              </a:cxn>
              <a:cxn ang="0">
                <a:pos x="0" y="100"/>
              </a:cxn>
            </a:cxnLst>
            <a:rect l="0" t="0" r="r" b="b"/>
            <a:pathLst>
              <a:path w="965" h="597">
                <a:moveTo>
                  <a:pt x="0" y="100"/>
                </a:moveTo>
                <a:lnTo>
                  <a:pt x="233" y="0"/>
                </a:lnTo>
                <a:lnTo>
                  <a:pt x="798" y="331"/>
                </a:lnTo>
                <a:lnTo>
                  <a:pt x="964" y="232"/>
                </a:lnTo>
                <a:lnTo>
                  <a:pt x="964" y="530"/>
                </a:lnTo>
                <a:lnTo>
                  <a:pt x="399" y="596"/>
                </a:lnTo>
                <a:lnTo>
                  <a:pt x="599" y="463"/>
                </a:lnTo>
                <a:lnTo>
                  <a:pt x="0" y="100"/>
                </a:lnTo>
              </a:path>
            </a:pathLst>
          </a:custGeom>
          <a:gradFill rotWithShape="0">
            <a:gsLst>
              <a:gs pos="0">
                <a:srgbClr val="4D4D4D"/>
              </a:gs>
              <a:gs pos="100000">
                <a:srgbClr val="4D4D4D">
                  <a:gamma/>
                  <a:tint val="60392"/>
                  <a:invGamma/>
                </a:srgbClr>
              </a:gs>
            </a:gsLst>
            <a:lin ang="5400000" scaled="1"/>
          </a:gradFill>
          <a:ln w="12700" cap="rnd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9" name="Freeform 32"/>
          <p:cNvSpPr>
            <a:spLocks/>
          </p:cNvSpPr>
          <p:nvPr/>
        </p:nvSpPr>
        <p:spPr bwMode="auto">
          <a:xfrm>
            <a:off x="2100263" y="1844675"/>
            <a:ext cx="1131887" cy="647700"/>
          </a:xfrm>
          <a:custGeom>
            <a:avLst/>
            <a:gdLst/>
            <a:ahLst/>
            <a:cxnLst>
              <a:cxn ang="0">
                <a:pos x="963" y="100"/>
              </a:cxn>
              <a:cxn ang="0">
                <a:pos x="730" y="0"/>
              </a:cxn>
              <a:cxn ang="0">
                <a:pos x="166" y="332"/>
              </a:cxn>
              <a:cxn ang="0">
                <a:pos x="0" y="232"/>
              </a:cxn>
              <a:cxn ang="0">
                <a:pos x="0" y="531"/>
              </a:cxn>
              <a:cxn ang="0">
                <a:pos x="564" y="597"/>
              </a:cxn>
              <a:cxn ang="0">
                <a:pos x="365" y="464"/>
              </a:cxn>
              <a:cxn ang="0">
                <a:pos x="963" y="100"/>
              </a:cxn>
            </a:cxnLst>
            <a:rect l="0" t="0" r="r" b="b"/>
            <a:pathLst>
              <a:path w="964" h="598">
                <a:moveTo>
                  <a:pt x="963" y="100"/>
                </a:moveTo>
                <a:lnTo>
                  <a:pt x="730" y="0"/>
                </a:lnTo>
                <a:lnTo>
                  <a:pt x="166" y="332"/>
                </a:lnTo>
                <a:lnTo>
                  <a:pt x="0" y="232"/>
                </a:lnTo>
                <a:lnTo>
                  <a:pt x="0" y="531"/>
                </a:lnTo>
                <a:lnTo>
                  <a:pt x="564" y="597"/>
                </a:lnTo>
                <a:lnTo>
                  <a:pt x="365" y="464"/>
                </a:lnTo>
                <a:lnTo>
                  <a:pt x="963" y="100"/>
                </a:lnTo>
              </a:path>
            </a:pathLst>
          </a:custGeom>
          <a:gradFill rotWithShape="0">
            <a:gsLst>
              <a:gs pos="0">
                <a:srgbClr val="4D4D4D"/>
              </a:gs>
              <a:gs pos="100000">
                <a:srgbClr val="4D4D4D">
                  <a:gamma/>
                  <a:tint val="60392"/>
                  <a:invGamma/>
                </a:srgbClr>
              </a:gs>
            </a:gsLst>
            <a:lin ang="5400000" scaled="1"/>
          </a:gradFill>
          <a:ln w="12700" cap="rnd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52" name="AutoShape 25"/>
          <p:cNvSpPr>
            <a:spLocks noChangeArrowheads="1"/>
          </p:cNvSpPr>
          <p:nvPr/>
        </p:nvSpPr>
        <p:spPr bwMode="auto">
          <a:xfrm>
            <a:off x="5175250" y="3284538"/>
            <a:ext cx="1657350" cy="500062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FFFFFF">
                  <a:gamma/>
                  <a:shade val="8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6275"/>
                  <a:invGamma/>
                </a:srgbClr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>
            <a:outerShdw dist="89803" dir="2700000" algn="ctr" rotWithShape="0">
              <a:srgbClr val="4D4D4D"/>
            </a:outerShdw>
          </a:effectLst>
        </p:spPr>
        <p:txBody>
          <a:bodyPr wrap="none" lIns="87313" tIns="44450" rIns="87313" bIns="44450" anchor="ctr"/>
          <a:lstStyle/>
          <a:p>
            <a:pPr algn="ctr" defTabSz="825500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kern="0" dirty="0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소장흡수 단백질</a:t>
            </a:r>
            <a:endParaRPr kumimoji="0" lang="en-US" altLang="ko-KR" sz="1200" kern="0" dirty="0">
              <a:solidFill>
                <a:sysClr val="windowText" lastClr="000000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55" name="AutoShape 25"/>
          <p:cNvSpPr>
            <a:spLocks noChangeArrowheads="1"/>
          </p:cNvSpPr>
          <p:nvPr/>
        </p:nvSpPr>
        <p:spPr bwMode="auto">
          <a:xfrm>
            <a:off x="5175250" y="4076700"/>
            <a:ext cx="1657350" cy="500063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FFFFFF">
                  <a:gamma/>
                  <a:shade val="8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6275"/>
                  <a:invGamma/>
                </a:srgbClr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>
            <a:outerShdw dist="89803" dir="2700000" algn="ctr" rotWithShape="0">
              <a:srgbClr val="4D4D4D"/>
            </a:outerShdw>
          </a:effectLst>
        </p:spPr>
        <p:txBody>
          <a:bodyPr wrap="none" lIns="87313" tIns="44450" rIns="87313" bIns="44450" anchor="ctr"/>
          <a:lstStyle/>
          <a:p>
            <a:pPr algn="ctr" defTabSz="825500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kern="0" dirty="0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소장흡수 아미노산</a:t>
            </a:r>
            <a:endParaRPr kumimoji="0" lang="en-US" altLang="ko-KR" sz="1200" kern="0" dirty="0">
              <a:solidFill>
                <a:sysClr val="windowText" lastClr="000000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56" name="AutoShape 25"/>
          <p:cNvSpPr>
            <a:spLocks noChangeArrowheads="1"/>
          </p:cNvSpPr>
          <p:nvPr/>
        </p:nvSpPr>
        <p:spPr bwMode="auto">
          <a:xfrm>
            <a:off x="3059113" y="5016500"/>
            <a:ext cx="1657350" cy="500063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FFFFFF">
                  <a:gamma/>
                  <a:shade val="8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6275"/>
                  <a:invGamma/>
                </a:srgbClr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>
            <a:outerShdw dist="89803" dir="2700000" algn="ctr" rotWithShape="0">
              <a:srgbClr val="4D4D4D"/>
            </a:outerShdw>
          </a:effectLst>
        </p:spPr>
        <p:txBody>
          <a:bodyPr wrap="none" lIns="87313" tIns="44450" rIns="87313" bIns="44450" anchor="ctr"/>
          <a:lstStyle/>
          <a:p>
            <a:pPr algn="ctr" defTabSz="825500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kern="0" dirty="0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혈 액</a:t>
            </a:r>
            <a:endParaRPr kumimoji="0" lang="en-US" altLang="ko-KR" sz="1200" kern="0" dirty="0">
              <a:solidFill>
                <a:sysClr val="windowText" lastClr="000000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62" name="AutoShape 25"/>
          <p:cNvSpPr>
            <a:spLocks noChangeArrowheads="1"/>
          </p:cNvSpPr>
          <p:nvPr/>
        </p:nvSpPr>
        <p:spPr bwMode="auto">
          <a:xfrm>
            <a:off x="1071563" y="3284538"/>
            <a:ext cx="1584325" cy="500062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FFFFFF">
                  <a:gamma/>
                  <a:shade val="8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6275"/>
                  <a:invGamma/>
                </a:srgbClr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>
            <a:outerShdw dist="89803" dir="2700000" algn="ctr" rotWithShape="0">
              <a:srgbClr val="4D4D4D"/>
            </a:outerShdw>
          </a:effectLst>
        </p:spPr>
        <p:txBody>
          <a:bodyPr wrap="none" lIns="87313" tIns="44450" rIns="87313" bIns="44450" anchor="ctr"/>
          <a:lstStyle/>
          <a:p>
            <a:pPr algn="ctr" defTabSz="825500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kern="0" dirty="0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발효 동기화</a:t>
            </a:r>
            <a:endParaRPr kumimoji="0" lang="en-US" altLang="ko-KR" sz="1200" kern="0" dirty="0">
              <a:solidFill>
                <a:sysClr val="windowText" lastClr="000000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64" name="AutoShape 25"/>
          <p:cNvSpPr>
            <a:spLocks noChangeArrowheads="1"/>
          </p:cNvSpPr>
          <p:nvPr/>
        </p:nvSpPr>
        <p:spPr bwMode="auto">
          <a:xfrm>
            <a:off x="944563" y="4081463"/>
            <a:ext cx="1971675" cy="500062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FFFFFF">
                  <a:gamma/>
                  <a:shade val="8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6275"/>
                  <a:invGamma/>
                </a:srgbClr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>
            <a:outerShdw dist="89803" dir="2700000" algn="ctr" rotWithShape="0">
              <a:srgbClr val="4D4D4D"/>
            </a:outerShdw>
          </a:effectLst>
        </p:spPr>
        <p:txBody>
          <a:bodyPr wrap="none" lIns="87313" tIns="44450" rIns="87313" bIns="44450" anchor="ctr"/>
          <a:lstStyle/>
          <a:p>
            <a:pPr algn="ctr" defTabSz="825500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kern="0" dirty="0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미생물 단백질 합성 증가</a:t>
            </a:r>
            <a:endParaRPr kumimoji="0" lang="en-US" altLang="ko-KR" sz="1200" kern="0" dirty="0">
              <a:solidFill>
                <a:sysClr val="windowText" lastClr="000000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67" name="AutoShape 25"/>
          <p:cNvSpPr>
            <a:spLocks noChangeArrowheads="1"/>
          </p:cNvSpPr>
          <p:nvPr/>
        </p:nvSpPr>
        <p:spPr bwMode="auto">
          <a:xfrm>
            <a:off x="3132138" y="5805488"/>
            <a:ext cx="1584325" cy="500062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FFFFFF">
                  <a:gamma/>
                  <a:shade val="8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6275"/>
                  <a:invGamma/>
                </a:srgbClr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>
            <a:outerShdw dist="89803" dir="2700000" algn="ctr" rotWithShape="0">
              <a:srgbClr val="4D4D4D"/>
            </a:outerShdw>
          </a:effectLst>
        </p:spPr>
        <p:txBody>
          <a:bodyPr wrap="none" lIns="87313" tIns="44450" rIns="87313" bIns="44450" anchor="ctr"/>
          <a:lstStyle/>
          <a:p>
            <a:pPr algn="ctr" defTabSz="825500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kern="0" dirty="0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육량 </a:t>
            </a:r>
            <a:r>
              <a:rPr kumimoji="0" lang="en-US" altLang="ko-KR" sz="1200" kern="0" dirty="0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/ ADG </a:t>
            </a:r>
            <a:r>
              <a:rPr kumimoji="0" lang="ko-KR" altLang="en-US" sz="1200" kern="0" dirty="0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증가</a:t>
            </a:r>
            <a:endParaRPr kumimoji="0" lang="en-US" altLang="ko-KR" sz="1200" kern="0" dirty="0">
              <a:solidFill>
                <a:sysClr val="windowText" lastClr="000000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69" name="AutoShape 5"/>
          <p:cNvSpPr>
            <a:spLocks noChangeArrowheads="1"/>
          </p:cNvSpPr>
          <p:nvPr/>
        </p:nvSpPr>
        <p:spPr bwMode="auto">
          <a:xfrm>
            <a:off x="1358900" y="3068638"/>
            <a:ext cx="962025" cy="166687"/>
          </a:xfrm>
          <a:prstGeom prst="downArrow">
            <a:avLst>
              <a:gd name="adj1" fmla="val 50000"/>
              <a:gd name="adj2" fmla="val 50005"/>
            </a:avLst>
          </a:prstGeom>
          <a:gradFill rotWithShape="0">
            <a:gsLst>
              <a:gs pos="0">
                <a:srgbClr val="FFFFFF"/>
              </a:gs>
              <a:gs pos="100000">
                <a:srgbClr val="FFFFFF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rgbClr val="4D4D4D"/>
            </a:outerShdw>
          </a:effectLst>
        </p:spPr>
        <p:txBody>
          <a:bodyPr vert="eaVert"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70" name="AutoShape 5"/>
          <p:cNvSpPr>
            <a:spLocks noChangeArrowheads="1"/>
          </p:cNvSpPr>
          <p:nvPr/>
        </p:nvSpPr>
        <p:spPr bwMode="auto">
          <a:xfrm>
            <a:off x="1358900" y="3838575"/>
            <a:ext cx="962025" cy="166688"/>
          </a:xfrm>
          <a:prstGeom prst="downArrow">
            <a:avLst>
              <a:gd name="adj1" fmla="val 50000"/>
              <a:gd name="adj2" fmla="val 50005"/>
            </a:avLst>
          </a:prstGeom>
          <a:gradFill rotWithShape="0">
            <a:gsLst>
              <a:gs pos="0">
                <a:srgbClr val="FFFFFF"/>
              </a:gs>
              <a:gs pos="100000">
                <a:srgbClr val="FFFFFF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rgbClr val="4D4D4D"/>
            </a:outerShdw>
          </a:effectLst>
        </p:spPr>
        <p:txBody>
          <a:bodyPr vert="eaVert"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72" name="AutoShape 5"/>
          <p:cNvSpPr>
            <a:spLocks noChangeArrowheads="1"/>
          </p:cNvSpPr>
          <p:nvPr/>
        </p:nvSpPr>
        <p:spPr bwMode="auto">
          <a:xfrm>
            <a:off x="3419475" y="5589588"/>
            <a:ext cx="962025" cy="165100"/>
          </a:xfrm>
          <a:prstGeom prst="downArrow">
            <a:avLst>
              <a:gd name="adj1" fmla="val 50000"/>
              <a:gd name="adj2" fmla="val 50005"/>
            </a:avLst>
          </a:prstGeom>
          <a:gradFill rotWithShape="0">
            <a:gsLst>
              <a:gs pos="0">
                <a:srgbClr val="FFFFFF"/>
              </a:gs>
              <a:gs pos="100000">
                <a:srgbClr val="FFFFFF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rgbClr val="4D4D4D"/>
            </a:outerShdw>
          </a:effectLst>
        </p:spPr>
        <p:txBody>
          <a:bodyPr vert="eaVert"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73" name="AutoShape 5"/>
          <p:cNvSpPr>
            <a:spLocks noChangeArrowheads="1"/>
          </p:cNvSpPr>
          <p:nvPr/>
        </p:nvSpPr>
        <p:spPr bwMode="auto">
          <a:xfrm>
            <a:off x="5535613" y="3068638"/>
            <a:ext cx="962025" cy="166687"/>
          </a:xfrm>
          <a:prstGeom prst="downArrow">
            <a:avLst>
              <a:gd name="adj1" fmla="val 50000"/>
              <a:gd name="adj2" fmla="val 50005"/>
            </a:avLst>
          </a:prstGeom>
          <a:gradFill rotWithShape="0">
            <a:gsLst>
              <a:gs pos="0">
                <a:srgbClr val="FFFFFF"/>
              </a:gs>
              <a:gs pos="100000">
                <a:srgbClr val="FFFFFF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rgbClr val="4D4D4D"/>
            </a:outerShdw>
          </a:effectLst>
        </p:spPr>
        <p:txBody>
          <a:bodyPr vert="eaVert"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74" name="AutoShape 5"/>
          <p:cNvSpPr>
            <a:spLocks noChangeArrowheads="1"/>
          </p:cNvSpPr>
          <p:nvPr/>
        </p:nvSpPr>
        <p:spPr bwMode="auto">
          <a:xfrm>
            <a:off x="5510213" y="3838575"/>
            <a:ext cx="962025" cy="166688"/>
          </a:xfrm>
          <a:prstGeom prst="downArrow">
            <a:avLst>
              <a:gd name="adj1" fmla="val 50000"/>
              <a:gd name="adj2" fmla="val 50005"/>
            </a:avLst>
          </a:prstGeom>
          <a:gradFill rotWithShape="0">
            <a:gsLst>
              <a:gs pos="0">
                <a:srgbClr val="FFFFFF"/>
              </a:gs>
              <a:gs pos="100000">
                <a:srgbClr val="FFFFFF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rgbClr val="4D4D4D"/>
            </a:outerShdw>
          </a:effectLst>
        </p:spPr>
        <p:txBody>
          <a:bodyPr vert="eaVert"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75" name="AutoShape 5"/>
          <p:cNvSpPr>
            <a:spLocks noChangeArrowheads="1"/>
          </p:cNvSpPr>
          <p:nvPr/>
        </p:nvSpPr>
        <p:spPr bwMode="auto">
          <a:xfrm rot="2867176">
            <a:off x="4816476" y="4638675"/>
            <a:ext cx="804862" cy="954087"/>
          </a:xfrm>
          <a:prstGeom prst="downArrow">
            <a:avLst>
              <a:gd name="adj1" fmla="val 50000"/>
              <a:gd name="adj2" fmla="val 50005"/>
            </a:avLst>
          </a:prstGeom>
          <a:gradFill rotWithShape="0">
            <a:gsLst>
              <a:gs pos="0">
                <a:srgbClr val="FFFFFF"/>
              </a:gs>
              <a:gs pos="100000">
                <a:srgbClr val="FFFFFF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rgbClr val="4D4D4D"/>
            </a:outerShdw>
          </a:effectLst>
        </p:spPr>
        <p:txBody>
          <a:bodyPr vert="eaVert"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30745" name="TextBox 79"/>
          <p:cNvSpPr txBox="1">
            <a:spLocks noChangeArrowheads="1"/>
          </p:cNvSpPr>
          <p:nvPr/>
        </p:nvSpPr>
        <p:spPr bwMode="auto">
          <a:xfrm>
            <a:off x="2800350" y="2565400"/>
            <a:ext cx="1366838" cy="276225"/>
          </a:xfrm>
          <a:prstGeom prst="rect">
            <a:avLst/>
          </a:prstGeom>
          <a:solidFill>
            <a:srgbClr val="E0671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200">
                <a:latin typeface="HY수평선M" pitchFamily="18" charset="-127"/>
                <a:ea typeface="HY수평선M" pitchFamily="18" charset="-127"/>
              </a:rPr>
              <a:t>탄수화물</a:t>
            </a:r>
          </a:p>
        </p:txBody>
      </p:sp>
      <p:sp>
        <p:nvSpPr>
          <p:cNvPr id="81" name="타원 80"/>
          <p:cNvSpPr/>
          <p:nvPr/>
        </p:nvSpPr>
        <p:spPr>
          <a:xfrm>
            <a:off x="395288" y="2133600"/>
            <a:ext cx="3916362" cy="1150938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0747" name="TextBox 83"/>
          <p:cNvSpPr txBox="1">
            <a:spLocks noChangeArrowheads="1"/>
          </p:cNvSpPr>
          <p:nvPr/>
        </p:nvSpPr>
        <p:spPr bwMode="auto">
          <a:xfrm>
            <a:off x="7956550" y="2997200"/>
            <a:ext cx="800100" cy="46196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400">
                <a:latin typeface="HY수평선M" pitchFamily="18" charset="-127"/>
                <a:ea typeface="HY수평선M" pitchFamily="18" charset="-127"/>
              </a:rPr>
              <a:t>소장</a:t>
            </a:r>
          </a:p>
        </p:txBody>
      </p:sp>
      <p:sp>
        <p:nvSpPr>
          <p:cNvPr id="30748" name="TextBox 85"/>
          <p:cNvSpPr txBox="1">
            <a:spLocks noChangeArrowheads="1"/>
          </p:cNvSpPr>
          <p:nvPr/>
        </p:nvSpPr>
        <p:spPr bwMode="auto">
          <a:xfrm>
            <a:off x="223838" y="1484313"/>
            <a:ext cx="1108075" cy="4603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400">
                <a:latin typeface="HY수평선M" pitchFamily="18" charset="-127"/>
                <a:ea typeface="HY수평선M" pitchFamily="18" charset="-127"/>
              </a:rPr>
              <a:t>반추위</a:t>
            </a:r>
          </a:p>
        </p:txBody>
      </p:sp>
      <p:sp>
        <p:nvSpPr>
          <p:cNvPr id="88" name="AutoShape 25"/>
          <p:cNvSpPr>
            <a:spLocks noChangeArrowheads="1"/>
          </p:cNvSpPr>
          <p:nvPr/>
        </p:nvSpPr>
        <p:spPr bwMode="auto">
          <a:xfrm>
            <a:off x="6659563" y="1412875"/>
            <a:ext cx="2351087" cy="500063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FFFFFF">
                  <a:gamma/>
                  <a:shade val="8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6275"/>
                  <a:invGamma/>
                </a:srgbClr>
              </a:gs>
            </a:gsLst>
            <a:lin ang="5400000" scaled="1"/>
          </a:gradFill>
          <a:ln w="12700">
            <a:solidFill>
              <a:srgbClr val="000000"/>
            </a:solidFill>
            <a:round/>
            <a:headEnd/>
            <a:tailEnd/>
          </a:ln>
          <a:effectLst>
            <a:outerShdw dist="89803" dir="2700000" algn="ctr" rotWithShape="0">
              <a:srgbClr val="4D4D4D"/>
            </a:outerShdw>
          </a:effectLst>
        </p:spPr>
        <p:txBody>
          <a:bodyPr wrap="none" lIns="87313" tIns="44450" rIns="87313" bIns="44450" anchor="ctr"/>
          <a:lstStyle/>
          <a:p>
            <a:pPr algn="ctr" defTabSz="825500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kern="0" dirty="0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Met, Lys </a:t>
            </a:r>
            <a:r>
              <a:rPr kumimoji="0" lang="ko-KR" altLang="en-US" sz="1400" kern="0" dirty="0">
                <a:solidFill>
                  <a:sysClr val="windowText" lastClr="000000"/>
                </a:solidFill>
                <a:latin typeface="HY수평선M" pitchFamily="18" charset="-127"/>
                <a:ea typeface="HY수평선M" pitchFamily="18" charset="-127"/>
              </a:rPr>
              <a:t>소장유입 극대화</a:t>
            </a:r>
            <a:endParaRPr kumimoji="0" lang="en-US" altLang="ko-KR" sz="1400" kern="0" dirty="0">
              <a:solidFill>
                <a:sysClr val="windowText" lastClr="000000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89" name="Freeform 22"/>
          <p:cNvSpPr>
            <a:spLocks/>
          </p:cNvSpPr>
          <p:nvPr/>
        </p:nvSpPr>
        <p:spPr bwMode="auto">
          <a:xfrm rot="5400000">
            <a:off x="7019926" y="3284537"/>
            <a:ext cx="3168650" cy="720725"/>
          </a:xfrm>
          <a:custGeom>
            <a:avLst/>
            <a:gdLst/>
            <a:ahLst/>
            <a:cxnLst>
              <a:cxn ang="0">
                <a:pos x="425" y="287"/>
              </a:cxn>
              <a:cxn ang="0">
                <a:pos x="318" y="387"/>
              </a:cxn>
              <a:cxn ang="0">
                <a:pos x="211" y="288"/>
              </a:cxn>
              <a:cxn ang="0">
                <a:pos x="263" y="288"/>
              </a:cxn>
              <a:cxn ang="0">
                <a:pos x="263" y="131"/>
              </a:cxn>
              <a:cxn ang="0">
                <a:pos x="258" y="111"/>
              </a:cxn>
              <a:cxn ang="0">
                <a:pos x="256" y="114"/>
              </a:cxn>
              <a:cxn ang="0">
                <a:pos x="257" y="105"/>
              </a:cxn>
              <a:cxn ang="0">
                <a:pos x="239" y="97"/>
              </a:cxn>
              <a:cxn ang="0">
                <a:pos x="216" y="97"/>
              </a:cxn>
              <a:cxn ang="0">
                <a:pos x="0" y="97"/>
              </a:cxn>
              <a:cxn ang="0">
                <a:pos x="0" y="0"/>
              </a:cxn>
              <a:cxn ang="0">
                <a:pos x="223" y="0"/>
              </a:cxn>
              <a:cxn ang="0">
                <a:pos x="253" y="0"/>
              </a:cxn>
              <a:cxn ang="0">
                <a:pos x="267" y="4"/>
              </a:cxn>
              <a:cxn ang="0">
                <a:pos x="284" y="4"/>
              </a:cxn>
              <a:cxn ang="0">
                <a:pos x="297" y="6"/>
              </a:cxn>
              <a:cxn ang="0">
                <a:pos x="307" y="8"/>
              </a:cxn>
              <a:cxn ang="0">
                <a:pos x="317" y="10"/>
              </a:cxn>
              <a:cxn ang="0">
                <a:pos x="337" y="24"/>
              </a:cxn>
              <a:cxn ang="0">
                <a:pos x="327" y="16"/>
              </a:cxn>
              <a:cxn ang="0">
                <a:pos x="348" y="31"/>
              </a:cxn>
              <a:cxn ang="0">
                <a:pos x="362" y="48"/>
              </a:cxn>
              <a:cxn ang="0">
                <a:pos x="366" y="66"/>
              </a:cxn>
              <a:cxn ang="0">
                <a:pos x="366" y="96"/>
              </a:cxn>
              <a:cxn ang="0">
                <a:pos x="366" y="288"/>
              </a:cxn>
              <a:cxn ang="0">
                <a:pos x="425" y="287"/>
              </a:cxn>
            </a:cxnLst>
            <a:rect l="0" t="0" r="r" b="b"/>
            <a:pathLst>
              <a:path w="426" h="388">
                <a:moveTo>
                  <a:pt x="425" y="287"/>
                </a:moveTo>
                <a:lnTo>
                  <a:pt x="318" y="387"/>
                </a:lnTo>
                <a:lnTo>
                  <a:pt x="211" y="288"/>
                </a:lnTo>
                <a:lnTo>
                  <a:pt x="263" y="288"/>
                </a:lnTo>
                <a:lnTo>
                  <a:pt x="263" y="131"/>
                </a:lnTo>
                <a:lnTo>
                  <a:pt x="258" y="111"/>
                </a:lnTo>
                <a:lnTo>
                  <a:pt x="256" y="114"/>
                </a:lnTo>
                <a:lnTo>
                  <a:pt x="257" y="105"/>
                </a:lnTo>
                <a:lnTo>
                  <a:pt x="239" y="97"/>
                </a:lnTo>
                <a:lnTo>
                  <a:pt x="216" y="97"/>
                </a:lnTo>
                <a:lnTo>
                  <a:pt x="0" y="97"/>
                </a:lnTo>
                <a:lnTo>
                  <a:pt x="0" y="0"/>
                </a:lnTo>
                <a:lnTo>
                  <a:pt x="223" y="0"/>
                </a:lnTo>
                <a:lnTo>
                  <a:pt x="253" y="0"/>
                </a:lnTo>
                <a:lnTo>
                  <a:pt x="267" y="4"/>
                </a:lnTo>
                <a:lnTo>
                  <a:pt x="284" y="4"/>
                </a:lnTo>
                <a:lnTo>
                  <a:pt x="297" y="6"/>
                </a:lnTo>
                <a:lnTo>
                  <a:pt x="307" y="8"/>
                </a:lnTo>
                <a:lnTo>
                  <a:pt x="317" y="10"/>
                </a:lnTo>
                <a:lnTo>
                  <a:pt x="337" y="24"/>
                </a:lnTo>
                <a:lnTo>
                  <a:pt x="327" y="16"/>
                </a:lnTo>
                <a:lnTo>
                  <a:pt x="348" y="31"/>
                </a:lnTo>
                <a:lnTo>
                  <a:pt x="362" y="48"/>
                </a:lnTo>
                <a:lnTo>
                  <a:pt x="366" y="66"/>
                </a:lnTo>
                <a:lnTo>
                  <a:pt x="366" y="96"/>
                </a:lnTo>
                <a:lnTo>
                  <a:pt x="366" y="288"/>
                </a:lnTo>
                <a:lnTo>
                  <a:pt x="425" y="287"/>
                </a:lnTo>
              </a:path>
            </a:pathLst>
          </a:custGeom>
          <a:solidFill>
            <a:schemeClr val="bg1">
              <a:lumMod val="65000"/>
            </a:schemeClr>
          </a:solidFill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47" name="직선 연결선 46"/>
          <p:cNvCxnSpPr>
            <a:endCxn id="83" idx="3"/>
          </p:cNvCxnSpPr>
          <p:nvPr/>
        </p:nvCxnSpPr>
        <p:spPr>
          <a:xfrm>
            <a:off x="0" y="4797425"/>
            <a:ext cx="8128000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utoShape 5"/>
          <p:cNvSpPr>
            <a:spLocks noChangeArrowheads="1"/>
          </p:cNvSpPr>
          <p:nvPr/>
        </p:nvSpPr>
        <p:spPr bwMode="auto">
          <a:xfrm rot="16200000">
            <a:off x="3659188" y="3524250"/>
            <a:ext cx="757237" cy="1643063"/>
          </a:xfrm>
          <a:prstGeom prst="downArrow">
            <a:avLst>
              <a:gd name="adj1" fmla="val 50000"/>
              <a:gd name="adj2" fmla="val 50005"/>
            </a:avLst>
          </a:prstGeom>
          <a:gradFill rotWithShape="0">
            <a:gsLst>
              <a:gs pos="0">
                <a:srgbClr val="FFFFFF"/>
              </a:gs>
              <a:gs pos="100000">
                <a:srgbClr val="FFFFFF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rgbClr val="4D4D4D"/>
            </a:outerShdw>
          </a:effectLst>
        </p:spPr>
        <p:txBody>
          <a:bodyPr vert="eaVert"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1092629" y="257491"/>
            <a:ext cx="6685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4000" b="1" dirty="0" smtClean="0">
                <a:solidFill>
                  <a:srgbClr val="00B050"/>
                </a:solidFill>
                <a:latin typeface="HY수평선B" pitchFamily="18" charset="-127"/>
                <a:ea typeface="HY수평선B" pitchFamily="18" charset="-127"/>
              </a:rPr>
              <a:t>등심단면적 증대 </a:t>
            </a:r>
            <a:r>
              <a:rPr lang="en-US" altLang="ko-KR" sz="3200" b="1" dirty="0" smtClean="0">
                <a:solidFill>
                  <a:srgbClr val="00B050"/>
                </a:solidFill>
                <a:latin typeface="HY수평선B" pitchFamily="18" charset="-127"/>
                <a:ea typeface="HY수평선B" pitchFamily="18" charset="-127"/>
              </a:rPr>
              <a:t>–</a:t>
            </a:r>
            <a:r>
              <a:rPr lang="ko-KR" altLang="en-US" sz="3200" b="1" dirty="0">
                <a:solidFill>
                  <a:srgbClr val="00B050"/>
                </a:solidFill>
                <a:latin typeface="HY수평선B" pitchFamily="18" charset="-127"/>
                <a:ea typeface="HY수평선B" pitchFamily="18" charset="-127"/>
              </a:rPr>
              <a:t>기술적 배경</a:t>
            </a:r>
            <a:endParaRPr lang="en-US" altLang="ko-KR" sz="3200" b="1" dirty="0">
              <a:solidFill>
                <a:srgbClr val="00B050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grpSp>
        <p:nvGrpSpPr>
          <p:cNvPr id="43" name="그룹 46"/>
          <p:cNvGrpSpPr/>
          <p:nvPr/>
        </p:nvGrpSpPr>
        <p:grpSpPr>
          <a:xfrm>
            <a:off x="-14756" y="-27384"/>
            <a:ext cx="1058364" cy="768677"/>
            <a:chOff x="-158772" y="0"/>
            <a:chExt cx="1767385" cy="1094636"/>
          </a:xfrm>
        </p:grpSpPr>
        <p:pic>
          <p:nvPicPr>
            <p:cNvPr id="44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5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48" name="그림 47" descr="건국대 로고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9144000" cy="836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270553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339725" y="1284288"/>
            <a:ext cx="8480425" cy="5384800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</a:pPr>
            <a:r>
              <a:rPr lang="ko-KR" altLang="en-US" sz="2000" smtClean="0">
                <a:latin typeface="HY울릉도M" pitchFamily="18" charset="-127"/>
                <a:ea typeface="HY울릉도M" pitchFamily="18" charset="-127"/>
              </a:rPr>
              <a:t>                                                                                     </a:t>
            </a:r>
            <a:r>
              <a:rPr lang="en-US" altLang="ko-KR" sz="1400" smtClean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400" smtClean="0">
                <a:latin typeface="HY울릉도M" pitchFamily="18" charset="-127"/>
                <a:ea typeface="HY울릉도M" pitchFamily="18" charset="-127"/>
              </a:rPr>
              <a:t>한우 </a:t>
            </a:r>
            <a:r>
              <a:rPr lang="en-US" altLang="ko-KR" sz="1400" smtClean="0">
                <a:latin typeface="HY울릉도M" pitchFamily="18" charset="-127"/>
                <a:ea typeface="HY울릉도M" pitchFamily="18" charset="-127"/>
              </a:rPr>
              <a:t>1</a:t>
            </a:r>
            <a:r>
              <a:rPr lang="ko-KR" altLang="en-US" sz="1400" smtClean="0">
                <a:latin typeface="HY울릉도M" pitchFamily="18" charset="-127"/>
                <a:ea typeface="HY울릉도M" pitchFamily="18" charset="-127"/>
              </a:rPr>
              <a:t>일</a:t>
            </a:r>
            <a:r>
              <a:rPr lang="en-US" altLang="ko-KR" sz="1400" smtClean="0">
                <a:latin typeface="HY울릉도M" pitchFamily="18" charset="-127"/>
                <a:ea typeface="HY울릉도M" pitchFamily="18" charset="-127"/>
              </a:rPr>
              <a:t>/</a:t>
            </a:r>
            <a:r>
              <a:rPr lang="ko-KR" altLang="en-US" sz="1400" smtClean="0">
                <a:latin typeface="HY울릉도M" pitchFamily="18" charset="-127"/>
                <a:ea typeface="HY울릉도M" pitchFamily="18" charset="-127"/>
              </a:rPr>
              <a:t>두</a:t>
            </a:r>
            <a:r>
              <a:rPr lang="en-US" altLang="ko-KR" sz="1400" smtClean="0">
                <a:latin typeface="HY울릉도M" pitchFamily="18" charset="-127"/>
                <a:ea typeface="HY울릉도M" pitchFamily="18" charset="-127"/>
              </a:rPr>
              <a:t>)</a:t>
            </a:r>
          </a:p>
          <a:p>
            <a:pPr marL="0" indent="0">
              <a:buFont typeface="Wingdings 2" pitchFamily="18" charset="2"/>
              <a:buNone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</a:pPr>
            <a:r>
              <a:rPr lang="en-US" altLang="ko-KR" sz="2000" smtClean="0">
                <a:latin typeface="HY울릉도M" pitchFamily="18" charset="-127"/>
                <a:ea typeface="HY울릉도M" pitchFamily="18" charset="-127"/>
              </a:rPr>
              <a:t>                                                                  </a:t>
            </a:r>
            <a:r>
              <a:rPr lang="ko-KR" altLang="en-US" sz="2000" smtClean="0">
                <a:latin typeface="HY울릉도M" pitchFamily="18" charset="-127"/>
                <a:ea typeface="HY울릉도M" pitchFamily="18" charset="-127"/>
              </a:rPr>
              <a:t>한국사양표준자료 참조 </a:t>
            </a:r>
            <a:r>
              <a:rPr lang="en-US" altLang="ko-KR" sz="2000" smtClean="0">
                <a:latin typeface="HY울릉도M" pitchFamily="18" charset="-127"/>
                <a:ea typeface="HY울릉도M" pitchFamily="18" charset="-127"/>
              </a:rPr>
              <a:t> </a:t>
            </a:r>
          </a:p>
          <a:p>
            <a:pPr marL="0" indent="0">
              <a:buFont typeface="Wingdings 2" pitchFamily="18" charset="2"/>
              <a:buNone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</a:pPr>
            <a:r>
              <a:rPr lang="en-US" altLang="ko-KR" sz="2000" smtClean="0">
                <a:latin typeface="HY울릉도M" pitchFamily="18" charset="-127"/>
                <a:ea typeface="HY울릉도M" pitchFamily="18" charset="-127"/>
              </a:rPr>
              <a:t>                                                              </a:t>
            </a:r>
            <a:r>
              <a:rPr lang="en-US" altLang="ko-KR" sz="1800" smtClean="0">
                <a:latin typeface="HY울릉도M" pitchFamily="18" charset="-127"/>
                <a:ea typeface="HY울릉도M" pitchFamily="18" charset="-127"/>
              </a:rPr>
              <a:t>    </a:t>
            </a:r>
          </a:p>
          <a:p>
            <a:pPr marL="0" indent="0">
              <a:buFont typeface="Wingdings 2" pitchFamily="18" charset="2"/>
              <a:buNone/>
            </a:pPr>
            <a:endParaRPr lang="en-US" altLang="ko-KR" sz="1800" smtClean="0">
              <a:latin typeface="HY울릉도M" pitchFamily="18" charset="-127"/>
              <a:ea typeface="HY울릉도M" pitchFamily="18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19485475"/>
              </p:ext>
            </p:extLst>
          </p:nvPr>
        </p:nvGraphicFramePr>
        <p:xfrm>
          <a:off x="446088" y="2222500"/>
          <a:ext cx="8229600" cy="1566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9286"/>
                <a:gridCol w="1304500"/>
                <a:gridCol w="1584080"/>
                <a:gridCol w="1584080"/>
                <a:gridCol w="1512077"/>
                <a:gridCol w="1165577"/>
              </a:tblGrid>
              <a:tr h="640464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구   분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25" marR="91425" marT="45729" marB="45729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육성</a:t>
                      </a:r>
                      <a:endParaRPr lang="en-US" altLang="ko-KR" sz="1800" dirty="0" smtClean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300kg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25" marR="91425" marT="45729" marB="45729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err="1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큰소전기</a:t>
                      </a:r>
                      <a:endParaRPr lang="en-US" altLang="ko-KR" sz="1800" dirty="0" smtClean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550kg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25" marR="91425" marT="45729" marB="45729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err="1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큰소후기</a:t>
                      </a:r>
                      <a:endParaRPr lang="en-US" altLang="ko-KR" sz="1800" dirty="0" smtClean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700kg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25" marR="91425" marT="45729" marB="45729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기   타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25" marR="91425" marT="45729" marB="45729" anchor="ctr"/>
                </a:tc>
              </a:tr>
              <a:tr h="46604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요구량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25" marR="91425" marT="45729" marB="45729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TDN(kg)</a:t>
                      </a:r>
                      <a:endParaRPr lang="ko-KR" altLang="en-US" sz="1800" dirty="0" smtClean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25" marR="91425" marT="45729" marB="45729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5.35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25" marR="91425" marT="45729" marB="45729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7.61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25" marR="91425" marT="45729" marB="45729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7.43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25" marR="91425" marT="45729" marB="45729" anchor="ctr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2007</a:t>
                      </a:r>
                      <a:r>
                        <a:rPr lang="ko-KR" altLang="en-US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년</a:t>
                      </a:r>
                      <a:endParaRPr lang="en-US" altLang="ko-KR" sz="1600" dirty="0" smtClean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25" marR="91425" marT="45729" marB="45729" anchor="ctr">
                    <a:solidFill>
                      <a:srgbClr val="92D050"/>
                    </a:solidFill>
                  </a:tcPr>
                </a:tc>
              </a:tr>
              <a:tr h="46035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1" marR="91431" marT="45702" marB="45702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CP(g)</a:t>
                      </a:r>
                      <a:endParaRPr lang="ko-KR" altLang="en-US" sz="1800" dirty="0" smtClean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25" marR="91425" marT="45729" marB="45729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808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25" marR="91425" marT="45729" marB="45729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1,204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25" marR="91425" marT="45729" marB="45729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1,207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25" marR="91425" marT="45729" marB="45729"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1" marR="91431" marT="45702" marB="45702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2" name="그림 11" descr="건국대 로고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14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5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16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21288"/>
            <a:ext cx="9144000" cy="836713"/>
          </a:xfrm>
          <a:prstGeom prst="rect">
            <a:avLst/>
          </a:prstGeom>
          <a:noFill/>
        </p:spPr>
      </p:pic>
      <p:graphicFrame>
        <p:nvGraphicFramePr>
          <p:cNvPr id="13" name="표 12"/>
          <p:cNvGraphicFramePr>
            <a:graphicFrameLocks noGrp="1"/>
          </p:cNvGraphicFramePr>
          <p:nvPr/>
        </p:nvGraphicFramePr>
        <p:xfrm>
          <a:off x="395536" y="4293096"/>
          <a:ext cx="8335962" cy="1742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3302"/>
                <a:gridCol w="2027622"/>
                <a:gridCol w="1802331"/>
                <a:gridCol w="2252707"/>
              </a:tblGrid>
              <a:tr h="606541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400" baseline="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      </a:t>
                      </a:r>
                      <a:r>
                        <a:rPr lang="ko-KR" altLang="en-US" sz="24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구   분</a:t>
                      </a:r>
                      <a:endParaRPr lang="ko-KR" altLang="en-US" sz="24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1" marR="91451" marT="45709" marB="45709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2007</a:t>
                      </a:r>
                      <a:r>
                        <a:rPr lang="ko-KR" altLang="en-US" sz="24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년</a:t>
                      </a:r>
                      <a:endParaRPr lang="ko-KR" altLang="en-US" sz="24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1" marR="91451" marT="45709" marB="45709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2015</a:t>
                      </a:r>
                      <a:r>
                        <a:rPr lang="ko-KR" altLang="en-US" sz="24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년</a:t>
                      </a:r>
                      <a:endParaRPr lang="ko-KR" altLang="en-US" sz="24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1" marR="91451" marT="45709" marB="45709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비  고</a:t>
                      </a:r>
                      <a:endParaRPr lang="ko-KR" altLang="en-US" sz="24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1" marR="91451" marT="45709" marB="45709" anchor="ctr"/>
                </a:tc>
              </a:tr>
              <a:tr h="567731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  출하체중</a:t>
                      </a:r>
                      <a:r>
                        <a:rPr lang="en-US" altLang="ko-KR" sz="14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(kg)</a:t>
                      </a:r>
                      <a:endParaRPr lang="ko-KR" altLang="en-US" sz="14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1" marR="91451" marT="45709" marB="45709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657</a:t>
                      </a:r>
                      <a:endParaRPr lang="ko-KR" altLang="en-US" sz="24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1" marR="91451" marT="45709" marB="45709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719</a:t>
                      </a:r>
                      <a:endParaRPr lang="ko-KR" altLang="en-US" sz="24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1" marR="91451" marT="45709" marB="45709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62 (9.4</a:t>
                      </a:r>
                      <a:r>
                        <a:rPr lang="en-US" altLang="ko-KR" sz="14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%</a:t>
                      </a:r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 </a:t>
                      </a:r>
                      <a:r>
                        <a:rPr lang="ko-KR" altLang="en-US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증가</a:t>
                      </a:r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)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1" marR="91451" marT="45709" marB="45709" anchor="ctr">
                    <a:solidFill>
                      <a:srgbClr val="FFC000"/>
                    </a:solidFill>
                  </a:tcPr>
                </a:tc>
              </a:tr>
              <a:tr h="567731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  </a:t>
                      </a:r>
                      <a:r>
                        <a:rPr lang="ko-KR" altLang="en-US" sz="2000" dirty="0" err="1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도체중</a:t>
                      </a:r>
                      <a:r>
                        <a:rPr lang="en-US" altLang="ko-KR" sz="14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(kg)</a:t>
                      </a:r>
                      <a:endParaRPr lang="ko-KR" altLang="en-US" sz="14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1" marR="91451" marT="45709" marB="45709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396</a:t>
                      </a:r>
                      <a:endParaRPr lang="ko-KR" altLang="en-US" sz="24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1" marR="91451" marT="45709" marB="45709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430</a:t>
                      </a:r>
                      <a:endParaRPr lang="ko-KR" altLang="en-US" sz="24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1" marR="91451" marT="45709" marB="45709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34(8.6</a:t>
                      </a:r>
                      <a:r>
                        <a:rPr lang="en-US" altLang="ko-KR" sz="14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%</a:t>
                      </a:r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 </a:t>
                      </a:r>
                      <a:r>
                        <a:rPr lang="ko-KR" altLang="en-US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증가</a:t>
                      </a:r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)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1" marR="91451" marT="45709" marB="45709" anchor="ctr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950998" y="881336"/>
            <a:ext cx="7242003" cy="7474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rtlCol="0" anchor="ctr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 algn="just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en-US" altLang="ko-KR" sz="2800" dirty="0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 </a:t>
            </a:r>
            <a:r>
              <a:rPr lang="ko-KR" alt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한우의</a:t>
            </a:r>
            <a:r>
              <a:rPr lang="en-US" altLang="ko-KR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영양소 요구량에 따른 사료 설계</a:t>
            </a:r>
            <a:endParaRPr lang="en-US" altLang="ko-KR" sz="2800" dirty="0" smtClean="0">
              <a:solidFill>
                <a:srgbClr val="00B050"/>
              </a:solidFill>
              <a:latin typeface="HY울릉도M" pitchFamily="18" charset="-127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8135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grpSp>
        <p:nvGrpSpPr>
          <p:cNvPr id="28" name="그룹 69"/>
          <p:cNvGrpSpPr/>
          <p:nvPr/>
        </p:nvGrpSpPr>
        <p:grpSpPr>
          <a:xfrm>
            <a:off x="6422564" y="548680"/>
            <a:ext cx="2016224" cy="1361372"/>
            <a:chOff x="3563888" y="3645024"/>
            <a:chExt cx="2016224" cy="1361372"/>
          </a:xfrm>
        </p:grpSpPr>
        <p:pic>
          <p:nvPicPr>
            <p:cNvPr id="29" name="그림 28" descr="아이콘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3888" y="3915641"/>
              <a:ext cx="941531" cy="10907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30" name="그림 29" descr="교사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50356" y="3645024"/>
              <a:ext cx="1029756" cy="1361372"/>
            </a:xfrm>
            <a:prstGeom prst="rect">
              <a:avLst/>
            </a:prstGeom>
          </p:spPr>
        </p:pic>
      </p:grp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39725" y="1284288"/>
            <a:ext cx="8480425" cy="5384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2000" smtClean="0">
                <a:latin typeface="HY울릉도M" pitchFamily="18" charset="-127"/>
                <a:ea typeface="HY울릉도M" pitchFamily="18" charset="-127"/>
              </a:rPr>
              <a:t>영양소 요구량                                                            </a:t>
            </a:r>
            <a:r>
              <a:rPr lang="en-US" altLang="ko-KR" sz="1400" smtClean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400" smtClean="0">
                <a:latin typeface="HY울릉도M" pitchFamily="18" charset="-127"/>
                <a:ea typeface="HY울릉도M" pitchFamily="18" charset="-127"/>
              </a:rPr>
              <a:t>한우 </a:t>
            </a:r>
            <a:r>
              <a:rPr lang="en-US" altLang="ko-KR" sz="1400" smtClean="0">
                <a:latin typeface="HY울릉도M" pitchFamily="18" charset="-127"/>
                <a:ea typeface="HY울릉도M" pitchFamily="18" charset="-127"/>
              </a:rPr>
              <a:t>1</a:t>
            </a:r>
            <a:r>
              <a:rPr lang="ko-KR" altLang="en-US" sz="1400" smtClean="0">
                <a:latin typeface="HY울릉도M" pitchFamily="18" charset="-127"/>
                <a:ea typeface="HY울릉도M" pitchFamily="18" charset="-127"/>
              </a:rPr>
              <a:t>일</a:t>
            </a:r>
            <a:r>
              <a:rPr lang="en-US" altLang="ko-KR" sz="1400" smtClean="0">
                <a:latin typeface="HY울릉도M" pitchFamily="18" charset="-127"/>
                <a:ea typeface="HY울릉도M" pitchFamily="18" charset="-127"/>
              </a:rPr>
              <a:t>/</a:t>
            </a:r>
            <a:r>
              <a:rPr lang="ko-KR" altLang="en-US" sz="1400" smtClean="0">
                <a:latin typeface="HY울릉도M" pitchFamily="18" charset="-127"/>
                <a:ea typeface="HY울릉도M" pitchFamily="18" charset="-127"/>
              </a:rPr>
              <a:t>두</a:t>
            </a:r>
            <a:r>
              <a:rPr lang="en-US" altLang="ko-KR" sz="1400" smtClean="0">
                <a:latin typeface="HY울릉도M" pitchFamily="18" charset="-127"/>
                <a:ea typeface="HY울릉도M" pitchFamily="18" charset="-127"/>
              </a:rPr>
              <a:t>)</a:t>
            </a:r>
            <a:endParaRPr lang="en-US" altLang="ko-KR" sz="11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en-US" altLang="ko-KR" sz="2000" smtClean="0">
              <a:latin typeface="HY울릉도M" pitchFamily="18" charset="-127"/>
              <a:ea typeface="HY울릉도M" pitchFamily="18" charset="-127"/>
            </a:endParaRPr>
          </a:p>
          <a:p>
            <a:pPr marL="0" indent="0">
              <a:buFont typeface="Wingdings 2" pitchFamily="18" charset="2"/>
              <a:buNone/>
              <a:defRPr/>
            </a:pPr>
            <a:r>
              <a:rPr lang="en-US" altLang="ko-KR" sz="2000" smtClean="0">
                <a:latin typeface="HY울릉도M" pitchFamily="18" charset="-127"/>
                <a:ea typeface="HY울릉도M" pitchFamily="18" charset="-127"/>
              </a:rPr>
              <a:t>                                                 </a:t>
            </a:r>
            <a:r>
              <a:rPr lang="en-US" altLang="ko-KR" sz="1800" smtClean="0">
                <a:latin typeface="HY울릉도M" pitchFamily="18" charset="-127"/>
                <a:ea typeface="HY울릉도M" pitchFamily="18" charset="-127"/>
              </a:rPr>
              <a:t>      </a:t>
            </a:r>
            <a:r>
              <a:rPr lang="ko-KR" altLang="en-US" sz="1800" smtClean="0">
                <a:latin typeface="HY울릉도M" pitchFamily="18" charset="-127"/>
                <a:ea typeface="HY울릉도M" pitchFamily="18" charset="-127"/>
              </a:rPr>
              <a:t>한국사양표준</a:t>
            </a:r>
            <a:r>
              <a:rPr lang="en-US" altLang="ko-KR" sz="1800" smtClean="0">
                <a:latin typeface="HY울릉도M" pitchFamily="18" charset="-127"/>
                <a:ea typeface="HY울릉도M" pitchFamily="18" charset="-127"/>
              </a:rPr>
              <a:t>(2007</a:t>
            </a:r>
            <a:r>
              <a:rPr lang="ko-KR" altLang="en-US" sz="1800" smtClean="0">
                <a:latin typeface="HY울릉도M" pitchFamily="18" charset="-127"/>
                <a:ea typeface="HY울릉도M" pitchFamily="18" charset="-127"/>
              </a:rPr>
              <a:t>년도</a:t>
            </a:r>
            <a:r>
              <a:rPr lang="en-US" altLang="ko-KR" sz="1800" smtClean="0">
                <a:latin typeface="HY울릉도M" pitchFamily="18" charset="-127"/>
                <a:ea typeface="HY울릉도M" pitchFamily="18" charset="-127"/>
              </a:rPr>
              <a:t>)</a:t>
            </a:r>
            <a:r>
              <a:rPr lang="ko-KR" altLang="en-US" sz="1800" smtClean="0">
                <a:latin typeface="HY울릉도M" pitchFamily="18" charset="-127"/>
                <a:ea typeface="HY울릉도M" pitchFamily="18" charset="-127"/>
              </a:rPr>
              <a:t>자료 참조</a:t>
            </a:r>
            <a:endParaRPr lang="en-US" altLang="ko-KR" sz="1800" dirty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3751334"/>
              </p:ext>
            </p:extLst>
          </p:nvPr>
        </p:nvGraphicFramePr>
        <p:xfrm>
          <a:off x="430213" y="1835150"/>
          <a:ext cx="8102600" cy="4103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860"/>
                <a:gridCol w="1546860"/>
                <a:gridCol w="1624131"/>
                <a:gridCol w="1616909"/>
                <a:gridCol w="1767840"/>
              </a:tblGrid>
              <a:tr h="6400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구   분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육성기</a:t>
                      </a:r>
                      <a:endParaRPr lang="en-US" altLang="ko-KR" sz="1800" dirty="0" smtClean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300kg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err="1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큰소전기</a:t>
                      </a:r>
                      <a:endParaRPr lang="en-US" altLang="ko-KR" sz="1800" dirty="0" smtClean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550kg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err="1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큰소후기</a:t>
                      </a:r>
                      <a:endParaRPr lang="en-US" altLang="ko-KR" sz="1800" dirty="0" smtClean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700kg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기  타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/>
                </a:tc>
              </a:tr>
              <a:tr h="43994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DMI(kg)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7.6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9.1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9.3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요구량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</a:tr>
              <a:tr h="4319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TDN(kg)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5.35(</a:t>
                      </a:r>
                      <a:r>
                        <a:rPr lang="en-US" altLang="ko-KR" sz="1800" b="1" dirty="0" smtClean="0">
                          <a:solidFill>
                            <a:srgbClr val="FF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5.46</a:t>
                      </a:r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)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7.61(</a:t>
                      </a:r>
                      <a:r>
                        <a:rPr lang="en-US" altLang="ko-KR" sz="1800" b="1" dirty="0" smtClean="0">
                          <a:solidFill>
                            <a:srgbClr val="FF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7.90</a:t>
                      </a:r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)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7.43(</a:t>
                      </a:r>
                      <a:r>
                        <a:rPr lang="en-US" altLang="ko-KR" sz="1800" b="1" dirty="0" smtClean="0">
                          <a:solidFill>
                            <a:srgbClr val="FF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7.80</a:t>
                      </a:r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)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요구량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</a:tr>
              <a:tr h="4319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CP(g)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902(</a:t>
                      </a:r>
                      <a:r>
                        <a:rPr lang="en-US" altLang="ko-KR" sz="1800" b="1" dirty="0" smtClean="0">
                          <a:solidFill>
                            <a:srgbClr val="FF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1,248</a:t>
                      </a:r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)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1,065(</a:t>
                      </a:r>
                      <a:r>
                        <a:rPr lang="en-US" altLang="ko-KR" sz="1800" b="1" dirty="0" smtClean="0">
                          <a:solidFill>
                            <a:srgbClr val="FF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1,580</a:t>
                      </a:r>
                      <a:r>
                        <a:rPr lang="en-US" altLang="ko-KR" sz="1800" dirty="0" smtClean="0">
                          <a:solidFill>
                            <a:schemeClr val="tx1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)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1,095(</a:t>
                      </a:r>
                      <a:r>
                        <a:rPr lang="en-US" altLang="ko-KR" sz="1800" b="1" dirty="0" smtClean="0">
                          <a:solidFill>
                            <a:srgbClr val="FF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1,440</a:t>
                      </a:r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)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요구량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</a:tr>
              <a:tr h="4319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ADG(kg)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0.85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0.95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0.75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일당 </a:t>
                      </a:r>
                      <a:r>
                        <a:rPr lang="ko-KR" altLang="en-US" sz="1600" dirty="0" err="1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증체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</a:tr>
              <a:tr h="43195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건초</a:t>
                      </a:r>
                      <a:r>
                        <a:rPr lang="en-US" altLang="ko-KR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(kg)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4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2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비육기는</a:t>
                      </a:r>
                      <a:r>
                        <a:rPr lang="ko-KR" altLang="en-US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 볏짚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FFC000"/>
                    </a:solidFill>
                  </a:tcPr>
                </a:tc>
              </a:tr>
              <a:tr h="43195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사료</a:t>
                      </a:r>
                      <a:r>
                        <a:rPr lang="en-US" altLang="ko-KR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(kg)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5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10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10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FFC000"/>
                    </a:solidFill>
                  </a:tcPr>
                </a:tc>
              </a:tr>
              <a:tr h="43195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합계</a:t>
                      </a:r>
                      <a:r>
                        <a:rPr lang="en-US" altLang="ko-KR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(kg)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9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12.0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11.0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FFC000"/>
                    </a:solidFill>
                  </a:tcPr>
                </a:tc>
              </a:tr>
              <a:tr h="43195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건물기준</a:t>
                      </a:r>
                      <a:r>
                        <a:rPr lang="en-US" altLang="ko-KR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(kg)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7.83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10.44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9.57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34" marR="91434" marT="45710" marB="4571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1" name="그림 10" descr="건국대 로고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139998" y="117751"/>
            <a:ext cx="6269033" cy="5749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rtlCol="0" anchor="ctr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 algn="just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en-US" altLang="ko-KR" sz="2400" dirty="0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 </a:t>
            </a:r>
            <a:r>
              <a:rPr lang="ko-KR" alt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한우의</a:t>
            </a:r>
            <a:r>
              <a:rPr lang="en-US" altLang="ko-KR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영양소 요구량에 따른 사료 설계</a:t>
            </a:r>
            <a:endParaRPr lang="en-US" altLang="ko-KR" sz="2400" dirty="0" smtClean="0">
              <a:solidFill>
                <a:srgbClr val="00B050"/>
              </a:solidFill>
              <a:latin typeface="HY울릉도M" pitchFamily="18" charset="-127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08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7" name="개체 1"/>
          <p:cNvGraphicFramePr>
            <a:graphicFrameLocks noChangeAspect="1"/>
          </p:cNvGraphicFramePr>
          <p:nvPr/>
        </p:nvGraphicFramePr>
        <p:xfrm>
          <a:off x="971550" y="2436813"/>
          <a:ext cx="6965950" cy="3683000"/>
        </p:xfrm>
        <a:graphic>
          <a:graphicData uri="http://schemas.openxmlformats.org/presentationml/2006/ole">
            <p:oleObj spid="_x0000_s3082" name="Photo Editor Photo" r:id="rId3" imgW="8923810" imgH="5896798" progId="">
              <p:embed/>
            </p:oleObj>
          </a:graphicData>
        </a:graphic>
      </p:graphicFrame>
      <p:sp>
        <p:nvSpPr>
          <p:cNvPr id="10" name="직사각형 9"/>
          <p:cNvSpPr/>
          <p:nvPr/>
        </p:nvSpPr>
        <p:spPr>
          <a:xfrm>
            <a:off x="1408113" y="2492375"/>
            <a:ext cx="2484437" cy="5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800" b="1" dirty="0" smtClean="0">
                <a:solidFill>
                  <a:schemeClr val="tx1"/>
                </a:solidFill>
              </a:rPr>
              <a:t>실험</a:t>
            </a:r>
            <a:r>
              <a:rPr lang="ko-KR" altLang="en-US" sz="2800" b="1" dirty="0">
                <a:solidFill>
                  <a:schemeClr val="tx1"/>
                </a:solidFill>
              </a:rPr>
              <a:t>용</a:t>
            </a:r>
            <a:r>
              <a:rPr lang="en-US" altLang="ko-KR" sz="28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800" b="1" dirty="0">
                <a:solidFill>
                  <a:schemeClr val="tx1"/>
                </a:solidFill>
              </a:rPr>
              <a:t>사료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4859338" y="2468563"/>
            <a:ext cx="2952750" cy="64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800" b="1" dirty="0">
                <a:solidFill>
                  <a:schemeClr val="tx1"/>
                </a:solidFill>
              </a:rPr>
              <a:t>일반 배합사료</a:t>
            </a:r>
          </a:p>
        </p:txBody>
      </p:sp>
      <p:sp>
        <p:nvSpPr>
          <p:cNvPr id="8200" name="TextBox 4"/>
          <p:cNvSpPr txBox="1">
            <a:spLocks noChangeArrowheads="1"/>
          </p:cNvSpPr>
          <p:nvPr/>
        </p:nvSpPr>
        <p:spPr bwMode="auto">
          <a:xfrm>
            <a:off x="1414463" y="5661025"/>
            <a:ext cx="1357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ko-KR" altLang="en-US" sz="2400" b="1" dirty="0" err="1" smtClean="0">
                <a:latin typeface="HY울릉도M" pitchFamily="18" charset="-127"/>
                <a:ea typeface="HY울릉도M" pitchFamily="18" charset="-127"/>
              </a:rPr>
              <a:t>실</a:t>
            </a:r>
            <a:r>
              <a:rPr lang="ko-KR" altLang="en-US" sz="2400" b="1" dirty="0" err="1">
                <a:latin typeface="HY울릉도M" pitchFamily="18" charset="-127"/>
                <a:ea typeface="HY울릉도M" pitchFamily="18" charset="-127"/>
              </a:rPr>
              <a:t>험</a:t>
            </a:r>
            <a:r>
              <a:rPr lang="ko-KR" altLang="en-US" sz="2400" b="1" dirty="0" err="1" smtClean="0">
                <a:latin typeface="HY울릉도M" pitchFamily="18" charset="-127"/>
                <a:ea typeface="HY울릉도M" pitchFamily="18" charset="-127"/>
              </a:rPr>
              <a:t>구</a:t>
            </a:r>
            <a:endParaRPr lang="en-US" altLang="ko-KR" sz="2400" b="1" dirty="0" smtClean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8201" name="TextBox 5"/>
          <p:cNvSpPr txBox="1">
            <a:spLocks noChangeArrowheads="1"/>
          </p:cNvSpPr>
          <p:nvPr/>
        </p:nvSpPr>
        <p:spPr bwMode="auto">
          <a:xfrm>
            <a:off x="6000750" y="5661025"/>
            <a:ext cx="164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ko-KR" altLang="en-US" sz="2400" b="1">
                <a:latin typeface="HY울릉도M" pitchFamily="18" charset="-127"/>
                <a:ea typeface="HY울릉도M" pitchFamily="18" charset="-127"/>
              </a:rPr>
              <a:t>대조구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414462" y="649220"/>
            <a:ext cx="6685929" cy="8355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marL="228600" indent="-182563" algn="l" rtl="0" eaLnBrk="0" fontAlgn="base" latinLnBrk="1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eaLnBrk="0" fontAlgn="base" latinLnBrk="1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eaLnBrk="0" fontAlgn="base" latinLnBrk="1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eaLnBrk="0" fontAlgn="base" latinLnBrk="1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latinLnBrk="1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1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1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1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1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 algn="ctr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en-US" altLang="ko-KR" sz="2800" dirty="0" smtClean="0">
                <a:solidFill>
                  <a:srgbClr val="0070C0"/>
                </a:solidFill>
                <a:latin typeface="HY울릉도M" pitchFamily="18" charset="-127"/>
                <a:ea typeface="HY울릉도M" pitchFamily="18" charset="-127"/>
              </a:rPr>
              <a:t> </a:t>
            </a:r>
            <a:r>
              <a:rPr lang="ko-KR" altLang="en-US" sz="4000" dirty="0" smtClean="0">
                <a:solidFill>
                  <a:srgbClr val="0070C0"/>
                </a:solidFill>
                <a:latin typeface="HY울릉도M" pitchFamily="18" charset="-127"/>
                <a:ea typeface="HY울릉도M" pitchFamily="18" charset="-127"/>
              </a:rPr>
              <a:t>섭취사료의 소화율 증가</a:t>
            </a:r>
            <a:endParaRPr lang="en-US" altLang="ko-KR" sz="2400" dirty="0" smtClean="0">
              <a:solidFill>
                <a:srgbClr val="0070C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12" name="그림 11" descr="건국대 로고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4606" y="6021287"/>
            <a:ext cx="9144000" cy="836713"/>
          </a:xfrm>
          <a:prstGeom prst="rect">
            <a:avLst/>
          </a:prstGeom>
          <a:noFill/>
        </p:spPr>
      </p:pic>
      <p:grpSp>
        <p:nvGrpSpPr>
          <p:cNvPr id="15" name="그룹 46"/>
          <p:cNvGrpSpPr/>
          <p:nvPr/>
        </p:nvGrpSpPr>
        <p:grpSpPr>
          <a:xfrm>
            <a:off x="107504" y="-27384"/>
            <a:ext cx="664088" cy="572411"/>
            <a:chOff x="-158772" y="0"/>
            <a:chExt cx="1767385" cy="1094636"/>
          </a:xfrm>
        </p:grpSpPr>
        <p:pic>
          <p:nvPicPr>
            <p:cNvPr id="16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7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1069852276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" name="그림 19" descr="건국대 로고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15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sp>
        <p:nvSpPr>
          <p:cNvPr id="19" name="제목 1"/>
          <p:cNvSpPr txBox="1">
            <a:spLocks/>
          </p:cNvSpPr>
          <p:nvPr/>
        </p:nvSpPr>
        <p:spPr>
          <a:xfrm>
            <a:off x="971600" y="620688"/>
            <a:ext cx="77724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한우 사육과 가격 동향 및 전망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109" y="1412776"/>
            <a:ext cx="847689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867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187450" y="596900"/>
            <a:ext cx="6048846" cy="647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rtlCol="0" anchor="ctr">
            <a:noAutofit/>
          </a:bodyPr>
          <a:lstStyle/>
          <a:p>
            <a:pPr indent="-182880" algn="ctr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en-US" altLang="ko-KR" sz="2800" dirty="0" smtClean="0">
                <a:solidFill>
                  <a:srgbClr val="0070C0"/>
                </a:solidFill>
                <a:latin typeface="HY울릉도M" pitchFamily="18" charset="-127"/>
                <a:ea typeface="HY울릉도M" pitchFamily="18" charset="-127"/>
              </a:rPr>
              <a:t> </a:t>
            </a:r>
            <a:r>
              <a:rPr lang="ko-KR" altLang="en-US" sz="4000" dirty="0" smtClean="0">
                <a:solidFill>
                  <a:srgbClr val="0070C0"/>
                </a:solidFill>
                <a:latin typeface="HY울릉도M" pitchFamily="18" charset="-127"/>
                <a:ea typeface="HY울릉도M" pitchFamily="18" charset="-127"/>
              </a:rPr>
              <a:t>섭취사료의 소화율 증가</a:t>
            </a:r>
            <a:endParaRPr lang="en-US" altLang="ko-KR" sz="2400" dirty="0" smtClean="0">
              <a:solidFill>
                <a:srgbClr val="0070C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284663" y="6335713"/>
            <a:ext cx="792162" cy="307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altLang="ko-KR" sz="14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바탕"/>
                <a:ea typeface="바탕"/>
              </a:rPr>
              <a:t>- 3 -</a:t>
            </a:r>
            <a:endParaRPr lang="en-US" altLang="ko-KR" sz="14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  <p:pic>
        <p:nvPicPr>
          <p:cNvPr id="9222" name="Picture 2" descr="daisy and screens 2008 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8" y="1520825"/>
            <a:ext cx="2522537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IMG_04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0888" y="1520825"/>
            <a:ext cx="2522537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4" descr="IMG_04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8888" y="1520825"/>
            <a:ext cx="2522537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Rectangle 10"/>
          <p:cNvSpPr>
            <a:spLocks noChangeArrowheads="1"/>
          </p:cNvSpPr>
          <p:nvPr/>
        </p:nvSpPr>
        <p:spPr bwMode="auto">
          <a:xfrm>
            <a:off x="82550" y="3443288"/>
            <a:ext cx="884396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Ctr="1"/>
          <a:lstStyle/>
          <a:p>
            <a:pPr marL="342900" indent="-342900" algn="ctr">
              <a:lnSpc>
                <a:spcPct val="90000"/>
              </a:lnSpc>
              <a:buClr>
                <a:srgbClr val="FF3300"/>
              </a:buClr>
            </a:pPr>
            <a:r>
              <a:rPr lang="ko-KR" altLang="en-US" sz="24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실험</a:t>
            </a:r>
            <a:r>
              <a:rPr lang="ko-KR" altLang="en-US" sz="2400" dirty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용</a:t>
            </a:r>
            <a:r>
              <a:rPr lang="en-US" altLang="ko-KR" sz="24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2400" dirty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사료는 사료 소화율을 높여 </a:t>
            </a:r>
            <a:endParaRPr lang="en-US" altLang="ko-KR" sz="2400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  <a:p>
            <a:pPr marL="342900" indent="-342900" algn="ctr">
              <a:lnSpc>
                <a:spcPct val="90000"/>
              </a:lnSpc>
              <a:buClr>
                <a:srgbClr val="FF3300"/>
              </a:buClr>
            </a:pPr>
            <a:r>
              <a:rPr lang="ko-KR" altLang="en-US" sz="2400" dirty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분변 내 소화되지 않은 입자가 감소</a:t>
            </a:r>
            <a:endParaRPr lang="en-US" altLang="ko-KR" sz="2400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9226" name="Picture 6" descr="IMG_013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138" y="4179888"/>
            <a:ext cx="2516187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7" descr="IMG_00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5513" y="4186238"/>
            <a:ext cx="2265362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28" name="개체 1"/>
          <p:cNvGraphicFramePr>
            <a:graphicFrameLocks noGrp="1" noChangeAspect="1"/>
          </p:cNvGraphicFramePr>
          <p:nvPr/>
        </p:nvGraphicFramePr>
        <p:xfrm>
          <a:off x="5694363" y="4371975"/>
          <a:ext cx="3568700" cy="1963738"/>
        </p:xfrm>
        <a:graphic>
          <a:graphicData uri="http://schemas.openxmlformats.org/presentationml/2006/ole">
            <p:oleObj spid="_x0000_s4106" name="Chart" r:id="rId8" imgW="4191024" imgH="1838230" progId="">
              <p:embed/>
            </p:oleObj>
          </a:graphicData>
        </a:graphic>
      </p:graphicFrame>
      <p:sp>
        <p:nvSpPr>
          <p:cNvPr id="9229" name="Text Box 8"/>
          <p:cNvSpPr txBox="1">
            <a:spLocks noChangeArrowheads="1"/>
          </p:cNvSpPr>
          <p:nvPr/>
        </p:nvSpPr>
        <p:spPr bwMode="auto">
          <a:xfrm>
            <a:off x="1071563" y="6199188"/>
            <a:ext cx="8778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>
                <a:latin typeface="HY울릉도M" pitchFamily="18" charset="-127"/>
                <a:ea typeface="HY울릉도M" pitchFamily="18" charset="-127"/>
              </a:rPr>
              <a:t>급여구</a:t>
            </a:r>
            <a:endParaRPr lang="en-US" altLang="ko-KR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9230" name="Text Box 9"/>
          <p:cNvSpPr txBox="1">
            <a:spLocks noChangeArrowheads="1"/>
          </p:cNvSpPr>
          <p:nvPr/>
        </p:nvSpPr>
        <p:spPr bwMode="auto">
          <a:xfrm>
            <a:off x="4122738" y="6191250"/>
            <a:ext cx="8778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>
                <a:latin typeface="HY울릉도M" pitchFamily="18" charset="-127"/>
                <a:ea typeface="HY울릉도M" pitchFamily="18" charset="-127"/>
              </a:rPr>
              <a:t>대조구</a:t>
            </a:r>
            <a:endParaRPr lang="en-US" altLang="ko-KR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9231" name="TextBox 2"/>
          <p:cNvSpPr txBox="1">
            <a:spLocks noChangeArrowheads="1"/>
          </p:cNvSpPr>
          <p:nvPr/>
        </p:nvSpPr>
        <p:spPr bwMode="auto">
          <a:xfrm>
            <a:off x="8251031" y="4791512"/>
            <a:ext cx="425425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600" b="1" smtClean="0"/>
              <a:t>실험구</a:t>
            </a:r>
            <a:endParaRPr lang="ko-KR" altLang="en-US" sz="600" b="1" dirty="0"/>
          </a:p>
        </p:txBody>
      </p:sp>
      <p:pic>
        <p:nvPicPr>
          <p:cNvPr id="16" name="그림 15" descr="건국대 로고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6021288"/>
            <a:ext cx="9144000" cy="836713"/>
          </a:xfrm>
          <a:prstGeom prst="rect">
            <a:avLst/>
          </a:prstGeom>
          <a:noFill/>
        </p:spPr>
      </p:pic>
      <p:grpSp>
        <p:nvGrpSpPr>
          <p:cNvPr id="18" name="그룹 46"/>
          <p:cNvGrpSpPr/>
          <p:nvPr/>
        </p:nvGrpSpPr>
        <p:grpSpPr>
          <a:xfrm>
            <a:off x="107504" y="-27384"/>
            <a:ext cx="664088" cy="572411"/>
            <a:chOff x="-158772" y="0"/>
            <a:chExt cx="1767385" cy="1094636"/>
          </a:xfrm>
        </p:grpSpPr>
        <p:pic>
          <p:nvPicPr>
            <p:cNvPr id="1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20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1646596508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타원 11"/>
          <p:cNvSpPr/>
          <p:nvPr/>
        </p:nvSpPr>
        <p:spPr>
          <a:xfrm>
            <a:off x="395536" y="1844824"/>
            <a:ext cx="144015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3275856" y="4149080"/>
            <a:ext cx="108012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14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05263"/>
            <a:ext cx="9144000" cy="1052737"/>
          </a:xfrm>
          <a:prstGeom prst="rect">
            <a:avLst/>
          </a:prstGeom>
          <a:noFill/>
        </p:spPr>
      </p:pic>
      <p:pic>
        <p:nvPicPr>
          <p:cNvPr id="15" name="그림 14" descr="건국대 로고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67745" y="955745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 smtClean="0">
                <a:solidFill>
                  <a:srgbClr val="0033CC"/>
                </a:solidFill>
              </a:rPr>
              <a:t>사료의 연소</a:t>
            </a:r>
            <a:endParaRPr lang="ko-KR" altLang="en-US" sz="4000" b="1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3" y="1988840"/>
            <a:ext cx="83529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사   </a:t>
            </a:r>
            <a:r>
              <a:rPr lang="ko-KR" altLang="en-US" sz="2400" b="1" dirty="0" err="1" smtClean="0"/>
              <a:t>료</a:t>
            </a:r>
            <a:endParaRPr lang="en-US" altLang="ko-KR" sz="2400" b="1" dirty="0" smtClean="0"/>
          </a:p>
          <a:p>
            <a:endParaRPr lang="en-US" altLang="ko-KR" sz="2400" b="1" dirty="0"/>
          </a:p>
          <a:p>
            <a:endParaRPr lang="en-US" altLang="ko-KR" sz="2400" b="1" dirty="0" smtClean="0"/>
          </a:p>
          <a:p>
            <a:r>
              <a:rPr lang="ko-KR" altLang="en-US" sz="2400" b="1" dirty="0" smtClean="0"/>
              <a:t>건   물</a:t>
            </a:r>
            <a:r>
              <a:rPr lang="en-US" altLang="ko-KR" sz="2400" b="1" dirty="0" smtClean="0"/>
              <a:t>			</a:t>
            </a:r>
            <a:r>
              <a:rPr lang="ko-KR" altLang="en-US" sz="2400" b="1" dirty="0" smtClean="0"/>
              <a:t>수  분</a:t>
            </a:r>
            <a:endParaRPr lang="en-US" altLang="ko-KR" sz="2400" b="1" dirty="0" smtClean="0"/>
          </a:p>
          <a:p>
            <a:r>
              <a:rPr lang="en-US" altLang="ko-KR" sz="2400" b="1" dirty="0" smtClean="0"/>
              <a:t>(100%)</a:t>
            </a:r>
            <a:endParaRPr lang="en-US" altLang="ko-KR" sz="2400" b="1" dirty="0"/>
          </a:p>
          <a:p>
            <a:endParaRPr lang="en-US" altLang="ko-KR" sz="2400" b="1" dirty="0" smtClean="0"/>
          </a:p>
          <a:p>
            <a:r>
              <a:rPr lang="en-US" altLang="ko-KR" sz="2400" b="1" dirty="0" smtClean="0"/>
              <a:t>			</a:t>
            </a:r>
            <a:r>
              <a:rPr lang="ko-KR" altLang="en-US" sz="2400" b="1" dirty="0" smtClean="0"/>
              <a:t>유기물   </a:t>
            </a:r>
            <a:r>
              <a:rPr lang="en-US" altLang="ko-KR" sz="2400" b="1" dirty="0" smtClean="0"/>
              <a:t>(93%) : </a:t>
            </a:r>
            <a:r>
              <a:rPr lang="ko-KR" altLang="en-US" sz="2400" b="1" dirty="0" smtClean="0"/>
              <a:t>연소가 되는 성분</a:t>
            </a:r>
            <a:endParaRPr lang="en-US" altLang="ko-KR" sz="2400" b="1" dirty="0"/>
          </a:p>
          <a:p>
            <a:r>
              <a:rPr lang="en-US" altLang="ko-KR" sz="2400" b="1" dirty="0" smtClean="0"/>
              <a:t>						</a:t>
            </a:r>
            <a:r>
              <a:rPr lang="ko-KR" altLang="en-US" sz="2400" b="1" dirty="0" smtClean="0"/>
              <a:t>단 백 질</a:t>
            </a:r>
            <a:endParaRPr lang="en-US" altLang="ko-KR" sz="2400" b="1" dirty="0" smtClean="0"/>
          </a:p>
          <a:p>
            <a:r>
              <a:rPr lang="en-US" altLang="ko-KR" sz="2400" b="1" dirty="0" smtClean="0"/>
              <a:t>				</a:t>
            </a:r>
            <a:r>
              <a:rPr lang="ko-KR" altLang="en-US" sz="2400" b="1" dirty="0" smtClean="0"/>
              <a:t>열</a:t>
            </a:r>
            <a:r>
              <a:rPr lang="en-US" altLang="ko-KR" sz="2400" b="1" dirty="0" smtClean="0"/>
              <a:t>		</a:t>
            </a:r>
            <a:r>
              <a:rPr lang="ko-KR" altLang="en-US" sz="2400" b="1" dirty="0" smtClean="0"/>
              <a:t>지     방</a:t>
            </a:r>
            <a:endParaRPr lang="en-US" altLang="ko-KR" sz="2400" b="1" dirty="0" smtClean="0"/>
          </a:p>
          <a:p>
            <a:r>
              <a:rPr lang="en-US" altLang="ko-KR" sz="2400" b="1" dirty="0" smtClean="0"/>
              <a:t>						</a:t>
            </a:r>
            <a:r>
              <a:rPr lang="ko-KR" altLang="en-US" sz="2400" b="1" dirty="0" smtClean="0"/>
              <a:t>탄수화물</a:t>
            </a:r>
            <a:endParaRPr lang="en-US" altLang="ko-KR" sz="2400" b="1" dirty="0"/>
          </a:p>
          <a:p>
            <a:r>
              <a:rPr lang="ko-KR" altLang="en-US" sz="2400" b="1" dirty="0" smtClean="0"/>
              <a:t>재</a:t>
            </a:r>
            <a:r>
              <a:rPr lang="en-US" altLang="ko-KR" sz="2400" b="1" dirty="0" smtClean="0"/>
              <a:t>(</a:t>
            </a:r>
            <a:r>
              <a:rPr lang="ko-KR" altLang="en-US" sz="2400" b="1" dirty="0" smtClean="0"/>
              <a:t>회분</a:t>
            </a:r>
            <a:r>
              <a:rPr lang="en-US" altLang="ko-KR" sz="2400" b="1" dirty="0" smtClean="0"/>
              <a:t>)</a:t>
            </a:r>
          </a:p>
          <a:p>
            <a:r>
              <a:rPr lang="en-US" altLang="ko-KR" sz="2400" b="1" dirty="0" smtClean="0"/>
              <a:t>:  </a:t>
            </a:r>
            <a:r>
              <a:rPr lang="ko-KR" altLang="en-US" sz="2400" b="1" dirty="0" smtClean="0"/>
              <a:t>무기물</a:t>
            </a:r>
            <a:r>
              <a:rPr lang="en-US" altLang="ko-KR" sz="2400" b="1" dirty="0" smtClean="0"/>
              <a:t>(7%)</a:t>
            </a:r>
          </a:p>
          <a:p>
            <a:endParaRPr lang="ko-KR" altLang="en-US" sz="2400" b="1" dirty="0"/>
          </a:p>
        </p:txBody>
      </p:sp>
      <p:sp>
        <p:nvSpPr>
          <p:cNvPr id="6" name="왼쪽 중괄호 5"/>
          <p:cNvSpPr/>
          <p:nvPr/>
        </p:nvSpPr>
        <p:spPr>
          <a:xfrm>
            <a:off x="5580112" y="4653136"/>
            <a:ext cx="360040" cy="1008112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화살표 연결선 15"/>
          <p:cNvCxnSpPr/>
          <p:nvPr/>
        </p:nvCxnSpPr>
        <p:spPr>
          <a:xfrm>
            <a:off x="1835694" y="2636912"/>
            <a:ext cx="2412000" cy="720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>
            <a:off x="1187624" y="2796031"/>
            <a:ext cx="0" cy="360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>
            <a:off x="1187623" y="4005064"/>
            <a:ext cx="1" cy="165618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>
            <a:off x="1187624" y="4005064"/>
            <a:ext cx="2808312" cy="1152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1308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14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05263"/>
            <a:ext cx="9144000" cy="1052737"/>
          </a:xfrm>
          <a:prstGeom prst="rect">
            <a:avLst/>
          </a:prstGeom>
          <a:noFill/>
        </p:spPr>
      </p:pic>
      <p:pic>
        <p:nvPicPr>
          <p:cNvPr id="15" name="그림 14" descr="건국대 로고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31640" y="964968"/>
            <a:ext cx="6288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smtClean="0">
                <a:solidFill>
                  <a:srgbClr val="0033CC"/>
                </a:solidFill>
              </a:rPr>
              <a:t>반추가축의 에너지 이용 경로</a:t>
            </a:r>
            <a:endParaRPr lang="ko-KR" altLang="en-US" sz="3600" b="1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091680"/>
            <a:ext cx="4589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/>
              <a:t>사료내</a:t>
            </a:r>
            <a:r>
              <a:rPr lang="ko-KR" altLang="en-US" sz="2400" b="1" dirty="0" smtClean="0"/>
              <a:t> </a:t>
            </a:r>
            <a:r>
              <a:rPr lang="ko-KR" altLang="en-US" sz="2400" b="1" dirty="0" err="1" smtClean="0"/>
              <a:t>총에너지</a:t>
            </a:r>
            <a:r>
              <a:rPr lang="en-US" altLang="ko-KR" sz="2400" b="1" dirty="0" smtClean="0"/>
              <a:t>(Gross Energy)</a:t>
            </a:r>
            <a:endParaRPr lang="ko-KR" alt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3284984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가소화</a:t>
            </a:r>
            <a:r>
              <a:rPr lang="en-US" altLang="ko-KR" sz="2400" b="1" dirty="0" smtClean="0"/>
              <a:t> </a:t>
            </a:r>
            <a:r>
              <a:rPr lang="ko-KR" altLang="en-US" sz="2400" b="1" dirty="0" smtClean="0"/>
              <a:t>에너지</a:t>
            </a:r>
            <a:r>
              <a:rPr lang="en-US" altLang="ko-KR" sz="2400" b="1" dirty="0" smtClean="0"/>
              <a:t>(Digestible Energy)</a:t>
            </a:r>
            <a:endParaRPr lang="ko-KR" alt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79511" y="4365104"/>
            <a:ext cx="532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대</a:t>
            </a:r>
            <a:r>
              <a:rPr lang="ko-KR" altLang="en-US" sz="2400" b="1" dirty="0"/>
              <a:t>사</a:t>
            </a:r>
            <a:r>
              <a:rPr lang="ko-KR" altLang="en-US" sz="2400" b="1" dirty="0" smtClean="0"/>
              <a:t> 에너지</a:t>
            </a:r>
            <a:r>
              <a:rPr lang="en-US" altLang="ko-KR" sz="2400" b="1" dirty="0" smtClean="0"/>
              <a:t>(</a:t>
            </a:r>
            <a:r>
              <a:rPr lang="en-US" altLang="ko-KR" sz="2400" b="1" dirty="0" err="1" smtClean="0"/>
              <a:t>Metabolizable</a:t>
            </a:r>
            <a:r>
              <a:rPr lang="en-US" altLang="ko-KR" sz="2400" b="1" dirty="0" smtClean="0"/>
              <a:t> Energy)</a:t>
            </a:r>
            <a:endParaRPr lang="ko-KR" alt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5343598"/>
            <a:ext cx="4589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정</a:t>
            </a:r>
            <a:r>
              <a:rPr lang="ko-KR" altLang="en-US" sz="2400" b="1" dirty="0"/>
              <a:t>미</a:t>
            </a:r>
            <a:r>
              <a:rPr lang="ko-KR" altLang="en-US" sz="2400" b="1" dirty="0" smtClean="0"/>
              <a:t> 에너지</a:t>
            </a:r>
            <a:r>
              <a:rPr lang="en-US" altLang="ko-KR" sz="2400" b="1" dirty="0" smtClean="0"/>
              <a:t>(Net Energy)</a:t>
            </a:r>
            <a:endParaRPr lang="ko-KR" altLang="en-US" sz="2400" b="1" dirty="0"/>
          </a:p>
        </p:txBody>
      </p:sp>
      <p:sp>
        <p:nvSpPr>
          <p:cNvPr id="5" name="아래쪽 화살표 4"/>
          <p:cNvSpPr/>
          <p:nvPr/>
        </p:nvSpPr>
        <p:spPr>
          <a:xfrm>
            <a:off x="1043608" y="2553345"/>
            <a:ext cx="288032" cy="5876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아래쪽 화살표 12"/>
          <p:cNvSpPr/>
          <p:nvPr/>
        </p:nvSpPr>
        <p:spPr>
          <a:xfrm>
            <a:off x="980501" y="3687695"/>
            <a:ext cx="288032" cy="5876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아래쪽 화살표 15"/>
          <p:cNvSpPr/>
          <p:nvPr/>
        </p:nvSpPr>
        <p:spPr>
          <a:xfrm>
            <a:off x="952099" y="4755975"/>
            <a:ext cx="288032" cy="5876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1691680" y="2847156"/>
            <a:ext cx="1800200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>
            <a:off x="1691680" y="4017145"/>
            <a:ext cx="1800200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>
            <a:off x="1671639" y="5032873"/>
            <a:ext cx="1800200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5896" y="270892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smtClean="0"/>
              <a:t>분</a:t>
            </a:r>
            <a:r>
              <a:rPr lang="en-US" altLang="ko-KR" sz="2000" b="1" dirty="0" smtClean="0"/>
              <a:t> </a:t>
            </a:r>
            <a:r>
              <a:rPr lang="ko-KR" altLang="en-US" sz="2000" b="1" dirty="0"/>
              <a:t>손</a:t>
            </a:r>
            <a:r>
              <a:rPr lang="ko-KR" altLang="en-US" sz="2000" b="1" dirty="0" smtClean="0"/>
              <a:t>실 에너지</a:t>
            </a:r>
            <a:endParaRPr lang="ko-KR" alt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678059" y="3756870"/>
            <a:ext cx="2583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smtClean="0"/>
              <a:t>메탄</a:t>
            </a:r>
            <a:r>
              <a:rPr lang="en-US" altLang="ko-KR" sz="2000" b="1" dirty="0" smtClean="0"/>
              <a:t>, </a:t>
            </a:r>
            <a:r>
              <a:rPr lang="ko-KR" altLang="en-US" sz="2000" b="1" dirty="0" err="1" smtClean="0"/>
              <a:t>뇨</a:t>
            </a:r>
            <a:r>
              <a:rPr lang="en-US" altLang="ko-KR" sz="2000" b="1" dirty="0" smtClean="0"/>
              <a:t> </a:t>
            </a:r>
            <a:r>
              <a:rPr lang="ko-KR" altLang="en-US" sz="2000" b="1" dirty="0"/>
              <a:t>손</a:t>
            </a:r>
            <a:r>
              <a:rPr lang="ko-KR" altLang="en-US" sz="2000" b="1" dirty="0" smtClean="0"/>
              <a:t>실 에너지</a:t>
            </a:r>
            <a:endParaRPr lang="ko-KR" alt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715529" y="4859448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열</a:t>
            </a:r>
            <a:r>
              <a:rPr lang="en-US" altLang="ko-KR" sz="2000" b="1" dirty="0" smtClean="0"/>
              <a:t> </a:t>
            </a:r>
            <a:r>
              <a:rPr lang="ko-KR" altLang="en-US" sz="2000" b="1" dirty="0"/>
              <a:t>손</a:t>
            </a:r>
            <a:r>
              <a:rPr lang="ko-KR" altLang="en-US" sz="2000" b="1" dirty="0" smtClean="0"/>
              <a:t>실 에너지</a:t>
            </a:r>
            <a:endParaRPr lang="ko-KR" altLang="en-US" sz="2000" b="1" dirty="0"/>
          </a:p>
        </p:txBody>
      </p:sp>
      <p:sp>
        <p:nvSpPr>
          <p:cNvPr id="12" name="직사각형 11"/>
          <p:cNvSpPr/>
          <p:nvPr/>
        </p:nvSpPr>
        <p:spPr>
          <a:xfrm>
            <a:off x="6660232" y="2091680"/>
            <a:ext cx="2160240" cy="37135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7092280" y="2091680"/>
            <a:ext cx="1289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100%</a:t>
            </a:r>
            <a:endParaRPr lang="ko-KR" alt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107088" y="2705256"/>
            <a:ext cx="1289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3</a:t>
            </a:r>
            <a:r>
              <a:rPr lang="en-US" altLang="ko-KR" b="1" dirty="0" smtClean="0"/>
              <a:t>0%</a:t>
            </a:r>
            <a:endParaRPr lang="ko-KR" alt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200436" y="3331150"/>
            <a:ext cx="1289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7</a:t>
            </a:r>
            <a:r>
              <a:rPr lang="en-US" altLang="ko-KR" b="1" dirty="0" smtClean="0"/>
              <a:t>0%</a:t>
            </a:r>
            <a:endParaRPr lang="ko-KR" alt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246206" y="3796840"/>
            <a:ext cx="1289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8</a:t>
            </a:r>
            <a:r>
              <a:rPr lang="en-US" altLang="ko-KR" b="1" dirty="0" smtClean="0"/>
              <a:t>~10%</a:t>
            </a:r>
            <a:endParaRPr lang="ko-KR" alt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200436" y="4365104"/>
            <a:ext cx="1289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60~62%</a:t>
            </a:r>
            <a:endParaRPr lang="ko-KR" alt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246206" y="4834763"/>
            <a:ext cx="1289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15%</a:t>
            </a:r>
            <a:endParaRPr lang="ko-KR" alt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209420" y="5389764"/>
            <a:ext cx="1289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45~47%</a:t>
            </a:r>
            <a:endParaRPr lang="ko-KR" altLang="en-US" b="1" dirty="0"/>
          </a:p>
        </p:txBody>
      </p:sp>
      <p:cxnSp>
        <p:nvCxnSpPr>
          <p:cNvPr id="23" name="직선 연결선 22"/>
          <p:cNvCxnSpPr>
            <a:endCxn id="24" idx="1"/>
          </p:cNvCxnSpPr>
          <p:nvPr/>
        </p:nvCxnSpPr>
        <p:spPr>
          <a:xfrm flipV="1">
            <a:off x="5652120" y="2889922"/>
            <a:ext cx="1454968" cy="19053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>
            <a:endCxn id="26" idx="1"/>
          </p:cNvCxnSpPr>
          <p:nvPr/>
        </p:nvCxnSpPr>
        <p:spPr>
          <a:xfrm flipV="1">
            <a:off x="6290464" y="3981506"/>
            <a:ext cx="955742" cy="2191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 flipV="1">
            <a:off x="5745293" y="4995664"/>
            <a:ext cx="1454968" cy="19053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9923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0"/>
            <a:ext cx="9144000" cy="2204864"/>
          </a:xfrm>
          <a:prstGeom prst="rect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0" y="4442989"/>
            <a:ext cx="9144000" cy="2420888"/>
          </a:xfrm>
          <a:prstGeom prst="rect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728192" y="2780928"/>
            <a:ext cx="7236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latin typeface="+mn-ea"/>
              </a:rPr>
              <a:t> </a:t>
            </a:r>
            <a:r>
              <a:rPr lang="en-US" altLang="ko-KR" sz="4400" b="1" dirty="0" smtClean="0">
                <a:latin typeface="+mn-ea"/>
                <a:ea typeface="바탕"/>
              </a:rPr>
              <a:t>Ⅳ</a:t>
            </a:r>
            <a:r>
              <a:rPr lang="en-US" altLang="ko-KR" sz="4400" b="1" dirty="0" smtClean="0">
                <a:latin typeface="HY견고딕" pitchFamily="18" charset="-127"/>
                <a:ea typeface="HY견고딕" pitchFamily="18" charset="-127"/>
              </a:rPr>
              <a:t>.</a:t>
            </a:r>
            <a:r>
              <a:rPr lang="en-US" altLang="ko-KR" sz="4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 ++</a:t>
            </a:r>
            <a:r>
              <a:rPr lang="ko-KR" altLang="en-US" sz="4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를 위하여 </a:t>
            </a:r>
            <a:r>
              <a:rPr lang="en-US" altLang="ko-KR" sz="4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!!!</a:t>
            </a:r>
            <a:r>
              <a:rPr lang="en-US" altLang="ko-KR" sz="4400" b="1" spc="-15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 </a:t>
            </a:r>
          </a:p>
        </p:txBody>
      </p:sp>
      <p:grpSp>
        <p:nvGrpSpPr>
          <p:cNvPr id="2" name="그룹 46"/>
          <p:cNvGrpSpPr/>
          <p:nvPr/>
        </p:nvGrpSpPr>
        <p:grpSpPr>
          <a:xfrm>
            <a:off x="0" y="2564904"/>
            <a:ext cx="1728192" cy="1368152"/>
            <a:chOff x="-158772" y="0"/>
            <a:chExt cx="1767385" cy="1094636"/>
          </a:xfrm>
        </p:grpSpPr>
        <p:pic>
          <p:nvPicPr>
            <p:cNvPr id="12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3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10" name="그림 9" descr="건국대 로고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06324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7"/>
          <p:cNvSpPr>
            <a:spLocks noChangeArrowheads="1"/>
          </p:cNvSpPr>
          <p:nvPr/>
        </p:nvSpPr>
        <p:spPr bwMode="auto">
          <a:xfrm rot="16200000">
            <a:off x="3491706" y="1947070"/>
            <a:ext cx="2447925" cy="1439862"/>
          </a:xfrm>
          <a:prstGeom prst="downArrow">
            <a:avLst>
              <a:gd name="adj1" fmla="val 50000"/>
              <a:gd name="adj2" fmla="val 50005"/>
            </a:avLst>
          </a:prstGeom>
          <a:gradFill rotWithShape="0">
            <a:gsLst>
              <a:gs pos="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4499992" y="4005064"/>
            <a:ext cx="4392612" cy="2232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ko-KR" altLang="en-US" sz="20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 등심단면적의 넓이가 </a:t>
            </a:r>
            <a:endParaRPr lang="en-US" altLang="ko-KR" sz="2000" dirty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20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en-US" altLang="ko-KR" sz="20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  <a:sym typeface="Wingdings" pitchFamily="2" charset="2"/>
              </a:rPr>
              <a:t> </a:t>
            </a:r>
            <a:r>
              <a:rPr lang="ko-KR" altLang="en-US" sz="20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  <a:sym typeface="Wingdings" pitchFamily="2" charset="2"/>
              </a:rPr>
              <a:t>육량과 육질을 좌우함</a:t>
            </a:r>
            <a:r>
              <a:rPr lang="en-US" altLang="ko-KR" sz="20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  <a:sym typeface="Wingdings" pitchFamily="2" charset="2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20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  <a:sym typeface="Wingdings" pitchFamily="2" charset="2"/>
              </a:rPr>
              <a:t>  </a:t>
            </a:r>
            <a:r>
              <a:rPr lang="ko-KR" altLang="en-US" sz="20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  <a:sym typeface="Wingdings" pitchFamily="2" charset="2"/>
              </a:rPr>
              <a:t>소의 경락단가 결정</a:t>
            </a:r>
            <a:endParaRPr lang="en-US" altLang="ko-KR" sz="2000" dirty="0">
              <a:solidFill>
                <a:schemeClr val="tx1"/>
              </a:solidFill>
              <a:latin typeface="HY수평선M" pitchFamily="18" charset="-127"/>
              <a:ea typeface="HY수평선M" pitchFamily="18" charset="-127"/>
              <a:sym typeface="Wingdings" pitchFamily="2" charset="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20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  <a:sym typeface="Wingdings" pitchFamily="2" charset="2"/>
              </a:rPr>
              <a:t>  </a:t>
            </a:r>
            <a:r>
              <a:rPr lang="ko-KR" altLang="en-US" sz="20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  <a:sym typeface="Wingdings" pitchFamily="2" charset="2"/>
              </a:rPr>
              <a:t>초기 골격성장이 </a:t>
            </a:r>
            <a:r>
              <a:rPr lang="ko-KR" altLang="en-US" sz="2000" dirty="0" smtClean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  <a:sym typeface="Wingdings" pitchFamily="2" charset="2"/>
              </a:rPr>
              <a:t>중요한 </a:t>
            </a:r>
            <a:r>
              <a:rPr lang="ko-KR" altLang="en-US" sz="2000" dirty="0">
                <a:solidFill>
                  <a:schemeClr val="tx1"/>
                </a:solidFill>
                <a:latin typeface="HY수평선M" pitchFamily="18" charset="-127"/>
                <a:ea typeface="HY수평선M" pitchFamily="18" charset="-127"/>
                <a:sym typeface="Wingdings" pitchFamily="2" charset="2"/>
              </a:rPr>
              <a:t>열쇠</a:t>
            </a:r>
            <a:endParaRPr lang="ko-KR" altLang="en-US" sz="2000" dirty="0">
              <a:solidFill>
                <a:schemeClr val="tx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pic>
        <p:nvPicPr>
          <p:cNvPr id="82948" name="Picture 4" descr="04.등지방두께"/>
          <p:cNvPicPr>
            <a:picLocks noChangeAspect="1" noChangeArrowheads="1"/>
          </p:cNvPicPr>
          <p:nvPr/>
        </p:nvPicPr>
        <p:blipFill>
          <a:blip r:embed="rId2" cstate="print"/>
          <a:srcRect r="854" b="20885"/>
          <a:stretch>
            <a:fillRect/>
          </a:stretch>
        </p:blipFill>
        <p:spPr bwMode="auto">
          <a:xfrm>
            <a:off x="755650" y="1916113"/>
            <a:ext cx="24955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6" descr="07.근내지방도"/>
          <p:cNvPicPr>
            <a:picLocks noChangeAspect="1" noChangeArrowheads="1"/>
          </p:cNvPicPr>
          <p:nvPr/>
        </p:nvPicPr>
        <p:blipFill>
          <a:blip r:embed="rId3" cstate="print"/>
          <a:srcRect r="854" b="20885"/>
          <a:stretch>
            <a:fillRect/>
          </a:stretch>
        </p:blipFill>
        <p:spPr bwMode="auto">
          <a:xfrm>
            <a:off x="5724525" y="1989138"/>
            <a:ext cx="24955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19"/>
          <p:cNvGrpSpPr>
            <a:grpSpLocks/>
          </p:cNvGrpSpPr>
          <p:nvPr/>
        </p:nvGrpSpPr>
        <p:grpSpPr bwMode="auto">
          <a:xfrm>
            <a:off x="250825" y="981075"/>
            <a:ext cx="3601095" cy="359693"/>
            <a:chOff x="395536" y="1052736"/>
            <a:chExt cx="1872208" cy="504056"/>
          </a:xfrm>
        </p:grpSpPr>
        <p:cxnSp>
          <p:nvCxnSpPr>
            <p:cNvPr id="15" name="직선 연결선 14"/>
            <p:cNvCxnSpPr/>
            <p:nvPr/>
          </p:nvCxnSpPr>
          <p:spPr>
            <a:xfrm>
              <a:off x="395536" y="1052736"/>
              <a:ext cx="0" cy="504056"/>
            </a:xfrm>
            <a:prstGeom prst="line">
              <a:avLst/>
            </a:prstGeom>
            <a:ln w="28575">
              <a:solidFill>
                <a:srgbClr val="E067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>
              <a:off x="395536" y="1556792"/>
              <a:ext cx="1872208" cy="0"/>
            </a:xfrm>
            <a:prstGeom prst="line">
              <a:avLst/>
            </a:prstGeom>
            <a:ln w="25400">
              <a:solidFill>
                <a:srgbClr val="E067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951" name="TextBox 11"/>
          <p:cNvSpPr txBox="1">
            <a:spLocks noChangeArrowheads="1"/>
          </p:cNvSpPr>
          <p:nvPr/>
        </p:nvSpPr>
        <p:spPr bwMode="auto">
          <a:xfrm>
            <a:off x="251520" y="836712"/>
            <a:ext cx="48252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latin typeface="HY수평선B" pitchFamily="18" charset="-127"/>
                <a:ea typeface="HY수평선B" pitchFamily="18" charset="-127"/>
              </a:rPr>
              <a:t>육질 등급 향상을 위해서 </a:t>
            </a:r>
            <a:endParaRPr lang="ko-KR" altLang="en-US" sz="2400" b="1" dirty="0"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82952" name="TextBox 19"/>
          <p:cNvSpPr txBox="1">
            <a:spLocks noChangeArrowheads="1"/>
          </p:cNvSpPr>
          <p:nvPr/>
        </p:nvSpPr>
        <p:spPr bwMode="auto">
          <a:xfrm>
            <a:off x="1258888" y="1516063"/>
            <a:ext cx="1304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>
                <a:latin typeface="HY수평선M" pitchFamily="18" charset="-127"/>
                <a:ea typeface="HY수평선M" pitchFamily="18" charset="-127"/>
              </a:rPr>
              <a:t>&lt;</a:t>
            </a:r>
            <a:r>
              <a:rPr lang="ko-KR" altLang="en-US" sz="2000">
                <a:latin typeface="HY수평선M" pitchFamily="18" charset="-127"/>
                <a:ea typeface="HY수평선M" pitchFamily="18" charset="-127"/>
              </a:rPr>
              <a:t>등지방</a:t>
            </a:r>
            <a:r>
              <a:rPr lang="en-US" altLang="ko-KR" sz="2000">
                <a:latin typeface="HY수평선M" pitchFamily="18" charset="-127"/>
                <a:ea typeface="HY수평선M" pitchFamily="18" charset="-127"/>
              </a:rPr>
              <a:t>&gt;</a:t>
            </a:r>
            <a:endParaRPr lang="ko-KR" altLang="en-US" sz="200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82953" name="TextBox 20"/>
          <p:cNvSpPr txBox="1">
            <a:spLocks noChangeArrowheads="1"/>
          </p:cNvSpPr>
          <p:nvPr/>
        </p:nvSpPr>
        <p:spPr bwMode="auto">
          <a:xfrm>
            <a:off x="6251575" y="1516063"/>
            <a:ext cx="1560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>
                <a:latin typeface="HY수평선M" pitchFamily="18" charset="-127"/>
                <a:ea typeface="HY수평선M" pitchFamily="18" charset="-127"/>
              </a:rPr>
              <a:t>&lt;</a:t>
            </a:r>
            <a:r>
              <a:rPr lang="ko-KR" altLang="en-US" sz="2000">
                <a:latin typeface="HY수평선M" pitchFamily="18" charset="-127"/>
                <a:ea typeface="HY수평선M" pitchFamily="18" charset="-127"/>
              </a:rPr>
              <a:t>근내지방</a:t>
            </a:r>
            <a:r>
              <a:rPr lang="en-US" altLang="ko-KR" sz="2000">
                <a:latin typeface="HY수평선M" pitchFamily="18" charset="-127"/>
                <a:ea typeface="HY수평선M" pitchFamily="18" charset="-127"/>
              </a:rPr>
              <a:t>&gt;</a:t>
            </a:r>
            <a:endParaRPr lang="ko-KR" altLang="en-US" sz="2000"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82954" name="TextBox 23"/>
          <p:cNvSpPr txBox="1">
            <a:spLocks noChangeArrowheads="1"/>
          </p:cNvSpPr>
          <p:nvPr/>
        </p:nvSpPr>
        <p:spPr bwMode="auto">
          <a:xfrm>
            <a:off x="539552" y="3861048"/>
            <a:ext cx="3713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HY수평선M" pitchFamily="18" charset="-127"/>
                <a:ea typeface="HY수평선M" pitchFamily="18" charset="-127"/>
              </a:rPr>
              <a:t>&lt;</a:t>
            </a:r>
            <a:r>
              <a:rPr lang="ko-KR" altLang="en-US" sz="2000" b="1">
                <a:latin typeface="HY수평선M" pitchFamily="18" charset="-127"/>
                <a:ea typeface="HY수평선M" pitchFamily="18" charset="-127"/>
              </a:rPr>
              <a:t> 비육후기 사료 지방 급여시</a:t>
            </a:r>
            <a:r>
              <a:rPr lang="en-US" altLang="ko-KR" sz="2000" b="1">
                <a:latin typeface="HY수평선M" pitchFamily="18" charset="-127"/>
                <a:ea typeface="HY수평선M" pitchFamily="18" charset="-127"/>
              </a:rPr>
              <a:t>&gt;</a:t>
            </a:r>
            <a:endParaRPr lang="ko-KR" altLang="en-US" sz="2000" b="1">
              <a:latin typeface="HY수평선M" pitchFamily="18" charset="-127"/>
              <a:ea typeface="HY수평선M" pitchFamily="18" charset="-127"/>
            </a:endParaRPr>
          </a:p>
        </p:txBody>
      </p:sp>
      <p:graphicFrame>
        <p:nvGraphicFramePr>
          <p:cNvPr id="25" name="표 24"/>
          <p:cNvGraphicFramePr>
            <a:graphicFrameLocks noGrp="1"/>
          </p:cNvGraphicFramePr>
          <p:nvPr/>
        </p:nvGraphicFramePr>
        <p:xfrm>
          <a:off x="395536" y="4365104"/>
          <a:ext cx="3888432" cy="1728811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96144"/>
                <a:gridCol w="1296144"/>
                <a:gridCol w="1296144"/>
              </a:tblGrid>
              <a:tr h="535021"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수평선M" pitchFamily="18" charset="-127"/>
                          <a:ea typeface="HY수평선M" pitchFamily="18" charset="-127"/>
                        </a:rPr>
                        <a:t>등지방</a:t>
                      </a:r>
                      <a:endParaRPr lang="ko-KR" altLang="en-US" sz="16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수평선M" pitchFamily="18" charset="-127"/>
                          <a:ea typeface="HY수평선M" pitchFamily="18" charset="-127"/>
                        </a:rPr>
                        <a:t>등심</a:t>
                      </a:r>
                      <a:endParaRPr lang="ko-KR" altLang="en-US" sz="16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anchor="ctr"/>
                </a:tc>
              </a:tr>
              <a:tr h="59689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수평선M" pitchFamily="18" charset="-127"/>
                          <a:ea typeface="HY수평선M" pitchFamily="18" charset="-127"/>
                        </a:rPr>
                        <a:t>골격성장</a:t>
                      </a:r>
                      <a:endParaRPr lang="en-US" altLang="ko-KR" sz="1600" dirty="0" smtClean="0">
                        <a:latin typeface="HY수평선M" pitchFamily="18" charset="-127"/>
                        <a:ea typeface="HY수평선M" pitchFamily="18" charset="-127"/>
                      </a:endParaRPr>
                    </a:p>
                    <a:p>
                      <a:pPr algn="ctr" latinLnBrk="1"/>
                      <a:r>
                        <a:rPr lang="ko-KR" altLang="en-US" sz="1600" dirty="0" smtClean="0">
                          <a:latin typeface="HY수평선M" pitchFamily="18" charset="-127"/>
                          <a:ea typeface="HY수평선M" pitchFamily="18" charset="-127"/>
                        </a:rPr>
                        <a:t>우수</a:t>
                      </a:r>
                      <a:endParaRPr lang="ko-KR" altLang="en-US" sz="16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수평선M" pitchFamily="18" charset="-127"/>
                          <a:ea typeface="HY수평선M" pitchFamily="18" charset="-127"/>
                        </a:rPr>
                        <a:t>50%</a:t>
                      </a:r>
                      <a:endParaRPr lang="ko-KR" altLang="en-US" sz="16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수평선M" pitchFamily="18" charset="-127"/>
                          <a:ea typeface="HY수평선M" pitchFamily="18" charset="-127"/>
                        </a:rPr>
                        <a:t>50%</a:t>
                      </a:r>
                      <a:endParaRPr lang="ko-KR" altLang="en-US" sz="16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anchor="ctr"/>
                </a:tc>
              </a:tr>
              <a:tr h="59689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>
                          <a:latin typeface="HY수평선M" pitchFamily="18" charset="-127"/>
                          <a:ea typeface="HY수평선M" pitchFamily="18" charset="-127"/>
                        </a:rPr>
                        <a:t>골격성장</a:t>
                      </a:r>
                      <a:endParaRPr lang="en-US" altLang="ko-KR" sz="1600" dirty="0" smtClean="0">
                        <a:latin typeface="HY수평선M" pitchFamily="18" charset="-127"/>
                        <a:ea typeface="HY수평선M" pitchFamily="18" charset="-127"/>
                      </a:endParaRPr>
                    </a:p>
                    <a:p>
                      <a:pPr algn="ctr" latinLnBrk="1"/>
                      <a:r>
                        <a:rPr lang="ko-KR" altLang="en-US" sz="1600" dirty="0" smtClean="0">
                          <a:latin typeface="HY수평선M" pitchFamily="18" charset="-127"/>
                          <a:ea typeface="HY수평선M" pitchFamily="18" charset="-127"/>
                        </a:rPr>
                        <a:t>불량</a:t>
                      </a:r>
                      <a:endParaRPr lang="ko-KR" altLang="en-US" sz="16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수평선M" pitchFamily="18" charset="-127"/>
                          <a:ea typeface="HY수평선M" pitchFamily="18" charset="-127"/>
                        </a:rPr>
                        <a:t>70%</a:t>
                      </a:r>
                      <a:endParaRPr lang="ko-KR" altLang="en-US" sz="16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수평선M" pitchFamily="18" charset="-127"/>
                          <a:ea typeface="HY수평선M" pitchFamily="18" charset="-127"/>
                        </a:rPr>
                        <a:t>30%</a:t>
                      </a:r>
                      <a:endParaRPr lang="ko-KR" altLang="en-US" sz="1600" dirty="0">
                        <a:latin typeface="HY수평선M" pitchFamily="18" charset="-127"/>
                        <a:ea typeface="HY수평선M" pitchFamily="18" charset="-127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7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1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20" name="그림 19" descr="건국대 로고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21288"/>
            <a:ext cx="9144000" cy="836713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979712" y="18864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++ </a:t>
            </a:r>
            <a:r>
              <a:rPr lang="ko-KR" altLang="en-US" sz="3600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를 위하여</a:t>
            </a:r>
            <a:r>
              <a:rPr lang="en-US" altLang="ko-KR" sz="3600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!!!</a:t>
            </a:r>
            <a:endParaRPr lang="ko-KR" altLang="en-US" sz="3600" b="1" dirty="0">
              <a:solidFill>
                <a:srgbClr val="FF0000"/>
              </a:solidFill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300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78" name="Picture 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68998"/>
            <a:ext cx="8208911" cy="4394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그룹 19"/>
          <p:cNvGrpSpPr>
            <a:grpSpLocks/>
          </p:cNvGrpSpPr>
          <p:nvPr/>
        </p:nvGrpSpPr>
        <p:grpSpPr bwMode="auto">
          <a:xfrm>
            <a:off x="250825" y="908050"/>
            <a:ext cx="3384550" cy="503238"/>
            <a:chOff x="395536" y="1052736"/>
            <a:chExt cx="1872208" cy="504056"/>
          </a:xfrm>
        </p:grpSpPr>
        <p:cxnSp>
          <p:nvCxnSpPr>
            <p:cNvPr id="40" name="직선 연결선 39"/>
            <p:cNvCxnSpPr/>
            <p:nvPr/>
          </p:nvCxnSpPr>
          <p:spPr>
            <a:xfrm>
              <a:off x="395536" y="1052736"/>
              <a:ext cx="0" cy="504056"/>
            </a:xfrm>
            <a:prstGeom prst="line">
              <a:avLst/>
            </a:prstGeom>
            <a:ln w="28575">
              <a:solidFill>
                <a:srgbClr val="E067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>
              <a:off x="395536" y="1556792"/>
              <a:ext cx="1872208" cy="0"/>
            </a:xfrm>
            <a:prstGeom prst="line">
              <a:avLst/>
            </a:prstGeom>
            <a:ln w="25400">
              <a:solidFill>
                <a:srgbClr val="E067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776" name="TextBox 11"/>
          <p:cNvSpPr txBox="1">
            <a:spLocks noChangeArrowheads="1"/>
          </p:cNvSpPr>
          <p:nvPr/>
        </p:nvSpPr>
        <p:spPr bwMode="auto">
          <a:xfrm>
            <a:off x="328613" y="908050"/>
            <a:ext cx="3394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400" b="1">
                <a:latin typeface="HY수평선B" pitchFamily="18" charset="-127"/>
                <a:ea typeface="HY수평선B" pitchFamily="18" charset="-127"/>
              </a:rPr>
              <a:t>비타민</a:t>
            </a:r>
            <a:r>
              <a:rPr lang="en-US" altLang="ko-KR" sz="2400" b="1">
                <a:latin typeface="HY수평선B" pitchFamily="18" charset="-127"/>
                <a:ea typeface="HY수평선B" pitchFamily="18" charset="-127"/>
              </a:rPr>
              <a:t>A </a:t>
            </a:r>
            <a:r>
              <a:rPr lang="ko-KR" altLang="en-US" sz="2400" b="1">
                <a:latin typeface="HY수평선B" pitchFamily="18" charset="-127"/>
                <a:ea typeface="HY수평선B" pitchFamily="18" charset="-127"/>
              </a:rPr>
              <a:t>조절기술 적용 </a:t>
            </a:r>
          </a:p>
        </p:txBody>
      </p:sp>
      <p:grpSp>
        <p:nvGrpSpPr>
          <p:cNvPr id="11" name="그룹 46"/>
          <p:cNvGrpSpPr/>
          <p:nvPr/>
        </p:nvGrpSpPr>
        <p:grpSpPr>
          <a:xfrm>
            <a:off x="-14756" y="-27384"/>
            <a:ext cx="1058364" cy="1008112"/>
            <a:chOff x="-158772" y="0"/>
            <a:chExt cx="1767385" cy="1094636"/>
          </a:xfrm>
        </p:grpSpPr>
        <p:pic>
          <p:nvPicPr>
            <p:cNvPr id="12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3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14" name="그림 13" descr="건국대 로고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21288"/>
            <a:ext cx="9144000" cy="836713"/>
          </a:xfrm>
          <a:prstGeom prst="rect">
            <a:avLst/>
          </a:prstGeom>
          <a:noFill/>
        </p:spPr>
      </p:pic>
      <p:sp>
        <p:nvSpPr>
          <p:cNvPr id="16" name="제목 1"/>
          <p:cNvSpPr txBox="1">
            <a:spLocks/>
          </p:cNvSpPr>
          <p:nvPr/>
        </p:nvSpPr>
        <p:spPr>
          <a:xfrm>
            <a:off x="1763688" y="273032"/>
            <a:ext cx="5688632" cy="58420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50" normalizeH="0" baseline="0" noProof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근내 지방도 증가를 하려면</a:t>
            </a:r>
            <a:r>
              <a:rPr kumimoji="0" lang="en-US" altLang="ko-KR" sz="3200" b="1" i="0" u="none" strike="noStrike" kern="1200" cap="none" spc="50" normalizeH="0" baseline="0" noProof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!!!</a:t>
            </a:r>
            <a:endParaRPr kumimoji="0" lang="ko-KR" altLang="en-US" sz="3200" b="1" i="0" u="none" strike="noStrike" kern="1200" cap="none" spc="50" normalizeH="0" baseline="0" noProof="0" dirty="0" smtClean="0">
              <a:ln w="11430">
                <a:solidFill>
                  <a:srgbClr val="0070C0"/>
                </a:solidFill>
              </a:ln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82213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8" name="그림 7" descr="건국대 로고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159"/>
          <a:stretch>
            <a:fillRect/>
          </a:stretch>
        </p:blipFill>
        <p:spPr>
          <a:xfrm>
            <a:off x="558301" y="1344613"/>
            <a:ext cx="7823699" cy="5111750"/>
          </a:xfrm>
          <a:prstGeom prst="rect">
            <a:avLst/>
          </a:prstGeom>
          <a:noFill/>
        </p:spPr>
      </p:pic>
      <p:sp>
        <p:nvSpPr>
          <p:cNvPr id="18" name="타원 26"/>
          <p:cNvSpPr>
            <a:spLocks noChangeArrowheads="1"/>
          </p:cNvSpPr>
          <p:nvPr/>
        </p:nvSpPr>
        <p:spPr bwMode="auto">
          <a:xfrm>
            <a:off x="1416050" y="2184400"/>
            <a:ext cx="2222500" cy="563563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endParaRPr lang="ko-KR" altLang="en-US">
              <a:latin typeface="Arial" pitchFamily="34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692275" y="3231219"/>
            <a:ext cx="202723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새굴림" pitchFamily="18" charset="-127"/>
                <a:ea typeface="새굴림" pitchFamily="18" charset="-127"/>
              </a:rPr>
              <a:t>경구 또는 근육주사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019800" y="2335213"/>
            <a:ext cx="19050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새굴림" pitchFamily="18" charset="-127"/>
                <a:ea typeface="새굴림" pitchFamily="18" charset="-127"/>
              </a:rPr>
              <a:t>경구 </a:t>
            </a:r>
            <a:r>
              <a:rPr lang="en-US" altLang="ko-KR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새굴림" pitchFamily="18" charset="-127"/>
                <a:ea typeface="새굴림" pitchFamily="18" charset="-127"/>
              </a:rPr>
              <a:t>or </a:t>
            </a:r>
            <a:r>
              <a:rPr lang="ko-KR" alt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새굴림" pitchFamily="18" charset="-127"/>
                <a:ea typeface="새굴림" pitchFamily="18" charset="-127"/>
              </a:rPr>
              <a:t>근육주사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16051" y="4149725"/>
            <a:ext cx="6647882" cy="863600"/>
          </a:xfrm>
          <a:prstGeom prst="rect">
            <a:avLst/>
          </a:prstGeom>
          <a:solidFill>
            <a:srgbClr val="FFFF99"/>
          </a:solidFill>
          <a:ln w="76200">
            <a:solidFill>
              <a:srgbClr val="00FF00"/>
            </a:solidFill>
            <a:miter lim="800000"/>
            <a:headEnd/>
            <a:tailEnd/>
          </a:ln>
          <a:effectLst>
            <a:prstShdw prst="shdw13" dist="53882" dir="13500000">
              <a:srgbClr val="009900">
                <a:alpha val="50000"/>
              </a:srgbClr>
            </a:prstShdw>
          </a:effec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7010400" y="5564188"/>
            <a:ext cx="9144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ko-KR" altLang="en-US" sz="16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ko-KR" altLang="en-US" sz="1600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령</a:t>
            </a:r>
            <a:endParaRPr lang="ko-KR" altLang="en-US" sz="16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1219200" y="5732463"/>
            <a:ext cx="45720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endParaRPr lang="en-US" altLang="ko-KR">
              <a:effectLst>
                <a:outerShdw blurRad="38100" dist="38100" dir="2700000" algn="tl">
                  <a:srgbClr val="C0C0C0"/>
                </a:outerShdw>
              </a:effectLst>
              <a:latin typeface="휴먼매직체" pitchFamily="18" charset="-127"/>
              <a:ea typeface="휴먼매직체" pitchFamily="18" charset="-127"/>
            </a:endParaRPr>
          </a:p>
          <a:p>
            <a:pPr eaLnBrk="1" hangingPunct="1"/>
            <a:endParaRPr lang="en-US" altLang="ko-KR">
              <a:effectLst>
                <a:outerShdw blurRad="38100" dist="38100" dir="2700000" algn="tl">
                  <a:srgbClr val="C0C0C0"/>
                </a:outerShdw>
              </a:effectLst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>
            <a:off x="3505200" y="4210566"/>
            <a:ext cx="0" cy="863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ko-KR" altLang="en-US">
              <a:ea typeface="굴림" pitchFamily="34" charset="-127"/>
            </a:endParaRPr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>
            <a:off x="6491406" y="4157023"/>
            <a:ext cx="0" cy="863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ko-KR" altLang="en-US">
              <a:ea typeface="굴림" pitchFamily="34" charset="-127"/>
            </a:endParaRP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1892300" y="4381500"/>
            <a:ext cx="1079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b="1" dirty="0">
                <a:solidFill>
                  <a:srgbClr val="FF3300"/>
                </a:solidFill>
                <a:latin typeface="굴림" pitchFamily="34" charset="-127"/>
                <a:ea typeface="굴림" pitchFamily="34" charset="-127"/>
              </a:rPr>
              <a:t>육성</a:t>
            </a:r>
            <a:endParaRPr lang="en-US" altLang="ko-KR" b="1" dirty="0">
              <a:solidFill>
                <a:srgbClr val="FF3300"/>
              </a:solidFill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4567995" y="4365625"/>
            <a:ext cx="1062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b="1" dirty="0">
                <a:solidFill>
                  <a:srgbClr val="0033CC"/>
                </a:solidFill>
                <a:latin typeface="굴림" pitchFamily="34" charset="-127"/>
                <a:ea typeface="굴림" pitchFamily="34" charset="-127"/>
              </a:rPr>
              <a:t>비육 </a:t>
            </a:r>
            <a:endParaRPr lang="en-US" altLang="ko-KR" b="1" dirty="0">
              <a:solidFill>
                <a:srgbClr val="0033CC"/>
              </a:solidFill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6787794" y="4400550"/>
            <a:ext cx="8703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b="1" dirty="0">
                <a:solidFill>
                  <a:srgbClr val="FF3300"/>
                </a:solidFill>
                <a:latin typeface="굴림" pitchFamily="34" charset="-127"/>
                <a:ea typeface="굴림" pitchFamily="34" charset="-127"/>
              </a:rPr>
              <a:t>숙성</a:t>
            </a:r>
            <a:endParaRPr lang="en-US" altLang="ko-KR" b="1" dirty="0">
              <a:solidFill>
                <a:srgbClr val="FF3300"/>
              </a:solidFill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595313" y="2063750"/>
            <a:ext cx="387350" cy="2735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ko-KR" altLang="en-US" sz="16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혈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 sz="16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액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 sz="16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중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 sz="16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비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 sz="16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타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 sz="16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민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 sz="16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A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 sz="16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농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 sz="16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도</a:t>
            </a:r>
          </a:p>
        </p:txBody>
      </p:sp>
      <p:sp>
        <p:nvSpPr>
          <p:cNvPr id="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4945" y="719699"/>
            <a:ext cx="7669213" cy="490537"/>
          </a:xfrm>
          <a:prstGeom prst="rect">
            <a:avLst/>
          </a:prstGeom>
        </p:spPr>
        <p:txBody>
          <a:bodyPr/>
          <a:lstStyle/>
          <a:p>
            <a:r>
              <a:rPr lang="ko-KR" altLang="en-US" sz="2800" b="1" i="1" u="sng" dirty="0" smtClean="0">
                <a:solidFill>
                  <a:srgbClr val="003399"/>
                </a:solidFill>
                <a:latin typeface="HY헤드라인M" pitchFamily="18" charset="-127"/>
                <a:ea typeface="HY헤드라인M" pitchFamily="18" charset="-127"/>
              </a:rPr>
              <a:t>비타민</a:t>
            </a:r>
            <a:r>
              <a:rPr lang="en-US" altLang="ko-KR" sz="2800" b="1" i="1" u="sng" dirty="0" smtClean="0">
                <a:solidFill>
                  <a:srgbClr val="003399"/>
                </a:solidFill>
                <a:latin typeface="HY헤드라인M" pitchFamily="18" charset="-127"/>
                <a:ea typeface="HY헤드라인M" pitchFamily="18" charset="-127"/>
              </a:rPr>
              <a:t>A </a:t>
            </a:r>
            <a:r>
              <a:rPr lang="ko-KR" altLang="en-US" sz="2800" b="1" i="1" u="sng" dirty="0" smtClean="0">
                <a:solidFill>
                  <a:srgbClr val="003399"/>
                </a:solidFill>
                <a:latin typeface="HY헤드라인M" pitchFamily="18" charset="-127"/>
                <a:ea typeface="HY헤드라인M" pitchFamily="18" charset="-127"/>
              </a:rPr>
              <a:t>급여와 혈중 비타민</a:t>
            </a:r>
            <a:r>
              <a:rPr lang="en-US" altLang="ko-KR" sz="2800" b="1" i="1" u="sng" dirty="0" smtClean="0">
                <a:solidFill>
                  <a:srgbClr val="003399"/>
                </a:solidFill>
                <a:latin typeface="HY헤드라인M" pitchFamily="18" charset="-127"/>
                <a:ea typeface="HY헤드라인M" pitchFamily="18" charset="-127"/>
              </a:rPr>
              <a:t>A </a:t>
            </a:r>
            <a:r>
              <a:rPr lang="ko-KR" altLang="en-US" sz="2800" b="1" i="1" u="sng" dirty="0" smtClean="0">
                <a:solidFill>
                  <a:srgbClr val="003399"/>
                </a:solidFill>
                <a:latin typeface="HY헤드라인M" pitchFamily="18" charset="-127"/>
                <a:ea typeface="HY헤드라인M" pitchFamily="18" charset="-127"/>
              </a:rPr>
              <a:t>농도 추이</a:t>
            </a: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1692275" y="6108810"/>
            <a:ext cx="6983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400" dirty="0"/>
              <a:t>Oka </a:t>
            </a:r>
            <a:r>
              <a:rPr lang="en-US" altLang="ko-KR" sz="1400" i="1" dirty="0"/>
              <a:t>et al</a:t>
            </a:r>
            <a:r>
              <a:rPr lang="en-US" altLang="ko-KR" sz="1400" dirty="0"/>
              <a:t>., Proc. </a:t>
            </a:r>
            <a:r>
              <a:rPr lang="en-US" altLang="ko-KR" sz="1400" dirty="0" err="1"/>
              <a:t>Jpn.Soci</a:t>
            </a:r>
            <a:r>
              <a:rPr lang="en-US" altLang="ko-KR" sz="1400" dirty="0"/>
              <a:t>. Anim. </a:t>
            </a:r>
            <a:r>
              <a:rPr lang="en-US" altLang="ko-KR" sz="1400" dirty="0" err="1"/>
              <a:t>Nutr</a:t>
            </a:r>
            <a:r>
              <a:rPr lang="en-US" altLang="ko-KR" sz="1400" dirty="0"/>
              <a:t>. </a:t>
            </a:r>
            <a:r>
              <a:rPr lang="en-US" altLang="ko-KR" sz="1400" dirty="0" err="1"/>
              <a:t>Metabol</a:t>
            </a:r>
            <a:r>
              <a:rPr lang="en-US" altLang="ko-KR" sz="1400" dirty="0"/>
              <a:t>., 43, 137-144. 1999</a:t>
            </a:r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auto">
          <a:xfrm>
            <a:off x="2898884" y="2894669"/>
            <a:ext cx="674633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itchFamily="18" charset="-127"/>
                <a:ea typeface="새굴림" pitchFamily="18" charset="-127"/>
              </a:rPr>
              <a:t>만 </a:t>
            </a:r>
            <a:r>
              <a:rPr lang="en-US" altLang="ko-K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새굴림" pitchFamily="18" charset="-127"/>
                <a:ea typeface="새굴림" pitchFamily="18" charset="-127"/>
              </a:rPr>
              <a:t>IU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7222947" y="2074863"/>
            <a:ext cx="5334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1600" b="1" dirty="0"/>
              <a:t>만 </a:t>
            </a:r>
            <a:r>
              <a:rPr lang="en-US" altLang="ko-KR" sz="1600" b="1" dirty="0"/>
              <a:t>IU</a:t>
            </a:r>
          </a:p>
        </p:txBody>
      </p:sp>
    </p:spTree>
    <p:extLst>
      <p:ext uri="{BB962C8B-B14F-4D97-AF65-F5344CB8AC3E}">
        <p14:creationId xmlns:p14="http://schemas.microsoft.com/office/powerpoint/2010/main" xmlns="" val="3367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8" name="그림 7" descr="건국대 로고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:\대영-소201105\아픈소\IMG_89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162652" y="881336"/>
            <a:ext cx="4262537" cy="2819400"/>
          </a:xfrm>
          <a:prstGeom prst="rect">
            <a:avLst/>
          </a:prstGeom>
          <a:noFill/>
        </p:spPr>
      </p:pic>
      <p:pic>
        <p:nvPicPr>
          <p:cNvPr id="7" name="Picture 3" descr="F:\대영-소201105\아픈소\IMG_89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81336"/>
            <a:ext cx="4716016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F:\대영-소201105\아픈소\IMG_89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42642"/>
            <a:ext cx="4283968" cy="263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직사각형 7"/>
          <p:cNvSpPr>
            <a:spLocks noChangeArrowheads="1"/>
          </p:cNvSpPr>
          <p:nvPr/>
        </p:nvSpPr>
        <p:spPr bwMode="auto">
          <a:xfrm>
            <a:off x="4572000" y="4437112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b="1" dirty="0">
                <a:solidFill>
                  <a:srgbClr val="0000FF"/>
                </a:solidFill>
              </a:rPr>
              <a:t>비타민</a:t>
            </a:r>
            <a:r>
              <a:rPr lang="en-US" altLang="ko-KR" b="1" dirty="0">
                <a:solidFill>
                  <a:srgbClr val="0000FF"/>
                </a:solidFill>
              </a:rPr>
              <a:t> A </a:t>
            </a:r>
            <a:r>
              <a:rPr lang="ko-KR" altLang="en-US" b="1" dirty="0">
                <a:solidFill>
                  <a:srgbClr val="0000FF"/>
                </a:solidFill>
              </a:rPr>
              <a:t>결핍증</a:t>
            </a:r>
            <a:r>
              <a:rPr lang="en-US" altLang="ko-KR" b="1" dirty="0">
                <a:solidFill>
                  <a:srgbClr val="0000FF"/>
                </a:solidFill>
              </a:rPr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ko-KR" sz="1600" b="1" dirty="0">
                <a:solidFill>
                  <a:srgbClr val="FF0000"/>
                </a:solidFill>
              </a:rPr>
              <a:t>◇  </a:t>
            </a:r>
            <a:r>
              <a:rPr lang="ko-KR" altLang="en-US" sz="1600" b="1" dirty="0">
                <a:solidFill>
                  <a:srgbClr val="FF0000"/>
                </a:solidFill>
              </a:rPr>
              <a:t>거세 비육우의 경우 생후 </a:t>
            </a:r>
            <a:r>
              <a:rPr lang="en-US" altLang="ko-KR" sz="1600" b="1" dirty="0">
                <a:solidFill>
                  <a:srgbClr val="FF0000"/>
                </a:solidFill>
              </a:rPr>
              <a:t>20-24</a:t>
            </a:r>
            <a:r>
              <a:rPr lang="ko-KR" altLang="en-US" sz="1600" b="1" dirty="0" err="1">
                <a:solidFill>
                  <a:srgbClr val="FF0000"/>
                </a:solidFill>
              </a:rPr>
              <a:t>월령</a:t>
            </a:r>
            <a:r>
              <a:rPr lang="ko-KR" altLang="en-US" sz="1600" b="1" dirty="0">
                <a:solidFill>
                  <a:srgbClr val="FF0000"/>
                </a:solidFill>
              </a:rPr>
              <a:t> 발생</a:t>
            </a:r>
            <a:r>
              <a:rPr lang="en-US" altLang="ko-KR" sz="1600" b="1" dirty="0">
                <a:solidFill>
                  <a:srgbClr val="FF0000"/>
                </a:solidFill>
              </a:rPr>
              <a:t/>
            </a:r>
            <a:br>
              <a:rPr lang="en-US" altLang="ko-KR" sz="1600" b="1" dirty="0">
                <a:solidFill>
                  <a:srgbClr val="FF0000"/>
                </a:solidFill>
              </a:rPr>
            </a:br>
            <a:r>
              <a:rPr lang="en-US" altLang="ko-KR" sz="1600" b="1" dirty="0">
                <a:solidFill>
                  <a:srgbClr val="FF0000"/>
                </a:solidFill>
              </a:rPr>
              <a:t>◇  </a:t>
            </a:r>
            <a:r>
              <a:rPr lang="ko-KR" altLang="en-US" sz="1600" b="1" dirty="0">
                <a:solidFill>
                  <a:srgbClr val="FF0000"/>
                </a:solidFill>
              </a:rPr>
              <a:t>비타민</a:t>
            </a:r>
            <a:r>
              <a:rPr lang="en-US" altLang="ko-KR" sz="1600" b="1" dirty="0">
                <a:solidFill>
                  <a:srgbClr val="FF0000"/>
                </a:solidFill>
              </a:rPr>
              <a:t> A 50-100</a:t>
            </a:r>
            <a:r>
              <a:rPr lang="ko-KR" altLang="en-US" sz="1600" b="1" dirty="0">
                <a:solidFill>
                  <a:srgbClr val="FF0000"/>
                </a:solidFill>
              </a:rPr>
              <a:t>만 </a:t>
            </a:r>
            <a:r>
              <a:rPr lang="en-US" altLang="ko-KR" sz="1600" b="1" dirty="0">
                <a:solidFill>
                  <a:srgbClr val="FF0000"/>
                </a:solidFill>
              </a:rPr>
              <a:t>IU </a:t>
            </a:r>
            <a:r>
              <a:rPr lang="ko-KR" altLang="en-US" sz="1600" b="1" dirty="0">
                <a:solidFill>
                  <a:srgbClr val="FF0000"/>
                </a:solidFill>
              </a:rPr>
              <a:t>근육</a:t>
            </a:r>
            <a:r>
              <a:rPr lang="en-US" altLang="ko-KR" sz="1600" b="1" dirty="0">
                <a:solidFill>
                  <a:srgbClr val="FF0000"/>
                </a:solidFill>
              </a:rPr>
              <a:t> </a:t>
            </a:r>
            <a:r>
              <a:rPr lang="ko-KR" altLang="en-US" sz="1600" b="1" dirty="0">
                <a:solidFill>
                  <a:srgbClr val="FF0000"/>
                </a:solidFill>
              </a:rPr>
              <a:t>주사</a:t>
            </a:r>
            <a:r>
              <a:rPr lang="en-US" altLang="ko-KR" sz="1600" b="1" dirty="0">
                <a:solidFill>
                  <a:srgbClr val="FF0000"/>
                </a:solidFill>
              </a:rPr>
              <a:t>, </a:t>
            </a:r>
            <a:r>
              <a:rPr lang="ko-KR" altLang="en-US" sz="1600" b="1" dirty="0">
                <a:solidFill>
                  <a:srgbClr val="FF0000"/>
                </a:solidFill>
              </a:rPr>
              <a:t>또는 급여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11" name="타원 10"/>
          <p:cNvSpPr>
            <a:spLocks noChangeArrowheads="1"/>
          </p:cNvSpPr>
          <p:nvPr/>
        </p:nvSpPr>
        <p:spPr bwMode="auto">
          <a:xfrm>
            <a:off x="1905554" y="1124744"/>
            <a:ext cx="990600" cy="2568808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2" name="타원 8"/>
          <p:cNvSpPr>
            <a:spLocks noChangeArrowheads="1"/>
          </p:cNvSpPr>
          <p:nvPr/>
        </p:nvSpPr>
        <p:spPr bwMode="auto">
          <a:xfrm>
            <a:off x="6026620" y="1723348"/>
            <a:ext cx="838200" cy="6858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3" name="타원 9"/>
          <p:cNvSpPr>
            <a:spLocks noChangeArrowheads="1"/>
          </p:cNvSpPr>
          <p:nvPr/>
        </p:nvSpPr>
        <p:spPr bwMode="auto">
          <a:xfrm>
            <a:off x="1905554" y="4724833"/>
            <a:ext cx="838200" cy="6858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5631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그림 24" descr="4.jpg"/>
          <p:cNvPicPr>
            <a:picLocks noChangeAspect="1"/>
          </p:cNvPicPr>
          <p:nvPr/>
        </p:nvPicPr>
        <p:blipFill>
          <a:blip r:embed="rId3" cstate="print"/>
          <a:srcRect l="50000" t="63161" r="15526" b="16667"/>
          <a:stretch>
            <a:fillRect/>
          </a:stretch>
        </p:blipFill>
        <p:spPr bwMode="auto">
          <a:xfrm>
            <a:off x="1725613" y="1917700"/>
            <a:ext cx="5583237" cy="3814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8" name="그룹 19"/>
          <p:cNvGrpSpPr>
            <a:grpSpLocks/>
          </p:cNvGrpSpPr>
          <p:nvPr/>
        </p:nvGrpSpPr>
        <p:grpSpPr bwMode="auto">
          <a:xfrm>
            <a:off x="250825" y="908050"/>
            <a:ext cx="1670050" cy="503238"/>
            <a:chOff x="395536" y="1052736"/>
            <a:chExt cx="1872208" cy="504056"/>
          </a:xfrm>
        </p:grpSpPr>
        <p:cxnSp>
          <p:nvCxnSpPr>
            <p:cNvPr id="8" name="직선 연결선 7"/>
            <p:cNvCxnSpPr/>
            <p:nvPr/>
          </p:nvCxnSpPr>
          <p:spPr>
            <a:xfrm>
              <a:off x="395536" y="1052736"/>
              <a:ext cx="0" cy="504056"/>
            </a:xfrm>
            <a:prstGeom prst="line">
              <a:avLst/>
            </a:prstGeom>
            <a:ln w="28575">
              <a:solidFill>
                <a:srgbClr val="E067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>
              <a:off x="395536" y="1556792"/>
              <a:ext cx="1872208" cy="0"/>
            </a:xfrm>
            <a:prstGeom prst="line">
              <a:avLst/>
            </a:prstGeom>
            <a:ln w="25400">
              <a:solidFill>
                <a:srgbClr val="E067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749" name="TextBox 11"/>
          <p:cNvSpPr txBox="1">
            <a:spLocks noChangeArrowheads="1"/>
          </p:cNvSpPr>
          <p:nvPr/>
        </p:nvSpPr>
        <p:spPr bwMode="auto">
          <a:xfrm>
            <a:off x="328613" y="908050"/>
            <a:ext cx="15922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400" b="1">
                <a:latin typeface="HY수평선B" pitchFamily="18" charset="-127"/>
                <a:ea typeface="HY수평선B" pitchFamily="18" charset="-127"/>
              </a:rPr>
              <a:t>육질 완성 </a:t>
            </a:r>
          </a:p>
        </p:txBody>
      </p:sp>
      <p:pic>
        <p:nvPicPr>
          <p:cNvPr id="13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4769" y="6021287"/>
            <a:ext cx="9144000" cy="836713"/>
          </a:xfrm>
          <a:prstGeom prst="rect">
            <a:avLst/>
          </a:prstGeom>
          <a:noFill/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092629" y="257491"/>
            <a:ext cx="6685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4000" b="1" dirty="0" err="1" smtClean="0">
                <a:solidFill>
                  <a:srgbClr val="00B050"/>
                </a:solidFill>
                <a:latin typeface="HY수평선B" pitchFamily="18" charset="-127"/>
                <a:ea typeface="HY수평선B" pitchFamily="18" charset="-127"/>
              </a:rPr>
              <a:t>근내</a:t>
            </a:r>
            <a:r>
              <a:rPr lang="ko-KR" altLang="en-US" sz="4000" b="1" dirty="0" smtClean="0">
                <a:solidFill>
                  <a:srgbClr val="00B050"/>
                </a:solidFill>
                <a:latin typeface="HY수평선B" pitchFamily="18" charset="-127"/>
                <a:ea typeface="HY수평선B" pitchFamily="18" charset="-127"/>
              </a:rPr>
              <a:t> 지방도 증가 </a:t>
            </a:r>
            <a:r>
              <a:rPr lang="en-US" altLang="ko-KR" sz="3200" b="1" dirty="0" smtClean="0">
                <a:solidFill>
                  <a:srgbClr val="00B050"/>
                </a:solidFill>
                <a:latin typeface="HY수평선B" pitchFamily="18" charset="-127"/>
                <a:ea typeface="HY수평선B" pitchFamily="18" charset="-127"/>
              </a:rPr>
              <a:t>–</a:t>
            </a:r>
            <a:r>
              <a:rPr lang="ko-KR" altLang="en-US" sz="3200" b="1" dirty="0">
                <a:solidFill>
                  <a:srgbClr val="00B050"/>
                </a:solidFill>
                <a:latin typeface="HY수평선B" pitchFamily="18" charset="-127"/>
                <a:ea typeface="HY수평선B" pitchFamily="18" charset="-127"/>
              </a:rPr>
              <a:t>기술적 배경</a:t>
            </a:r>
            <a:endParaRPr lang="en-US" altLang="ko-KR" sz="3200" b="1" dirty="0">
              <a:solidFill>
                <a:srgbClr val="00B050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grpSp>
        <p:nvGrpSpPr>
          <p:cNvPr id="15" name="그룹 46"/>
          <p:cNvGrpSpPr/>
          <p:nvPr/>
        </p:nvGrpSpPr>
        <p:grpSpPr>
          <a:xfrm>
            <a:off x="-14756" y="-27384"/>
            <a:ext cx="1058364" cy="768677"/>
            <a:chOff x="-158772" y="0"/>
            <a:chExt cx="1767385" cy="1094636"/>
          </a:xfrm>
        </p:grpSpPr>
        <p:pic>
          <p:nvPicPr>
            <p:cNvPr id="16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7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27" name="그림 26" descr="건국대 로고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644491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sp>
        <p:nvSpPr>
          <p:cNvPr id="18" name="TextBox 17"/>
          <p:cNvSpPr txBox="1"/>
          <p:nvPr/>
        </p:nvSpPr>
        <p:spPr>
          <a:xfrm>
            <a:off x="779240" y="93280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u"/>
            </a:pPr>
            <a:r>
              <a:rPr lang="ko-KR" altLang="en-US" sz="2800" b="1" dirty="0" smtClean="0">
                <a:solidFill>
                  <a:srgbClr val="0070C0"/>
                </a:solidFill>
              </a:rPr>
              <a:t> </a:t>
            </a:r>
            <a:r>
              <a:rPr lang="en-US" altLang="ko-KR" sz="2800" b="1" dirty="0" smtClean="0">
                <a:solidFill>
                  <a:srgbClr val="0070C0"/>
                </a:solidFill>
              </a:rPr>
              <a:t>2016</a:t>
            </a:r>
            <a:r>
              <a:rPr lang="ko-KR" altLang="en-US" sz="2800" b="1" dirty="0" smtClean="0">
                <a:solidFill>
                  <a:srgbClr val="0070C0"/>
                </a:solidFill>
              </a:rPr>
              <a:t>년 전국 거세한우 평균 출하성적</a:t>
            </a:r>
            <a:endParaRPr lang="en-US" altLang="ko-KR" sz="2800" b="1" dirty="0" smtClean="0">
              <a:solidFill>
                <a:srgbClr val="0070C0"/>
              </a:solidFill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3876604"/>
              </p:ext>
            </p:extLst>
          </p:nvPr>
        </p:nvGraphicFramePr>
        <p:xfrm>
          <a:off x="885483" y="1776997"/>
          <a:ext cx="6628274" cy="403747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692896"/>
                <a:gridCol w="2935378"/>
              </a:tblGrid>
              <a:tr h="4984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7030A0"/>
                          </a:solidFill>
                        </a:rPr>
                        <a:t>항  목</a:t>
                      </a:r>
                      <a:endParaRPr lang="ko-KR" alt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2400" b="1" dirty="0" smtClean="0">
                          <a:solidFill>
                            <a:srgbClr val="FF0000"/>
                          </a:solidFill>
                        </a:rPr>
                        <a:t>2016</a:t>
                      </a:r>
                      <a:r>
                        <a:rPr lang="ko-KR" altLang="en-US" sz="2400" b="1" dirty="0" smtClean="0">
                          <a:solidFill>
                            <a:srgbClr val="FF0000"/>
                          </a:solidFill>
                        </a:rPr>
                        <a:t>년</a:t>
                      </a:r>
                      <a:endParaRPr lang="ko-KR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9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7030A0"/>
                          </a:solidFill>
                        </a:rPr>
                        <a:t>출하 </a:t>
                      </a:r>
                      <a:r>
                        <a:rPr lang="ko-KR" altLang="en-US" sz="2400" b="1" dirty="0" err="1" smtClean="0">
                          <a:solidFill>
                            <a:srgbClr val="7030A0"/>
                          </a:solidFill>
                        </a:rPr>
                        <a:t>개월령</a:t>
                      </a:r>
                      <a:endParaRPr lang="ko-KR" alt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2400" b="1" dirty="0" smtClean="0">
                          <a:solidFill>
                            <a:srgbClr val="FF0000"/>
                          </a:solidFill>
                        </a:rPr>
                        <a:t>31.2</a:t>
                      </a:r>
                      <a:r>
                        <a:rPr lang="ko-KR" altLang="en-US" sz="2400" b="1" dirty="0" smtClean="0">
                          <a:solidFill>
                            <a:srgbClr val="FF0000"/>
                          </a:solidFill>
                        </a:rPr>
                        <a:t>개월</a:t>
                      </a:r>
                      <a:endParaRPr lang="ko-KR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7030A0"/>
                          </a:solidFill>
                        </a:rPr>
                        <a:t>출하체중</a:t>
                      </a:r>
                      <a:endParaRPr lang="ko-KR" alt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2400" b="1" dirty="0" smtClean="0">
                          <a:solidFill>
                            <a:srgbClr val="FF0000"/>
                          </a:solidFill>
                        </a:rPr>
                        <a:t>730kg</a:t>
                      </a:r>
                      <a:endParaRPr lang="ko-KR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7030A0"/>
                          </a:solidFill>
                        </a:rPr>
                        <a:t>도체중량</a:t>
                      </a:r>
                      <a:endParaRPr lang="ko-KR" alt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2400" b="1" dirty="0" smtClean="0">
                          <a:solidFill>
                            <a:srgbClr val="FF0000"/>
                          </a:solidFill>
                        </a:rPr>
                        <a:t>436.6kg</a:t>
                      </a:r>
                      <a:endParaRPr lang="ko-KR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err="1" smtClean="0">
                          <a:solidFill>
                            <a:srgbClr val="7030A0"/>
                          </a:solidFill>
                        </a:rPr>
                        <a:t>등지방</a:t>
                      </a:r>
                      <a:r>
                        <a:rPr lang="ko-KR" altLang="en-US" sz="2400" b="1" dirty="0" smtClean="0">
                          <a:solidFill>
                            <a:srgbClr val="7030A0"/>
                          </a:solidFill>
                        </a:rPr>
                        <a:t> 두께</a:t>
                      </a:r>
                      <a:endParaRPr lang="ko-KR" alt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2400" b="1" dirty="0" smtClean="0">
                          <a:solidFill>
                            <a:srgbClr val="FF0000"/>
                          </a:solidFill>
                        </a:rPr>
                        <a:t>13.8mm</a:t>
                      </a:r>
                      <a:endParaRPr lang="ko-KR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7030A0"/>
                          </a:solidFill>
                        </a:rPr>
                        <a:t>등심단면적</a:t>
                      </a:r>
                      <a:endParaRPr lang="ko-KR" alt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2400" b="1" dirty="0" smtClean="0">
                          <a:solidFill>
                            <a:srgbClr val="FF0000"/>
                          </a:solidFill>
                        </a:rPr>
                        <a:t>91.8cm²</a:t>
                      </a:r>
                      <a:endParaRPr lang="ko-KR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err="1" smtClean="0">
                          <a:solidFill>
                            <a:srgbClr val="7030A0"/>
                          </a:solidFill>
                        </a:rPr>
                        <a:t>근내</a:t>
                      </a:r>
                      <a:r>
                        <a:rPr lang="ko-KR" altLang="en-US" sz="2400" b="1" dirty="0" smtClean="0">
                          <a:solidFill>
                            <a:srgbClr val="7030A0"/>
                          </a:solidFill>
                        </a:rPr>
                        <a:t> 지방도</a:t>
                      </a:r>
                      <a:endParaRPr lang="ko-KR" alt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2400" b="1" dirty="0" smtClean="0">
                          <a:solidFill>
                            <a:srgbClr val="FF0000"/>
                          </a:solidFill>
                        </a:rPr>
                        <a:t>5.6</a:t>
                      </a:r>
                      <a:endParaRPr lang="ko-KR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57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rgbClr val="7030A0"/>
                          </a:solidFill>
                        </a:rPr>
                        <a:t>육질 </a:t>
                      </a:r>
                      <a:r>
                        <a:rPr lang="en-US" altLang="ko-KR" sz="2400" b="1" dirty="0" smtClean="0">
                          <a:solidFill>
                            <a:srgbClr val="7030A0"/>
                          </a:solidFill>
                        </a:rPr>
                        <a:t>1+ </a:t>
                      </a:r>
                      <a:r>
                        <a:rPr lang="ko-KR" altLang="en-US" sz="2400" b="1" dirty="0" smtClean="0">
                          <a:solidFill>
                            <a:srgbClr val="7030A0"/>
                          </a:solidFill>
                        </a:rPr>
                        <a:t>이상</a:t>
                      </a:r>
                      <a:endParaRPr lang="ko-KR" alt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2400" b="1" dirty="0" smtClean="0">
                          <a:solidFill>
                            <a:srgbClr val="FF0000"/>
                          </a:solidFill>
                        </a:rPr>
                        <a:t>59.8%</a:t>
                      </a:r>
                      <a:endParaRPr lang="ko-KR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05263"/>
            <a:ext cx="9144000" cy="1052737"/>
          </a:xfrm>
          <a:prstGeom prst="rect">
            <a:avLst/>
          </a:prstGeom>
          <a:noFill/>
        </p:spPr>
      </p:pic>
      <p:pic>
        <p:nvPicPr>
          <p:cNvPr id="15" name="그림 14" descr="건국대 로고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3427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" name="그림 19" descr="건국대 로고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0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15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sp>
        <p:nvSpPr>
          <p:cNvPr id="9" name="제목 1"/>
          <p:cNvSpPr txBox="1">
            <a:spLocks/>
          </p:cNvSpPr>
          <p:nvPr/>
        </p:nvSpPr>
        <p:spPr>
          <a:xfrm>
            <a:off x="714348" y="476672"/>
            <a:ext cx="7772400" cy="102349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한우 사육과 가격 동향 및 전망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301" y="6356067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0"/>
            <a:r>
              <a:rPr lang="ko-KR" altLang="en-US" sz="1600" b="1" dirty="0" smtClean="0">
                <a:latin typeface="+mj-ea"/>
                <a:ea typeface="+mj-ea"/>
              </a:rPr>
              <a:t>자료</a:t>
            </a:r>
            <a:r>
              <a:rPr lang="en-US" altLang="ko-KR" sz="1600" b="1" dirty="0" smtClean="0">
                <a:latin typeface="+mj-ea"/>
                <a:ea typeface="+mj-ea"/>
              </a:rPr>
              <a:t>: </a:t>
            </a:r>
            <a:r>
              <a:rPr lang="ko-KR" altLang="en-US" sz="1600" b="1" dirty="0" smtClean="0">
                <a:latin typeface="+mj-ea"/>
                <a:ea typeface="+mj-ea"/>
              </a:rPr>
              <a:t>한국농촌경제연구원</a:t>
            </a:r>
            <a:r>
              <a:rPr lang="en-US" altLang="ko-KR" sz="1600" b="1" dirty="0" smtClean="0">
                <a:latin typeface="+mj-ea"/>
                <a:ea typeface="+mj-ea"/>
              </a:rPr>
              <a:t>(KREI)</a:t>
            </a:r>
            <a:endParaRPr lang="ko-KR" altLang="en-US" sz="1600" b="1" dirty="0">
              <a:latin typeface="+mj-ea"/>
              <a:ea typeface="+mj-ea"/>
            </a:endParaRPr>
          </a:p>
        </p:txBody>
      </p:sp>
      <p:sp>
        <p:nvSpPr>
          <p:cNvPr id="12" name="내용 개체 틀 6"/>
          <p:cNvSpPr txBox="1">
            <a:spLocks/>
          </p:cNvSpPr>
          <p:nvPr/>
        </p:nvSpPr>
        <p:spPr>
          <a:xfrm>
            <a:off x="30802" y="1856096"/>
            <a:ext cx="9113198" cy="421715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▣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사육전망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) 2017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년 송아지 생산 전년 대비 감소 예상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- 2016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년 정액 판매량과 소규모 번식농가 감소로 송아지 생산 감소 전망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sz="2000" b="1" dirty="0">
                <a:solidFill>
                  <a:srgbClr val="0070C0"/>
                </a:solidFill>
                <a:latin typeface="+mn-ea"/>
                <a:cs typeface="+mn-cs"/>
              </a:rPr>
              <a:t> </a:t>
            </a:r>
            <a:r>
              <a:rPr lang="en-US" altLang="ko-KR" sz="2000" b="1" dirty="0" smtClean="0">
                <a:solidFill>
                  <a:srgbClr val="0070C0"/>
                </a:solidFill>
                <a:latin typeface="+mn-ea"/>
                <a:cs typeface="+mn-cs"/>
              </a:rPr>
              <a:t> - </a:t>
            </a:r>
            <a:r>
              <a:rPr lang="en-US" altLang="ko-KR" sz="2000" b="1" dirty="0" smtClean="0">
                <a:solidFill>
                  <a:srgbClr val="0070C0"/>
                </a:solidFill>
                <a:latin typeface="+mn-ea"/>
              </a:rPr>
              <a:t>6</a:t>
            </a: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월은 전년과 비슷한 </a:t>
            </a:r>
            <a:r>
              <a:rPr lang="en-US" altLang="ko-KR" sz="2000" b="1" dirty="0" smtClean="0">
                <a:solidFill>
                  <a:srgbClr val="0070C0"/>
                </a:solidFill>
                <a:latin typeface="+mn-ea"/>
              </a:rPr>
              <a:t>275</a:t>
            </a: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만 마리</a:t>
            </a:r>
            <a:r>
              <a:rPr lang="en-US" altLang="ko-KR" sz="2000" b="1" dirty="0" smtClean="0">
                <a:solidFill>
                  <a:srgbClr val="0070C0"/>
                </a:solidFill>
                <a:latin typeface="+mn-ea"/>
              </a:rPr>
              <a:t>(</a:t>
            </a: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한우 </a:t>
            </a:r>
            <a:r>
              <a:rPr lang="en-US" altLang="ko-KR" sz="2000" b="1" dirty="0" smtClean="0">
                <a:solidFill>
                  <a:srgbClr val="0070C0"/>
                </a:solidFill>
                <a:latin typeface="+mn-ea"/>
              </a:rPr>
              <a:t>262</a:t>
            </a: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만 마리</a:t>
            </a:r>
            <a:r>
              <a:rPr lang="en-US" altLang="ko-KR" sz="2000" b="1" dirty="0" smtClean="0">
                <a:solidFill>
                  <a:srgbClr val="0070C0"/>
                </a:solidFill>
                <a:latin typeface="+mn-ea"/>
              </a:rPr>
              <a:t>)</a:t>
            </a:r>
            <a:r>
              <a:rPr lang="ko-KR" altLang="en-US" sz="2000" b="1" dirty="0" smtClean="0">
                <a:solidFill>
                  <a:srgbClr val="0070C0"/>
                </a:solidFill>
                <a:latin typeface="+mn-ea"/>
                <a:cs typeface="+mn-cs"/>
              </a:rPr>
              <a:t> 예상</a:t>
            </a:r>
            <a:endParaRPr lang="en-US" altLang="ko-KR" sz="2000" b="1" dirty="0" smtClean="0">
              <a:solidFill>
                <a:srgbClr val="0070C0"/>
              </a:solidFill>
              <a:latin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ko-KR" altLang="en-US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▣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공급전망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) 3~5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월 도축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마릿수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전년보다 증가 전망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-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출하대기 물량의 증가로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3~5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월 도축은 전년보다 </a:t>
            </a:r>
            <a:r>
              <a:rPr lang="en-US" altLang="ko-KR" sz="2000" b="1" dirty="0" smtClean="0">
                <a:solidFill>
                  <a:srgbClr val="0070C0"/>
                </a:solidFill>
                <a:latin typeface="+mn-ea"/>
              </a:rPr>
              <a:t>2.7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%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증가한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18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만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7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천두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-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국내 가격 약세지만 수입육 수요 증가로 전년보다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6%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내외 증가 전망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▣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가격전망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)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lang="en-US" altLang="ko-KR" sz="2400" b="1" noProof="0" dirty="0" smtClean="0">
                <a:solidFill>
                  <a:srgbClr val="FF0000"/>
                </a:solidFill>
                <a:latin typeface="+mn-ea"/>
              </a:rPr>
              <a:t>3~5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월 한우 도매가격 전년 대비 </a:t>
            </a:r>
            <a:r>
              <a:rPr lang="ko-KR" altLang="en-US" sz="2400" b="1" dirty="0">
                <a:solidFill>
                  <a:srgbClr val="FF0000"/>
                </a:solidFill>
                <a:latin typeface="+mn-ea"/>
              </a:rPr>
              <a:t>약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세 전망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- </a:t>
            </a: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수요</a:t>
            </a:r>
            <a:r>
              <a:rPr lang="en-US" altLang="ko-KR" sz="2000" b="1" dirty="0" smtClean="0">
                <a:solidFill>
                  <a:srgbClr val="0070C0"/>
                </a:solidFill>
                <a:latin typeface="+mn-ea"/>
              </a:rPr>
              <a:t> </a:t>
            </a:r>
            <a:r>
              <a:rPr lang="ko-KR" altLang="en-US" sz="2000" b="1" dirty="0" err="1" smtClean="0">
                <a:solidFill>
                  <a:srgbClr val="0070C0"/>
                </a:solidFill>
                <a:latin typeface="+mn-ea"/>
              </a:rPr>
              <a:t>불확실성으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로 </a:t>
            </a:r>
            <a:r>
              <a:rPr lang="en-US" altLang="ko-KR" sz="2000" b="1" dirty="0" smtClean="0">
                <a:solidFill>
                  <a:srgbClr val="0070C0"/>
                </a:solidFill>
                <a:latin typeface="+mn-ea"/>
              </a:rPr>
              <a:t>3~5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월 한우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등급 도매가격 전년 동월보다 </a:t>
            </a:r>
            <a:r>
              <a:rPr lang="ko-KR" altLang="en-US" sz="2000" b="1" dirty="0" smtClean="0">
                <a:solidFill>
                  <a:srgbClr val="0070C0"/>
                </a:solidFill>
                <a:latin typeface="+mn-ea"/>
              </a:rPr>
              <a:t>하</a:t>
            </a:r>
            <a:r>
              <a:rPr lang="ko-KR" altLang="en-US" sz="2000" b="1" dirty="0">
                <a:solidFill>
                  <a:srgbClr val="0070C0"/>
                </a:solidFill>
                <a:latin typeface="+mn-ea"/>
              </a:rPr>
              <a:t>락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한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16,000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원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~17,000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원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/kg(</a:t>
            </a: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지육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)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전망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832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771592" y="764704"/>
            <a:ext cx="6672263" cy="7921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rtlCol="0" anchor="ctr">
            <a:noAutofit/>
          </a:bodyPr>
          <a:lstStyle/>
          <a:p>
            <a:pPr indent="-182880" algn="ctr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en-US" altLang="ko-KR" sz="18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 </a:t>
            </a:r>
            <a:r>
              <a:rPr lang="ko-KR" altLang="en-US" sz="36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나</a:t>
            </a:r>
            <a:r>
              <a:rPr lang="ko-KR" altLang="en-US" sz="3600" dirty="0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주 한우의 목표 설</a:t>
            </a:r>
            <a:r>
              <a:rPr lang="ko-KR" altLang="en-US" sz="36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정</a:t>
            </a:r>
            <a:endParaRPr lang="en-US" altLang="ko-KR" sz="2400" dirty="0" smtClean="0">
              <a:solidFill>
                <a:srgbClr val="0000FF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684213" y="1916113"/>
            <a:ext cx="7200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buFont typeface="Wingdings" pitchFamily="2" charset="2"/>
              <a:buChar char="u"/>
            </a:pPr>
            <a:r>
              <a:rPr lang="ko-KR" altLang="en-US" sz="2800" dirty="0">
                <a:solidFill>
                  <a:srgbClr val="0070C0"/>
                </a:solidFill>
                <a:latin typeface="HY울릉도M" pitchFamily="18" charset="-127"/>
                <a:ea typeface="HY울릉도M" pitchFamily="18" charset="-127"/>
              </a:rPr>
              <a:t> 사육 목표</a:t>
            </a:r>
            <a:r>
              <a:rPr lang="en-US" altLang="ko-KR" sz="2800" dirty="0">
                <a:solidFill>
                  <a:srgbClr val="0070C0"/>
                </a:solidFill>
                <a:latin typeface="HY울릉도M" pitchFamily="18" charset="-127"/>
                <a:ea typeface="HY울릉도M" pitchFamily="18" charset="-127"/>
              </a:rPr>
              <a:t>(30</a:t>
            </a:r>
            <a:r>
              <a:rPr lang="ko-KR" altLang="en-US" sz="2800" dirty="0" err="1">
                <a:solidFill>
                  <a:srgbClr val="0070C0"/>
                </a:solidFill>
                <a:latin typeface="HY울릉도M" pitchFamily="18" charset="-127"/>
                <a:ea typeface="HY울릉도M" pitchFamily="18" charset="-127"/>
              </a:rPr>
              <a:t>개월령</a:t>
            </a:r>
            <a:r>
              <a:rPr lang="ko-KR" altLang="en-US" sz="2800" dirty="0">
                <a:solidFill>
                  <a:srgbClr val="0070C0"/>
                </a:solidFill>
                <a:latin typeface="HY울릉도M" pitchFamily="18" charset="-127"/>
                <a:ea typeface="HY울릉도M" pitchFamily="18" charset="-127"/>
              </a:rPr>
              <a:t> 출하</a:t>
            </a:r>
            <a:r>
              <a:rPr lang="en-US" altLang="ko-KR" sz="2800" dirty="0">
                <a:solidFill>
                  <a:srgbClr val="0070C0"/>
                </a:solidFill>
                <a:latin typeface="HY울릉도M" pitchFamily="18" charset="-127"/>
                <a:ea typeface="HY울릉도M" pitchFamily="18" charset="-127"/>
              </a:rPr>
              <a:t>)</a:t>
            </a:r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971550" y="2565400"/>
          <a:ext cx="6121400" cy="345599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208983"/>
                <a:gridCol w="2912417"/>
              </a:tblGrid>
              <a:tr h="60455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0" dirty="0" smtClean="0">
                          <a:solidFill>
                            <a:srgbClr val="7030A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항 목</a:t>
                      </a:r>
                      <a:endParaRPr lang="ko-KR" altLang="en-US" sz="2800" b="0" dirty="0">
                        <a:solidFill>
                          <a:srgbClr val="7030A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91451" marR="91451"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ko-KR" altLang="en-US" sz="2800" b="0" dirty="0" smtClean="0">
                          <a:solidFill>
                            <a:srgbClr val="FF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목 표</a:t>
                      </a:r>
                      <a:endParaRPr lang="ko-KR" altLang="en-US" sz="2800" b="0" dirty="0">
                        <a:solidFill>
                          <a:srgbClr val="FF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91451" marR="91451"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752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0" dirty="0" smtClean="0">
                          <a:solidFill>
                            <a:srgbClr val="7030A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출하체중</a:t>
                      </a:r>
                      <a:endParaRPr lang="ko-KR" altLang="en-US" sz="2400" b="0" dirty="0">
                        <a:solidFill>
                          <a:srgbClr val="7030A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2400" b="0" dirty="0" smtClean="0">
                          <a:solidFill>
                            <a:srgbClr val="FF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800kg</a:t>
                      </a:r>
                      <a:endParaRPr lang="ko-KR" altLang="en-US" sz="2400" b="0" dirty="0">
                        <a:solidFill>
                          <a:srgbClr val="FF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2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0" dirty="0" smtClean="0">
                          <a:solidFill>
                            <a:srgbClr val="7030A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도체중량</a:t>
                      </a:r>
                      <a:endParaRPr lang="ko-KR" altLang="en-US" sz="2400" b="0" dirty="0">
                        <a:solidFill>
                          <a:srgbClr val="7030A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2400" b="0" dirty="0" smtClean="0">
                          <a:solidFill>
                            <a:srgbClr val="FF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480kg</a:t>
                      </a:r>
                      <a:endParaRPr lang="ko-KR" altLang="en-US" sz="2400" b="0" dirty="0">
                        <a:solidFill>
                          <a:srgbClr val="FF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2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0" dirty="0" err="1" smtClean="0">
                          <a:solidFill>
                            <a:srgbClr val="7030A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등지방</a:t>
                      </a:r>
                      <a:r>
                        <a:rPr lang="ko-KR" altLang="en-US" sz="2400" b="0" dirty="0" smtClean="0">
                          <a:solidFill>
                            <a:srgbClr val="7030A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 두께</a:t>
                      </a:r>
                      <a:endParaRPr lang="ko-KR" altLang="en-US" sz="2400" b="0" dirty="0">
                        <a:solidFill>
                          <a:srgbClr val="7030A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2400" b="0" dirty="0" smtClean="0">
                          <a:solidFill>
                            <a:srgbClr val="FF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14mm</a:t>
                      </a:r>
                      <a:endParaRPr lang="ko-KR" altLang="en-US" sz="2400" b="0" dirty="0">
                        <a:solidFill>
                          <a:srgbClr val="FF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2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0" dirty="0" smtClean="0">
                          <a:solidFill>
                            <a:srgbClr val="7030A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등심단면적</a:t>
                      </a:r>
                      <a:endParaRPr lang="ko-KR" altLang="en-US" sz="2400" b="0" dirty="0">
                        <a:solidFill>
                          <a:srgbClr val="7030A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2400" b="0" dirty="0" smtClean="0">
                          <a:solidFill>
                            <a:srgbClr val="FF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100cm²</a:t>
                      </a:r>
                      <a:endParaRPr lang="ko-KR" altLang="en-US" sz="2400" b="0" dirty="0">
                        <a:solidFill>
                          <a:srgbClr val="FF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2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0" dirty="0" err="1" smtClean="0">
                          <a:solidFill>
                            <a:srgbClr val="7030A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근내</a:t>
                      </a:r>
                      <a:r>
                        <a:rPr lang="ko-KR" altLang="en-US" sz="2400" b="0" dirty="0" smtClean="0">
                          <a:solidFill>
                            <a:srgbClr val="7030A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 지방도</a:t>
                      </a:r>
                      <a:endParaRPr lang="ko-KR" altLang="en-US" sz="2400" b="0" dirty="0">
                        <a:solidFill>
                          <a:srgbClr val="7030A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2400" b="0" dirty="0" smtClean="0">
                          <a:solidFill>
                            <a:srgbClr val="FF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6.5</a:t>
                      </a:r>
                      <a:endParaRPr lang="ko-KR" altLang="en-US" sz="2400" b="0" dirty="0">
                        <a:solidFill>
                          <a:srgbClr val="FF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2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0" dirty="0" smtClean="0">
                          <a:solidFill>
                            <a:srgbClr val="7030A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육질 </a:t>
                      </a:r>
                      <a:r>
                        <a:rPr lang="en-US" altLang="ko-KR" sz="2400" b="0" dirty="0" smtClean="0">
                          <a:solidFill>
                            <a:srgbClr val="7030A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1+ </a:t>
                      </a:r>
                      <a:r>
                        <a:rPr lang="ko-KR" altLang="en-US" sz="2400" b="0" dirty="0" smtClean="0">
                          <a:solidFill>
                            <a:srgbClr val="7030A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이상</a:t>
                      </a:r>
                      <a:endParaRPr lang="ko-KR" altLang="en-US" sz="2400" b="0" dirty="0">
                        <a:solidFill>
                          <a:srgbClr val="7030A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2400" b="0" dirty="0" smtClean="0">
                          <a:solidFill>
                            <a:srgbClr val="FF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70%</a:t>
                      </a:r>
                      <a:endParaRPr lang="ko-KR" altLang="en-US" sz="2400" b="0" dirty="0">
                        <a:solidFill>
                          <a:srgbClr val="FF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91451" marR="91451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그림 7" descr="건국대 로고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9144000" cy="836713"/>
          </a:xfrm>
          <a:prstGeom prst="rect">
            <a:avLst/>
          </a:prstGeom>
          <a:noFill/>
        </p:spPr>
      </p:pic>
      <p:grpSp>
        <p:nvGrpSpPr>
          <p:cNvPr id="11" name="그룹 46"/>
          <p:cNvGrpSpPr/>
          <p:nvPr/>
        </p:nvGrpSpPr>
        <p:grpSpPr>
          <a:xfrm>
            <a:off x="107504" y="-27384"/>
            <a:ext cx="664088" cy="572411"/>
            <a:chOff x="-158772" y="0"/>
            <a:chExt cx="1767385" cy="1094636"/>
          </a:xfrm>
        </p:grpSpPr>
        <p:pic>
          <p:nvPicPr>
            <p:cNvPr id="12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3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1281105798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115616" y="764704"/>
            <a:ext cx="6672263" cy="7921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rtlCol="0" anchor="ctr">
            <a:noAutofit/>
          </a:bodyPr>
          <a:lstStyle/>
          <a:p>
            <a:pPr indent="-182880" algn="ctr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en-US" altLang="ko-KR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 </a:t>
            </a:r>
            <a:r>
              <a:rPr lang="ko-KR" alt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목표 체중 및 일당 </a:t>
            </a:r>
            <a:r>
              <a:rPr lang="ko-KR" altLang="en-US" sz="36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증체</a:t>
            </a:r>
            <a:endParaRPr lang="en-US" altLang="ko-KR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graphicFrame>
        <p:nvGraphicFramePr>
          <p:cNvPr id="8" name="Group 2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92178096"/>
              </p:ext>
            </p:extLst>
          </p:nvPr>
        </p:nvGraphicFramePr>
        <p:xfrm>
          <a:off x="395288" y="1943100"/>
          <a:ext cx="8229600" cy="4064000"/>
        </p:xfrm>
        <a:graphic>
          <a:graphicData uri="http://schemas.openxmlformats.org/drawingml/2006/table">
            <a:tbl>
              <a:tblPr/>
              <a:tblGrid>
                <a:gridCol w="1676400"/>
                <a:gridCol w="1971675"/>
                <a:gridCol w="2266950"/>
                <a:gridCol w="2314575"/>
              </a:tblGrid>
              <a:tr h="812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구   분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>
                            <a:gamma/>
                            <a:shade val="65882"/>
                            <a:invGamma/>
                          </a:srgbClr>
                        </a:gs>
                        <a:gs pos="50000">
                          <a:srgbClr val="C0C0C0"/>
                        </a:gs>
                        <a:gs pos="100000">
                          <a:srgbClr val="C0C0C0">
                            <a:gamma/>
                            <a:shade val="65882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개월령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(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생후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>
                            <a:gamma/>
                            <a:shade val="65882"/>
                            <a:invGamma/>
                          </a:srgbClr>
                        </a:gs>
                        <a:gs pos="50000">
                          <a:srgbClr val="C0C0C0"/>
                        </a:gs>
                        <a:gs pos="100000">
                          <a:srgbClr val="C0C0C0">
                            <a:gamma/>
                            <a:shade val="65882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목표체중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(kg)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>
                            <a:gamma/>
                            <a:shade val="65882"/>
                            <a:invGamma/>
                          </a:srgbClr>
                        </a:gs>
                        <a:gs pos="50000">
                          <a:srgbClr val="C0C0C0"/>
                        </a:gs>
                        <a:gs pos="100000">
                          <a:srgbClr val="C0C0C0">
                            <a:gamma/>
                            <a:shade val="65882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일당증체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(kg)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>
                            <a:gamma/>
                            <a:shade val="65882"/>
                            <a:invGamma/>
                          </a:srgbClr>
                        </a:gs>
                        <a:gs pos="50000">
                          <a:srgbClr val="C0C0C0"/>
                        </a:gs>
                        <a:gs pos="100000">
                          <a:srgbClr val="C0C0C0">
                            <a:gamma/>
                            <a:shade val="65882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육성기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15</a:t>
                      </a:r>
                      <a:r>
                        <a:rPr kumimoji="1" lang="ko-K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개월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410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0.85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비육전기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24</a:t>
                      </a:r>
                      <a:r>
                        <a:rPr kumimoji="1" lang="ko-K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개월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665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0.95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비육후기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30</a:t>
                      </a:r>
                      <a:r>
                        <a:rPr kumimoji="1" lang="ko-K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개월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800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0.75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전기간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30</a:t>
                      </a:r>
                      <a:r>
                        <a:rPr kumimoji="1" lang="ko-K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개월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800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</a:rPr>
                        <a:t>0.85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pic>
        <p:nvPicPr>
          <p:cNvPr id="7" name="그림 6" descr="건국대 로고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9144000" cy="836713"/>
          </a:xfrm>
          <a:prstGeom prst="rect">
            <a:avLst/>
          </a:prstGeom>
          <a:noFill/>
        </p:spPr>
      </p:pic>
      <p:grpSp>
        <p:nvGrpSpPr>
          <p:cNvPr id="10" name="그룹 46"/>
          <p:cNvGrpSpPr/>
          <p:nvPr/>
        </p:nvGrpSpPr>
        <p:grpSpPr>
          <a:xfrm>
            <a:off x="107504" y="-27384"/>
            <a:ext cx="664088" cy="572411"/>
            <a:chOff x="-158772" y="0"/>
            <a:chExt cx="1767385" cy="1094636"/>
          </a:xfrm>
        </p:grpSpPr>
        <p:pic>
          <p:nvPicPr>
            <p:cNvPr id="11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2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1652411645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8" name="그룹 9"/>
          <p:cNvGrpSpPr>
            <a:grpSpLocks/>
          </p:cNvGrpSpPr>
          <p:nvPr/>
        </p:nvGrpSpPr>
        <p:grpSpPr bwMode="auto">
          <a:xfrm>
            <a:off x="1475656" y="861756"/>
            <a:ext cx="5544616" cy="1127084"/>
            <a:chOff x="2365851" y="-2762"/>
            <a:chExt cx="6420931" cy="1127084"/>
          </a:xfrm>
        </p:grpSpPr>
        <p:sp>
          <p:nvSpPr>
            <p:cNvPr id="18440" name="AutoShape 193"/>
            <p:cNvSpPr>
              <a:spLocks noChangeArrowheads="1"/>
            </p:cNvSpPr>
            <p:nvPr/>
          </p:nvSpPr>
          <p:spPr bwMode="auto">
            <a:xfrm>
              <a:off x="2365851" y="116210"/>
              <a:ext cx="6254154" cy="100811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5C313"/>
                </a:gs>
                <a:gs pos="50000">
                  <a:srgbClr val="C3FF19"/>
                </a:gs>
                <a:gs pos="100000">
                  <a:srgbClr val="95C31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ko-KR" altLang="en-US" sz="2800" b="1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2" name="제목 7"/>
            <p:cNvSpPr txBox="1">
              <a:spLocks/>
            </p:cNvSpPr>
            <p:nvPr/>
          </p:nvSpPr>
          <p:spPr>
            <a:xfrm>
              <a:off x="2405873" y="-2762"/>
              <a:ext cx="6380909" cy="1127084"/>
            </a:xfrm>
            <a:prstGeom prst="rect">
              <a:avLst/>
            </a:prstGeom>
          </p:spPr>
          <p:txBody>
            <a:bodyPr anchor="ctr">
              <a:normAutofit/>
              <a:scene3d>
                <a:camera prst="orthographicFront"/>
                <a:lightRig rig="soft" dir="t">
                  <a:rot lat="0" lon="0" rev="16800000"/>
                </a:lightRig>
              </a:scene3d>
              <a:sp3d prstMaterial="softEdge">
                <a:bevelT w="38100" h="38100"/>
              </a:sp3d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kumimoji="0" lang="ko-KR" altLang="en-US" sz="3200" b="1" dirty="0">
                  <a:ln w="6350">
                    <a:noFill/>
                  </a:ln>
                  <a:solidFill>
                    <a:srgbClr val="C00000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목표 성적을 달성하려면</a:t>
              </a:r>
              <a:r>
                <a:rPr kumimoji="0" lang="en-US" altLang="ko-KR" sz="3200" b="1" dirty="0">
                  <a:ln w="6350">
                    <a:noFill/>
                  </a:ln>
                  <a:solidFill>
                    <a:srgbClr val="C00000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?</a:t>
              </a:r>
              <a:endParaRPr kumimoji="0" lang="ko-KR" altLang="en-US" sz="3200" b="1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HY울릉도M" pitchFamily="18" charset="-127"/>
                <a:ea typeface="HY울릉도M" pitchFamily="18" charset="-127"/>
                <a:cs typeface="+mj-cs"/>
              </a:endParaRPr>
            </a:p>
          </p:txBody>
        </p:sp>
      </p:grpSp>
      <p:sp>
        <p:nvSpPr>
          <p:cNvPr id="18439" name="TextBox 12"/>
          <p:cNvSpPr txBox="1">
            <a:spLocks noChangeArrowheads="1"/>
          </p:cNvSpPr>
          <p:nvPr/>
        </p:nvSpPr>
        <p:spPr bwMode="auto">
          <a:xfrm>
            <a:off x="612471" y="2348880"/>
            <a:ext cx="8064822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2400" dirty="0">
                <a:solidFill>
                  <a:srgbClr val="0070C0"/>
                </a:solidFill>
                <a:latin typeface="HY울릉도M" pitchFamily="18" charset="-127"/>
                <a:ea typeface="HY울릉도M" pitchFamily="18" charset="-127"/>
              </a:rPr>
              <a:t>◆ 골격 성장을 극대화</a:t>
            </a:r>
            <a:endParaRPr lang="en-US" altLang="ko-KR" sz="2400" dirty="0">
              <a:solidFill>
                <a:srgbClr val="0070C0"/>
              </a:solidFill>
              <a:latin typeface="HY울릉도M" pitchFamily="18" charset="-127"/>
              <a:ea typeface="HY울릉도M" pitchFamily="18" charset="-127"/>
            </a:endParaRPr>
          </a:p>
          <a:p>
            <a:pPr eaLnBrk="1" hangingPunct="1"/>
            <a:r>
              <a:rPr lang="en-US" altLang="ko-KR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   </a:t>
            </a:r>
            <a:r>
              <a:rPr lang="en-US" altLang="ko-KR" sz="2200" dirty="0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☞ </a:t>
            </a:r>
            <a:r>
              <a:rPr lang="ko-KR" altLang="en-US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육성기 </a:t>
            </a:r>
            <a:r>
              <a:rPr lang="en-US" altLang="ko-KR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TMR</a:t>
            </a:r>
            <a:r>
              <a:rPr lang="ko-KR" altLang="en-US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의 자유 급여</a:t>
            </a:r>
            <a:r>
              <a:rPr lang="en-US" altLang="ko-KR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2200" dirty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자유급여의 개념</a:t>
            </a:r>
            <a:r>
              <a:rPr lang="en-US" altLang="ko-KR" sz="2200" dirty="0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)</a:t>
            </a:r>
            <a:endParaRPr lang="en-US" altLang="ko-KR" sz="2200" dirty="0">
              <a:solidFill>
                <a:srgbClr val="00B050"/>
              </a:solidFill>
              <a:latin typeface="HY울릉도M" pitchFamily="18" charset="-127"/>
              <a:ea typeface="HY울릉도M" pitchFamily="18" charset="-127"/>
            </a:endParaRPr>
          </a:p>
          <a:p>
            <a:pPr eaLnBrk="1" hangingPunct="1"/>
            <a:r>
              <a:rPr lang="en-US" altLang="ko-KR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    ☞ </a:t>
            </a:r>
            <a:r>
              <a:rPr lang="ko-KR" altLang="en-US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육성기 </a:t>
            </a:r>
            <a:r>
              <a:rPr lang="ko-KR" altLang="en-US" sz="2200" dirty="0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조사</a:t>
            </a:r>
            <a:r>
              <a:rPr lang="ko-KR" altLang="en-US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료</a:t>
            </a:r>
            <a:r>
              <a:rPr lang="ko-KR" altLang="en-US" sz="2200" dirty="0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2200" dirty="0" err="1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급여시</a:t>
            </a:r>
            <a:r>
              <a:rPr lang="ko-KR" altLang="en-US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2200" dirty="0" err="1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알팔파</a:t>
            </a:r>
            <a:r>
              <a:rPr lang="ko-KR" altLang="en-US" sz="2200" dirty="0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2200" dirty="0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(</a:t>
            </a:r>
            <a:r>
              <a:rPr lang="en-US" altLang="ko-KR" sz="2200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1kg </a:t>
            </a:r>
            <a:r>
              <a:rPr lang="ko-KR" altLang="en-US" sz="2200" dirty="0" smtClean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rPr>
              <a:t>이내</a:t>
            </a:r>
            <a:r>
              <a:rPr lang="en-US" altLang="ko-KR" sz="2200" dirty="0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)</a:t>
            </a:r>
            <a:endParaRPr lang="en-US" altLang="ko-KR" sz="2200" dirty="0">
              <a:solidFill>
                <a:srgbClr val="00B050"/>
              </a:solidFill>
              <a:latin typeface="HY울릉도M" pitchFamily="18" charset="-127"/>
              <a:ea typeface="HY울릉도M" pitchFamily="18" charset="-127"/>
            </a:endParaRPr>
          </a:p>
          <a:p>
            <a:pPr eaLnBrk="1" hangingPunct="1"/>
            <a:r>
              <a:rPr lang="ko-KR" altLang="en-US" sz="2400" dirty="0">
                <a:solidFill>
                  <a:srgbClr val="0070C0"/>
                </a:solidFill>
                <a:latin typeface="HY울릉도M" pitchFamily="18" charset="-127"/>
                <a:ea typeface="HY울릉도M" pitchFamily="18" charset="-127"/>
              </a:rPr>
              <a:t>◆ 비육전기 </a:t>
            </a:r>
            <a:r>
              <a:rPr lang="ko-KR" altLang="en-US" sz="2400" dirty="0" err="1">
                <a:solidFill>
                  <a:srgbClr val="0070C0"/>
                </a:solidFill>
                <a:latin typeface="HY울릉도M" pitchFamily="18" charset="-127"/>
                <a:ea typeface="HY울릉도M" pitchFamily="18" charset="-127"/>
              </a:rPr>
              <a:t>근육량</a:t>
            </a:r>
            <a:r>
              <a:rPr lang="ko-KR" altLang="en-US" sz="2400" dirty="0">
                <a:solidFill>
                  <a:srgbClr val="0070C0"/>
                </a:solidFill>
                <a:latin typeface="HY울릉도M" pitchFamily="18" charset="-127"/>
                <a:ea typeface="HY울릉도M" pitchFamily="18" charset="-127"/>
              </a:rPr>
              <a:t> 증가</a:t>
            </a:r>
            <a:endParaRPr lang="en-US" altLang="ko-KR" sz="2400" dirty="0">
              <a:solidFill>
                <a:srgbClr val="0070C0"/>
              </a:solidFill>
              <a:latin typeface="HY울릉도M" pitchFamily="18" charset="-127"/>
              <a:ea typeface="HY울릉도M" pitchFamily="18" charset="-127"/>
            </a:endParaRPr>
          </a:p>
          <a:p>
            <a:pPr eaLnBrk="1" hangingPunct="1"/>
            <a:r>
              <a:rPr lang="en-US" altLang="ko-KR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    ☞ </a:t>
            </a:r>
            <a:r>
              <a:rPr lang="ko-KR" altLang="en-US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최대 </a:t>
            </a:r>
            <a:r>
              <a:rPr lang="ko-KR" altLang="en-US" sz="2200" dirty="0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섭취량으로 </a:t>
            </a:r>
            <a:r>
              <a:rPr lang="ko-KR" altLang="en-US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올라가도록</a:t>
            </a:r>
            <a:r>
              <a:rPr lang="en-US" altLang="ko-KR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볏짚 </a:t>
            </a:r>
            <a:r>
              <a:rPr lang="ko-KR" altLang="en-US" sz="2200" dirty="0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급여량 제</a:t>
            </a:r>
            <a:r>
              <a:rPr lang="ko-KR" altLang="en-US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한</a:t>
            </a:r>
            <a:endParaRPr lang="en-US" altLang="ko-KR" sz="2200" dirty="0">
              <a:solidFill>
                <a:srgbClr val="00B050"/>
              </a:solidFill>
              <a:latin typeface="HY울릉도M" pitchFamily="18" charset="-127"/>
              <a:ea typeface="HY울릉도M" pitchFamily="18" charset="-127"/>
            </a:endParaRPr>
          </a:p>
          <a:p>
            <a:pPr eaLnBrk="1" hangingPunct="1"/>
            <a:r>
              <a:rPr lang="en-US" altLang="ko-KR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    ☞ </a:t>
            </a:r>
            <a:r>
              <a:rPr lang="ko-KR" altLang="en-US" sz="2200" dirty="0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배합사료 </a:t>
            </a:r>
            <a:r>
              <a:rPr lang="ko-KR" altLang="en-US" sz="2200" dirty="0" err="1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급여시</a:t>
            </a:r>
            <a:r>
              <a:rPr lang="ko-KR" altLang="en-US" sz="2200" dirty="0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2200" dirty="0" err="1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루핀</a:t>
            </a:r>
            <a:r>
              <a:rPr lang="en-US" altLang="ko-KR" sz="2200" dirty="0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(F)</a:t>
            </a:r>
            <a:r>
              <a:rPr lang="ko-KR" altLang="en-US" sz="2200" dirty="0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추가 급여</a:t>
            </a:r>
            <a:endParaRPr lang="en-US" altLang="ko-KR" sz="2200" dirty="0">
              <a:solidFill>
                <a:srgbClr val="00B050"/>
              </a:solidFill>
              <a:latin typeface="HY울릉도M" pitchFamily="18" charset="-127"/>
              <a:ea typeface="HY울릉도M" pitchFamily="18" charset="-127"/>
            </a:endParaRPr>
          </a:p>
          <a:p>
            <a:pPr eaLnBrk="1" hangingPunct="1"/>
            <a:r>
              <a:rPr lang="en-US" altLang="ko-KR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    ☞ </a:t>
            </a:r>
            <a:r>
              <a:rPr lang="ko-KR" altLang="en-US" sz="2200" dirty="0" err="1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중조와</a:t>
            </a:r>
            <a:r>
              <a:rPr lang="ko-KR" altLang="en-US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 소금을 혼합하여 선택 </a:t>
            </a:r>
            <a:r>
              <a:rPr lang="ko-KR" altLang="en-US" sz="2200" dirty="0" err="1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채식토록</a:t>
            </a:r>
            <a:r>
              <a:rPr lang="ko-KR" altLang="en-US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 함</a:t>
            </a:r>
            <a:endParaRPr lang="en-US" altLang="ko-KR" sz="2200" dirty="0">
              <a:solidFill>
                <a:srgbClr val="00B050"/>
              </a:solidFill>
              <a:latin typeface="HY울릉도M" pitchFamily="18" charset="-127"/>
              <a:ea typeface="HY울릉도M" pitchFamily="18" charset="-127"/>
            </a:endParaRPr>
          </a:p>
          <a:p>
            <a:pPr eaLnBrk="1" hangingPunct="1"/>
            <a:r>
              <a:rPr lang="ko-KR" altLang="ko-KR" sz="2400" dirty="0">
                <a:solidFill>
                  <a:srgbClr val="0070C0"/>
                </a:solidFill>
                <a:latin typeface="HY울릉도M" pitchFamily="18" charset="-127"/>
                <a:ea typeface="HY울릉도M" pitchFamily="18" charset="-127"/>
              </a:rPr>
              <a:t>◆</a:t>
            </a:r>
            <a:r>
              <a:rPr lang="en-US" altLang="ko-KR" sz="2400" dirty="0">
                <a:solidFill>
                  <a:srgbClr val="0070C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2400" dirty="0">
                <a:solidFill>
                  <a:srgbClr val="0070C0"/>
                </a:solidFill>
                <a:latin typeface="HY울릉도M" pitchFamily="18" charset="-127"/>
                <a:ea typeface="HY울릉도M" pitchFamily="18" charset="-127"/>
              </a:rPr>
              <a:t>비육후기 </a:t>
            </a:r>
            <a:r>
              <a:rPr lang="ko-KR" altLang="en-US" sz="2400" dirty="0" err="1">
                <a:solidFill>
                  <a:srgbClr val="0070C0"/>
                </a:solidFill>
                <a:latin typeface="HY울릉도M" pitchFamily="18" charset="-127"/>
                <a:ea typeface="HY울릉도M" pitchFamily="18" charset="-127"/>
              </a:rPr>
              <a:t>근내지방도</a:t>
            </a:r>
            <a:r>
              <a:rPr lang="ko-KR" altLang="en-US" sz="2400" dirty="0">
                <a:solidFill>
                  <a:srgbClr val="0070C0"/>
                </a:solidFill>
                <a:latin typeface="HY울릉도M" pitchFamily="18" charset="-127"/>
                <a:ea typeface="HY울릉도M" pitchFamily="18" charset="-127"/>
              </a:rPr>
              <a:t> 향상</a:t>
            </a:r>
            <a:endParaRPr lang="en-US" altLang="ko-KR" sz="2400" dirty="0">
              <a:solidFill>
                <a:srgbClr val="0070C0"/>
              </a:solidFill>
              <a:latin typeface="HY울릉도M" pitchFamily="18" charset="-127"/>
              <a:ea typeface="HY울릉도M" pitchFamily="18" charset="-127"/>
            </a:endParaRPr>
          </a:p>
          <a:p>
            <a:pPr eaLnBrk="1" hangingPunct="1"/>
            <a:r>
              <a:rPr lang="en-US" altLang="ko-KR" sz="2000" dirty="0">
                <a:solidFill>
                  <a:srgbClr val="0070C0"/>
                </a:solidFill>
                <a:latin typeface="HY울릉도M" pitchFamily="18" charset="-127"/>
                <a:ea typeface="HY울릉도M" pitchFamily="18" charset="-127"/>
              </a:rPr>
              <a:t>    </a:t>
            </a:r>
            <a:r>
              <a:rPr lang="en-US" altLang="ko-KR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☞ 24~25</a:t>
            </a:r>
            <a:r>
              <a:rPr lang="ko-KR" altLang="en-US" sz="2200" dirty="0" err="1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개월령</a:t>
            </a:r>
            <a:r>
              <a:rPr lang="ko-KR" altLang="en-US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 초음파 </a:t>
            </a:r>
            <a:r>
              <a:rPr lang="ko-KR" altLang="en-US" sz="2200" dirty="0" err="1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실시후</a:t>
            </a:r>
            <a:r>
              <a:rPr lang="ko-KR" altLang="en-US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 후기 처리 결정</a:t>
            </a:r>
            <a:endParaRPr lang="en-US" altLang="ko-KR" sz="2200" dirty="0">
              <a:solidFill>
                <a:srgbClr val="00B050"/>
              </a:solidFill>
              <a:latin typeface="HY울릉도M" pitchFamily="18" charset="-127"/>
              <a:ea typeface="HY울릉도M" pitchFamily="18" charset="-127"/>
            </a:endParaRPr>
          </a:p>
          <a:p>
            <a:pPr eaLnBrk="1" hangingPunct="1"/>
            <a:r>
              <a:rPr lang="en-US" altLang="ko-KR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    ☞ </a:t>
            </a:r>
            <a:r>
              <a:rPr lang="ko-KR" altLang="en-US" sz="2200" dirty="0" err="1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중조와</a:t>
            </a:r>
            <a:r>
              <a:rPr lang="ko-KR" altLang="en-US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 소금을 혼합하여 선택 </a:t>
            </a:r>
            <a:r>
              <a:rPr lang="ko-KR" altLang="en-US" sz="2200" dirty="0" err="1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채식토록</a:t>
            </a:r>
            <a:r>
              <a:rPr lang="ko-KR" altLang="en-US" sz="2200" dirty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 함</a:t>
            </a:r>
            <a:endParaRPr lang="en-US" altLang="ko-KR" sz="2200" dirty="0">
              <a:solidFill>
                <a:srgbClr val="00B05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10" name="그림 9" descr="건국대 로고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9144000" cy="836713"/>
          </a:xfrm>
          <a:prstGeom prst="rect">
            <a:avLst/>
          </a:prstGeom>
          <a:noFill/>
        </p:spPr>
      </p:pic>
      <p:grpSp>
        <p:nvGrpSpPr>
          <p:cNvPr id="13" name="그룹 46"/>
          <p:cNvGrpSpPr/>
          <p:nvPr/>
        </p:nvGrpSpPr>
        <p:grpSpPr>
          <a:xfrm>
            <a:off x="107504" y="-27384"/>
            <a:ext cx="664088" cy="572411"/>
            <a:chOff x="-158772" y="0"/>
            <a:chExt cx="1767385" cy="1094636"/>
          </a:xfrm>
        </p:grpSpPr>
        <p:pic>
          <p:nvPicPr>
            <p:cNvPr id="14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5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327170581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grpSp>
        <p:nvGrpSpPr>
          <p:cNvPr id="4" name="그룹 69"/>
          <p:cNvGrpSpPr/>
          <p:nvPr/>
        </p:nvGrpSpPr>
        <p:grpSpPr>
          <a:xfrm>
            <a:off x="6422564" y="548680"/>
            <a:ext cx="2016224" cy="1361372"/>
            <a:chOff x="3563888" y="3645024"/>
            <a:chExt cx="2016224" cy="1361372"/>
          </a:xfrm>
        </p:grpSpPr>
        <p:pic>
          <p:nvPicPr>
            <p:cNvPr id="29" name="그림 28" descr="아이콘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3888" y="3915641"/>
              <a:ext cx="941531" cy="10907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  <p:pic>
          <p:nvPicPr>
            <p:cNvPr id="30" name="그림 29" descr="교사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50356" y="3645024"/>
              <a:ext cx="1029756" cy="1361372"/>
            </a:xfrm>
            <a:prstGeom prst="rect">
              <a:avLst/>
            </a:prstGeom>
          </p:spPr>
        </p:pic>
      </p:grpSp>
      <p:sp>
        <p:nvSpPr>
          <p:cNvPr id="14" name="제목 1"/>
          <p:cNvSpPr txBox="1">
            <a:spLocks/>
          </p:cNvSpPr>
          <p:nvPr/>
        </p:nvSpPr>
        <p:spPr>
          <a:xfrm>
            <a:off x="2195736" y="1124744"/>
            <a:ext cx="4169449" cy="792088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 kern="1200">
                <a:ln w="11430">
                  <a:solidFill>
                    <a:schemeClr val="tx2">
                      <a:shade val="25000"/>
                      <a:alpha val="75000"/>
                    </a:schemeClr>
                  </a:solidFill>
                </a:ln>
                <a:gradFill>
                  <a:gsLst>
                    <a:gs pos="0">
                      <a:schemeClr val="tx2"/>
                    </a:gs>
                    <a:gs pos="50000">
                      <a:schemeClr val="tx2"/>
                    </a:gs>
                    <a:gs pos="100000">
                      <a:schemeClr val="tx2">
                        <a:shade val="90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60000" algn="tl" rotWithShape="0">
                    <a:srgbClr val="000000">
                      <a:alpha val="27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ko-KR" altLang="en-US" sz="3600" dirty="0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목표 출하 </a:t>
            </a:r>
            <a:r>
              <a:rPr kumimoji="0" lang="ko-KR" altLang="en-US" sz="3600" dirty="0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성적 요약</a:t>
            </a:r>
            <a:endParaRPr kumimoji="0" lang="ko-KR" altLang="en-US" sz="3600" dirty="0">
              <a:solidFill>
                <a:srgbClr val="FFC0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36043530"/>
              </p:ext>
            </p:extLst>
          </p:nvPr>
        </p:nvGraphicFramePr>
        <p:xfrm>
          <a:off x="323528" y="2564904"/>
          <a:ext cx="8121650" cy="2304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331"/>
                <a:gridCol w="1255989"/>
                <a:gridCol w="1296144"/>
                <a:gridCol w="2304256"/>
                <a:gridCol w="1640930"/>
              </a:tblGrid>
              <a:tr h="76808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구   분</a:t>
                      </a:r>
                      <a:endParaRPr lang="ko-KR" altLang="en-US" sz="20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2" marR="91452" marT="45736" marB="4573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2007</a:t>
                      </a:r>
                      <a:r>
                        <a:rPr lang="ko-KR" altLang="en-US" sz="20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년</a:t>
                      </a:r>
                      <a:endParaRPr lang="ko-KR" altLang="en-US" sz="20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2" marR="91452" marT="45736" marB="4573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2016</a:t>
                      </a:r>
                      <a:r>
                        <a:rPr lang="ko-KR" altLang="en-US" sz="20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년</a:t>
                      </a:r>
                      <a:endParaRPr lang="ko-KR" altLang="en-US" sz="20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2" marR="91452" marT="45736" marB="4573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목표</a:t>
                      </a:r>
                      <a:endParaRPr lang="ko-KR" altLang="en-US" sz="20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2" marR="91452" marT="45736" marB="4573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15</a:t>
                      </a:r>
                      <a:r>
                        <a:rPr lang="ko-KR" altLang="en-US" sz="20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년 대비</a:t>
                      </a:r>
                      <a:endParaRPr lang="ko-KR" altLang="en-US" sz="20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2" marR="91452" marT="45736" marB="45736" anchor="ctr"/>
                </a:tc>
              </a:tr>
              <a:tr h="76808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출하체중</a:t>
                      </a:r>
                      <a:r>
                        <a:rPr lang="en-US" altLang="ko-KR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(kg)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2" marR="91452" marT="45736" marB="4573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657</a:t>
                      </a:r>
                      <a:endParaRPr lang="ko-KR" altLang="en-US" sz="20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2" marR="91452" marT="45736" marB="4573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730</a:t>
                      </a:r>
                      <a:endParaRPr lang="ko-KR" altLang="en-US" sz="20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2" marR="91452" marT="45736" marB="4573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800</a:t>
                      </a:r>
                      <a:endParaRPr lang="ko-KR" altLang="en-US" sz="20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2" marR="91452" marT="45736" marB="4573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+70</a:t>
                      </a:r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kg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2" marR="91452" marT="45736" marB="45736" anchor="ctr"/>
                </a:tc>
              </a:tr>
              <a:tr h="76808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도체중량</a:t>
                      </a:r>
                      <a:r>
                        <a:rPr lang="en-US" altLang="ko-KR" sz="16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(kg)</a:t>
                      </a:r>
                      <a:endParaRPr lang="ko-KR" altLang="en-US" sz="16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2" marR="91452" marT="45736" marB="4573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396</a:t>
                      </a:r>
                      <a:endParaRPr lang="ko-KR" altLang="en-US" sz="20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2" marR="91452" marT="45736" marB="4573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437</a:t>
                      </a:r>
                      <a:endParaRPr lang="ko-KR" altLang="en-US" sz="20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2" marR="91452" marT="45736" marB="4573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480(</a:t>
                      </a:r>
                      <a:r>
                        <a:rPr lang="ko-KR" altLang="en-US" sz="2000" b="1" dirty="0" err="1" smtClean="0">
                          <a:solidFill>
                            <a:srgbClr val="FF0000"/>
                          </a:solidFill>
                        </a:rPr>
                        <a:t>지육율</a:t>
                      </a:r>
                      <a:r>
                        <a:rPr lang="ko-KR" altLang="en-US" sz="20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</a:rPr>
                        <a:t>60%)</a:t>
                      </a:r>
                    </a:p>
                  </a:txBody>
                  <a:tcPr marL="91452" marR="91452" marT="45736" marB="4573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+43</a:t>
                      </a:r>
                      <a:r>
                        <a:rPr lang="en-US" altLang="ko-KR" sz="1800" dirty="0" smtClean="0"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kg</a:t>
                      </a:r>
                      <a:endParaRPr lang="ko-KR" altLang="en-US" sz="1800" dirty="0"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91452" marR="91452" marT="45736" marB="45736" anchor="ctr"/>
                </a:tc>
              </a:tr>
            </a:tbl>
          </a:graphicData>
        </a:graphic>
      </p:graphicFrame>
      <p:pic>
        <p:nvPicPr>
          <p:cNvPr id="19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05264"/>
            <a:ext cx="9144000" cy="1052737"/>
          </a:xfrm>
          <a:prstGeom prst="rect">
            <a:avLst/>
          </a:prstGeom>
          <a:noFill/>
        </p:spPr>
      </p:pic>
      <p:pic>
        <p:nvPicPr>
          <p:cNvPr id="12" name="그림 11" descr="건국대 로고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83568" y="5229200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rgbClr val="FF0000"/>
                </a:solidFill>
                <a:latin typeface="바탕"/>
                <a:ea typeface="바탕"/>
              </a:rPr>
              <a:t>◈ </a:t>
            </a:r>
            <a:r>
              <a:rPr lang="ko-KR" altLang="en-US" sz="2800" b="1" dirty="0" smtClean="0">
                <a:solidFill>
                  <a:srgbClr val="FF0000"/>
                </a:solidFill>
              </a:rPr>
              <a:t>증가 수입 </a:t>
            </a:r>
            <a:r>
              <a:rPr lang="en-US" altLang="ko-KR" sz="2800" b="1" dirty="0" smtClean="0">
                <a:solidFill>
                  <a:srgbClr val="FF0000"/>
                </a:solidFill>
              </a:rPr>
              <a:t>43kg X 16,000</a:t>
            </a:r>
            <a:r>
              <a:rPr lang="ko-KR" altLang="en-US" sz="2800" b="1" dirty="0" smtClean="0">
                <a:solidFill>
                  <a:srgbClr val="FF0000"/>
                </a:solidFill>
              </a:rPr>
              <a:t>원 </a:t>
            </a:r>
            <a:r>
              <a:rPr lang="en-US" altLang="ko-KR" sz="2800" b="1" dirty="0" smtClean="0">
                <a:solidFill>
                  <a:srgbClr val="FF0000"/>
                </a:solidFill>
              </a:rPr>
              <a:t>= 688,000</a:t>
            </a:r>
            <a:r>
              <a:rPr lang="ko-KR" altLang="en-US" sz="2800" b="1" dirty="0" smtClean="0">
                <a:solidFill>
                  <a:srgbClr val="FF0000"/>
                </a:solidFill>
              </a:rPr>
              <a:t>원</a:t>
            </a:r>
            <a:endParaRPr lang="ko-KR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859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0"/>
            <a:ext cx="9144000" cy="2204864"/>
          </a:xfrm>
          <a:prstGeom prst="rect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0" y="4442989"/>
            <a:ext cx="9144000" cy="2420888"/>
          </a:xfrm>
          <a:prstGeom prst="rect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979712" y="2985274"/>
            <a:ext cx="7164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latin typeface="HY울릉도B" pitchFamily="18" charset="-127"/>
                <a:ea typeface="HY울릉도B" pitchFamily="18" charset="-127"/>
              </a:rPr>
              <a:t>Ⅴ</a:t>
            </a:r>
            <a:r>
              <a:rPr lang="en-US" altLang="ko-KR" sz="4400" b="1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4400" b="1" dirty="0" smtClean="0">
                <a:latin typeface="HY견고딕" pitchFamily="18" charset="-127"/>
                <a:ea typeface="HY견고딕" pitchFamily="18" charset="-127"/>
              </a:rPr>
              <a:t>한우 컨설팅 관련 성적</a:t>
            </a:r>
            <a:r>
              <a:rPr lang="en-US" altLang="ko-KR" sz="4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4400" b="1" spc="-150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" name="그룹 46"/>
          <p:cNvGrpSpPr/>
          <p:nvPr/>
        </p:nvGrpSpPr>
        <p:grpSpPr>
          <a:xfrm>
            <a:off x="0" y="2564904"/>
            <a:ext cx="1728192" cy="1368152"/>
            <a:chOff x="-158772" y="0"/>
            <a:chExt cx="1767385" cy="1094636"/>
          </a:xfrm>
        </p:grpSpPr>
        <p:pic>
          <p:nvPicPr>
            <p:cNvPr id="12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3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10" name="그림 9" descr="건국대 로고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4093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13" name="Picture 4208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937" y="881336"/>
            <a:ext cx="7740650" cy="5661025"/>
          </a:xfrm>
          <a:prstGeom prst="rect">
            <a:avLst/>
          </a:prstGeom>
          <a:noFill/>
        </p:spPr>
      </p:pic>
      <p:sp>
        <p:nvSpPr>
          <p:cNvPr id="10" name="AutoShape 4211"/>
          <p:cNvSpPr>
            <a:spLocks noChangeArrowheads="1"/>
          </p:cNvSpPr>
          <p:nvPr/>
        </p:nvSpPr>
        <p:spPr bwMode="gray">
          <a:xfrm>
            <a:off x="1572611" y="2681561"/>
            <a:ext cx="3657600" cy="2725738"/>
          </a:xfrm>
          <a:prstGeom prst="irregularSeal1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rgbClr val="B2B2B2"/>
            </a:outerShdw>
          </a:effectLst>
        </p:spPr>
        <p:txBody>
          <a:bodyPr wrap="none" anchor="ctr"/>
          <a:lstStyle/>
          <a:p>
            <a:pPr algn="ctr" eaLnBrk="1" latinLnBrk="1" hangingPunct="1"/>
            <a:r>
              <a:rPr kumimoji="1" lang="ko-KR" altLang="en-US" sz="3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평균도체중</a:t>
            </a:r>
            <a:endParaRPr kumimoji="1" lang="ko-KR" altLang="en-US" sz="3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 algn="ctr" eaLnBrk="1" latinLnBrk="1" hangingPunct="1"/>
            <a:r>
              <a:rPr kumimoji="1" lang="en-US" altLang="ko-KR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455kg</a:t>
            </a:r>
            <a:endParaRPr kumimoji="1" lang="ko-KR" altLang="en-US" sz="3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AutoShape 4212"/>
          <p:cNvSpPr>
            <a:spLocks noChangeArrowheads="1"/>
          </p:cNvSpPr>
          <p:nvPr/>
        </p:nvSpPr>
        <p:spPr bwMode="gray">
          <a:xfrm>
            <a:off x="5260374" y="2681561"/>
            <a:ext cx="3657600" cy="2725738"/>
          </a:xfrm>
          <a:prstGeom prst="irregularSeal1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rgbClr val="B2B2B2"/>
            </a:outerShdw>
          </a:effectLst>
        </p:spPr>
        <p:txBody>
          <a:bodyPr wrap="none" anchor="ctr"/>
          <a:lstStyle/>
          <a:p>
            <a:pPr algn="ctr" eaLnBrk="1" latinLnBrk="1" hangingPunct="1"/>
            <a:r>
              <a:rPr kumimoji="1" lang="en-US" altLang="ko-KR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1+</a:t>
            </a:r>
            <a:r>
              <a:rPr kumimoji="1" lang="ko-KR" alt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등급이상</a:t>
            </a:r>
          </a:p>
          <a:p>
            <a:pPr algn="ctr" eaLnBrk="1" latinLnBrk="1" hangingPunct="1"/>
            <a:r>
              <a:rPr kumimoji="1" lang="en-US" altLang="ko-KR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67%</a:t>
            </a:r>
          </a:p>
        </p:txBody>
      </p:sp>
      <p:pic>
        <p:nvPicPr>
          <p:cNvPr id="9" name="그림 8" descr="건국대 로고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1357290" y="0"/>
            <a:ext cx="6274394" cy="8750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 kern="1200">
                <a:ln w="11430">
                  <a:solidFill>
                    <a:schemeClr val="tx2">
                      <a:shade val="25000"/>
                      <a:alpha val="75000"/>
                    </a:schemeClr>
                  </a:solidFill>
                </a:ln>
                <a:gradFill>
                  <a:gsLst>
                    <a:gs pos="0">
                      <a:schemeClr val="tx2"/>
                    </a:gs>
                    <a:gs pos="50000">
                      <a:schemeClr val="tx2"/>
                    </a:gs>
                    <a:gs pos="100000">
                      <a:schemeClr val="tx2">
                        <a:shade val="90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60000" algn="tl" rotWithShape="0">
                    <a:srgbClr val="000000">
                      <a:alpha val="27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kumimoji="0" lang="ko-KR" altLang="en-US" sz="4000" dirty="0" err="1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거세우</a:t>
            </a:r>
            <a:r>
              <a:rPr kumimoji="0" lang="ko-KR" altLang="en-US" sz="4000" dirty="0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출하성적</a:t>
            </a:r>
            <a:endParaRPr kumimoji="0" lang="en-US" altLang="ko-KR" sz="4000" dirty="0" smtClean="0">
              <a:solidFill>
                <a:srgbClr val="FFC0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33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75556" y="1104106"/>
            <a:ext cx="8280920" cy="4778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ko-KR" sz="2400" b="1" dirty="0" smtClean="0">
                <a:ea typeface="굴림" pitchFamily="50" charset="-127"/>
              </a:rPr>
              <a:t>2009</a:t>
            </a:r>
            <a:r>
              <a:rPr lang="ko-KR" altLang="en-US" sz="2400" b="1" dirty="0" smtClean="0">
                <a:ea typeface="굴림" pitchFamily="50" charset="-127"/>
              </a:rPr>
              <a:t>년 </a:t>
            </a:r>
            <a:r>
              <a:rPr lang="en-US" altLang="ko-KR" sz="2400" b="1" dirty="0" smtClean="0">
                <a:ea typeface="굴림" pitchFamily="50" charset="-127"/>
              </a:rPr>
              <a:t>1+</a:t>
            </a:r>
            <a:r>
              <a:rPr lang="ko-KR" altLang="en-US" sz="2400" b="1" dirty="0" smtClean="0">
                <a:ea typeface="굴림" pitchFamily="50" charset="-127"/>
              </a:rPr>
              <a:t>등급 </a:t>
            </a:r>
            <a:r>
              <a:rPr lang="ko-KR" altLang="en-US" sz="2400" b="1" dirty="0" err="1" smtClean="0">
                <a:ea typeface="굴림" pitchFamily="50" charset="-127"/>
              </a:rPr>
              <a:t>출현율</a:t>
            </a:r>
            <a:r>
              <a:rPr lang="ko-KR" altLang="en-US" sz="2400" b="1" dirty="0" smtClean="0">
                <a:ea typeface="굴림" pitchFamily="50" charset="-127"/>
              </a:rPr>
              <a:t> 비교</a:t>
            </a:r>
            <a:r>
              <a:rPr lang="en-US" altLang="ko-KR" sz="2400" b="1" dirty="0" smtClean="0">
                <a:ea typeface="굴림" pitchFamily="50" charset="-127"/>
              </a:rPr>
              <a:t>(</a:t>
            </a:r>
            <a:r>
              <a:rPr lang="ko-KR" altLang="en-US" sz="2400" b="1" dirty="0" smtClean="0">
                <a:ea typeface="굴림" pitchFamily="50" charset="-127"/>
              </a:rPr>
              <a:t>농업경영</a:t>
            </a:r>
            <a:r>
              <a:rPr lang="en-US" altLang="ko-KR" sz="2400" b="1" dirty="0" smtClean="0">
                <a:ea typeface="굴림" pitchFamily="50" charset="-127"/>
              </a:rPr>
              <a:t>· </a:t>
            </a:r>
            <a:r>
              <a:rPr lang="ko-KR" altLang="en-US" sz="2400" b="1" dirty="0" smtClean="0">
                <a:ea typeface="굴림" pitchFamily="50" charset="-127"/>
              </a:rPr>
              <a:t>정책연구  </a:t>
            </a:r>
            <a:r>
              <a:rPr lang="en-US" altLang="ko-KR" sz="2400" b="1" dirty="0" smtClean="0">
                <a:ea typeface="굴림" pitchFamily="50" charset="-127"/>
              </a:rPr>
              <a:t>35</a:t>
            </a:r>
            <a:r>
              <a:rPr lang="ko-KR" altLang="en-US" sz="2400" b="1" dirty="0" smtClean="0">
                <a:ea typeface="굴림" pitchFamily="50" charset="-127"/>
              </a:rPr>
              <a:t>권 </a:t>
            </a:r>
            <a:r>
              <a:rPr lang="en-US" altLang="ko-KR" sz="2400" b="1" dirty="0" smtClean="0">
                <a:ea typeface="굴림" pitchFamily="50" charset="-127"/>
              </a:rPr>
              <a:t>4</a:t>
            </a:r>
            <a:r>
              <a:rPr lang="ko-KR" altLang="en-US" sz="2400" b="1" dirty="0" smtClean="0">
                <a:ea typeface="굴림" pitchFamily="50" charset="-127"/>
              </a:rPr>
              <a:t>호</a:t>
            </a:r>
            <a:r>
              <a:rPr lang="en-US" altLang="ko-KR" sz="2400" b="1" dirty="0" smtClean="0">
                <a:ea typeface="굴림" pitchFamily="50" charset="-127"/>
              </a:rPr>
              <a:t>)</a:t>
            </a:r>
            <a:endParaRPr lang="ko-KR" altLang="en-US" sz="2400" b="1" dirty="0">
              <a:ea typeface="굴림" pitchFamily="50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827584" y="1700808"/>
            <a:ext cx="7673975" cy="4608512"/>
            <a:chOff x="899592" y="2052936"/>
            <a:chExt cx="7673975" cy="4448175"/>
          </a:xfrm>
        </p:grpSpPr>
        <p:sp>
          <p:nvSpPr>
            <p:cNvPr id="17" name="AutoShape 5"/>
            <p:cNvSpPr>
              <a:spLocks noChangeArrowheads="1"/>
            </p:cNvSpPr>
            <p:nvPr/>
          </p:nvSpPr>
          <p:spPr bwMode="auto">
            <a:xfrm>
              <a:off x="899592" y="2052936"/>
              <a:ext cx="7673975" cy="4448175"/>
            </a:xfrm>
            <a:prstGeom prst="roundRect">
              <a:avLst>
                <a:gd name="adj" fmla="val 991"/>
              </a:avLst>
            </a:prstGeom>
            <a:solidFill>
              <a:srgbClr val="E0E1D5"/>
            </a:solidFill>
            <a:ln w="12700" algn="ctr">
              <a:noFill/>
              <a:round/>
              <a:headEnd/>
              <a:tailEnd/>
            </a:ln>
            <a:effectLst>
              <a:outerShdw dist="17961" dir="135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ko-KR" altLang="en-US">
                <a:solidFill>
                  <a:srgbClr val="FF0000"/>
                </a:solidFill>
                <a:ea typeface="굴림" pitchFamily="50" charset="-127"/>
              </a:endParaRPr>
            </a:p>
            <a:p>
              <a:r>
                <a:rPr lang="ko-KR" altLang="en-US">
                  <a:ea typeface="굴림" pitchFamily="50" charset="-127"/>
                </a:rPr>
                <a:t> </a:t>
              </a:r>
            </a:p>
          </p:txBody>
        </p: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1763713" y="2900363"/>
              <a:ext cx="6770687" cy="2905125"/>
              <a:chOff x="1057" y="1962"/>
              <a:chExt cx="4319" cy="1830"/>
            </a:xfrm>
          </p:grpSpPr>
          <p:grpSp>
            <p:nvGrpSpPr>
              <p:cNvPr id="25" name="Group 9"/>
              <p:cNvGrpSpPr>
                <a:grpSpLocks/>
              </p:cNvGrpSpPr>
              <p:nvPr/>
            </p:nvGrpSpPr>
            <p:grpSpPr bwMode="auto">
              <a:xfrm>
                <a:off x="1066" y="1962"/>
                <a:ext cx="4310" cy="1830"/>
                <a:chOff x="654" y="1694"/>
                <a:chExt cx="4510" cy="1830"/>
              </a:xfrm>
            </p:grpSpPr>
            <p:sp>
              <p:nvSpPr>
                <p:cNvPr id="31" name="Line 10"/>
                <p:cNvSpPr>
                  <a:spLocks noChangeShapeType="1"/>
                </p:cNvSpPr>
                <p:nvPr/>
              </p:nvSpPr>
              <p:spPr bwMode="auto">
                <a:xfrm>
                  <a:off x="654" y="3522"/>
                  <a:ext cx="4510" cy="2"/>
                </a:xfrm>
                <a:prstGeom prst="line">
                  <a:avLst/>
                </a:prstGeom>
                <a:noFill/>
                <a:ln w="3175">
                  <a:solidFill>
                    <a:srgbClr val="81818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32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655" y="1694"/>
                  <a:ext cx="0" cy="1821"/>
                </a:xfrm>
                <a:prstGeom prst="line">
                  <a:avLst/>
                </a:prstGeom>
                <a:noFill/>
                <a:ln w="3175">
                  <a:solidFill>
                    <a:srgbClr val="81818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26" name="Group 12"/>
              <p:cNvGrpSpPr>
                <a:grpSpLocks/>
              </p:cNvGrpSpPr>
              <p:nvPr/>
            </p:nvGrpSpPr>
            <p:grpSpPr bwMode="auto">
              <a:xfrm>
                <a:off x="1057" y="2160"/>
                <a:ext cx="3745" cy="1162"/>
                <a:chOff x="838" y="1959"/>
                <a:chExt cx="4536" cy="1300"/>
              </a:xfrm>
            </p:grpSpPr>
            <p:sp>
              <p:nvSpPr>
                <p:cNvPr id="27" name="Line 13"/>
                <p:cNvSpPr>
                  <a:spLocks noChangeShapeType="1"/>
                </p:cNvSpPr>
                <p:nvPr/>
              </p:nvSpPr>
              <p:spPr bwMode="auto">
                <a:xfrm>
                  <a:off x="838" y="3259"/>
                  <a:ext cx="4536" cy="0"/>
                </a:xfrm>
                <a:prstGeom prst="line">
                  <a:avLst/>
                </a:prstGeom>
                <a:noFill/>
                <a:ln w="6350">
                  <a:solidFill>
                    <a:srgbClr val="B2B2B2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28" name="Line 14"/>
                <p:cNvSpPr>
                  <a:spLocks noChangeShapeType="1"/>
                </p:cNvSpPr>
                <p:nvPr/>
              </p:nvSpPr>
              <p:spPr bwMode="auto">
                <a:xfrm>
                  <a:off x="838" y="2825"/>
                  <a:ext cx="4536" cy="0"/>
                </a:xfrm>
                <a:prstGeom prst="line">
                  <a:avLst/>
                </a:prstGeom>
                <a:noFill/>
                <a:ln w="6350">
                  <a:solidFill>
                    <a:srgbClr val="B2B2B2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29" name="Line 15"/>
                <p:cNvSpPr>
                  <a:spLocks noChangeShapeType="1"/>
                </p:cNvSpPr>
                <p:nvPr/>
              </p:nvSpPr>
              <p:spPr bwMode="auto">
                <a:xfrm>
                  <a:off x="838" y="2392"/>
                  <a:ext cx="4536" cy="0"/>
                </a:xfrm>
                <a:prstGeom prst="line">
                  <a:avLst/>
                </a:prstGeom>
                <a:noFill/>
                <a:ln w="6350">
                  <a:solidFill>
                    <a:srgbClr val="B2B2B2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30" name="Line 16"/>
                <p:cNvSpPr>
                  <a:spLocks noChangeShapeType="1"/>
                </p:cNvSpPr>
                <p:nvPr/>
              </p:nvSpPr>
              <p:spPr bwMode="auto">
                <a:xfrm>
                  <a:off x="838" y="1959"/>
                  <a:ext cx="4536" cy="0"/>
                </a:xfrm>
                <a:prstGeom prst="line">
                  <a:avLst/>
                </a:prstGeom>
                <a:noFill/>
                <a:ln w="6350">
                  <a:solidFill>
                    <a:srgbClr val="B2B2B2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</p:grp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>
              <a:off x="2928938" y="3824288"/>
              <a:ext cx="1066800" cy="1981200"/>
            </a:xfrm>
            <a:prstGeom prst="cube">
              <a:avLst>
                <a:gd name="adj" fmla="val 25000"/>
              </a:avLst>
            </a:prstGeom>
            <a:gradFill rotWithShape="1">
              <a:gsLst>
                <a:gs pos="0">
                  <a:srgbClr val="1E86B0"/>
                </a:gs>
                <a:gs pos="100000">
                  <a:srgbClr val="0E3C5E"/>
                </a:gs>
              </a:gsLst>
              <a:lin ang="2700000" scaled="1"/>
            </a:gradFill>
            <a:ln w="3175">
              <a:noFill/>
              <a:miter lim="800000"/>
              <a:headEnd/>
              <a:tailEnd/>
            </a:ln>
            <a:effectLst>
              <a:outerShdw dist="52363" dir="842175" algn="ctr" rotWithShape="0">
                <a:srgbClr val="000000">
                  <a:alpha val="20000"/>
                </a:srgbClr>
              </a:outerShdw>
            </a:effectLst>
          </p:spPr>
          <p:txBody>
            <a:bodyPr wrap="none" anchor="ctr"/>
            <a:lstStyle/>
            <a:p>
              <a:pPr algn="ctr" eaLnBrk="1" latinLnBrk="1" hangingPunct="1"/>
              <a:r>
                <a:rPr kumimoji="1" lang="en-US" altLang="ko-KR" sz="2000" b="1">
                  <a:solidFill>
                    <a:schemeClr val="bg1"/>
                  </a:solidFill>
                  <a:latin typeface="굴림" pitchFamily="50" charset="-127"/>
                  <a:ea typeface="굴림" pitchFamily="50" charset="-127"/>
                </a:rPr>
                <a:t>29%</a:t>
              </a:r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5508625" y="3284538"/>
              <a:ext cx="1066800" cy="251460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3175">
              <a:noFill/>
              <a:miter lim="800000"/>
              <a:headEnd/>
              <a:tailEnd/>
            </a:ln>
            <a:effectLst>
              <a:outerShdw dist="52363" dir="842175" algn="ctr" rotWithShape="0">
                <a:srgbClr val="000000">
                  <a:alpha val="20000"/>
                </a:srgbClr>
              </a:outerShdw>
            </a:effectLst>
          </p:spPr>
          <p:txBody>
            <a:bodyPr wrap="none" anchor="ctr"/>
            <a:lstStyle/>
            <a:p>
              <a:pPr algn="ctr" eaLnBrk="1" latinLnBrk="1" hangingPunct="1"/>
              <a:r>
                <a:rPr kumimoji="1" lang="en-US" altLang="ko-KR" sz="2000" b="1">
                  <a:solidFill>
                    <a:schemeClr val="bg1"/>
                  </a:solidFill>
                  <a:latin typeface="굴림" pitchFamily="50" charset="-127"/>
                  <a:ea typeface="굴림" pitchFamily="50" charset="-127"/>
                </a:rPr>
                <a:t>67%</a:t>
              </a: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2928938" y="5876925"/>
              <a:ext cx="70643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kumimoji="1" lang="ko-KR" altLang="en-US" sz="1800" b="1">
                  <a:latin typeface="굴림" pitchFamily="50" charset="-127"/>
                  <a:ea typeface="굴림" pitchFamily="50" charset="-127"/>
                </a:rPr>
                <a:t>전 국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5508625" y="5870575"/>
              <a:ext cx="6461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kumimoji="1" lang="en-US" altLang="ko-KR" sz="1800" b="1">
                  <a:latin typeface="굴림" pitchFamily="50" charset="-127"/>
                  <a:ea typeface="굴림" pitchFamily="50" charset="-127"/>
                </a:rPr>
                <a:t>TMR</a:t>
              </a: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1409700" y="2649538"/>
              <a:ext cx="9302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kumimoji="1" lang="ko-KR" altLang="en-US" sz="1200" b="1">
                  <a:latin typeface="굴림" pitchFamily="50" charset="-127"/>
                  <a:ea typeface="굴림" pitchFamily="50" charset="-127"/>
                </a:rPr>
                <a:t>등급출현율</a:t>
              </a:r>
            </a:p>
          </p:txBody>
        </p:sp>
      </p:grpSp>
      <p:sp>
        <p:nvSpPr>
          <p:cNvPr id="33" name="AutoShape 22"/>
          <p:cNvSpPr>
            <a:spLocks noChangeArrowheads="1"/>
          </p:cNvSpPr>
          <p:nvPr/>
        </p:nvSpPr>
        <p:spPr bwMode="auto">
          <a:xfrm>
            <a:off x="3563888" y="1700808"/>
            <a:ext cx="2160588" cy="1723001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latinLnBrk="1" hangingPunct="1"/>
            <a:r>
              <a:rPr kumimoji="1" lang="ko-KR" altLang="en-US" sz="20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전국</a:t>
            </a:r>
          </a:p>
          <a:p>
            <a:pPr algn="ctr" eaLnBrk="1" latinLnBrk="1" hangingPunct="1"/>
            <a:r>
              <a:rPr kumimoji="1" lang="en-US" altLang="ko-KR" sz="20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38%</a:t>
            </a:r>
          </a:p>
        </p:txBody>
      </p:sp>
      <p:pic>
        <p:nvPicPr>
          <p:cNvPr id="34" name="그림 33" descr="건국대 로고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제목 1"/>
          <p:cNvSpPr txBox="1">
            <a:spLocks/>
          </p:cNvSpPr>
          <p:nvPr/>
        </p:nvSpPr>
        <p:spPr>
          <a:xfrm>
            <a:off x="1357290" y="0"/>
            <a:ext cx="6274394" cy="8750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 kern="1200">
                <a:ln w="11430">
                  <a:solidFill>
                    <a:schemeClr val="tx2">
                      <a:shade val="25000"/>
                      <a:alpha val="75000"/>
                    </a:schemeClr>
                  </a:solidFill>
                </a:ln>
                <a:gradFill>
                  <a:gsLst>
                    <a:gs pos="0">
                      <a:schemeClr val="tx2"/>
                    </a:gs>
                    <a:gs pos="50000">
                      <a:schemeClr val="tx2"/>
                    </a:gs>
                    <a:gs pos="100000">
                      <a:schemeClr val="tx2">
                        <a:shade val="90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60000" algn="tl" rotWithShape="0">
                    <a:srgbClr val="000000">
                      <a:alpha val="27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kumimoji="0" lang="ko-KR" altLang="en-US" sz="4000" dirty="0" err="1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거세우</a:t>
            </a:r>
            <a:r>
              <a:rPr kumimoji="0" lang="ko-KR" altLang="en-US" sz="4000" dirty="0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출하성적</a:t>
            </a:r>
            <a:endParaRPr kumimoji="0" lang="en-US" altLang="ko-KR" sz="4000" dirty="0" smtClean="0">
              <a:solidFill>
                <a:srgbClr val="FFC0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033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408957" y="1109117"/>
            <a:ext cx="5362375" cy="4778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ko-KR" sz="2800" b="1" dirty="0" smtClean="0">
                <a:ea typeface="굴림" pitchFamily="50" charset="-127"/>
              </a:rPr>
              <a:t>2009</a:t>
            </a:r>
            <a:r>
              <a:rPr lang="ko-KR" altLang="en-US" sz="2800" b="1" dirty="0" smtClean="0">
                <a:ea typeface="굴림" pitchFamily="50" charset="-127"/>
              </a:rPr>
              <a:t>년 도체중량 비교 </a:t>
            </a:r>
            <a:endParaRPr lang="en-US" altLang="ko-KR" sz="2800" b="1" dirty="0">
              <a:ea typeface="굴림" pitchFamily="50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721693" y="1653754"/>
            <a:ext cx="7778824" cy="4448175"/>
            <a:chOff x="755576" y="2060848"/>
            <a:chExt cx="7778824" cy="4448175"/>
          </a:xfrm>
        </p:grpSpPr>
        <p:sp>
          <p:nvSpPr>
            <p:cNvPr id="17" name="AutoShape 4"/>
            <p:cNvSpPr>
              <a:spLocks noChangeArrowheads="1"/>
            </p:cNvSpPr>
            <p:nvPr/>
          </p:nvSpPr>
          <p:spPr bwMode="auto">
            <a:xfrm>
              <a:off x="755576" y="2060848"/>
              <a:ext cx="7673975" cy="4448175"/>
            </a:xfrm>
            <a:prstGeom prst="roundRect">
              <a:avLst>
                <a:gd name="adj" fmla="val 991"/>
              </a:avLst>
            </a:prstGeom>
            <a:solidFill>
              <a:srgbClr val="E0E1D5"/>
            </a:solidFill>
            <a:ln w="12700" algn="ctr">
              <a:noFill/>
              <a:round/>
              <a:headEnd/>
              <a:tailEnd/>
            </a:ln>
            <a:effectLst>
              <a:outerShdw dist="17961" dir="135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ko-KR" altLang="en-US">
                <a:solidFill>
                  <a:srgbClr val="FF0000"/>
                </a:solidFill>
                <a:ea typeface="굴림" pitchFamily="50" charset="-127"/>
              </a:endParaRPr>
            </a:p>
            <a:p>
              <a:r>
                <a:rPr lang="ko-KR" altLang="en-US">
                  <a:ea typeface="굴림" pitchFamily="50" charset="-127"/>
                </a:rPr>
                <a:t> </a:t>
              </a:r>
            </a:p>
          </p:txBody>
        </p:sp>
        <p:grpSp>
          <p:nvGrpSpPr>
            <p:cNvPr id="18" name="Group 5"/>
            <p:cNvGrpSpPr>
              <a:grpSpLocks/>
            </p:cNvGrpSpPr>
            <p:nvPr/>
          </p:nvGrpSpPr>
          <p:grpSpPr bwMode="auto">
            <a:xfrm>
              <a:off x="1763713" y="2900363"/>
              <a:ext cx="6770687" cy="2905125"/>
              <a:chOff x="1057" y="1962"/>
              <a:chExt cx="4319" cy="1830"/>
            </a:xfrm>
          </p:grpSpPr>
          <p:grpSp>
            <p:nvGrpSpPr>
              <p:cNvPr id="25" name="Group 6"/>
              <p:cNvGrpSpPr>
                <a:grpSpLocks/>
              </p:cNvGrpSpPr>
              <p:nvPr/>
            </p:nvGrpSpPr>
            <p:grpSpPr bwMode="auto">
              <a:xfrm>
                <a:off x="1066" y="1962"/>
                <a:ext cx="4310" cy="1830"/>
                <a:chOff x="654" y="1694"/>
                <a:chExt cx="4510" cy="1830"/>
              </a:xfrm>
            </p:grpSpPr>
            <p:sp>
              <p:nvSpPr>
                <p:cNvPr id="31" name="Line 7"/>
                <p:cNvSpPr>
                  <a:spLocks noChangeShapeType="1"/>
                </p:cNvSpPr>
                <p:nvPr/>
              </p:nvSpPr>
              <p:spPr bwMode="auto">
                <a:xfrm>
                  <a:off x="654" y="3522"/>
                  <a:ext cx="4510" cy="2"/>
                </a:xfrm>
                <a:prstGeom prst="line">
                  <a:avLst/>
                </a:prstGeom>
                <a:noFill/>
                <a:ln w="3175">
                  <a:solidFill>
                    <a:srgbClr val="81818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32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655" y="1694"/>
                  <a:ext cx="0" cy="1821"/>
                </a:xfrm>
                <a:prstGeom prst="line">
                  <a:avLst/>
                </a:prstGeom>
                <a:noFill/>
                <a:ln w="3175">
                  <a:solidFill>
                    <a:srgbClr val="81818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26" name="Group 9"/>
              <p:cNvGrpSpPr>
                <a:grpSpLocks/>
              </p:cNvGrpSpPr>
              <p:nvPr/>
            </p:nvGrpSpPr>
            <p:grpSpPr bwMode="auto">
              <a:xfrm>
                <a:off x="1057" y="2160"/>
                <a:ext cx="3745" cy="1162"/>
                <a:chOff x="838" y="1959"/>
                <a:chExt cx="4536" cy="1300"/>
              </a:xfrm>
            </p:grpSpPr>
            <p:sp>
              <p:nvSpPr>
                <p:cNvPr id="27" name="Line 10"/>
                <p:cNvSpPr>
                  <a:spLocks noChangeShapeType="1"/>
                </p:cNvSpPr>
                <p:nvPr/>
              </p:nvSpPr>
              <p:spPr bwMode="auto">
                <a:xfrm>
                  <a:off x="838" y="3259"/>
                  <a:ext cx="4536" cy="0"/>
                </a:xfrm>
                <a:prstGeom prst="line">
                  <a:avLst/>
                </a:prstGeom>
                <a:noFill/>
                <a:ln w="6350">
                  <a:solidFill>
                    <a:srgbClr val="B2B2B2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28" name="Line 11"/>
                <p:cNvSpPr>
                  <a:spLocks noChangeShapeType="1"/>
                </p:cNvSpPr>
                <p:nvPr/>
              </p:nvSpPr>
              <p:spPr bwMode="auto">
                <a:xfrm>
                  <a:off x="838" y="2825"/>
                  <a:ext cx="4536" cy="0"/>
                </a:xfrm>
                <a:prstGeom prst="line">
                  <a:avLst/>
                </a:prstGeom>
                <a:noFill/>
                <a:ln w="6350">
                  <a:solidFill>
                    <a:srgbClr val="B2B2B2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29" name="Line 12"/>
                <p:cNvSpPr>
                  <a:spLocks noChangeShapeType="1"/>
                </p:cNvSpPr>
                <p:nvPr/>
              </p:nvSpPr>
              <p:spPr bwMode="auto">
                <a:xfrm>
                  <a:off x="838" y="2392"/>
                  <a:ext cx="4536" cy="0"/>
                </a:xfrm>
                <a:prstGeom prst="line">
                  <a:avLst/>
                </a:prstGeom>
                <a:noFill/>
                <a:ln w="6350">
                  <a:solidFill>
                    <a:srgbClr val="B2B2B2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30" name="Line 13"/>
                <p:cNvSpPr>
                  <a:spLocks noChangeShapeType="1"/>
                </p:cNvSpPr>
                <p:nvPr/>
              </p:nvSpPr>
              <p:spPr bwMode="auto">
                <a:xfrm>
                  <a:off x="838" y="1959"/>
                  <a:ext cx="4536" cy="0"/>
                </a:xfrm>
                <a:prstGeom prst="line">
                  <a:avLst/>
                </a:prstGeom>
                <a:noFill/>
                <a:ln w="6350">
                  <a:solidFill>
                    <a:srgbClr val="B2B2B2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</p:grpSp>
        <p:sp>
          <p:nvSpPr>
            <p:cNvPr id="19" name="AutoShape 14"/>
            <p:cNvSpPr>
              <a:spLocks noChangeArrowheads="1"/>
            </p:cNvSpPr>
            <p:nvPr/>
          </p:nvSpPr>
          <p:spPr bwMode="auto">
            <a:xfrm>
              <a:off x="2928938" y="3716338"/>
              <a:ext cx="1066800" cy="2089150"/>
            </a:xfrm>
            <a:prstGeom prst="cube">
              <a:avLst>
                <a:gd name="adj" fmla="val 25000"/>
              </a:avLst>
            </a:prstGeom>
            <a:gradFill rotWithShape="1">
              <a:gsLst>
                <a:gs pos="0">
                  <a:srgbClr val="1E86B0"/>
                </a:gs>
                <a:gs pos="100000">
                  <a:srgbClr val="0E3C5E"/>
                </a:gs>
              </a:gsLst>
              <a:lin ang="2700000" scaled="1"/>
            </a:gradFill>
            <a:ln w="3175">
              <a:noFill/>
              <a:miter lim="800000"/>
              <a:headEnd/>
              <a:tailEnd/>
            </a:ln>
            <a:effectLst>
              <a:outerShdw dist="52363" dir="842175" algn="ctr" rotWithShape="0">
                <a:srgbClr val="000000">
                  <a:alpha val="20000"/>
                </a:srgbClr>
              </a:outerShdw>
            </a:effectLst>
          </p:spPr>
          <p:txBody>
            <a:bodyPr wrap="none" anchor="ctr"/>
            <a:lstStyle/>
            <a:p>
              <a:pPr algn="ctr" eaLnBrk="1" latinLnBrk="1" hangingPunct="1"/>
              <a:r>
                <a:rPr kumimoji="1" lang="en-US" altLang="ko-KR" sz="2000" b="1" dirty="0">
                  <a:solidFill>
                    <a:schemeClr val="bg1"/>
                  </a:solidFill>
                  <a:latin typeface="굴림" pitchFamily="50" charset="-127"/>
                  <a:ea typeface="굴림" pitchFamily="50" charset="-127"/>
                </a:rPr>
                <a:t>412kg</a:t>
              </a:r>
              <a:endParaRPr kumimoji="1" lang="ko-KR" altLang="en-US" sz="2000" b="1" dirty="0">
                <a:solidFill>
                  <a:schemeClr val="bg1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" name="AutoShape 15"/>
            <p:cNvSpPr>
              <a:spLocks noChangeArrowheads="1"/>
            </p:cNvSpPr>
            <p:nvPr/>
          </p:nvSpPr>
          <p:spPr bwMode="auto">
            <a:xfrm>
              <a:off x="5508625" y="3357563"/>
              <a:ext cx="1066800" cy="2441575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3175">
              <a:noFill/>
              <a:miter lim="800000"/>
              <a:headEnd/>
              <a:tailEnd/>
            </a:ln>
            <a:effectLst>
              <a:outerShdw dist="52363" dir="842175" algn="ctr" rotWithShape="0">
                <a:srgbClr val="000000">
                  <a:alpha val="20000"/>
                </a:srgbClr>
              </a:outerShdw>
            </a:effectLst>
          </p:spPr>
          <p:txBody>
            <a:bodyPr wrap="none" anchor="ctr"/>
            <a:lstStyle/>
            <a:p>
              <a:pPr algn="ctr" eaLnBrk="1" latinLnBrk="1" hangingPunct="1"/>
              <a:r>
                <a:rPr kumimoji="1" lang="en-US" altLang="ko-KR" sz="2000" b="1">
                  <a:solidFill>
                    <a:schemeClr val="bg1"/>
                  </a:solidFill>
                  <a:latin typeface="굴림" pitchFamily="50" charset="-127"/>
                  <a:ea typeface="굴림" pitchFamily="50" charset="-127"/>
                </a:rPr>
                <a:t>455kg</a:t>
              </a:r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2928938" y="5876925"/>
              <a:ext cx="70643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kumimoji="1" lang="ko-KR" altLang="en-US" sz="1800" b="1">
                  <a:latin typeface="굴림" pitchFamily="50" charset="-127"/>
                  <a:ea typeface="굴림" pitchFamily="50" charset="-127"/>
                </a:rPr>
                <a:t>전 국</a:t>
              </a:r>
            </a:p>
          </p:txBody>
        </p:sp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5508625" y="5870575"/>
              <a:ext cx="6461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kumimoji="1" lang="en-US" altLang="ko-KR" sz="1800" b="1">
                  <a:latin typeface="굴림" pitchFamily="50" charset="-127"/>
                  <a:ea typeface="굴림" pitchFamily="50" charset="-127"/>
                </a:rPr>
                <a:t>TMR</a:t>
              </a: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1403350" y="2636838"/>
              <a:ext cx="7810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latinLnBrk="1" hangingPunct="1"/>
              <a:r>
                <a:rPr kumimoji="1" lang="ko-KR" altLang="en-US" sz="1200" b="1">
                  <a:latin typeface="굴림" pitchFamily="50" charset="-127"/>
                  <a:ea typeface="굴림" pitchFamily="50" charset="-127"/>
                </a:rPr>
                <a:t>도체중량</a:t>
              </a:r>
            </a:p>
          </p:txBody>
        </p:sp>
      </p:grpSp>
      <p:sp>
        <p:nvSpPr>
          <p:cNvPr id="33" name="AutoShape 18"/>
          <p:cNvSpPr>
            <a:spLocks noChangeArrowheads="1"/>
          </p:cNvSpPr>
          <p:nvPr/>
        </p:nvSpPr>
        <p:spPr bwMode="auto">
          <a:xfrm>
            <a:off x="3672930" y="1797944"/>
            <a:ext cx="2160587" cy="1584325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latinLnBrk="1" hangingPunct="1"/>
            <a:r>
              <a:rPr kumimoji="1" lang="ko-KR" altLang="en-US" sz="20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전국</a:t>
            </a:r>
          </a:p>
          <a:p>
            <a:pPr algn="ctr" eaLnBrk="1" latinLnBrk="1" hangingPunct="1"/>
            <a:r>
              <a:rPr kumimoji="1" lang="en-US" altLang="ko-KR" sz="2000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43kg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5071988" y="1163370"/>
            <a:ext cx="3398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ea typeface="굴림" pitchFamily="50" charset="-127"/>
              </a:rPr>
              <a:t>(</a:t>
            </a:r>
            <a:r>
              <a:rPr lang="ko-KR" altLang="en-US" b="1" dirty="0">
                <a:ea typeface="굴림" pitchFamily="50" charset="-127"/>
              </a:rPr>
              <a:t>농업경영</a:t>
            </a:r>
            <a:r>
              <a:rPr lang="en-US" altLang="ko-KR" b="1" dirty="0">
                <a:ea typeface="굴림" pitchFamily="50" charset="-127"/>
              </a:rPr>
              <a:t>· </a:t>
            </a:r>
            <a:r>
              <a:rPr lang="ko-KR" altLang="en-US" b="1" dirty="0">
                <a:ea typeface="굴림" pitchFamily="50" charset="-127"/>
              </a:rPr>
              <a:t>정책연구  </a:t>
            </a:r>
            <a:r>
              <a:rPr lang="en-US" altLang="ko-KR" b="1" dirty="0">
                <a:ea typeface="굴림" pitchFamily="50" charset="-127"/>
              </a:rPr>
              <a:t>35</a:t>
            </a:r>
            <a:r>
              <a:rPr lang="ko-KR" altLang="en-US" b="1" dirty="0">
                <a:ea typeface="굴림" pitchFamily="50" charset="-127"/>
              </a:rPr>
              <a:t>권 </a:t>
            </a:r>
            <a:r>
              <a:rPr lang="en-US" altLang="ko-KR" b="1" dirty="0">
                <a:ea typeface="굴림" pitchFamily="50" charset="-127"/>
              </a:rPr>
              <a:t>4</a:t>
            </a:r>
            <a:r>
              <a:rPr lang="ko-KR" altLang="en-US" b="1" dirty="0">
                <a:ea typeface="굴림" pitchFamily="50" charset="-127"/>
              </a:rPr>
              <a:t>호</a:t>
            </a:r>
            <a:r>
              <a:rPr lang="en-US" altLang="ko-KR" b="1" dirty="0">
                <a:ea typeface="굴림" pitchFamily="50" charset="-127"/>
              </a:rPr>
              <a:t>)</a:t>
            </a:r>
            <a:endParaRPr lang="ko-KR" altLang="en-US" dirty="0"/>
          </a:p>
        </p:txBody>
      </p:sp>
      <p:pic>
        <p:nvPicPr>
          <p:cNvPr id="34" name="그림 33" descr="건국대 로고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제목 1"/>
          <p:cNvSpPr txBox="1">
            <a:spLocks/>
          </p:cNvSpPr>
          <p:nvPr/>
        </p:nvSpPr>
        <p:spPr>
          <a:xfrm>
            <a:off x="1357290" y="0"/>
            <a:ext cx="6274394" cy="8750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 kern="1200">
                <a:ln w="11430">
                  <a:solidFill>
                    <a:schemeClr val="tx2">
                      <a:shade val="25000"/>
                      <a:alpha val="75000"/>
                    </a:schemeClr>
                  </a:solidFill>
                </a:ln>
                <a:gradFill>
                  <a:gsLst>
                    <a:gs pos="0">
                      <a:schemeClr val="tx2"/>
                    </a:gs>
                    <a:gs pos="50000">
                      <a:schemeClr val="tx2"/>
                    </a:gs>
                    <a:gs pos="100000">
                      <a:schemeClr val="tx2">
                        <a:shade val="90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60000" algn="tl" rotWithShape="0">
                    <a:srgbClr val="000000">
                      <a:alpha val="27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kumimoji="0" lang="ko-KR" altLang="en-US" sz="4000" dirty="0" err="1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거세우</a:t>
            </a:r>
            <a:r>
              <a:rPr kumimoji="0" lang="ko-KR" altLang="en-US" sz="4000" dirty="0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출하성적</a:t>
            </a:r>
            <a:endParaRPr kumimoji="0" lang="en-US" altLang="ko-KR" sz="4000" dirty="0" smtClean="0">
              <a:solidFill>
                <a:srgbClr val="FFC0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751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8" name="그룹 9"/>
          <p:cNvGrpSpPr>
            <a:grpSpLocks/>
          </p:cNvGrpSpPr>
          <p:nvPr/>
        </p:nvGrpSpPr>
        <p:grpSpPr bwMode="auto">
          <a:xfrm>
            <a:off x="971601" y="861756"/>
            <a:ext cx="7560840" cy="1127084"/>
            <a:chOff x="1882556" y="-2762"/>
            <a:chExt cx="7249438" cy="1127084"/>
          </a:xfrm>
        </p:grpSpPr>
        <p:sp>
          <p:nvSpPr>
            <p:cNvPr id="18440" name="AutoShape 193"/>
            <p:cNvSpPr>
              <a:spLocks noChangeArrowheads="1"/>
            </p:cNvSpPr>
            <p:nvPr/>
          </p:nvSpPr>
          <p:spPr bwMode="auto">
            <a:xfrm>
              <a:off x="1882556" y="116210"/>
              <a:ext cx="7249437" cy="100811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5C313"/>
                </a:gs>
                <a:gs pos="50000">
                  <a:srgbClr val="C3FF19"/>
                </a:gs>
                <a:gs pos="100000">
                  <a:srgbClr val="95C31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ko-KR" altLang="en-US" sz="3200" b="1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2" name="제목 7"/>
            <p:cNvSpPr txBox="1">
              <a:spLocks/>
            </p:cNvSpPr>
            <p:nvPr/>
          </p:nvSpPr>
          <p:spPr>
            <a:xfrm>
              <a:off x="1882556" y="-2762"/>
              <a:ext cx="7249438" cy="1127084"/>
            </a:xfrm>
            <a:prstGeom prst="rect">
              <a:avLst/>
            </a:prstGeom>
          </p:spPr>
          <p:txBody>
            <a:bodyPr anchor="ctr">
              <a:normAutofit/>
              <a:scene3d>
                <a:camera prst="orthographicFront"/>
                <a:lightRig rig="soft" dir="t">
                  <a:rot lat="0" lon="0" rev="16800000"/>
                </a:lightRig>
              </a:scene3d>
              <a:sp3d prstMaterial="softEdge">
                <a:bevelT w="38100" h="38100"/>
              </a:sp3d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ko-KR" altLang="en-US" sz="3600" b="1" dirty="0" err="1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거</a:t>
              </a:r>
              <a:r>
                <a:rPr lang="ko-KR" altLang="en-US" sz="3600" b="1" dirty="0" err="1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세우</a:t>
              </a:r>
              <a:r>
                <a:rPr lang="en-US" altLang="ko-KR" sz="3600" b="1" dirty="0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 </a:t>
              </a:r>
              <a:r>
                <a:rPr lang="ko-KR" altLang="en-US" sz="3600" b="1" dirty="0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출하 성적 비교</a:t>
              </a:r>
              <a:r>
                <a:rPr lang="en-US" altLang="ko-KR" sz="3600" b="1" dirty="0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(</a:t>
              </a:r>
              <a:r>
                <a:rPr lang="ko-KR" altLang="en-US" sz="3600" b="1" dirty="0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나주 </a:t>
              </a:r>
              <a:r>
                <a:rPr lang="en-US" altLang="ko-KR" sz="3600" b="1" dirty="0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J</a:t>
              </a:r>
              <a:r>
                <a:rPr lang="ko-KR" altLang="en-US" sz="3600" b="1" dirty="0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사장</a:t>
              </a:r>
              <a:r>
                <a:rPr lang="ko-KR" altLang="en-US" sz="3600" b="1" dirty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님</a:t>
              </a:r>
              <a:r>
                <a:rPr lang="en-US" altLang="ko-KR" sz="3600" b="1" dirty="0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)</a:t>
              </a:r>
              <a:endParaRPr kumimoji="0" lang="ko-KR" altLang="en-US" sz="3600" b="1" dirty="0">
                <a:ln w="6350">
                  <a:noFill/>
                </a:ln>
                <a:solidFill>
                  <a:srgbClr val="0033CC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HY울릉도M" pitchFamily="18" charset="-127"/>
                <a:ea typeface="HY울릉도M" pitchFamily="18" charset="-127"/>
                <a:cs typeface="+mj-cs"/>
              </a:endParaRPr>
            </a:p>
          </p:txBody>
        </p:sp>
      </p:grpSp>
      <p:pic>
        <p:nvPicPr>
          <p:cNvPr id="10" name="그림 9" descr="건국대 로고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9144000" cy="836713"/>
          </a:xfrm>
          <a:prstGeom prst="rect">
            <a:avLst/>
          </a:prstGeom>
          <a:noFill/>
        </p:spPr>
      </p:pic>
      <p:grpSp>
        <p:nvGrpSpPr>
          <p:cNvPr id="13" name="그룹 46"/>
          <p:cNvGrpSpPr/>
          <p:nvPr/>
        </p:nvGrpSpPr>
        <p:grpSpPr>
          <a:xfrm>
            <a:off x="107504" y="-27384"/>
            <a:ext cx="664088" cy="572411"/>
            <a:chOff x="-158772" y="0"/>
            <a:chExt cx="1767385" cy="1094636"/>
          </a:xfrm>
        </p:grpSpPr>
        <p:pic>
          <p:nvPicPr>
            <p:cNvPr id="14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5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60841"/>
              </p:ext>
            </p:extLst>
          </p:nvPr>
        </p:nvGraphicFramePr>
        <p:xfrm>
          <a:off x="273949" y="2420888"/>
          <a:ext cx="8517017" cy="3600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5169"/>
                <a:gridCol w="1848746"/>
                <a:gridCol w="1224136"/>
                <a:gridCol w="1296144"/>
                <a:gridCol w="2922822"/>
              </a:tblGrid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년도</a:t>
                      </a:r>
                      <a:endParaRPr lang="ko-KR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평균 출하 </a:t>
                      </a:r>
                      <a:r>
                        <a:rPr lang="ko-KR" altLang="en-US" sz="2000" b="1" u="none" strike="noStrike" dirty="0" err="1">
                          <a:effectLst/>
                          <a:latin typeface="+mn-ea"/>
                          <a:ea typeface="+mn-ea"/>
                        </a:rPr>
                        <a:t>월령</a:t>
                      </a:r>
                      <a:endParaRPr lang="ko-KR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1" u="none" strike="noStrike" dirty="0" err="1">
                          <a:effectLst/>
                          <a:latin typeface="+mn-ea"/>
                          <a:ea typeface="+mn-ea"/>
                        </a:rPr>
                        <a:t>도체중</a:t>
                      </a:r>
                      <a:endParaRPr lang="ko-KR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출하두수</a:t>
                      </a:r>
                      <a:endParaRPr lang="ko-KR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사료</a:t>
                      </a:r>
                      <a:endParaRPr lang="ko-KR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u="none" strike="noStrike">
                          <a:effectLst/>
                          <a:latin typeface="+mn-ea"/>
                          <a:ea typeface="+mn-ea"/>
                        </a:rPr>
                        <a:t>2014</a:t>
                      </a:r>
                      <a:endParaRPr lang="en-US" altLang="ko-KR" sz="2000" b="1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u="none" strike="noStrike">
                          <a:effectLst/>
                          <a:latin typeface="+mn-ea"/>
                          <a:ea typeface="+mn-ea"/>
                        </a:rPr>
                        <a:t>30.27</a:t>
                      </a:r>
                      <a:endParaRPr lang="en-US" altLang="ko-KR" sz="2000" b="1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u="none" strike="noStrike">
                          <a:effectLst/>
                          <a:latin typeface="+mn-ea"/>
                          <a:ea typeface="+mn-ea"/>
                        </a:rPr>
                        <a:t>410.81</a:t>
                      </a:r>
                      <a:endParaRPr lang="en-US" altLang="ko-KR" sz="2000" b="1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u="none" strike="noStrike" dirty="0">
                          <a:effectLst/>
                          <a:latin typeface="+mn-ea"/>
                          <a:ea typeface="+mn-ea"/>
                        </a:rPr>
                        <a:t>74</a:t>
                      </a:r>
                      <a:r>
                        <a:rPr lang="ko-KR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두</a:t>
                      </a:r>
                      <a:endParaRPr lang="ko-KR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</a:t>
                      </a:r>
                      <a:r>
                        <a:rPr lang="ko-KR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</a:t>
                      </a:r>
                      <a:endParaRPr lang="ko-KR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u="none" strike="noStrike" dirty="0">
                          <a:effectLst/>
                          <a:latin typeface="+mn-ea"/>
                          <a:ea typeface="+mn-ea"/>
                        </a:rPr>
                        <a:t>2015</a:t>
                      </a:r>
                      <a:endParaRPr lang="en-US" altLang="ko-KR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u="none" strike="noStrike">
                          <a:effectLst/>
                          <a:latin typeface="+mn-ea"/>
                          <a:ea typeface="+mn-ea"/>
                        </a:rPr>
                        <a:t>32.33</a:t>
                      </a:r>
                      <a:endParaRPr lang="en-US" altLang="ko-KR" sz="2000" b="1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u="none" strike="noStrike">
                          <a:effectLst/>
                          <a:latin typeface="+mn-ea"/>
                          <a:ea typeface="+mn-ea"/>
                        </a:rPr>
                        <a:t>420.57</a:t>
                      </a:r>
                      <a:endParaRPr lang="en-US" altLang="ko-KR" sz="2000" b="1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u="none" strike="noStrike" dirty="0">
                          <a:effectLst/>
                          <a:latin typeface="+mn-ea"/>
                          <a:ea typeface="+mn-ea"/>
                        </a:rPr>
                        <a:t>67</a:t>
                      </a:r>
                      <a:r>
                        <a:rPr lang="ko-KR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두</a:t>
                      </a:r>
                      <a:endParaRPr lang="ko-KR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</a:t>
                      </a:r>
                      <a:r>
                        <a:rPr lang="ko-KR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</a:t>
                      </a:r>
                      <a:endParaRPr lang="ko-KR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u="none" strike="noStrike">
                          <a:effectLst/>
                          <a:latin typeface="+mn-ea"/>
                          <a:ea typeface="+mn-ea"/>
                        </a:rPr>
                        <a:t>2016.3</a:t>
                      </a:r>
                      <a:endParaRPr lang="en-US" altLang="ko-KR" sz="2000" b="1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u="none" strike="noStrike" dirty="0">
                          <a:effectLst/>
                          <a:latin typeface="+mn-ea"/>
                          <a:ea typeface="+mn-ea"/>
                        </a:rPr>
                        <a:t>33.61</a:t>
                      </a:r>
                      <a:endParaRPr lang="en-US" altLang="ko-KR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u="none" strike="noStrike">
                          <a:effectLst/>
                          <a:latin typeface="+mn-ea"/>
                          <a:ea typeface="+mn-ea"/>
                        </a:rPr>
                        <a:t>440.84</a:t>
                      </a:r>
                      <a:endParaRPr lang="en-US" altLang="ko-KR" sz="2000" b="1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u="none" strike="noStrike" dirty="0">
                          <a:effectLst/>
                          <a:latin typeface="+mn-ea"/>
                          <a:ea typeface="+mn-ea"/>
                        </a:rPr>
                        <a:t>21</a:t>
                      </a:r>
                      <a:r>
                        <a:rPr lang="ko-KR" altLang="en-US" sz="2000" b="1" u="none" strike="noStrike" dirty="0">
                          <a:effectLst/>
                          <a:latin typeface="+mn-ea"/>
                          <a:ea typeface="+mn-ea"/>
                        </a:rPr>
                        <a:t>두</a:t>
                      </a:r>
                      <a:endParaRPr lang="ko-KR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</a:t>
                      </a:r>
                      <a:r>
                        <a:rPr lang="ko-KR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</a:t>
                      </a:r>
                      <a:endParaRPr lang="ko-KR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2016.10</a:t>
                      </a:r>
                      <a:endParaRPr lang="en-US" altLang="ko-KR" sz="20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29.60</a:t>
                      </a:r>
                      <a:endParaRPr lang="en-US" altLang="ko-KR" sz="20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441.56</a:t>
                      </a:r>
                      <a:endParaRPr lang="en-US" altLang="ko-KR" sz="20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84</a:t>
                      </a:r>
                      <a:r>
                        <a:rPr lang="ko-KR" altLang="en-US" sz="2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두</a:t>
                      </a:r>
                      <a:endParaRPr lang="ko-KR" alt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육성</a:t>
                      </a:r>
                      <a:r>
                        <a:rPr lang="en-US" altLang="ko-KR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TMR+</a:t>
                      </a:r>
                      <a:r>
                        <a:rPr lang="ko-KR" alt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비육배합사료</a:t>
                      </a:r>
                      <a:endParaRPr lang="ko-KR" alt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6453394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8" name="그룹 9"/>
          <p:cNvGrpSpPr>
            <a:grpSpLocks/>
          </p:cNvGrpSpPr>
          <p:nvPr/>
        </p:nvGrpSpPr>
        <p:grpSpPr bwMode="auto">
          <a:xfrm>
            <a:off x="517878" y="335085"/>
            <a:ext cx="8158578" cy="1127084"/>
            <a:chOff x="2257591" y="-174076"/>
            <a:chExt cx="6529191" cy="1127084"/>
          </a:xfrm>
        </p:grpSpPr>
        <p:sp>
          <p:nvSpPr>
            <p:cNvPr id="18440" name="AutoShape 193"/>
            <p:cNvSpPr>
              <a:spLocks noChangeArrowheads="1"/>
            </p:cNvSpPr>
            <p:nvPr/>
          </p:nvSpPr>
          <p:spPr bwMode="auto">
            <a:xfrm>
              <a:off x="2367406" y="-114590"/>
              <a:ext cx="6254154" cy="100811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5C313"/>
                </a:gs>
                <a:gs pos="50000">
                  <a:srgbClr val="C3FF19"/>
                </a:gs>
                <a:gs pos="100000">
                  <a:srgbClr val="95C31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ko-KR" altLang="en-US" sz="3200" b="1" dirty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2" name="제목 7"/>
            <p:cNvSpPr txBox="1">
              <a:spLocks/>
            </p:cNvSpPr>
            <p:nvPr/>
          </p:nvSpPr>
          <p:spPr>
            <a:xfrm>
              <a:off x="2257591" y="-174076"/>
              <a:ext cx="6529191" cy="1127084"/>
            </a:xfrm>
            <a:prstGeom prst="rect">
              <a:avLst/>
            </a:prstGeom>
          </p:spPr>
          <p:txBody>
            <a:bodyPr anchor="ctr">
              <a:normAutofit/>
              <a:scene3d>
                <a:camera prst="orthographicFront"/>
                <a:lightRig rig="soft" dir="t">
                  <a:rot lat="0" lon="0" rev="16800000"/>
                </a:lightRig>
              </a:scene3d>
              <a:sp3d prstMaterial="softEdge">
                <a:bevelT w="38100" h="38100"/>
              </a:sp3d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ko-KR" altLang="en-US" sz="3600" b="1" dirty="0" err="1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거세우</a:t>
              </a:r>
              <a:r>
                <a:rPr lang="ko-KR" altLang="en-US" sz="3600" b="1" dirty="0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 출하 등급 두수</a:t>
              </a:r>
              <a:r>
                <a:rPr lang="en-US" altLang="ko-KR" sz="3600" b="1" dirty="0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(</a:t>
              </a:r>
              <a:r>
                <a:rPr lang="ko-KR" altLang="en-US" sz="3600" b="1" dirty="0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나주 </a:t>
              </a:r>
              <a:r>
                <a:rPr lang="en-US" altLang="ko-KR" sz="3600" b="1" dirty="0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J</a:t>
              </a:r>
              <a:r>
                <a:rPr lang="ko-KR" altLang="en-US" sz="3600" b="1" dirty="0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사장님</a:t>
              </a:r>
              <a:r>
                <a:rPr lang="en-US" altLang="ko-KR" sz="3600" b="1" dirty="0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)</a:t>
              </a:r>
              <a:endParaRPr kumimoji="0" lang="ko-KR" altLang="en-US" sz="3600" b="1" dirty="0">
                <a:ln w="6350">
                  <a:noFill/>
                </a:ln>
                <a:solidFill>
                  <a:srgbClr val="0033CC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HY울릉도M" pitchFamily="18" charset="-127"/>
                <a:ea typeface="HY울릉도M" pitchFamily="18" charset="-127"/>
                <a:cs typeface="+mj-cs"/>
              </a:endParaRPr>
            </a:p>
          </p:txBody>
        </p:sp>
      </p:grpSp>
      <p:pic>
        <p:nvPicPr>
          <p:cNvPr id="10" name="그림 9" descr="건국대 로고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9144000" cy="836713"/>
          </a:xfrm>
          <a:prstGeom prst="rect">
            <a:avLst/>
          </a:prstGeom>
          <a:noFill/>
        </p:spPr>
      </p:pic>
      <p:grpSp>
        <p:nvGrpSpPr>
          <p:cNvPr id="13" name="그룹 46"/>
          <p:cNvGrpSpPr/>
          <p:nvPr/>
        </p:nvGrpSpPr>
        <p:grpSpPr>
          <a:xfrm>
            <a:off x="107504" y="-27384"/>
            <a:ext cx="664088" cy="572411"/>
            <a:chOff x="-158772" y="0"/>
            <a:chExt cx="1767385" cy="1094636"/>
          </a:xfrm>
        </p:grpSpPr>
        <p:pic>
          <p:nvPicPr>
            <p:cNvPr id="14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5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95569183"/>
              </p:ext>
            </p:extLst>
          </p:nvPr>
        </p:nvGraphicFramePr>
        <p:xfrm>
          <a:off x="424010" y="1660579"/>
          <a:ext cx="8612485" cy="442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497"/>
                <a:gridCol w="1722497"/>
                <a:gridCol w="1722497"/>
                <a:gridCol w="1722497"/>
                <a:gridCol w="1722497"/>
              </a:tblGrid>
              <a:tr h="396428">
                <a:tc>
                  <a:txBody>
                    <a:bodyPr/>
                    <a:lstStyle/>
                    <a:p>
                      <a:pPr algn="ctr" latinLnBrk="1"/>
                      <a:endParaRPr lang="ko-KR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2014</a:t>
                      </a:r>
                      <a:r>
                        <a:rPr lang="ko-KR" altLang="en-US" sz="2400" b="1" dirty="0" smtClean="0"/>
                        <a:t>년</a:t>
                      </a:r>
                      <a:endParaRPr lang="ko-KR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2015</a:t>
                      </a:r>
                      <a:r>
                        <a:rPr lang="ko-KR" altLang="en-US" sz="2400" b="1" dirty="0" smtClean="0"/>
                        <a:t>년</a:t>
                      </a:r>
                      <a:endParaRPr lang="ko-KR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2016. 3</a:t>
                      </a:r>
                      <a:endParaRPr lang="ko-KR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FF0000"/>
                          </a:solidFill>
                        </a:rPr>
                        <a:t>2016. 10</a:t>
                      </a:r>
                      <a:endParaRPr lang="ko-KR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964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1++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15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12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4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ko-KR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964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1+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35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24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10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</a:rPr>
                        <a:t>44</a:t>
                      </a:r>
                      <a:endParaRPr lang="ko-KR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964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1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17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17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4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</a:rPr>
                        <a:t>24</a:t>
                      </a:r>
                      <a:endParaRPr lang="ko-KR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964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2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7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11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2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ko-KR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964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3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3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964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smtClean="0"/>
                        <a:t>계</a:t>
                      </a:r>
                      <a:endParaRPr lang="ko-KR" altLang="en-US" sz="2000" b="1" dirty="0"/>
                    </a:p>
                  </a:txBody>
                  <a:tcPr>
                    <a:solidFill>
                      <a:srgbClr val="D7DA6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74</a:t>
                      </a:r>
                      <a:endParaRPr lang="ko-KR" altLang="en-US" sz="2000" b="1" dirty="0"/>
                    </a:p>
                  </a:txBody>
                  <a:tcPr>
                    <a:solidFill>
                      <a:srgbClr val="D7DA6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67</a:t>
                      </a:r>
                      <a:endParaRPr lang="ko-KR" altLang="en-US" sz="2000" b="1" dirty="0"/>
                    </a:p>
                  </a:txBody>
                  <a:tcPr>
                    <a:solidFill>
                      <a:srgbClr val="D7DA6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20</a:t>
                      </a:r>
                      <a:endParaRPr lang="ko-KR" altLang="en-US" sz="2000" b="1" dirty="0"/>
                    </a:p>
                  </a:txBody>
                  <a:tcPr>
                    <a:solidFill>
                      <a:srgbClr val="D7DA6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</a:rPr>
                        <a:t>84</a:t>
                      </a:r>
                      <a:endParaRPr lang="ko-KR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D7DA64"/>
                    </a:solidFill>
                  </a:tcPr>
                </a:tc>
              </a:tr>
              <a:tr h="3964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A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20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14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ko-KR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964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B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42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28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5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</a:rPr>
                        <a:t>42</a:t>
                      </a:r>
                      <a:endParaRPr lang="ko-KR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964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C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12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25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15</a:t>
                      </a:r>
                      <a:endParaRPr lang="ko-KR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</a:rPr>
                        <a:t>28</a:t>
                      </a:r>
                      <a:endParaRPr lang="ko-KR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964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smtClean="0"/>
                        <a:t>계</a:t>
                      </a:r>
                      <a:endParaRPr lang="ko-KR" altLang="en-US" sz="2000" b="1" dirty="0"/>
                    </a:p>
                  </a:txBody>
                  <a:tcPr>
                    <a:solidFill>
                      <a:srgbClr val="D7DA6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74</a:t>
                      </a:r>
                      <a:endParaRPr lang="ko-KR" altLang="en-US" sz="2000" b="1" dirty="0"/>
                    </a:p>
                  </a:txBody>
                  <a:tcPr>
                    <a:solidFill>
                      <a:srgbClr val="D7DA6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67</a:t>
                      </a:r>
                      <a:endParaRPr lang="ko-KR" altLang="en-US" sz="2000" b="1" dirty="0"/>
                    </a:p>
                  </a:txBody>
                  <a:tcPr>
                    <a:solidFill>
                      <a:srgbClr val="D7DA6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20</a:t>
                      </a:r>
                      <a:endParaRPr lang="ko-KR" altLang="en-US" sz="2000" b="1" dirty="0"/>
                    </a:p>
                  </a:txBody>
                  <a:tcPr>
                    <a:solidFill>
                      <a:srgbClr val="D7DA6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</a:rPr>
                        <a:t>84</a:t>
                      </a:r>
                      <a:endParaRPr lang="ko-KR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D7DA6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2973935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0"/>
            <a:ext cx="9144000" cy="22048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0" y="4442989"/>
            <a:ext cx="9144000" cy="242088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619672" y="2780928"/>
            <a:ext cx="7524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dirty="0" smtClean="0">
                <a:latin typeface="+mn-ea"/>
              </a:rPr>
              <a:t>Ⅱ</a:t>
            </a:r>
            <a:r>
              <a:rPr lang="en-US" altLang="ko-KR" sz="5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5400" b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한우의 사양관리</a:t>
            </a:r>
            <a:endParaRPr lang="ko-KR" altLang="en-US" sz="5400" b="1" dirty="0">
              <a:ln>
                <a:solidFill>
                  <a:schemeClr val="bg1">
                    <a:alpha val="0"/>
                  </a:schemeClr>
                </a:solidFill>
              </a:ln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" name="그룹 46"/>
          <p:cNvGrpSpPr/>
          <p:nvPr/>
        </p:nvGrpSpPr>
        <p:grpSpPr>
          <a:xfrm>
            <a:off x="0" y="2564904"/>
            <a:ext cx="1728192" cy="1368152"/>
            <a:chOff x="-158772" y="0"/>
            <a:chExt cx="1767385" cy="1094636"/>
          </a:xfrm>
        </p:grpSpPr>
        <p:pic>
          <p:nvPicPr>
            <p:cNvPr id="12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3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10" name="그림 9" descr="건국대 로고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-1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2241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8" name="그룹 9"/>
          <p:cNvGrpSpPr>
            <a:grpSpLocks/>
          </p:cNvGrpSpPr>
          <p:nvPr/>
        </p:nvGrpSpPr>
        <p:grpSpPr bwMode="auto">
          <a:xfrm>
            <a:off x="1043608" y="356908"/>
            <a:ext cx="7560840" cy="1127084"/>
            <a:chOff x="2365851" y="-2762"/>
            <a:chExt cx="6420931" cy="1127084"/>
          </a:xfrm>
        </p:grpSpPr>
        <p:sp>
          <p:nvSpPr>
            <p:cNvPr id="18440" name="AutoShape 193"/>
            <p:cNvSpPr>
              <a:spLocks noChangeArrowheads="1"/>
            </p:cNvSpPr>
            <p:nvPr/>
          </p:nvSpPr>
          <p:spPr bwMode="auto">
            <a:xfrm>
              <a:off x="2365851" y="116210"/>
              <a:ext cx="6254154" cy="100811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5C313"/>
                </a:gs>
                <a:gs pos="50000">
                  <a:srgbClr val="C3FF19"/>
                </a:gs>
                <a:gs pos="100000">
                  <a:srgbClr val="95C31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ko-KR" altLang="en-US" sz="3200" b="1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2" name="제목 7"/>
            <p:cNvSpPr txBox="1">
              <a:spLocks/>
            </p:cNvSpPr>
            <p:nvPr/>
          </p:nvSpPr>
          <p:spPr>
            <a:xfrm>
              <a:off x="2405873" y="-2762"/>
              <a:ext cx="6380909" cy="1127084"/>
            </a:xfrm>
            <a:prstGeom prst="rect">
              <a:avLst/>
            </a:prstGeom>
          </p:spPr>
          <p:txBody>
            <a:bodyPr anchor="ctr">
              <a:normAutofit/>
              <a:scene3d>
                <a:camera prst="orthographicFront"/>
                <a:lightRig rig="soft" dir="t">
                  <a:rot lat="0" lon="0" rev="16800000"/>
                </a:lightRig>
              </a:scene3d>
              <a:sp3d prstMaterial="softEdge">
                <a:bevelT w="38100" h="38100"/>
              </a:sp3d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ko-KR" altLang="en-US" sz="3600" b="1" dirty="0" err="1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거세우</a:t>
              </a:r>
              <a:r>
                <a:rPr lang="ko-KR" altLang="en-US" sz="3600" b="1" dirty="0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 등급 </a:t>
              </a:r>
              <a:r>
                <a:rPr lang="ko-KR" altLang="en-US" sz="3600" b="1" dirty="0" err="1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출현율</a:t>
              </a:r>
              <a:r>
                <a:rPr lang="ko-KR" altLang="en-US" sz="3600" b="1" dirty="0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 </a:t>
              </a:r>
              <a:r>
                <a:rPr lang="en-US" altLang="ko-KR" sz="3600" b="1" dirty="0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(</a:t>
              </a:r>
              <a:r>
                <a:rPr lang="ko-KR" altLang="en-US" sz="3600" b="1" dirty="0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나주 </a:t>
              </a:r>
              <a:r>
                <a:rPr lang="en-US" altLang="ko-KR" sz="3600" b="1" dirty="0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J</a:t>
              </a:r>
              <a:r>
                <a:rPr lang="ko-KR" altLang="en-US" sz="3600" b="1" dirty="0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사장</a:t>
              </a:r>
              <a:r>
                <a:rPr lang="ko-KR" altLang="en-US" sz="3600" b="1" dirty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님</a:t>
              </a:r>
              <a:r>
                <a:rPr lang="en-US" altLang="ko-KR" sz="3600" b="1" dirty="0" smtClean="0">
                  <a:ln w="6350">
                    <a:noFill/>
                  </a:ln>
                  <a:solidFill>
                    <a:srgbClr val="0033CC"/>
                  </a:solidFill>
                  <a:effectLst>
                    <a:outerShdw blurRad="114300" dist="101600" dir="2700000" algn="tl" rotWithShape="0">
                      <a:srgbClr val="000000">
                        <a:alpha val="40000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  <a:cs typeface="+mj-cs"/>
                </a:rPr>
                <a:t>)</a:t>
              </a:r>
              <a:endParaRPr kumimoji="0" lang="ko-KR" altLang="en-US" sz="3600" b="1" dirty="0">
                <a:ln w="6350">
                  <a:noFill/>
                </a:ln>
                <a:solidFill>
                  <a:srgbClr val="0033CC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HY울릉도M" pitchFamily="18" charset="-127"/>
                <a:ea typeface="HY울릉도M" pitchFamily="18" charset="-127"/>
                <a:cs typeface="+mj-cs"/>
              </a:endParaRPr>
            </a:p>
          </p:txBody>
        </p:sp>
      </p:grpSp>
      <p:pic>
        <p:nvPicPr>
          <p:cNvPr id="10" name="그림 9" descr="건국대 로고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G:\사무실컴\samsung@YOUR-86A9D37422\#DOC\PPT 배경\초원과 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9144000" cy="836713"/>
          </a:xfrm>
          <a:prstGeom prst="rect">
            <a:avLst/>
          </a:prstGeom>
          <a:noFill/>
        </p:spPr>
      </p:pic>
      <p:grpSp>
        <p:nvGrpSpPr>
          <p:cNvPr id="13" name="그룹 46"/>
          <p:cNvGrpSpPr/>
          <p:nvPr/>
        </p:nvGrpSpPr>
        <p:grpSpPr>
          <a:xfrm>
            <a:off x="107504" y="-27384"/>
            <a:ext cx="664088" cy="572411"/>
            <a:chOff x="-158772" y="0"/>
            <a:chExt cx="1767385" cy="1094636"/>
          </a:xfrm>
        </p:grpSpPr>
        <p:pic>
          <p:nvPicPr>
            <p:cNvPr id="14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15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25575044"/>
              </p:ext>
            </p:extLst>
          </p:nvPr>
        </p:nvGraphicFramePr>
        <p:xfrm>
          <a:off x="258624" y="1772817"/>
          <a:ext cx="8705865" cy="4321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173"/>
                <a:gridCol w="1741173"/>
                <a:gridCol w="1741173"/>
                <a:gridCol w="1741173"/>
                <a:gridCol w="1741173"/>
              </a:tblGrid>
              <a:tr h="777966">
                <a:tc>
                  <a:txBody>
                    <a:bodyPr/>
                    <a:lstStyle/>
                    <a:p>
                      <a:pPr algn="ctr" latinLnBrk="1"/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2014</a:t>
                      </a:r>
                      <a:r>
                        <a:rPr lang="ko-KR" altLang="en-US" sz="2400" b="1" dirty="0" smtClean="0"/>
                        <a:t>년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2015</a:t>
                      </a:r>
                      <a:r>
                        <a:rPr lang="ko-KR" altLang="en-US" sz="2400" b="1" dirty="0" smtClean="0"/>
                        <a:t>년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2016. 3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FF0000"/>
                          </a:solidFill>
                        </a:rPr>
                        <a:t>2016. 10</a:t>
                      </a:r>
                      <a:endParaRPr lang="ko-KR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6621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err="1" smtClean="0"/>
                        <a:t>도체중</a:t>
                      </a:r>
                      <a:endParaRPr lang="ko-KR" altLang="en-US" sz="2400" b="1" dirty="0"/>
                    </a:p>
                  </a:txBody>
                  <a:tcPr anchor="ctr">
                    <a:solidFill>
                      <a:srgbClr val="D7DA6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410.81</a:t>
                      </a:r>
                      <a:endParaRPr lang="ko-KR" altLang="en-US" sz="2400" b="1" dirty="0"/>
                    </a:p>
                  </a:txBody>
                  <a:tcPr anchor="ctr">
                    <a:solidFill>
                      <a:srgbClr val="D7DA6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420.57</a:t>
                      </a:r>
                      <a:endParaRPr lang="ko-KR" altLang="en-US" sz="2400" b="1" dirty="0"/>
                    </a:p>
                  </a:txBody>
                  <a:tcPr anchor="ctr">
                    <a:solidFill>
                      <a:srgbClr val="D7DA6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440.84</a:t>
                      </a:r>
                      <a:endParaRPr lang="ko-KR" altLang="en-US" sz="2400" b="1" dirty="0"/>
                    </a:p>
                  </a:txBody>
                  <a:tcPr anchor="ctr">
                    <a:solidFill>
                      <a:srgbClr val="D7DA6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FF0000"/>
                          </a:solidFill>
                        </a:rPr>
                        <a:t>441.56</a:t>
                      </a:r>
                      <a:endParaRPr lang="ko-KR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D7DA64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1+ </a:t>
                      </a:r>
                      <a:r>
                        <a:rPr lang="ko-KR" altLang="en-US" sz="2400" b="1" dirty="0" smtClean="0"/>
                        <a:t>이상</a:t>
                      </a:r>
                      <a:endParaRPr lang="ko-KR" altLang="en-US" sz="2400" b="1" dirty="0"/>
                    </a:p>
                  </a:txBody>
                  <a:tcPr anchor="ctr">
                    <a:solidFill>
                      <a:srgbClr val="D7DA6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67.57</a:t>
                      </a:r>
                      <a:endParaRPr lang="ko-KR" altLang="en-US" sz="2400" b="1" dirty="0"/>
                    </a:p>
                  </a:txBody>
                  <a:tcPr anchor="ctr">
                    <a:solidFill>
                      <a:srgbClr val="D7DA6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53.73</a:t>
                      </a:r>
                      <a:endParaRPr lang="ko-KR" altLang="en-US" sz="2400" b="1" dirty="0"/>
                    </a:p>
                  </a:txBody>
                  <a:tcPr anchor="ctr">
                    <a:solidFill>
                      <a:srgbClr val="D7DA6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70.00</a:t>
                      </a:r>
                      <a:endParaRPr lang="ko-KR" altLang="en-US" sz="2400" b="1" dirty="0"/>
                    </a:p>
                  </a:txBody>
                  <a:tcPr anchor="ctr">
                    <a:solidFill>
                      <a:srgbClr val="D7DA6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FF0000"/>
                          </a:solidFill>
                        </a:rPr>
                        <a:t>66.67</a:t>
                      </a:r>
                      <a:endParaRPr lang="ko-KR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D7DA64"/>
                    </a:solidFill>
                  </a:tcPr>
                </a:tc>
              </a:tr>
              <a:tr h="6181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1</a:t>
                      </a:r>
                      <a:r>
                        <a:rPr lang="ko-KR" altLang="en-US" sz="2400" b="1" dirty="0" smtClean="0"/>
                        <a:t>등급 이상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90.54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79.10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90.00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FF0000"/>
                          </a:solidFill>
                        </a:rPr>
                        <a:t>95.24</a:t>
                      </a:r>
                      <a:endParaRPr lang="ko-KR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3504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A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27.02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20.90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FF0000"/>
                          </a:solidFill>
                        </a:rPr>
                        <a:t>16.67</a:t>
                      </a:r>
                      <a:endParaRPr lang="ko-KR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544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B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56.76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41.79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25.00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FF0000"/>
                          </a:solidFill>
                        </a:rPr>
                        <a:t>50.00</a:t>
                      </a:r>
                      <a:endParaRPr lang="ko-KR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2571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C</a:t>
                      </a:r>
                      <a:endParaRPr lang="ko-KR" altLang="en-US" sz="2400" b="1" dirty="0"/>
                    </a:p>
                  </a:txBody>
                  <a:tcPr anchor="ctr">
                    <a:solidFill>
                      <a:srgbClr val="D7DA6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16.22</a:t>
                      </a:r>
                      <a:endParaRPr lang="ko-KR" altLang="en-US" sz="2400" b="1" dirty="0"/>
                    </a:p>
                  </a:txBody>
                  <a:tcPr anchor="ctr">
                    <a:solidFill>
                      <a:srgbClr val="D7DA6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37.31</a:t>
                      </a:r>
                      <a:endParaRPr lang="ko-KR" altLang="en-US" sz="2400" b="1" dirty="0"/>
                    </a:p>
                  </a:txBody>
                  <a:tcPr anchor="ctr">
                    <a:solidFill>
                      <a:srgbClr val="D7DA6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/>
                        <a:t>75.00</a:t>
                      </a:r>
                      <a:endParaRPr lang="ko-KR" altLang="en-US" sz="2400" b="1" dirty="0"/>
                    </a:p>
                  </a:txBody>
                  <a:tcPr anchor="ctr">
                    <a:solidFill>
                      <a:srgbClr val="D7DA6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 smtClean="0">
                          <a:solidFill>
                            <a:srgbClr val="FF0000"/>
                          </a:solidFill>
                        </a:rPr>
                        <a:t>33.33</a:t>
                      </a:r>
                      <a:endParaRPr lang="ko-KR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D7DA6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00353196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872962" y="1052736"/>
            <a:ext cx="1535832" cy="6207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ko-KR" altLang="en-US" b="1" dirty="0">
              <a:ea typeface="굴림" pitchFamily="50" charset="-127"/>
            </a:endParaRPr>
          </a:p>
        </p:txBody>
      </p:sp>
      <p:pic>
        <p:nvPicPr>
          <p:cNvPr id="23" name="그림 22" descr="건국대 로고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제목 1"/>
          <p:cNvSpPr txBox="1">
            <a:spLocks/>
          </p:cNvSpPr>
          <p:nvPr/>
        </p:nvSpPr>
        <p:spPr>
          <a:xfrm>
            <a:off x="1357290" y="0"/>
            <a:ext cx="6274394" cy="8750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 kern="1200">
                <a:ln w="11430">
                  <a:solidFill>
                    <a:schemeClr val="tx2">
                      <a:shade val="25000"/>
                      <a:alpha val="75000"/>
                    </a:schemeClr>
                  </a:solidFill>
                </a:ln>
                <a:gradFill>
                  <a:gsLst>
                    <a:gs pos="0">
                      <a:schemeClr val="tx2"/>
                    </a:gs>
                    <a:gs pos="50000">
                      <a:schemeClr val="tx2"/>
                    </a:gs>
                    <a:gs pos="100000">
                      <a:schemeClr val="tx2">
                        <a:shade val="90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60000" algn="tl" rotWithShape="0">
                    <a:srgbClr val="000000">
                      <a:alpha val="27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kumimoji="0" lang="ko-KR" altLang="en-US" sz="4000" dirty="0" err="1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거세우</a:t>
            </a:r>
            <a:r>
              <a:rPr kumimoji="0" lang="ko-KR" altLang="en-US" sz="4000" dirty="0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출하성적</a:t>
            </a:r>
            <a:endParaRPr kumimoji="0" lang="en-US" altLang="ko-KR" sz="4000" dirty="0" smtClean="0">
              <a:solidFill>
                <a:srgbClr val="FFC0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sp>
        <p:nvSpPr>
          <p:cNvPr id="26" name="제목 1"/>
          <p:cNvSpPr txBox="1">
            <a:spLocks/>
          </p:cNvSpPr>
          <p:nvPr/>
        </p:nvSpPr>
        <p:spPr>
          <a:xfrm>
            <a:off x="0" y="1124744"/>
            <a:ext cx="9144000" cy="5760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 kern="1200">
                <a:ln w="11430">
                  <a:solidFill>
                    <a:schemeClr val="tx2">
                      <a:shade val="25000"/>
                      <a:alpha val="75000"/>
                    </a:schemeClr>
                  </a:solidFill>
                </a:ln>
                <a:gradFill>
                  <a:gsLst>
                    <a:gs pos="0">
                      <a:schemeClr val="tx2"/>
                    </a:gs>
                    <a:gs pos="50000">
                      <a:schemeClr val="tx2"/>
                    </a:gs>
                    <a:gs pos="100000">
                      <a:schemeClr val="tx2">
                        <a:shade val="90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60000" algn="tl" rotWithShape="0">
                    <a:srgbClr val="000000">
                      <a:alpha val="27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mbria" pitchFamily="18" charset="0"/>
                <a:ea typeface="HY견명조" pitchFamily="18" charset="-127"/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kumimoji="0" lang="en-US" altLang="ko-KR" sz="2400" dirty="0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2016.1.25. </a:t>
            </a:r>
            <a:r>
              <a:rPr kumimoji="0" lang="ko-KR" altLang="en-US" sz="2400" dirty="0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고양지역</a:t>
            </a:r>
            <a:r>
              <a:rPr kumimoji="0" lang="en-US" altLang="ko-KR" sz="2400" dirty="0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, 12</a:t>
            </a:r>
            <a:r>
              <a:rPr kumimoji="0" lang="ko-KR" altLang="en-US" sz="2400" dirty="0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두</a:t>
            </a:r>
            <a:r>
              <a:rPr kumimoji="0" lang="en-US" altLang="ko-KR" sz="2400" dirty="0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,</a:t>
            </a:r>
            <a:r>
              <a:rPr kumimoji="0" lang="ko-KR" altLang="en-US" sz="2400" dirty="0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</a:t>
            </a:r>
            <a:r>
              <a:rPr kumimoji="0" lang="en-US" altLang="ko-KR" sz="2400" dirty="0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131</a:t>
            </a:r>
            <a:r>
              <a:rPr kumimoji="0" lang="ko-KR" altLang="en-US" sz="2400" dirty="0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백만</a:t>
            </a:r>
            <a:r>
              <a:rPr lang="en-US" altLang="ko-KR" sz="2400" dirty="0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-524Kg/</a:t>
            </a:r>
            <a:r>
              <a:rPr lang="ko-KR" altLang="en-US" sz="2400" dirty="0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두</a:t>
            </a:r>
            <a:r>
              <a:rPr lang="en-US" altLang="ko-KR" sz="2400" dirty="0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, </a:t>
            </a:r>
            <a:r>
              <a:rPr kumimoji="0" lang="ko-KR" altLang="en-US" sz="2400" dirty="0" err="1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천만원</a:t>
            </a:r>
            <a:r>
              <a:rPr kumimoji="0" lang="en-US" altLang="ko-KR" sz="2400" dirty="0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/</a:t>
            </a:r>
            <a:r>
              <a:rPr kumimoji="0" lang="ko-KR" altLang="en-US" sz="2400" dirty="0" smtClean="0">
                <a:solidFill>
                  <a:srgbClr val="FFC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두</a:t>
            </a:r>
            <a:endParaRPr kumimoji="0" lang="ko-KR" altLang="en-US" sz="2400" dirty="0">
              <a:solidFill>
                <a:srgbClr val="FFC0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pic>
        <p:nvPicPr>
          <p:cNvPr id="27" name="그림 26" descr="145560819506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700808"/>
            <a:ext cx="9144000" cy="496855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0" name="직사각형 9"/>
          <p:cNvSpPr/>
          <p:nvPr/>
        </p:nvSpPr>
        <p:spPr>
          <a:xfrm>
            <a:off x="7596336" y="2132856"/>
            <a:ext cx="648072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00103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872962" y="1052736"/>
            <a:ext cx="1535832" cy="6207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ko-KR" altLang="en-US" b="1" dirty="0">
              <a:ea typeface="굴림" pitchFamily="50" charset="-127"/>
            </a:endParaRPr>
          </a:p>
        </p:txBody>
      </p:sp>
      <p:grpSp>
        <p:nvGrpSpPr>
          <p:cNvPr id="3" name="그룹 33"/>
          <p:cNvGrpSpPr/>
          <p:nvPr/>
        </p:nvGrpSpPr>
        <p:grpSpPr>
          <a:xfrm>
            <a:off x="550540" y="1628274"/>
            <a:ext cx="7776517" cy="4941168"/>
            <a:chOff x="611560" y="1916832"/>
            <a:chExt cx="7776517" cy="4941168"/>
          </a:xfrm>
        </p:grpSpPr>
        <p:sp>
          <p:nvSpPr>
            <p:cNvPr id="35" name="AutoShape 16"/>
            <p:cNvSpPr>
              <a:spLocks noChangeArrowheads="1"/>
            </p:cNvSpPr>
            <p:nvPr/>
          </p:nvSpPr>
          <p:spPr bwMode="auto">
            <a:xfrm>
              <a:off x="611560" y="1916832"/>
              <a:ext cx="7673975" cy="4448175"/>
            </a:xfrm>
            <a:prstGeom prst="roundRect">
              <a:avLst>
                <a:gd name="adj" fmla="val 991"/>
              </a:avLst>
            </a:prstGeom>
            <a:solidFill>
              <a:srgbClr val="E0E1D5"/>
            </a:solidFill>
            <a:ln w="12700" algn="ctr">
              <a:noFill/>
              <a:round/>
              <a:headEnd/>
              <a:tailEnd/>
            </a:ln>
            <a:effectLst>
              <a:outerShdw dist="17961" dir="135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ko-KR" altLang="en-US">
                <a:solidFill>
                  <a:srgbClr val="FF0000"/>
                </a:solidFill>
                <a:ea typeface="굴림" pitchFamily="50" charset="-127"/>
              </a:endParaRPr>
            </a:p>
            <a:p>
              <a:r>
                <a:rPr lang="ko-KR" altLang="en-US">
                  <a:ea typeface="굴림" pitchFamily="50" charset="-127"/>
                </a:rPr>
                <a:t> </a:t>
              </a:r>
            </a:p>
          </p:txBody>
        </p:sp>
        <p:sp>
          <p:nvSpPr>
            <p:cNvPr id="36" name="Freeform 5"/>
            <p:cNvSpPr>
              <a:spLocks/>
            </p:cNvSpPr>
            <p:nvPr/>
          </p:nvSpPr>
          <p:spPr bwMode="auto">
            <a:xfrm>
              <a:off x="683568" y="2348880"/>
              <a:ext cx="7510462" cy="4097338"/>
            </a:xfrm>
            <a:custGeom>
              <a:avLst/>
              <a:gdLst/>
              <a:ahLst/>
              <a:cxnLst>
                <a:cxn ang="0">
                  <a:pos x="0" y="3080"/>
                </a:cxn>
                <a:cxn ang="0">
                  <a:pos x="539" y="2721"/>
                </a:cxn>
                <a:cxn ang="0">
                  <a:pos x="1417" y="2693"/>
                </a:cxn>
                <a:cxn ang="0">
                  <a:pos x="2870" y="1578"/>
                </a:cxn>
                <a:cxn ang="0">
                  <a:pos x="4141" y="1514"/>
                </a:cxn>
                <a:cxn ang="0">
                  <a:pos x="4809" y="563"/>
                </a:cxn>
                <a:cxn ang="0">
                  <a:pos x="4662" y="527"/>
                </a:cxn>
                <a:cxn ang="0">
                  <a:pos x="5266" y="0"/>
                </a:cxn>
                <a:cxn ang="0">
                  <a:pos x="5321" y="631"/>
                </a:cxn>
                <a:cxn ang="0">
                  <a:pos x="5129" y="612"/>
                </a:cxn>
                <a:cxn ang="0">
                  <a:pos x="4461" y="1600"/>
                </a:cxn>
                <a:cxn ang="0">
                  <a:pos x="3154" y="1679"/>
                </a:cxn>
                <a:cxn ang="0">
                  <a:pos x="1654" y="2721"/>
                </a:cxn>
                <a:cxn ang="0">
                  <a:pos x="658" y="2757"/>
                </a:cxn>
                <a:cxn ang="0">
                  <a:pos x="0" y="3080"/>
                </a:cxn>
              </a:cxnLst>
              <a:rect l="0" t="0" r="r" b="b"/>
              <a:pathLst>
                <a:path w="5321" h="3080">
                  <a:moveTo>
                    <a:pt x="0" y="3080"/>
                  </a:moveTo>
                  <a:lnTo>
                    <a:pt x="539" y="2721"/>
                  </a:lnTo>
                  <a:lnTo>
                    <a:pt x="1417" y="2693"/>
                  </a:lnTo>
                  <a:lnTo>
                    <a:pt x="2870" y="1578"/>
                  </a:lnTo>
                  <a:lnTo>
                    <a:pt x="4141" y="1514"/>
                  </a:lnTo>
                  <a:lnTo>
                    <a:pt x="4809" y="563"/>
                  </a:lnTo>
                  <a:lnTo>
                    <a:pt x="4662" y="527"/>
                  </a:lnTo>
                  <a:lnTo>
                    <a:pt x="5266" y="0"/>
                  </a:lnTo>
                  <a:lnTo>
                    <a:pt x="5321" y="631"/>
                  </a:lnTo>
                  <a:lnTo>
                    <a:pt x="5129" y="612"/>
                  </a:lnTo>
                  <a:lnTo>
                    <a:pt x="4461" y="1600"/>
                  </a:lnTo>
                  <a:lnTo>
                    <a:pt x="3154" y="1679"/>
                  </a:lnTo>
                  <a:lnTo>
                    <a:pt x="1654" y="2721"/>
                  </a:lnTo>
                  <a:lnTo>
                    <a:pt x="658" y="2757"/>
                  </a:lnTo>
                  <a:lnTo>
                    <a:pt x="0" y="3080"/>
                  </a:lnTo>
                  <a:close/>
                </a:path>
              </a:pathLst>
            </a:custGeom>
            <a:solidFill>
              <a:srgbClr val="FF0000"/>
            </a:solidFill>
            <a:ln w="12700" cap="flat" cmpd="sng">
              <a:noFill/>
              <a:prstDash val="solid"/>
              <a:round/>
              <a:headEnd/>
              <a:tailEnd/>
            </a:ln>
            <a:effectLst>
              <a:outerShdw dist="25400" dir="5400000" algn="ctr" rotWithShape="0">
                <a:srgbClr val="8CAAF6"/>
              </a:outerShdw>
            </a:effectLst>
          </p:spPr>
          <p:txBody>
            <a:bodyPr lIns="50531" tIns="33689" rIns="50531" bIns="33689" anchor="ctr"/>
            <a:lstStyle/>
            <a:p>
              <a:endParaRPr lang="ko-KR" altLang="en-US"/>
            </a:p>
          </p:txBody>
        </p: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4860032" y="2204864"/>
              <a:ext cx="2159000" cy="2049462"/>
              <a:chOff x="476" y="2251"/>
              <a:chExt cx="1551" cy="1661"/>
            </a:xfrm>
          </p:grpSpPr>
          <p:sp>
            <p:nvSpPr>
              <p:cNvPr id="47" name="Oval 8"/>
              <p:cNvSpPr>
                <a:spLocks noChangeArrowheads="1"/>
              </p:cNvSpPr>
              <p:nvPr/>
            </p:nvSpPr>
            <p:spPr bwMode="auto">
              <a:xfrm>
                <a:off x="476" y="2251"/>
                <a:ext cx="1551" cy="1551"/>
              </a:xfrm>
              <a:prstGeom prst="ellipse">
                <a:avLst/>
              </a:prstGeom>
              <a:gradFill rotWithShape="1">
                <a:gsLst>
                  <a:gs pos="0">
                    <a:srgbClr val="85AEFF">
                      <a:gamma/>
                      <a:shade val="46275"/>
                      <a:invGamma/>
                    </a:srgbClr>
                  </a:gs>
                  <a:gs pos="50000">
                    <a:srgbClr val="85AEFF"/>
                  </a:gs>
                  <a:gs pos="100000">
                    <a:srgbClr val="85AE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58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latinLnBrk="1" hangingPunct="1"/>
                <a:endParaRPr kumimoji="1" lang="ko-KR" altLang="en-US" sz="30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50" name="Oval 9"/>
              <p:cNvSpPr>
                <a:spLocks noChangeArrowheads="1"/>
              </p:cNvSpPr>
              <p:nvPr/>
            </p:nvSpPr>
            <p:spPr bwMode="auto">
              <a:xfrm>
                <a:off x="644" y="3786"/>
                <a:ext cx="1217" cy="126"/>
              </a:xfrm>
              <a:prstGeom prst="ellipse">
                <a:avLst/>
              </a:prstGeom>
              <a:gradFill rotWithShape="1">
                <a:gsLst>
                  <a:gs pos="0">
                    <a:schemeClr val="tx1">
                      <a:alpha val="67999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1" name="Oval 10"/>
              <p:cNvSpPr>
                <a:spLocks noChangeArrowheads="1"/>
              </p:cNvSpPr>
              <p:nvPr/>
            </p:nvSpPr>
            <p:spPr bwMode="auto">
              <a:xfrm rot="-967748">
                <a:off x="644" y="2293"/>
                <a:ext cx="965" cy="571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50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lin ang="5400000" scaled="1"/>
              </a:gradFill>
              <a:ln w="158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latinLnBrk="1" hangingPunct="1"/>
                <a:endParaRPr kumimoji="1" lang="ko-KR" altLang="en-US" sz="3000"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38" name="Rectangle 11"/>
            <p:cNvSpPr>
              <a:spLocks noChangeArrowheads="1"/>
            </p:cNvSpPr>
            <p:nvPr/>
          </p:nvSpPr>
          <p:spPr bwMode="auto">
            <a:xfrm>
              <a:off x="4788024" y="2564904"/>
              <a:ext cx="2046288" cy="1127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latinLnBrk="1" hangingPunct="1"/>
              <a:endParaRPr kumimoji="1"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굴림" pitchFamily="50" charset="-127"/>
                <a:ea typeface="굴림" pitchFamily="50" charset="-127"/>
              </a:endParaRPr>
            </a:p>
            <a:p>
              <a:pPr algn="ctr" eaLnBrk="1" latinLnBrk="1" hangingPunct="1"/>
              <a:r>
                <a:rPr kumimoji="1" lang="ko-KR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굴림" pitchFamily="50" charset="-127"/>
                  <a:ea typeface="굴림" pitchFamily="50" charset="-127"/>
                </a:rPr>
                <a:t>월간소득증가</a:t>
              </a:r>
            </a:p>
            <a:p>
              <a:pPr algn="ctr" eaLnBrk="1" latinLnBrk="1" hangingPunct="1"/>
              <a:r>
                <a:rPr kumimoji="1"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굴림" pitchFamily="50" charset="-127"/>
                  <a:ea typeface="굴림" pitchFamily="50" charset="-127"/>
                </a:rPr>
                <a:t>(</a:t>
              </a:r>
              <a:r>
                <a:rPr kumimoji="1" lang="ko-KR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굴림" pitchFamily="50" charset="-127"/>
                  <a:ea typeface="굴림" pitchFamily="50" charset="-127"/>
                </a:rPr>
                <a:t>농가소득증대</a:t>
              </a:r>
              <a:r>
                <a:rPr kumimoji="1" lang="en-US" altLang="ko-K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굴림" pitchFamily="50" charset="-127"/>
                  <a:ea typeface="굴림" pitchFamily="50" charset="-127"/>
                </a:rPr>
                <a:t>)</a:t>
              </a:r>
            </a:p>
          </p:txBody>
        </p: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971600" y="3717032"/>
              <a:ext cx="2192337" cy="1885950"/>
              <a:chOff x="476" y="2242"/>
              <a:chExt cx="1551" cy="1551"/>
            </a:xfrm>
          </p:grpSpPr>
          <p:sp>
            <p:nvSpPr>
              <p:cNvPr id="45" name="Oval 13"/>
              <p:cNvSpPr>
                <a:spLocks noChangeArrowheads="1"/>
              </p:cNvSpPr>
              <p:nvPr/>
            </p:nvSpPr>
            <p:spPr bwMode="auto">
              <a:xfrm>
                <a:off x="476" y="2242"/>
                <a:ext cx="1551" cy="1551"/>
              </a:xfrm>
              <a:prstGeom prst="ellipse">
                <a:avLst/>
              </a:prstGeom>
              <a:gradFill rotWithShape="1">
                <a:gsLst>
                  <a:gs pos="0">
                    <a:srgbClr val="85AEFF">
                      <a:gamma/>
                      <a:shade val="46275"/>
                      <a:invGamma/>
                    </a:srgbClr>
                  </a:gs>
                  <a:gs pos="50000">
                    <a:srgbClr val="85AEFF"/>
                  </a:gs>
                  <a:gs pos="100000">
                    <a:srgbClr val="85AE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58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latinLnBrk="1" hangingPunct="1"/>
                <a:endParaRPr kumimoji="1" lang="ko-KR" altLang="en-US" sz="30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46" name="Oval 14"/>
              <p:cNvSpPr>
                <a:spLocks noChangeArrowheads="1"/>
              </p:cNvSpPr>
              <p:nvPr/>
            </p:nvSpPr>
            <p:spPr bwMode="auto">
              <a:xfrm rot="-967748">
                <a:off x="644" y="2284"/>
                <a:ext cx="965" cy="571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50000"/>
                    </a:schemeClr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lin ang="5400000" scaled="1"/>
              </a:gradFill>
              <a:ln w="158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latinLnBrk="1" hangingPunct="1"/>
                <a:endParaRPr kumimoji="1" lang="ko-KR" altLang="en-US" sz="3000"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pic>
          <p:nvPicPr>
            <p:cNvPr id="41" name="Picture 15" descr="OF0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3608" y="2132856"/>
              <a:ext cx="2089150" cy="1265237"/>
            </a:xfrm>
            <a:prstGeom prst="rect">
              <a:avLst/>
            </a:prstGeom>
            <a:noFill/>
          </p:spPr>
        </p:pic>
        <p:sp>
          <p:nvSpPr>
            <p:cNvPr id="42" name="Rectangle 17"/>
            <p:cNvSpPr>
              <a:spLocks noChangeArrowheads="1"/>
            </p:cNvSpPr>
            <p:nvPr/>
          </p:nvSpPr>
          <p:spPr bwMode="auto">
            <a:xfrm>
              <a:off x="1115616" y="4293096"/>
              <a:ext cx="2046288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latinLnBrk="1" hangingPunct="1"/>
              <a:endParaRPr kumimoji="1"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굴림" pitchFamily="50" charset="-127"/>
                <a:ea typeface="굴림" pitchFamily="50" charset="-127"/>
              </a:endParaRPr>
            </a:p>
            <a:p>
              <a:pPr algn="ctr" eaLnBrk="1" latinLnBrk="1" hangingPunct="1"/>
              <a:r>
                <a:rPr kumimoji="1" lang="ko-KR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굴림" pitchFamily="50" charset="-127"/>
                  <a:ea typeface="굴림" pitchFamily="50" charset="-127"/>
                </a:rPr>
                <a:t>출하성적향상</a:t>
              </a:r>
              <a:endParaRPr kumimoji="1"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굴림" pitchFamily="50" charset="-127"/>
                <a:ea typeface="굴림" pitchFamily="50" charset="-127"/>
              </a:endParaRPr>
            </a:p>
          </p:txBody>
        </p:sp>
        <p:pic>
          <p:nvPicPr>
            <p:cNvPr id="43" name="Picture 18" descr="j0417416[1]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40152" y="4162425"/>
              <a:ext cx="2447925" cy="2695575"/>
            </a:xfrm>
            <a:prstGeom prst="rect">
              <a:avLst/>
            </a:prstGeom>
            <a:noFill/>
          </p:spPr>
        </p:pic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6010970" y="5374382"/>
              <a:ext cx="1008062" cy="457200"/>
            </a:xfrm>
            <a:prstGeom prst="rect">
              <a:avLst/>
            </a:prstGeom>
            <a:noFill/>
            <a:ln w="14351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latinLnBrk="1" hangingPunct="1"/>
              <a:r>
                <a:rPr kumimoji="1" lang="en-US" altLang="ko-KR" b="1" dirty="0">
                  <a:solidFill>
                    <a:srgbClr val="FF0000"/>
                  </a:solidFill>
                  <a:latin typeface="휴먼둥근헤드라인" pitchFamily="18" charset="-127"/>
                  <a:ea typeface="휴먼둥근헤드라인" pitchFamily="18" charset="-127"/>
                </a:rPr>
                <a:t>TMR</a:t>
              </a:r>
            </a:p>
          </p:txBody>
        </p:sp>
      </p:grpSp>
      <p:sp>
        <p:nvSpPr>
          <p:cNvPr id="22" name="제목 21"/>
          <p:cNvSpPr>
            <a:spLocks noGrp="1"/>
          </p:cNvSpPr>
          <p:nvPr>
            <p:ph type="title"/>
          </p:nvPr>
        </p:nvSpPr>
        <p:spPr>
          <a:xfrm>
            <a:off x="1547664" y="228600"/>
            <a:ext cx="4536504" cy="560414"/>
          </a:xfrm>
        </p:spPr>
        <p:txBody>
          <a:bodyPr/>
          <a:lstStyle/>
          <a:p>
            <a:r>
              <a:rPr lang="ko-KR" altLang="en-US" sz="3600" b="1" dirty="0" smtClean="0">
                <a:latin typeface="HY울릉도B" pitchFamily="18" charset="-127"/>
                <a:ea typeface="HY울릉도B" pitchFamily="18" charset="-127"/>
              </a:rPr>
              <a:t>결  </a:t>
            </a:r>
            <a:r>
              <a:rPr lang="ko-KR" altLang="en-US" sz="3600" b="1" dirty="0" err="1" smtClean="0">
                <a:latin typeface="HY울릉도B" pitchFamily="18" charset="-127"/>
                <a:ea typeface="HY울릉도B" pitchFamily="18" charset="-127"/>
              </a:rPr>
              <a:t>론</a:t>
            </a:r>
            <a:endParaRPr lang="ko-KR" altLang="en-US" sz="3600" b="1" dirty="0">
              <a:latin typeface="HY울릉도B" pitchFamily="18" charset="-127"/>
              <a:ea typeface="HY울릉도B" pitchFamily="18" charset="-127"/>
            </a:endParaRPr>
          </a:p>
        </p:txBody>
      </p:sp>
      <p:pic>
        <p:nvPicPr>
          <p:cNvPr id="23" name="그림 22" descr="건국대 로고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0103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8" name="그림 7" descr="건국대 로고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052736"/>
            <a:ext cx="9143999" cy="526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9145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38"/>
          <p:cNvSpPr>
            <a:spLocks noGrp="1"/>
          </p:cNvSpPr>
          <p:nvPr>
            <p:ph type="title"/>
          </p:nvPr>
        </p:nvSpPr>
        <p:spPr>
          <a:xfrm>
            <a:off x="107504" y="146769"/>
            <a:ext cx="8536360" cy="560414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         </a:t>
            </a:r>
            <a:r>
              <a:rPr lang="en-US" altLang="ko-KR" sz="3200" b="1" dirty="0" smtClean="0"/>
              <a:t> </a:t>
            </a:r>
            <a:r>
              <a:rPr lang="ko-KR" altLang="en-US" sz="3200" b="1" dirty="0" smtClean="0"/>
              <a:t>질의 및 응답</a:t>
            </a:r>
            <a:endParaRPr lang="ko-KR" altLang="en-US" sz="3200" b="1" dirty="0"/>
          </a:p>
        </p:txBody>
      </p:sp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sp>
        <p:nvSpPr>
          <p:cNvPr id="22" name="Rectangle 4"/>
          <p:cNvSpPr txBox="1">
            <a:spLocks noChangeArrowheads="1"/>
          </p:cNvSpPr>
          <p:nvPr/>
        </p:nvSpPr>
        <p:spPr>
          <a:xfrm>
            <a:off x="1198833" y="836712"/>
            <a:ext cx="8229600" cy="1143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500" kern="1200">
                <a:solidFill>
                  <a:srgbClr val="264F08"/>
                </a:solidFill>
                <a:latin typeface="HY견고딕" pitchFamily="18" charset="-127"/>
                <a:ea typeface="HY견고딕" pitchFamily="18" charset="-127"/>
                <a:cs typeface="+mj-cs"/>
              </a:defRPr>
            </a:lvl1pPr>
          </a:lstStyle>
          <a:p>
            <a:r>
              <a:rPr lang="ko-KR" altLang="en-US" b="1" dirty="0" smtClean="0">
                <a:solidFill>
                  <a:srgbClr val="C00000"/>
                </a:solidFill>
                <a:ea typeface="굴림" pitchFamily="50" charset="-127"/>
              </a:rPr>
              <a:t>질 의 응 답</a:t>
            </a:r>
            <a:endParaRPr lang="en-US" altLang="ko-KR" b="1" dirty="0">
              <a:solidFill>
                <a:srgbClr val="C00000"/>
              </a:solidFill>
              <a:ea typeface="굴림" pitchFamily="50" charset="-127"/>
            </a:endParaRPr>
          </a:p>
        </p:txBody>
      </p:sp>
      <p:pic>
        <p:nvPicPr>
          <p:cNvPr id="23" name="Picture 8" descr="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1196975"/>
            <a:ext cx="7740650" cy="5661025"/>
          </a:xfrm>
          <a:prstGeom prst="rect">
            <a:avLst/>
          </a:prstGeom>
          <a:noFill/>
        </p:spPr>
      </p:pic>
      <p:pic>
        <p:nvPicPr>
          <p:cNvPr id="24" name="그림 23" descr="건국대 로고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2026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 descr="라인2.png"/>
          <p:cNvPicPr>
            <a:picLocks noChangeAspect="1"/>
          </p:cNvPicPr>
          <p:nvPr/>
        </p:nvPicPr>
        <p:blipFill>
          <a:blip r:embed="rId2" cstate="print"/>
          <a:srcRect l="3351"/>
          <a:stretch>
            <a:fillRect/>
          </a:stretch>
        </p:blipFill>
        <p:spPr>
          <a:xfrm rot="5400000">
            <a:off x="-964401" y="964401"/>
            <a:ext cx="6858000" cy="4929198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8892480" y="285410"/>
            <a:ext cx="72008" cy="432048"/>
          </a:xfrm>
          <a:prstGeom prst="rect">
            <a:avLst/>
          </a:prstGeom>
          <a:solidFill>
            <a:srgbClr val="F32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 descr="나무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9789" y="3384779"/>
            <a:ext cx="2995605" cy="3284582"/>
          </a:xfrm>
          <a:prstGeom prst="rect">
            <a:avLst/>
          </a:prstGeom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2824142" y="2876947"/>
            <a:ext cx="4210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247900" algn="l"/>
              </a:tabLst>
              <a:defRPr/>
            </a:pPr>
            <a:r>
              <a:rPr lang="ko-KR" altLang="en-US" sz="6000" b="1" kern="0" spc="-150" dirty="0" smtClean="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휴먼매직체" pitchFamily="18" charset="-127"/>
                <a:ea typeface="휴먼매직체" pitchFamily="18" charset="-127"/>
              </a:rPr>
              <a:t>감사합니다</a:t>
            </a:r>
            <a:r>
              <a:rPr lang="en-US" altLang="ko-KR" sz="6000" b="1" kern="0" spc="-150" dirty="0" smtClean="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휴먼매직체" pitchFamily="18" charset="-127"/>
                <a:ea typeface="휴먼매직체" pitchFamily="18" charset="-127"/>
              </a:rPr>
              <a:t>.</a:t>
            </a:r>
            <a:endParaRPr lang="ko-KR" altLang="en-US" sz="6000" b="1" kern="0" spc="-150" dirty="0" smtClean="0">
              <a:ln w="3175">
                <a:solidFill>
                  <a:schemeClr val="bg1"/>
                </a:solidFill>
              </a:ln>
              <a:solidFill>
                <a:srgbClr val="002060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10" name="그림 9" descr="건국대 로고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7226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8" name="그림 7" descr="건국대 로고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6158"/>
            <a:ext cx="2714625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99608"/>
            <a:ext cx="26860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2687" y="1974258"/>
            <a:ext cx="271462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9712" y="109600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/>
              <a:t>농장의 성공 요소</a:t>
            </a:r>
            <a:endParaRPr lang="ko-KR" alt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9712" y="5831883"/>
            <a:ext cx="2390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/>
              <a:t>과 학</a:t>
            </a:r>
            <a:endParaRPr lang="en-US" altLang="ko-KR" sz="2400" b="1" dirty="0" smtClean="0"/>
          </a:p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(</a:t>
            </a:r>
            <a:r>
              <a:rPr lang="ko-KR" altLang="en-US" b="1" dirty="0" smtClean="0">
                <a:solidFill>
                  <a:srgbClr val="FF0000"/>
                </a:solidFill>
              </a:rPr>
              <a:t>설득력</a:t>
            </a:r>
            <a:r>
              <a:rPr lang="en-US" altLang="ko-KR" b="1" dirty="0" smtClean="0">
                <a:solidFill>
                  <a:srgbClr val="FF0000"/>
                </a:solidFill>
              </a:rPr>
              <a:t>)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3841" y="5831883"/>
            <a:ext cx="2390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/>
              <a:t>교 육 </a:t>
            </a:r>
            <a:endParaRPr lang="en-US" altLang="ko-KR" sz="2400" b="1" dirty="0" smtClean="0"/>
          </a:p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(</a:t>
            </a:r>
            <a:r>
              <a:rPr lang="ko-KR" altLang="en-US" b="1" dirty="0" err="1" smtClean="0">
                <a:solidFill>
                  <a:srgbClr val="FF0000"/>
                </a:solidFill>
              </a:rPr>
              <a:t>진정</a:t>
            </a:r>
            <a:r>
              <a:rPr lang="ko-KR" altLang="en-US" b="1" dirty="0" err="1">
                <a:solidFill>
                  <a:srgbClr val="FF0000"/>
                </a:solidFill>
              </a:rPr>
              <a:t>성</a:t>
            </a:r>
            <a:r>
              <a:rPr lang="en-US" altLang="ko-KR" b="1" dirty="0" smtClean="0">
                <a:solidFill>
                  <a:srgbClr val="FF0000"/>
                </a:solidFill>
              </a:rPr>
              <a:t>)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4960" y="5831883"/>
            <a:ext cx="2390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/>
              <a:t>의</a:t>
            </a:r>
            <a:r>
              <a:rPr lang="ko-KR" altLang="en-US" sz="2400" b="1" dirty="0" smtClean="0"/>
              <a:t> 지</a:t>
            </a:r>
            <a:endParaRPr lang="en-US" altLang="ko-KR" sz="2400" b="1" dirty="0" smtClean="0"/>
          </a:p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(</a:t>
            </a:r>
            <a:r>
              <a:rPr lang="ko-KR" altLang="en-US" b="1" dirty="0" smtClean="0">
                <a:solidFill>
                  <a:srgbClr val="FF0000"/>
                </a:solidFill>
              </a:rPr>
              <a:t>실행력</a:t>
            </a:r>
            <a:r>
              <a:rPr lang="en-US" altLang="ko-KR" b="1" dirty="0" smtClean="0">
                <a:solidFill>
                  <a:srgbClr val="FF0000"/>
                </a:solidFill>
              </a:rPr>
              <a:t>)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205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8" name="그림 7" descr="건국대 로고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75656" y="881336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smtClean="0">
                <a:solidFill>
                  <a:srgbClr val="0033CC"/>
                </a:solidFill>
              </a:rPr>
              <a:t>농장주</a:t>
            </a:r>
            <a:r>
              <a:rPr lang="en-US" altLang="ko-KR" sz="3600" b="1" dirty="0" smtClean="0">
                <a:solidFill>
                  <a:srgbClr val="0033CC"/>
                </a:solidFill>
              </a:rPr>
              <a:t>(</a:t>
            </a:r>
            <a:r>
              <a:rPr lang="ko-KR" altLang="en-US" sz="3600" b="1" dirty="0" smtClean="0">
                <a:solidFill>
                  <a:srgbClr val="0033CC"/>
                </a:solidFill>
              </a:rPr>
              <a:t>컨설턴트</a:t>
            </a:r>
            <a:r>
              <a:rPr lang="en-US" altLang="ko-KR" sz="3600" b="1" dirty="0" smtClean="0">
                <a:solidFill>
                  <a:srgbClr val="0033CC"/>
                </a:solidFill>
              </a:rPr>
              <a:t>)</a:t>
            </a:r>
            <a:r>
              <a:rPr lang="ko-KR" altLang="en-US" sz="3600" b="1" dirty="0" smtClean="0">
                <a:solidFill>
                  <a:srgbClr val="0033CC"/>
                </a:solidFill>
              </a:rPr>
              <a:t>의 요구 능력</a:t>
            </a:r>
            <a:endParaRPr lang="ko-KR" altLang="en-US" sz="3600" b="1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3506" y="1700808"/>
            <a:ext cx="852696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4000" b="1" dirty="0" smtClean="0">
                <a:solidFill>
                  <a:srgbClr val="002060"/>
                </a:solidFill>
              </a:rPr>
              <a:t>전문지식과 경험</a:t>
            </a:r>
            <a:endParaRPr lang="en-US" altLang="ko-KR" sz="4000" b="1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ko-KR" altLang="en-US" sz="4000" b="1" dirty="0" smtClean="0">
                <a:solidFill>
                  <a:srgbClr val="002060"/>
                </a:solidFill>
              </a:rPr>
              <a:t>문제 발견 능력</a:t>
            </a:r>
            <a:endParaRPr lang="en-US" altLang="ko-KR" sz="4000" b="1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ko-KR" altLang="en-US" sz="4000" b="1" dirty="0" smtClean="0">
                <a:solidFill>
                  <a:srgbClr val="002060"/>
                </a:solidFill>
              </a:rPr>
              <a:t>해결방안 도출 능력</a:t>
            </a:r>
            <a:endParaRPr lang="en-US" altLang="ko-KR" sz="4000" b="1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ko-KR" altLang="en-US" sz="4000" b="1" dirty="0" smtClean="0">
                <a:solidFill>
                  <a:srgbClr val="002060"/>
                </a:solidFill>
              </a:rPr>
              <a:t>커뮤니케이션 능력</a:t>
            </a:r>
            <a:endParaRPr lang="en-US" altLang="ko-KR" sz="4000" b="1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ko-KR" altLang="en-US" sz="4000" b="1" dirty="0" smtClean="0">
                <a:solidFill>
                  <a:srgbClr val="002060"/>
                </a:solidFill>
              </a:rPr>
              <a:t>정보 수집 능력</a:t>
            </a:r>
            <a:endParaRPr lang="en-US" altLang="ko-KR" sz="4000" b="1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ko-KR" altLang="en-US" sz="4000" b="1" dirty="0" smtClean="0">
                <a:solidFill>
                  <a:srgbClr val="002060"/>
                </a:solidFill>
              </a:rPr>
              <a:t>창의력과 미래 예측 능력</a:t>
            </a:r>
            <a:endParaRPr lang="en-US" altLang="ko-KR" sz="4000" b="1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ko-KR" altLang="en-US" sz="4000" b="1" dirty="0" smtClean="0">
                <a:solidFill>
                  <a:srgbClr val="002060"/>
                </a:solidFill>
              </a:rPr>
              <a:t>실행 능력</a:t>
            </a:r>
            <a:endParaRPr lang="en-US" altLang="ko-KR" sz="40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894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위쪽 화살표 4"/>
          <p:cNvSpPr/>
          <p:nvPr/>
        </p:nvSpPr>
        <p:spPr>
          <a:xfrm>
            <a:off x="4932040" y="4136902"/>
            <a:ext cx="815752" cy="857583"/>
          </a:xfrm>
          <a:prstGeom prst="upArrow">
            <a:avLst/>
          </a:prstGeom>
          <a:solidFill>
            <a:srgbClr val="59D4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아래쪽 화살표 5"/>
          <p:cNvSpPr/>
          <p:nvPr/>
        </p:nvSpPr>
        <p:spPr>
          <a:xfrm>
            <a:off x="6583895" y="4136902"/>
            <a:ext cx="720080" cy="85758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grpSp>
        <p:nvGrpSpPr>
          <p:cNvPr id="2" name="그룹 46"/>
          <p:cNvGrpSpPr/>
          <p:nvPr/>
        </p:nvGrpSpPr>
        <p:grpSpPr>
          <a:xfrm>
            <a:off x="-14756" y="-27384"/>
            <a:ext cx="1202380" cy="908720"/>
            <a:chOff x="-158772" y="0"/>
            <a:chExt cx="1767385" cy="1094636"/>
          </a:xfrm>
        </p:grpSpPr>
        <p:pic>
          <p:nvPicPr>
            <p:cNvPr id="48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0"/>
              <a:ext cx="925045" cy="1094636"/>
            </a:xfrm>
            <a:prstGeom prst="rect">
              <a:avLst/>
            </a:prstGeom>
            <a:noFill/>
          </p:spPr>
        </p:pic>
        <p:pic>
          <p:nvPicPr>
            <p:cNvPr id="49" name="Picture 7" descr="\\samba2\06_문서디자인\02_팀원\박경은\잎사귀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4662274">
              <a:off x="-88571" y="236404"/>
              <a:ext cx="765832" cy="906234"/>
            </a:xfrm>
            <a:prstGeom prst="rect">
              <a:avLst/>
            </a:prstGeom>
            <a:noFill/>
          </p:spPr>
        </p:pic>
      </p:grpSp>
      <p:pic>
        <p:nvPicPr>
          <p:cNvPr id="8" name="그림 7" descr="건국대 로고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-26124"/>
            <a:ext cx="152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018" y="1700808"/>
            <a:ext cx="3932926" cy="46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3968" y="2420888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b="1" dirty="0" smtClean="0"/>
              <a:t>농장의 수익</a:t>
            </a:r>
            <a:endParaRPr lang="ko-KR" alt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163616" y="3735739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/>
              <a:t>= </a:t>
            </a:r>
            <a:r>
              <a:rPr lang="ko-KR" altLang="en-US" sz="4000" b="1" dirty="0" smtClean="0"/>
              <a:t>매출 </a:t>
            </a:r>
            <a:r>
              <a:rPr lang="en-US" altLang="ko-KR" sz="4000" b="1" dirty="0" smtClean="0"/>
              <a:t>- </a:t>
            </a:r>
            <a:r>
              <a:rPr lang="ko-KR" altLang="en-US" sz="4000" b="1" dirty="0" smtClean="0"/>
              <a:t>비용</a:t>
            </a:r>
            <a:endParaRPr lang="ko-KR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xmlns="" val="257940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안성축협 배경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15437</TotalTime>
  <Words>2187</Words>
  <Application>Microsoft Office PowerPoint</Application>
  <PresentationFormat>화면 슬라이드 쇼(4:3)</PresentationFormat>
  <Paragraphs>833</Paragraphs>
  <Slides>65</Slides>
  <Notes>31</Notes>
  <HiddenSlides>0</HiddenSlides>
  <MMClips>0</MMClips>
  <ScaleCrop>false</ScaleCrop>
  <HeadingPairs>
    <vt:vector size="8" baseType="variant">
      <vt:variant>
        <vt:lpstr>사용한 글꼴</vt:lpstr>
      </vt:variant>
      <vt:variant>
        <vt:i4>29</vt:i4>
      </vt:variant>
      <vt:variant>
        <vt:lpstr>테마</vt:lpstr>
      </vt:variant>
      <vt:variant>
        <vt:i4>3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65</vt:i4>
      </vt:variant>
    </vt:vector>
  </HeadingPairs>
  <TitlesOfParts>
    <vt:vector size="99" baseType="lpstr">
      <vt:lpstr>굴림</vt:lpstr>
      <vt:lpstr>Arial</vt:lpstr>
      <vt:lpstr>맑은 고딕</vt:lpstr>
      <vt:lpstr>HY백송B</vt:lpstr>
      <vt:lpstr>HY궁서</vt:lpstr>
      <vt:lpstr>Wingdings</vt:lpstr>
      <vt:lpstr>휴먼매직체</vt:lpstr>
      <vt:lpstr>HY크리스탈M</vt:lpstr>
      <vt:lpstr>HY견고딕</vt:lpstr>
      <vt:lpstr>HY헤드라인M</vt:lpstr>
      <vt:lpstr>HY울릉도M</vt:lpstr>
      <vt:lpstr>Arial Narrow</vt:lpstr>
      <vt:lpstr>HY울릉도B</vt:lpstr>
      <vt:lpstr>Arial Unicode MS</vt:lpstr>
      <vt:lpstr>굴림체</vt:lpstr>
      <vt:lpstr>바탕</vt:lpstr>
      <vt:lpstr>Times New Roman</vt:lpstr>
      <vt:lpstr>휴먼옛체</vt:lpstr>
      <vt:lpstr>견고딕</vt:lpstr>
      <vt:lpstr>휴먼엑스포</vt:lpstr>
      <vt:lpstr>Wingdings 2</vt:lpstr>
      <vt:lpstr>Arial Black</vt:lpstr>
      <vt:lpstr>휴먼머리견출명조</vt:lpstr>
      <vt:lpstr>HY수평선M</vt:lpstr>
      <vt:lpstr>HY수평선B</vt:lpstr>
      <vt:lpstr>HY강B</vt:lpstr>
      <vt:lpstr>MD아트체</vt:lpstr>
      <vt:lpstr>새굴림</vt:lpstr>
      <vt:lpstr>휴먼둥근헤드라인</vt:lpstr>
      <vt:lpstr>디자인 사용자 지정</vt:lpstr>
      <vt:lpstr>안성축협 배경</vt:lpstr>
      <vt:lpstr>Office 테마</vt:lpstr>
      <vt:lpstr>Photo Editor Photo</vt:lpstr>
      <vt:lpstr>Chart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모든 사람이 한쪽으로 치우치면 보트는?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조사료 급여의 이유</vt:lpstr>
      <vt:lpstr>조사료의 중요성</vt:lpstr>
      <vt:lpstr>육성기 조사료 섭취가 부족하면 </vt:lpstr>
      <vt:lpstr>농후사료를 과다 급여하면?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비타민A 급여와 혈중 비타민A 농도 추이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  <vt:lpstr>슬라이드 60</vt:lpstr>
      <vt:lpstr>슬라이드 61</vt:lpstr>
      <vt:lpstr>결  론</vt:lpstr>
      <vt:lpstr>슬라이드 63</vt:lpstr>
      <vt:lpstr>          질의 및 응답</vt:lpstr>
      <vt:lpstr>슬라이드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A TITLE SLIDE</dc:title>
  <dc:creator>김석대</dc:creator>
  <cp:lastModifiedBy>Windows 사용자</cp:lastModifiedBy>
  <cp:revision>1374</cp:revision>
  <cp:lastPrinted>2015-08-05T08:34:15Z</cp:lastPrinted>
  <dcterms:created xsi:type="dcterms:W3CDTF">2010-05-07T02:21:04Z</dcterms:created>
  <dcterms:modified xsi:type="dcterms:W3CDTF">2017-03-17T02:44:43Z</dcterms:modified>
</cp:coreProperties>
</file>