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9" r:id="rId3"/>
    <p:sldId id="354" r:id="rId4"/>
    <p:sldId id="317" r:id="rId5"/>
    <p:sldId id="318" r:id="rId6"/>
    <p:sldId id="319" r:id="rId7"/>
    <p:sldId id="321" r:id="rId8"/>
    <p:sldId id="358" r:id="rId9"/>
    <p:sldId id="320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8" r:id="rId18"/>
    <p:sldId id="340" r:id="rId19"/>
    <p:sldId id="346" r:id="rId20"/>
    <p:sldId id="341" r:id="rId21"/>
    <p:sldId id="342" r:id="rId22"/>
    <p:sldId id="343" r:id="rId23"/>
    <p:sldId id="355" r:id="rId24"/>
    <p:sldId id="357" r:id="rId25"/>
    <p:sldId id="344" r:id="rId26"/>
    <p:sldId id="356" r:id="rId27"/>
    <p:sldId id="345" r:id="rId28"/>
    <p:sldId id="348" r:id="rId29"/>
    <p:sldId id="347" r:id="rId30"/>
    <p:sldId id="349" r:id="rId31"/>
    <p:sldId id="350" r:id="rId32"/>
    <p:sldId id="351" r:id="rId33"/>
    <p:sldId id="352" r:id="rId34"/>
    <p:sldId id="353" r:id="rId35"/>
    <p:sldId id="294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A6D824E-BB44-4DCE-BCE6-8A685EEF2239}">
          <p14:sldIdLst>
            <p14:sldId id="256"/>
            <p14:sldId id="309"/>
            <p14:sldId id="354"/>
            <p14:sldId id="317"/>
            <p14:sldId id="318"/>
            <p14:sldId id="319"/>
            <p14:sldId id="321"/>
            <p14:sldId id="358"/>
            <p14:sldId id="320"/>
            <p14:sldId id="326"/>
            <p14:sldId id="327"/>
            <p14:sldId id="328"/>
            <p14:sldId id="329"/>
            <p14:sldId id="330"/>
            <p14:sldId id="331"/>
            <p14:sldId id="332"/>
            <p14:sldId id="338"/>
            <p14:sldId id="340"/>
            <p14:sldId id="346"/>
            <p14:sldId id="341"/>
            <p14:sldId id="342"/>
            <p14:sldId id="343"/>
            <p14:sldId id="355"/>
            <p14:sldId id="357"/>
            <p14:sldId id="344"/>
            <p14:sldId id="356"/>
            <p14:sldId id="345"/>
            <p14:sldId id="348"/>
            <p14:sldId id="347"/>
            <p14:sldId id="349"/>
            <p14:sldId id="350"/>
            <p14:sldId id="351"/>
            <p14:sldId id="352"/>
            <p14:sldId id="35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9761" autoAdjust="0"/>
  </p:normalViewPr>
  <p:slideViewPr>
    <p:cSldViewPr>
      <p:cViewPr>
        <p:scale>
          <a:sx n="124" d="100"/>
          <a:sy n="124" d="100"/>
        </p:scale>
        <p:origin x="-125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E717C855-06DB-46E6-995A-A08A3FADA6A8}" type="datetimeFigureOut">
              <a:rPr lang="ko-KR" altLang="en-US" smtClean="0"/>
              <a:t>2017-06-20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0E3C6270-FEDF-4DB7-8DB1-FDFA581C21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59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FD235934-5812-4768-9292-3D66B68B3E5C}" type="datetimeFigureOut">
              <a:rPr lang="ko-KR" altLang="en-US" smtClean="0"/>
              <a:t>2017-06-20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7" rIns="95553" bIns="4777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53" tIns="47777" rIns="95553" bIns="4777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4A180643-B316-4804-AA64-CAF01DBF7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6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27C2-3E21-4817-8385-B54BEA9D410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44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7B54-EE45-4F6D-9017-C8072A158B9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621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A48-C524-41D9-BCD1-9B3999453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21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0946-27CB-415D-9CEC-B24D863B055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90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F7EF-F29C-4D05-B148-C61F23A51BDE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6BA9-59AA-4DF4-BE7A-EE466C3447C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71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9065-3B8A-45C3-8027-B65800C786A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68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16CA-53AC-404E-85FB-BA01D41771E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23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247C-4F7D-4B1F-9BA9-1342CC99071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45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872-238F-48C6-88F8-1D9C559A6412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F9C1-2E9B-4612-A89E-FF660EA7729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06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CB85-91BF-4F51-8636-66CD319A715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78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864" y="2387842"/>
            <a:ext cx="7848600" cy="609600"/>
          </a:xfrm>
        </p:spPr>
        <p:txBody>
          <a:bodyPr/>
          <a:lstStyle/>
          <a:p>
            <a:pPr algn="dist"/>
            <a:r>
              <a:rPr lang="ko-KR" altLang="en-US" sz="3200" dirty="0" smtClean="0">
                <a:ea typeface="宋体" charset="-122"/>
              </a:rPr>
              <a:t>한우송아지 생산성 향상을 위한 질병 교육</a:t>
            </a:r>
            <a:endParaRPr lang="en-US" altLang="zh-CN" sz="3200" dirty="0">
              <a:ea typeface="宋体" charset="-12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9200" cy="493603"/>
          </a:xfrm>
          <a:prstGeom prst="rect">
            <a:avLst/>
          </a:prstGeom>
        </p:spPr>
      </p:pic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5410200" y="5247808"/>
            <a:ext cx="308618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최 창 열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657600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2017.05.02</a:t>
            </a:r>
          </a:p>
          <a:p>
            <a:pPr algn="ctr"/>
            <a:endParaRPr lang="en-US" altLang="ko-KR" sz="1600" dirty="0" smtClean="0">
              <a:latin typeface="HY그래픽" panose="02030600000101010101" pitchFamily="18" charset="-127"/>
              <a:ea typeface="HY그래픽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정읍한우협회</a:t>
            </a:r>
            <a:endParaRPr lang="ko-KR" altLang="en-US" sz="2000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864" y="6209864"/>
            <a:ext cx="70866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400" dirty="0" smtClean="0">
                <a:solidFill>
                  <a:srgbClr val="FF0000"/>
                </a:solidFill>
                <a:latin typeface="HY백송B" panose="02030600000101010101" pitchFamily="18" charset="-127"/>
                <a:ea typeface="HY백송B" panose="02030600000101010101" pitchFamily="18" charset="-127"/>
              </a:rPr>
              <a:t>기술은 모르면 어렵고 알면 쉽다</a:t>
            </a:r>
            <a:r>
              <a:rPr lang="en-US" altLang="ko-KR" sz="2400" dirty="0" smtClean="0">
                <a:solidFill>
                  <a:srgbClr val="FF0000"/>
                </a:solidFill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ko-KR" altLang="en-US" sz="2400" dirty="0">
              <a:solidFill>
                <a:srgbClr val="FF0000"/>
              </a:solidFill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  <p:pic>
        <p:nvPicPr>
          <p:cNvPr id="9" name="그림 4" descr="차황 법인 방목장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0439"/>
            <a:ext cx="4574886" cy="301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762000" y="1524000"/>
            <a:ext cx="7086600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buAutoNum type="arabicParenBoth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반추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되새김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입자가 큰 조사료의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세절과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타액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아밀라제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와의 혼합 과정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                           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회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40~50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초간 반추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일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6~10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시간 반추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(2)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위의 구성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2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반추위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3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4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357188" indent="-87313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전위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2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3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식도의 변화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357188" indent="-87313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진위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4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단위 동물의 위와 같음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94" y="2895600"/>
            <a:ext cx="5601334" cy="3542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3.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81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640359" y="1600200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(3)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연령에 따른 소 위의 각 부위별 상대적 비율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8" y="2362200"/>
            <a:ext cx="7467600" cy="3796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3.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8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762000" y="1490110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(4)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위의 부위별 특성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838200" y="1876268"/>
            <a:ext cx="7086600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반추위라고 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복강의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80~85%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용적 차지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굴림" charset="-127"/>
                <a:ea typeface="굴림" charset="-127"/>
              </a:rPr>
              <a:t>0.5~1.5cm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유두돌기로 형성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세균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원충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곰팡이 등의 미생물에 의한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발효조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발효산물인 휘발성 지방산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초산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낙산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프로피온산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젖산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및 암모니아를 흡수함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중독물질의 해독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비타민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B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와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K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합성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838200" y="3324068"/>
            <a:ext cx="7086600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2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반추위라고 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.</a:t>
            </a: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벌집모양의 융기형태로 구성되어 벌집위라고 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.</a:t>
            </a: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발효 부산물의 흡수 기능 없음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.</a:t>
            </a:r>
          </a:p>
          <a:p>
            <a:pPr marL="444500" indent="-174625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큰 이물질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철사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못 등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을 걸러주는 체 역할을 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02" y="4572000"/>
            <a:ext cx="5297996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제목 3"/>
          <p:cNvSpPr>
            <a:spLocks noGrp="1"/>
          </p:cNvSpPr>
          <p:nvPr>
            <p:ph type="title"/>
          </p:nvPr>
        </p:nvSpPr>
        <p:spPr>
          <a:xfrm>
            <a:off x="533400" y="614454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3.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3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838200" y="1752600"/>
            <a:ext cx="7086600" cy="133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3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여러겹의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근육 조직으로 구성된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겹주럼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천엽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반추위 내용물들의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4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위로 이동속도 조절기능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물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휘발성 지방산과 무기물의 흡수 기능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44966"/>
            <a:ext cx="4312808" cy="31606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3.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6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838200" y="1436967"/>
            <a:ext cx="7086600" cy="23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4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단위동물의 위와 같은 작용과 구성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진위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나선형 주름으로 구성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위 소화액의 분비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산도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(PH) 2.0~3.0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강산성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병원성 미생물의 파괴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반추위 미생물의 단백질 소화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39586"/>
            <a:ext cx="4038600" cy="3235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3.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16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762000" y="1673981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(5)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반추위 미생물 구성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36"/>
              <p:cNvSpPr txBox="1">
                <a:spLocks noChangeArrowheads="1"/>
              </p:cNvSpPr>
              <p:nvPr/>
            </p:nvSpPr>
            <p:spPr bwMode="auto">
              <a:xfrm>
                <a:off x="838200" y="2054981"/>
                <a:ext cx="7086600" cy="2087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marL="555625" indent="-285750" algn="l">
                  <a:buFont typeface="Wingdings" panose="05000000000000000000" pitchFamily="2" charset="2"/>
                  <a:buChar char="Ø"/>
                </a:pP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혐기성 세균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  <a:p>
                <a:pPr marL="715963" indent="-271463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 smtClean="0">
                            <a:latin typeface="Cambria Math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sz="1400" b="0" i="1" dirty="0" smtClean="0">
                            <a:latin typeface="Cambria Math"/>
                            <a:ea typeface="굴림" charset="-127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dirty="0" smtClean="0">
                            <a:latin typeface="Cambria Math"/>
                            <a:ea typeface="굴림" charset="-127"/>
                          </a:rPr>
                          <m:t>9~11</m:t>
                        </m:r>
                      </m:sup>
                    </m:sSup>
                    <m:r>
                      <a:rPr lang="en-US" altLang="ko-KR" sz="1400" i="1" dirty="0" smtClean="0">
                        <a:latin typeface="Cambria Math"/>
                        <a:ea typeface="굴림" charset="-127"/>
                      </a:rPr>
                      <m:t>/</m:t>
                    </m:r>
                    <m:r>
                      <a:rPr lang="en-US" altLang="ko-KR" sz="1400" i="1" dirty="0" smtClean="0">
                        <a:latin typeface="Cambria Math"/>
                        <a:ea typeface="굴림" charset="-127"/>
                      </a:rPr>
                      <m:t>𝑚</m:t>
                    </m:r>
                  </m:oMath>
                </a14:m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l, </a:t>
                </a: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소화 효소로 분해 </a:t>
                </a:r>
                <a:r>
                  <a:rPr lang="ko-KR" altLang="en-US" sz="1400" dirty="0" err="1" smtClean="0">
                    <a:latin typeface="굴림" charset="-127"/>
                    <a:ea typeface="굴림" charset="-127"/>
                  </a:rPr>
                  <a:t>안되는</a:t>
                </a: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 섬유소의 분해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  <a:p>
                <a:pPr marL="715963" indent="-271463" algn="l"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운동성 없음</a:t>
                </a:r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, 4</a:t>
                </a: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위에서 단백질로 소화됨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  <a:p>
                <a:pPr marL="555625" indent="-285750" algn="l">
                  <a:buFont typeface="Wingdings" panose="05000000000000000000" pitchFamily="2" charset="2"/>
                  <a:buChar char="Ø"/>
                </a:pPr>
                <a:r>
                  <a:rPr lang="ko-KR" altLang="en-US" sz="1400" dirty="0" err="1" smtClean="0">
                    <a:latin typeface="굴림" charset="-127"/>
                    <a:ea typeface="굴림" charset="-127"/>
                  </a:rPr>
                  <a:t>원충</a:t>
                </a:r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(</a:t>
                </a:r>
                <a:r>
                  <a:rPr lang="ko-KR" altLang="en-US" sz="1400" dirty="0" err="1" smtClean="0">
                    <a:latin typeface="굴림" charset="-127"/>
                    <a:ea typeface="굴림" charset="-127"/>
                  </a:rPr>
                  <a:t>프로토조아</a:t>
                </a:r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)</a:t>
                </a:r>
              </a:p>
              <a:p>
                <a:pPr marL="715963" indent="-271463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/>
                            <a:ea typeface="굴림" charset="-127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/>
                            <a:ea typeface="굴림" charset="-127"/>
                          </a:rPr>
                          <m:t>5~6</m:t>
                        </m:r>
                      </m:sup>
                    </m:sSup>
                    <m:r>
                      <a:rPr lang="en-US" altLang="ko-KR" sz="1400" b="0" i="1" smtClean="0">
                        <a:latin typeface="Cambria Math"/>
                        <a:ea typeface="굴림" charset="-127"/>
                      </a:rPr>
                      <m:t>/</m:t>
                    </m:r>
                    <m:r>
                      <a:rPr lang="en-US" altLang="ko-KR" sz="1400" b="0" i="1" smtClean="0">
                        <a:latin typeface="Cambria Math"/>
                        <a:ea typeface="굴림" charset="-127"/>
                      </a:rPr>
                      <m:t>𝑚𝑙</m:t>
                    </m:r>
                  </m:oMath>
                </a14:m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, </a:t>
                </a: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운동성 있음</a:t>
                </a:r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, </a:t>
                </a: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휘발성 지방산 생성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  <a:p>
                <a:pPr marL="715963" indent="-271463" algn="l"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세균을 주요 먹이로 이용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  <a:p>
                <a:pPr marL="715963" indent="-271463" algn="l">
                  <a:buFont typeface="Arial" panose="020B0604020202020204" pitchFamily="34" charset="0"/>
                  <a:buChar char="•"/>
                </a:pP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사료성분의 분해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  <a:p>
                <a:pPr marL="555625" indent="-285750" algn="l">
                  <a:buFont typeface="Wingdings" panose="05000000000000000000" pitchFamily="2" charset="2"/>
                  <a:buChar char="Ø"/>
                </a:pP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곰팡이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  <a:p>
                <a:pPr marL="715963" indent="-271463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latin typeface="Cambria Math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/>
                            <a:ea typeface="굴림" charset="-127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/>
                            <a:ea typeface="굴림" charset="-127"/>
                          </a:rPr>
                          <m:t>5~6 </m:t>
                        </m:r>
                      </m:sup>
                    </m:sSup>
                    <m:r>
                      <a:rPr lang="en-US" altLang="ko-KR" sz="1400" b="0" i="1" smtClean="0">
                        <a:latin typeface="Cambria Math"/>
                        <a:ea typeface="굴림" charset="-127"/>
                      </a:rPr>
                      <m:t>/</m:t>
                    </m:r>
                    <m:r>
                      <a:rPr lang="en-US" altLang="ko-KR" sz="1400" b="0" i="1" smtClean="0">
                        <a:latin typeface="Cambria Math"/>
                        <a:ea typeface="굴림" charset="-127"/>
                      </a:rPr>
                      <m:t>𝑚𝑙</m:t>
                    </m:r>
                  </m:oMath>
                </a14:m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 , </a:t>
                </a: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혐기성 곰팡이</a:t>
                </a:r>
                <a:r>
                  <a:rPr lang="en-US" altLang="ko-KR" sz="1400" dirty="0" smtClean="0">
                    <a:latin typeface="굴림" charset="-127"/>
                    <a:ea typeface="굴림" charset="-127"/>
                  </a:rPr>
                  <a:t>, </a:t>
                </a:r>
                <a:r>
                  <a:rPr lang="ko-KR" altLang="en-US" sz="1400" dirty="0" smtClean="0">
                    <a:latin typeface="굴림" charset="-127"/>
                    <a:ea typeface="굴림" charset="-127"/>
                  </a:rPr>
                  <a:t>섬유소의 분해</a:t>
                </a:r>
                <a:endParaRPr lang="en-US" altLang="ko-KR" sz="1400" dirty="0" smtClean="0">
                  <a:latin typeface="굴림" charset="-127"/>
                  <a:ea typeface="굴림" charset="-127"/>
                </a:endParaRPr>
              </a:p>
            </p:txBody>
          </p:sp>
        </mc:Choice>
        <mc:Fallback xmlns="">
          <p:sp>
            <p:nvSpPr>
              <p:cNvPr id="7" name="Text 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054981"/>
                <a:ext cx="7086600" cy="2087880"/>
              </a:xfrm>
              <a:prstGeom prst="rect">
                <a:avLst/>
              </a:prstGeom>
              <a:blipFill>
                <a:blip r:embed="rId3"/>
                <a:stretch>
                  <a:fillRect t="-2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866030" y="4417181"/>
            <a:ext cx="7086600" cy="16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55625" indent="-285750" algn="l"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탄수화물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715963" indent="-271463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곡물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조사료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셀룰로스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헤미셀룰로스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</a:p>
          <a:p>
            <a:pPr marL="715963" indent="-271463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반추위 미생물에 의해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차 분해 흡수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715963" indent="-271463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곡물사료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→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낙산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프로피온산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 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715963" indent="-271463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조사료 → 초산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algn="l"/>
            <a:r>
              <a:rPr lang="ko-KR" altLang="en-US" sz="1400" dirty="0" smtClean="0">
                <a:latin typeface="굴림" charset="-127"/>
                <a:ea typeface="굴림" charset="-127"/>
              </a:rPr>
              <a:t>             낙산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프로피온산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→ 포도당으로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재합성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→ 에너지원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algn="l"/>
            <a:r>
              <a:rPr lang="ko-KR" altLang="en-US" sz="1400" dirty="0" smtClean="0">
                <a:latin typeface="굴림" charset="-127"/>
                <a:ea typeface="굴림" charset="-127"/>
              </a:rPr>
              <a:t>             초산 → 지방으로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재합성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→ 지방침착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892534" y="4112381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(6)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사료 영양소의 소화와 흡수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5" name="오른쪽 중괄호 4"/>
          <p:cNvSpPr/>
          <p:nvPr/>
        </p:nvSpPr>
        <p:spPr bwMode="auto">
          <a:xfrm>
            <a:off x="4038600" y="5179181"/>
            <a:ext cx="228600" cy="381000"/>
          </a:xfrm>
          <a:prstGeom prst="righ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1469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위 유두돌기에서 흡수</a:t>
            </a:r>
            <a:endParaRPr lang="ko-KR" altLang="en-US" dirty="0"/>
          </a:p>
        </p:txBody>
      </p:sp>
      <p:sp>
        <p:nvSpPr>
          <p:cNvPr id="2" name="톱니 모양의 오른쪽 화살표 1"/>
          <p:cNvSpPr/>
          <p:nvPr/>
        </p:nvSpPr>
        <p:spPr bwMode="auto">
          <a:xfrm>
            <a:off x="6705600" y="5179181"/>
            <a:ext cx="457200" cy="30480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왼쪽 중괄호 2"/>
          <p:cNvSpPr/>
          <p:nvPr/>
        </p:nvSpPr>
        <p:spPr bwMode="auto">
          <a:xfrm>
            <a:off x="1905000" y="5560181"/>
            <a:ext cx="228600" cy="383419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098" y="559800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간</a:t>
            </a:r>
            <a:endParaRPr lang="ko-KR" altLang="en-US" dirty="0"/>
          </a:p>
        </p:txBody>
      </p:sp>
      <p:sp>
        <p:nvSpPr>
          <p:cNvPr id="14" name="제목 3"/>
          <p:cNvSpPr>
            <a:spLocks noGrp="1"/>
          </p:cNvSpPr>
          <p:nvPr>
            <p:ph type="title"/>
          </p:nvPr>
        </p:nvSpPr>
        <p:spPr>
          <a:xfrm>
            <a:off x="533400" y="541615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3.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00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892534" y="1447800"/>
            <a:ext cx="7086600" cy="33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55625" indent="-285750" algn="l"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단백질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곡물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단백성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조사료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</a:p>
          <a:p>
            <a:pPr marL="555625" indent="-285750" algn="l">
              <a:buFont typeface="Wingdings" panose="05000000000000000000" pitchFamily="2" charset="2"/>
              <a:buChar char="Ø"/>
            </a:pP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715963" indent="-271463" algn="l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사료단백질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조단백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→   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미생물 증식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미생물 단백질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 </a:t>
            </a:r>
          </a:p>
          <a:p>
            <a:pPr marL="444500" algn="l"/>
            <a:r>
              <a:rPr lang="ko-KR" altLang="en-US" sz="1400" dirty="0" smtClean="0">
                <a:latin typeface="굴림" charset="-127"/>
                <a:ea typeface="굴림" charset="-127"/>
              </a:rPr>
              <a:t>                                      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분해성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단백질 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271463" algn="l"/>
            <a:r>
              <a:rPr lang="ko-KR" altLang="en-US" sz="1400" dirty="0" smtClean="0">
                <a:latin typeface="굴림" charset="-127"/>
                <a:ea typeface="굴림" charset="-127"/>
              </a:rPr>
              <a:t>→ 위에서 미생물 단백질 소화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271463" algn="l"/>
            <a:r>
              <a:rPr lang="ko-KR" altLang="en-US" sz="1400" dirty="0" smtClean="0">
                <a:latin typeface="굴림" charset="-127"/>
                <a:ea typeface="굴림" charset="-127"/>
              </a:rPr>
              <a:t>→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융해성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단백질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암모니아 등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</a:p>
          <a:p>
            <a:pPr marL="555625" indent="-285750" algn="l">
              <a:buFont typeface="Wingdings" panose="05000000000000000000" pitchFamily="2" charset="2"/>
              <a:buChar char="Ø"/>
            </a:pP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555625" indent="-285750" algn="l"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지방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종실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동물성 지방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보호지방 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628650" indent="-184150"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조지방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→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4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위에서 분해 → 소장에서 지방산으로 소화 흡수 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628650" indent="-184150">
              <a:buFont typeface="Arial" panose="020B0604020202020204" pitchFamily="34" charset="0"/>
              <a:buChar char="•"/>
            </a:pPr>
            <a:endParaRPr lang="en-US" altLang="ko-KR" sz="1400" dirty="0">
              <a:latin typeface="굴림" charset="-127"/>
              <a:ea typeface="굴림" charset="-127"/>
            </a:endParaRPr>
          </a:p>
          <a:p>
            <a:pPr marL="541338" indent="-271463">
              <a:buFont typeface="Wingdings" panose="05000000000000000000" pitchFamily="2" charset="2"/>
              <a:buChar char="Ø"/>
            </a:pP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541338" indent="-271463">
              <a:buFont typeface="Wingdings" panose="05000000000000000000" pitchFamily="2" charset="2"/>
              <a:buChar char="Ø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기타 영양소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715963" indent="-271463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비타민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비타민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B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군과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K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는 반추위에서 합성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715963" indent="-271463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광물질과 미량광물질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소장과 대장에서 흡수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715963" indent="-271463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수분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대장에서 주로 흡수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5" name="오른쪽 중괄호 4"/>
          <p:cNvSpPr/>
          <p:nvPr/>
        </p:nvSpPr>
        <p:spPr bwMode="auto">
          <a:xfrm>
            <a:off x="4229100" y="2420366"/>
            <a:ext cx="228600" cy="304800"/>
          </a:xfrm>
          <a:prstGeom prst="righ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2582" y="240227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소장에서 흡수</a:t>
            </a:r>
            <a:endParaRPr lang="ko-KR" altLang="en-US" dirty="0"/>
          </a:p>
        </p:txBody>
      </p:sp>
      <p:sp>
        <p:nvSpPr>
          <p:cNvPr id="2" name="왼쪽 중괄호 1"/>
          <p:cNvSpPr/>
          <p:nvPr/>
        </p:nvSpPr>
        <p:spPr bwMode="auto">
          <a:xfrm>
            <a:off x="3541644" y="1981200"/>
            <a:ext cx="152400" cy="30480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7406" y="166547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반추위</a:t>
            </a:r>
            <a:endParaRPr lang="ko-KR" altLang="en-US" sz="1400" dirty="0"/>
          </a:p>
        </p:txBody>
      </p:sp>
      <p:sp>
        <p:nvSpPr>
          <p:cNvPr id="11" name="제목 3"/>
          <p:cNvSpPr>
            <a:spLocks noGrp="1"/>
          </p:cNvSpPr>
          <p:nvPr>
            <p:ph type="title"/>
          </p:nvPr>
        </p:nvSpPr>
        <p:spPr>
          <a:xfrm>
            <a:off x="533400" y="466303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3.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1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31" name="Text Box 136"/>
          <p:cNvSpPr txBox="1">
            <a:spLocks noChangeArrowheads="1"/>
          </p:cNvSpPr>
          <p:nvPr/>
        </p:nvSpPr>
        <p:spPr bwMode="auto">
          <a:xfrm>
            <a:off x="838200" y="1371600"/>
            <a:ext cx="7086600" cy="51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lnSpc>
                <a:spcPct val="200000"/>
              </a:lnSpc>
              <a:buAutoNum type="arabicParenBoth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면역이란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병에 대한 생체의 저항성임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수동면역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능동면역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342900" indent="-342900" algn="l">
              <a:lnSpc>
                <a:spcPct val="200000"/>
              </a:lnSpc>
              <a:buAutoNum type="arabicParenBoth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초유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수동면역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신생송아지는 태어난 후 초유에 있는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면역글로블린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(IgG, </a:t>
            </a:r>
            <a:r>
              <a:rPr lang="en-US" altLang="ko-KR" sz="1400" dirty="0" err="1" smtClean="0">
                <a:latin typeface="굴림" charset="-127"/>
                <a:ea typeface="굴림" charset="-127"/>
              </a:rPr>
              <a:t>IgM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IgA)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을 소장 점막에서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섭취함으로서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면역이 이루어짐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.</a:t>
            </a:r>
          </a:p>
          <a:p>
            <a:pPr marL="444500" indent="-17462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초유의 섭취는 생후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6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시간 이내에 이루어져야 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.</a:t>
            </a:r>
          </a:p>
          <a:p>
            <a:pPr marL="444500" indent="-17462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초유의 섭취에 의한 수동면역 능력은 서서히 감소하여 생후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6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개월령에는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완전히 소실 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.</a:t>
            </a:r>
          </a:p>
          <a:p>
            <a:pPr marL="444500" indent="-17462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초유는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정상유에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비해 단백질은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5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지방과 무기질은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2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철은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10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배 높음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초유에 의해서만 면역이동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소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양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산양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돼지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말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태반을 통해서만 면역이동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사람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토끼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44500" indent="-17462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초유와 태반을 통해서 면역이동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고양이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쥐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algn="l">
              <a:lnSpc>
                <a:spcPct val="200000"/>
              </a:lnSpc>
            </a:pPr>
            <a:r>
              <a:rPr lang="en-US" altLang="ko-KR" sz="1400" dirty="0" smtClean="0">
                <a:latin typeface="굴림" charset="-127"/>
                <a:ea typeface="굴림" charset="-127"/>
              </a:rPr>
              <a:t>(3)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능동면역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예방접종과 질병의 경과 후 형성되는 면역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algn="l">
              <a:lnSpc>
                <a:spcPct val="200000"/>
              </a:lnSpc>
            </a:pPr>
            <a:r>
              <a:rPr lang="en-US" altLang="ko-KR" sz="1400" dirty="0" smtClean="0">
                <a:latin typeface="굴림" charset="-127"/>
                <a:ea typeface="굴림" charset="-127"/>
              </a:rPr>
              <a:t>(4)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능동면역 장소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임파절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백혈구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점막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장점막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피부 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6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4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면역생리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1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31" name="Text Box 136"/>
          <p:cNvSpPr txBox="1">
            <a:spLocks noChangeArrowheads="1"/>
          </p:cNvSpPr>
          <p:nvPr/>
        </p:nvSpPr>
        <p:spPr bwMode="auto">
          <a:xfrm>
            <a:off x="902474" y="3119042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buAutoNum type="arabicParenBoth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감영성 원인 및 주요발병시기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618877" y="1823642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1)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송아지 장염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99495"/>
            <a:ext cx="471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소장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대장 등 소화기의 병원성 감염에 의한 염증 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이물질과 과식에 의한 소화불량에 따른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설사증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6203" r="2655" b="12048"/>
          <a:stretch/>
        </p:blipFill>
        <p:spPr>
          <a:xfrm>
            <a:off x="878032" y="3657600"/>
            <a:ext cx="7980458" cy="2661895"/>
          </a:xfrm>
          <a:prstGeom prst="rect">
            <a:avLst/>
          </a:prstGeom>
        </p:spPr>
      </p:pic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9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5609" r="5357"/>
          <a:stretch/>
        </p:blipFill>
        <p:spPr>
          <a:xfrm rot="5400000">
            <a:off x="2354283" y="-68283"/>
            <a:ext cx="4086309" cy="833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43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Contents</a:t>
            </a:r>
            <a:endParaRPr lang="en-US" altLang="zh-CN" dirty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88138" name="Text Box 74"/>
          <p:cNvSpPr txBox="1">
            <a:spLocks noChangeArrowheads="1"/>
          </p:cNvSpPr>
          <p:nvPr/>
        </p:nvSpPr>
        <p:spPr bwMode="gray">
          <a:xfrm>
            <a:off x="2524125" y="2765428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zh-CN" sz="2400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grpSp>
        <p:nvGrpSpPr>
          <p:cNvPr id="88129" name="Group 65"/>
          <p:cNvGrpSpPr>
            <a:grpSpLocks/>
          </p:cNvGrpSpPr>
          <p:nvPr/>
        </p:nvGrpSpPr>
        <p:grpSpPr bwMode="auto">
          <a:xfrm>
            <a:off x="2115868" y="3014188"/>
            <a:ext cx="4724400" cy="685800"/>
            <a:chOff x="1296" y="1824"/>
            <a:chExt cx="2976" cy="432"/>
          </a:xfrm>
        </p:grpSpPr>
        <p:sp>
          <p:nvSpPr>
            <p:cNvPr id="88130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131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88132" name="Text Box 68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eaLnBrk="0" hangingPunct="0"/>
              <a:r>
                <a:rPr lang="ko-KR" altLang="en-US" b="1" dirty="0" err="1" smtClean="0">
                  <a:solidFill>
                    <a:schemeClr val="bg1"/>
                  </a:solidFill>
                  <a:ea typeface="宋体" charset="-122"/>
                </a:rPr>
                <a:t>소화생리</a:t>
              </a:r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88133" name="Text Box 69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2133600" y="2260030"/>
            <a:ext cx="4724400" cy="685800"/>
            <a:chOff x="1296" y="1824"/>
            <a:chExt cx="2976" cy="432"/>
          </a:xfrm>
        </p:grpSpPr>
        <p:sp>
          <p:nvSpPr>
            <p:cNvPr id="32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" name="Text Box 68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eaLnBrk="0" hangingPunct="0"/>
              <a:r>
                <a:rPr lang="ko-KR" altLang="en-US" b="1" dirty="0" err="1" smtClean="0">
                  <a:solidFill>
                    <a:schemeClr val="bg1"/>
                  </a:solidFill>
                  <a:ea typeface="宋体" charset="-122"/>
                </a:rPr>
                <a:t>소화기구조</a:t>
              </a:r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35" name="Text Box 69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 smtClean="0">
                  <a:solidFill>
                    <a:schemeClr val="bg1"/>
                  </a:solidFill>
                  <a:ea typeface="宋体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  <p:grpSp>
        <p:nvGrpSpPr>
          <p:cNvPr id="39" name="Group 65"/>
          <p:cNvGrpSpPr>
            <a:grpSpLocks/>
          </p:cNvGrpSpPr>
          <p:nvPr/>
        </p:nvGrpSpPr>
        <p:grpSpPr bwMode="auto">
          <a:xfrm>
            <a:off x="2133600" y="3824818"/>
            <a:ext cx="4724400" cy="685800"/>
            <a:chOff x="1296" y="1824"/>
            <a:chExt cx="2976" cy="432"/>
          </a:xfrm>
        </p:grpSpPr>
        <p:sp>
          <p:nvSpPr>
            <p:cNvPr id="41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Text Box 68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eaLnBrk="0" hangingPunct="0"/>
              <a:r>
                <a:rPr lang="ko-KR" altLang="en-US" b="1" dirty="0" err="1" smtClean="0">
                  <a:solidFill>
                    <a:schemeClr val="bg1"/>
                  </a:solidFill>
                  <a:ea typeface="宋体" charset="-122"/>
                </a:rPr>
                <a:t>면역생리</a:t>
              </a:r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44" name="Text Box 69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2133600" y="4628533"/>
            <a:ext cx="6477000" cy="2051685"/>
            <a:chOff x="838200" y="1295400"/>
            <a:chExt cx="6477000" cy="2051685"/>
          </a:xfrm>
        </p:grpSpPr>
        <p:grpSp>
          <p:nvGrpSpPr>
            <p:cNvPr id="46" name="Group 65"/>
            <p:cNvGrpSpPr>
              <a:grpSpLocks/>
            </p:cNvGrpSpPr>
            <p:nvPr/>
          </p:nvGrpSpPr>
          <p:grpSpPr bwMode="auto">
            <a:xfrm>
              <a:off x="838200" y="1295400"/>
              <a:ext cx="4724400" cy="685800"/>
              <a:chOff x="1296" y="1824"/>
              <a:chExt cx="2976" cy="432"/>
            </a:xfrm>
          </p:grpSpPr>
          <p:sp>
            <p:nvSpPr>
              <p:cNvPr id="48" name="AutoShape 66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9" name="AutoShape 67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0" name="Text Box 68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9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1" eaLnBrk="0" hangingPunct="0"/>
                <a:r>
                  <a:rPr lang="ko-KR" altLang="en-US" b="1" dirty="0" smtClean="0">
                    <a:solidFill>
                      <a:schemeClr val="bg1"/>
                    </a:solidFill>
                    <a:ea typeface="宋体" charset="-122"/>
                  </a:rPr>
                  <a:t>소화기 질환</a:t>
                </a:r>
                <a:endParaRPr lang="en-US" altLang="zh-CN" b="1" dirty="0">
                  <a:solidFill>
                    <a:schemeClr val="bg1"/>
                  </a:solidFill>
                  <a:ea typeface="宋体" charset="-122"/>
                </a:endParaRPr>
              </a:p>
            </p:txBody>
          </p:sp>
          <p:sp>
            <p:nvSpPr>
              <p:cNvPr id="51" name="Text Box 69"/>
              <p:cNvSpPr txBox="1">
                <a:spLocks noChangeArrowheads="1"/>
              </p:cNvSpPr>
              <p:nvPr/>
            </p:nvSpPr>
            <p:spPr bwMode="gray">
              <a:xfrm>
                <a:off x="1392" y="188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dirty="0">
                    <a:solidFill>
                      <a:schemeClr val="bg1"/>
                    </a:solidFill>
                    <a:ea typeface="宋体" charset="-122"/>
                  </a:rPr>
                  <a:t>5</a:t>
                </a:r>
              </a:p>
            </p:txBody>
          </p:sp>
        </p:grpSp>
        <p:sp>
          <p:nvSpPr>
            <p:cNvPr id="47" name="Text Box 136"/>
            <p:cNvSpPr txBox="1">
              <a:spLocks noChangeArrowheads="1"/>
            </p:cNvSpPr>
            <p:nvPr/>
          </p:nvSpPr>
          <p:spPr bwMode="auto">
            <a:xfrm>
              <a:off x="1676400" y="2021465"/>
              <a:ext cx="5638800" cy="13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285750" indent="-285750" algn="l">
                <a:buFont typeface="Arial" pitchFamily="34" charset="0"/>
                <a:buChar char="•"/>
              </a:pPr>
              <a:r>
                <a:rPr lang="ko-KR" altLang="en-US" sz="1600" dirty="0" smtClean="0">
                  <a:latin typeface="굴림" charset="-127"/>
                  <a:ea typeface="굴림" charset="-127"/>
                </a:rPr>
                <a:t>송아지 장염</a:t>
              </a:r>
              <a:endParaRPr lang="en-US" altLang="ko-KR" sz="1600" dirty="0" smtClean="0">
                <a:latin typeface="굴림" charset="-127"/>
                <a:ea typeface="굴림" charset="-127"/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endParaRPr lang="en-US" altLang="ko-KR" sz="1600" dirty="0" smtClean="0">
                <a:latin typeface="굴림" charset="-127"/>
                <a:ea typeface="굴림" charset="-127"/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altLang="ko-KR" sz="1600" dirty="0" smtClean="0">
                  <a:latin typeface="굴림" charset="-127"/>
                  <a:ea typeface="굴림" charset="-127"/>
                </a:rPr>
                <a:t>1</a:t>
              </a:r>
              <a:r>
                <a:rPr lang="ko-KR" altLang="en-US" sz="1600" dirty="0" smtClean="0">
                  <a:latin typeface="굴림" charset="-127"/>
                  <a:ea typeface="굴림" charset="-127"/>
                </a:rPr>
                <a:t>위 질병</a:t>
              </a:r>
              <a:endParaRPr lang="en-US" altLang="ko-KR" sz="1600" dirty="0" smtClean="0">
                <a:latin typeface="굴림" charset="-127"/>
                <a:ea typeface="굴림" charset="-127"/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endParaRPr lang="en-US" altLang="ko-KR" sz="1600" dirty="0" smtClean="0">
                <a:latin typeface="굴림" charset="-127"/>
                <a:ea typeface="굴림" charset="-127"/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ko-KR" altLang="en-US" sz="1600" dirty="0" smtClean="0">
                  <a:latin typeface="굴림" charset="-127"/>
                  <a:ea typeface="굴림" charset="-127"/>
                </a:rPr>
                <a:t>장 질병</a:t>
              </a:r>
              <a:endParaRPr lang="ko-KR" altLang="en-US" sz="1600" dirty="0"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52" name="Group 65"/>
          <p:cNvGrpSpPr>
            <a:grpSpLocks/>
          </p:cNvGrpSpPr>
          <p:nvPr/>
        </p:nvGrpSpPr>
        <p:grpSpPr bwMode="auto">
          <a:xfrm>
            <a:off x="2114430" y="1447800"/>
            <a:ext cx="4724400" cy="685800"/>
            <a:chOff x="1296" y="1824"/>
            <a:chExt cx="2976" cy="432"/>
          </a:xfrm>
        </p:grpSpPr>
        <p:sp>
          <p:nvSpPr>
            <p:cNvPr id="53" name="AutoShape 66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AutoShape 67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Text Box 68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eaLnBrk="0" hangingPunct="0"/>
              <a:r>
                <a:rPr lang="ko-KR" altLang="en-US" b="1" dirty="0" smtClean="0">
                  <a:solidFill>
                    <a:schemeClr val="bg1"/>
                  </a:solidFill>
                  <a:ea typeface="宋体" charset="-122"/>
                </a:rPr>
                <a:t>질병이란</a:t>
              </a:r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56" name="Text Box 69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3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31" name="Text Box 136"/>
          <p:cNvSpPr txBox="1">
            <a:spLocks noChangeArrowheads="1"/>
          </p:cNvSpPr>
          <p:nvPr/>
        </p:nvSpPr>
        <p:spPr bwMode="auto">
          <a:xfrm>
            <a:off x="685800" y="3355300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(3)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세균성 설사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78553"/>
            <a:ext cx="67505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미생물의 증식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장내환경이나 사육환경의 급변에 의해 증상이 악화될 수 있음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송아지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포유량은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체중의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8% ~ 10%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정도임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20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일령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이하에 많이 발생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항생제와 지사제에 의해 치료 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모유의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과다시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어미에게 항생제와 소염제를 주사하여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모유량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감소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698390" y="1602700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(2)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식이성 설사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모유나 송아지 사료의 과식에 의한 연변이나 설사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736300"/>
            <a:ext cx="48189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대장균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병원성 대장균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생후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주일 미만의 어린 송아지에게서 많이 발생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육성기 전구간에 발병가능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급성 증상으로 시작하여 만성 설사로 이행될 수 있음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증상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3275" indent="-261938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은색 또는 백색설사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식욕감퇴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수양성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설사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3275" indent="-261938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설사 횟수의 증가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탈수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피모불량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안구함몰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3275" indent="-261938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패혈증에 의한 체온저하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체내 산성화 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7"/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살모넬라증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병원성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살모넬라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생후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주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~ 6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주령의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송아지에서 다발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증상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회색분변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악취성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설사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체온상승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점액과 혈액이 섞인 설사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17462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패혈증에 의한 폐사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84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4107"/>
            <a:ext cx="4525598" cy="1980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로타바이러스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생후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~ 15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일령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발생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원인체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로타바이러스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증상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28650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황색의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수양성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설사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순두부 같은 백색설사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28650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점액성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혈액 함유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설사변의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시큼한 냄새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유연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28650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약간의 체온상승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탈수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체내 산성화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698390" y="1905000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(4)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바이러스성 설사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343400"/>
            <a:ext cx="5404043" cy="1980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코로나바이러스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생후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~ 21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일령에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발생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556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원인체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코로나바이러스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556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증</a:t>
            </a:r>
            <a:r>
              <a:rPr lang="ko-KR" altLang="en-US" sz="1400" dirty="0">
                <a:latin typeface="굴림" panose="020B0600000101010101" pitchFamily="50" charset="-127"/>
                <a:ea typeface="굴림" panose="020B0600000101010101" pitchFamily="50" charset="-127"/>
              </a:rPr>
              <a:t>상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28650" indent="-1841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응고된 우유 또는 탈락된 점막조직이 있는 심한 설사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28650" indent="-1841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점액성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혈변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발열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탈수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2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차 세균 감염에 의한 예후 불량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628650" indent="-1841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체내 산성화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제목 3"/>
          <p:cNvSpPr>
            <a:spLocks noGrp="1"/>
          </p:cNvSpPr>
          <p:nvPr>
            <p:ph type="title"/>
          </p:nvPr>
        </p:nvSpPr>
        <p:spPr>
          <a:xfrm>
            <a:off x="457200" y="438610"/>
            <a:ext cx="8229600" cy="96012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07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161" y="4595336"/>
            <a:ext cx="5176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261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심할경우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어미로부터 격리 후 절식과 보온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절식 후  어미와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합칠경우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어미젖을 완전히 짜낸 후 실시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620395" y="1717430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(5)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세균성 및 바이러스성 설사의 치료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218" y="2027388"/>
            <a:ext cx="67169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항생제 또는 항균제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아목사실리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썰파제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트리메토프림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+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썰파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진경제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로페라마이드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위장관 기능촉진제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메토크로프로마이드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유산균제의 급여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하트만 또는 하트만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+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포도당의 정맥주사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대사촉진제의 정맥주사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생후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개월령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이하의 제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 미발달 어린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송아지에게는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항생제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항균제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진경제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indent="269875">
              <a:lnSpc>
                <a:spcPct val="150000"/>
              </a:lnSpc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위장관 기능 촉진제는 경구 급여함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2" y="4098555"/>
            <a:ext cx="2540000" cy="23784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90" y="1585392"/>
            <a:ext cx="2655976" cy="228098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01" y="4098556"/>
            <a:ext cx="2590799" cy="23784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5" y="1586830"/>
            <a:ext cx="2539999" cy="22795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99" y="4098556"/>
            <a:ext cx="2590799" cy="23784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74" y="1603819"/>
            <a:ext cx="2681855" cy="2262561"/>
          </a:xfrm>
          <a:prstGeom prst="rect">
            <a:avLst/>
          </a:prstGeom>
        </p:spPr>
      </p:pic>
      <p:sp>
        <p:nvSpPr>
          <p:cNvPr id="12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68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685800" y="1524000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(6)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기생충 설사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858805"/>
            <a:ext cx="5904180" cy="4889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콕시듐</a:t>
            </a:r>
            <a:r>
              <a:rPr lang="ko-KR" altLang="en-US" sz="1400" dirty="0" err="1">
                <a:latin typeface="굴림" panose="020B0600000101010101" pitchFamily="50" charset="-127"/>
                <a:ea typeface="굴림" panose="020B0600000101010101" pitchFamily="50" charset="-127"/>
              </a:rPr>
              <a:t>증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생후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개월령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전후에 다발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주로 환절기 또는 겨울에 많이 발생하여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winter </a:t>
            </a:r>
            <a:r>
              <a:rPr lang="en-US" altLang="ko-KR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dysentry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라고도 함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특이적으로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혈변성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설사를 나타냄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설사변의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현미경 검사로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원인체를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확인가능하며 운동성 없음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57188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원인체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아이메리아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속의 달걀형 기생충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57188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57188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증상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초기에 가벼운 체온 상승 후 정상체온이나 체온 저하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큰소의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분변색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같은 갑작스런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수양성</a:t>
            </a:r>
            <a:r>
              <a:rPr lang="en-US" altLang="ko-KR" sz="1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설사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항문 주위 불결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악취가 나며 점액이나 혈액이 섞임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심할경우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설사변이 타르모양이나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수양설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혈변을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나타냄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복통에 의한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요책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꼬리를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2714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발육부진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식욕감퇴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쇠약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수척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탈수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8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484" y="1524000"/>
            <a:ext cx="4557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치료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항생제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항콕시듐제와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진정의 경구 급여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44500" indent="-26193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하트만 또는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하트만덱스의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수액요법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보온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질식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0" y="2438400"/>
            <a:ext cx="7467600" cy="3909536"/>
          </a:xfrm>
          <a:prstGeom prst="rect">
            <a:avLst/>
          </a:prstGeom>
        </p:spPr>
      </p:pic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97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34502"/>
            <a:ext cx="2712720" cy="44376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76" y="1734503"/>
            <a:ext cx="2609850" cy="443769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82" y="1734503"/>
            <a:ext cx="2571750" cy="4437697"/>
          </a:xfrm>
          <a:prstGeom prst="rect">
            <a:avLst/>
          </a:prstGeom>
        </p:spPr>
      </p:pic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02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8672" y="2015181"/>
            <a:ext cx="75007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생후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~ 15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일령에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다발하며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신생송아지에 특이적으로 설사를 유발하는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원충성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질병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인수공통병이며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로타나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코로나바이러스와 함께 감염될 수 있음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설사변을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현미경으로 관찰할 시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원인체를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볼 수 있음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운동성이 있음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원인체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크립토스포리디움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증상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35877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점액이 혼입 된 황색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수양성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설사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식욕감퇴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무기력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탈수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35877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다른 질병과 복합 감염이 없으면 수일 후 자연 치유 될 수 있음</a:t>
            </a:r>
            <a:endParaRPr lang="en-US" altLang="ko-KR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치료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35877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특이요법이 없으며 항생제 또는 항균제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메트로니다졸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진경제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41338" indent="-358775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위장기능 개선 촉진제의 경구급여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730195" y="1678574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(7)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크립토스포리디아성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설사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838200" y="4886173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(8)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구토와 설사에 의한 체내산도의 변화 및 고정제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048" y="5231249"/>
            <a:ext cx="22076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구토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염기성화 촉진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설사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산성화 촉진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산성제제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포도당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염기성제제 </a:t>
            </a:r>
            <a:r>
              <a:rPr lang="en-US" altLang="ko-KR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하트만</a:t>
            </a: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1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31" name="Text Box 136"/>
          <p:cNvSpPr txBox="1">
            <a:spLocks noChangeArrowheads="1"/>
          </p:cNvSpPr>
          <p:nvPr/>
        </p:nvSpPr>
        <p:spPr bwMode="auto">
          <a:xfrm>
            <a:off x="902474" y="2051437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l">
              <a:buAutoNum type="arabicParenBoth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식체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(Rumen Impaction)</a:t>
            </a: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618877" y="1600200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1)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 질병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1066800" y="2365228"/>
            <a:ext cx="4419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가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단순성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소화불량증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1219200" y="2803824"/>
            <a:ext cx="4419600" cy="16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원 인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사료급여의 잘못 또는 과식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갑작스런 농후사료의 과다 섭취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동결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변패된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사료의 섭취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단백질 사료의 과다급여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엔실리지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사료의 과다급여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장기간 항균제의 경구급여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1200130" y="4301512"/>
            <a:ext cx="4419600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증 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식욕감퇴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반추중지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운동의 정지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체온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맥박 호흡은 정상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1191516" y="5457668"/>
            <a:ext cx="6047484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치 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운동 촉진제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토주석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(tartar emetic) 10g~20g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경구 투여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부교감신경 흥분제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네오스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티그민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주사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마그네슘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염류의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경구 투여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미생물제의 경구투여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4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2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1066800" y="1547894"/>
            <a:ext cx="4419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나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급성 탄수화물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과식증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1247030" y="2005094"/>
            <a:ext cx="6068170" cy="1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원 인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발효하기 쉬운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고탄수화물성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사료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곡물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과실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과량섭취에 의하여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위내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과량의 젖산 생산에 의한 급성질병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비육우에서 농후사료의 급변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빵제조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산물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비지등의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과식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과일류의 과식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젖산의 과잉생산 →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위내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산도의 저하 →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위의 미생물의 사멸 →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위운동의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정지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위염 발생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1247030" y="4291094"/>
            <a:ext cx="6496070" cy="20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증 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젖산의 과잉 생산에 의한 체내 수분의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위내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유출로 인한 탈수증과 무뇨증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산성증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소장내에서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젖산의 흡수로 인한 채내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산성증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식욕감퇴와 복통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발효취가 나는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짙은색의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끈적한 연변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복부 팽대와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고창증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무기력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배뇨량의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감소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기립곤란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심할경우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폐사함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1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1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질병이란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990600" y="1946157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체온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38.5</a:t>
            </a: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1000664" y="2399859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호흡수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10~30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회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/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990600" y="2822114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err="1" smtClean="0">
                <a:latin typeface="굴림" charset="-127"/>
                <a:ea typeface="굴림" charset="-127"/>
              </a:rPr>
              <a:t>심박수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60~80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회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/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990600" y="3314895"/>
            <a:ext cx="388620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안구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건조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눈물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err="1" smtClean="0">
                <a:latin typeface="굴림" charset="-127"/>
                <a:ea typeface="굴림" charset="-127"/>
              </a:rPr>
              <a:t>눈꼽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색깔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990600" y="3763824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비경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건조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비루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궤양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1000664" y="4224212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구강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유연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궤양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4" name="Text Box 136"/>
          <p:cNvSpPr txBox="1">
            <a:spLocks noChangeArrowheads="1"/>
          </p:cNvSpPr>
          <p:nvPr/>
        </p:nvSpPr>
        <p:spPr bwMode="auto">
          <a:xfrm>
            <a:off x="1000664" y="4619260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체형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600" dirty="0" err="1" smtClean="0">
                <a:latin typeface="굴림" charset="-127"/>
                <a:ea typeface="굴림" charset="-127"/>
              </a:rPr>
              <a:t>이상체형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발차기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5" name="Text Box 136"/>
          <p:cNvSpPr txBox="1">
            <a:spLocks noChangeArrowheads="1"/>
          </p:cNvSpPr>
          <p:nvPr/>
        </p:nvSpPr>
        <p:spPr bwMode="auto">
          <a:xfrm>
            <a:off x="992038" y="5076460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피모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윤기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탈모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6" name="Text Box 136"/>
          <p:cNvSpPr txBox="1">
            <a:spLocks noChangeArrowheads="1"/>
          </p:cNvSpPr>
          <p:nvPr/>
        </p:nvSpPr>
        <p:spPr bwMode="auto">
          <a:xfrm>
            <a:off x="1000664" y="5526665"/>
            <a:ext cx="509533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분뇨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설사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변비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err="1" smtClean="0">
                <a:latin typeface="굴림" charset="-127"/>
                <a:ea typeface="굴림" charset="-127"/>
              </a:rPr>
              <a:t>혈변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혈뇨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600" dirty="0" err="1" smtClean="0">
                <a:latin typeface="굴림" charset="-127"/>
                <a:ea typeface="굴림" charset="-127"/>
              </a:rPr>
              <a:t>결석뇨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295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질병이란  </a:t>
            </a:r>
            <a:r>
              <a:rPr lang="en-US" altLang="ko-K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: </a:t>
            </a:r>
            <a:r>
              <a:rPr lang="ko-KR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정상과 비정상의 차이</a:t>
            </a:r>
            <a:endParaRPr lang="ko-KR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9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990600" y="1621355"/>
            <a:ext cx="6496070" cy="1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수술에 의한 내용물의 제거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건강한 소의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내용물이나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미생물제의 경구 투여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중화제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마그네슘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하이드록사이드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마그네슘옥사이드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500g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을 물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10L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에 혼합하여 경구 투여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탈수고정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5%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중조액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en-US" altLang="ko-KR" sz="1400" dirty="0" err="1" smtClean="0">
                <a:latin typeface="굴림" charset="-127"/>
                <a:ea typeface="굴림" charset="-127"/>
              </a:rPr>
              <a:t>dodium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sz="1400" dirty="0" err="1" smtClean="0">
                <a:latin typeface="굴림" charset="-127"/>
                <a:ea typeface="굴림" charset="-127"/>
              </a:rPr>
              <a:t>bicarbonat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 5L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정맥주사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하트만액의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정맥주사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회복시에는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양질의 건초 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914400" y="3602555"/>
            <a:ext cx="4419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다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고창증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113" y="3925103"/>
            <a:ext cx="654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sz="1400" dirty="0" smtClean="0"/>
              <a:t>제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위와 </a:t>
            </a:r>
            <a:r>
              <a:rPr lang="en-US" altLang="ko-KR" sz="1400" dirty="0" smtClean="0"/>
              <a:t>2</a:t>
            </a:r>
            <a:r>
              <a:rPr lang="ko-KR" altLang="en-US" sz="1400" dirty="0" err="1" smtClean="0"/>
              <a:t>위내에</a:t>
            </a:r>
            <a:r>
              <a:rPr lang="ko-KR" altLang="en-US" sz="1400" dirty="0" smtClean="0"/>
              <a:t> 가스가 충만하여 확장 팽창된 상태 </a:t>
            </a:r>
            <a:endParaRPr lang="ko-KR" altLang="en-US" sz="1400" dirty="0"/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1196670" y="4248647"/>
            <a:ext cx="649607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원발성고창증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포말성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사료에 기인하여 가스가 위 내용물과 혼합되어 포말을 형성한 상태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4" name="Text Box 136"/>
          <p:cNvSpPr txBox="1">
            <a:spLocks noChangeArrowheads="1"/>
          </p:cNvSpPr>
          <p:nvPr/>
        </p:nvSpPr>
        <p:spPr bwMode="auto">
          <a:xfrm>
            <a:off x="1196670" y="4774048"/>
            <a:ext cx="649607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속발성고창증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유리가스성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식도의 폐색에 의해 가스의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토출이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불가능한 상태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5" name="Text Box 136"/>
          <p:cNvSpPr txBox="1">
            <a:spLocks noChangeArrowheads="1"/>
          </p:cNvSpPr>
          <p:nvPr/>
        </p:nvSpPr>
        <p:spPr bwMode="auto">
          <a:xfrm>
            <a:off x="1196670" y="5507555"/>
            <a:ext cx="6496070" cy="7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원 인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원발성고창증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어린 청초 및 콩과 식물의 과식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농후사료의 과식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속발성고창증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이물질의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식도내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정체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질병과 염증에 의한 식도 폐색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70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914400" y="1436340"/>
            <a:ext cx="6496070" cy="289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증 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원발성고창증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66725" indent="-109538" algn="l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복부팽창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좌측</a:t>
            </a:r>
            <a:r>
              <a:rPr lang="en-US" altLang="ko-KR" sz="1400" dirty="0">
                <a:latin typeface="굴림" charset="-127"/>
                <a:ea typeface="굴림" charset="-127"/>
              </a:rPr>
              <a:t>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상겸부의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팽창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66725" indent="-109538" algn="l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복통에 의해 발로 배를 참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66725" indent="-109538" algn="l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불안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유연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호흡관란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개구호흡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400" dirty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속발성고창증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66725" indent="-109538" algn="l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원발성고창증과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비슷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466725" indent="-109538" algn="l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원인의 제거에 의한 빠른 회복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1053306" y="4532850"/>
            <a:ext cx="6496070" cy="22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시간을 다투는 급성질병임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절식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유연의 촉진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투관침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항포말제의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급여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대두유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무기유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(250~500ml)</a:t>
            </a: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중조의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급여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(150~200g)</a:t>
            </a: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복부안마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위관의 삽입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비육우의 배합사료 과식일 경우 일정한 운동도 효과적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4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1017363" y="1884315"/>
            <a:ext cx="6496070" cy="133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원 인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곡물성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사료의 급변이나 과식에 의해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위내에서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젖산 생성의 과잉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급성탄수화물 과식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비육우에서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유두돌기의 손상에 의한 휘발성 지방산의 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위 흡수장애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907111" y="1541972"/>
            <a:ext cx="4419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마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과산증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1005415" y="3336014"/>
            <a:ext cx="6496070" cy="133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증 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약간의 복부 팽만감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연변 또는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짙은색의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점조성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식욕감퇴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1017363" y="4969393"/>
            <a:ext cx="6496070" cy="17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치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중조의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경구 투여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제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위미생물제제나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유산균 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사료절식</a:t>
            </a:r>
            <a:endParaRPr lang="en-US" altLang="ko-KR" sz="1400" dirty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양질의 조사료 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변의 정상화 후 서서히 농후사료 급여 증대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2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31" name="Text Box 136"/>
          <p:cNvSpPr txBox="1">
            <a:spLocks noChangeArrowheads="1"/>
          </p:cNvSpPr>
          <p:nvPr/>
        </p:nvSpPr>
        <p:spPr bwMode="auto">
          <a:xfrm>
            <a:off x="902474" y="1634512"/>
            <a:ext cx="708660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(2)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장질병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1066800" y="2015512"/>
            <a:ext cx="6400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가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맹장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확장증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및 염전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Wingdings" pitchFamily="2" charset="2"/>
              <a:buChar char="§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맹장이 무력해지면 확장되어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장폐쇄와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같은 염전을 일으킴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1219200" y="2838136"/>
            <a:ext cx="6330176" cy="7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원 인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과식된 탄수화물이 위에서 완전히 소화되지 않고 일부분이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맹장내에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들어가 발효되어 휘발성 지방산을 형성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1211394" y="3857680"/>
            <a:ext cx="4419600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증 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우측겸부의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팽대</a:t>
            </a:r>
            <a:endParaRPr lang="en-US" altLang="ko-KR" sz="1400" dirty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두드릴시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핑음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식욕감퇴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복통증상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1191516" y="5139712"/>
            <a:ext cx="6047484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치 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수술요법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smtClean="0">
                <a:latin typeface="굴림" charset="-127"/>
                <a:ea typeface="굴림" charset="-127"/>
              </a:rPr>
              <a:t>절식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양질의 조사료 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효소제나 미생물제의 경구급여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4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0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6458268"/>
            <a:ext cx="1594624" cy="399731"/>
          </a:xfrm>
          <a:prstGeom prst="rect">
            <a:avLst/>
          </a:prstGeom>
        </p:spPr>
      </p:pic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1014858" y="1571813"/>
            <a:ext cx="6400800" cy="10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나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지방괴사</a:t>
            </a:r>
            <a:r>
              <a:rPr lang="ko-KR" altLang="en-US" sz="1400" dirty="0" err="1">
                <a:latin typeface="굴림" charset="-127"/>
                <a:ea typeface="굴림" charset="-127"/>
              </a:rPr>
              <a:t>증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장간막이나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복막</a:t>
            </a:r>
            <a:r>
              <a:rPr lang="en-US" altLang="ko-KR" sz="1400" dirty="0">
                <a:latin typeface="굴림" charset="-127"/>
                <a:ea typeface="굴림" charset="-127"/>
              </a:rPr>
              <a:t>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혹은 대망에 지방이 침착하여 변성된 것임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장 폐색의 원인이 되기도 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1219200" y="2807004"/>
            <a:ext cx="633017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원 인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지방 및 탄수화물의 과잉섭취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운동부족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과비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1219200" y="3749746"/>
            <a:ext cx="4419600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증 상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식욕부진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반추의 미약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전신쇠약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빈혈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악취성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설사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: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심할경우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장 폐색이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나타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남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직장검사 중에 우연히 발견되는 경우가 많음</a:t>
            </a:r>
            <a:endParaRPr lang="en-US" altLang="ko-KR" sz="1400" dirty="0">
              <a:latin typeface="굴림" charset="-127"/>
              <a:ea typeface="굴림" charset="-127"/>
            </a:endParaRPr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1191516" y="5076668"/>
            <a:ext cx="6047484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l">
              <a:buFont typeface="Wingdings" pitchFamily="2" charset="2"/>
              <a:buChar char="l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치  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근본적인 치료방법은 없음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간이 치료법으로 율무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일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250g, 6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개월간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경구 투여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en-US" altLang="ko-KR" sz="1400" dirty="0" smtClean="0">
                <a:latin typeface="굴림" charset="-127"/>
                <a:ea typeface="굴림" charset="-127"/>
              </a:rPr>
              <a:t>Arginine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의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400mg/kg 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체중 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회 주사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  <a:p>
            <a:pPr marL="285750" indent="-103188" algn="l">
              <a:buFont typeface="Arial" pitchFamily="34" charset="0"/>
              <a:buChar char="•"/>
            </a:pPr>
            <a:r>
              <a:rPr lang="ko-KR" altLang="en-US" sz="1400" dirty="0" err="1" smtClean="0">
                <a:latin typeface="굴림" charset="-127"/>
                <a:ea typeface="굴림" charset="-127"/>
              </a:rPr>
              <a:t>치료중에는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 조사료만 급여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4" name="제목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5.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질환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8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362200" y="32004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594624" cy="3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구조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/>
          <a:stretch/>
        </p:blipFill>
        <p:spPr>
          <a:xfrm>
            <a:off x="307947" y="1524000"/>
            <a:ext cx="3951563" cy="5010469"/>
          </a:xfrm>
          <a:prstGeom prst="rect">
            <a:avLst/>
          </a:prstGeom>
        </p:spPr>
      </p:pic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296762" y="1181727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1)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 구조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5334000" y="2240278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1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5334000" y="2895600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2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5334000" y="3581400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3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63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2273" r="4435"/>
          <a:stretch/>
        </p:blipFill>
        <p:spPr>
          <a:xfrm>
            <a:off x="427139" y="1524000"/>
            <a:ext cx="3970612" cy="5070021"/>
          </a:xfrm>
          <a:prstGeom prst="rect">
            <a:avLst/>
          </a:prstGeom>
        </p:spPr>
      </p:pic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381000" y="1104896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2) 1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위와 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2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위의 내부구조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5334000" y="2240278"/>
            <a:ext cx="3033712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1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  <a:p>
            <a:pPr marL="285750" indent="-10953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융모구</a:t>
            </a:r>
            <a:r>
              <a:rPr lang="ko-KR" altLang="en-US" sz="1400" dirty="0">
                <a:latin typeface="굴림" charset="-127"/>
                <a:ea typeface="굴림" charset="-127"/>
              </a:rPr>
              <a:t>조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Text Box 136"/>
          <p:cNvSpPr txBox="1">
            <a:spLocks noChangeArrowheads="1"/>
          </p:cNvSpPr>
          <p:nvPr/>
        </p:nvSpPr>
        <p:spPr bwMode="auto">
          <a:xfrm>
            <a:off x="5334000" y="3352800"/>
            <a:ext cx="3033712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2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  <a:p>
            <a:pPr marL="285750" indent="-10953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벌집구조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10" name="제목 3"/>
          <p:cNvSpPr>
            <a:spLocks noGrp="1"/>
          </p:cNvSpPr>
          <p:nvPr>
            <p:ph type="title"/>
          </p:nvPr>
        </p:nvSpPr>
        <p:spPr>
          <a:xfrm>
            <a:off x="395509" y="480626"/>
            <a:ext cx="8229600" cy="48703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구조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30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 b="2222"/>
          <a:stretch/>
        </p:blipFill>
        <p:spPr>
          <a:xfrm>
            <a:off x="331964" y="1447800"/>
            <a:ext cx="4163835" cy="5010469"/>
          </a:xfrm>
          <a:prstGeom prst="rect">
            <a:avLst/>
          </a:prstGeom>
        </p:spPr>
      </p:pic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331964" y="1088118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3) 3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위의 내부구조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5297648" y="2667000"/>
            <a:ext cx="3033712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3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위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  <a:p>
            <a:pPr marL="285750" indent="-109538" algn="l">
              <a:buFont typeface="Arial" pitchFamily="34" charset="0"/>
              <a:buChar char="•"/>
            </a:pPr>
            <a:r>
              <a:rPr lang="ko-KR" altLang="en-US" sz="1400" dirty="0" smtClean="0">
                <a:latin typeface="굴림" charset="-127"/>
                <a:ea typeface="굴림" charset="-127"/>
              </a:rPr>
              <a:t>천엽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400" dirty="0" err="1" smtClean="0">
                <a:latin typeface="굴림" charset="-127"/>
                <a:ea typeface="굴림" charset="-127"/>
              </a:rPr>
              <a:t>겹주름</a:t>
            </a:r>
            <a:r>
              <a:rPr lang="en-US" altLang="ko-KR" sz="1400" dirty="0" smtClean="0">
                <a:latin typeface="굴림" charset="-127"/>
                <a:ea typeface="굴림" charset="-127"/>
              </a:rPr>
              <a:t>)</a:t>
            </a:r>
            <a:r>
              <a:rPr lang="ko-KR" altLang="en-US" sz="1400" dirty="0" smtClean="0">
                <a:latin typeface="굴림" charset="-127"/>
                <a:ea typeface="굴림" charset="-127"/>
              </a:rPr>
              <a:t>구조</a:t>
            </a:r>
            <a:endParaRPr lang="en-US" altLang="ko-KR" sz="14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구조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1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 b="1285"/>
          <a:stretch/>
        </p:blipFill>
        <p:spPr>
          <a:xfrm>
            <a:off x="381001" y="1371600"/>
            <a:ext cx="4191000" cy="5181600"/>
          </a:xfrm>
          <a:prstGeom prst="rect">
            <a:avLst/>
          </a:prstGeom>
        </p:spPr>
      </p:pic>
      <p:sp>
        <p:nvSpPr>
          <p:cNvPr id="5" name="Text Box 136"/>
          <p:cNvSpPr txBox="1">
            <a:spLocks noChangeArrowheads="1"/>
          </p:cNvSpPr>
          <p:nvPr/>
        </p:nvSpPr>
        <p:spPr bwMode="auto">
          <a:xfrm>
            <a:off x="381001" y="1030865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4)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소장구조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5297648" y="2590800"/>
            <a:ext cx="3033712" cy="1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십이지장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  <a:p>
            <a:pPr algn="l"/>
            <a:endParaRPr lang="en-US" altLang="ko-KR" sz="1600" dirty="0">
              <a:latin typeface="굴림" charset="-127"/>
              <a:ea typeface="굴림" charset="-127"/>
            </a:endParaRPr>
          </a:p>
          <a:p>
            <a:r>
              <a:rPr lang="ko-KR" altLang="en-US" sz="1600" dirty="0" smtClean="0">
                <a:latin typeface="굴림" charset="-127"/>
                <a:ea typeface="굴림" charset="-127"/>
              </a:rPr>
              <a:t>□ 회 장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  <a:p>
            <a:endParaRPr lang="en-US" altLang="ko-KR" sz="1600" dirty="0">
              <a:latin typeface="굴림" charset="-127"/>
              <a:ea typeface="굴림" charset="-127"/>
            </a:endParaRPr>
          </a:p>
          <a:p>
            <a:r>
              <a:rPr lang="ko-KR" altLang="en-US" sz="1600" dirty="0" smtClean="0">
                <a:latin typeface="굴림" charset="-127"/>
                <a:ea typeface="굴림" charset="-127"/>
              </a:rPr>
              <a:t>□ 결 장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  <a:p>
            <a:endParaRPr lang="en-US" altLang="ko-KR" sz="1600" dirty="0">
              <a:latin typeface="굴림" charset="-127"/>
              <a:ea typeface="굴림" charset="-127"/>
            </a:endParaRPr>
          </a:p>
          <a:p>
            <a:r>
              <a:rPr lang="ko-KR" altLang="en-US" sz="1600" dirty="0" smtClean="0">
                <a:latin typeface="굴림" charset="-127"/>
                <a:ea typeface="굴림" charset="-127"/>
              </a:rPr>
              <a:t>□ 신 장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구조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20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구조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7" y="1652443"/>
            <a:ext cx="5163877" cy="36352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7" y="5287736"/>
            <a:ext cx="8161165" cy="1170533"/>
          </a:xfrm>
          <a:prstGeom prst="rect">
            <a:avLst/>
          </a:prstGeom>
        </p:spPr>
      </p:pic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600922" y="1166235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5)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소장과 대장구조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7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58269"/>
            <a:ext cx="1594624" cy="3997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" r="5220"/>
          <a:stretch/>
        </p:blipFill>
        <p:spPr>
          <a:xfrm>
            <a:off x="304800" y="1447800"/>
            <a:ext cx="4114800" cy="5206140"/>
          </a:xfrm>
          <a:prstGeom prst="rect">
            <a:avLst/>
          </a:prstGeom>
        </p:spPr>
      </p:pic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304800" y="1096507"/>
            <a:ext cx="303371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sz="1600" dirty="0" smtClean="0">
                <a:latin typeface="굴림" charset="-127"/>
                <a:ea typeface="굴림" charset="-127"/>
              </a:rPr>
              <a:t>6)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간의 구조</a:t>
            </a:r>
            <a:endParaRPr lang="ko-KR" altLang="en-US" sz="1600" dirty="0">
              <a:latin typeface="굴림" charset="-127"/>
              <a:ea typeface="굴림" charset="-127"/>
            </a:endParaRPr>
          </a:p>
        </p:txBody>
      </p:sp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5297648" y="2590800"/>
            <a:ext cx="3033712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ko-KR" altLang="en-US" sz="1600" dirty="0" smtClean="0">
                <a:latin typeface="굴림" charset="-127"/>
                <a:ea typeface="굴림" charset="-127"/>
              </a:rPr>
              <a:t>□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1600" dirty="0" smtClean="0">
                <a:latin typeface="굴림" charset="-127"/>
                <a:ea typeface="굴림" charset="-127"/>
              </a:rPr>
              <a:t>지방간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1600" dirty="0" err="1" smtClean="0">
                <a:latin typeface="굴림" charset="-127"/>
                <a:ea typeface="굴림" charset="-127"/>
              </a:rPr>
              <a:t>거세우</a:t>
            </a:r>
            <a:r>
              <a:rPr lang="en-US" altLang="ko-KR" sz="1600" dirty="0" smtClean="0">
                <a:latin typeface="굴림" charset="-127"/>
                <a:ea typeface="굴림" charset="-127"/>
              </a:rPr>
              <a:t>)</a:t>
            </a:r>
          </a:p>
          <a:p>
            <a:pPr algn="l"/>
            <a:endParaRPr lang="en-US" altLang="ko-KR" sz="1600" dirty="0">
              <a:latin typeface="굴림" charset="-127"/>
              <a:ea typeface="굴림" charset="-127"/>
            </a:endParaRPr>
          </a:p>
          <a:p>
            <a:r>
              <a:rPr lang="ko-KR" altLang="en-US" sz="1600" dirty="0" smtClean="0">
                <a:latin typeface="굴림" charset="-127"/>
                <a:ea typeface="굴림" charset="-127"/>
              </a:rPr>
              <a:t>□ 간 농양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  <a:p>
            <a:endParaRPr lang="en-US" altLang="ko-KR" sz="1600" dirty="0">
              <a:latin typeface="굴림" charset="-127"/>
              <a:ea typeface="굴림" charset="-127"/>
            </a:endParaRPr>
          </a:p>
          <a:p>
            <a:r>
              <a:rPr lang="ko-KR" altLang="en-US" sz="1600" dirty="0" smtClean="0">
                <a:latin typeface="굴림" charset="-127"/>
                <a:ea typeface="굴림" charset="-127"/>
              </a:rPr>
              <a:t>□ </a:t>
            </a:r>
            <a:r>
              <a:rPr lang="ko-KR" altLang="en-US" sz="1600" dirty="0" err="1" smtClean="0">
                <a:latin typeface="굴림" charset="-127"/>
                <a:ea typeface="굴림" charset="-127"/>
              </a:rPr>
              <a:t>간질충</a:t>
            </a:r>
            <a:endParaRPr lang="en-US" altLang="ko-KR" sz="1600" dirty="0" smtClean="0">
              <a:latin typeface="굴림" charset="-127"/>
              <a:ea typeface="굴림" charset="-127"/>
            </a:endParaRPr>
          </a:p>
        </p:txBody>
      </p:sp>
      <p:sp>
        <p:nvSpPr>
          <p:cNvPr id="8" name="제목 3"/>
          <p:cNvSpPr>
            <a:spLocks noGrp="1"/>
          </p:cNvSpPr>
          <p:nvPr>
            <p:ph type="title"/>
          </p:nvPr>
        </p:nvSpPr>
        <p:spPr>
          <a:xfrm>
            <a:off x="304800" y="474531"/>
            <a:ext cx="82296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en-US" altLang="ko-KR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 </a:t>
            </a:r>
            <a:r>
              <a:rPr lang="ko-KR" altLang="en-US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소화기 구조</a:t>
            </a:r>
            <a:endParaRPr lang="ko-KR" altLang="en-US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66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3030</TotalTime>
  <Words>1939</Words>
  <Application>Microsoft Office PowerPoint</Application>
  <PresentationFormat>화면 슬라이드 쇼(4:3)</PresentationFormat>
  <Paragraphs>361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New_Simple01</vt:lpstr>
      <vt:lpstr>한우송아지 생산성 향상을 위한 질병 교육</vt:lpstr>
      <vt:lpstr>Contents</vt:lpstr>
      <vt:lpstr>1. 질병이란</vt:lpstr>
      <vt:lpstr>2. 소화기 구조</vt:lpstr>
      <vt:lpstr>2. 소화기 구조</vt:lpstr>
      <vt:lpstr>2. 소화기 구조</vt:lpstr>
      <vt:lpstr>2. 소화기 구조</vt:lpstr>
      <vt:lpstr>2. 소화기 구조</vt:lpstr>
      <vt:lpstr>2. 소화기 구조</vt:lpstr>
      <vt:lpstr>3. 소화생리</vt:lpstr>
      <vt:lpstr>3. 소화생리</vt:lpstr>
      <vt:lpstr>3. 소화생리</vt:lpstr>
      <vt:lpstr>3. 소화생리</vt:lpstr>
      <vt:lpstr>3. 소화생리</vt:lpstr>
      <vt:lpstr>3. 소화생리</vt:lpstr>
      <vt:lpstr>3. 소화생리</vt:lpstr>
      <vt:lpstr>4. 면역생리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5. 소화기 질환</vt:lpstr>
      <vt:lpstr>PowerPoint 프레젠테이션</vt:lpstr>
    </vt:vector>
  </TitlesOfParts>
  <Company>GuildDesign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user5</cp:lastModifiedBy>
  <cp:revision>230</cp:revision>
  <cp:lastPrinted>2017-04-27T07:04:53Z</cp:lastPrinted>
  <dcterms:created xsi:type="dcterms:W3CDTF">2004-08-26T06:30:40Z</dcterms:created>
  <dcterms:modified xsi:type="dcterms:W3CDTF">2017-06-20T02:44:55Z</dcterms:modified>
</cp:coreProperties>
</file>