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73" r:id="rId6"/>
    <p:sldId id="260" r:id="rId7"/>
    <p:sldId id="311" r:id="rId8"/>
    <p:sldId id="313" r:id="rId9"/>
    <p:sldId id="314" r:id="rId10"/>
    <p:sldId id="315" r:id="rId11"/>
    <p:sldId id="295" r:id="rId12"/>
    <p:sldId id="310" r:id="rId13"/>
    <p:sldId id="309" r:id="rId14"/>
    <p:sldId id="308" r:id="rId15"/>
    <p:sldId id="316" r:id="rId16"/>
    <p:sldId id="319" r:id="rId17"/>
    <p:sldId id="320" r:id="rId18"/>
    <p:sldId id="305" r:id="rId19"/>
    <p:sldId id="306" r:id="rId20"/>
    <p:sldId id="307" r:id="rId21"/>
    <p:sldId id="261" r:id="rId22"/>
    <p:sldId id="262" r:id="rId23"/>
    <p:sldId id="275" r:id="rId24"/>
    <p:sldId id="263" r:id="rId25"/>
    <p:sldId id="276" r:id="rId26"/>
    <p:sldId id="284" r:id="rId27"/>
    <p:sldId id="264" r:id="rId28"/>
    <p:sldId id="288" r:id="rId29"/>
    <p:sldId id="277" r:id="rId30"/>
    <p:sldId id="283" r:id="rId31"/>
    <p:sldId id="265" r:id="rId32"/>
    <p:sldId id="278" r:id="rId33"/>
    <p:sldId id="285" r:id="rId34"/>
    <p:sldId id="286" r:id="rId35"/>
    <p:sldId id="303" r:id="rId36"/>
    <p:sldId id="272" r:id="rId37"/>
    <p:sldId id="280" r:id="rId38"/>
    <p:sldId id="279" r:id="rId39"/>
    <p:sldId id="282" r:id="rId40"/>
    <p:sldId id="299" r:id="rId41"/>
    <p:sldId id="281" r:id="rId42"/>
    <p:sldId id="300" r:id="rId43"/>
  </p:sldIdLst>
  <p:sldSz cx="9144000" cy="6858000" type="screen4x3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7FBD9"/>
    <a:srgbClr val="E28700"/>
    <a:srgbClr val="B46B00"/>
    <a:srgbClr val="E6DB00"/>
    <a:srgbClr val="C8A200"/>
    <a:srgbClr val="FF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2" autoAdjust="0"/>
    <p:restoredTop sz="94660"/>
  </p:normalViewPr>
  <p:slideViewPr>
    <p:cSldViewPr>
      <p:cViewPr varScale="1">
        <p:scale>
          <a:sx n="102" d="100"/>
          <a:sy n="102" d="100"/>
        </p:scale>
        <p:origin x="-10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title>
      <c:tx>
        <c:rich>
          <a:bodyPr/>
          <a:lstStyle/>
          <a:p>
            <a:pPr>
              <a:defRPr sz="1400"/>
            </a:pPr>
            <a:r>
              <a:rPr lang="ko-KR" altLang="en-US" sz="1400" dirty="0" smtClean="0"/>
              <a:t>사육두수 변화 추이</a:t>
            </a:r>
            <a:endParaRPr lang="ko-KR" altLang="en-US" sz="14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9.5756172839506548E-2"/>
          <c:y val="0.14602597193701583"/>
          <c:w val="0.76381172839506173"/>
          <c:h val="0.71826589974851274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사육두수</c:v>
                </c:pt>
              </c:strCache>
            </c:strRef>
          </c:tx>
          <c:cat>
            <c:strRef>
              <c:f>Sheet1!$A$2:$A$21</c:f>
              <c:strCache>
                <c:ptCount val="20"/>
                <c:pt idx="0">
                  <c:v>'94</c:v>
                </c:pt>
                <c:pt idx="1">
                  <c:v>'95</c:v>
                </c:pt>
                <c:pt idx="2">
                  <c:v>'96</c:v>
                </c:pt>
                <c:pt idx="3">
                  <c:v>'97</c:v>
                </c:pt>
                <c:pt idx="4">
                  <c:v>'98</c:v>
                </c:pt>
                <c:pt idx="5">
                  <c:v>'99</c:v>
                </c:pt>
                <c:pt idx="6">
                  <c:v>'00</c:v>
                </c:pt>
                <c:pt idx="7">
                  <c:v>'01</c:v>
                </c:pt>
                <c:pt idx="8">
                  <c:v>'02</c:v>
                </c:pt>
                <c:pt idx="9">
                  <c:v>'03</c:v>
                </c:pt>
                <c:pt idx="10">
                  <c:v>'04</c:v>
                </c:pt>
                <c:pt idx="11">
                  <c:v>'05</c:v>
                </c:pt>
                <c:pt idx="12">
                  <c:v>'06</c:v>
                </c:pt>
                <c:pt idx="13">
                  <c:v>'07</c:v>
                </c:pt>
                <c:pt idx="14">
                  <c:v>'08</c:v>
                </c:pt>
                <c:pt idx="15">
                  <c:v>'09</c:v>
                </c:pt>
                <c:pt idx="16">
                  <c:v>'10</c:v>
                </c:pt>
                <c:pt idx="17">
                  <c:v>'11</c:v>
                </c:pt>
                <c:pt idx="18">
                  <c:v>'12</c:v>
                </c:pt>
                <c:pt idx="19">
                  <c:v>'13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11</c:v>
                </c:pt>
                <c:pt idx="1">
                  <c:v>65</c:v>
                </c:pt>
                <c:pt idx="2">
                  <c:v>65</c:v>
                </c:pt>
                <c:pt idx="3">
                  <c:v>120</c:v>
                </c:pt>
                <c:pt idx="4">
                  <c:v>120</c:v>
                </c:pt>
                <c:pt idx="5">
                  <c:v>120</c:v>
                </c:pt>
                <c:pt idx="6">
                  <c:v>120</c:v>
                </c:pt>
                <c:pt idx="7">
                  <c:v>65</c:v>
                </c:pt>
                <c:pt idx="8">
                  <c:v>120</c:v>
                </c:pt>
                <c:pt idx="9">
                  <c:v>140</c:v>
                </c:pt>
                <c:pt idx="10">
                  <c:v>160</c:v>
                </c:pt>
                <c:pt idx="11">
                  <c:v>200</c:v>
                </c:pt>
                <c:pt idx="12">
                  <c:v>230</c:v>
                </c:pt>
                <c:pt idx="13">
                  <c:v>260</c:v>
                </c:pt>
                <c:pt idx="14">
                  <c:v>290</c:v>
                </c:pt>
                <c:pt idx="15">
                  <c:v>320</c:v>
                </c:pt>
                <c:pt idx="16">
                  <c:v>350</c:v>
                </c:pt>
                <c:pt idx="17">
                  <c:v>300</c:v>
                </c:pt>
                <c:pt idx="18">
                  <c:v>350</c:v>
                </c:pt>
                <c:pt idx="19">
                  <c:v>400</c:v>
                </c:pt>
              </c:numCache>
            </c:numRef>
          </c:val>
        </c:ser>
        <c:marker val="1"/>
        <c:axId val="101518336"/>
        <c:axId val="101565184"/>
      </c:lineChart>
      <c:catAx>
        <c:axId val="101518336"/>
        <c:scaling>
          <c:orientation val="minMax"/>
        </c:scaling>
        <c:axPos val="b"/>
        <c:tickLblPos val="nextTo"/>
        <c:crossAx val="101565184"/>
        <c:crosses val="autoZero"/>
        <c:auto val="1"/>
        <c:lblAlgn val="ctr"/>
        <c:lblOffset val="100"/>
        <c:tickLblSkip val="2"/>
      </c:catAx>
      <c:valAx>
        <c:axId val="101565184"/>
        <c:scaling>
          <c:orientation val="minMax"/>
        </c:scaling>
        <c:axPos val="l"/>
        <c:majorGridlines/>
        <c:numFmt formatCode="General" sourceLinked="1"/>
        <c:tickLblPos val="nextTo"/>
        <c:crossAx val="10151833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100"/>
          </a:pPr>
          <a:endParaRPr lang="ko-KR"/>
        </a:p>
      </c:txPr>
    </c:legend>
    <c:plotVisOnly val="1"/>
    <c:dispBlanksAs val="gap"/>
  </c:chart>
  <c:spPr>
    <a:scene3d>
      <a:camera prst="orthographicFront"/>
      <a:lightRig rig="threePt" dir="t"/>
    </a:scene3d>
    <a:sp3d>
      <a:bevelT w="101600" prst="riblet"/>
    </a:sp3d>
  </c:spPr>
  <c:txPr>
    <a:bodyPr/>
    <a:lstStyle/>
    <a:p>
      <a:pPr>
        <a:defRPr sz="1800"/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plotArea>
      <c:layout/>
      <c:lineChart>
        <c:grouping val="standard"/>
        <c:ser>
          <c:idx val="0"/>
          <c:order val="0"/>
          <c:dLbls>
            <c:dLbl>
              <c:idx val="0"/>
              <c:layout>
                <c:manualLayout>
                  <c:x val="-3.9024390243902439E-2"/>
                  <c:y val="3.3126293995859167E-2"/>
                </c:manualLayout>
              </c:layout>
              <c:showVal val="1"/>
            </c:dLbl>
            <c:dLbl>
              <c:idx val="1"/>
              <c:layout>
                <c:manualLayout>
                  <c:x val="-3.9024390243902439E-2"/>
                  <c:y val="-3.0365769496204283E-2"/>
                </c:manualLayout>
              </c:layout>
              <c:showVal val="1"/>
            </c:dLbl>
            <c:dLbl>
              <c:idx val="2"/>
              <c:layout>
                <c:manualLayout>
                  <c:x val="-3.7398373983739859E-2"/>
                  <c:y val="3.8647342995169066E-2"/>
                </c:manualLayout>
              </c:layout>
              <c:showVal val="1"/>
            </c:dLbl>
            <c:dLbl>
              <c:idx val="3"/>
              <c:layout>
                <c:manualLayout>
                  <c:x val="-4.3902439024390304E-2"/>
                  <c:y val="-3.3126293995859209E-2"/>
                </c:manualLayout>
              </c:layout>
              <c:showVal val="1"/>
            </c:dLbl>
            <c:dLbl>
              <c:idx val="4"/>
              <c:layout>
                <c:manualLayout>
                  <c:x val="-3.4146341463414658E-2"/>
                  <c:y val="3.3126293995859167E-2"/>
                </c:manualLayout>
              </c:layout>
              <c:showVal val="1"/>
            </c:dLbl>
            <c:dLbl>
              <c:idx val="5"/>
              <c:layout>
                <c:manualLayout>
                  <c:x val="-3.577235772357721E-2"/>
                  <c:y val="-2.4844720496894412E-2"/>
                </c:manualLayout>
              </c:layout>
              <c:showVal val="1"/>
            </c:dLbl>
            <c:dLbl>
              <c:idx val="6"/>
              <c:layout>
                <c:manualLayout>
                  <c:x val="-3.4146341463414658E-2"/>
                  <c:y val="2.7605244996549368E-2"/>
                </c:manualLayout>
              </c:layout>
              <c:showVal val="1"/>
            </c:dLbl>
            <c:dLbl>
              <c:idx val="7"/>
              <c:layout>
                <c:manualLayout>
                  <c:x val="-9.7560975609756184E-3"/>
                  <c:y val="2.208419599723949E-2"/>
                </c:manualLayout>
              </c:layout>
              <c:showVal val="1"/>
            </c:dLbl>
            <c:dLbl>
              <c:idx val="8"/>
              <c:layout>
                <c:manualLayout>
                  <c:x val="-3.9024390243902439E-2"/>
                  <c:y val="-8.2815734989648056E-3"/>
                </c:manualLayout>
              </c:layout>
              <c:showVal val="1"/>
            </c:dLbl>
            <c:dLbl>
              <c:idx val="9"/>
              <c:layout>
                <c:manualLayout>
                  <c:x val="-3.7398373983739859E-2"/>
                  <c:y val="-8.2815734989648056E-3"/>
                </c:manualLayout>
              </c:layout>
              <c:showVal val="1"/>
            </c:dLbl>
            <c:dLbl>
              <c:idx val="10"/>
              <c:layout>
                <c:manualLayout>
                  <c:x val="-3.4146341463414658E-2"/>
                  <c:y val="-2.4844720496894412E-2"/>
                </c:manualLayout>
              </c:layout>
              <c:showVal val="1"/>
            </c:dLbl>
            <c:dLbl>
              <c:idx val="11"/>
              <c:layout>
                <c:manualLayout>
                  <c:x val="-2.9268292682926852E-2"/>
                  <c:y val="-1.9323671497584554E-2"/>
                </c:manualLayout>
              </c:layout>
              <c:showVal val="1"/>
            </c:dLbl>
            <c:dLbl>
              <c:idx val="12"/>
              <c:layout>
                <c:manualLayout>
                  <c:x val="-3.0894308943089446E-2"/>
                  <c:y val="2.4844720496894412E-2"/>
                </c:manualLayout>
              </c:layout>
              <c:showVal val="1"/>
            </c:dLbl>
            <c:dLbl>
              <c:idx val="13"/>
              <c:layout>
                <c:manualLayout>
                  <c:x val="-3.5772357723577258E-2"/>
                  <c:y val="-1.3802622498274677E-2"/>
                </c:manualLayout>
              </c:layout>
              <c:showVal val="1"/>
            </c:dLbl>
            <c:dLbl>
              <c:idx val="14"/>
              <c:layout>
                <c:manualLayout>
                  <c:x val="-6.5041930734267978E-3"/>
                  <c:y val="2.4844720496894412E-2"/>
                </c:manualLayout>
              </c:layout>
              <c:showVal val="1"/>
            </c:dLbl>
            <c:txPr>
              <a:bodyPr/>
              <a:lstStyle/>
              <a:p>
                <a:pPr>
                  <a:defRPr sz="1050"/>
                </a:pPr>
                <a:endParaRPr lang="ko-KR"/>
              </a:p>
            </c:txPr>
            <c:showVal val="1"/>
          </c:dLbls>
          <c:cat>
            <c:strRef>
              <c:f>Sheet1!$A$3:$A$17</c:f>
              <c:strCache>
                <c:ptCount val="15"/>
                <c:pt idx="0">
                  <c:v>'05</c:v>
                </c:pt>
                <c:pt idx="1">
                  <c:v>'06</c:v>
                </c:pt>
                <c:pt idx="2">
                  <c:v>'07</c:v>
                </c:pt>
                <c:pt idx="3">
                  <c:v>'08</c:v>
                </c:pt>
                <c:pt idx="4">
                  <c:v>'09 전반</c:v>
                </c:pt>
                <c:pt idx="5">
                  <c:v>'09 후반</c:v>
                </c:pt>
                <c:pt idx="6">
                  <c:v>'10 전반</c:v>
                </c:pt>
                <c:pt idx="7">
                  <c:v>'10 후반 </c:v>
                </c:pt>
                <c:pt idx="8">
                  <c:v>'11</c:v>
                </c:pt>
                <c:pt idx="9">
                  <c:v>‘12 </c:v>
                </c:pt>
                <c:pt idx="10">
                  <c:v>’13</c:v>
                </c:pt>
                <c:pt idx="11">
                  <c:v>’14</c:v>
                </c:pt>
                <c:pt idx="12">
                  <c:v>’15</c:v>
                </c:pt>
                <c:pt idx="13">
                  <c:v>’16</c:v>
                </c:pt>
                <c:pt idx="14">
                  <c:v>‘17</c:v>
                </c:pt>
              </c:strCache>
            </c:strRef>
          </c:cat>
          <c:val>
            <c:numRef>
              <c:f>Sheet1!$B$3:$B$17</c:f>
              <c:numCache>
                <c:formatCode>0.00%</c:formatCode>
                <c:ptCount val="15"/>
                <c:pt idx="0">
                  <c:v>0.60000000000000009</c:v>
                </c:pt>
                <c:pt idx="1">
                  <c:v>0.76190000000000013</c:v>
                </c:pt>
                <c:pt idx="2">
                  <c:v>0.60000000000000009</c:v>
                </c:pt>
                <c:pt idx="3">
                  <c:v>0.62500000000000011</c:v>
                </c:pt>
                <c:pt idx="4">
                  <c:v>0.60000000000000009</c:v>
                </c:pt>
                <c:pt idx="5">
                  <c:v>0.65380000000000016</c:v>
                </c:pt>
                <c:pt idx="6">
                  <c:v>0.47060000000000002</c:v>
                </c:pt>
                <c:pt idx="7">
                  <c:v>0.85370000000000013</c:v>
                </c:pt>
                <c:pt idx="8">
                  <c:v>1</c:v>
                </c:pt>
                <c:pt idx="9">
                  <c:v>1</c:v>
                </c:pt>
                <c:pt idx="10">
                  <c:v>0.9375</c:v>
                </c:pt>
                <c:pt idx="11">
                  <c:v>0.9375</c:v>
                </c:pt>
                <c:pt idx="12">
                  <c:v>0.87370000000000014</c:v>
                </c:pt>
                <c:pt idx="13">
                  <c:v>0.97199999999999998</c:v>
                </c:pt>
                <c:pt idx="14">
                  <c:v>0.86270000000000013</c:v>
                </c:pt>
              </c:numCache>
            </c:numRef>
          </c:val>
        </c:ser>
        <c:marker val="1"/>
        <c:axId val="73730688"/>
        <c:axId val="73531776"/>
      </c:lineChart>
      <c:catAx>
        <c:axId val="73730688"/>
        <c:scaling>
          <c:orientation val="minMax"/>
        </c:scaling>
        <c:axPos val="b"/>
        <c:tickLblPos val="nextTo"/>
        <c:crossAx val="73531776"/>
        <c:crosses val="autoZero"/>
        <c:auto val="1"/>
        <c:lblAlgn val="ctr"/>
        <c:lblOffset val="100"/>
      </c:catAx>
      <c:valAx>
        <c:axId val="73531776"/>
        <c:scaling>
          <c:orientation val="minMax"/>
          <c:max val="1"/>
        </c:scaling>
        <c:axPos val="l"/>
        <c:majorGridlines/>
        <c:numFmt formatCode="0.00%" sourceLinked="1"/>
        <c:tickLblPos val="nextTo"/>
        <c:crossAx val="73730688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4940" y="1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/>
          <a:lstStyle>
            <a:lvl1pPr algn="r">
              <a:defRPr sz="1300"/>
            </a:lvl1pPr>
          </a:lstStyle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4940" y="9440647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 anchor="b"/>
          <a:lstStyle>
            <a:lvl1pPr algn="r">
              <a:defRPr sz="1300"/>
            </a:lvl1pPr>
          </a:lstStyle>
          <a:p>
            <a:fld id="{4D1613FE-3F70-41BC-B058-A3FDC8C67F6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1656508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40" y="1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/>
          <a:lstStyle>
            <a:lvl1pPr algn="r">
              <a:defRPr sz="1300"/>
            </a:lvl1pPr>
          </a:lstStyle>
          <a:p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7" tIns="47839" rIns="95677" bIns="4783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7" tIns="47839" rIns="95677" bIns="47839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40" y="9440647"/>
            <a:ext cx="2949099" cy="496967"/>
          </a:xfrm>
          <a:prstGeom prst="rect">
            <a:avLst/>
          </a:prstGeom>
        </p:spPr>
        <p:txBody>
          <a:bodyPr vert="horz" lIns="95677" tIns="47839" rIns="95677" bIns="47839" rtlCol="0" anchor="b"/>
          <a:lstStyle>
            <a:lvl1pPr algn="r">
              <a:defRPr sz="1300"/>
            </a:lvl1pPr>
          </a:lstStyle>
          <a:p>
            <a:fld id="{30D0F782-6F37-4F00-96DE-D88E976E154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33790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0F782-6F37-4F00-96DE-D88E976E154A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D0F782-6F37-4F00-96DE-D88E976E154A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0F782-6F37-4F00-96DE-D88E976E154A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0F782-6F37-4F00-96DE-D88E976E154A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각 삼각형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제목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7" name="부제목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grpSp>
        <p:nvGrpSpPr>
          <p:cNvPr id="2" name="그룹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자유형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자유형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직선 연결선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날짜 개체 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9" name="바닥글 개체 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갈매기형 수장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갈매기형 수장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자유형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자유형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직각 삼각형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갈매기형 수장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갈매기형 수장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직각 삼각형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직선 연결선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제목 개체 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0" name="텍스트 개체 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2" name="바닥글 개체 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0C0892-66CF-449D-AF8F-3A76EE97861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/>
  <p:txStyles>
    <p:titleStyle>
      <a:lvl1pPr algn="l" rtl="0" eaLnBrk="1" latinLnBrk="1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1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1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1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1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1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23528" y="2276872"/>
            <a:ext cx="7992888" cy="740295"/>
          </a:xfrm>
        </p:spPr>
        <p:txBody>
          <a:bodyPr>
            <a:noAutofit/>
          </a:bodyPr>
          <a:lstStyle/>
          <a:p>
            <a:r>
              <a:rPr lang="ko-KR" altLang="en-US" dirty="0" smtClean="0"/>
              <a:t>초일류 한우농가를 향하여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59832" y="5949280"/>
            <a:ext cx="3168352" cy="57606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계림농장 </a:t>
            </a:r>
            <a:r>
              <a:rPr lang="en-US" altLang="ko-KR" dirty="0" smtClean="0">
                <a:solidFill>
                  <a:schemeClr val="bg1"/>
                </a:solidFill>
              </a:rPr>
              <a:t>:</a:t>
            </a:r>
            <a:r>
              <a:rPr lang="ko-KR" altLang="en-US" dirty="0" smtClean="0">
                <a:solidFill>
                  <a:schemeClr val="bg1"/>
                </a:solidFill>
              </a:rPr>
              <a:t> 김학수</a:t>
            </a:r>
            <a:r>
              <a:rPr lang="en-US" altLang="ko-KR" dirty="0" smtClean="0">
                <a:solidFill>
                  <a:schemeClr val="bg1"/>
                </a:solidFill>
              </a:rPr>
              <a:t>.</a:t>
            </a:r>
            <a:r>
              <a:rPr lang="ko-KR" altLang="en-US" dirty="0" smtClean="0">
                <a:solidFill>
                  <a:schemeClr val="bg1"/>
                </a:solidFill>
              </a:rPr>
              <a:t>김경애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HY산B" pitchFamily="18" charset="-127"/>
                <a:ea typeface="HY산B" pitchFamily="18" charset="-127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HY산B" pitchFamily="18" charset="-127"/>
              <a:ea typeface="HY산B" pitchFamily="18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772072" y="2429272"/>
            <a:ext cx="5184576" cy="740295"/>
          </a:xfrm>
          <a:prstGeom prst="rect">
            <a:avLst/>
          </a:prstGeom>
        </p:spPr>
        <p:txBody>
          <a:bodyPr vert="horz" anchor="b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1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endParaRPr lang="ko-KR" altLang="en-US" sz="3600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2017. 7.  18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107504" y="116632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HY산B" pitchFamily="18" charset="-127"/>
                <a:ea typeface="HY산B" pitchFamily="18" charset="-127"/>
              </a:rPr>
              <a:t>2017</a:t>
            </a:r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HY산B" pitchFamily="18" charset="-127"/>
                <a:ea typeface="HY산B" pitchFamily="18" charset="-127"/>
              </a:rPr>
              <a:t>년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HY산B" pitchFamily="18" charset="-127"/>
              <a:ea typeface="HY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9406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446856" y="116632"/>
            <a:ext cx="8229600" cy="792088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4-2. </a:t>
            </a:r>
            <a:r>
              <a:rPr lang="ko-KR" altLang="en-US" dirty="0" smtClean="0">
                <a:latin typeface="+mn-ea"/>
                <a:ea typeface="+mn-ea"/>
              </a:rPr>
              <a:t>출하성적 추이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내용 개체 틀 1"/>
          <p:cNvSpPr>
            <a:spLocks noGrp="1"/>
          </p:cNvSpPr>
          <p:nvPr>
            <p:ph idx="1"/>
          </p:nvPr>
        </p:nvSpPr>
        <p:spPr>
          <a:xfrm>
            <a:off x="374848" y="908720"/>
            <a:ext cx="8229600" cy="504056"/>
          </a:xfrm>
        </p:spPr>
        <p:txBody>
          <a:bodyPr/>
          <a:lstStyle/>
          <a:p>
            <a:r>
              <a:rPr lang="en-US" altLang="ko-KR" dirty="0" smtClean="0">
                <a:latin typeface="+mn-ea"/>
              </a:rPr>
              <a:t>1+</a:t>
            </a:r>
            <a:r>
              <a:rPr lang="ko-KR" altLang="en-US" dirty="0" smtClean="0">
                <a:latin typeface="+mn-ea"/>
              </a:rPr>
              <a:t>이상 등급 </a:t>
            </a:r>
            <a:r>
              <a:rPr lang="ko-KR" altLang="en-US" dirty="0" err="1" smtClean="0">
                <a:latin typeface="+mn-ea"/>
              </a:rPr>
              <a:t>출현률</a:t>
            </a:r>
            <a:endParaRPr lang="ko-KR" altLang="en-US" dirty="0">
              <a:latin typeface="+mn-ea"/>
            </a:endParaRPr>
          </a:p>
        </p:txBody>
      </p:sp>
      <p:graphicFrame>
        <p:nvGraphicFramePr>
          <p:cNvPr id="10" name="차트 9"/>
          <p:cNvGraphicFramePr/>
          <p:nvPr/>
        </p:nvGraphicFramePr>
        <p:xfrm>
          <a:off x="179512" y="1412776"/>
          <a:ext cx="878497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612310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(2017) : 29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764714"/>
          <a:ext cx="4290000" cy="5832637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692197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14790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25799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60.45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16499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17959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58.91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16498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21189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59.11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716016" y="764704"/>
          <a:ext cx="4290000" cy="5832637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692197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2/2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22041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21705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18058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20763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16515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18015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21202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73.05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18719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2696"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4844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(2016) : 36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764715"/>
          <a:ext cx="4290000" cy="5904646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54162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54.13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19969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23902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24356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18666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19929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57.09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18599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58.48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17888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21789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22030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24139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23689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21889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716016" y="764714"/>
          <a:ext cx="4290000" cy="5904646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54162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19649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21551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20685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23059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58.08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68.58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21666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60.48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19965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67.17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18923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3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8151"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444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(2015) : 55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692696"/>
          <a:ext cx="4290000" cy="6020113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280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15183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13989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14560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14555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16655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14930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56.2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16209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61.73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12239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61.19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16055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19389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18790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60.73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67.77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19888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19089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19999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716016" y="692696"/>
          <a:ext cx="4290000" cy="6020113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280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23939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19372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19939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22528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55.85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19029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20049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20919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17690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22499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983"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5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5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431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(2014) : 48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692696"/>
          <a:ext cx="4290000" cy="5976664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8020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68.81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18579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14966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14930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16437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67.77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18366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19692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16599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61.74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15799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19990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16189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58.9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15089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15879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67.77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18598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18690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57.02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18806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68.95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17699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15255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674488" y="692696"/>
          <a:ext cx="4290000" cy="5976664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8020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57.89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18157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16830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19080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15696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16129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18008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14789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15420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14057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15569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13089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57.43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57.81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13639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60.34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12841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14459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14909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15929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26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(2013) : 48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692696"/>
          <a:ext cx="4290000" cy="5976664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8020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17111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64.83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15049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71.74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18555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63.85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16143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63.81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14211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60.33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13099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67.02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16423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64.24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16999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64.11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17709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66.06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17630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60.23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15779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65.43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17746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65.82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19544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71.41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18599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68.17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20909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5/9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65.83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18286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74.57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21299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14009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15302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17959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674488" y="692696"/>
          <a:ext cx="4290000" cy="5976664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8020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74.35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20751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10/25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16233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14560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16227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16666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19589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61.24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13758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64.77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17505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15899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16111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18989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18989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63.26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16066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16289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26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(2012) : 52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692697"/>
          <a:ext cx="4290000" cy="5976667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46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61.63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14099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15266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447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66.49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20533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516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65.56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20155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453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65.07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18710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62.76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17531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66.35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19919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443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66.85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19400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59.63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16499 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427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66.74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18540 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540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70.66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21344 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468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63.31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17888 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444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64.77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18333 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68.02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20268 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1/6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492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19500 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2/10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78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393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67.12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15810 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66.03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19749 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550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57.85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15919 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547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66.41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18730 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70.66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18999 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524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69.43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19409 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485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65.45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19622 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4/17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462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66.76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17999 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127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485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68.78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22146 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508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62.74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19628 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452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65.83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19299 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674488" y="692696"/>
          <a:ext cx="4290000" cy="5976667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44602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143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562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69.01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21824 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22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543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58.8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17689 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473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62.48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18220 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93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492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63.57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1++B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17699 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117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448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70.87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18899 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20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106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559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59.27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1++C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16820 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10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118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512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68.21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1++A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18699 </a:t>
                      </a:r>
                    </a:p>
                  </a:txBody>
                  <a:tcPr marL="7045" marR="7045" marT="704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18699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559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59.27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16820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70.87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18899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63.57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17699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63.32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17359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64.64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21697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382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18699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65.48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17526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63.38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15682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542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45.62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14259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63.65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17899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11/28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65.97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17950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73.64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21627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62.21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15569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48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58.03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15299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62.77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1+B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15411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96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515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57.78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15929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68.03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21700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7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12/13</a:t>
                      </a:r>
                      <a:endParaRPr lang="en-US" altLang="ko-KR" sz="125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122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524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59.69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1+C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14569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26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14808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500" dirty="0" smtClean="0">
                <a:latin typeface="+mn-ea"/>
                <a:ea typeface="+mn-ea"/>
              </a:rPr>
              <a:t>5. </a:t>
            </a:r>
            <a:r>
              <a:rPr lang="ko-KR" altLang="en-US" sz="3500" dirty="0" smtClean="0">
                <a:latin typeface="+mn-ea"/>
                <a:ea typeface="+mn-ea"/>
              </a:rPr>
              <a:t>출하 성적</a:t>
            </a:r>
            <a:r>
              <a:rPr lang="en-US" altLang="ko-KR" sz="3500" dirty="0" smtClean="0">
                <a:latin typeface="+mn-ea"/>
                <a:ea typeface="+mn-ea"/>
              </a:rPr>
              <a:t>(2011) : 24</a:t>
            </a:r>
            <a:r>
              <a:rPr lang="ko-KR" altLang="en-US" sz="3500" dirty="0" smtClean="0">
                <a:latin typeface="+mn-ea"/>
                <a:ea typeface="+mn-ea"/>
              </a:rPr>
              <a:t>두 출하</a:t>
            </a:r>
            <a:endParaRPr lang="ko-KR" altLang="en-US" sz="3500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137984" y="764715"/>
          <a:ext cx="4290000" cy="5904645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85068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3/28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103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305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73.1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1+A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14799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107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470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65.29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17678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151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478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73.94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22399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441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68.7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17999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105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465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65.15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17888</a:t>
                      </a:r>
                    </a:p>
                  </a:txBody>
                  <a:tcPr marL="8016" marR="8016" marT="8016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401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68.36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17569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67.02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14260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65.26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16000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67.93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18542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531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21000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68.17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18299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494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66.66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22055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3961276"/>
              </p:ext>
            </p:extLst>
          </p:nvPr>
        </p:nvGraphicFramePr>
        <p:xfrm>
          <a:off x="4674488" y="764704"/>
          <a:ext cx="4290000" cy="5904645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bg1"/>
                  </a:outerShdw>
                </a:effectLst>
              </a:tblPr>
              <a:tblGrid>
                <a:gridCol w="399911"/>
                <a:gridCol w="622474"/>
                <a:gridCol w="441570"/>
                <a:gridCol w="529884"/>
                <a:gridCol w="441570"/>
                <a:gridCol w="618197"/>
                <a:gridCol w="618197"/>
                <a:gridCol w="618197"/>
              </a:tblGrid>
              <a:tr h="850689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번호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판정일자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등지방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두께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(mm)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등심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면적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(cm</a:t>
                      </a:r>
                      <a:r>
                        <a:rPr lang="en-US" altLang="ko-KR" sz="9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도체중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(kg)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지수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최종등급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지육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단가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kg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933" marR="7933" marT="7933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FFF"/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66.11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17689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475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67.72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18765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63.9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19699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16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8/25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65.46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17500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509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21816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457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68.05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18699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19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462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68.99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21615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512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70.19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21019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21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109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435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67.01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1++B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17410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22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397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69.62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20752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23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117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421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69.02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20899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11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24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11/10</a:t>
                      </a:r>
                      <a:endParaRPr lang="en-US" altLang="ko-KR" sz="13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118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444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68.59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1++A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20976</a:t>
                      </a:r>
                    </a:p>
                  </a:txBody>
                  <a:tcPr marL="7305" marR="7305" marT="7305" marB="0" anchor="ctr">
                    <a:lnL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4844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6-1. </a:t>
            </a:r>
            <a:r>
              <a:rPr lang="ko-KR" altLang="en-US" dirty="0" smtClean="0">
                <a:latin typeface="+mn-ea"/>
                <a:ea typeface="+mn-ea"/>
              </a:rPr>
              <a:t>계림농장의 최고급 한우 만들기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14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</p:spPr>
        <p:txBody>
          <a:bodyPr/>
          <a:lstStyle/>
          <a:p>
            <a:fld id="{9E0C0892-66CF-449D-AF8F-3A76EE97861F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5" name="내용 개체 틀 1"/>
          <p:cNvSpPr>
            <a:spLocks noGrp="1"/>
          </p:cNvSpPr>
          <p:nvPr>
            <p:ph idx="1"/>
          </p:nvPr>
        </p:nvSpPr>
        <p:spPr>
          <a:xfrm>
            <a:off x="827584" y="1844824"/>
            <a:ext cx="7416824" cy="4248472"/>
          </a:xfrm>
        </p:spPr>
        <p:txBody>
          <a:bodyPr/>
          <a:lstStyle/>
          <a:p>
            <a:pPr>
              <a:buNone/>
            </a:pPr>
            <a:r>
              <a:rPr lang="en-US" altLang="ko-KR" b="1" dirty="0" smtClean="0">
                <a:latin typeface="+mn-ea"/>
              </a:rPr>
              <a:t>1. </a:t>
            </a:r>
            <a:r>
              <a:rPr lang="ko-KR" altLang="en-US" b="1" dirty="0" smtClean="0">
                <a:latin typeface="+mn-ea"/>
              </a:rPr>
              <a:t>개량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endParaRPr lang="en-US" altLang="ko-KR" sz="800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 </a:t>
            </a:r>
            <a:r>
              <a:rPr lang="en-US" altLang="ko-KR" kern="1400" spc="110" dirty="0" smtClean="0">
                <a:latin typeface="+mn-ea"/>
              </a:rPr>
              <a:t>- </a:t>
            </a:r>
            <a:r>
              <a:rPr lang="ko-KR" altLang="en-US" kern="1400" spc="110" dirty="0" smtClean="0">
                <a:latin typeface="+mn-ea"/>
              </a:rPr>
              <a:t>기록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혈통정립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선발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도태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계획교배</a:t>
            </a:r>
            <a:endParaRPr lang="en-US" altLang="ko-KR" kern="1400" spc="110" dirty="0" smtClean="0">
              <a:latin typeface="+mn-ea"/>
            </a:endParaRPr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6-2. </a:t>
            </a:r>
            <a:r>
              <a:rPr lang="ko-KR" altLang="en-US" dirty="0" smtClean="0">
                <a:latin typeface="+mn-ea"/>
                <a:ea typeface="+mn-ea"/>
              </a:rPr>
              <a:t>계림농장의 최고급 한우 만들기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14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</p:spPr>
        <p:txBody>
          <a:bodyPr/>
          <a:lstStyle/>
          <a:p>
            <a:fld id="{9E0C0892-66CF-449D-AF8F-3A76EE97861F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15" name="내용 개체 틀 1"/>
          <p:cNvSpPr>
            <a:spLocks noGrp="1"/>
          </p:cNvSpPr>
          <p:nvPr>
            <p:ph idx="1"/>
          </p:nvPr>
        </p:nvSpPr>
        <p:spPr>
          <a:xfrm>
            <a:off x="539552" y="1844824"/>
            <a:ext cx="8424936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latin typeface="+mn-ea"/>
              </a:rPr>
              <a:t>2. </a:t>
            </a:r>
            <a:r>
              <a:rPr lang="ko-KR" altLang="en-US" b="1" dirty="0" smtClean="0">
                <a:latin typeface="+mn-ea"/>
              </a:rPr>
              <a:t>산육 생리 이론에 의한 사양관리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endParaRPr lang="en-US" altLang="ko-KR" sz="800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 </a:t>
            </a:r>
            <a:r>
              <a:rPr lang="en-US" altLang="ko-KR" kern="1400" spc="110" dirty="0" smtClean="0">
                <a:latin typeface="+mn-ea"/>
              </a:rPr>
              <a:t>- </a:t>
            </a:r>
            <a:r>
              <a:rPr lang="ko-KR" altLang="en-US" kern="1400" spc="110" dirty="0" smtClean="0">
                <a:latin typeface="+mn-ea"/>
              </a:rPr>
              <a:t>소는 초식동물이다 </a:t>
            </a:r>
            <a:r>
              <a:rPr lang="en-US" altLang="ko-KR" kern="1400" spc="110" dirty="0" smtClean="0">
                <a:latin typeface="+mn-ea"/>
              </a:rPr>
              <a:t>: </a:t>
            </a:r>
            <a:r>
              <a:rPr lang="ko-KR" altLang="en-US" kern="1400" spc="110" dirty="0" smtClean="0">
                <a:latin typeface="+mn-ea"/>
              </a:rPr>
              <a:t>섬유소</a:t>
            </a:r>
            <a:r>
              <a:rPr lang="en-US" altLang="ko-KR" kern="1400" spc="110" dirty="0" smtClean="0">
                <a:latin typeface="+mn-ea"/>
              </a:rPr>
              <a:t>, </a:t>
            </a:r>
            <a:r>
              <a:rPr lang="ko-KR" altLang="en-US" kern="1400" spc="110" dirty="0" smtClean="0">
                <a:latin typeface="+mn-ea"/>
              </a:rPr>
              <a:t>조사료의 중요성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소의 위는 </a:t>
            </a:r>
            <a:r>
              <a:rPr lang="en-US" altLang="ko-KR" kern="1400" spc="110" dirty="0" smtClean="0">
                <a:latin typeface="+mn-ea"/>
              </a:rPr>
              <a:t>4</a:t>
            </a:r>
            <a:r>
              <a:rPr lang="ko-KR" altLang="en-US" kern="1400" spc="110" dirty="0" smtClean="0">
                <a:latin typeface="+mn-ea"/>
              </a:rPr>
              <a:t>개 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  (</a:t>
            </a:r>
            <a:r>
              <a:rPr lang="ko-KR" altLang="en-US" kern="1400" spc="110" dirty="0" smtClean="0">
                <a:latin typeface="+mn-ea"/>
              </a:rPr>
              <a:t>제</a:t>
            </a:r>
            <a:r>
              <a:rPr lang="en-US" altLang="ko-KR" kern="1400" spc="110" dirty="0" smtClean="0">
                <a:latin typeface="+mn-ea"/>
              </a:rPr>
              <a:t>1</a:t>
            </a:r>
            <a:r>
              <a:rPr lang="ko-KR" altLang="en-US" kern="1400" spc="110" dirty="0" smtClean="0">
                <a:latin typeface="+mn-ea"/>
              </a:rPr>
              <a:t>위 용적은 </a:t>
            </a:r>
            <a:r>
              <a:rPr lang="en-US" altLang="ko-KR" kern="1400" spc="110" dirty="0" smtClean="0">
                <a:latin typeface="+mn-ea"/>
              </a:rPr>
              <a:t>150~200L, </a:t>
            </a:r>
            <a:r>
              <a:rPr lang="ko-KR" altLang="en-US" kern="1400" spc="110" dirty="0" smtClean="0">
                <a:latin typeface="+mn-ea"/>
              </a:rPr>
              <a:t>미생물 서식</a:t>
            </a:r>
            <a:r>
              <a:rPr lang="en-US" altLang="ko-KR" kern="1400" spc="110" dirty="0" smtClean="0">
                <a:latin typeface="+mn-ea"/>
              </a:rPr>
              <a:t>)</a:t>
            </a: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뼈는 출생과 동시에 발육</a:t>
            </a:r>
            <a:r>
              <a:rPr lang="en-US" altLang="ko-KR" kern="1400" spc="110" dirty="0" smtClean="0">
                <a:latin typeface="+mn-ea"/>
              </a:rPr>
              <a:t>, </a:t>
            </a:r>
            <a:r>
              <a:rPr lang="ko-KR" altLang="en-US" kern="1400" spc="110" dirty="0" smtClean="0">
                <a:latin typeface="+mn-ea"/>
              </a:rPr>
              <a:t>생후 </a:t>
            </a:r>
            <a:r>
              <a:rPr lang="en-US" altLang="ko-KR" kern="1400" spc="110" dirty="0" smtClean="0">
                <a:latin typeface="+mn-ea"/>
              </a:rPr>
              <a:t>11</a:t>
            </a:r>
            <a:r>
              <a:rPr lang="ko-KR" altLang="en-US" kern="1400" spc="110" dirty="0" smtClean="0">
                <a:latin typeface="+mn-ea"/>
              </a:rPr>
              <a:t>개월 </a:t>
            </a:r>
            <a:r>
              <a:rPr lang="ko-KR" altLang="en-US" kern="1400" spc="110" dirty="0" err="1" smtClean="0">
                <a:latin typeface="+mn-ea"/>
              </a:rPr>
              <a:t>령까지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  </a:t>
            </a:r>
            <a:r>
              <a:rPr lang="ko-KR" altLang="en-US" kern="1400" spc="110" dirty="0" smtClean="0">
                <a:latin typeface="+mn-ea"/>
              </a:rPr>
              <a:t>기초 만들기가 끝난다</a:t>
            </a:r>
            <a:r>
              <a:rPr lang="en-US" altLang="ko-KR" kern="1400" spc="110" dirty="0" smtClean="0">
                <a:latin typeface="+mn-ea"/>
              </a:rPr>
              <a:t>.</a:t>
            </a: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내장</a:t>
            </a:r>
            <a:r>
              <a:rPr lang="en-US" altLang="ko-KR" kern="1400" spc="110" dirty="0" smtClean="0">
                <a:latin typeface="+mn-ea"/>
              </a:rPr>
              <a:t>, </a:t>
            </a:r>
            <a:r>
              <a:rPr lang="ko-KR" altLang="en-US" kern="1400" spc="110" dirty="0" smtClean="0">
                <a:latin typeface="+mn-ea"/>
              </a:rPr>
              <a:t>특히 위는 생후 </a:t>
            </a:r>
            <a:r>
              <a:rPr lang="en-US" altLang="ko-KR" kern="1400" spc="110" dirty="0" smtClean="0">
                <a:latin typeface="+mn-ea"/>
              </a:rPr>
              <a:t>3</a:t>
            </a:r>
            <a:r>
              <a:rPr lang="ko-KR" altLang="en-US" kern="1400" spc="110" dirty="0" err="1" smtClean="0">
                <a:latin typeface="+mn-ea"/>
              </a:rPr>
              <a:t>개월령부터</a:t>
            </a:r>
            <a:r>
              <a:rPr lang="ko-KR" altLang="en-US" kern="1400" spc="110" dirty="0" smtClean="0">
                <a:latin typeface="+mn-ea"/>
              </a:rPr>
              <a:t> 발육하여</a:t>
            </a:r>
            <a:r>
              <a:rPr lang="en-US" altLang="ko-KR" kern="1400" spc="110" dirty="0" smtClean="0">
                <a:latin typeface="+mn-ea"/>
              </a:rPr>
              <a:t>, </a:t>
            </a: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   </a:t>
            </a:r>
            <a:r>
              <a:rPr lang="ko-KR" altLang="en-US" kern="1400" spc="110" dirty="0" smtClean="0">
                <a:latin typeface="+mn-ea"/>
              </a:rPr>
              <a:t>생후 </a:t>
            </a:r>
            <a:r>
              <a:rPr lang="en-US" altLang="ko-KR" kern="1400" spc="110" dirty="0" smtClean="0">
                <a:latin typeface="+mn-ea"/>
              </a:rPr>
              <a:t>13</a:t>
            </a:r>
            <a:r>
              <a:rPr lang="ko-KR" altLang="en-US" kern="1400" spc="110" dirty="0" err="1" smtClean="0">
                <a:latin typeface="+mn-ea"/>
              </a:rPr>
              <a:t>개월령에</a:t>
            </a:r>
            <a:r>
              <a:rPr lang="ko-KR" altLang="en-US" kern="1400" spc="110" dirty="0" smtClean="0">
                <a:latin typeface="+mn-ea"/>
              </a:rPr>
              <a:t> 기초 만들기가 끝난다</a:t>
            </a:r>
            <a:r>
              <a:rPr lang="en-US" altLang="ko-KR" kern="1400" spc="110" dirty="0" smtClean="0">
                <a:latin typeface="+mn-ea"/>
              </a:rPr>
              <a:t>.</a:t>
            </a:r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518864" y="908720"/>
            <a:ext cx="8229600" cy="5688632"/>
          </a:xfrm>
        </p:spPr>
        <p:txBody>
          <a:bodyPr>
            <a:noAutofit/>
          </a:bodyPr>
          <a:lstStyle/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계림농장 현황</a:t>
            </a:r>
            <a:endParaRPr lang="en-US" altLang="ko-KR" sz="5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연혁</a:t>
            </a:r>
            <a:endParaRPr lang="en-US" altLang="ko-KR" sz="5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연도별 도체등급 판정결과 비교</a:t>
            </a:r>
            <a:endParaRPr lang="en-US" altLang="ko-KR" sz="5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출하성</a:t>
            </a:r>
            <a:r>
              <a:rPr lang="ko-KR" altLang="en-US" sz="2000" dirty="0"/>
              <a:t>적 </a:t>
            </a:r>
            <a:r>
              <a:rPr lang="ko-KR" altLang="en-US" sz="2000" dirty="0" smtClean="0"/>
              <a:t>추이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출하 성적표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>
                <a:latin typeface="+mj-ea"/>
                <a:ea typeface="+mj-ea"/>
              </a:rPr>
              <a:t>계림농장의 최고급 한우 만들기</a:t>
            </a:r>
            <a:endParaRPr lang="en-US" altLang="ko-KR" sz="2000" dirty="0" smtClean="0">
              <a:latin typeface="+mj-ea"/>
              <a:ea typeface="+mj-ea"/>
            </a:endParaRPr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송아지 사양관리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육성우 사양관리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err="1" smtClean="0"/>
              <a:t>큰소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비육전기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사양관리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err="1" smtClean="0"/>
              <a:t>큰소</a:t>
            </a:r>
            <a:r>
              <a:rPr lang="en-US" altLang="ko-KR" sz="2000" dirty="0" smtClean="0"/>
              <a:t>(</a:t>
            </a:r>
            <a:r>
              <a:rPr lang="ko-KR" altLang="en-US" sz="2000" dirty="0" smtClean="0"/>
              <a:t>비육후기</a:t>
            </a:r>
            <a:r>
              <a:rPr lang="en-US" altLang="ko-KR" sz="2000" dirty="0" smtClean="0"/>
              <a:t>)</a:t>
            </a:r>
            <a:r>
              <a:rPr lang="ko-KR" altLang="en-US" sz="2000" dirty="0" smtClean="0"/>
              <a:t>사양관리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err="1" smtClean="0"/>
              <a:t>경산우</a:t>
            </a:r>
            <a:r>
              <a:rPr lang="ko-KR" altLang="en-US" sz="2000" dirty="0" smtClean="0"/>
              <a:t> 사양관리</a:t>
            </a:r>
            <a:endParaRPr lang="en-US" altLang="ko-KR" sz="2000" dirty="0" smtClean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등심단면적</a:t>
            </a:r>
            <a:r>
              <a:rPr lang="en-US" altLang="ko-KR" sz="2000" dirty="0" smtClean="0"/>
              <a:t>151cm²</a:t>
            </a:r>
            <a:r>
              <a:rPr lang="ko-KR" altLang="en-US" sz="2000" dirty="0" smtClean="0"/>
              <a:t>의 슈퍼한우 출현</a:t>
            </a:r>
            <a:endParaRPr lang="en-US" altLang="ko-KR" sz="500" dirty="0"/>
          </a:p>
          <a:p>
            <a:pPr marL="624078" indent="-514350">
              <a:lnSpc>
                <a:spcPct val="120000"/>
              </a:lnSpc>
              <a:buAutoNum type="arabicPeriod"/>
            </a:pPr>
            <a:r>
              <a:rPr lang="ko-KR" altLang="en-US" sz="2000" dirty="0" smtClean="0"/>
              <a:t>계림농장의 궁극적 목표</a:t>
            </a:r>
            <a:endParaRPr lang="en-US" altLang="ko-KR" sz="20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ko-KR" altLang="en-US" sz="3200" dirty="0" smtClean="0"/>
              <a:t>목</a:t>
            </a:r>
            <a:r>
              <a:rPr lang="ko-KR" altLang="en-US" sz="3200" dirty="0"/>
              <a:t>차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HY산B" pitchFamily="18" charset="-127"/>
                <a:ea typeface="HY산B" pitchFamily="18" charset="-127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HY산B" pitchFamily="18" charset="-127"/>
              <a:ea typeface="HY산B" pitchFamily="18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963200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6-3. </a:t>
            </a:r>
            <a:r>
              <a:rPr lang="ko-KR" altLang="en-US" dirty="0" smtClean="0">
                <a:latin typeface="+mn-ea"/>
                <a:ea typeface="+mn-ea"/>
              </a:rPr>
              <a:t>계림농장의 최고급 한우 만들기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14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</p:spPr>
        <p:txBody>
          <a:bodyPr/>
          <a:lstStyle/>
          <a:p>
            <a:fld id="{9E0C0892-66CF-449D-AF8F-3A76EE97861F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5" name="내용 개체 틀 1"/>
          <p:cNvSpPr>
            <a:spLocks noGrp="1"/>
          </p:cNvSpPr>
          <p:nvPr>
            <p:ph idx="1"/>
          </p:nvPr>
        </p:nvSpPr>
        <p:spPr>
          <a:xfrm>
            <a:off x="539552" y="1844824"/>
            <a:ext cx="8424936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b="1" dirty="0" smtClean="0">
                <a:latin typeface="+mn-ea"/>
              </a:rPr>
              <a:t>3. </a:t>
            </a:r>
            <a:r>
              <a:rPr lang="ko-KR" altLang="en-US" b="1" dirty="0" smtClean="0">
                <a:latin typeface="+mn-ea"/>
              </a:rPr>
              <a:t>사료에 관한 이해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endParaRPr lang="en-US" altLang="ko-KR" sz="800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 </a:t>
            </a:r>
            <a:r>
              <a:rPr lang="en-US" altLang="ko-KR" kern="1400" spc="110" dirty="0" smtClean="0">
                <a:latin typeface="+mn-ea"/>
              </a:rPr>
              <a:t>- </a:t>
            </a:r>
            <a:r>
              <a:rPr lang="ko-KR" altLang="en-US" kern="1400" spc="110" dirty="0" smtClean="0">
                <a:latin typeface="+mn-ea"/>
              </a:rPr>
              <a:t>단백질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탄수화물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지방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무기질</a:t>
            </a:r>
            <a:endParaRPr lang="en-US" altLang="ko-KR" kern="1400" spc="110" dirty="0" smtClean="0">
              <a:latin typeface="+mn-ea"/>
            </a:endParaRPr>
          </a:p>
          <a:p>
            <a:pPr>
              <a:buNone/>
            </a:pPr>
            <a:r>
              <a:rPr lang="en-US" altLang="ko-KR" kern="1400" spc="110" dirty="0" smtClean="0">
                <a:latin typeface="+mn-ea"/>
              </a:rPr>
              <a:t>   - </a:t>
            </a:r>
            <a:r>
              <a:rPr lang="ko-KR" altLang="en-US" kern="1400" spc="110" dirty="0" smtClean="0">
                <a:latin typeface="+mn-ea"/>
              </a:rPr>
              <a:t>비타민</a:t>
            </a:r>
            <a:endParaRPr lang="en-US" altLang="ko-KR" kern="1400" spc="110" dirty="0" smtClean="0">
              <a:latin typeface="+mn-ea"/>
            </a:endParaRPr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>
                <a:latin typeface="+mn-ea"/>
              </a:rPr>
              <a:t>송아지 시기별 관리</a:t>
            </a:r>
            <a:endParaRPr lang="en-US" altLang="ko-KR" dirty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7-1. </a:t>
            </a:r>
            <a:r>
              <a:rPr lang="ko-KR" altLang="en-US" dirty="0" smtClean="0">
                <a:latin typeface="+mn-ea"/>
                <a:ea typeface="+mn-ea"/>
              </a:rPr>
              <a:t>송아지</a:t>
            </a:r>
            <a:r>
              <a:rPr lang="en-US" altLang="ko-KR" dirty="0" smtClean="0">
                <a:latin typeface="+mn-ea"/>
                <a:ea typeface="+mn-ea"/>
              </a:rPr>
              <a:t> 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440955"/>
              </p:ext>
            </p:extLst>
          </p:nvPr>
        </p:nvGraphicFramePr>
        <p:xfrm>
          <a:off x="683568" y="2132856"/>
          <a:ext cx="7848872" cy="259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41705"/>
                <a:gridCol w="2051368"/>
                <a:gridCol w="4855799"/>
              </a:tblGrid>
              <a:tr h="13904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>
                          <a:solidFill>
                            <a:schemeClr val="tx1"/>
                          </a:solidFill>
                        </a:rPr>
                        <a:t>시기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>
                          <a:solidFill>
                            <a:schemeClr val="tx1"/>
                          </a:solidFill>
                        </a:rPr>
                        <a:t>관리요령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분만 전</a:t>
                      </a:r>
                      <a:endParaRPr lang="en-US" altLang="ko-K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분만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주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~ 6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주전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차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 접종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ko-KR" altLang="en-US" baseline="0" dirty="0" err="1" smtClean="0">
                          <a:solidFill>
                            <a:schemeClr val="tx1"/>
                          </a:solidFill>
                        </a:rPr>
                        <a:t>로타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코로나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대장균백신 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분만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주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 ~ 3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주전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차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 접종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ko-KR" altLang="en-US" baseline="0" dirty="0" err="1" smtClean="0">
                          <a:solidFill>
                            <a:schemeClr val="tx1"/>
                          </a:solidFill>
                        </a:rPr>
                        <a:t>로타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코로나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대장균백신 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분만 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분만직후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초유급여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 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최대한 빨리 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), 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배꼽소독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생후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일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스타터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농후사료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 급여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7~10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일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 smtClean="0">
                          <a:solidFill>
                            <a:schemeClr val="tx1"/>
                          </a:solidFill>
                        </a:rPr>
                        <a:t>제각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일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 ~ 1</a:t>
                      </a:r>
                      <a:r>
                        <a:rPr lang="ko-KR" altLang="en-US" baseline="0" dirty="0" smtClean="0">
                          <a:solidFill>
                            <a:schemeClr val="tx1"/>
                          </a:solidFill>
                        </a:rPr>
                        <a:t>달 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설사관리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dirty="0" smtClean="0">
                          <a:solidFill>
                            <a:schemeClr val="tx1"/>
                          </a:solidFill>
                        </a:rPr>
                        <a:t>항생제투여 및 전해질급여</a:t>
                      </a: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**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07904" y="4942909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+mn-ea"/>
              </a:rPr>
              <a:t> ** 8% </a:t>
            </a:r>
            <a:r>
              <a:rPr lang="ko-KR" altLang="en-US" dirty="0" err="1" smtClean="0">
                <a:latin typeface="+mn-ea"/>
              </a:rPr>
              <a:t>탈수시</a:t>
            </a:r>
            <a:r>
              <a:rPr lang="ko-KR" altLang="en-US" dirty="0" smtClean="0">
                <a:latin typeface="+mn-ea"/>
              </a:rPr>
              <a:t> 링거 맞추기 </a:t>
            </a:r>
            <a:r>
              <a:rPr lang="en-US" altLang="ko-KR" dirty="0" smtClean="0">
                <a:latin typeface="+mn-ea"/>
              </a:rPr>
              <a:t>( </a:t>
            </a:r>
            <a:r>
              <a:rPr lang="ko-KR" altLang="en-US" dirty="0" smtClean="0">
                <a:latin typeface="+mn-ea"/>
              </a:rPr>
              <a:t>자체대응 </a:t>
            </a:r>
            <a:r>
              <a:rPr lang="en-US" altLang="ko-KR" dirty="0" smtClean="0">
                <a:latin typeface="+mn-ea"/>
              </a:rPr>
              <a:t>)</a:t>
            </a:r>
          </a:p>
          <a:p>
            <a:r>
              <a:rPr lang="ko-KR" altLang="en-US" dirty="0" smtClean="0">
                <a:latin typeface="+mn-ea"/>
              </a:rPr>
              <a:t>     안구가 </a:t>
            </a:r>
            <a:r>
              <a:rPr lang="ko-KR" altLang="en-US" dirty="0" err="1" smtClean="0">
                <a:latin typeface="+mn-ea"/>
              </a:rPr>
              <a:t>함몰시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10%</a:t>
            </a:r>
            <a:r>
              <a:rPr lang="ko-KR" altLang="en-US" dirty="0" smtClean="0">
                <a:latin typeface="+mn-ea"/>
              </a:rPr>
              <a:t>이상의 탈수증세임</a:t>
            </a:r>
            <a:endParaRPr lang="ko-KR" altLang="en-US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944392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>
                <a:latin typeface="+mn-ea"/>
              </a:rPr>
              <a:t>어린송아지</a:t>
            </a:r>
            <a:endParaRPr lang="en-US" altLang="ko-KR" dirty="0" smtClean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  <a:p>
            <a:endParaRPr lang="en-US" altLang="ko-KR" dirty="0" smtClean="0">
              <a:latin typeface="+mn-ea"/>
            </a:endParaRPr>
          </a:p>
          <a:p>
            <a:r>
              <a:rPr lang="ko-KR" altLang="en-US" sz="2800" dirty="0" smtClean="0">
                <a:latin typeface="+mn-ea"/>
              </a:rPr>
              <a:t>송아지 평균 </a:t>
            </a:r>
            <a:r>
              <a:rPr lang="ko-KR" altLang="en-US" sz="2800" dirty="0" err="1" smtClean="0">
                <a:latin typeface="+mn-ea"/>
              </a:rPr>
              <a:t>생시체중</a:t>
            </a:r>
            <a:endParaRPr lang="en-US" altLang="ko-KR" sz="2800" dirty="0" smtClean="0">
              <a:latin typeface="+mn-ea"/>
            </a:endParaRPr>
          </a:p>
          <a:p>
            <a:pPr>
              <a:buNone/>
            </a:pPr>
            <a:r>
              <a:rPr lang="en-US" altLang="ko-KR" sz="2400" dirty="0" smtClean="0">
                <a:latin typeface="+mn-ea"/>
              </a:rPr>
              <a:t>    - 28~29KG</a:t>
            </a:r>
          </a:p>
          <a:p>
            <a:pPr>
              <a:buNone/>
            </a:pPr>
            <a:endParaRPr lang="en-US" altLang="ko-KR" sz="800" dirty="0" smtClean="0">
              <a:latin typeface="+mn-ea"/>
            </a:endParaRPr>
          </a:p>
          <a:p>
            <a:r>
              <a:rPr lang="ko-KR" altLang="en-US" sz="2800" dirty="0" err="1" smtClean="0">
                <a:latin typeface="+mn-ea"/>
              </a:rPr>
              <a:t>어미소</a:t>
            </a:r>
            <a:r>
              <a:rPr lang="ko-KR" altLang="en-US" sz="2800" dirty="0" smtClean="0">
                <a:latin typeface="+mn-ea"/>
              </a:rPr>
              <a:t> 분만 후 </a:t>
            </a:r>
            <a:r>
              <a:rPr lang="ko-KR" altLang="en-US" sz="2800" dirty="0" err="1" smtClean="0">
                <a:latin typeface="+mn-ea"/>
              </a:rPr>
              <a:t>재임신까지</a:t>
            </a:r>
            <a:r>
              <a:rPr lang="ko-KR" altLang="en-US" sz="2800" dirty="0" smtClean="0">
                <a:latin typeface="+mn-ea"/>
              </a:rPr>
              <a:t> 평균 소요기간</a:t>
            </a:r>
            <a:endParaRPr lang="en-US" altLang="ko-KR" sz="2800" dirty="0" smtClean="0">
              <a:latin typeface="+mn-ea"/>
            </a:endParaRPr>
          </a:p>
          <a:p>
            <a:pPr>
              <a:buNone/>
            </a:pPr>
            <a:r>
              <a:rPr lang="en-US" altLang="ko-KR" sz="2400" dirty="0" smtClean="0">
                <a:latin typeface="+mn-ea"/>
              </a:rPr>
              <a:t>    - 1</a:t>
            </a:r>
            <a:r>
              <a:rPr lang="ko-KR" altLang="en-US" sz="2400" dirty="0" smtClean="0">
                <a:latin typeface="+mn-ea"/>
              </a:rPr>
              <a:t>년 </a:t>
            </a:r>
            <a:r>
              <a:rPr lang="en-US" altLang="ko-KR" sz="2400" dirty="0" smtClean="0">
                <a:latin typeface="+mn-ea"/>
              </a:rPr>
              <a:t>1</a:t>
            </a:r>
            <a:r>
              <a:rPr lang="ko-KR" altLang="en-US" sz="2400" dirty="0" smtClean="0">
                <a:latin typeface="+mn-ea"/>
              </a:rPr>
              <a:t>산 </a:t>
            </a:r>
            <a:r>
              <a:rPr lang="en-US" altLang="ko-KR" sz="2400" dirty="0" smtClean="0">
                <a:latin typeface="+mn-ea"/>
              </a:rPr>
              <a:t>(2</a:t>
            </a:r>
            <a:r>
              <a:rPr lang="ko-KR" altLang="en-US" sz="2400" dirty="0" err="1" smtClean="0">
                <a:latin typeface="+mn-ea"/>
              </a:rPr>
              <a:t>달가량</a:t>
            </a:r>
            <a:r>
              <a:rPr lang="en-US" altLang="ko-KR" sz="2400" dirty="0" smtClean="0">
                <a:latin typeface="+mn-ea"/>
              </a:rPr>
              <a:t>)</a:t>
            </a:r>
            <a:endParaRPr lang="ko-KR" altLang="en-US" sz="2400" dirty="0">
              <a:latin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7-2. </a:t>
            </a:r>
            <a:r>
              <a:rPr lang="ko-KR" altLang="en-US" dirty="0" err="1" smtClean="0">
                <a:latin typeface="+mn-ea"/>
                <a:ea typeface="+mn-ea"/>
              </a:rPr>
              <a:t>어린송아지</a:t>
            </a:r>
            <a:r>
              <a:rPr lang="ko-KR" altLang="en-US" dirty="0" smtClean="0">
                <a:latin typeface="+mn-ea"/>
                <a:ea typeface="+mn-ea"/>
              </a:rPr>
              <a:t> 사양관리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959228"/>
              </p:ext>
            </p:extLst>
          </p:nvPr>
        </p:nvGraphicFramePr>
        <p:xfrm>
          <a:off x="611560" y="2060849"/>
          <a:ext cx="7848872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518"/>
                <a:gridCol w="6375354"/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월령별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구분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생후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개월령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특징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티모시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무제한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어린송아지</a:t>
                      </a:r>
                      <a:endParaRPr lang="en-US" altLang="ko-KR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(3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이유전까지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1.5kg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급여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일당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증체량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800g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가량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중점관리사항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설사시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생균제급여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이유시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호흡기관리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비타민제제 급여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310755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7-3. </a:t>
            </a:r>
            <a:r>
              <a:rPr lang="ko-KR" altLang="en-US" dirty="0" err="1" smtClean="0">
                <a:latin typeface="+mn-ea"/>
                <a:ea typeface="+mn-ea"/>
              </a:rPr>
              <a:t>어린송아지</a:t>
            </a:r>
            <a:r>
              <a:rPr lang="ko-KR" altLang="en-US" dirty="0" smtClean="0">
                <a:latin typeface="+mn-ea"/>
                <a:ea typeface="+mn-ea"/>
              </a:rPr>
              <a:t> 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9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어린송아지</a:t>
            </a:r>
            <a:r>
              <a:rPr lang="en-US" altLang="ko-KR" dirty="0" smtClean="0">
                <a:latin typeface="+mn-ea"/>
              </a:rPr>
              <a:t>(4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- 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pic>
        <p:nvPicPr>
          <p:cNvPr id="1026" name="Picture 2" descr="C:\Documents and Settings\Administrator\바탕 화면\사진\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73456"/>
            <a:ext cx="4175604" cy="2783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istrator\바탕 화면\사진\IMG_29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73456"/>
            <a:ext cx="4175604" cy="2783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509159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육성비</a:t>
            </a:r>
            <a:r>
              <a:rPr lang="ko-KR" altLang="en-US" dirty="0">
                <a:latin typeface="+mn-ea"/>
              </a:rPr>
              <a:t>육</a:t>
            </a: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8-1. </a:t>
            </a:r>
            <a:r>
              <a:rPr lang="ko-KR" altLang="en-US" dirty="0" smtClean="0">
                <a:latin typeface="+mn-ea"/>
                <a:ea typeface="+mn-ea"/>
              </a:rPr>
              <a:t>육성우 사양관리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771061"/>
              </p:ext>
            </p:extLst>
          </p:nvPr>
        </p:nvGraphicFramePr>
        <p:xfrm>
          <a:off x="611560" y="2060848"/>
          <a:ext cx="7920880" cy="212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518"/>
                <a:gridCol w="6447362"/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월령별구분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6~13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개월령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1612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특징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중송아지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2kg+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클라인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endParaRPr lang="en-US" altLang="ko-KR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5kg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클라인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알팔파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정량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6kg+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클라인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알팔파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정량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12kg+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클라인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알팔파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정량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일당증체량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0.8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~ 1.0 kg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중점관리사항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반추위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배꼴키우기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),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골격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11560" y="4328904"/>
            <a:ext cx="792088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배통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만들기 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(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양질의 건초를 충분히 급여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)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① 제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1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위 용적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(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크기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)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을 크게 한다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② 튼튼하고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두터운 위벽을 만든다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③ 제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1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위 미생물을 키우기 위한 것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④ 충실한 융모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(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유두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)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를 만든다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</a:t>
            </a:r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367846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육성비육</a:t>
            </a:r>
            <a:r>
              <a:rPr lang="en-US" altLang="ko-KR" dirty="0" smtClean="0">
                <a:latin typeface="+mn-ea"/>
              </a:rPr>
              <a:t>(6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18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8-2. </a:t>
            </a:r>
            <a:r>
              <a:rPr lang="ko-KR" altLang="en-US" dirty="0" smtClean="0">
                <a:latin typeface="+mn-ea"/>
                <a:ea typeface="+mn-ea"/>
              </a:rPr>
              <a:t>육성우 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2050" name="Picture 2" descr="C:\Documents and Settings\Administrator\바탕 화면\사진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3" y="2492896"/>
            <a:ext cx="4104457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Administrator\바탕 화면\사진\IMG_29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878" y="2473135"/>
            <a:ext cx="4134098" cy="2756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50189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육성비육</a:t>
            </a:r>
            <a:r>
              <a:rPr lang="en-US" altLang="ko-KR" dirty="0" smtClean="0">
                <a:latin typeface="+mn-ea"/>
              </a:rPr>
              <a:t>(6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18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8-3. </a:t>
            </a:r>
            <a:r>
              <a:rPr lang="ko-KR" altLang="en-US" dirty="0" smtClean="0">
                <a:latin typeface="+mn-ea"/>
                <a:ea typeface="+mn-ea"/>
              </a:rPr>
              <a:t>육성우</a:t>
            </a:r>
            <a:r>
              <a:rPr lang="en-US" altLang="ko-KR" dirty="0" smtClean="0">
                <a:latin typeface="+mn-ea"/>
                <a:ea typeface="+mn-ea"/>
              </a:rPr>
              <a:t> 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2051" name="Picture 3" descr="C:\Documents and Settings\Administrator\바탕 화면\사진\IMG_29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48880"/>
            <a:ext cx="5184575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istrator\바탕 화면\사진\IMG_29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513"/>
          <a:stretch>
            <a:fillRect/>
          </a:stretch>
        </p:blipFill>
        <p:spPr bwMode="auto">
          <a:xfrm>
            <a:off x="539552" y="2348880"/>
            <a:ext cx="266429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058496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전기</a:t>
            </a:r>
            <a:r>
              <a:rPr lang="en-US" altLang="ko-KR" dirty="0" smtClean="0">
                <a:latin typeface="+mn-ea"/>
              </a:rPr>
              <a:t>)</a:t>
            </a:r>
            <a:endParaRPr lang="ko-KR" altLang="en-US" dirty="0">
              <a:latin typeface="+mn-ea"/>
            </a:endParaRPr>
          </a:p>
        </p:txBody>
      </p:sp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9-1.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비육전기</a:t>
            </a:r>
            <a:r>
              <a:rPr lang="en-US" altLang="ko-KR" dirty="0" smtClean="0">
                <a:latin typeface="+mn-ea"/>
                <a:ea typeface="+mn-ea"/>
              </a:rPr>
              <a:t>)</a:t>
            </a:r>
            <a:r>
              <a:rPr lang="ko-KR" altLang="en-US" dirty="0" smtClean="0">
                <a:latin typeface="+mn-ea"/>
                <a:ea typeface="+mn-ea"/>
              </a:rPr>
              <a:t> 사양관리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2075846"/>
              </p:ext>
            </p:extLst>
          </p:nvPr>
        </p:nvGraphicFramePr>
        <p:xfrm>
          <a:off x="611560" y="2060848"/>
          <a:ext cx="792088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518"/>
                <a:gridCol w="6447362"/>
              </a:tblGrid>
              <a:tr h="15245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월령별구분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14~21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개월령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32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특징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13kg+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라이그라스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endParaRPr lang="en-US" altLang="ko-KR" sz="1600" b="0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14kg+</a:t>
                      </a:r>
                      <a:r>
                        <a:rPr lang="ko-KR" altLang="en-US" sz="1600" b="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라이그라스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무제한</a:t>
                      </a:r>
                      <a:endParaRPr lang="en-US" altLang="ko-KR" sz="1600" b="0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15kg+@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22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 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: TMR 15kg+@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일당증체량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1.0kg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중점관리사항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육질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육량개선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비타민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제한사육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뇨결석예방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11560" y="4328904"/>
            <a:ext cx="7920880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근내지방의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축척과 </a:t>
            </a: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근내지방이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들어가는 시기이다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 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또한 등심면적이 급격히 발달하는 시기이며 </a:t>
            </a: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도체중이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커지는 시기이다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  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따라서 이 기간의 사양관리는 무엇보다 사료섭취량을 증가시키는 것이 매우 중요하다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대사성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질병이 나타나는 시기이다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.</a:t>
            </a:r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071875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</a:rPr>
              <a:t>9-2. </a:t>
            </a:r>
            <a:r>
              <a:rPr lang="ko-KR" altLang="en-US" dirty="0" err="1" smtClean="0">
                <a:latin typeface="+mn-ea"/>
              </a:rPr>
              <a:t>큰소</a:t>
            </a:r>
            <a:r>
              <a:rPr lang="ko-KR" altLang="en-US" dirty="0" smtClean="0">
                <a:latin typeface="+mn-ea"/>
              </a:rPr>
              <a:t> 사양관리</a:t>
            </a:r>
            <a:endParaRPr lang="ko-KR" altLang="en-US" dirty="0"/>
          </a:p>
        </p:txBody>
      </p:sp>
      <p:pic>
        <p:nvPicPr>
          <p:cNvPr id="4" name="Picture 3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2" t="4095" r="1572" b="1974"/>
          <a:stretch/>
        </p:blipFill>
        <p:spPr bwMode="auto">
          <a:xfrm>
            <a:off x="1082923" y="1916832"/>
            <a:ext cx="6945461" cy="380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비타민</a:t>
            </a:r>
            <a:r>
              <a:rPr lang="en-US" altLang="ko-KR" dirty="0" smtClean="0">
                <a:latin typeface="+mn-ea"/>
              </a:rPr>
              <a:t>A</a:t>
            </a:r>
            <a:r>
              <a:rPr lang="ko-KR" altLang="en-US" dirty="0" smtClean="0">
                <a:latin typeface="+mn-ea"/>
              </a:rPr>
              <a:t>조절</a:t>
            </a:r>
            <a:endParaRPr lang="ko-KR" altLang="en-US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5787261"/>
            <a:ext cx="576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/>
              <a:t>비타민</a:t>
            </a:r>
            <a:r>
              <a:rPr lang="en-US" altLang="ko-KR" sz="1400" b="1" dirty="0" smtClean="0"/>
              <a:t>A</a:t>
            </a:r>
            <a:r>
              <a:rPr lang="ko-KR" altLang="en-US" sz="1400" b="1" dirty="0" smtClean="0"/>
              <a:t>결핍에 의한 증상</a:t>
            </a:r>
            <a:endParaRPr lang="en-US" altLang="ko-KR" sz="1400" b="1" dirty="0" smtClean="0"/>
          </a:p>
          <a:p>
            <a:r>
              <a:rPr lang="ko-KR" altLang="en-US" sz="1400" dirty="0" smtClean="0"/>
              <a:t>경증은 식욕 부진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사지 특히 뒷다리의 부종</a:t>
            </a:r>
            <a:r>
              <a:rPr lang="en-US" altLang="ko-KR" sz="1400" dirty="0" smtClean="0"/>
              <a:t>,</a:t>
            </a:r>
            <a:r>
              <a:rPr lang="ko-KR" altLang="en-US" sz="1400" dirty="0" smtClean="0"/>
              <a:t>현기증 등이다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중증이 되면 장님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완고한 설사</a:t>
            </a:r>
            <a:r>
              <a:rPr lang="en-US" altLang="ko-KR" sz="1400" dirty="0" smtClean="0"/>
              <a:t>(</a:t>
            </a:r>
            <a:r>
              <a:rPr lang="ko-KR" altLang="en-US" sz="1400" dirty="0" smtClean="0"/>
              <a:t>연변</a:t>
            </a:r>
            <a:r>
              <a:rPr lang="en-US" altLang="ko-KR" sz="1400" dirty="0" smtClean="0"/>
              <a:t>), </a:t>
            </a:r>
            <a:r>
              <a:rPr lang="ko-KR" altLang="en-US" sz="1400" dirty="0" smtClean="0"/>
              <a:t>현기증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발육 불량 등을 띠게 된다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또한 근육 수종과 간염</a:t>
            </a:r>
            <a:r>
              <a:rPr lang="en-US" altLang="ko-KR" sz="1400" dirty="0" smtClean="0"/>
              <a:t>, </a:t>
            </a:r>
            <a:r>
              <a:rPr lang="ko-KR" altLang="en-US" sz="1400" dirty="0" err="1" smtClean="0"/>
              <a:t>요석증</a:t>
            </a:r>
            <a:r>
              <a:rPr lang="ko-KR" altLang="en-US" sz="1400" dirty="0" smtClean="0"/>
              <a:t> 질환과의 관련도 시사되고 있다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300603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전기</a:t>
            </a:r>
            <a:r>
              <a:rPr lang="en-US" altLang="ko-KR" dirty="0" smtClean="0">
                <a:latin typeface="+mn-ea"/>
              </a:rPr>
              <a:t>-12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 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9-3.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비육전기</a:t>
            </a:r>
            <a:r>
              <a:rPr lang="en-US" altLang="ko-KR" dirty="0" smtClean="0">
                <a:latin typeface="+mn-ea"/>
                <a:ea typeface="+mn-ea"/>
              </a:rPr>
              <a:t>)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3074" name="Picture 2" descr="C:\Documents and Settings\Administrator\바탕 화면\사진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2857"/>
            <a:ext cx="3024336" cy="4536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바탕 화면\사진\12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3024336" cy="4536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905408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1-1. </a:t>
            </a:r>
            <a:r>
              <a:rPr lang="ko-KR" altLang="en-US" dirty="0" smtClean="0">
                <a:latin typeface="+mn-ea"/>
                <a:ea typeface="+mn-ea"/>
              </a:rPr>
              <a:t>계림농장 현황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44016" y="1484784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728" indent="0">
              <a:buFont typeface="Wingdings 3"/>
              <a:buNone/>
            </a:pPr>
            <a:r>
              <a:rPr lang="en-US" altLang="ko-KR" sz="2800" b="1" dirty="0" smtClean="0">
                <a:latin typeface="+mn-ea"/>
              </a:rPr>
              <a:t>1) </a:t>
            </a:r>
            <a:r>
              <a:rPr lang="ko-KR" altLang="en-US" sz="2800" b="1" dirty="0" smtClean="0">
                <a:latin typeface="+mn-ea"/>
              </a:rPr>
              <a:t>농장 규모</a:t>
            </a:r>
            <a:endParaRPr lang="en-US" altLang="ko-KR" sz="2800" b="1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endParaRPr lang="en-US" altLang="ko-KR" sz="800" b="1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ko-KR" altLang="en-US" sz="2400" dirty="0" smtClean="0">
                <a:latin typeface="+mn-ea"/>
              </a:rPr>
              <a:t>  </a:t>
            </a:r>
            <a:r>
              <a:rPr lang="ko-KR" altLang="en-US" sz="2200" dirty="0" smtClean="0">
                <a:latin typeface="+mn-ea"/>
              </a:rPr>
              <a:t>대지 </a:t>
            </a:r>
            <a:r>
              <a:rPr lang="en-US" altLang="ko-KR" sz="2200" dirty="0" smtClean="0">
                <a:latin typeface="+mn-ea"/>
              </a:rPr>
              <a:t>: 8,250 m²</a:t>
            </a:r>
            <a:r>
              <a:rPr lang="ko-KR" altLang="en-US" sz="2200" dirty="0" smtClean="0">
                <a:latin typeface="+mn-ea"/>
              </a:rPr>
              <a:t> </a:t>
            </a:r>
            <a:endParaRPr lang="en-US" altLang="ko-KR" sz="2200" dirty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en-US" altLang="ko-KR" sz="2200" dirty="0" smtClean="0">
                <a:latin typeface="+mn-ea"/>
              </a:rPr>
              <a:t>  </a:t>
            </a:r>
            <a:r>
              <a:rPr lang="ko-KR" altLang="en-US" sz="2200" dirty="0" smtClean="0">
                <a:latin typeface="+mn-ea"/>
              </a:rPr>
              <a:t>건물 </a:t>
            </a:r>
            <a:r>
              <a:rPr lang="en-US" altLang="ko-KR" sz="2200" dirty="0" smtClean="0">
                <a:latin typeface="+mn-ea"/>
              </a:rPr>
              <a:t>: -</a:t>
            </a:r>
            <a:r>
              <a:rPr lang="ko-KR" altLang="en-US" sz="2200" dirty="0" smtClean="0">
                <a:latin typeface="+mn-ea"/>
              </a:rPr>
              <a:t>우사 </a:t>
            </a:r>
            <a:r>
              <a:rPr lang="en-US" altLang="ko-KR" sz="2200" dirty="0" smtClean="0">
                <a:latin typeface="+mn-ea"/>
              </a:rPr>
              <a:t>: 2,824 m²              </a:t>
            </a: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      - </a:t>
            </a:r>
            <a:r>
              <a:rPr lang="ko-KR" altLang="en-US" sz="2200" dirty="0" err="1" smtClean="0">
                <a:latin typeface="+mn-ea"/>
              </a:rPr>
              <a:t>퇴비사</a:t>
            </a:r>
            <a:r>
              <a:rPr lang="ko-KR" altLang="en-US" sz="2200" dirty="0" smtClean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: 528 m²</a:t>
            </a: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      - </a:t>
            </a:r>
            <a:r>
              <a:rPr lang="ko-KR" altLang="en-US" sz="2200" dirty="0" smtClean="0">
                <a:latin typeface="+mn-ea"/>
              </a:rPr>
              <a:t>창고 </a:t>
            </a:r>
            <a:r>
              <a:rPr lang="en-US" altLang="ko-KR" sz="2200" dirty="0" smtClean="0">
                <a:latin typeface="+mn-ea"/>
              </a:rPr>
              <a:t>: 660 m²</a:t>
            </a: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      - </a:t>
            </a:r>
            <a:r>
              <a:rPr lang="ko-KR" altLang="en-US" sz="2200" dirty="0" err="1" smtClean="0">
                <a:latin typeface="+mn-ea"/>
              </a:rPr>
              <a:t>보정및계근시설</a:t>
            </a:r>
            <a:r>
              <a:rPr lang="ko-KR" altLang="en-US" sz="2200" dirty="0" smtClean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: 80 m²</a:t>
            </a:r>
          </a:p>
        </p:txBody>
      </p:sp>
      <p:sp>
        <p:nvSpPr>
          <p:cNvPr id="7" name="내용 개체 틀 1"/>
          <p:cNvSpPr txBox="1">
            <a:spLocks/>
          </p:cNvSpPr>
          <p:nvPr/>
        </p:nvSpPr>
        <p:spPr>
          <a:xfrm>
            <a:off x="4489648" y="1484784"/>
            <a:ext cx="4258816" cy="230771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65760" indent="-256032" algn="l" rtl="0" eaLnBrk="1" latinLnBrk="1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1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1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1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1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1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1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1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1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2800" b="1" dirty="0">
                <a:solidFill>
                  <a:prstClr val="black"/>
                </a:solidFill>
                <a:latin typeface="+mn-ea"/>
              </a:rPr>
              <a:t>2</a:t>
            </a:r>
            <a:r>
              <a:rPr lang="en-US" altLang="ko-KR" sz="2800" b="1" dirty="0" smtClean="0">
                <a:solidFill>
                  <a:prstClr val="black"/>
                </a:solidFill>
                <a:latin typeface="+mn-ea"/>
              </a:rPr>
              <a:t>) </a:t>
            </a:r>
            <a:r>
              <a:rPr lang="ko-KR" altLang="en-US" sz="2800" b="1" dirty="0">
                <a:solidFill>
                  <a:prstClr val="black"/>
                </a:solidFill>
                <a:latin typeface="+mn-ea"/>
              </a:rPr>
              <a:t>사육두수</a:t>
            </a:r>
            <a:endParaRPr lang="en-US" altLang="ko-KR" sz="2800" b="1" dirty="0">
              <a:solidFill>
                <a:prstClr val="black"/>
              </a:solidFill>
              <a:latin typeface="+mn-ea"/>
            </a:endParaRPr>
          </a:p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900" dirty="0" smtClean="0">
                <a:solidFill>
                  <a:prstClr val="black"/>
                </a:solidFill>
                <a:latin typeface="+mn-ea"/>
              </a:rPr>
              <a:t>    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    총   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: 398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   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암소 </a:t>
            </a: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: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199(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비육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-57)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  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비육 </a:t>
            </a: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: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118</a:t>
            </a:r>
            <a:endParaRPr lang="en-US" altLang="ko-KR" sz="2400" dirty="0">
              <a:solidFill>
                <a:prstClr val="black"/>
              </a:solidFill>
              <a:latin typeface="+mn-ea"/>
            </a:endParaRPr>
          </a:p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    </a:t>
            </a:r>
            <a:r>
              <a:rPr lang="ko-KR" altLang="en-US" sz="2400" dirty="0">
                <a:solidFill>
                  <a:prstClr val="black"/>
                </a:solidFill>
                <a:latin typeface="+mn-ea"/>
              </a:rPr>
              <a:t>육성우 </a:t>
            </a: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: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26(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암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6, 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수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20)</a:t>
            </a:r>
            <a:endParaRPr lang="en-US" altLang="ko-KR" sz="2400" dirty="0">
              <a:solidFill>
                <a:prstClr val="black"/>
              </a:solidFill>
              <a:latin typeface="+mn-ea"/>
            </a:endParaRPr>
          </a:p>
          <a:p>
            <a:pPr marL="109728" lvl="0" indent="0">
              <a:buClr>
                <a:srgbClr val="2DA2BF"/>
              </a:buClr>
              <a:buNone/>
            </a:pPr>
            <a:r>
              <a:rPr lang="en-US" altLang="ko-KR" sz="2400" dirty="0">
                <a:solidFill>
                  <a:prstClr val="black"/>
                </a:solidFill>
                <a:latin typeface="+mn-ea"/>
              </a:rPr>
              <a:t>    </a:t>
            </a:r>
            <a:r>
              <a:rPr lang="ko-KR" altLang="en-US" sz="2400" dirty="0">
                <a:solidFill>
                  <a:prstClr val="black"/>
                </a:solidFill>
                <a:latin typeface="+mn-ea"/>
              </a:rPr>
              <a:t>송아지 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암</a:t>
            </a:r>
            <a:r>
              <a:rPr lang="en-US" altLang="ko-KR" sz="2400" dirty="0" smtClean="0">
                <a:solidFill>
                  <a:prstClr val="black"/>
                </a:solidFill>
                <a:latin typeface="+mn-ea"/>
              </a:rPr>
              <a:t>,</a:t>
            </a:r>
            <a:r>
              <a:rPr lang="ko-KR" altLang="en-US" sz="2400" dirty="0" smtClean="0">
                <a:solidFill>
                  <a:prstClr val="black"/>
                </a:solidFill>
                <a:latin typeface="+mn-ea"/>
              </a:rPr>
              <a:t>수</a:t>
            </a:r>
            <a:r>
              <a:rPr lang="en-US" altLang="ko-KR" sz="2400" smtClean="0">
                <a:solidFill>
                  <a:prstClr val="black"/>
                </a:solidFill>
                <a:latin typeface="+mn-ea"/>
              </a:rPr>
              <a:t>): 55</a:t>
            </a:r>
            <a:endParaRPr lang="en-US" altLang="ko-KR" sz="2400" dirty="0">
              <a:solidFill>
                <a:prstClr val="black"/>
              </a:solidFill>
              <a:latin typeface="+mn-ea"/>
            </a:endParaRPr>
          </a:p>
          <a:p>
            <a:pPr marL="109728" indent="0">
              <a:buFont typeface="Wingdings 3"/>
              <a:buNone/>
            </a:pPr>
            <a:endParaRPr lang="en-US" altLang="ko-KR" sz="2400" dirty="0" smtClean="0">
              <a:latin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536504" y="4006319"/>
            <a:ext cx="4572000" cy="30521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altLang="ko-KR" sz="2800" b="1" dirty="0" smtClean="0">
                <a:solidFill>
                  <a:prstClr val="black"/>
                </a:solidFill>
                <a:latin typeface="+mn-ea"/>
              </a:rPr>
              <a:t>4) </a:t>
            </a:r>
            <a:r>
              <a:rPr lang="ko-KR" altLang="en-US" sz="2800" b="1" dirty="0" smtClean="0">
                <a:solidFill>
                  <a:prstClr val="black"/>
                </a:solidFill>
                <a:latin typeface="+mn-ea"/>
              </a:rPr>
              <a:t>수상 및 활동내용</a:t>
            </a:r>
            <a:endParaRPr lang="en-US" altLang="ko-KR" sz="2800" b="1" dirty="0" smtClean="0">
              <a:solidFill>
                <a:prstClr val="black"/>
              </a:solidFill>
              <a:latin typeface="+mn-ea"/>
            </a:endParaRP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en-US" altLang="ko-KR" sz="800" b="1" dirty="0">
              <a:solidFill>
                <a:prstClr val="black"/>
              </a:solidFill>
              <a:latin typeface="+mn-ea"/>
            </a:endParaRPr>
          </a:p>
          <a:p>
            <a:pPr marL="452628" lvl="0" indent="-342900">
              <a:spcBef>
                <a:spcPts val="400"/>
              </a:spcBef>
              <a:buClr>
                <a:srgbClr val="2DA2BF"/>
              </a:buClr>
              <a:buSzPct val="68000"/>
              <a:buFont typeface="Arial" pitchFamily="34" charset="0"/>
              <a:buChar char="•"/>
            </a:pP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한우협회평생회원</a:t>
            </a:r>
            <a:endParaRPr lang="en-US" altLang="ko-KR" sz="2200" dirty="0" smtClean="0">
              <a:solidFill>
                <a:prstClr val="black"/>
              </a:solidFill>
              <a:latin typeface="+mn-ea"/>
            </a:endParaRPr>
          </a:p>
          <a:p>
            <a:pPr marL="452628" lvl="0" indent="-342900">
              <a:spcBef>
                <a:spcPts val="400"/>
              </a:spcBef>
              <a:buClr>
                <a:srgbClr val="2DA2BF"/>
              </a:buClr>
              <a:buSzPct val="68000"/>
              <a:buFont typeface="Arial" pitchFamily="34" charset="0"/>
              <a:buChar char="•"/>
            </a:pP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종축개량협회평생회원</a:t>
            </a:r>
            <a:endParaRPr lang="en-US" altLang="ko-KR" sz="2200" dirty="0" smtClean="0">
              <a:solidFill>
                <a:prstClr val="black"/>
              </a:solidFill>
              <a:latin typeface="+mn-ea"/>
            </a:endParaRPr>
          </a:p>
          <a:p>
            <a:pPr marL="452628" lvl="0" indent="-342900">
              <a:spcBef>
                <a:spcPts val="400"/>
              </a:spcBef>
              <a:buClr>
                <a:srgbClr val="2DA2BF"/>
              </a:buClr>
              <a:buSzPct val="68000"/>
              <a:buFont typeface="Arial" pitchFamily="34" charset="0"/>
              <a:buChar char="•"/>
            </a:pP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육종농가</a:t>
            </a:r>
            <a:r>
              <a:rPr lang="en-US" altLang="ko-KR" sz="2200" dirty="0" smtClean="0">
                <a:solidFill>
                  <a:prstClr val="black"/>
                </a:solidFill>
                <a:latin typeface="+mn-ea"/>
              </a:rPr>
              <a:t>(2011</a:t>
            </a: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년 선정</a:t>
            </a:r>
            <a:r>
              <a:rPr lang="en-US" altLang="ko-KR" sz="2200" dirty="0" smtClean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452628" lvl="0" indent="-342900">
              <a:spcBef>
                <a:spcPts val="400"/>
              </a:spcBef>
              <a:buClr>
                <a:srgbClr val="2DA2BF"/>
              </a:buClr>
              <a:buSzPct val="68000"/>
              <a:buFont typeface="Arial" pitchFamily="34" charset="0"/>
              <a:buChar char="•"/>
            </a:pP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전국축산물품질평가대상   </a:t>
            </a:r>
            <a:endParaRPr lang="en-US" altLang="ko-KR" sz="2200" dirty="0" smtClean="0">
              <a:solidFill>
                <a:prstClr val="black"/>
              </a:solidFill>
              <a:latin typeface="+mn-ea"/>
            </a:endParaRP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altLang="ko-KR" sz="2200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ko-KR" sz="2200" dirty="0" smtClean="0">
                <a:solidFill>
                  <a:prstClr val="black"/>
                </a:solidFill>
                <a:latin typeface="+mn-ea"/>
              </a:rPr>
              <a:t>   </a:t>
            </a: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서울지역 우수상</a:t>
            </a:r>
            <a:r>
              <a:rPr lang="en-US" altLang="ko-KR" sz="2200" dirty="0" smtClean="0">
                <a:solidFill>
                  <a:prstClr val="black"/>
                </a:solidFill>
                <a:latin typeface="+mn-ea"/>
              </a:rPr>
              <a:t>(2011</a:t>
            </a:r>
            <a:r>
              <a:rPr lang="ko-KR" altLang="en-US" sz="2200" dirty="0" smtClean="0">
                <a:solidFill>
                  <a:prstClr val="black"/>
                </a:solidFill>
                <a:latin typeface="+mn-ea"/>
              </a:rPr>
              <a:t>년 수상</a:t>
            </a:r>
            <a:r>
              <a:rPr lang="en-US" altLang="ko-KR" sz="2200" dirty="0" smtClean="0">
                <a:solidFill>
                  <a:prstClr val="black"/>
                </a:solidFill>
                <a:latin typeface="+mn-ea"/>
              </a:rPr>
              <a:t>)</a:t>
            </a:r>
          </a:p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endParaRPr lang="en-US" altLang="ko-KR" sz="24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4572000" y="1412776"/>
            <a:ext cx="0" cy="52565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251520" y="3933056"/>
            <a:ext cx="86409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144016" y="4005064"/>
            <a:ext cx="4572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728" indent="0">
              <a:buFont typeface="Wingdings 3"/>
              <a:buNone/>
            </a:pPr>
            <a:r>
              <a:rPr lang="en-US" altLang="ko-KR" sz="2800" b="1" dirty="0">
                <a:latin typeface="+mn-ea"/>
              </a:rPr>
              <a:t>3</a:t>
            </a:r>
            <a:r>
              <a:rPr lang="en-US" altLang="ko-KR" sz="2800" b="1" dirty="0" smtClean="0">
                <a:latin typeface="+mn-ea"/>
              </a:rPr>
              <a:t>) </a:t>
            </a:r>
            <a:r>
              <a:rPr lang="ko-KR" altLang="en-US" sz="2800" b="1" dirty="0" smtClean="0">
                <a:latin typeface="+mn-ea"/>
              </a:rPr>
              <a:t>장비보유현황</a:t>
            </a:r>
            <a:endParaRPr lang="en-US" altLang="ko-KR" sz="2800" b="1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endParaRPr lang="en-US" altLang="ko-KR" sz="800" b="1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ko-KR" altLang="en-US" sz="2400" dirty="0" smtClean="0">
                <a:latin typeface="+mn-ea"/>
              </a:rPr>
              <a:t>    트랙터 </a:t>
            </a:r>
            <a:r>
              <a:rPr lang="en-US" altLang="ko-KR" sz="2400" dirty="0" smtClean="0">
                <a:latin typeface="+mn-ea"/>
              </a:rPr>
              <a:t>2</a:t>
            </a:r>
            <a:r>
              <a:rPr lang="ko-KR" altLang="en-US" sz="2400" dirty="0" smtClean="0">
                <a:latin typeface="+mn-ea"/>
              </a:rPr>
              <a:t>대</a:t>
            </a:r>
            <a:r>
              <a:rPr lang="en-US" altLang="ko-KR" sz="2400" dirty="0" smtClean="0">
                <a:latin typeface="+mn-ea"/>
              </a:rPr>
              <a:t>(75HP, 26HP)</a:t>
            </a:r>
            <a:endParaRPr lang="en-US" altLang="ko-KR" sz="2200" dirty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en-US" altLang="ko-KR" sz="2200" dirty="0" smtClean="0">
                <a:latin typeface="+mn-ea"/>
              </a:rPr>
              <a:t>    </a:t>
            </a:r>
            <a:r>
              <a:rPr lang="ko-KR" altLang="en-US" sz="2200" dirty="0" err="1" smtClean="0">
                <a:latin typeface="+mn-ea"/>
              </a:rPr>
              <a:t>스키로더</a:t>
            </a: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1</a:t>
            </a:r>
            <a:r>
              <a:rPr lang="ko-KR" altLang="en-US" sz="2200" dirty="0" smtClean="0">
                <a:latin typeface="+mn-ea"/>
              </a:rPr>
              <a:t>대</a:t>
            </a:r>
            <a:endParaRPr lang="en-US" altLang="ko-KR" sz="2200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</a:t>
            </a:r>
            <a:r>
              <a:rPr lang="ko-KR" altLang="en-US" sz="2200" dirty="0" smtClean="0">
                <a:latin typeface="+mn-ea"/>
              </a:rPr>
              <a:t>출입구 소독시설 </a:t>
            </a:r>
            <a:r>
              <a:rPr lang="en-US" altLang="ko-KR" sz="2200" dirty="0" smtClean="0">
                <a:latin typeface="+mn-ea"/>
              </a:rPr>
              <a:t>2</a:t>
            </a:r>
            <a:r>
              <a:rPr lang="ko-KR" altLang="en-US" sz="2200" dirty="0" smtClean="0">
                <a:latin typeface="+mn-ea"/>
              </a:rPr>
              <a:t>개소</a:t>
            </a:r>
            <a:endParaRPr lang="en-US" altLang="ko-KR" sz="2200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</a:t>
            </a:r>
            <a:r>
              <a:rPr lang="ko-KR" altLang="en-US" sz="2200" dirty="0" smtClean="0">
                <a:latin typeface="+mn-ea"/>
              </a:rPr>
              <a:t>이동식 소독기 보유</a:t>
            </a:r>
            <a:endParaRPr lang="en-US" altLang="ko-KR" sz="2200" dirty="0" smtClean="0">
              <a:latin typeface="+mn-ea"/>
            </a:endParaRP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</a:t>
            </a:r>
          </a:p>
          <a:p>
            <a:pPr marL="109728" indent="0">
              <a:buFont typeface="Wingdings 3"/>
              <a:buNone/>
            </a:pPr>
            <a:r>
              <a:rPr lang="en-US" altLang="ko-KR" sz="2200" dirty="0">
                <a:latin typeface="+mn-ea"/>
              </a:rPr>
              <a:t> </a:t>
            </a:r>
            <a:r>
              <a:rPr lang="en-US" altLang="ko-KR" sz="2200" dirty="0" smtClean="0">
                <a:latin typeface="+mn-ea"/>
              </a:rPr>
              <a:t>   </a:t>
            </a:r>
          </a:p>
          <a:p>
            <a:pPr marL="109728" indent="0">
              <a:buFont typeface="Wingdings 3"/>
              <a:buNone/>
            </a:pPr>
            <a:endParaRPr lang="en-US" altLang="ko-KR" sz="2400" dirty="0" smtClean="0"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3" name="날짜 개체 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505211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전기</a:t>
            </a:r>
            <a:r>
              <a:rPr lang="en-US" altLang="ko-KR" dirty="0" smtClean="0">
                <a:latin typeface="+mn-ea"/>
              </a:rPr>
              <a:t>-18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 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9-4.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비육전기</a:t>
            </a:r>
            <a:r>
              <a:rPr lang="en-US" altLang="ko-KR" dirty="0" smtClean="0">
                <a:latin typeface="+mn-ea"/>
                <a:ea typeface="+mn-ea"/>
              </a:rPr>
              <a:t>) 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3076" name="Picture 4" descr="C:\Documents and Settings\Administrator\바탕 화면\사진\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613"/>
          <a:stretch>
            <a:fillRect/>
          </a:stretch>
        </p:blipFill>
        <p:spPr bwMode="auto">
          <a:xfrm>
            <a:off x="5717339" y="2279088"/>
            <a:ext cx="3031125" cy="3382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Administrator\바탕 화면\사진\18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962" y="2297831"/>
            <a:ext cx="5045126" cy="3363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065775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후기</a:t>
            </a:r>
            <a:r>
              <a:rPr lang="en-US" altLang="ko-KR" dirty="0" smtClean="0">
                <a:latin typeface="+mn-ea"/>
              </a:rPr>
              <a:t>)</a:t>
            </a:r>
            <a:endParaRPr lang="ko-KR" altLang="en-US" dirty="0">
              <a:latin typeface="+mn-ea"/>
            </a:endParaRPr>
          </a:p>
        </p:txBody>
      </p:sp>
      <p:sp>
        <p:nvSpPr>
          <p:cNvPr id="12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10-1.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비육후기</a:t>
            </a:r>
            <a:r>
              <a:rPr lang="en-US" altLang="ko-KR" dirty="0" smtClean="0">
                <a:latin typeface="+mn-ea"/>
                <a:ea typeface="+mn-ea"/>
              </a:rPr>
              <a:t>)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4052681"/>
              </p:ext>
            </p:extLst>
          </p:nvPr>
        </p:nvGraphicFramePr>
        <p:xfrm>
          <a:off x="611560" y="2060848"/>
          <a:ext cx="792088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518"/>
                <a:gridCol w="6447362"/>
              </a:tblGrid>
              <a:tr h="15245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월령별구분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22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개월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~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출하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432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특징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농후사료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(8~10kg) + </a:t>
                      </a:r>
                      <a:r>
                        <a:rPr lang="ko-KR" altLang="en-US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볏짚적량</a:t>
                      </a:r>
                      <a:endParaRPr lang="en-US" altLang="ko-KR" sz="1600" b="0" baseline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일당증체량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0.7kg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중점관리사항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육질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육량개선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6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저농도비타민급여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1g</a:t>
                      </a:r>
                      <a:r>
                        <a:rPr lang="ko-KR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이라도 더 먹게 관리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포인트가 32개인 별 15"/>
          <p:cNvSpPr/>
          <p:nvPr/>
        </p:nvSpPr>
        <p:spPr>
          <a:xfrm rot="913920">
            <a:off x="4994235" y="1853180"/>
            <a:ext cx="3996982" cy="720080"/>
          </a:xfrm>
          <a:prstGeom prst="star32">
            <a:avLst>
              <a:gd name="adj" fmla="val 447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최종 목표 체중 </a:t>
            </a:r>
            <a:endParaRPr lang="en-US" altLang="ko-KR" dirty="0" smtClean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ko-KR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30</a:t>
            </a:r>
            <a:r>
              <a:rPr lang="ko-KR" altLang="en-US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개</a:t>
            </a:r>
            <a:r>
              <a:rPr lang="ko-KR" altLang="en-US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월 </a:t>
            </a:r>
            <a:r>
              <a:rPr lang="en-US" altLang="ko-KR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</a:rPr>
              <a:t>800kg</a:t>
            </a:r>
            <a:endParaRPr lang="ko-KR" altLang="en-US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11560" y="3717032"/>
            <a:ext cx="792088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사료섭취중지가 발생하지 않도록 세심한 관리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및 관찰</a:t>
            </a:r>
            <a:endParaRPr lang="en-US" altLang="ko-KR" sz="2000" dirty="0" smtClean="0">
              <a:solidFill>
                <a:prstClr val="black"/>
              </a:solidFill>
              <a:latin typeface="맑은 고딕"/>
            </a:endParaRP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사료섭취 중지는 육성기와 비육전기 때 사양관리 잘못으로 발생</a:t>
            </a:r>
            <a:endParaRPr lang="en-US" altLang="ko-KR" sz="2000" dirty="0" smtClean="0">
              <a:solidFill>
                <a:prstClr val="black"/>
              </a:solidFill>
              <a:latin typeface="맑은 고딕"/>
            </a:endParaRP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사료 고르기 실시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(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최소 하루에 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4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번 이상</a:t>
            </a: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)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  - </a:t>
            </a: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사료먹고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남겨놓은 농후사료나 조사료를 쓸어 모아 줄 것</a:t>
            </a:r>
            <a:endParaRPr lang="en-US" altLang="ko-KR" sz="2000" dirty="0" smtClean="0">
              <a:solidFill>
                <a:prstClr val="black"/>
              </a:solidFill>
              <a:latin typeface="맑은 고딕"/>
            </a:endParaRP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ko-KR" altLang="en-US" sz="2000" dirty="0" err="1" smtClean="0">
                <a:solidFill>
                  <a:prstClr val="black"/>
                </a:solidFill>
                <a:latin typeface="맑은 고딕"/>
              </a:rPr>
              <a:t>급수조를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 깨끗하게 유지</a:t>
            </a:r>
            <a:endParaRPr lang="en-US" altLang="ko-KR" sz="2000" dirty="0" smtClean="0">
              <a:solidFill>
                <a:prstClr val="black"/>
              </a:solidFill>
              <a:latin typeface="맑은 고딕"/>
            </a:endParaRP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en-US" altLang="ko-KR" sz="2000" dirty="0" smtClean="0">
                <a:solidFill>
                  <a:prstClr val="black"/>
                </a:solidFill>
                <a:latin typeface="맑은 고딕"/>
              </a:rPr>
              <a:t>   - </a:t>
            </a:r>
            <a:r>
              <a:rPr lang="ko-KR" altLang="en-US" sz="2000" dirty="0" smtClean="0">
                <a:solidFill>
                  <a:prstClr val="black"/>
                </a:solidFill>
                <a:latin typeface="맑은 고딕"/>
              </a:rPr>
              <a:t>물의 질과 양은 육질에 영향을 미침</a:t>
            </a:r>
            <a:endParaRPr lang="en-US" altLang="ko-KR" sz="2000" dirty="0" smtClean="0">
              <a:solidFill>
                <a:prstClr val="black"/>
              </a:solidFill>
              <a:latin typeface="맑은 고딕"/>
            </a:endParaRPr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16964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후기</a:t>
            </a:r>
            <a:r>
              <a:rPr lang="en-US" altLang="ko-KR" dirty="0" smtClean="0">
                <a:latin typeface="+mn-ea"/>
              </a:rPr>
              <a:t>-24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 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10-2.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비육후기</a:t>
            </a:r>
            <a:r>
              <a:rPr lang="en-US" altLang="ko-KR" dirty="0" smtClean="0">
                <a:latin typeface="+mn-ea"/>
                <a:ea typeface="+mn-ea"/>
              </a:rPr>
              <a:t>)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4098" name="Picture 2" descr="C:\Documents and Settings\Administrator\바탕 화면\사진\24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9303" y="2348880"/>
            <a:ext cx="2638641" cy="3957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Administrator\바탕 화면\사진\24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34690"/>
            <a:ext cx="2649753" cy="3974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905408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ko-KR" altLang="en-US" dirty="0" err="1" smtClean="0">
                <a:latin typeface="+mn-ea"/>
              </a:rPr>
              <a:t>큰소비육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후기</a:t>
            </a:r>
            <a:r>
              <a:rPr lang="en-US" altLang="ko-KR" dirty="0" smtClean="0">
                <a:latin typeface="+mn-ea"/>
              </a:rPr>
              <a:t>30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 - </a:t>
            </a:r>
            <a:r>
              <a:rPr lang="ko-KR" altLang="en-US" dirty="0" smtClean="0">
                <a:latin typeface="+mn-ea"/>
              </a:rPr>
              <a:t>사진</a:t>
            </a:r>
            <a:endParaRPr lang="ko-KR" altLang="en-US" dirty="0">
              <a:latin typeface="+mn-ea"/>
            </a:endParaRPr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10-3. </a:t>
            </a:r>
            <a:r>
              <a:rPr lang="ko-KR" altLang="en-US" dirty="0" err="1" smtClean="0">
                <a:latin typeface="+mn-ea"/>
                <a:ea typeface="+mn-ea"/>
              </a:rPr>
              <a:t>큰소</a:t>
            </a:r>
            <a:r>
              <a:rPr lang="en-US" altLang="ko-KR" dirty="0" smtClean="0">
                <a:latin typeface="+mn-ea"/>
                <a:ea typeface="+mn-ea"/>
              </a:rPr>
              <a:t>(</a:t>
            </a:r>
            <a:r>
              <a:rPr lang="ko-KR" altLang="en-US" dirty="0" smtClean="0">
                <a:latin typeface="+mn-ea"/>
                <a:ea typeface="+mn-ea"/>
              </a:rPr>
              <a:t>비육후기</a:t>
            </a:r>
            <a:r>
              <a:rPr lang="en-US" altLang="ko-KR" dirty="0" smtClean="0">
                <a:latin typeface="+mn-ea"/>
                <a:ea typeface="+mn-ea"/>
              </a:rPr>
              <a:t>)</a:t>
            </a:r>
            <a:r>
              <a:rPr lang="ko-KR" altLang="en-US" dirty="0" smtClean="0">
                <a:latin typeface="+mn-ea"/>
                <a:ea typeface="+mn-ea"/>
              </a:rPr>
              <a:t>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5122" name="Picture 2" descr="C:\Documents and Settings\Administrator\바탕 화면\사진\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85"/>
          <a:stretch>
            <a:fillRect/>
          </a:stretch>
        </p:blipFill>
        <p:spPr bwMode="auto">
          <a:xfrm>
            <a:off x="539552" y="2194320"/>
            <a:ext cx="3031365" cy="4042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istrator\바탕 화면\사진\30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259"/>
          <a:stretch>
            <a:fillRect/>
          </a:stretch>
        </p:blipFill>
        <p:spPr bwMode="auto">
          <a:xfrm>
            <a:off x="3923928" y="2122312"/>
            <a:ext cx="497095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407417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</a:rPr>
              <a:t>10-4. </a:t>
            </a:r>
            <a:r>
              <a:rPr lang="ko-KR" altLang="en-US" dirty="0" err="1" smtClean="0">
                <a:latin typeface="+mn-ea"/>
              </a:rPr>
              <a:t>큰소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비육후기</a:t>
            </a:r>
            <a:r>
              <a:rPr lang="en-US" altLang="ko-KR" dirty="0" smtClean="0">
                <a:latin typeface="+mn-ea"/>
              </a:rPr>
              <a:t>) </a:t>
            </a:r>
            <a:r>
              <a:rPr lang="ko-KR" altLang="en-US" dirty="0" smtClean="0">
                <a:latin typeface="+mn-ea"/>
              </a:rPr>
              <a:t>사양관리</a:t>
            </a:r>
            <a:endParaRPr lang="ko-KR" altLang="en-US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장님</a:t>
            </a:r>
            <a:r>
              <a:rPr lang="en-US" altLang="ko-KR" dirty="0" smtClean="0">
                <a:latin typeface="+mn-ea"/>
              </a:rPr>
              <a:t>(30</a:t>
            </a:r>
            <a:r>
              <a:rPr lang="ko-KR" altLang="en-US" dirty="0" smtClean="0">
                <a:latin typeface="+mn-ea"/>
              </a:rPr>
              <a:t>개월</a:t>
            </a:r>
            <a:r>
              <a:rPr lang="en-US" altLang="ko-KR" dirty="0" smtClean="0">
                <a:latin typeface="+mn-ea"/>
              </a:rPr>
              <a:t>)</a:t>
            </a:r>
            <a:endParaRPr lang="ko-KR" altLang="en-US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6146" name="Picture 2" descr="C:\Documents and Settings\Administrator\바탕 화면\사진\장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5403"/>
            <a:ext cx="3887623" cy="2591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Administrator\바탕 화면\사진\IMG_29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77065"/>
            <a:ext cx="3930131" cy="2620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058826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ko-KR" altLang="en-US" b="1" dirty="0" smtClean="0">
                <a:latin typeface="+mn-ea"/>
              </a:rPr>
              <a:t>분만 전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백신접종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err="1" smtClean="0">
                <a:latin typeface="+mn-ea"/>
              </a:rPr>
              <a:t>로타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코로나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대장균</a:t>
            </a:r>
            <a:r>
              <a:rPr lang="en-US" altLang="ko-KR" dirty="0" smtClean="0">
                <a:latin typeface="+mn-ea"/>
              </a:rPr>
              <a:t>)</a:t>
            </a: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비타민 </a:t>
            </a:r>
            <a:r>
              <a:rPr lang="en-US" altLang="ko-KR" dirty="0" smtClean="0">
                <a:latin typeface="+mn-ea"/>
              </a:rPr>
              <a:t>AD3E</a:t>
            </a:r>
            <a:r>
              <a:rPr lang="ko-KR" altLang="en-US" dirty="0" smtClean="0">
                <a:latin typeface="+mn-ea"/>
              </a:rPr>
              <a:t>제재</a:t>
            </a:r>
            <a:r>
              <a:rPr lang="en-US" altLang="ko-KR" dirty="0" smtClean="0">
                <a:latin typeface="+mn-ea"/>
              </a:rPr>
              <a:t> 5ml </a:t>
            </a:r>
            <a:r>
              <a:rPr lang="ko-KR" altLang="en-US" dirty="0" smtClean="0">
                <a:latin typeface="+mn-ea"/>
              </a:rPr>
              <a:t>투여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endParaRPr lang="en-US" altLang="ko-KR" sz="900" dirty="0" smtClean="0">
              <a:latin typeface="+mn-ea"/>
            </a:endParaRPr>
          </a:p>
          <a:p>
            <a:r>
              <a:rPr lang="ko-KR" altLang="en-US" b="1" dirty="0" smtClean="0">
                <a:latin typeface="+mn-ea"/>
              </a:rPr>
              <a:t>분만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면역물질 급여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err="1" smtClean="0">
                <a:latin typeface="+mn-ea"/>
              </a:rPr>
              <a:t>생시체중</a:t>
            </a:r>
            <a:r>
              <a:rPr lang="ko-KR" altLang="en-US" dirty="0" smtClean="0">
                <a:latin typeface="+mn-ea"/>
              </a:rPr>
              <a:t> 측정 및 기록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endParaRPr lang="en-US" altLang="ko-KR" sz="900" b="1" dirty="0" smtClean="0">
              <a:latin typeface="+mn-ea"/>
            </a:endParaRPr>
          </a:p>
          <a:p>
            <a:r>
              <a:rPr lang="ko-KR" altLang="en-US" b="1" dirty="0" smtClean="0">
                <a:latin typeface="+mn-ea"/>
              </a:rPr>
              <a:t>분만 후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비타민 </a:t>
            </a:r>
            <a:r>
              <a:rPr lang="en-US" altLang="ko-KR" dirty="0" smtClean="0">
                <a:latin typeface="+mn-ea"/>
              </a:rPr>
              <a:t>AD3E</a:t>
            </a:r>
            <a:r>
              <a:rPr lang="ko-KR" altLang="en-US" dirty="0" smtClean="0">
                <a:latin typeface="+mn-ea"/>
              </a:rPr>
              <a:t>제재</a:t>
            </a:r>
            <a:r>
              <a:rPr lang="en-US" altLang="ko-KR" dirty="0" smtClean="0">
                <a:latin typeface="+mn-ea"/>
              </a:rPr>
              <a:t> 5ml </a:t>
            </a:r>
            <a:r>
              <a:rPr lang="ko-KR" altLang="en-US" dirty="0" smtClean="0">
                <a:latin typeface="+mn-ea"/>
              </a:rPr>
              <a:t>투여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endParaRPr lang="en-US" altLang="ko-KR" sz="1000" dirty="0" smtClean="0">
              <a:latin typeface="+mn-ea"/>
            </a:endParaRPr>
          </a:p>
          <a:p>
            <a:r>
              <a:rPr lang="ko-KR" altLang="en-US" b="1" dirty="0" smtClean="0">
                <a:latin typeface="+mn-ea"/>
              </a:rPr>
              <a:t>계획교배 </a:t>
            </a:r>
            <a:endParaRPr lang="en-US" altLang="ko-KR" b="1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근친을 피한다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smtClean="0">
                <a:latin typeface="+mn-ea"/>
              </a:rPr>
              <a:t>후대축의 성적 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후대 검정</a:t>
            </a:r>
            <a:r>
              <a:rPr lang="en-US" altLang="ko-KR" dirty="0" smtClean="0">
                <a:latin typeface="+mn-ea"/>
              </a:rPr>
              <a:t>)</a:t>
            </a:r>
            <a:r>
              <a:rPr lang="ko-KR" altLang="en-US" dirty="0" smtClean="0">
                <a:latin typeface="+mn-ea"/>
              </a:rPr>
              <a:t>에 의한 종목 선택</a:t>
            </a:r>
            <a:endParaRPr lang="en-US" altLang="ko-KR" dirty="0" smtClean="0">
              <a:latin typeface="+mn-ea"/>
            </a:endParaRPr>
          </a:p>
          <a:p>
            <a:pPr>
              <a:buNone/>
            </a:pPr>
            <a:r>
              <a:rPr lang="en-US" altLang="ko-KR" dirty="0" smtClean="0">
                <a:latin typeface="+mn-ea"/>
              </a:rPr>
              <a:t>  - </a:t>
            </a:r>
            <a:r>
              <a:rPr lang="ko-KR" altLang="en-US" dirty="0" err="1" smtClean="0">
                <a:latin typeface="+mn-ea"/>
              </a:rPr>
              <a:t>근내지방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등심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도체중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등지방</a:t>
            </a:r>
            <a:r>
              <a:rPr lang="ko-KR" altLang="en-US" dirty="0" smtClean="0">
                <a:latin typeface="+mn-ea"/>
              </a:rPr>
              <a:t> 두께를 고려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12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11. </a:t>
            </a:r>
            <a:r>
              <a:rPr lang="ko-KR" altLang="en-US" dirty="0" err="1" smtClean="0">
                <a:latin typeface="+mn-ea"/>
                <a:ea typeface="+mn-ea"/>
              </a:rPr>
              <a:t>번식우</a:t>
            </a:r>
            <a:r>
              <a:rPr lang="ko-KR" altLang="en-US" dirty="0" smtClean="0">
                <a:latin typeface="+mn-ea"/>
                <a:ea typeface="+mn-ea"/>
              </a:rPr>
              <a:t> 사양관리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16964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12-1. </a:t>
            </a:r>
            <a:r>
              <a:rPr lang="ko-KR" altLang="en-US" dirty="0" smtClean="0">
                <a:latin typeface="+mn-ea"/>
                <a:ea typeface="+mn-ea"/>
              </a:rPr>
              <a:t>등심단면적 </a:t>
            </a:r>
            <a:r>
              <a:rPr lang="en-US" altLang="ko-KR" dirty="0" smtClean="0">
                <a:latin typeface="+mn-ea"/>
                <a:ea typeface="+mn-ea"/>
              </a:rPr>
              <a:t>151cm² </a:t>
            </a:r>
            <a:r>
              <a:rPr lang="ko-KR" altLang="en-US" dirty="0" smtClean="0">
                <a:latin typeface="+mn-ea"/>
                <a:ea typeface="+mn-ea"/>
              </a:rPr>
              <a:t>슈퍼한우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9219" name="Picture 3" descr="C:\Documents and Settings\Administrator\바탕 화면\육종농가자료\151축하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488832" cy="5186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591490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12-2. </a:t>
            </a:r>
            <a:r>
              <a:rPr lang="ko-KR" altLang="en-US" dirty="0" smtClean="0">
                <a:latin typeface="+mn-ea"/>
                <a:ea typeface="+mn-ea"/>
              </a:rPr>
              <a:t>등심단면적 </a:t>
            </a:r>
            <a:r>
              <a:rPr lang="en-US" altLang="ko-KR" dirty="0" smtClean="0">
                <a:latin typeface="+mn-ea"/>
                <a:ea typeface="+mn-ea"/>
              </a:rPr>
              <a:t>151cm² </a:t>
            </a:r>
            <a:r>
              <a:rPr lang="ko-KR" altLang="en-US" dirty="0" smtClean="0">
                <a:latin typeface="+mn-ea"/>
                <a:ea typeface="+mn-ea"/>
              </a:rPr>
              <a:t>슈퍼한우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pic>
        <p:nvPicPr>
          <p:cNvPr id="7" name="Picture 2" descr="C:\Documents and Settings\Administrator\바탕 화면\육종농가자료\꽃등심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020" y="2204864"/>
            <a:ext cx="421195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0" y="1700808"/>
            <a:ext cx="4091053" cy="4392488"/>
          </a:xfrm>
        </p:spPr>
      </p:pic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027116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12-3. </a:t>
            </a:r>
            <a:r>
              <a:rPr lang="ko-KR" altLang="en-US" dirty="0" smtClean="0">
                <a:latin typeface="+mn-ea"/>
                <a:ea typeface="+mn-ea"/>
              </a:rPr>
              <a:t>등심단면적 </a:t>
            </a:r>
            <a:r>
              <a:rPr lang="en-US" altLang="ko-KR" dirty="0" smtClean="0">
                <a:latin typeface="+mn-ea"/>
                <a:ea typeface="+mn-ea"/>
              </a:rPr>
              <a:t>151cm² </a:t>
            </a:r>
            <a:r>
              <a:rPr lang="ko-KR" altLang="en-US" dirty="0" smtClean="0">
                <a:latin typeface="+mn-ea"/>
                <a:ea typeface="+mn-ea"/>
              </a:rPr>
              <a:t>슈퍼한우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545622"/>
          </a:xfrm>
        </p:spPr>
        <p:txBody>
          <a:bodyPr/>
          <a:lstStyle/>
          <a:p>
            <a:r>
              <a:rPr lang="en-US" altLang="ko-KR" dirty="0" smtClean="0">
                <a:latin typeface="+mn-ea"/>
              </a:rPr>
              <a:t>1500</a:t>
            </a:r>
            <a:r>
              <a:rPr lang="ko-KR" altLang="en-US" dirty="0" smtClean="0">
                <a:latin typeface="+mn-ea"/>
              </a:rPr>
              <a:t>번 가계도</a:t>
            </a:r>
            <a:endParaRPr lang="ko-KR" altLang="en-US" dirty="0">
              <a:latin typeface="+mn-ea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391675" y="2530996"/>
            <a:ext cx="8212773" cy="3191227"/>
            <a:chOff x="89502" y="2530996"/>
            <a:chExt cx="8212773" cy="3191227"/>
          </a:xfrm>
        </p:grpSpPr>
        <p:sp>
          <p:nvSpPr>
            <p:cNvPr id="11" name="TextBox 10"/>
            <p:cNvSpPr txBox="1"/>
            <p:nvPr/>
          </p:nvSpPr>
          <p:spPr>
            <a:xfrm>
              <a:off x="1385646" y="2564904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388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385646" y="3131676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388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85646" y="3707740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538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5646" y="4293096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497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385646" y="4931876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497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grpSp>
          <p:nvGrpSpPr>
            <p:cNvPr id="50" name="그룹 49"/>
            <p:cNvGrpSpPr/>
            <p:nvPr/>
          </p:nvGrpSpPr>
          <p:grpSpPr>
            <a:xfrm>
              <a:off x="880973" y="2852936"/>
              <a:ext cx="1395367" cy="2376264"/>
              <a:chOff x="880973" y="2852936"/>
              <a:chExt cx="1395367" cy="2376264"/>
            </a:xfrm>
          </p:grpSpPr>
          <p:cxnSp>
            <p:nvCxnSpPr>
              <p:cNvPr id="10250" name="직선 연결선 10249"/>
              <p:cNvCxnSpPr/>
              <p:nvPr/>
            </p:nvCxnSpPr>
            <p:spPr>
              <a:xfrm flipH="1">
                <a:off x="1259632" y="2852936"/>
                <a:ext cx="1016707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/>
              <p:cNvCxnSpPr/>
              <p:nvPr/>
            </p:nvCxnSpPr>
            <p:spPr>
              <a:xfrm flipH="1">
                <a:off x="1259632" y="3429000"/>
                <a:ext cx="1016707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/>
              <p:cNvCxnSpPr/>
              <p:nvPr/>
            </p:nvCxnSpPr>
            <p:spPr>
              <a:xfrm flipH="1">
                <a:off x="880973" y="4005064"/>
                <a:ext cx="1395367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/>
              <p:cNvCxnSpPr/>
              <p:nvPr/>
            </p:nvCxnSpPr>
            <p:spPr>
              <a:xfrm flipH="1">
                <a:off x="1259632" y="4581128"/>
                <a:ext cx="1016707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 flipH="1">
                <a:off x="1259632" y="5229200"/>
                <a:ext cx="1016707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52" name="직선 연결선 10251"/>
              <p:cNvCxnSpPr/>
              <p:nvPr/>
            </p:nvCxnSpPr>
            <p:spPr>
              <a:xfrm>
                <a:off x="1259632" y="2862228"/>
                <a:ext cx="0" cy="236697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58" name="그룹 10257"/>
            <p:cNvGrpSpPr/>
            <p:nvPr/>
          </p:nvGrpSpPr>
          <p:grpSpPr>
            <a:xfrm>
              <a:off x="2276339" y="2679706"/>
              <a:ext cx="2367669" cy="646331"/>
              <a:chOff x="2276339" y="2679706"/>
              <a:chExt cx="2367669" cy="646331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2276339" y="2679706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0919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3218968" y="2679706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(92cm²)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259" name="그룹 10258"/>
            <p:cNvGrpSpPr/>
            <p:nvPr/>
          </p:nvGrpSpPr>
          <p:grpSpPr>
            <a:xfrm>
              <a:off x="2267745" y="3212976"/>
              <a:ext cx="2361145" cy="369332"/>
              <a:chOff x="2267745" y="3212976"/>
              <a:chExt cx="2361145" cy="369332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2267745" y="3212976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b="1" u="sng" dirty="0" smtClean="0">
                    <a:solidFill>
                      <a:srgbClr val="FF0000"/>
                    </a:solidFill>
                    <a:latin typeface="휴먼명조" pitchFamily="2" charset="-127"/>
                    <a:ea typeface="휴먼명조" pitchFamily="2" charset="-127"/>
                  </a:rPr>
                  <a:t>1500</a:t>
                </a:r>
                <a:endParaRPr lang="ko-KR" altLang="en-US" b="1" u="sng" dirty="0">
                  <a:solidFill>
                    <a:srgbClr val="FF0000"/>
                  </a:solidFill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3203850" y="3212976"/>
                <a:ext cx="1425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260" name="그룹 10259"/>
            <p:cNvGrpSpPr/>
            <p:nvPr/>
          </p:nvGrpSpPr>
          <p:grpSpPr>
            <a:xfrm>
              <a:off x="2267744" y="3861281"/>
              <a:ext cx="2361144" cy="646331"/>
              <a:chOff x="2267744" y="3861281"/>
              <a:chExt cx="2361144" cy="64633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267744" y="3861281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2172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3203848" y="3861281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(118cm²)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261" name="그룹 10260"/>
            <p:cNvGrpSpPr/>
            <p:nvPr/>
          </p:nvGrpSpPr>
          <p:grpSpPr>
            <a:xfrm>
              <a:off x="2267744" y="4509120"/>
              <a:ext cx="2361144" cy="646331"/>
              <a:chOff x="2267744" y="4509120"/>
              <a:chExt cx="2361144" cy="646331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2267744" y="4509120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1209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3203848" y="4509120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1++A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(78cm²)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262" name="그룹 10261"/>
            <p:cNvGrpSpPr/>
            <p:nvPr/>
          </p:nvGrpSpPr>
          <p:grpSpPr>
            <a:xfrm>
              <a:off x="2267744" y="5075892"/>
              <a:ext cx="2361144" cy="646331"/>
              <a:chOff x="2267744" y="5075892"/>
              <a:chExt cx="2361144" cy="64633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267744" y="5075892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0353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3203848" y="5075892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1++A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(138cm²)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6" name="그룹 105"/>
            <p:cNvGrpSpPr/>
            <p:nvPr/>
          </p:nvGrpSpPr>
          <p:grpSpPr>
            <a:xfrm>
              <a:off x="5475337" y="2614270"/>
              <a:ext cx="2361144" cy="646331"/>
              <a:chOff x="2267744" y="3861281"/>
              <a:chExt cx="2361144" cy="646331"/>
            </a:xfrm>
          </p:grpSpPr>
          <p:sp>
            <p:nvSpPr>
              <p:cNvPr id="107" name="TextBox 106"/>
              <p:cNvSpPr txBox="1"/>
              <p:nvPr/>
            </p:nvSpPr>
            <p:spPr>
              <a:xfrm>
                <a:off x="2267744" y="3861281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3242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3203848" y="3861281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1++A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(98cm²)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09" name="그룹 108"/>
            <p:cNvGrpSpPr/>
            <p:nvPr/>
          </p:nvGrpSpPr>
          <p:grpSpPr>
            <a:xfrm>
              <a:off x="5475337" y="3212976"/>
              <a:ext cx="2361144" cy="646331"/>
              <a:chOff x="2267744" y="4509120"/>
              <a:chExt cx="2361144" cy="646331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2267744" y="4509120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b="1" dirty="0" smtClean="0">
                    <a:solidFill>
                      <a:srgbClr val="FF0000"/>
                    </a:solidFill>
                    <a:latin typeface="휴먼명조" pitchFamily="2" charset="-127"/>
                    <a:ea typeface="휴먼명조" pitchFamily="2" charset="-127"/>
                  </a:rPr>
                  <a:t>4323</a:t>
                </a:r>
                <a:endParaRPr lang="ko-KR" altLang="en-US" b="1" dirty="0">
                  <a:solidFill>
                    <a:srgbClr val="FF0000"/>
                  </a:solidFill>
                  <a:latin typeface="휴먼명조" pitchFamily="2" charset="-127"/>
                  <a:ea typeface="휴먼명조" pitchFamily="2" charset="-127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203848" y="4509120"/>
                <a:ext cx="142504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1++A</a:t>
                </a:r>
              </a:p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(</a:t>
                </a:r>
                <a:r>
                  <a:rPr lang="en-US" altLang="ko-KR" dirty="0" smtClean="0">
                    <a:solidFill>
                      <a:srgbClr val="FF0000"/>
                    </a:solidFill>
                    <a:latin typeface="휴먼명조" pitchFamily="2" charset="-127"/>
                    <a:ea typeface="휴먼명조" pitchFamily="2" charset="-127"/>
                  </a:rPr>
                  <a:t>151cm²</a:t>
                </a:r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grpSp>
          <p:nvGrpSpPr>
            <p:cNvPr id="112" name="그룹 111"/>
            <p:cNvGrpSpPr/>
            <p:nvPr/>
          </p:nvGrpSpPr>
          <p:grpSpPr>
            <a:xfrm>
              <a:off x="5493963" y="3789040"/>
              <a:ext cx="2808312" cy="709047"/>
              <a:chOff x="2286370" y="5013176"/>
              <a:chExt cx="2808312" cy="709047"/>
            </a:xfrm>
          </p:grpSpPr>
          <p:sp>
            <p:nvSpPr>
              <p:cNvPr id="113" name="TextBox 112"/>
              <p:cNvSpPr txBox="1"/>
              <p:nvPr/>
            </p:nvSpPr>
            <p:spPr>
              <a:xfrm>
                <a:off x="2286370" y="5013176"/>
                <a:ext cx="810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3489</a:t>
                </a: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3203847" y="5075892"/>
                <a:ext cx="189083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smtClean="0">
                    <a:latin typeface="휴먼명조" pitchFamily="2" charset="-127"/>
                    <a:ea typeface="휴먼명조" pitchFamily="2" charset="-127"/>
                  </a:rPr>
                  <a:t>1++B</a:t>
                </a:r>
              </a:p>
              <a:p>
                <a:r>
                  <a:rPr lang="en-US" altLang="ko-KR" smtClean="0">
                    <a:latin typeface="휴먼명조" pitchFamily="2" charset="-127"/>
                    <a:ea typeface="휴먼명조" pitchFamily="2" charset="-127"/>
                  </a:rPr>
                  <a:t>(126cm²)</a:t>
                </a:r>
                <a:endParaRPr lang="ko-KR" altLang="en-US" dirty="0">
                  <a:latin typeface="휴먼명조" pitchFamily="2" charset="-127"/>
                  <a:ea typeface="휴먼명조" pitchFamily="2" charset="-127"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4809263" y="2530996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497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827265" y="3107060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497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827265" y="3683124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latin typeface="휴먼명조" pitchFamily="2" charset="-127"/>
                  <a:ea typeface="휴먼명조" pitchFamily="2" charset="-127"/>
                </a:rPr>
                <a:t>538</a:t>
              </a:r>
              <a:endParaRPr lang="ko-KR" altLang="en-US" dirty="0">
                <a:latin typeface="휴먼명조" pitchFamily="2" charset="-127"/>
                <a:ea typeface="휴먼명조" pitchFamily="2" charset="-127"/>
              </a:endParaRPr>
            </a:p>
          </p:txBody>
        </p:sp>
        <p:grpSp>
          <p:nvGrpSpPr>
            <p:cNvPr id="51" name="그룹 50"/>
            <p:cNvGrpSpPr/>
            <p:nvPr/>
          </p:nvGrpSpPr>
          <p:grpSpPr>
            <a:xfrm>
              <a:off x="3081071" y="2790453"/>
              <a:ext cx="2394266" cy="1180703"/>
              <a:chOff x="3081071" y="2790453"/>
              <a:chExt cx="2394266" cy="1180703"/>
            </a:xfrm>
          </p:grpSpPr>
          <p:cxnSp>
            <p:nvCxnSpPr>
              <p:cNvPr id="10264" name="직선 연결선 10263"/>
              <p:cNvCxnSpPr/>
              <p:nvPr/>
            </p:nvCxnSpPr>
            <p:spPr>
              <a:xfrm>
                <a:off x="4683249" y="2790453"/>
                <a:ext cx="792088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연결선 116"/>
              <p:cNvCxnSpPr/>
              <p:nvPr/>
            </p:nvCxnSpPr>
            <p:spPr>
              <a:xfrm>
                <a:off x="4683249" y="3395092"/>
                <a:ext cx="792088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직선 연결선 117"/>
              <p:cNvCxnSpPr/>
              <p:nvPr/>
            </p:nvCxnSpPr>
            <p:spPr>
              <a:xfrm>
                <a:off x="4683249" y="3971156"/>
                <a:ext cx="792088" cy="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66" name="직선 연결선 10265"/>
              <p:cNvCxnSpPr/>
              <p:nvPr/>
            </p:nvCxnSpPr>
            <p:spPr>
              <a:xfrm>
                <a:off x="4683249" y="2798936"/>
                <a:ext cx="0" cy="117222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70" name="직선 연결선 10269"/>
              <p:cNvCxnSpPr/>
              <p:nvPr/>
            </p:nvCxnSpPr>
            <p:spPr>
              <a:xfrm flipH="1" flipV="1">
                <a:off x="3081071" y="3395092"/>
                <a:ext cx="1602178" cy="1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3" name="TextBox 132"/>
            <p:cNvSpPr txBox="1"/>
            <p:nvPr/>
          </p:nvSpPr>
          <p:spPr>
            <a:xfrm>
              <a:off x="89502" y="3851756"/>
              <a:ext cx="8100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u="sng" dirty="0" smtClean="0">
                  <a:solidFill>
                    <a:srgbClr val="FF0000"/>
                  </a:solidFill>
                  <a:latin typeface="휴먼명조" pitchFamily="2" charset="-127"/>
                  <a:ea typeface="휴먼명조" pitchFamily="2" charset="-127"/>
                </a:rPr>
                <a:t>3953</a:t>
              </a:r>
              <a:endParaRPr lang="ko-KR" altLang="en-US" b="1" u="sng" dirty="0">
                <a:solidFill>
                  <a:srgbClr val="FF0000"/>
                </a:solidFill>
                <a:latin typeface="휴먼명조" pitchFamily="2" charset="-127"/>
                <a:ea typeface="휴먼명조" pitchFamily="2" charset="-127"/>
              </a:endParaRPr>
            </a:p>
          </p:txBody>
        </p:sp>
      </p:grpSp>
      <p:sp>
        <p:nvSpPr>
          <p:cNvPr id="54" name="슬라이드 번호 개체 틀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53" name="날짜 개체 틀 5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588973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12-4. </a:t>
            </a:r>
            <a:r>
              <a:rPr lang="ko-KR" altLang="en-US" dirty="0" smtClean="0">
                <a:latin typeface="+mn-ea"/>
                <a:ea typeface="+mn-ea"/>
              </a:rPr>
              <a:t>등심단면적 </a:t>
            </a:r>
            <a:r>
              <a:rPr lang="en-US" altLang="ko-KR" dirty="0" smtClean="0">
                <a:latin typeface="+mn-ea"/>
                <a:ea typeface="+mn-ea"/>
              </a:rPr>
              <a:t>151cm² </a:t>
            </a:r>
            <a:r>
              <a:rPr lang="ko-KR" altLang="en-US" dirty="0" smtClean="0">
                <a:latin typeface="+mn-ea"/>
                <a:ea typeface="+mn-ea"/>
              </a:rPr>
              <a:t>슈퍼한우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545622"/>
          </a:xfrm>
        </p:spPr>
        <p:txBody>
          <a:bodyPr/>
          <a:lstStyle/>
          <a:p>
            <a:r>
              <a:rPr lang="en-US" altLang="ko-KR" dirty="0" smtClean="0">
                <a:latin typeface="+mn-ea"/>
              </a:rPr>
              <a:t>3489</a:t>
            </a:r>
            <a:r>
              <a:rPr lang="ko-KR" altLang="en-US" dirty="0" smtClean="0">
                <a:latin typeface="+mn-ea"/>
              </a:rPr>
              <a:t>번</a:t>
            </a:r>
            <a:endParaRPr lang="ko-KR" altLang="en-US" dirty="0">
              <a:latin typeface="+mn-ea"/>
            </a:endParaRPr>
          </a:p>
        </p:txBody>
      </p:sp>
      <p:pic>
        <p:nvPicPr>
          <p:cNvPr id="7170" name="Picture 2" descr="C:\Documents and Settings\Administrator\바탕 화면\사진\IMG_29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81"/>
          <a:stretch>
            <a:fillRect/>
          </a:stretch>
        </p:blipFill>
        <p:spPr bwMode="auto">
          <a:xfrm>
            <a:off x="539552" y="2276872"/>
            <a:ext cx="2736304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Documents and Settings\Administrator\바탕 화면\사진\1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276872"/>
            <a:ext cx="540060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698495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1-2. </a:t>
            </a:r>
            <a:r>
              <a:rPr lang="ko-KR" altLang="en-US" dirty="0" smtClean="0">
                <a:latin typeface="+mn-ea"/>
                <a:ea typeface="+mn-ea"/>
              </a:rPr>
              <a:t>계림농장 현황</a:t>
            </a:r>
            <a:endParaRPr lang="ko-KR" altLang="en-US" dirty="0">
              <a:latin typeface="+mn-ea"/>
              <a:ea typeface="+mn-ea"/>
            </a:endParaRPr>
          </a:p>
        </p:txBody>
      </p:sp>
      <p:pic>
        <p:nvPicPr>
          <p:cNvPr id="4" name="Picture 2" descr="C:\Documents and Settings\Administrator\바탕 화면\위성사진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09" t="7349" r="17280" b="12167"/>
          <a:stretch/>
        </p:blipFill>
        <p:spPr bwMode="auto">
          <a:xfrm rot="5400000">
            <a:off x="2219740" y="1028732"/>
            <a:ext cx="4704520" cy="648072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235830" y="1340768"/>
            <a:ext cx="16805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700" b="1" dirty="0">
                <a:solidFill>
                  <a:prstClr val="black"/>
                </a:solidFill>
                <a:latin typeface="+mn-ea"/>
              </a:rPr>
              <a:t>위성사진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463568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545622"/>
          </a:xfrm>
        </p:spPr>
        <p:txBody>
          <a:bodyPr/>
          <a:lstStyle/>
          <a:p>
            <a:r>
              <a:rPr lang="en-US" altLang="ko-KR" dirty="0" smtClean="0">
                <a:latin typeface="+mn-ea"/>
              </a:rPr>
              <a:t>3489</a:t>
            </a:r>
            <a:r>
              <a:rPr lang="ko-KR" altLang="en-US" dirty="0" smtClean="0">
                <a:latin typeface="+mn-ea"/>
              </a:rPr>
              <a:t>번</a:t>
            </a:r>
            <a:endParaRPr lang="ko-KR" altLang="en-US" dirty="0"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9" name="제목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1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altLang="ko-KR" dirty="0" smtClean="0">
                <a:latin typeface="+mn-ea"/>
                <a:ea typeface="+mn-ea"/>
              </a:rPr>
              <a:t>12-5. </a:t>
            </a:r>
            <a:r>
              <a:rPr lang="ko-KR" altLang="en-US" dirty="0" smtClean="0">
                <a:latin typeface="+mn-ea"/>
                <a:ea typeface="+mn-ea"/>
              </a:rPr>
              <a:t>등심단면적 </a:t>
            </a:r>
            <a:r>
              <a:rPr lang="en-US" altLang="ko-KR" dirty="0" smtClean="0">
                <a:latin typeface="+mn-ea"/>
                <a:ea typeface="+mn-ea"/>
              </a:rPr>
              <a:t>151cm² </a:t>
            </a:r>
            <a:r>
              <a:rPr lang="ko-KR" altLang="en-US" dirty="0" smtClean="0">
                <a:latin typeface="+mn-ea"/>
                <a:ea typeface="+mn-ea"/>
              </a:rPr>
              <a:t>슈퍼한우</a:t>
            </a:r>
            <a:endParaRPr lang="ko-KR" altLang="en-US" dirty="0">
              <a:latin typeface="+mn-ea"/>
              <a:ea typeface="+mn-ea"/>
            </a:endParaRPr>
          </a:p>
        </p:txBody>
      </p:sp>
      <p:pic>
        <p:nvPicPr>
          <p:cNvPr id="11" name="Picture 3" descr="C:\Documents and Settings\Administrator\바탕 화면\사진\1500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37112"/>
            <a:ext cx="3198490" cy="213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Administrator\바탕 화면\사진\1500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3240364" cy="2160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Documents and Settings\Administrator\바탕 화면\사진\1500-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788024" y="2060848"/>
            <a:ext cx="324036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156350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13-1. </a:t>
            </a:r>
            <a:r>
              <a:rPr lang="ko-KR" altLang="en-US" dirty="0" smtClean="0">
                <a:latin typeface="+mn-ea"/>
                <a:ea typeface="+mn-ea"/>
              </a:rPr>
              <a:t>계림농장의 궁극적 목표</a:t>
            </a:r>
            <a:r>
              <a:rPr lang="en-US" altLang="ko-KR" dirty="0" smtClean="0">
                <a:latin typeface="+mn-ea"/>
                <a:ea typeface="+mn-ea"/>
              </a:rPr>
              <a:t>(2014)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1454968" y="1999381"/>
            <a:ext cx="6285384" cy="3589859"/>
          </a:xfrm>
        </p:spPr>
        <p:txBody>
          <a:bodyPr/>
          <a:lstStyle/>
          <a:p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1++</a:t>
            </a:r>
            <a:r>
              <a:rPr lang="ko-KR" altLang="en-US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ko-KR" altLang="en-US" b="1" dirty="0" err="1" smtClean="0">
                <a:solidFill>
                  <a:srgbClr val="FF0000"/>
                </a:solidFill>
                <a:latin typeface="+mn-ea"/>
              </a:rPr>
              <a:t>출현율</a:t>
            </a:r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100% </a:t>
            </a:r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달성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!!</a:t>
            </a:r>
          </a:p>
          <a:p>
            <a:endParaRPr lang="en-US" altLang="ko-KR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등심단면적 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115cm² </a:t>
            </a:r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이상 달성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!!</a:t>
            </a:r>
          </a:p>
          <a:p>
            <a:endParaRPr lang="en-US" altLang="ko-KR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ko-KR" altLang="en-US" b="1" dirty="0" err="1" smtClean="0">
                <a:solidFill>
                  <a:srgbClr val="FF0000"/>
                </a:solidFill>
                <a:latin typeface="+mn-ea"/>
              </a:rPr>
              <a:t>도체중</a:t>
            </a:r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500kg</a:t>
            </a:r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이상 달성</a:t>
            </a:r>
            <a:r>
              <a:rPr lang="en-US" altLang="ko-KR" b="1" dirty="0" smtClean="0">
                <a:solidFill>
                  <a:srgbClr val="FF0000"/>
                </a:solidFill>
                <a:latin typeface="+mn-ea"/>
              </a:rPr>
              <a:t>!!</a:t>
            </a:r>
          </a:p>
          <a:p>
            <a:endParaRPr lang="en-US" altLang="ko-KR" b="1" dirty="0">
              <a:solidFill>
                <a:srgbClr val="FF0000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rgbClr val="FF0000"/>
                </a:solidFill>
                <a:latin typeface="+mn-ea"/>
              </a:rPr>
              <a:t>한국에서 최고의 </a:t>
            </a:r>
            <a:r>
              <a:rPr lang="ko-KR" altLang="en-US" b="1" dirty="0" err="1" smtClean="0">
                <a:solidFill>
                  <a:srgbClr val="FF0000"/>
                </a:solidFill>
                <a:latin typeface="+mn-ea"/>
              </a:rPr>
              <a:t>우량번식우집단</a:t>
            </a:r>
            <a:endParaRPr lang="ko-KR" altLang="en-US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0702626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pPr algn="ctr">
              <a:buNone/>
            </a:pPr>
            <a:r>
              <a:rPr lang="ko-KR" altLang="en-US" sz="4800" dirty="0" smtClean="0"/>
              <a:t>감사합니다</a:t>
            </a:r>
            <a:endParaRPr lang="ko-KR" altLang="en-US" sz="4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365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1-3. </a:t>
            </a:r>
            <a:r>
              <a:rPr lang="ko-KR" altLang="en-US" dirty="0" smtClean="0">
                <a:latin typeface="+mn-ea"/>
                <a:ea typeface="+mn-ea"/>
              </a:rPr>
              <a:t>계림농장 현황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236296" y="5513457"/>
            <a:ext cx="133434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8" lvl="0">
              <a:spcBef>
                <a:spcPts val="400"/>
              </a:spcBef>
              <a:buClr>
                <a:srgbClr val="2DA2BF"/>
              </a:buClr>
              <a:buSzPct val="68000"/>
            </a:pPr>
            <a:r>
              <a:rPr lang="ko-KR" altLang="en-US" sz="2700" b="1" dirty="0" smtClean="0">
                <a:solidFill>
                  <a:prstClr val="black"/>
                </a:solidFill>
                <a:latin typeface="+mn-ea"/>
              </a:rPr>
              <a:t>배치</a:t>
            </a:r>
            <a:r>
              <a:rPr lang="ko-KR" altLang="en-US" sz="2700" b="1" dirty="0">
                <a:solidFill>
                  <a:prstClr val="black"/>
                </a:solidFill>
                <a:latin typeface="+mn-ea"/>
              </a:rPr>
              <a:t>도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grpSp>
        <p:nvGrpSpPr>
          <p:cNvPr id="59" name="그룹 58"/>
          <p:cNvGrpSpPr/>
          <p:nvPr/>
        </p:nvGrpSpPr>
        <p:grpSpPr>
          <a:xfrm>
            <a:off x="107504" y="1425476"/>
            <a:ext cx="8712968" cy="5243884"/>
            <a:chOff x="107504" y="1425476"/>
            <a:chExt cx="8712968" cy="5243884"/>
          </a:xfrm>
        </p:grpSpPr>
        <p:grpSp>
          <p:nvGrpSpPr>
            <p:cNvPr id="19" name="그룹 18"/>
            <p:cNvGrpSpPr/>
            <p:nvPr/>
          </p:nvGrpSpPr>
          <p:grpSpPr>
            <a:xfrm>
              <a:off x="222778" y="1556792"/>
              <a:ext cx="8431634" cy="5112568"/>
              <a:chOff x="1117600" y="2217440"/>
              <a:chExt cx="7114108" cy="4036888"/>
            </a:xfrm>
          </p:grpSpPr>
          <p:sp>
            <p:nvSpPr>
              <p:cNvPr id="16" name="직사각형 15"/>
              <p:cNvSpPr/>
              <p:nvPr/>
            </p:nvSpPr>
            <p:spPr>
              <a:xfrm>
                <a:off x="1117600" y="2217440"/>
                <a:ext cx="7114108" cy="4036888"/>
              </a:xfrm>
              <a:custGeom>
                <a:avLst/>
                <a:gdLst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44816 w 7344816"/>
                  <a:gd name="connsiteY2" fmla="*/ 4392488 h 4392488"/>
                  <a:gd name="connsiteX3" fmla="*/ 0 w 7344816"/>
                  <a:gd name="connsiteY3" fmla="*/ 4392488 h 4392488"/>
                  <a:gd name="connsiteX4" fmla="*/ 0 w 7344816"/>
                  <a:gd name="connsiteY4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0 w 7344816"/>
                  <a:gd name="connsiteY3" fmla="*/ 4392488 h 4392488"/>
                  <a:gd name="connsiteX4" fmla="*/ 0 w 7344816"/>
                  <a:gd name="connsiteY4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4536008 w 7344816"/>
                  <a:gd name="connsiteY3" fmla="*/ 2443460 h 4392488"/>
                  <a:gd name="connsiteX4" fmla="*/ 0 w 7344816"/>
                  <a:gd name="connsiteY4" fmla="*/ 4392488 h 4392488"/>
                  <a:gd name="connsiteX5" fmla="*/ 0 w 7344816"/>
                  <a:gd name="connsiteY5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5107508 w 7344816"/>
                  <a:gd name="connsiteY3" fmla="*/ 4043660 h 4392488"/>
                  <a:gd name="connsiteX4" fmla="*/ 4536008 w 7344816"/>
                  <a:gd name="connsiteY4" fmla="*/ 2443460 h 4392488"/>
                  <a:gd name="connsiteX5" fmla="*/ 0 w 7344816"/>
                  <a:gd name="connsiteY5" fmla="*/ 4392488 h 4392488"/>
                  <a:gd name="connsiteX6" fmla="*/ 0 w 7344816"/>
                  <a:gd name="connsiteY6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5107508 w 7344816"/>
                  <a:gd name="connsiteY3" fmla="*/ 4043660 h 4392488"/>
                  <a:gd name="connsiteX4" fmla="*/ 5132908 w 7344816"/>
                  <a:gd name="connsiteY4" fmla="*/ 4030960 h 4392488"/>
                  <a:gd name="connsiteX5" fmla="*/ 0 w 7344816"/>
                  <a:gd name="connsiteY5" fmla="*/ 4392488 h 4392488"/>
                  <a:gd name="connsiteX6" fmla="*/ 0 w 7344816"/>
                  <a:gd name="connsiteY6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5107508 w 7344816"/>
                  <a:gd name="connsiteY3" fmla="*/ 4043660 h 4392488"/>
                  <a:gd name="connsiteX4" fmla="*/ 0 w 7344816"/>
                  <a:gd name="connsiteY4" fmla="*/ 4392488 h 4392488"/>
                  <a:gd name="connsiteX5" fmla="*/ 0 w 7344816"/>
                  <a:gd name="connsiteY5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5107508 w 7344816"/>
                  <a:gd name="connsiteY3" fmla="*/ 4043660 h 4392488"/>
                  <a:gd name="connsiteX4" fmla="*/ 0 w 7344816"/>
                  <a:gd name="connsiteY4" fmla="*/ 4392488 h 4392488"/>
                  <a:gd name="connsiteX5" fmla="*/ 0 w 7344816"/>
                  <a:gd name="connsiteY5" fmla="*/ 0 h 4392488"/>
                  <a:gd name="connsiteX0" fmla="*/ 0 w 7344816"/>
                  <a:gd name="connsiteY0" fmla="*/ 0 h 4392488"/>
                  <a:gd name="connsiteX1" fmla="*/ 7344816 w 7344816"/>
                  <a:gd name="connsiteY1" fmla="*/ 0 h 4392488"/>
                  <a:gd name="connsiteX2" fmla="*/ 7332116 w 7344816"/>
                  <a:gd name="connsiteY2" fmla="*/ 1268288 h 4392488"/>
                  <a:gd name="connsiteX3" fmla="*/ 5107508 w 7344816"/>
                  <a:gd name="connsiteY3" fmla="*/ 4043660 h 4392488"/>
                  <a:gd name="connsiteX4" fmla="*/ 0 w 7344816"/>
                  <a:gd name="connsiteY4" fmla="*/ 4392488 h 4392488"/>
                  <a:gd name="connsiteX5" fmla="*/ 0 w 7344816"/>
                  <a:gd name="connsiteY5" fmla="*/ 0 h 4392488"/>
                  <a:gd name="connsiteX0" fmla="*/ 0 w 7344816"/>
                  <a:gd name="connsiteY0" fmla="*/ 0 h 4265488"/>
                  <a:gd name="connsiteX1" fmla="*/ 7344816 w 7344816"/>
                  <a:gd name="connsiteY1" fmla="*/ 0 h 4265488"/>
                  <a:gd name="connsiteX2" fmla="*/ 7332116 w 7344816"/>
                  <a:gd name="connsiteY2" fmla="*/ 1268288 h 4265488"/>
                  <a:gd name="connsiteX3" fmla="*/ 5107508 w 7344816"/>
                  <a:gd name="connsiteY3" fmla="*/ 4043660 h 4265488"/>
                  <a:gd name="connsiteX4" fmla="*/ 1447800 w 7344816"/>
                  <a:gd name="connsiteY4" fmla="*/ 4265488 h 4265488"/>
                  <a:gd name="connsiteX5" fmla="*/ 0 w 7344816"/>
                  <a:gd name="connsiteY5" fmla="*/ 0 h 4265488"/>
                  <a:gd name="connsiteX0" fmla="*/ 0 w 7344816"/>
                  <a:gd name="connsiteY0" fmla="*/ 0 h 4265488"/>
                  <a:gd name="connsiteX1" fmla="*/ 7344816 w 7344816"/>
                  <a:gd name="connsiteY1" fmla="*/ 0 h 4265488"/>
                  <a:gd name="connsiteX2" fmla="*/ 7332116 w 7344816"/>
                  <a:gd name="connsiteY2" fmla="*/ 1268288 h 4265488"/>
                  <a:gd name="connsiteX3" fmla="*/ 5107508 w 7344816"/>
                  <a:gd name="connsiteY3" fmla="*/ 4043660 h 4265488"/>
                  <a:gd name="connsiteX4" fmla="*/ 1447800 w 7344816"/>
                  <a:gd name="connsiteY4" fmla="*/ 4265488 h 4265488"/>
                  <a:gd name="connsiteX5" fmla="*/ 916508 w 7344816"/>
                  <a:gd name="connsiteY5" fmla="*/ 2735560 h 4265488"/>
                  <a:gd name="connsiteX6" fmla="*/ 0 w 7344816"/>
                  <a:gd name="connsiteY6" fmla="*/ 0 h 4265488"/>
                  <a:gd name="connsiteX0" fmla="*/ 0 w 7344816"/>
                  <a:gd name="connsiteY0" fmla="*/ 0 h 4265488"/>
                  <a:gd name="connsiteX1" fmla="*/ 7344816 w 7344816"/>
                  <a:gd name="connsiteY1" fmla="*/ 0 h 4265488"/>
                  <a:gd name="connsiteX2" fmla="*/ 7332116 w 7344816"/>
                  <a:gd name="connsiteY2" fmla="*/ 1268288 h 4265488"/>
                  <a:gd name="connsiteX3" fmla="*/ 5107508 w 7344816"/>
                  <a:gd name="connsiteY3" fmla="*/ 4043660 h 4265488"/>
                  <a:gd name="connsiteX4" fmla="*/ 1447800 w 7344816"/>
                  <a:gd name="connsiteY4" fmla="*/ 4265488 h 4265488"/>
                  <a:gd name="connsiteX5" fmla="*/ 1361008 w 7344816"/>
                  <a:gd name="connsiteY5" fmla="*/ 2468860 h 4265488"/>
                  <a:gd name="connsiteX6" fmla="*/ 0 w 7344816"/>
                  <a:gd name="connsiteY6" fmla="*/ 0 h 4265488"/>
                  <a:gd name="connsiteX0" fmla="*/ 0 w 7344816"/>
                  <a:gd name="connsiteY0" fmla="*/ 0 h 4265488"/>
                  <a:gd name="connsiteX1" fmla="*/ 7344816 w 7344816"/>
                  <a:gd name="connsiteY1" fmla="*/ 0 h 4265488"/>
                  <a:gd name="connsiteX2" fmla="*/ 7332116 w 7344816"/>
                  <a:gd name="connsiteY2" fmla="*/ 1268288 h 4265488"/>
                  <a:gd name="connsiteX3" fmla="*/ 5107508 w 7344816"/>
                  <a:gd name="connsiteY3" fmla="*/ 4043660 h 4265488"/>
                  <a:gd name="connsiteX4" fmla="*/ 1447800 w 7344816"/>
                  <a:gd name="connsiteY4" fmla="*/ 4265488 h 4265488"/>
                  <a:gd name="connsiteX5" fmla="*/ 1361008 w 7344816"/>
                  <a:gd name="connsiteY5" fmla="*/ 2468860 h 4265488"/>
                  <a:gd name="connsiteX6" fmla="*/ 687908 w 7344816"/>
                  <a:gd name="connsiteY6" fmla="*/ 1198860 h 4265488"/>
                  <a:gd name="connsiteX7" fmla="*/ 0 w 7344816"/>
                  <a:gd name="connsiteY7" fmla="*/ 0 h 4265488"/>
                  <a:gd name="connsiteX0" fmla="*/ 0 w 7344816"/>
                  <a:gd name="connsiteY0" fmla="*/ 0 h 4265488"/>
                  <a:gd name="connsiteX1" fmla="*/ 7344816 w 7344816"/>
                  <a:gd name="connsiteY1" fmla="*/ 0 h 4265488"/>
                  <a:gd name="connsiteX2" fmla="*/ 7332116 w 7344816"/>
                  <a:gd name="connsiteY2" fmla="*/ 1268288 h 4265488"/>
                  <a:gd name="connsiteX3" fmla="*/ 5107508 w 7344816"/>
                  <a:gd name="connsiteY3" fmla="*/ 4043660 h 4265488"/>
                  <a:gd name="connsiteX4" fmla="*/ 1447800 w 7344816"/>
                  <a:gd name="connsiteY4" fmla="*/ 4265488 h 4265488"/>
                  <a:gd name="connsiteX5" fmla="*/ 1361008 w 7344816"/>
                  <a:gd name="connsiteY5" fmla="*/ 2468860 h 4265488"/>
                  <a:gd name="connsiteX6" fmla="*/ 459308 w 7344816"/>
                  <a:gd name="connsiteY6" fmla="*/ 2506960 h 4265488"/>
                  <a:gd name="connsiteX7" fmla="*/ 0 w 7344816"/>
                  <a:gd name="connsiteY7" fmla="*/ 0 h 4265488"/>
                  <a:gd name="connsiteX0" fmla="*/ 0 w 7116216"/>
                  <a:gd name="connsiteY0" fmla="*/ 101600 h 4265488"/>
                  <a:gd name="connsiteX1" fmla="*/ 7116216 w 7116216"/>
                  <a:gd name="connsiteY1" fmla="*/ 0 h 4265488"/>
                  <a:gd name="connsiteX2" fmla="*/ 7103516 w 7116216"/>
                  <a:gd name="connsiteY2" fmla="*/ 1268288 h 4265488"/>
                  <a:gd name="connsiteX3" fmla="*/ 4878908 w 7116216"/>
                  <a:gd name="connsiteY3" fmla="*/ 4043660 h 4265488"/>
                  <a:gd name="connsiteX4" fmla="*/ 1219200 w 7116216"/>
                  <a:gd name="connsiteY4" fmla="*/ 4265488 h 4265488"/>
                  <a:gd name="connsiteX5" fmla="*/ 1132408 w 7116216"/>
                  <a:gd name="connsiteY5" fmla="*/ 2468860 h 4265488"/>
                  <a:gd name="connsiteX6" fmla="*/ 230708 w 7116216"/>
                  <a:gd name="connsiteY6" fmla="*/ 2506960 h 4265488"/>
                  <a:gd name="connsiteX7" fmla="*/ 0 w 7116216"/>
                  <a:gd name="connsiteY7" fmla="*/ 101600 h 4265488"/>
                  <a:gd name="connsiteX0" fmla="*/ 0 w 7116216"/>
                  <a:gd name="connsiteY0" fmla="*/ 101600 h 4265488"/>
                  <a:gd name="connsiteX1" fmla="*/ 7116216 w 7116216"/>
                  <a:gd name="connsiteY1" fmla="*/ 0 h 4265488"/>
                  <a:gd name="connsiteX2" fmla="*/ 7103516 w 7116216"/>
                  <a:gd name="connsiteY2" fmla="*/ 1268288 h 4265488"/>
                  <a:gd name="connsiteX3" fmla="*/ 4878908 w 7116216"/>
                  <a:gd name="connsiteY3" fmla="*/ 4043660 h 4265488"/>
                  <a:gd name="connsiteX4" fmla="*/ 1219200 w 7116216"/>
                  <a:gd name="connsiteY4" fmla="*/ 4265488 h 4265488"/>
                  <a:gd name="connsiteX5" fmla="*/ 1132408 w 7116216"/>
                  <a:gd name="connsiteY5" fmla="*/ 2468860 h 4265488"/>
                  <a:gd name="connsiteX6" fmla="*/ 52908 w 7116216"/>
                  <a:gd name="connsiteY6" fmla="*/ 2506960 h 4265488"/>
                  <a:gd name="connsiteX7" fmla="*/ 0 w 7116216"/>
                  <a:gd name="connsiteY7" fmla="*/ 101600 h 4265488"/>
                  <a:gd name="connsiteX0" fmla="*/ 0 w 7116216"/>
                  <a:gd name="connsiteY0" fmla="*/ 101600 h 4265488"/>
                  <a:gd name="connsiteX1" fmla="*/ 7116216 w 7116216"/>
                  <a:gd name="connsiteY1" fmla="*/ 0 h 4265488"/>
                  <a:gd name="connsiteX2" fmla="*/ 7103516 w 7116216"/>
                  <a:gd name="connsiteY2" fmla="*/ 1268288 h 4265488"/>
                  <a:gd name="connsiteX3" fmla="*/ 4878908 w 7116216"/>
                  <a:gd name="connsiteY3" fmla="*/ 4043660 h 4265488"/>
                  <a:gd name="connsiteX4" fmla="*/ 1219200 w 7116216"/>
                  <a:gd name="connsiteY4" fmla="*/ 4265488 h 4265488"/>
                  <a:gd name="connsiteX5" fmla="*/ 1132408 w 7116216"/>
                  <a:gd name="connsiteY5" fmla="*/ 2468860 h 4265488"/>
                  <a:gd name="connsiteX6" fmla="*/ 52908 w 7116216"/>
                  <a:gd name="connsiteY6" fmla="*/ 2506960 h 4265488"/>
                  <a:gd name="connsiteX7" fmla="*/ 0 w 7116216"/>
                  <a:gd name="connsiteY7" fmla="*/ 101600 h 4265488"/>
                  <a:gd name="connsiteX0" fmla="*/ 0 w 7103516"/>
                  <a:gd name="connsiteY0" fmla="*/ 0 h 4163888"/>
                  <a:gd name="connsiteX1" fmla="*/ 7103516 w 7103516"/>
                  <a:gd name="connsiteY1" fmla="*/ 203200 h 4163888"/>
                  <a:gd name="connsiteX2" fmla="*/ 7103516 w 7103516"/>
                  <a:gd name="connsiteY2" fmla="*/ 1166688 h 4163888"/>
                  <a:gd name="connsiteX3" fmla="*/ 4878908 w 7103516"/>
                  <a:gd name="connsiteY3" fmla="*/ 3942060 h 4163888"/>
                  <a:gd name="connsiteX4" fmla="*/ 1219200 w 7103516"/>
                  <a:gd name="connsiteY4" fmla="*/ 4163888 h 4163888"/>
                  <a:gd name="connsiteX5" fmla="*/ 1132408 w 7103516"/>
                  <a:gd name="connsiteY5" fmla="*/ 2367260 h 4163888"/>
                  <a:gd name="connsiteX6" fmla="*/ 52908 w 7103516"/>
                  <a:gd name="connsiteY6" fmla="*/ 2405360 h 4163888"/>
                  <a:gd name="connsiteX7" fmla="*/ 0 w 7103516"/>
                  <a:gd name="connsiteY7" fmla="*/ 0 h 4163888"/>
                  <a:gd name="connsiteX0" fmla="*/ 0 w 7103516"/>
                  <a:gd name="connsiteY0" fmla="*/ 0 h 4036888"/>
                  <a:gd name="connsiteX1" fmla="*/ 7103516 w 7103516"/>
                  <a:gd name="connsiteY1" fmla="*/ 76200 h 4036888"/>
                  <a:gd name="connsiteX2" fmla="*/ 7103516 w 7103516"/>
                  <a:gd name="connsiteY2" fmla="*/ 1039688 h 4036888"/>
                  <a:gd name="connsiteX3" fmla="*/ 4878908 w 7103516"/>
                  <a:gd name="connsiteY3" fmla="*/ 3815060 h 4036888"/>
                  <a:gd name="connsiteX4" fmla="*/ 1219200 w 7103516"/>
                  <a:gd name="connsiteY4" fmla="*/ 4036888 h 4036888"/>
                  <a:gd name="connsiteX5" fmla="*/ 1132408 w 7103516"/>
                  <a:gd name="connsiteY5" fmla="*/ 2240260 h 4036888"/>
                  <a:gd name="connsiteX6" fmla="*/ 52908 w 7103516"/>
                  <a:gd name="connsiteY6" fmla="*/ 2278360 h 4036888"/>
                  <a:gd name="connsiteX7" fmla="*/ 0 w 7103516"/>
                  <a:gd name="connsiteY7" fmla="*/ 0 h 4036888"/>
                  <a:gd name="connsiteX0" fmla="*/ 0 w 7103516"/>
                  <a:gd name="connsiteY0" fmla="*/ 0 h 4036888"/>
                  <a:gd name="connsiteX1" fmla="*/ 7103516 w 7103516"/>
                  <a:gd name="connsiteY1" fmla="*/ 76200 h 4036888"/>
                  <a:gd name="connsiteX2" fmla="*/ 7103516 w 7103516"/>
                  <a:gd name="connsiteY2" fmla="*/ 1039688 h 4036888"/>
                  <a:gd name="connsiteX3" fmla="*/ 4878908 w 7103516"/>
                  <a:gd name="connsiteY3" fmla="*/ 3815060 h 4036888"/>
                  <a:gd name="connsiteX4" fmla="*/ 1219200 w 7103516"/>
                  <a:gd name="connsiteY4" fmla="*/ 4036888 h 4036888"/>
                  <a:gd name="connsiteX5" fmla="*/ 1132408 w 7103516"/>
                  <a:gd name="connsiteY5" fmla="*/ 2240260 h 4036888"/>
                  <a:gd name="connsiteX6" fmla="*/ 14808 w 7103516"/>
                  <a:gd name="connsiteY6" fmla="*/ 2214860 h 4036888"/>
                  <a:gd name="connsiteX7" fmla="*/ 0 w 7103516"/>
                  <a:gd name="connsiteY7" fmla="*/ 0 h 4036888"/>
                  <a:gd name="connsiteX0" fmla="*/ 10592 w 7114108"/>
                  <a:gd name="connsiteY0" fmla="*/ 0 h 4036888"/>
                  <a:gd name="connsiteX1" fmla="*/ 7114108 w 7114108"/>
                  <a:gd name="connsiteY1" fmla="*/ 76200 h 4036888"/>
                  <a:gd name="connsiteX2" fmla="*/ 7114108 w 7114108"/>
                  <a:gd name="connsiteY2" fmla="*/ 1039688 h 4036888"/>
                  <a:gd name="connsiteX3" fmla="*/ 4889500 w 7114108"/>
                  <a:gd name="connsiteY3" fmla="*/ 3815060 h 4036888"/>
                  <a:gd name="connsiteX4" fmla="*/ 1229792 w 7114108"/>
                  <a:gd name="connsiteY4" fmla="*/ 4036888 h 4036888"/>
                  <a:gd name="connsiteX5" fmla="*/ 1143000 w 7114108"/>
                  <a:gd name="connsiteY5" fmla="*/ 2240260 h 4036888"/>
                  <a:gd name="connsiteX6" fmla="*/ 0 w 7114108"/>
                  <a:gd name="connsiteY6" fmla="*/ 2214860 h 4036888"/>
                  <a:gd name="connsiteX7" fmla="*/ 10592 w 7114108"/>
                  <a:gd name="connsiteY7" fmla="*/ 0 h 403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14108" h="4036888">
                    <a:moveTo>
                      <a:pt x="10592" y="0"/>
                    </a:moveTo>
                    <a:lnTo>
                      <a:pt x="7114108" y="76200"/>
                    </a:lnTo>
                    <a:lnTo>
                      <a:pt x="7114108" y="1039688"/>
                    </a:lnTo>
                    <a:cubicBezTo>
                      <a:pt x="6287905" y="2045245"/>
                      <a:pt x="6001804" y="2427374"/>
                      <a:pt x="4889500" y="3815060"/>
                    </a:cubicBezTo>
                    <a:lnTo>
                      <a:pt x="1229792" y="4036888"/>
                    </a:lnTo>
                    <a:lnTo>
                      <a:pt x="1143000" y="2240260"/>
                    </a:lnTo>
                    <a:lnTo>
                      <a:pt x="0" y="2214860"/>
                    </a:lnTo>
                    <a:cubicBezTo>
                      <a:pt x="3531" y="1476573"/>
                      <a:pt x="7061" y="738287"/>
                      <a:pt x="105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dirty="0" smtClean="0">
                    <a:solidFill>
                      <a:schemeClr val="tx1"/>
                    </a:solidFill>
                  </a:rPr>
                  <a:t>조</a:t>
                </a:r>
                <a:endParaRPr lang="ko-KR" altLang="en-US" sz="1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그룹 14"/>
              <p:cNvGrpSpPr/>
              <p:nvPr/>
            </p:nvGrpSpPr>
            <p:grpSpPr>
              <a:xfrm>
                <a:off x="1235830" y="2348880"/>
                <a:ext cx="6648538" cy="3704220"/>
                <a:chOff x="1235830" y="2348880"/>
                <a:chExt cx="6648538" cy="3704220"/>
              </a:xfrm>
            </p:grpSpPr>
            <p:sp>
              <p:nvSpPr>
                <p:cNvPr id="8" name="직사각형 7"/>
                <p:cNvSpPr/>
                <p:nvPr/>
              </p:nvSpPr>
              <p:spPr>
                <a:xfrm>
                  <a:off x="1235830" y="2348880"/>
                  <a:ext cx="695977" cy="194421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D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번식우사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직사각형 8"/>
                <p:cNvSpPr/>
                <p:nvPr/>
              </p:nvSpPr>
              <p:spPr>
                <a:xfrm>
                  <a:off x="1979712" y="2348880"/>
                  <a:ext cx="695977" cy="194421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번식우사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>
                  <a:off x="3060286" y="2366020"/>
                  <a:ext cx="1079666" cy="192707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B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육성우</a:t>
                  </a:r>
                  <a:r>
                    <a:rPr lang="ko-KR" altLang="en-US" sz="1200" dirty="0">
                      <a:solidFill>
                        <a:schemeClr val="tx1"/>
                      </a:solidFill>
                    </a:rPr>
                    <a:t>사</a:t>
                  </a:r>
                </a:p>
              </p:txBody>
            </p:sp>
            <p:sp>
              <p:nvSpPr>
                <p:cNvPr id="11" name="직사각형 10"/>
                <p:cNvSpPr/>
                <p:nvPr/>
              </p:nvSpPr>
              <p:spPr>
                <a:xfrm>
                  <a:off x="4427984" y="2501280"/>
                  <a:ext cx="720080" cy="207984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A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번식우</a:t>
                  </a:r>
                  <a:r>
                    <a:rPr lang="ko-KR" altLang="en-US" sz="1200" dirty="0">
                      <a:solidFill>
                        <a:schemeClr val="tx1"/>
                      </a:solidFill>
                    </a:rPr>
                    <a:t>사</a:t>
                  </a:r>
                </a:p>
              </p:txBody>
            </p:sp>
            <p:sp>
              <p:nvSpPr>
                <p:cNvPr id="12" name="직사각형 11"/>
                <p:cNvSpPr/>
                <p:nvPr/>
              </p:nvSpPr>
              <p:spPr>
                <a:xfrm>
                  <a:off x="5508104" y="2501280"/>
                  <a:ext cx="2376264" cy="103992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E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비육우</a:t>
                  </a:r>
                  <a:r>
                    <a:rPr lang="ko-KR" altLang="en-US" sz="1200" dirty="0">
                      <a:solidFill>
                        <a:schemeClr val="tx1"/>
                      </a:solidFill>
                    </a:rPr>
                    <a:t>사</a:t>
                  </a:r>
                </a:p>
              </p:txBody>
            </p:sp>
            <p:sp>
              <p:nvSpPr>
                <p:cNvPr id="13" name="직사각형 12"/>
                <p:cNvSpPr/>
                <p:nvPr/>
              </p:nvSpPr>
              <p:spPr>
                <a:xfrm>
                  <a:off x="2419443" y="5301208"/>
                  <a:ext cx="2008541" cy="751892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200" dirty="0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동</a:t>
                  </a:r>
                  <a:endParaRPr lang="en-US" altLang="ko-KR" sz="1200" dirty="0" smtClean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ko-KR" altLang="en-US" sz="1200" dirty="0" smtClean="0">
                      <a:solidFill>
                        <a:schemeClr val="tx1"/>
                      </a:solidFill>
                    </a:rPr>
                    <a:t>육성우</a:t>
                  </a:r>
                  <a:r>
                    <a:rPr lang="ko-KR" altLang="en-US" sz="1200" dirty="0">
                      <a:solidFill>
                        <a:schemeClr val="tx1"/>
                      </a:solidFill>
                    </a:rPr>
                    <a:t>사</a:t>
                  </a:r>
                </a:p>
              </p:txBody>
            </p:sp>
            <p:sp>
              <p:nvSpPr>
                <p:cNvPr id="14" name="직사각형 13"/>
                <p:cNvSpPr/>
                <p:nvPr/>
              </p:nvSpPr>
              <p:spPr>
                <a:xfrm>
                  <a:off x="4656054" y="4745905"/>
                  <a:ext cx="1266924" cy="1224136"/>
                </a:xfrm>
                <a:custGeom>
                  <a:avLst/>
                  <a:gdLst>
                    <a:gd name="connsiteX0" fmla="*/ 0 w 1266924"/>
                    <a:gd name="connsiteY0" fmla="*/ 0 h 1024018"/>
                    <a:gd name="connsiteX1" fmla="*/ 1266924 w 1266924"/>
                    <a:gd name="connsiteY1" fmla="*/ 0 h 1024018"/>
                    <a:gd name="connsiteX2" fmla="*/ 1266924 w 1266924"/>
                    <a:gd name="connsiteY2" fmla="*/ 1024018 h 1024018"/>
                    <a:gd name="connsiteX3" fmla="*/ 0 w 1266924"/>
                    <a:gd name="connsiteY3" fmla="*/ 1024018 h 1024018"/>
                    <a:gd name="connsiteX4" fmla="*/ 0 w 1266924"/>
                    <a:gd name="connsiteY4" fmla="*/ 0 h 1024018"/>
                    <a:gd name="connsiteX0" fmla="*/ 0 w 1266924"/>
                    <a:gd name="connsiteY0" fmla="*/ 292100 h 1316118"/>
                    <a:gd name="connsiteX1" fmla="*/ 1241524 w 1266924"/>
                    <a:gd name="connsiteY1" fmla="*/ 0 h 1316118"/>
                    <a:gd name="connsiteX2" fmla="*/ 1266924 w 1266924"/>
                    <a:gd name="connsiteY2" fmla="*/ 1316118 h 1316118"/>
                    <a:gd name="connsiteX3" fmla="*/ 0 w 1266924"/>
                    <a:gd name="connsiteY3" fmla="*/ 1316118 h 1316118"/>
                    <a:gd name="connsiteX4" fmla="*/ 0 w 1266924"/>
                    <a:gd name="connsiteY4" fmla="*/ 292100 h 131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6924" h="1316118">
                      <a:moveTo>
                        <a:pt x="0" y="292100"/>
                      </a:moveTo>
                      <a:lnTo>
                        <a:pt x="1241524" y="0"/>
                      </a:lnTo>
                      <a:lnTo>
                        <a:pt x="1266924" y="1316118"/>
                      </a:lnTo>
                      <a:lnTo>
                        <a:pt x="0" y="1316118"/>
                      </a:lnTo>
                      <a:lnTo>
                        <a:pt x="0" y="29210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1200" dirty="0" err="1" smtClean="0">
                      <a:solidFill>
                        <a:schemeClr val="tx1"/>
                      </a:solidFill>
                    </a:rPr>
                    <a:t>퇴비사</a:t>
                  </a:r>
                  <a:endParaRPr lang="ko-KR" alt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7" name="직사각형 16"/>
              <p:cNvSpPr/>
              <p:nvPr/>
            </p:nvSpPr>
            <p:spPr>
              <a:xfrm>
                <a:off x="3060286" y="4581128"/>
                <a:ext cx="1079666" cy="22354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dirty="0" smtClean="0">
                    <a:solidFill>
                      <a:schemeClr val="tx1"/>
                    </a:solidFill>
                  </a:rPr>
                  <a:t>우형기</a:t>
                </a:r>
                <a:endParaRPr lang="ko-KR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3060286" y="4293096"/>
                <a:ext cx="1079666" cy="2880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200" dirty="0" smtClean="0">
                    <a:solidFill>
                      <a:schemeClr val="tx1"/>
                    </a:solidFill>
                  </a:rPr>
                  <a:t>창고</a:t>
                </a:r>
                <a:endParaRPr lang="ko-KR" altLang="en-US" sz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모서리가 둥근 직사각형 22"/>
            <p:cNvSpPr/>
            <p:nvPr/>
          </p:nvSpPr>
          <p:spPr>
            <a:xfrm>
              <a:off x="1691680" y="4439247"/>
              <a:ext cx="554782" cy="894909"/>
            </a:xfrm>
            <a:prstGeom prst="roundRect">
              <a:avLst>
                <a:gd name="adj" fmla="val 20603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/>
                  </a:solidFill>
                </a:rPr>
                <a:t>관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200" dirty="0" smtClean="0">
                  <a:solidFill>
                    <a:schemeClr val="tx1"/>
                  </a:solidFill>
                </a:rPr>
                <a:t>리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200" dirty="0" smtClean="0">
                  <a:solidFill>
                    <a:schemeClr val="tx1"/>
                  </a:solidFill>
                </a:rPr>
                <a:t>사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732240" y="3613395"/>
              <a:ext cx="7383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 smtClean="0"/>
                <a:t>조사료</a:t>
              </a:r>
              <a:endParaRPr lang="ko-KR" altLang="en-US" sz="1200" dirty="0"/>
            </a:p>
          </p:txBody>
        </p:sp>
        <p:grpSp>
          <p:nvGrpSpPr>
            <p:cNvPr id="48" name="그룹 47"/>
            <p:cNvGrpSpPr/>
            <p:nvPr/>
          </p:nvGrpSpPr>
          <p:grpSpPr>
            <a:xfrm>
              <a:off x="107504" y="1425476"/>
              <a:ext cx="8712968" cy="3908680"/>
              <a:chOff x="107504" y="1425476"/>
              <a:chExt cx="8712968" cy="3908680"/>
            </a:xfrm>
          </p:grpSpPr>
          <p:sp>
            <p:nvSpPr>
              <p:cNvPr id="29" name="직사각형 28"/>
              <p:cNvSpPr/>
              <p:nvPr/>
            </p:nvSpPr>
            <p:spPr>
              <a:xfrm>
                <a:off x="5148064" y="1517731"/>
                <a:ext cx="150432" cy="320708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107504" y="1425476"/>
                <a:ext cx="8712968" cy="20332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직사각형 41"/>
              <p:cNvSpPr/>
              <p:nvPr/>
            </p:nvSpPr>
            <p:spPr>
              <a:xfrm>
                <a:off x="2267744" y="1526116"/>
                <a:ext cx="145628" cy="380804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dirty="0"/>
              </a:p>
              <a:p>
                <a:pPr algn="ctr"/>
                <a:endParaRPr lang="ko-KR" altLang="en-US" dirty="0"/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2341364" y="5181756"/>
                <a:ext cx="1637365" cy="152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307211" y="4254036"/>
                <a:ext cx="2034153" cy="762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3915544" y="1811280"/>
                <a:ext cx="63185" cy="34466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6" name="직사각형 45"/>
              <p:cNvSpPr/>
              <p:nvPr/>
            </p:nvSpPr>
            <p:spPr>
              <a:xfrm rot="20090898">
                <a:off x="3864249" y="4888782"/>
                <a:ext cx="1473307" cy="11467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7" name="직사각형 46"/>
              <p:cNvSpPr/>
              <p:nvPr/>
            </p:nvSpPr>
            <p:spPr>
              <a:xfrm>
                <a:off x="5221684" y="3353936"/>
                <a:ext cx="2806700" cy="1524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4" name="모서리가 둥근 직사각형 23"/>
            <p:cNvSpPr/>
            <p:nvPr/>
          </p:nvSpPr>
          <p:spPr>
            <a:xfrm>
              <a:off x="5076056" y="2029185"/>
              <a:ext cx="291256" cy="568667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/>
                  </a:solidFill>
                </a:rPr>
                <a:t>소독기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2195736" y="1949780"/>
              <a:ext cx="291256" cy="568667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dirty="0" smtClean="0">
                  <a:solidFill>
                    <a:schemeClr val="tx1"/>
                  </a:solidFill>
                </a:rPr>
                <a:t>소독기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13620" y="1577040"/>
              <a:ext cx="720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smtClean="0"/>
                <a:t>출입문</a:t>
              </a:r>
              <a:endParaRPr lang="ko-KR" altLang="en-US" sz="1200" dirty="0"/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3915544" y="1777839"/>
              <a:ext cx="1251783" cy="76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932040" y="1672781"/>
              <a:ext cx="720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smtClean="0"/>
                <a:t>출입문</a:t>
              </a:r>
              <a:endParaRPr lang="ko-KR" altLang="en-US" sz="1200" dirty="0"/>
            </a:p>
          </p:txBody>
        </p:sp>
      </p:grpSp>
      <p:sp>
        <p:nvSpPr>
          <p:cNvPr id="35" name="슬라이드 번호 개체 틀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36" name="날짜 개체 틀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174558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60209181"/>
              </p:ext>
            </p:extLst>
          </p:nvPr>
        </p:nvGraphicFramePr>
        <p:xfrm>
          <a:off x="539552" y="1124744"/>
          <a:ext cx="822960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2</a:t>
            </a:r>
            <a:r>
              <a:rPr lang="en-US" altLang="ko-KR" dirty="0" smtClean="0">
                <a:latin typeface="+mn-ea"/>
                <a:ea typeface="+mn-ea"/>
              </a:rPr>
              <a:t>. </a:t>
            </a:r>
            <a:r>
              <a:rPr lang="ko-KR" altLang="en-US" dirty="0" smtClean="0">
                <a:latin typeface="+mn-ea"/>
                <a:ea typeface="+mn-ea"/>
              </a:rPr>
              <a:t>연혁</a:t>
            </a:r>
            <a:endParaRPr lang="ko-KR" altLang="en-US" dirty="0">
              <a:latin typeface="+mn-ea"/>
              <a:ea typeface="+mn-ea"/>
            </a:endParaRPr>
          </a:p>
        </p:txBody>
      </p:sp>
      <p:cxnSp>
        <p:nvCxnSpPr>
          <p:cNvPr id="8" name="직선 화살표 연결선 7"/>
          <p:cNvCxnSpPr/>
          <p:nvPr/>
        </p:nvCxnSpPr>
        <p:spPr>
          <a:xfrm flipV="1">
            <a:off x="2483768" y="4869160"/>
            <a:ext cx="0" cy="2880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07704" y="515719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+mn-ea"/>
              </a:rPr>
              <a:t>번식 및 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smtClean="0">
                <a:latin typeface="+mn-ea"/>
              </a:rPr>
              <a:t>개량시작</a:t>
            </a:r>
            <a:endParaRPr lang="ko-KR" altLang="en-US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cxnSp>
        <p:nvCxnSpPr>
          <p:cNvPr id="13" name="직선 화살표 연결선 12"/>
          <p:cNvCxnSpPr/>
          <p:nvPr/>
        </p:nvCxnSpPr>
        <p:spPr>
          <a:xfrm flipV="1">
            <a:off x="4967104" y="4869160"/>
            <a:ext cx="0" cy="2880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44008" y="5157192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+mn-ea"/>
              </a:rPr>
              <a:t>비육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smtClean="0">
                <a:latin typeface="+mn-ea"/>
              </a:rPr>
              <a:t>전문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smtClean="0">
                <a:latin typeface="+mn-ea"/>
              </a:rPr>
              <a:t>시작</a:t>
            </a:r>
            <a:endParaRPr lang="ko-KR" altLang="en-US" dirty="0">
              <a:latin typeface="+mn-ea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5" name="날짜 개체 틀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486405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3-1. </a:t>
            </a:r>
            <a:r>
              <a:rPr lang="ko-KR" altLang="en-US" dirty="0" smtClean="0">
                <a:latin typeface="+mn-ea"/>
                <a:ea typeface="+mn-ea"/>
              </a:rPr>
              <a:t>연도별 도체등급 판정결과 비교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768635"/>
              </p:ext>
            </p:extLst>
          </p:nvPr>
        </p:nvGraphicFramePr>
        <p:xfrm>
          <a:off x="611560" y="1772817"/>
          <a:ext cx="7951922" cy="4824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66"/>
                <a:gridCol w="757326"/>
                <a:gridCol w="833058"/>
                <a:gridCol w="833058"/>
                <a:gridCol w="833058"/>
                <a:gridCol w="833058"/>
                <a:gridCol w="833058"/>
                <a:gridCol w="833058"/>
                <a:gridCol w="833058"/>
                <a:gridCol w="984524"/>
              </a:tblGrid>
              <a:tr h="43859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2011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2012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2013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2014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2015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2016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2017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전국평균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육질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%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1++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93.3%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87.5%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79.2%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50.0%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38.2%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33.3%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37.9%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1+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6.7%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12.5%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14.6%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43.8%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49.1%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63.9%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48.3%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30.3%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10.9%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33.1%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21.4%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2.7%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육량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%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A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50.0%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19.6%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14.6%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12.5%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5.5%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6.9%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28.8%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43.3%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58.9%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66.7%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33.3%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45.5%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47.2%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48.3%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53.8%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C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6.7%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21.4%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18.7%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54.2%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49.0%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50.0%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44.8%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17.2%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43859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D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457200" y="1124743"/>
            <a:ext cx="8229600" cy="648073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육량 </a:t>
            </a:r>
            <a:r>
              <a:rPr lang="en-US" altLang="ko-KR" dirty="0" smtClean="0">
                <a:latin typeface="+mn-ea"/>
              </a:rPr>
              <a:t>&amp; </a:t>
            </a:r>
            <a:r>
              <a:rPr lang="ko-KR" altLang="en-US" dirty="0" smtClean="0">
                <a:latin typeface="+mn-ea"/>
              </a:rPr>
              <a:t>육질 </a:t>
            </a:r>
            <a:r>
              <a:rPr lang="en-US" altLang="ko-KR" dirty="0" smtClean="0">
                <a:latin typeface="+mn-ea"/>
              </a:rPr>
              <a:t>(2011~2017)</a:t>
            </a:r>
            <a:endParaRPr lang="ko-KR" altLang="en-US" dirty="0">
              <a:latin typeface="+mn-ea"/>
            </a:endParaRPr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809249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8909232"/>
              </p:ext>
            </p:extLst>
          </p:nvPr>
        </p:nvGraphicFramePr>
        <p:xfrm>
          <a:off x="683568" y="1628800"/>
          <a:ext cx="7721412" cy="4824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4583"/>
                <a:gridCol w="919547"/>
                <a:gridCol w="919547"/>
                <a:gridCol w="919547"/>
                <a:gridCol w="919547"/>
                <a:gridCol w="919547"/>
                <a:gridCol w="919547"/>
                <a:gridCol w="919547"/>
              </a:tblGrid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2011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2012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2013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2014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2015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2016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2017</a:t>
                      </a:r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년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출하두수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56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48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48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55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36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29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aseline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도체중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, Kg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463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494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477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478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485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502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09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등지방두께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mm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13.2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15.2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14.4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16.3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15.7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15.7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41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배최장근</a:t>
                      </a:r>
                      <a:endParaRPr lang="en-US" altLang="ko-KR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단면적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㎠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110.7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112.4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107.2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105.0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101.0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106.0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육량지수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66.4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64.7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64.8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62.9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62.8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63.1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63.3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근내지방도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8.7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8.5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7.9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육색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4.4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4.6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4.3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2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지방색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3.0</a:t>
                      </a:r>
                      <a:endParaRPr lang="ko-KR" altLang="en-US" sz="15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내용 개체 틀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056"/>
          </a:xfrm>
        </p:spPr>
        <p:txBody>
          <a:bodyPr/>
          <a:lstStyle/>
          <a:p>
            <a:r>
              <a:rPr lang="ko-KR" altLang="en-US" dirty="0" smtClean="0">
                <a:latin typeface="+mn-ea"/>
              </a:rPr>
              <a:t>연평균 종합</a:t>
            </a:r>
            <a:r>
              <a:rPr lang="en-US" altLang="ko-KR" dirty="0" smtClean="0">
                <a:latin typeface="+mn-ea"/>
              </a:rPr>
              <a:t>(2011~2017)</a:t>
            </a:r>
            <a:endParaRPr lang="ko-KR" altLang="en-US" dirty="0">
              <a:latin typeface="+mn-ea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제목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3-2. </a:t>
            </a:r>
            <a:r>
              <a:rPr lang="ko-KR" altLang="en-US" dirty="0" smtClean="0">
                <a:latin typeface="+mn-ea"/>
                <a:ea typeface="+mn-ea"/>
              </a:rPr>
              <a:t>연도별 도체등급 판정결과 비교</a:t>
            </a:r>
            <a:endParaRPr lang="ko-KR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60964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+mn-ea"/>
                <a:ea typeface="+mn-ea"/>
              </a:rPr>
              <a:t>4-1. </a:t>
            </a:r>
            <a:r>
              <a:rPr lang="ko-KR" altLang="en-US" dirty="0" smtClean="0">
                <a:latin typeface="+mn-ea"/>
                <a:ea typeface="+mn-ea"/>
              </a:rPr>
              <a:t>출하성적 추이</a:t>
            </a:r>
            <a:endParaRPr lang="ko-KR" altLang="en-US" dirty="0">
              <a:latin typeface="+mn-ea"/>
              <a:ea typeface="+mn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0089995"/>
              </p:ext>
            </p:extLst>
          </p:nvPr>
        </p:nvGraphicFramePr>
        <p:xfrm>
          <a:off x="467544" y="980731"/>
          <a:ext cx="8208910" cy="5544619"/>
        </p:xfrm>
        <a:graphic>
          <a:graphicData uri="http://schemas.openxmlformats.org/drawingml/2006/table">
            <a:tbl>
              <a:tblPr/>
              <a:tblGrid>
                <a:gridCol w="674798"/>
                <a:gridCol w="593822"/>
                <a:gridCol w="593822"/>
                <a:gridCol w="597196"/>
                <a:gridCol w="472359"/>
                <a:gridCol w="472359"/>
                <a:gridCol w="475732"/>
                <a:gridCol w="350894"/>
                <a:gridCol w="350894"/>
                <a:gridCol w="354269"/>
                <a:gridCol w="350894"/>
                <a:gridCol w="350894"/>
                <a:gridCol w="354269"/>
                <a:gridCol w="350894"/>
                <a:gridCol w="350894"/>
                <a:gridCol w="354269"/>
                <a:gridCol w="1160651"/>
              </a:tblGrid>
              <a:tr h="639979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1+C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+</a:t>
                      </a:r>
                      <a:r>
                        <a:rPr lang="ko-KR" altLang="en-US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등급이상</a:t>
                      </a:r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400" b="0" i="0" u="none" strike="noStrike" dirty="0" err="1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출현율</a:t>
                      </a:r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76.19%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62.50%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'09 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'09 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후반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65.38%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'10 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47.06%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'10 </a:t>
                      </a:r>
                      <a:r>
                        <a:rPr lang="ko-KR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후반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85.37%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'11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‘12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100.00%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24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93.75%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93.75%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87.37%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97.20%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69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ko-KR" alt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solidFill>
                            <a:srgbClr val="0A3B97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A3B97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86.27%</a:t>
                      </a:r>
                      <a:endParaRPr lang="en-US" altLang="ko-KR" sz="14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7686971" y="24115"/>
            <a:ext cx="144016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2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E28700"/>
                </a:solidFill>
                <a:latin typeface="+mn-ea"/>
              </a:rPr>
              <a:t>계림농장</a:t>
            </a:r>
            <a:endParaRPr lang="en-US" altLang="ko-KR" sz="2400" b="1" dirty="0">
              <a:ln w="17780" cmpd="sng">
                <a:noFill/>
                <a:prstDash val="solid"/>
                <a:miter lim="800000"/>
              </a:ln>
              <a:solidFill>
                <a:srgbClr val="E28700"/>
              </a:solidFill>
              <a:latin typeface="+mn-ea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C0892-66CF-449D-AF8F-3A76EE97861F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363200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광장">
  <a:themeElements>
    <a:clrScheme name="광장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광장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광장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1497</TotalTime>
  <Words>4811</Words>
  <Application>Microsoft Office PowerPoint</Application>
  <PresentationFormat>화면 슬라이드 쇼(4:3)</PresentationFormat>
  <Paragraphs>3332</Paragraphs>
  <Slides>42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43" baseType="lpstr">
      <vt:lpstr>광장</vt:lpstr>
      <vt:lpstr>초일류 한우농가를 향하여</vt:lpstr>
      <vt:lpstr>목차</vt:lpstr>
      <vt:lpstr>1-1. 계림농장 현황</vt:lpstr>
      <vt:lpstr>1-2. 계림농장 현황</vt:lpstr>
      <vt:lpstr>1-3. 계림농장 현황</vt:lpstr>
      <vt:lpstr>2. 연혁</vt:lpstr>
      <vt:lpstr>3-1. 연도별 도체등급 판정결과 비교</vt:lpstr>
      <vt:lpstr>3-2. 연도별 도체등급 판정결과 비교</vt:lpstr>
      <vt:lpstr>4-1. 출하성적 추이</vt:lpstr>
      <vt:lpstr>4-2. 출하성적 추이</vt:lpstr>
      <vt:lpstr>5. 출하 성적(2017) : 29두 출하</vt:lpstr>
      <vt:lpstr>5. 출하 성적(2016) : 36두 출하</vt:lpstr>
      <vt:lpstr>5. 출하 성적(2015) : 55두 출하</vt:lpstr>
      <vt:lpstr>5. 출하 성적(2014) : 48두 출하</vt:lpstr>
      <vt:lpstr>5. 출하 성적(2013) : 48두 출하</vt:lpstr>
      <vt:lpstr>5. 출하 성적(2012) : 52두 출하</vt:lpstr>
      <vt:lpstr>5. 출하 성적(2011) : 24두 출하</vt:lpstr>
      <vt:lpstr>6-1. 계림농장의 최고급 한우 만들기</vt:lpstr>
      <vt:lpstr>6-2. 계림농장의 최고급 한우 만들기</vt:lpstr>
      <vt:lpstr>6-3. 계림농장의 최고급 한우 만들기</vt:lpstr>
      <vt:lpstr>7-1. 송아지 사양관리</vt:lpstr>
      <vt:lpstr>7-2. 어린송아지 사양관리</vt:lpstr>
      <vt:lpstr>7-3. 어린송아지 사양관리</vt:lpstr>
      <vt:lpstr>8-1. 육성우 사양관리</vt:lpstr>
      <vt:lpstr>8-2. 육성우 사양관리</vt:lpstr>
      <vt:lpstr>8-3. 육성우 사양관리</vt:lpstr>
      <vt:lpstr>9-1. 큰소(비육전기) 사양관리</vt:lpstr>
      <vt:lpstr>9-2. 큰소 사양관리</vt:lpstr>
      <vt:lpstr>9-3. 큰소(비육전기)사양관리</vt:lpstr>
      <vt:lpstr>9-4. 큰소(비육전기) 사양관리</vt:lpstr>
      <vt:lpstr>10-1. 큰소(비육후기)사양관리</vt:lpstr>
      <vt:lpstr>10-2. 큰소(비육후기)사양관리</vt:lpstr>
      <vt:lpstr>10-3. 큰소(비육후기)사양관리</vt:lpstr>
      <vt:lpstr>10-4. 큰소(비육후기) 사양관리</vt:lpstr>
      <vt:lpstr>11. 번식우 사양관리</vt:lpstr>
      <vt:lpstr>12-1. 등심단면적 151cm² 슈퍼한우</vt:lpstr>
      <vt:lpstr>12-2. 등심단면적 151cm² 슈퍼한우</vt:lpstr>
      <vt:lpstr>12-3. 등심단면적 151cm² 슈퍼한우</vt:lpstr>
      <vt:lpstr>12-4. 등심단면적 151cm² 슈퍼한우</vt:lpstr>
      <vt:lpstr>슬라이드 40</vt:lpstr>
      <vt:lpstr>13-1. 계림농장의 궁극적 목표(2014)</vt:lpstr>
      <vt:lpstr>슬라이드 42</vt:lpstr>
    </vt:vector>
  </TitlesOfParts>
  <Company>SAKATA KOREA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계림농장이 있기까지</dc:title>
  <dc:creator>정은주</dc:creator>
  <cp:lastModifiedBy>snoopy</cp:lastModifiedBy>
  <cp:revision>230</cp:revision>
  <dcterms:created xsi:type="dcterms:W3CDTF">2011-12-04T06:10:38Z</dcterms:created>
  <dcterms:modified xsi:type="dcterms:W3CDTF">2017-06-28T06:41:45Z</dcterms:modified>
</cp:coreProperties>
</file>