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73" r:id="rId2"/>
    <p:sldId id="256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57" r:id="rId19"/>
    <p:sldId id="258" r:id="rId20"/>
    <p:sldId id="259" r:id="rId21"/>
    <p:sldId id="260" r:id="rId22"/>
    <p:sldId id="261" r:id="rId23"/>
    <p:sldId id="289" r:id="rId24"/>
    <p:sldId id="290" r:id="rId25"/>
    <p:sldId id="291" r:id="rId26"/>
    <p:sldId id="292" r:id="rId27"/>
    <p:sldId id="263" r:id="rId28"/>
    <p:sldId id="264" r:id="rId29"/>
    <p:sldId id="265" r:id="rId30"/>
    <p:sldId id="266" r:id="rId31"/>
    <p:sldId id="268" r:id="rId32"/>
    <p:sldId id="269" r:id="rId33"/>
    <p:sldId id="270" r:id="rId34"/>
    <p:sldId id="271" r:id="rId35"/>
    <p:sldId id="272" r:id="rId3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맑은 고딕"/>
        <a:ea typeface="맑은 고딕"/>
        <a:cs typeface="맑은 고딕"/>
        <a:sym typeface="맑은 고딕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맑은 고딕"/>
          <a:ea typeface="맑은 고딕"/>
          <a:cs typeface="맑은 고딕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4"/>
    <p:restoredTop sz="94685"/>
  </p:normalViewPr>
  <p:slideViewPr>
    <p:cSldViewPr snapToGrid="0" snapToObjects="1" showGuides="1">
      <p:cViewPr>
        <p:scale>
          <a:sx n="120" d="100"/>
          <a:sy n="120" d="100"/>
        </p:scale>
        <p:origin x="-66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91724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4771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algn="ctr">
              <a:buFontTx/>
            </a:lvl2pPr>
            <a:lvl3pPr algn="ctr">
              <a:buFontTx/>
            </a:lvl3pPr>
            <a:lvl4pPr algn="ctr">
              <a:buFontTx/>
            </a:lvl4pPr>
            <a:lvl5pPr algn="ctr">
              <a:buFontTx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6553200" y="6348730"/>
            <a:ext cx="2133600" cy="269241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제목 텍스트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6583363"/>
          </a:xfrm>
          <a:prstGeom prst="rect">
            <a:avLst/>
          </a:prstGeom>
        </p:spPr>
        <p:txBody>
          <a:bodyPr anchor="t"/>
          <a:lstStyle/>
          <a:p>
            <a:r>
              <a:t>제목 텍스트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352" y="276384"/>
            <a:ext cx="9023296" cy="639161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948264" y="6448320"/>
            <a:ext cx="2133601" cy="2311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내용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7"/>
          <p:cNvGrpSpPr/>
          <p:nvPr/>
        </p:nvGrpSpPr>
        <p:grpSpPr>
          <a:xfrm>
            <a:off x="0" y="31376"/>
            <a:ext cx="9144000" cy="936105"/>
            <a:chOff x="0" y="0"/>
            <a:chExt cx="9144000" cy="936104"/>
          </a:xfrm>
        </p:grpSpPr>
        <p:pic>
          <p:nvPicPr>
            <p:cNvPr id="143" name="image1.jp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t="3" b="93735"/>
            <a:stretch>
              <a:fillRect/>
            </a:stretch>
          </p:blipFill>
          <p:spPr>
            <a:xfrm>
              <a:off x="0" y="315155"/>
              <a:ext cx="9144000" cy="620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image2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t="27467" r="9526"/>
            <a:stretch>
              <a:fillRect/>
            </a:stretch>
          </p:blipFill>
          <p:spPr>
            <a:xfrm>
              <a:off x="7337938" y="0"/>
              <a:ext cx="1698559" cy="316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image1.jp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t="3" b="93735"/>
            <a:stretch>
              <a:fillRect/>
            </a:stretch>
          </p:blipFill>
          <p:spPr>
            <a:xfrm>
              <a:off x="0" y="315155"/>
              <a:ext cx="9144000" cy="620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image2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 t="27467" r="9526"/>
            <a:stretch>
              <a:fillRect/>
            </a:stretch>
          </p:blipFill>
          <p:spPr>
            <a:xfrm>
              <a:off x="7337938" y="0"/>
              <a:ext cx="1698559" cy="316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4450485" y="6505277"/>
            <a:ext cx="234100" cy="261938"/>
          </a:xfrm>
          <a:prstGeom prst="rect">
            <a:avLst/>
          </a:prstGeom>
        </p:spPr>
        <p:txBody>
          <a:bodyPr wrap="none" lIns="35718" tIns="35718" rIns="35718" bIns="35718" anchor="t"/>
          <a:lstStyle>
            <a:lvl1pPr algn="ctr" defTabSz="410765">
              <a:defRPr sz="12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892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>
            <a:normAutofit/>
          </a:bodyPr>
          <a:lstStyle>
            <a:lvl1pPr defTabSz="410765">
              <a:defRPr sz="56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r>
              <a:t>제목 텍스트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892968" y="3536156"/>
            <a:ext cx="7358064" cy="794743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indent="0" algn="ctr" defTabSz="410765">
              <a:spcBef>
                <a:spcPts val="0"/>
              </a:spcBef>
              <a:buSzTx/>
              <a:buFontTx/>
              <a:buNone/>
              <a:defRPr sz="22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  <a:lvl2pPr marL="0" indent="228600" algn="ctr" defTabSz="410765">
              <a:spcBef>
                <a:spcPts val="0"/>
              </a:spcBef>
              <a:buSzTx/>
              <a:buFontTx/>
              <a:buNone/>
              <a:defRPr sz="22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2pPr>
            <a:lvl3pPr marL="0" indent="457200" algn="ctr" defTabSz="410765">
              <a:spcBef>
                <a:spcPts val="0"/>
              </a:spcBef>
              <a:buSzTx/>
              <a:buFontTx/>
              <a:buNone/>
              <a:defRPr sz="22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3pPr>
            <a:lvl4pPr marL="0" indent="685800" algn="ctr" defTabSz="410765">
              <a:spcBef>
                <a:spcPts val="0"/>
              </a:spcBef>
              <a:buSzTx/>
              <a:buFontTx/>
              <a:buNone/>
              <a:defRPr sz="22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4pPr>
            <a:lvl5pPr marL="0" indent="914400" algn="ctr" defTabSz="410765">
              <a:spcBef>
                <a:spcPts val="0"/>
              </a:spcBef>
              <a:buSzTx/>
              <a:buFontTx/>
              <a:buNone/>
              <a:defRPr sz="2200"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4450485" y="6505277"/>
            <a:ext cx="234100" cy="261938"/>
          </a:xfrm>
          <a:prstGeom prst="rect">
            <a:avLst/>
          </a:prstGeom>
        </p:spPr>
        <p:txBody>
          <a:bodyPr wrap="none" lIns="35718" tIns="35718" rIns="35718" bIns="35718" anchor="t"/>
          <a:lstStyle>
            <a:lvl1pPr algn="ctr" defTabSz="410765">
              <a:defRPr sz="12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755775"/>
          </a:xfrm>
          <a:prstGeom prst="rect">
            <a:avLst/>
          </a:prstGeom>
        </p:spPr>
        <p:txBody>
          <a:bodyPr anchor="t"/>
          <a:lstStyle/>
          <a:p>
            <a:r>
              <a:t>제목 텍스트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/>
          <a:lstStyle/>
          <a:p>
            <a:r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제목 텍스트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0" y="0"/>
            <a:ext cx="1271" cy="1715771"/>
          </a:xfrm>
          <a:prstGeom prst="rect">
            <a:avLst/>
          </a:prstGeom>
        </p:spPr>
        <p:txBody>
          <a:bodyPr anchor="t"/>
          <a:lstStyle/>
          <a:p>
            <a:r>
              <a:t>제목 텍스트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0" y="0"/>
            <a:ext cx="1271" cy="1715771"/>
          </a:xfrm>
          <a:prstGeom prst="rect">
            <a:avLst/>
          </a:prstGeom>
        </p:spPr>
        <p:txBody>
          <a:bodyPr anchor="t"/>
          <a:lstStyle/>
          <a:p>
            <a:r>
              <a:t>제목 텍스트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457200" y="0"/>
            <a:ext cx="4040188" cy="21748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0" y="0"/>
            <a:ext cx="1271" cy="1715771"/>
          </a:xfrm>
          <a:prstGeom prst="rect">
            <a:avLst/>
          </a:prstGeom>
        </p:spPr>
        <p:txBody>
          <a:bodyPr anchor="t"/>
          <a:lstStyle/>
          <a:p>
            <a:r>
              <a:t>제목 텍스트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1.jpg" descr="퓨리나제안서최종"/>
          <p:cNvPicPr>
            <a:picLocks noChangeAspect="1"/>
          </p:cNvPicPr>
          <p:nvPr/>
        </p:nvPicPr>
        <p:blipFill>
          <a:blip r:embed="rId2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제목 텍스트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 descr="퓨리나제안서최종"/>
          <p:cNvPicPr>
            <a:picLocks noChangeAspect="1"/>
          </p:cNvPicPr>
          <p:nvPr/>
        </p:nvPicPr>
        <p:blipFill>
          <a:blip r:embed="rId18" cstate="print">
            <a:extLst/>
          </a:blip>
          <a:srcRect r="20073"/>
          <a:stretch>
            <a:fillRect/>
          </a:stretch>
        </p:blipFill>
        <p:spPr>
          <a:xfrm>
            <a:off x="0" y="0"/>
            <a:ext cx="9144001" cy="64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000">
                <a:solidFill>
                  <a:srgbClr val="898989"/>
                </a:solidFill>
                <a:latin typeface="-2002"/>
                <a:ea typeface="-2002"/>
                <a:cs typeface="-2002"/>
                <a:sym typeface="-2002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제목 텍스트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맑은 고딕"/>
          <a:ea typeface="맑은 고딕"/>
          <a:cs typeface="맑은 고딕"/>
          <a:sym typeface="맑은 고딕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-200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782" y="2785730"/>
            <a:ext cx="595423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4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ICE-BREAKING </a:t>
            </a:r>
            <a:endParaRPr kumimoji="0" lang="ko-KR" altLang="en-US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416" y="5741580"/>
            <a:ext cx="59542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김재호</a:t>
            </a:r>
            <a:endParaRPr kumimoji="0" lang="ko-KR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3838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4"/>
          <p:cNvSpPr txBox="1">
            <a:spLocks noChangeArrowheads="1"/>
          </p:cNvSpPr>
          <p:nvPr/>
        </p:nvSpPr>
        <p:spPr bwMode="auto">
          <a:xfrm>
            <a:off x="0" y="546915"/>
            <a:ext cx="817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  커뮤니케이션을 잘하기 위해 알아야할 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가지 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87450" y="2228078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1. 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상대방의 고민거리</a:t>
            </a:r>
            <a:endParaRPr lang="en-US" altLang="ko-KR" sz="4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87450" y="3598090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2. 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상대방의 비젼 </a:t>
            </a:r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희망</a:t>
            </a:r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87450" y="5182415"/>
            <a:ext cx="7200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3. 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상대방의 장점과 단점</a:t>
            </a:r>
            <a:endParaRPr lang="en-US" altLang="ko-KR" sz="4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131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01788" y="1333500"/>
            <a:ext cx="5940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4000" b="1">
                <a:latin typeface="맑은 고딕" pitchFamily="50" charset="-127"/>
                <a:ea typeface="맑은 고딕" pitchFamily="50" charset="-127"/>
              </a:rPr>
              <a:t>  1 : 2 : 3 </a:t>
            </a:r>
          </a:p>
          <a:p>
            <a:pPr algn="ctr" eaLnBrk="1" hangingPunct="1"/>
            <a:r>
              <a:rPr lang="ko-KR" altLang="en-US" sz="4000" b="1">
                <a:latin typeface="맑은 고딕" pitchFamily="50" charset="-127"/>
                <a:ea typeface="맑은 고딕" pitchFamily="50" charset="-127"/>
              </a:rPr>
              <a:t>대화의 원칙</a:t>
            </a:r>
            <a:endParaRPr lang="en-US" altLang="ko-KR" sz="40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84325" y="3206750"/>
            <a:ext cx="5940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내가</a:t>
            </a:r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1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분 동안 말을 했다면</a:t>
            </a:r>
            <a:endParaRPr lang="en-US" altLang="ko-KR" sz="32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00113" y="4051300"/>
            <a:ext cx="7272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상대방의 말에 </a:t>
            </a:r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분동안 귀를 기울이고</a:t>
            </a:r>
            <a:endParaRPr lang="en-US" altLang="ko-KR" sz="32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84325" y="4987925"/>
            <a:ext cx="5940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2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분동안 </a:t>
            </a:r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번은 맞장구를 쳐라</a:t>
            </a:r>
            <a:endParaRPr lang="en-US" altLang="ko-KR" sz="32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281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01788" y="1052513"/>
            <a:ext cx="5940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4000" b="1">
                <a:latin typeface="맑은 고딕" pitchFamily="50" charset="-127"/>
                <a:ea typeface="맑은 고딕" pitchFamily="50" charset="-127"/>
              </a:rPr>
              <a:t>  YES - NO</a:t>
            </a:r>
          </a:p>
          <a:p>
            <a:pPr algn="ctr" eaLnBrk="1" hangingPunct="1"/>
            <a:r>
              <a:rPr lang="ko-KR" altLang="en-US" sz="4000" b="1">
                <a:latin typeface="맑은 고딕" pitchFamily="50" charset="-127"/>
                <a:ea typeface="맑은 고딕" pitchFamily="50" charset="-127"/>
              </a:rPr>
              <a:t>대화의 원칙</a:t>
            </a:r>
            <a:endParaRPr lang="en-US" altLang="ko-KR" sz="40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71625" y="2924175"/>
            <a:ext cx="5940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사람은 친구나 가족이 아니면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4388" y="3770313"/>
            <a:ext cx="74898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자신을 방어할 대화 준비를 먼저 다짐한다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71625" y="4705350"/>
            <a:ext cx="5940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상대방의 대화를 충분히 들어주고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나의 주장을 펼친다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2450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01787" y="873125"/>
            <a:ext cx="5940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4000" b="1" dirty="0">
                <a:latin typeface="맑은 고딕" pitchFamily="50" charset="-127"/>
                <a:ea typeface="맑은 고딕" pitchFamily="50" charset="-127"/>
              </a:rPr>
              <a:t>  10 – 10 – 10 </a:t>
            </a:r>
            <a:r>
              <a:rPr lang="ko-KR" altLang="en-US" sz="4000" b="1" dirty="0">
                <a:latin typeface="맑은 고딕" pitchFamily="50" charset="-127"/>
                <a:ea typeface="맑은 고딕" pitchFamily="50" charset="-127"/>
              </a:rPr>
              <a:t>법칙</a:t>
            </a:r>
            <a:endParaRPr lang="en-US" altLang="ko-KR" sz="40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42988" y="2349500"/>
            <a:ext cx="755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미국 수지 </a:t>
            </a:r>
            <a:r>
              <a:rPr lang="ko-KR" altLang="en-US" sz="20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웰치</a:t>
            </a:r>
            <a:r>
              <a:rPr lang="en-US" altLang="ko-KR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(Suzy Welch) – </a:t>
            </a:r>
            <a:r>
              <a:rPr lang="ko-KR" altLang="en-US" sz="20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잭</a:t>
            </a:r>
            <a:r>
              <a:rPr lang="ko-KR" altLang="en-US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웰치</a:t>
            </a:r>
            <a:r>
              <a:rPr lang="en-US" altLang="ko-KR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(GE) </a:t>
            </a:r>
            <a:r>
              <a:rPr lang="ko-KR" altLang="en-US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전 회장 부인 </a:t>
            </a:r>
            <a:r>
              <a:rPr lang="en-US" altLang="ko-KR" sz="20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3850" y="3716338"/>
            <a:ext cx="84963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모든 일을 결정할때</a:t>
            </a:r>
            <a:endParaRPr lang="en-US" altLang="ko-KR" sz="4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분후</a:t>
            </a:r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…. 10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개월후</a:t>
            </a:r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….. 10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년후</a:t>
            </a:r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….</a:t>
            </a:r>
          </a:p>
          <a:p>
            <a:pPr algn="ctr" eaLnBrk="1" hangingPunct="1"/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를 생각하고 결정하라</a:t>
            </a:r>
            <a:endParaRPr lang="en-US" altLang="ko-KR" sz="4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 descr="naver_com_20111117_0023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12239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1813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39750" y="1489362"/>
            <a:ext cx="6480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카사노바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난봉꾼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?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타고난 여성 심리학자이자 소통의 달인</a:t>
            </a:r>
            <a:r>
              <a:rPr lang="en-US" altLang="ko-KR" sz="1400" dirty="0" smtClean="0">
                <a:latin typeface="HY견고딕" pitchFamily="18" charset="-127"/>
                <a:ea typeface="HY견고딕" pitchFamily="18" charset="-127"/>
              </a:rPr>
              <a:t>!</a:t>
            </a:r>
          </a:p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희대의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호색가라는 남부끄러운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(?)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꼬리표 말고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신학을 전공한 법학 박사이며 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비밀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외교관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종교 철학자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>
                <a:latin typeface="HY견고딕" pitchFamily="18" charset="-127"/>
                <a:ea typeface="HY견고딕" pitchFamily="18" charset="-127"/>
              </a:rPr>
              <a:t>사제</a:t>
            </a:r>
            <a:r>
              <a:rPr lang="en-US" altLang="ko-KR" sz="1400" dirty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바이올리니스트였던 사람</a:t>
            </a:r>
            <a:endParaRPr lang="ko-KR" altLang="en-US" sz="1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39750" y="2708920"/>
            <a:ext cx="6480522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aseline="30000" dirty="0" smtClean="0">
                <a:latin typeface="HY견고딕" pitchFamily="18" charset="-127"/>
                <a:ea typeface="HY견고딕" pitchFamily="18" charset="-127"/>
              </a:rPr>
              <a:t>Casanova 100</a:t>
            </a:r>
            <a:r>
              <a:rPr lang="ko-KR" altLang="en-US" sz="2400" baseline="30000" dirty="0">
                <a:latin typeface="HY견고딕" pitchFamily="18" charset="-127"/>
                <a:ea typeface="HY견고딕" pitchFamily="18" charset="-127"/>
              </a:rPr>
              <a:t>전 </a:t>
            </a:r>
            <a:r>
              <a:rPr lang="en-US" altLang="ko-KR" sz="2400" baseline="30000" dirty="0">
                <a:latin typeface="HY견고딕" pitchFamily="18" charset="-127"/>
                <a:ea typeface="HY견고딕" pitchFamily="18" charset="-127"/>
              </a:rPr>
              <a:t>100</a:t>
            </a:r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승 커뮤니케이션</a:t>
            </a:r>
            <a:endParaRPr lang="en-US" altLang="ko-KR" sz="2400" baseline="30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baseline="30000" dirty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baseline="30000" dirty="0" smtClean="0">
                <a:latin typeface="HY견고딕" pitchFamily="18" charset="-127"/>
                <a:ea typeface="HY견고딕" pitchFamily="18" charset="-127"/>
              </a:rPr>
              <a:t>☞ Skill #1 </a:t>
            </a:r>
          </a:p>
          <a:p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먼저 </a:t>
            </a:r>
            <a:r>
              <a:rPr lang="ko-KR" altLang="en-US" sz="2400" baseline="30000" dirty="0">
                <a:latin typeface="HY견고딕" pitchFamily="18" charset="-127"/>
                <a:ea typeface="HY견고딕" pitchFamily="18" charset="-127"/>
              </a:rPr>
              <a:t>대접받고 싶으면 대접하라 다른 사람의 </a:t>
            </a:r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능력과 업적을 인정하라</a:t>
            </a:r>
            <a:endParaRPr lang="en-US" altLang="ko-KR" sz="2400" baseline="30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baseline="30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baseline="30000" dirty="0" smtClean="0">
                <a:latin typeface="HY견고딕" pitchFamily="18" charset="-127"/>
                <a:ea typeface="HY견고딕" pitchFamily="18" charset="-127"/>
              </a:rPr>
              <a:t>☞ Skill #2 </a:t>
            </a:r>
          </a:p>
          <a:p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먼저 </a:t>
            </a:r>
            <a:r>
              <a:rPr lang="ko-KR" altLang="en-US" sz="2400" baseline="30000" dirty="0">
                <a:latin typeface="HY견고딕" pitchFamily="18" charset="-127"/>
                <a:ea typeface="HY견고딕" pitchFamily="18" charset="-127"/>
              </a:rPr>
              <a:t>무조건 칭찬하라 상대방이 스스로 </a:t>
            </a:r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다가오게 하려면 </a:t>
            </a:r>
            <a:r>
              <a:rPr lang="ko-KR" altLang="en-US" sz="2400" baseline="30000" dirty="0">
                <a:latin typeface="HY견고딕" pitchFamily="18" charset="-127"/>
                <a:ea typeface="HY견고딕" pitchFamily="18" charset="-127"/>
              </a:rPr>
              <a:t>남들이 몰라주는 숨겨진 매력을 찾아 칭찬과 찬사를 아끼지 </a:t>
            </a:r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말아라</a:t>
            </a:r>
            <a:endParaRPr lang="en-US" altLang="ko-KR" sz="2400" baseline="30000" dirty="0" smtClean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400" baseline="30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sz="2400" baseline="30000" dirty="0" smtClean="0">
                <a:latin typeface="HY견고딕" pitchFamily="18" charset="-127"/>
                <a:ea typeface="HY견고딕" pitchFamily="18" charset="-127"/>
              </a:rPr>
              <a:t>☞ Skill #3 </a:t>
            </a:r>
          </a:p>
          <a:p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먼저 </a:t>
            </a:r>
            <a:r>
              <a:rPr lang="ko-KR" altLang="en-US" sz="2400" baseline="30000" dirty="0">
                <a:latin typeface="HY견고딕" pitchFamily="18" charset="-127"/>
                <a:ea typeface="HY견고딕" pitchFamily="18" charset="-127"/>
              </a:rPr>
              <a:t>과거는 </a:t>
            </a:r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잊어라 한 </a:t>
            </a:r>
            <a:r>
              <a:rPr lang="ko-KR" altLang="en-US" sz="2400" baseline="30000" dirty="0">
                <a:latin typeface="HY견고딕" pitchFamily="18" charset="-127"/>
                <a:ea typeface="HY견고딕" pitchFamily="18" charset="-127"/>
              </a:rPr>
              <a:t>연애를 끝내고 다음으로 넘어갈 때 마음을 하얗게 비우고 다음 연애에 몸과 마음을 </a:t>
            </a:r>
            <a:r>
              <a:rPr lang="ko-KR" altLang="en-US" sz="2400" baseline="30000" dirty="0" smtClean="0">
                <a:latin typeface="HY견고딕" pitchFamily="18" charset="-127"/>
                <a:ea typeface="HY견고딕" pitchFamily="18" charset="-127"/>
              </a:rPr>
              <a:t>던져라 </a:t>
            </a:r>
            <a:endParaRPr lang="en-US" altLang="ko-KR" sz="2400" baseline="30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000" baseline="30000" dirty="0" smtClean="0">
                <a:latin typeface="HY견고딕" pitchFamily="18" charset="-127"/>
                <a:ea typeface="HY견고딕" pitchFamily="18" charset="-127"/>
              </a:rPr>
              <a:t>자료인용</a:t>
            </a:r>
            <a:r>
              <a:rPr lang="en-US" altLang="ko-KR" sz="1000" baseline="30000" dirty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sz="1000" baseline="30000" dirty="0">
                <a:latin typeface="HY견고딕" pitchFamily="18" charset="-127"/>
                <a:ea typeface="HY견고딕" pitchFamily="18" charset="-127"/>
              </a:rPr>
              <a:t>전미옥 </a:t>
            </a:r>
            <a:r>
              <a:rPr lang="en-US" altLang="ko-KR" sz="1000" baseline="30000" dirty="0">
                <a:latin typeface="HY견고딕" pitchFamily="18" charset="-127"/>
                <a:ea typeface="HY견고딕" pitchFamily="18" charset="-127"/>
              </a:rPr>
              <a:t>CMI</a:t>
            </a:r>
            <a:r>
              <a:rPr lang="ko-KR" altLang="en-US" sz="1000" baseline="30000" dirty="0">
                <a:latin typeface="HY견고딕" pitchFamily="18" charset="-127"/>
                <a:ea typeface="HY견고딕" pitchFamily="18" charset="-127"/>
              </a:rPr>
              <a:t>연구소 대표 </a:t>
            </a:r>
            <a:r>
              <a:rPr lang="en-US" altLang="ko-KR" sz="1000" baseline="30000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000" baseline="30000" dirty="0">
                <a:latin typeface="HY견고딕" pitchFamily="18" charset="-127"/>
                <a:ea typeface="HY견고딕" pitchFamily="18" charset="-127"/>
              </a:rPr>
              <a:t>한국경제신문 </a:t>
            </a:r>
            <a:r>
              <a:rPr lang="en-US" altLang="ko-KR" sz="1000" baseline="30000" dirty="0">
                <a:latin typeface="HY견고딕" pitchFamily="18" charset="-127"/>
                <a:ea typeface="HY견고딕" pitchFamily="18" charset="-127"/>
              </a:rPr>
              <a:t>2010.07. 23)</a:t>
            </a:r>
            <a:r>
              <a:rPr lang="ko-KR" altLang="en-US" sz="1000" baseline="30000" dirty="0">
                <a:latin typeface="HY견고딕" pitchFamily="18" charset="-127"/>
                <a:ea typeface="HY견고딕" pitchFamily="18" charset="-127"/>
              </a:rPr>
              <a:t>게재</a:t>
            </a:r>
            <a:r>
              <a:rPr lang="en-US" altLang="ko-KR" sz="1000" baseline="30000" dirty="0">
                <a:latin typeface="HY견고딕" pitchFamily="18" charset="-127"/>
                <a:ea typeface="HY견고딕" pitchFamily="18" charset="-127"/>
              </a:rPr>
              <a:t>5</a:t>
            </a:r>
            <a:endParaRPr lang="ko-KR" altLang="en-US" sz="1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750" y="9045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3200" u="sng" baseline="30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역사적 </a:t>
            </a:r>
            <a:r>
              <a:rPr lang="en-US" altLang="ko-KR" sz="3200" u="sng" baseline="30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Communicator  </a:t>
            </a:r>
            <a:endParaRPr lang="ko-KR" altLang="en-US" sz="3200" u="sng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0532" y="1196975"/>
            <a:ext cx="1566085" cy="24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379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24814" y="842499"/>
            <a:ext cx="7560642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aseline="30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“</a:t>
            </a:r>
            <a:r>
              <a:rPr lang="ko-KR" altLang="en-US" sz="3200" baseline="30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聽”의 </a:t>
            </a:r>
            <a:r>
              <a:rPr lang="ko-KR" altLang="en-US" sz="3200" baseline="30000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의미</a:t>
            </a:r>
            <a:endParaRPr lang="en-US" altLang="ko-KR" sz="3200" baseline="300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sz="2000" baseline="300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왕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王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과 같은 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귀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耳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로 들을 때 집중해서 듣고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열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十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개의 눈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目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을 가지고 상대를 집중해서 열심히 듣고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,</a:t>
            </a:r>
          </a:p>
          <a:p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하나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一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의 마음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心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1600" dirty="0">
                <a:latin typeface="HY견고딕" pitchFamily="18" charset="-127"/>
                <a:ea typeface="HY견고딕" pitchFamily="18" charset="-127"/>
              </a:rPr>
              <a:t>으로 들을 때는 상대의 마음과 하나가 되어야 한다</a:t>
            </a:r>
            <a:r>
              <a:rPr lang="en-US" altLang="ko-KR" sz="1600" dirty="0" smtClean="0">
                <a:latin typeface="HY견고딕" pitchFamily="18" charset="-127"/>
                <a:ea typeface="HY견고딕" pitchFamily="18" charset="-127"/>
              </a:rPr>
              <a:t>.</a:t>
            </a:r>
            <a:endParaRPr lang="ko-KR" altLang="en-US" sz="16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8752" y="2443968"/>
            <a:ext cx="5140020" cy="399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558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948" y="1412875"/>
            <a:ext cx="6958103" cy="503829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85750" y="115888"/>
            <a:ext cx="3854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2800" smtClean="0">
                <a:latin typeface="08서울남산체 B"/>
                <a:ea typeface="08서울남산체 B"/>
                <a:cs typeface="08서울남산체 B"/>
              </a:rPr>
              <a:t>소통상태 자가진단</a:t>
            </a:r>
            <a:endParaRPr kumimoji="0" lang="ko-KR" altLang="en-US" sz="2800" dirty="0">
              <a:latin typeface="08서울남산체 B"/>
              <a:ea typeface="08서울남산체 B"/>
              <a:cs typeface="08서울남산체 B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4441" y="980728"/>
            <a:ext cx="910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항상 그렇다 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대체로 그렇다 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보통이다 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대체로 </a:t>
            </a:r>
            <a:r>
              <a:rPr lang="ko-KR" altLang="en-US" sz="1400" dirty="0" err="1" smtClean="0">
                <a:latin typeface="HY견고딕" pitchFamily="18" charset="-127"/>
                <a:ea typeface="HY견고딕" pitchFamily="18" charset="-127"/>
              </a:rPr>
              <a:t>그렇지않다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en-US" altLang="ko-KR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점 </a:t>
            </a:r>
            <a:r>
              <a:rPr lang="ko-KR" altLang="en-US" sz="1400" dirty="0" smtClean="0">
                <a:latin typeface="HY견고딕" pitchFamily="18" charset="-127"/>
                <a:ea typeface="HY견고딕" pitchFamily="18" charset="-127"/>
              </a:rPr>
              <a:t>전혀 </a:t>
            </a:r>
            <a:r>
              <a:rPr lang="ko-KR" altLang="en-US" sz="1400" dirty="0" err="1" smtClean="0">
                <a:latin typeface="HY견고딕" pitchFamily="18" charset="-127"/>
                <a:ea typeface="HY견고딕" pitchFamily="18" charset="-127"/>
              </a:rPr>
              <a:t>그렇지않다</a:t>
            </a:r>
            <a:endParaRPr lang="en-US" altLang="ko-KR" sz="14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633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274934"/>
            <a:ext cx="6631635" cy="5262161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85750" y="115888"/>
            <a:ext cx="5510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kumimoji="0" lang="ko-KR" altLang="en-US" sz="2800" dirty="0" smtClean="0">
                <a:latin typeface="08서울남산체 B"/>
                <a:ea typeface="08서울남산체 B"/>
                <a:cs typeface="08서울남산체 B"/>
              </a:rPr>
              <a:t>소통상태 자가진단</a:t>
            </a:r>
            <a:r>
              <a:rPr kumimoji="0" lang="en-US" altLang="ko-KR" sz="2800" dirty="0" smtClean="0">
                <a:latin typeface="08서울남산체 B"/>
                <a:ea typeface="08서울남산체 B"/>
                <a:cs typeface="08서울남산체 B"/>
              </a:rPr>
              <a:t>(</a:t>
            </a:r>
            <a:r>
              <a:rPr kumimoji="0" lang="ko-KR" altLang="en-US" sz="2800" dirty="0" smtClean="0">
                <a:latin typeface="08서울남산체 B"/>
                <a:ea typeface="08서울남산체 B"/>
                <a:cs typeface="08서울남산체 B"/>
              </a:rPr>
              <a:t>평가결과</a:t>
            </a:r>
            <a:r>
              <a:rPr kumimoji="0" lang="en-US" altLang="ko-KR" sz="2800" dirty="0" smtClean="0">
                <a:latin typeface="08서울남산체 B"/>
                <a:ea typeface="08서울남산체 B"/>
                <a:cs typeface="08서울남산체 B"/>
              </a:rPr>
              <a:t>)</a:t>
            </a:r>
            <a:endParaRPr kumimoji="0" lang="ko-KR" altLang="en-US" sz="2800" dirty="0">
              <a:latin typeface="08서울남산체 B"/>
              <a:ea typeface="08서울남산체 B"/>
              <a:cs typeface="08서울남산체 B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131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roup 184"/>
          <p:cNvGrpSpPr/>
          <p:nvPr/>
        </p:nvGrpSpPr>
        <p:grpSpPr>
          <a:xfrm>
            <a:off x="612107" y="1236084"/>
            <a:ext cx="7919786" cy="4385832"/>
            <a:chOff x="0" y="0"/>
            <a:chExt cx="7919784" cy="4385830"/>
          </a:xfrm>
        </p:grpSpPr>
        <p:pic>
          <p:nvPicPr>
            <p:cNvPr id="182" name="스크린샷 2017-03-22 오후 12.23.03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7919785" cy="4385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스크린샷 2017-03-22 오후 12.24.00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5471695" y="769937"/>
              <a:ext cx="1825523" cy="2583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직사각형 1"/>
          <p:cNvSpPr/>
          <p:nvPr/>
        </p:nvSpPr>
        <p:spPr>
          <a:xfrm>
            <a:off x="723838" y="504771"/>
            <a:ext cx="1806712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baseline="30000" dirty="0" smtClean="0">
                <a:solidFill>
                  <a:srgbClr val="FF0000"/>
                </a:solidFill>
                <a:latin typeface="Nanum Gothic" charset="-127"/>
                <a:ea typeface="Nanum Gothic" charset="-127"/>
                <a:cs typeface="Nanum Gothic" charset="-127"/>
              </a:rPr>
              <a:t>축산의 인문학적 의미</a:t>
            </a:r>
            <a:endParaRPr lang="en-US" altLang="ko-KR" sz="2000" b="1" baseline="30000" dirty="0">
              <a:solidFill>
                <a:srgbClr val="FF0000"/>
              </a:solidFill>
              <a:latin typeface="Nanum Gothic" charset="-127"/>
              <a:ea typeface="Nanum Gothic" charset="-127"/>
              <a:cs typeface="Nanum Gothic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3557354" y="5920072"/>
            <a:ext cx="2133601" cy="36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defRPr sz="10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나눔고딕"/>
                <a:ea typeface="나눔고딕"/>
                <a:cs typeface="나눔고딕"/>
                <a:sym typeface="나눔고딕"/>
              </a:defRPr>
            </a:pPr>
            <a:fld id="{86CB4B4D-7CA3-9044-876B-883B54F8677D}" type="slidenum">
              <a:rPr/>
              <a:pPr algn="ctr">
                <a:defRPr sz="1000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나눔고딕"/>
                  <a:ea typeface="나눔고딕"/>
                  <a:cs typeface="나눔고딕"/>
                  <a:sym typeface="나눔고딕"/>
                </a:defRPr>
              </a:pPr>
              <a:t>19</a:t>
            </a:fld>
            <a:r>
              <a:t>￼</a:t>
            </a:r>
          </a:p>
        </p:txBody>
      </p:sp>
      <p:grpSp>
        <p:nvGrpSpPr>
          <p:cNvPr id="192" name="Group 192"/>
          <p:cNvGrpSpPr/>
          <p:nvPr/>
        </p:nvGrpSpPr>
        <p:grpSpPr>
          <a:xfrm>
            <a:off x="440522" y="818460"/>
            <a:ext cx="8006556" cy="5644008"/>
            <a:chOff x="0" y="0"/>
            <a:chExt cx="8006555" cy="5644006"/>
          </a:xfrm>
        </p:grpSpPr>
        <p:pic>
          <p:nvPicPr>
            <p:cNvPr id="190" name="축산물브랜드지도_돈육M.jp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4018213" y="0"/>
              <a:ext cx="3988343" cy="5644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축산물브랜드지도_한우M.jp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3988343" cy="5644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직사각형 7"/>
          <p:cNvSpPr/>
          <p:nvPr/>
        </p:nvSpPr>
        <p:spPr>
          <a:xfrm>
            <a:off x="440522" y="504771"/>
            <a:ext cx="209002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baseline="30000" dirty="0" smtClean="0">
                <a:solidFill>
                  <a:srgbClr val="FF0000"/>
                </a:solidFill>
                <a:latin typeface="Nanum Gothic" charset="-127"/>
                <a:ea typeface="Nanum Gothic" charset="-127"/>
                <a:cs typeface="Nanum Gothic" charset="-127"/>
              </a:rPr>
              <a:t>전국 축산브랜드 현황</a:t>
            </a:r>
            <a:endParaRPr lang="en-US" altLang="ko-KR" sz="2000" b="1" baseline="30000" dirty="0">
              <a:solidFill>
                <a:srgbClr val="FF0000"/>
              </a:solidFill>
              <a:latin typeface="Nanum Gothic" charset="-127"/>
              <a:ea typeface="Nanum Gothic" charset="-127"/>
              <a:cs typeface="Nanum Gothic" charset="-127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057179" y="3464213"/>
            <a:ext cx="1643244" cy="1643244"/>
          </a:xfrm>
          <a:prstGeom prst="ellipse">
            <a:avLst/>
          </a:prstGeom>
          <a:solidFill>
            <a:srgbClr val="DE6A1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>
                <a:solidFill>
                  <a:srgbClr val="FFFFFF"/>
                </a:solid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문맹</a:t>
            </a:r>
          </a:p>
        </p:txBody>
      </p:sp>
      <p:sp>
        <p:nvSpPr>
          <p:cNvPr id="170" name="Shape 170"/>
          <p:cNvSpPr/>
          <p:nvPr/>
        </p:nvSpPr>
        <p:spPr>
          <a:xfrm>
            <a:off x="3738192" y="3464213"/>
            <a:ext cx="1643244" cy="1643244"/>
          </a:xfrm>
          <a:prstGeom prst="ellipse">
            <a:avLst/>
          </a:prstGeom>
          <a:solidFill>
            <a:srgbClr val="DE6A1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>
                <a:solidFill>
                  <a:srgbClr val="FFFFFF"/>
                </a:solid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컴맹</a:t>
            </a:r>
          </a:p>
        </p:txBody>
      </p:sp>
      <p:sp>
        <p:nvSpPr>
          <p:cNvPr id="171" name="Shape 171"/>
          <p:cNvSpPr/>
          <p:nvPr/>
        </p:nvSpPr>
        <p:spPr>
          <a:xfrm>
            <a:off x="6419204" y="3464213"/>
            <a:ext cx="1643244" cy="1643244"/>
          </a:xfrm>
          <a:prstGeom prst="ellipse">
            <a:avLst/>
          </a:prstGeom>
          <a:solidFill>
            <a:srgbClr val="DE6A10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>
                <a:solidFill>
                  <a:srgbClr val="FFFFFF"/>
                </a:solid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커맹</a:t>
            </a:r>
          </a:p>
        </p:txBody>
      </p:sp>
      <p:pic>
        <p:nvPicPr>
          <p:cNvPr id="172" name="스크린샷 2016-03-14 오후 3.15.3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3782" y="1750543"/>
            <a:ext cx="2450038" cy="1495716"/>
          </a:xfrm>
          <a:prstGeom prst="rect">
            <a:avLst/>
          </a:prstGeom>
          <a:ln w="3175">
            <a:miter lim="400000"/>
          </a:ln>
        </p:spPr>
      </p:pic>
      <p:pic>
        <p:nvPicPr>
          <p:cNvPr id="173" name="스크린샷 2016-03-14 오후 3.16.2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49358" y="1750543"/>
            <a:ext cx="2220912" cy="1495716"/>
          </a:xfrm>
          <a:prstGeom prst="rect">
            <a:avLst/>
          </a:prstGeom>
          <a:ln w="3175">
            <a:miter lim="400000"/>
          </a:ln>
        </p:spPr>
      </p:pic>
      <p:pic>
        <p:nvPicPr>
          <p:cNvPr id="174" name="스크린샷 2016-03-14 오후 3.19.1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86748" y="1750543"/>
            <a:ext cx="1908156" cy="1495716"/>
          </a:xfrm>
          <a:prstGeom prst="rect">
            <a:avLst/>
          </a:prstGeom>
          <a:ln w="3175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2772822" y="3839350"/>
            <a:ext cx="892970" cy="89297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 cstate="print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453835" y="3839350"/>
            <a:ext cx="892970" cy="892970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5" cstate="print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5935159" y="5325411"/>
            <a:ext cx="2611334" cy="68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>
            <a:spAutoFit/>
          </a:bodyPr>
          <a:lstStyle/>
          <a:p>
            <a:pPr algn="ctr" defTabSz="410765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커뮤니케이션(소통)</a:t>
            </a:r>
          </a:p>
          <a:p>
            <a:pPr algn="ctr" defTabSz="410765"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부족한 사람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99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9"/>
                            </p:stCondLst>
                            <p:childTnLst>
                              <p:par>
                                <p:cTn id="22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99"/>
                            </p:stCondLst>
                            <p:childTnLst>
                              <p:par>
                                <p:cTn id="26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3" animBg="1" advAuto="0"/>
      <p:bldP spid="171" grpId="6" animBg="1" advAuto="0"/>
      <p:bldP spid="173" grpId="2" animBg="1" advAuto="0"/>
      <p:bldP spid="174" grpId="5" animBg="1" advAuto="0"/>
      <p:bldP spid="175" grpId="1" animBg="1" advAuto="0"/>
      <p:bldP spid="176" grpId="4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77454" y="2167047"/>
            <a:ext cx="3365206" cy="2523906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pasted-image.tiff" descr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18517" y="1501964"/>
            <a:ext cx="2314413" cy="1325266"/>
          </a:xfrm>
          <a:prstGeom prst="rect">
            <a:avLst/>
          </a:prstGeom>
          <a:ln w="3175">
            <a:miter lim="400000"/>
          </a:ln>
        </p:spPr>
      </p:pic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55284" y="1653077"/>
            <a:ext cx="2649909" cy="2272009"/>
          </a:xfrm>
          <a:prstGeom prst="rect">
            <a:avLst/>
          </a:prstGeom>
          <a:ln w="3175">
            <a:miter lim="400000"/>
          </a:ln>
        </p:spPr>
      </p:pic>
      <p:sp>
        <p:nvSpPr>
          <p:cNvPr id="11" name="MP3플레이어 업계 선도하며 열풍 = '소니, 미안하다(SORRY SONY)'.…"/>
          <p:cNvSpPr txBox="1"/>
          <p:nvPr/>
        </p:nvSpPr>
        <p:spPr>
          <a:xfrm>
            <a:off x="605313" y="3318722"/>
            <a:ext cx="2540820" cy="241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321468">
              <a:defRPr sz="900">
                <a:solidFill>
                  <a:srgbClr val="3239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MP3플레이어 업계 선도하며 열풍 = '소니, 미안하다(SORRY SONY)'. </a:t>
            </a:r>
          </a:p>
          <a:p>
            <a:pPr defTabSz="321468">
              <a:defRPr sz="900">
                <a:solidFill>
                  <a:srgbClr val="3239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321468">
              <a:defRPr sz="900">
                <a:solidFill>
                  <a:srgbClr val="3239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소니를 위시해 일본 가전업체들의 힘이 많이 빠진 지금에야 그 파급력이 제대로 와닿지 않겠지만, 십여 년 전이라면 이야기가 다르다. 휴대용 기기 시장에서 독보적인 입지를 자랑했던 소니에게 한국의 한 중소기업이 도전장을 던졌다. 현재 아이리버의 전신인 레인콤이다. </a:t>
            </a:r>
          </a:p>
          <a:p>
            <a:pPr defTabSz="321468">
              <a:defRPr sz="900">
                <a:solidFill>
                  <a:srgbClr val="32394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321468">
              <a:defRPr sz="900">
                <a:solidFill>
                  <a:srgbClr val="32394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도발적인 광고 문구로 화제를 모은 레인콤은 미국 시장 진출 6개월만에 시장점유율 1위를 차지하며 돌풍을 일으켰다. 소니의 워크맨보다 더 작고 가벼운 휴대용 플레이어를 원했던 소비자들의 마음을 사로잡았기 때문이다. 창립 당시 100억원에 못 미쳤던 매출액은 2003년 2000억원대, 2004년 4000억원대로 뛰었다. 대표적인 벤처 1세대 성공사례로 알려진 것도 바로 이 때다.</a:t>
            </a:r>
          </a:p>
        </p:txBody>
      </p:sp>
      <p:sp>
        <p:nvSpPr>
          <p:cNvPr id="12" name="창의적 사고(思考)의 필요성_편집(編輯)"/>
          <p:cNvSpPr txBox="1"/>
          <p:nvPr/>
        </p:nvSpPr>
        <p:spPr>
          <a:xfrm>
            <a:off x="629073" y="543299"/>
            <a:ext cx="3615732" cy="37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41" tIns="39141" rIns="39141" bIns="39141">
            <a:spAutoFit/>
          </a:bodyPr>
          <a:lstStyle>
            <a:lvl1pPr defTabSz="366635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창의적 사고(思考)의 필요성_편집(編輯)</a:t>
            </a:r>
          </a:p>
        </p:txBody>
      </p:sp>
      <p:pic>
        <p:nvPicPr>
          <p:cNvPr id="13" name="스크린샷 2016-04-21 오후 2.09.05.png" descr="스크린샷 2016-04-21 오후 2.09.0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736277" y="4180215"/>
            <a:ext cx="3087922" cy="217259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창의적 사고(思考)의 필요성_편집(編輯)"/>
          <p:cNvSpPr txBox="1"/>
          <p:nvPr/>
        </p:nvSpPr>
        <p:spPr>
          <a:xfrm>
            <a:off x="363264" y="522034"/>
            <a:ext cx="3615732" cy="37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41" tIns="39141" rIns="39141" bIns="39141">
            <a:spAutoFit/>
          </a:bodyPr>
          <a:lstStyle>
            <a:lvl1pPr defTabSz="366635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창의적 사고(思考)의 필요성_편집(編輯)</a:t>
            </a:r>
          </a:p>
        </p:txBody>
      </p:sp>
      <p:pic>
        <p:nvPicPr>
          <p:cNvPr id="7" name="스크린샷 2017-04-06 오후 6.44.10.png" descr="스크린샷 2017-04-06 오후 6.44.1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1253" y="2092260"/>
            <a:ext cx="2109841" cy="1848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스크린샷 2017-04-06 오후 6.44.49.png" descr="스크린샷 2017-04-06 오후 6.44.4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72644" y="2158968"/>
            <a:ext cx="2413001" cy="1714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스크린샷 2017-04-06 오후 6.45.38.png" descr="스크린샷 2017-04-06 오후 6.45.3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07195" y="2092260"/>
            <a:ext cx="2808148" cy="184822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homas J Watson"/>
          <p:cNvSpPr txBox="1"/>
          <p:nvPr/>
        </p:nvSpPr>
        <p:spPr>
          <a:xfrm>
            <a:off x="940775" y="4051977"/>
            <a:ext cx="1510797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3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Thomas J Watson</a:t>
            </a:r>
          </a:p>
        </p:txBody>
      </p:sp>
      <p:pic>
        <p:nvPicPr>
          <p:cNvPr id="11" name="스크린샷 2017-04-06 오후 6.47.11.png" descr="스크린샷 2017-04-06 오후 6.47.1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15566" y="4458114"/>
            <a:ext cx="1361215" cy="1502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스크린샷 2017-04-06 오후 6.49.11.png" descr="스크린샷 2017-04-06 오후 6.49.11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517079" y="4458114"/>
            <a:ext cx="2109841" cy="150284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Bill Gates"/>
          <p:cNvSpPr txBox="1"/>
          <p:nvPr/>
        </p:nvSpPr>
        <p:spPr>
          <a:xfrm>
            <a:off x="4092198" y="4051977"/>
            <a:ext cx="865713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3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Bill Gates</a:t>
            </a:r>
          </a:p>
        </p:txBody>
      </p:sp>
      <p:sp>
        <p:nvSpPr>
          <p:cNvPr id="14" name="Steve Jobs"/>
          <p:cNvSpPr txBox="1"/>
          <p:nvPr/>
        </p:nvSpPr>
        <p:spPr>
          <a:xfrm>
            <a:off x="7123312" y="4051977"/>
            <a:ext cx="975914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3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Steve Jobs</a:t>
            </a:r>
          </a:p>
        </p:txBody>
      </p:sp>
      <p:pic>
        <p:nvPicPr>
          <p:cNvPr id="15" name="스크린샷 2017-04-06 오후 6.51.42.png" descr="스크린샷 2017-04-06 오후 6.51.42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718775" y="4530575"/>
            <a:ext cx="1784988" cy="143284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hink"/>
          <p:cNvSpPr txBox="1"/>
          <p:nvPr/>
        </p:nvSpPr>
        <p:spPr>
          <a:xfrm>
            <a:off x="1423983" y="1346672"/>
            <a:ext cx="71370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Think</a:t>
            </a:r>
          </a:p>
        </p:txBody>
      </p:sp>
      <p:sp>
        <p:nvSpPr>
          <p:cNvPr id="17" name="Thinkweek"/>
          <p:cNvSpPr txBox="1"/>
          <p:nvPr/>
        </p:nvSpPr>
        <p:spPr>
          <a:xfrm>
            <a:off x="4122292" y="1346672"/>
            <a:ext cx="127292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Thinkweek</a:t>
            </a:r>
          </a:p>
        </p:txBody>
      </p:sp>
      <p:sp>
        <p:nvSpPr>
          <p:cNvPr id="18" name="Think different"/>
          <p:cNvSpPr txBox="1"/>
          <p:nvPr/>
        </p:nvSpPr>
        <p:spPr>
          <a:xfrm>
            <a:off x="6765461" y="1346672"/>
            <a:ext cx="169161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Think different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문맹"/>
          <p:cNvSpPr/>
          <p:nvPr/>
        </p:nvSpPr>
        <p:spPr>
          <a:xfrm>
            <a:off x="1158069" y="2194084"/>
            <a:ext cx="2853669" cy="2853669"/>
          </a:xfrm>
          <a:prstGeom prst="ellipse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ffectLst>
            <a:outerShdw blurRad="1143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>
                <a:solidFill>
                  <a:srgbClr val="FFFFFF"/>
                </a:solid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문맹</a:t>
            </a:r>
          </a:p>
        </p:txBody>
      </p:sp>
      <p:sp>
        <p:nvSpPr>
          <p:cNvPr id="10" name="기시감…"/>
          <p:cNvSpPr txBox="1"/>
          <p:nvPr/>
        </p:nvSpPr>
        <p:spPr>
          <a:xfrm>
            <a:off x="1921957" y="2950199"/>
            <a:ext cx="1325893" cy="134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321468">
              <a:defRPr sz="28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기시감</a:t>
            </a:r>
          </a:p>
          <a:p>
            <a:pPr algn="ctr" defTabSz="321468">
              <a:defRPr sz="2800">
                <a:solidFill>
                  <a:srgbClr val="2F2F2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(旣視感)</a:t>
            </a:r>
          </a:p>
          <a:p>
            <a:pPr algn="ctr" defTabSz="321468">
              <a:defRPr sz="28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deja vu</a:t>
            </a:r>
          </a:p>
        </p:txBody>
      </p:sp>
      <p:sp>
        <p:nvSpPr>
          <p:cNvPr id="11" name="문맹"/>
          <p:cNvSpPr/>
          <p:nvPr/>
        </p:nvSpPr>
        <p:spPr>
          <a:xfrm>
            <a:off x="5222221" y="2194084"/>
            <a:ext cx="2853669" cy="2853669"/>
          </a:xfrm>
          <a:prstGeom prst="ellipse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  <a:effectLst>
            <a:outerShdw blurRad="1270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3400">
                <a:solidFill>
                  <a:srgbClr val="FFFFFF"/>
                </a:solid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문맹</a:t>
            </a:r>
          </a:p>
        </p:txBody>
      </p:sp>
      <p:sp>
        <p:nvSpPr>
          <p:cNvPr id="12" name="미시감…"/>
          <p:cNvSpPr txBox="1"/>
          <p:nvPr/>
        </p:nvSpPr>
        <p:spPr>
          <a:xfrm>
            <a:off x="5806626" y="2950199"/>
            <a:ext cx="1684859" cy="1341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321468">
              <a:defRPr sz="2800" b="1">
                <a:solidFill>
                  <a:srgbClr val="20202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미시감</a:t>
            </a:r>
          </a:p>
          <a:p>
            <a:pPr algn="ctr" defTabSz="321468">
              <a:defRPr sz="2800">
                <a:solidFill>
                  <a:srgbClr val="323333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(未視感) </a:t>
            </a:r>
          </a:p>
          <a:p>
            <a:pPr algn="ctr" defTabSz="321468">
              <a:defRPr sz="2800">
                <a:solidFill>
                  <a:srgbClr val="32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jamais vu</a:t>
            </a:r>
          </a:p>
        </p:txBody>
      </p:sp>
      <p:sp>
        <p:nvSpPr>
          <p:cNvPr id="13" name="이미 경험하거나 잘 알고 있는 상황을 처음 경험하는 것처럼 느끼는 기억의 착각현상으로, 처음으로 경험한 것들이 이미 과거에 체험한 것처럼 느껴지는 개념이다.  보통 몽환 상태에서 나타나는 경우가 많다고 한다."/>
          <p:cNvSpPr txBox="1"/>
          <p:nvPr/>
        </p:nvSpPr>
        <p:spPr>
          <a:xfrm>
            <a:off x="4764513" y="5567255"/>
            <a:ext cx="3769085" cy="555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이미 경험하거나 잘 알고 있는 상황을 처음 경험하는 것처럼 느끼는 기억의 착각현상으로, 처음으로 경험한 것들이 이미 과거에 체험한 것처럼 느껴지는 개념이다.  보통 몽환 상태에서 나타나는 경우가 많다고 한다.</a:t>
            </a:r>
          </a:p>
        </p:txBody>
      </p:sp>
      <p:sp>
        <p:nvSpPr>
          <p:cNvPr id="14" name="처음 오는 곳, 처음 대하는 장면, 처음 만나는 사람인데 어디선가 이미 본 것 같은 느낌을 한자로는 &quot;기시감&quot;, 프랑스어 또는 심리학적 용어"/>
          <p:cNvSpPr txBox="1"/>
          <p:nvPr/>
        </p:nvSpPr>
        <p:spPr>
          <a:xfrm>
            <a:off x="610402" y="5557587"/>
            <a:ext cx="3949003" cy="39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321468">
              <a:defRPr sz="10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처음 오는 곳, 처음 대하는 장면, 처음 만나는 사람인데 어디선가 이미 본 것 같은 느낌을 한자로는 "기시감", 프랑스어 또는 심리학적 용어</a:t>
            </a:r>
          </a:p>
        </p:txBody>
      </p:sp>
      <p:sp>
        <p:nvSpPr>
          <p:cNvPr id="15" name="창조적 사고는 일상의 당연한 경험들에 대한 ‘의심’에서 시작된다"/>
          <p:cNvSpPr txBox="1"/>
          <p:nvPr/>
        </p:nvSpPr>
        <p:spPr>
          <a:xfrm>
            <a:off x="1190918" y="1483142"/>
            <a:ext cx="6762164" cy="39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321468">
              <a:defRPr sz="14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>
                <a:solidFill>
                  <a:srgbClr val="0433FF"/>
                </a:solidFill>
              </a:rPr>
              <a:t>창조적 사고</a:t>
            </a:r>
            <a:r>
              <a:t>는 일상의 당연한 경험들에 대한 </a:t>
            </a:r>
            <a:r>
              <a:rPr sz="1600">
                <a:solidFill>
                  <a:srgbClr val="FF2600"/>
                </a:solidFill>
              </a:rPr>
              <a:t>‘의심’</a:t>
            </a:r>
            <a:r>
              <a:t>에서 시작된다</a:t>
            </a:r>
          </a:p>
        </p:txBody>
      </p:sp>
      <p:sp>
        <p:nvSpPr>
          <p:cNvPr id="16" name="창의적 사고(思考)의 필요성"/>
          <p:cNvSpPr txBox="1"/>
          <p:nvPr/>
        </p:nvSpPr>
        <p:spPr>
          <a:xfrm>
            <a:off x="182504" y="522034"/>
            <a:ext cx="2545389" cy="37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41" tIns="39141" rIns="39141" bIns="39141">
            <a:spAutoFit/>
          </a:bodyPr>
          <a:lstStyle>
            <a:lvl1pPr defTabSz="366635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창의적 사고(思考)의 필요성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생명 자본주의"/>
          <p:cNvSpPr txBox="1"/>
          <p:nvPr/>
        </p:nvSpPr>
        <p:spPr>
          <a:xfrm>
            <a:off x="3771227" y="5176480"/>
            <a:ext cx="159512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642937">
              <a:defRPr sz="2000">
                <a:solidFill>
                  <a:srgbClr val="011993"/>
                </a:solidFill>
                <a:uFill>
                  <a:solidFill>
                    <a:srgbClr val="000000"/>
                  </a:solidFill>
                </a:u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생명 자본주의</a:t>
            </a:r>
          </a:p>
        </p:txBody>
      </p:sp>
      <p:sp>
        <p:nvSpPr>
          <p:cNvPr id="4" name="공감,공생,공동의 삶이 있는 자본주의 이자가 붙는것이 아니라 시간과 함께 기쁨이 증식되고 생명력이 불어가는 언어요,노래요,그림의 자본"/>
          <p:cNvSpPr txBox="1"/>
          <p:nvPr/>
        </p:nvSpPr>
        <p:spPr>
          <a:xfrm>
            <a:off x="809390" y="5749794"/>
            <a:ext cx="7525220" cy="547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642937">
              <a:lnSpc>
                <a:spcPct val="120000"/>
              </a:lnSpc>
              <a:defRPr sz="1600" u="sng">
                <a:solidFill>
                  <a:srgbClr val="011993"/>
                </a:solidFill>
                <a:uFill>
                  <a:solidFill>
                    <a:srgbClr val="000000"/>
                  </a:solidFill>
                </a:uFill>
                <a:latin typeface="-윤명조350"/>
                <a:ea typeface="-윤명조350"/>
                <a:cs typeface="-윤명조350"/>
                <a:sym typeface="-윤명조350"/>
              </a:defRPr>
            </a:lvl1pPr>
          </a:lstStyle>
          <a:p>
            <a:r>
              <a:t>공감,공생,공동의 삶이 있는 자본주의 이자가 붙는것이 아니라 시간과 함께 기쁨이 증식되고 생명력이 불어가는 언어요,노래요,그림의 자본</a:t>
            </a:r>
          </a:p>
        </p:txBody>
      </p:sp>
      <p:sp>
        <p:nvSpPr>
          <p:cNvPr id="5" name="시장의 변화"/>
          <p:cNvSpPr txBox="1"/>
          <p:nvPr/>
        </p:nvSpPr>
        <p:spPr>
          <a:xfrm>
            <a:off x="182504" y="522034"/>
            <a:ext cx="1143191" cy="37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41" tIns="39141" rIns="39141" bIns="39141">
            <a:spAutoFit/>
          </a:bodyPr>
          <a:lstStyle>
            <a:lvl1pPr defTabSz="366635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시장의 변화</a:t>
            </a:r>
          </a:p>
        </p:txBody>
      </p:sp>
      <p:grpSp>
        <p:nvGrpSpPr>
          <p:cNvPr id="6" name="그룹"/>
          <p:cNvGrpSpPr/>
          <p:nvPr/>
        </p:nvGrpSpPr>
        <p:grpSpPr>
          <a:xfrm>
            <a:off x="330932" y="1677602"/>
            <a:ext cx="8553480" cy="2979214"/>
            <a:chOff x="0" y="0"/>
            <a:chExt cx="8553479" cy="2979213"/>
          </a:xfrm>
        </p:grpSpPr>
        <p:sp>
          <p:nvSpPr>
            <p:cNvPr id="7" name="1750~"/>
            <p:cNvSpPr txBox="1"/>
            <p:nvPr/>
          </p:nvSpPr>
          <p:spPr>
            <a:xfrm>
              <a:off x="254601" y="394958"/>
              <a:ext cx="738328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1750~</a:t>
              </a:r>
            </a:p>
          </p:txBody>
        </p:sp>
        <p:sp>
          <p:nvSpPr>
            <p:cNvPr id="8" name="19C말~20C초"/>
            <p:cNvSpPr txBox="1"/>
            <p:nvPr/>
          </p:nvSpPr>
          <p:spPr>
            <a:xfrm>
              <a:off x="1344005" y="362829"/>
              <a:ext cx="1412952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19C말~20C초</a:t>
              </a:r>
            </a:p>
          </p:txBody>
        </p:sp>
        <p:sp>
          <p:nvSpPr>
            <p:cNvPr id="9" name="1914~1918"/>
            <p:cNvSpPr txBox="1"/>
            <p:nvPr/>
          </p:nvSpPr>
          <p:spPr>
            <a:xfrm>
              <a:off x="1463663" y="1311568"/>
              <a:ext cx="119512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1914~1918</a:t>
              </a:r>
            </a:p>
          </p:txBody>
        </p:sp>
        <p:sp>
          <p:nvSpPr>
            <p:cNvPr id="10" name="1929~"/>
            <p:cNvSpPr txBox="1"/>
            <p:nvPr/>
          </p:nvSpPr>
          <p:spPr>
            <a:xfrm>
              <a:off x="3404653" y="361212"/>
              <a:ext cx="738328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1929~</a:t>
              </a:r>
            </a:p>
          </p:txBody>
        </p:sp>
        <p:sp>
          <p:nvSpPr>
            <p:cNvPr id="11" name="1939~1945"/>
            <p:cNvSpPr txBox="1"/>
            <p:nvPr/>
          </p:nvSpPr>
          <p:spPr>
            <a:xfrm>
              <a:off x="3153729" y="1321061"/>
              <a:ext cx="1195121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1939~1945</a:t>
              </a:r>
            </a:p>
          </p:txBody>
        </p:sp>
        <p:sp>
          <p:nvSpPr>
            <p:cNvPr id="12" name="1945~1991"/>
            <p:cNvSpPr txBox="1"/>
            <p:nvPr/>
          </p:nvSpPr>
          <p:spPr>
            <a:xfrm>
              <a:off x="4769181" y="362829"/>
              <a:ext cx="1195122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1945~1991</a:t>
              </a:r>
            </a:p>
          </p:txBody>
        </p:sp>
        <p:sp>
          <p:nvSpPr>
            <p:cNvPr id="13" name="1991~오늘"/>
            <p:cNvSpPr txBox="1"/>
            <p:nvPr/>
          </p:nvSpPr>
          <p:spPr>
            <a:xfrm>
              <a:off x="6160677" y="362829"/>
              <a:ext cx="1112216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1991~오늘</a:t>
              </a:r>
            </a:p>
          </p:txBody>
        </p:sp>
        <p:sp>
          <p:nvSpPr>
            <p:cNvPr id="14" name="산업자본주의"/>
            <p:cNvSpPr txBox="1"/>
            <p:nvPr/>
          </p:nvSpPr>
          <p:spPr>
            <a:xfrm>
              <a:off x="1984103" y="0"/>
              <a:ext cx="1225805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산업자본주의</a:t>
              </a:r>
            </a:p>
          </p:txBody>
        </p:sp>
        <p:sp>
          <p:nvSpPr>
            <p:cNvPr id="15" name="금융자본주의"/>
            <p:cNvSpPr txBox="1"/>
            <p:nvPr/>
          </p:nvSpPr>
          <p:spPr>
            <a:xfrm>
              <a:off x="5460950" y="0"/>
              <a:ext cx="1225805" cy="294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929292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금융자본주의</a:t>
              </a:r>
            </a:p>
          </p:txBody>
        </p:sp>
        <p:sp>
          <p:nvSpPr>
            <p:cNvPr id="16" name="화살표"/>
            <p:cNvSpPr/>
            <p:nvPr/>
          </p:nvSpPr>
          <p:spPr>
            <a:xfrm>
              <a:off x="0" y="941901"/>
              <a:ext cx="8553480" cy="108724"/>
            </a:xfrm>
            <a:prstGeom prst="rightArrow">
              <a:avLst>
                <a:gd name="adj1" fmla="val 100000"/>
                <a:gd name="adj2" fmla="val 342516"/>
              </a:avLst>
            </a:prstGeom>
            <a:solidFill>
              <a:srgbClr val="535353"/>
            </a:solidFill>
            <a:ln w="12700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600">
                  <a:solidFill>
                    <a:srgbClr val="C0C0C0"/>
                  </a:solidFill>
                  <a:latin typeface="Apple SD 산돌고딕 Neo 옅은체"/>
                  <a:ea typeface="Apple SD 산돌고딕 Neo 옅은체"/>
                  <a:cs typeface="Apple SD 산돌고딕 Neo 옅은체"/>
                  <a:sym typeface="Apple SD 산돌고딕 Neo 옅은체"/>
                </a:defRPr>
              </a:pPr>
              <a:endParaRPr/>
            </a:p>
          </p:txBody>
        </p:sp>
        <p:sp>
          <p:nvSpPr>
            <p:cNvPr id="17" name="타원형"/>
            <p:cNvSpPr/>
            <p:nvPr/>
          </p:nvSpPr>
          <p:spPr>
            <a:xfrm>
              <a:off x="482947" y="795719"/>
              <a:ext cx="340417" cy="350402"/>
            </a:xfrm>
            <a:prstGeom prst="ellipse">
              <a:avLst/>
            </a:prstGeom>
            <a:solidFill>
              <a:srgbClr val="DCBD2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solidFill>
                    <a:srgbClr val="FFFFFF"/>
                  </a:solidFill>
                  <a:latin typeface="Apple SD 산돌고딕 Neo 옅은체"/>
                  <a:ea typeface="Apple SD 산돌고딕 Neo 옅은체"/>
                  <a:cs typeface="Apple SD 산돌고딕 Neo 옅은체"/>
                  <a:sym typeface="Apple SD 산돌고딕 Neo 옅은체"/>
                </a:defRPr>
              </a:pPr>
              <a:endParaRPr/>
            </a:p>
          </p:txBody>
        </p:sp>
        <p:sp>
          <p:nvSpPr>
            <p:cNvPr id="18" name="산업혁명…"/>
            <p:cNvSpPr txBox="1"/>
            <p:nvPr/>
          </p:nvSpPr>
          <p:spPr>
            <a:xfrm>
              <a:off x="110357" y="1385970"/>
              <a:ext cx="1085597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642937"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산업혁명</a:t>
              </a:r>
            </a:p>
            <a:p>
              <a:pPr algn="ctr" defTabSz="642937"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초기자본주의</a:t>
              </a:r>
            </a:p>
          </p:txBody>
        </p:sp>
        <p:sp>
          <p:nvSpPr>
            <p:cNvPr id="19" name="타원형"/>
            <p:cNvSpPr/>
            <p:nvPr/>
          </p:nvSpPr>
          <p:spPr>
            <a:xfrm>
              <a:off x="1942934" y="795719"/>
              <a:ext cx="340416" cy="350402"/>
            </a:xfrm>
            <a:prstGeom prst="ellipse">
              <a:avLst/>
            </a:prstGeom>
            <a:solidFill>
              <a:srgbClr val="DCBD2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solidFill>
                    <a:srgbClr val="FFFFFF"/>
                  </a:solidFill>
                  <a:latin typeface="Apple SD 산돌고딕 Neo 옅은체"/>
                  <a:ea typeface="Apple SD 산돌고딕 Neo 옅은체"/>
                  <a:cs typeface="Apple SD 산돌고딕 Neo 옅은체"/>
                  <a:sym typeface="Apple SD 산돌고딕 Neo 옅은체"/>
                </a:defRPr>
              </a:pPr>
              <a:endParaRPr/>
            </a:p>
          </p:txBody>
        </p:sp>
        <p:sp>
          <p:nvSpPr>
            <p:cNvPr id="20" name="제국주의 시대…"/>
            <p:cNvSpPr txBox="1"/>
            <p:nvPr/>
          </p:nvSpPr>
          <p:spPr>
            <a:xfrm>
              <a:off x="1425436" y="1800583"/>
              <a:ext cx="1375411" cy="464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제국주의 시대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(제1차 세계대전)</a:t>
              </a:r>
            </a:p>
          </p:txBody>
        </p:sp>
        <p:sp>
          <p:nvSpPr>
            <p:cNvPr id="21" name="타원형"/>
            <p:cNvSpPr/>
            <p:nvPr/>
          </p:nvSpPr>
          <p:spPr>
            <a:xfrm>
              <a:off x="3619182" y="815062"/>
              <a:ext cx="340416" cy="350402"/>
            </a:xfrm>
            <a:prstGeom prst="ellipse">
              <a:avLst/>
            </a:prstGeom>
            <a:solidFill>
              <a:srgbClr val="DCBD2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solidFill>
                    <a:srgbClr val="FFFFFF"/>
                  </a:solidFill>
                  <a:latin typeface="Apple SD 산돌고딕 Neo 옅은체"/>
                  <a:ea typeface="Apple SD 산돌고딕 Neo 옅은체"/>
                  <a:cs typeface="Apple SD 산돌고딕 Neo 옅은체"/>
                  <a:sym typeface="Apple SD 산돌고딕 Neo 옅은체"/>
                </a:defRPr>
              </a:pPr>
              <a:endParaRPr/>
            </a:p>
          </p:txBody>
        </p:sp>
        <p:sp>
          <p:nvSpPr>
            <p:cNvPr id="22" name="미국 경제대공황…"/>
            <p:cNvSpPr txBox="1"/>
            <p:nvPr/>
          </p:nvSpPr>
          <p:spPr>
            <a:xfrm>
              <a:off x="2929879" y="1732073"/>
              <a:ext cx="1746657" cy="1247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미국 경제대공황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미국: 수정자본주의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소련: 공산주의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독일: 파시즘(히틀러)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endParaRPr/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(제2차 세계대전)</a:t>
              </a:r>
            </a:p>
          </p:txBody>
        </p:sp>
        <p:sp>
          <p:nvSpPr>
            <p:cNvPr id="23" name="타원형"/>
            <p:cNvSpPr/>
            <p:nvPr/>
          </p:nvSpPr>
          <p:spPr>
            <a:xfrm>
              <a:off x="5248452" y="839165"/>
              <a:ext cx="340416" cy="350402"/>
            </a:xfrm>
            <a:prstGeom prst="ellipse">
              <a:avLst/>
            </a:prstGeom>
            <a:solidFill>
              <a:srgbClr val="DCBD2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solidFill>
                    <a:srgbClr val="FFFFFF"/>
                  </a:solidFill>
                  <a:latin typeface="Apple SD 산돌고딕 Neo 옅은체"/>
                  <a:ea typeface="Apple SD 산돌고딕 Neo 옅은체"/>
                  <a:cs typeface="Apple SD 산돌고딕 Neo 옅은체"/>
                  <a:sym typeface="Apple SD 산돌고딕 Neo 옅은체"/>
                </a:defRPr>
              </a:pPr>
              <a:endParaRPr/>
            </a:p>
          </p:txBody>
        </p:sp>
        <p:sp>
          <p:nvSpPr>
            <p:cNvPr id="24" name="냉전이념시대"/>
            <p:cNvSpPr txBox="1"/>
            <p:nvPr/>
          </p:nvSpPr>
          <p:spPr>
            <a:xfrm>
              <a:off x="4875861" y="1708685"/>
              <a:ext cx="1085597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냉전이념시대</a:t>
              </a:r>
            </a:p>
          </p:txBody>
        </p:sp>
        <p:sp>
          <p:nvSpPr>
            <p:cNvPr id="25" name="타원형"/>
            <p:cNvSpPr/>
            <p:nvPr/>
          </p:nvSpPr>
          <p:spPr>
            <a:xfrm>
              <a:off x="6594406" y="821062"/>
              <a:ext cx="340416" cy="350402"/>
            </a:xfrm>
            <a:prstGeom prst="ellipse">
              <a:avLst/>
            </a:prstGeom>
            <a:solidFill>
              <a:srgbClr val="DCBD2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2400">
                  <a:solidFill>
                    <a:srgbClr val="FFFFFF"/>
                  </a:solidFill>
                  <a:latin typeface="Apple SD 산돌고딕 Neo 옅은체"/>
                  <a:ea typeface="Apple SD 산돌고딕 Neo 옅은체"/>
                  <a:cs typeface="Apple SD 산돌고딕 Neo 옅은체"/>
                  <a:sym typeface="Apple SD 산돌고딕 Neo 옅은체"/>
                </a:defRPr>
              </a:pPr>
              <a:endParaRPr/>
            </a:p>
          </p:txBody>
        </p:sp>
        <p:sp>
          <p:nvSpPr>
            <p:cNvPr id="26" name="공산주의 몰락…"/>
            <p:cNvSpPr txBox="1"/>
            <p:nvPr/>
          </p:nvSpPr>
          <p:spPr>
            <a:xfrm>
              <a:off x="6159586" y="1720146"/>
              <a:ext cx="1210057" cy="855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공산주의 몰락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신자유주의</a:t>
              </a:r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endParaRPr/>
            </a:p>
            <a:p>
              <a:pPr algn="ctr" defTabSz="642937">
                <a:lnSpc>
                  <a:spcPct val="110000"/>
                </a:lnSpc>
                <a:defRPr sz="1400">
                  <a:solidFill>
                    <a:srgbClr val="9411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pPr>
              <a:r>
                <a:t>자본주의 몰락</a:t>
              </a:r>
            </a:p>
          </p:txBody>
        </p:sp>
        <p:sp>
          <p:nvSpPr>
            <p:cNvPr id="27" name="미래"/>
            <p:cNvSpPr txBox="1"/>
            <p:nvPr/>
          </p:nvSpPr>
          <p:spPr>
            <a:xfrm>
              <a:off x="7644469" y="362829"/>
              <a:ext cx="478029" cy="294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642937">
                <a:defRPr sz="1600">
                  <a:solidFill>
                    <a:srgbClr val="FF2600"/>
                  </a:solidFill>
                  <a:uFill>
                    <a:solidFill>
                      <a:srgbClr val="000000"/>
                    </a:solidFill>
                  </a:uFill>
                  <a:latin typeface="-윤고딕350"/>
                  <a:ea typeface="-윤고딕350"/>
                  <a:cs typeface="-윤고딕350"/>
                  <a:sym typeface="-윤고딕350"/>
                </a:defRPr>
              </a:lvl1pPr>
            </a:lstStyle>
            <a:p>
              <a:r>
                <a:t>미래</a:t>
              </a:r>
            </a:p>
          </p:txBody>
        </p:sp>
        <p:sp>
          <p:nvSpPr>
            <p:cNvPr id="28" name="?"/>
            <p:cNvSpPr/>
            <p:nvPr/>
          </p:nvSpPr>
          <p:spPr>
            <a:xfrm>
              <a:off x="7584412" y="646037"/>
              <a:ext cx="631249" cy="649766"/>
            </a:xfrm>
            <a:prstGeom prst="ellipse">
              <a:avLst/>
            </a:prstGeom>
            <a:solidFill>
              <a:srgbClr val="DCBD2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2800">
                  <a:solidFill>
                    <a:srgbClr val="FF2600"/>
                  </a:solidFill>
                  <a:latin typeface="-윤명조350"/>
                  <a:ea typeface="-윤명조350"/>
                  <a:cs typeface="-윤명조350"/>
                  <a:sym typeface="-윤명조350"/>
                </a:defRPr>
              </a:lvl1pPr>
            </a:lstStyle>
            <a:p>
              <a: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5026935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스크린샷 2016-05-22 오후 8.54.02.png" descr="스크린샷 2016-05-22 오후 8.54.0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7516" y="2748619"/>
            <a:ext cx="2603749" cy="250415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삼재사상(三才思想) - 천(天), 지(地), 인(人), 즉 하늘, 땅, 사람의 세힘이 한데 어울려 사는 세상…"/>
          <p:cNvSpPr txBox="1"/>
          <p:nvPr/>
        </p:nvSpPr>
        <p:spPr>
          <a:xfrm>
            <a:off x="2392653" y="2292085"/>
            <a:ext cx="6751347" cy="3025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ctr" defTabSz="321468">
              <a:defRPr sz="1400">
                <a:solidFill>
                  <a:srgbClr val="454545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삼재사상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三才思想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 - </a:t>
            </a:r>
            <a:r>
              <a:rPr dirty="0"/>
              <a:t>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天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), </a:t>
            </a:r>
            <a:r>
              <a:rPr dirty="0"/>
              <a:t>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地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), </a:t>
            </a:r>
            <a:r>
              <a:rPr dirty="0"/>
              <a:t>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人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), </a:t>
            </a:r>
            <a:r>
              <a:rPr dirty="0"/>
              <a:t>즉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하늘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dirty="0"/>
              <a:t>땅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rPr dirty="0"/>
              <a:t>사람의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세힘이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한데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어울려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사는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세상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defRPr sz="1400">
                <a:solidFill>
                  <a:srgbClr val="454545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콩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세알의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농심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農心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</a:t>
            </a:r>
          </a:p>
          <a:p>
            <a:pPr algn="ctr" defTabSz="321468">
              <a:defRPr sz="14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spcBef>
                <a:spcPts val="100"/>
              </a:spcBef>
              <a:defRPr sz="1400">
                <a:solidFill>
                  <a:srgbClr val="45454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rPr dirty="0"/>
              <a:t>民以食爲天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- </a:t>
            </a:r>
            <a:r>
              <a:rPr dirty="0"/>
              <a:t>백성은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먹는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것으로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하늘을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섬긴다</a:t>
            </a:r>
            <a:endParaRPr b="1"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defRPr sz="1400">
                <a:solidFill>
                  <a:srgbClr val="454545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단순히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먹는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유물적으로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아닌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마치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노동을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노예의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것으로만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보지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않는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것과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같다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algn="ctr" defTabSz="321468">
              <a:spcBef>
                <a:spcPts val="100"/>
              </a:spcBef>
              <a:defRPr sz="1400">
                <a:solidFill>
                  <a:srgbClr val="45454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rPr dirty="0"/>
              <a:t>농업은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천지인의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콩세알의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조화이다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. </a:t>
            </a:r>
            <a:r>
              <a:rPr dirty="0"/>
              <a:t>농업은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생명자본의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교과서</a:t>
            </a:r>
            <a:endParaRPr b="1"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defRPr sz="14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b="1"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defRPr sz="14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한자로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쌀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미</a:t>
            </a:r>
            <a:r>
              <a:rPr dirty="0"/>
              <a:t>(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米</a:t>
            </a:r>
            <a:r>
              <a:rPr dirty="0"/>
              <a:t>) -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열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십</a:t>
            </a:r>
            <a:r>
              <a:rPr dirty="0"/>
              <a:t>(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十</a:t>
            </a:r>
            <a:r>
              <a:rPr dirty="0"/>
              <a:t>)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자에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팔</a:t>
            </a:r>
            <a:r>
              <a:rPr dirty="0"/>
              <a:t>(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八</a:t>
            </a:r>
            <a:r>
              <a:rPr dirty="0"/>
              <a:t>)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자가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두개</a:t>
            </a:r>
            <a:r>
              <a:rPr dirty="0"/>
              <a:t>,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여든여덟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번</a:t>
            </a:r>
            <a:r>
              <a:rPr dirty="0"/>
              <a:t>(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八十八</a:t>
            </a:r>
            <a:r>
              <a:rPr dirty="0"/>
              <a:t>)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사람의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손이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가야</a:t>
            </a:r>
            <a:r>
              <a:rPr dirty="0"/>
              <a:t> </a:t>
            </a:r>
            <a:r>
              <a:rPr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우리는</a:t>
            </a:r>
            <a:r>
              <a:rPr dirty="0"/>
              <a:t> </a:t>
            </a:r>
          </a:p>
          <a:p>
            <a:pPr algn="ctr" defTabSz="321468">
              <a:defRPr sz="1400">
                <a:solidFill>
                  <a:srgbClr val="454545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쌀밥을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먹을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있다는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defRPr sz="14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defRPr sz="1400">
                <a:solidFill>
                  <a:srgbClr val="454545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천하지대본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天下之大本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</a:t>
            </a:r>
          </a:p>
          <a:p>
            <a:pPr algn="ctr" defTabSz="321468">
              <a:defRPr sz="1400">
                <a:solidFill>
                  <a:srgbClr val="454545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공산품은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자연을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파괴해서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얻는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것이지만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농산물은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자연과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인간이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하나가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되어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만들어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결정체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" name="시장의 변화"/>
          <p:cNvSpPr txBox="1"/>
          <p:nvPr/>
        </p:nvSpPr>
        <p:spPr>
          <a:xfrm>
            <a:off x="182504" y="522034"/>
            <a:ext cx="1143191" cy="37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41" tIns="39141" rIns="39141" bIns="39141">
            <a:spAutoFit/>
          </a:bodyPr>
          <a:lstStyle>
            <a:lvl1pPr defTabSz="366635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시장의 변화</a:t>
            </a:r>
          </a:p>
        </p:txBody>
      </p:sp>
      <p:sp>
        <p:nvSpPr>
          <p:cNvPr id="6" name="생명 자본주의_ 농업의 미래"/>
          <p:cNvSpPr txBox="1"/>
          <p:nvPr/>
        </p:nvSpPr>
        <p:spPr>
          <a:xfrm>
            <a:off x="2954655" y="1286826"/>
            <a:ext cx="3075941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defTabSz="642937">
              <a:defRPr sz="2000">
                <a:solidFill>
                  <a:srgbClr val="011993"/>
                </a:solidFill>
                <a:uFill>
                  <a:solidFill>
                    <a:srgbClr val="000000"/>
                  </a:solidFill>
                </a:uFill>
                <a:latin typeface="-윤고딕350"/>
                <a:ea typeface="-윤고딕350"/>
                <a:cs typeface="-윤고딕350"/>
                <a:sym typeface="-윤고딕350"/>
              </a:defRPr>
            </a:lvl1pPr>
          </a:lstStyle>
          <a:p>
            <a:r>
              <a:t>생명 자본주의_ 농업의 미래</a:t>
            </a:r>
          </a:p>
        </p:txBody>
      </p:sp>
    </p:spTree>
    <p:extLst>
      <p:ext uri="{BB962C8B-B14F-4D97-AF65-F5344CB8AC3E}">
        <p14:creationId xmlns:p14="http://schemas.microsoft.com/office/powerpoint/2010/main" xmlns="" val="6851028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스크린샷 2016-05-22 오후 8.32.40.png" descr="스크린샷 2016-05-22 오후 8.32.4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99656" y="1670866"/>
            <a:ext cx="2418128" cy="435047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사용가치가 절대에 가까운 것들은 매매 교환의 대상이 아니었다.…"/>
          <p:cNvSpPr txBox="1"/>
          <p:nvPr/>
        </p:nvSpPr>
        <p:spPr>
          <a:xfrm>
            <a:off x="2320203" y="1447807"/>
            <a:ext cx="6268613" cy="3962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사용가치가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절대에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가까운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것들은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매매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교환의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대상이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아니었다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. </a:t>
            </a: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인류의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경제는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그러한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생명윤리에서부터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출발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lnSpc>
                <a:spcPct val="150000"/>
              </a:lnSpc>
              <a:defRPr sz="2000" b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sz="2000">
                <a:solidFill>
                  <a:srgbClr val="FF93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오렌지</a:t>
            </a:r>
            <a:r>
              <a:rPr sz="2000" b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2000">
                <a:solidFill>
                  <a:srgbClr val="FF93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주스</a:t>
            </a:r>
            <a:r>
              <a:rPr sz="2000" b="1">
                <a:solidFill>
                  <a:srgbClr val="FF9300"/>
                </a:solidFill>
                <a:latin typeface="+mj-lt"/>
                <a:ea typeface="+mj-ea"/>
                <a:cs typeface="+mj-cs"/>
                <a:sym typeface="Helvetica"/>
              </a:rPr>
              <a:t> 1</a:t>
            </a:r>
            <a:r>
              <a:rPr sz="2000">
                <a:solidFill>
                  <a:srgbClr val="FF93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리터</a:t>
            </a:r>
            <a:r>
              <a:t>에는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1</a:t>
            </a:r>
            <a:r>
              <a:t>리터의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물만이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아니라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600"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rPr>
              <a:t>2</a:t>
            </a:r>
            <a:r>
              <a:rPr sz="1600">
                <a:solidFill>
                  <a:srgbClr val="FF26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리터의</a:t>
            </a:r>
            <a:r>
              <a:rPr sz="1600" b="1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600">
                <a:solidFill>
                  <a:srgbClr val="FF2600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휘발유</a:t>
            </a:r>
            <a:r>
              <a:t>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필요하다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오렌지를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재배하기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위해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뿌린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비료와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살포한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농약들은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모두가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석유에서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만들어진다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그것을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포장한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종이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,</a:t>
            </a:r>
            <a:r>
              <a:t>팩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,</a:t>
            </a:r>
            <a:r>
              <a:t>라벨을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인쇄한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잉크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t>제품을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넣는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상자를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만드는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데도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석유가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든다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마지막으로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완성된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제품이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공장에서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소비자에게로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넘어가는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과정에서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물류트럭도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석유가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있어야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한다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algn="ctr" defTabSz="321468">
              <a:lnSpc>
                <a:spcPct val="15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algn="ctr" defTabSz="321468">
              <a:lnSpc>
                <a:spcPct val="150000"/>
              </a:lnSpc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옛날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농사는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물로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지었지만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, </a:t>
            </a:r>
            <a:r>
              <a:t>오늘의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농사는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석유로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짓는다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.</a:t>
            </a:r>
          </a:p>
        </p:txBody>
      </p:sp>
      <p:sp>
        <p:nvSpPr>
          <p:cNvPr id="4" name="시장의 변화"/>
          <p:cNvSpPr txBox="1"/>
          <p:nvPr/>
        </p:nvSpPr>
        <p:spPr>
          <a:xfrm>
            <a:off x="182504" y="522034"/>
            <a:ext cx="1143191" cy="373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41" tIns="39141" rIns="39141" bIns="39141">
            <a:spAutoFit/>
          </a:bodyPr>
          <a:lstStyle>
            <a:lvl1pPr defTabSz="366635"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시장의 변화</a:t>
            </a:r>
          </a:p>
        </p:txBody>
      </p:sp>
    </p:spTree>
    <p:extLst>
      <p:ext uri="{BB962C8B-B14F-4D97-AF65-F5344CB8AC3E}">
        <p14:creationId xmlns:p14="http://schemas.microsoft.com/office/powerpoint/2010/main" xmlns="" val="30492298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한국의 리더십 형태…"/>
          <p:cNvSpPr txBox="1"/>
          <p:nvPr/>
        </p:nvSpPr>
        <p:spPr>
          <a:xfrm>
            <a:off x="709258" y="1875029"/>
            <a:ext cx="7906983" cy="454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t>한국의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리더십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형태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21468">
              <a:defRPr sz="1400">
                <a:latin typeface="+mj-lt"/>
                <a:ea typeface="+mj-ea"/>
                <a:cs typeface="+mj-cs"/>
                <a:sym typeface="Helvetica"/>
              </a:defRPr>
            </a:pP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한자의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진선미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眞善美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</a:t>
            </a:r>
            <a:r>
              <a:rPr dirty="0"/>
              <a:t>에도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진만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빼고는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모두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양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羊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</a:t>
            </a:r>
            <a:r>
              <a:rPr dirty="0"/>
              <a:t>자가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들어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있다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마이클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샌델의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정의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正義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</a:t>
            </a:r>
            <a:r>
              <a:rPr dirty="0"/>
              <a:t>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옳을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의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(</a:t>
            </a:r>
            <a:r>
              <a:rPr dirty="0"/>
              <a:t>義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)</a:t>
            </a:r>
            <a:r>
              <a:rPr dirty="0"/>
              <a:t>자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속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‘</a:t>
            </a:r>
            <a:r>
              <a:rPr dirty="0"/>
              <a:t>양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’</a:t>
            </a:r>
            <a:r>
              <a:rPr dirty="0"/>
              <a:t>으로부터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많은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배웠다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염소밖에는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길러본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적이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없는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우리가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양과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친하게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된것은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한자권과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영어권에서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살아왔다는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증거이다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.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*</a:t>
            </a:r>
            <a:r>
              <a:rPr dirty="0"/>
              <a:t>한국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최초로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양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사육이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시작된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것은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1954</a:t>
            </a:r>
            <a:r>
              <a:rPr dirty="0"/>
              <a:t>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제주도에서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아일랜드에서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온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dirty="0"/>
              <a:t>맥그린치 신부가 이시돌목장을 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설립하면서 라고 전해진다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endParaRPr dirty="0"/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오늘 날 한국 정치 지도자들이 서투른 것 역시 양을 쳐 보지 못한 탓일 수도 있다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서구의 정치가와 기업가의 매니지먼트는 양 떼를 치는 비법에서 터득한 것이라는 설명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 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 “옛날 목자는 양 떼 앞에 서서 이끄는 형, 나를 따르라 하는 인도형 지도자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근대에 와서는 양들이 알아서 풀을 뜯어 먹으며 저절로 가게 하는거야 이때 목자는 뒤에서 몰아가는 관리형 지도자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양 떼 한복판으로 들어가 양들과 함께 움직이는 목자상, 현대의 참여형 지도자(리더)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endParaRPr dirty="0"/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리더의 지팡이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-</a:t>
            </a:r>
            <a:r>
              <a:rPr sz="1600" dirty="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인도형 지도자</a:t>
            </a:r>
            <a:r>
              <a:rPr dirty="0"/>
              <a:t>: 양 떼들에게 방향을 가리키는 도구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-</a:t>
            </a:r>
            <a:r>
              <a:rPr sz="1600" dirty="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관리형 지도자</a:t>
            </a:r>
            <a:r>
              <a:rPr dirty="0"/>
              <a:t>: 몰이의 도구&amp;늑대를 쫓아내는 무기인 몽둥이</a:t>
            </a:r>
          </a:p>
          <a:p>
            <a:pPr defTabSz="321468">
              <a:defRPr sz="140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defRPr>
            </a:pPr>
            <a:r>
              <a:rPr dirty="0"/>
              <a:t>-</a:t>
            </a:r>
            <a:r>
              <a:rPr sz="1600" dirty="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rPr>
              <a:t>참여형 지도자</a:t>
            </a:r>
            <a:r>
              <a:rPr dirty="0"/>
              <a:t>(리더): 안테나처럼, 깃발처럼 양 떼 한복판에서 정보 교류</a:t>
            </a:r>
          </a:p>
        </p:txBody>
      </p:sp>
      <p:pic>
        <p:nvPicPr>
          <p:cNvPr id="3" name="스크린샷 2016-05-22 오후 8.30.27.png" descr="스크린샷 2016-05-22 오후 8.30.2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07774" y="319515"/>
            <a:ext cx="3185352" cy="2175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6361729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658408" y="1628046"/>
            <a:ext cx="6696978" cy="406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'획일적인 삶을 포기하고 나만의 행복을 선택하라'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허태균 교수-고려대 심리학과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대한민국은 질풍노도의 사춘기를 겪고 있다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사춘기- 자아정체감 형성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rPr sz="1600">
                <a:latin typeface="-윤고딕350"/>
                <a:ea typeface="-윤고딕350"/>
                <a:cs typeface="-윤고딕350"/>
                <a:sym typeface="-윤고딕350"/>
              </a:rPr>
              <a:t>주체성</a:t>
            </a:r>
            <a:r>
              <a:t> -자신의 존재감과 영향력을 확인하려는 경향, 나도 할수 있다. 드라마 스토리 변경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rPr sz="1600">
                <a:latin typeface="-윤고딕350"/>
                <a:ea typeface="-윤고딕350"/>
                <a:cs typeface="-윤고딕350"/>
                <a:sym typeface="-윤고딕350"/>
              </a:rPr>
              <a:t>가족확장성</a:t>
            </a:r>
            <a:r>
              <a:t> -사회전체를 가족으로 인식하는 한국인-군사부일체, 사회와 가족이 동일시 불가능 시대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rPr sz="1600">
                <a:latin typeface="-윤고딕350"/>
                <a:ea typeface="-윤고딕350"/>
                <a:cs typeface="-윤고딕350"/>
                <a:sym typeface="-윤고딕350"/>
              </a:rPr>
              <a:t>심정중심주의</a:t>
            </a:r>
            <a:r>
              <a:t> -행동보다 그 의도와  정서, 마음을 더 고려함(예, 삐짐)</a:t>
            </a:r>
          </a:p>
          <a:p>
            <a:pPr defTabSz="321468">
              <a:lnSpc>
                <a:spcPct val="120000"/>
              </a:lnSpc>
              <a:defRPr sz="1600">
                <a:solidFill>
                  <a:srgbClr val="454545"/>
                </a:solidFill>
                <a:latin typeface="-윤고딕350"/>
                <a:ea typeface="-윤고딕350"/>
                <a:cs typeface="-윤고딕350"/>
                <a:sym typeface="-윤고딕350"/>
              </a:defRPr>
            </a:pPr>
            <a:r>
              <a:t>관계주의</a:t>
            </a:r>
            <a:r>
              <a:rPr sz="1200">
                <a:latin typeface="-윤고딕330"/>
                <a:ea typeface="-윤고딕330"/>
                <a:cs typeface="-윤고딕330"/>
                <a:sym typeface="-윤고딕330"/>
              </a:rPr>
              <a:t> -마음을 더 중요시하고,진심을 강요하는 한국인(예, 욕쟁이할머니...</a:t>
            </a:r>
          </a:p>
          <a:p>
            <a:pPr defTabSz="321468">
              <a:lnSpc>
                <a:spcPct val="120000"/>
              </a:lnSpc>
              <a:defRPr sz="1600">
                <a:solidFill>
                  <a:srgbClr val="454545"/>
                </a:solidFill>
                <a:latin typeface="-윤고딕350"/>
                <a:ea typeface="-윤고딕350"/>
                <a:cs typeface="-윤고딕350"/>
                <a:sym typeface="-윤고딕350"/>
              </a:defRPr>
            </a:pPr>
            <a:r>
              <a:t>복합유연성 </a:t>
            </a:r>
            <a:r>
              <a:rPr sz="1200">
                <a:latin typeface="-윤고딕330"/>
                <a:ea typeface="-윤고딕330"/>
                <a:cs typeface="-윤고딕330"/>
                <a:sym typeface="-윤고딕330"/>
              </a:rPr>
              <a:t>-셋트메뉴를 좋아하는 성향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rPr sz="1600">
                <a:latin typeface="-윤고딕350"/>
                <a:ea typeface="-윤고딕350"/>
                <a:cs typeface="-윤고딕350"/>
                <a:sym typeface="-윤고딕350"/>
              </a:rPr>
              <a:t>불확실성 회피</a:t>
            </a:r>
            <a:r>
              <a:t> -눈에 보이지 않거나 손에 잡히지 않는 불확실한 것들에 대한 인식부족과 경시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착각적 통제감-자기가 할수 없는 일도 조금 통제가능하다고 믿는 심리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포기해야 대한민국이 행복해 진다.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포기는 인생의 끝이 아니다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포기는 인생의 가치를 선택하는 과정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한국인들은 너무나 합리적으로 살기를 원하기 때문에 젊은층의 일자리가 없다. </a:t>
            </a:r>
          </a:p>
          <a:p>
            <a:pPr defTabSz="321468">
              <a:lnSpc>
                <a:spcPct val="12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가치가 담긴 것을 발굴하고 그 일에 미쳐야 된다.</a:t>
            </a:r>
          </a:p>
        </p:txBody>
      </p:sp>
      <p:pic>
        <p:nvPicPr>
          <p:cNvPr id="226" name="IMG_2139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93311" y="674672"/>
            <a:ext cx="3092281" cy="1738539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-217320" y="196852"/>
            <a:ext cx="595423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한국인의 특성</a:t>
            </a:r>
            <a:endParaRPr kumimoji="0" lang="ko-KR" altLang="en-US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pic>
        <p:nvPicPr>
          <p:cNvPr id="231" name="%EC%84%B8%EA%B3%84%EC%A0%84%EB%8F%84.jpg"/>
          <p:cNvPicPr>
            <a:picLocks noChangeAspect="1"/>
          </p:cNvPicPr>
          <p:nvPr/>
        </p:nvPicPr>
        <p:blipFill>
          <a:blip r:embed="rId2" cstate="print">
            <a:extLst/>
          </a:blip>
          <a:srcRect l="6887" t="8169" r="41825" b="13860"/>
          <a:stretch>
            <a:fillRect/>
          </a:stretch>
        </p:blipFill>
        <p:spPr>
          <a:xfrm rot="10800000">
            <a:off x="-11009" y="19328"/>
            <a:ext cx="9135417" cy="6872355"/>
          </a:xfrm>
          <a:prstGeom prst="rect">
            <a:avLst/>
          </a:prstGeom>
          <a:ln w="3175">
            <a:miter lim="400000"/>
          </a:ln>
        </p:spPr>
      </p:pic>
      <p:pic>
        <p:nvPicPr>
          <p:cNvPr id="232" name="%EC%84%B8%EA%B3%84%EC%A0%84%EB%8F%84.jpg"/>
          <p:cNvPicPr>
            <a:picLocks noChangeAspect="1"/>
          </p:cNvPicPr>
          <p:nvPr/>
        </p:nvPicPr>
        <p:blipFill>
          <a:blip r:embed="rId2" cstate="print">
            <a:extLst/>
          </a:blip>
          <a:srcRect r="33576"/>
          <a:stretch>
            <a:fillRect/>
          </a:stretch>
        </p:blipFill>
        <p:spPr>
          <a:xfrm>
            <a:off x="110820" y="92527"/>
            <a:ext cx="9028855" cy="672620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2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2348" y="1546128"/>
            <a:ext cx="7759304" cy="4472925"/>
          </a:xfrm>
          <a:prstGeom prst="rect">
            <a:avLst/>
          </a:prstGeom>
          <a:ln w="3175">
            <a:miter lim="400000"/>
          </a:ln>
          <a:effectLst>
            <a:outerShdw blurRad="241300" dist="114300" dir="1749323" rotWithShape="0">
              <a:srgbClr val="000000">
                <a:alpha val="70000"/>
              </a:srgbClr>
            </a:outerShdw>
          </a:effectLst>
        </p:spPr>
      </p:pic>
      <p:sp>
        <p:nvSpPr>
          <p:cNvPr id="238" name="Shape 238"/>
          <p:cNvSpPr/>
          <p:nvPr/>
        </p:nvSpPr>
        <p:spPr>
          <a:xfrm>
            <a:off x="728830" y="6114157"/>
            <a:ext cx="1630536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900"/>
              </a:spcBef>
              <a:defRPr sz="900">
                <a:latin typeface="-윤고딕320"/>
                <a:ea typeface="-윤고딕320"/>
                <a:cs typeface="-윤고딕320"/>
                <a:sym typeface="-윤고딕320"/>
              </a:defRPr>
            </a:lvl1pPr>
          </a:lstStyle>
          <a:p>
            <a:r>
              <a:t>✽ 자료출처: KBS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8439" y="669773"/>
            <a:ext cx="595423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4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맑은 고딕"/>
                <a:ea typeface="맑은 고딕"/>
                <a:cs typeface="맑은 고딕"/>
                <a:sym typeface="맑은 고딕"/>
              </a:rPr>
              <a:t>한국인의 인구변화</a:t>
            </a:r>
            <a:endParaRPr kumimoji="0" lang="ko-KR" altLang="en-US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/>
              <a:ea typeface="맑은 고딕"/>
              <a:cs typeface="맑은 고딕"/>
              <a:sym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484313"/>
            <a:ext cx="91440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8800" b="1"/>
              <a:t>소통이란</a:t>
            </a:r>
            <a:r>
              <a:rPr lang="en-US" altLang="ko-KR" sz="8800" b="1"/>
              <a:t>?</a:t>
            </a:r>
          </a:p>
          <a:p>
            <a:pPr algn="ctr" eaLnBrk="1" hangingPunct="1"/>
            <a:r>
              <a:rPr lang="en-US" altLang="ko-KR" sz="6000" b="1"/>
              <a:t>(</a:t>
            </a:r>
            <a:r>
              <a:rPr lang="ko-KR" altLang="en-US" sz="6000" b="1"/>
              <a:t>疏通</a:t>
            </a:r>
            <a:r>
              <a:rPr lang="en-US" altLang="ko-KR" sz="6000" b="1"/>
              <a:t>, Communication)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627313" y="4292600"/>
            <a:ext cx="4752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국어사전</a:t>
            </a:r>
            <a:r>
              <a:rPr lang="en-US" altLang="ko-KR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]</a:t>
            </a:r>
          </a:p>
          <a:p>
            <a:pPr eaLnBrk="1" hangingPunct="1"/>
            <a:endParaRPr lang="en-US" altLang="ko-KR" sz="2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ko-KR" altLang="en-US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막히지 아니하고 잘 통함</a:t>
            </a:r>
            <a:endParaRPr lang="en-US" altLang="ko-KR" sz="2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27313" y="5445125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2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뜻이 서로 통하여 오해가 없음</a:t>
            </a:r>
            <a:endParaRPr lang="en-US" altLang="ko-KR" sz="2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943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>
              <a:lnSpc>
                <a:spcPct val="90000"/>
              </a:lnSpc>
              <a:defRPr>
                <a:latin typeface="HY견고딕"/>
                <a:ea typeface="HY견고딕"/>
                <a:cs typeface="HY견고딕"/>
                <a:sym typeface="HY견고딕"/>
              </a:defRPr>
            </a:lvl1pPr>
          </a:lstStyle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243" name="2012061702241_2012061752391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1030" y="641547"/>
            <a:ext cx="7841940" cy="5574906"/>
          </a:xfrm>
          <a:prstGeom prst="rect">
            <a:avLst/>
          </a:prstGeom>
          <a:ln w="3175">
            <a:miter lim="400000"/>
          </a:ln>
          <a:effectLst>
            <a:outerShdw blurRad="241300" dist="114300" dir="1749323" rotWithShape="0">
              <a:srgbClr val="000000">
                <a:alpha val="70000"/>
              </a:srgbClr>
            </a:outerShdw>
          </a:effectLst>
        </p:spPr>
      </p:pic>
      <p:sp>
        <p:nvSpPr>
          <p:cNvPr id="244" name="Shape 244"/>
          <p:cNvSpPr/>
          <p:nvPr/>
        </p:nvSpPr>
        <p:spPr>
          <a:xfrm>
            <a:off x="1227697" y="6280249"/>
            <a:ext cx="6688605" cy="266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100">
                <a:solidFill>
                  <a:srgbClr val="0433FF"/>
                </a:solidFill>
              </a:defRPr>
            </a:pPr>
            <a:r>
              <a:t>(</a:t>
            </a:r>
            <a:r>
              <a:rPr b="1"/>
              <a:t>Gerontocracy</a:t>
            </a:r>
            <a:r>
              <a:t>, </a:t>
            </a:r>
            <a:r>
              <a:rPr b="1"/>
              <a:t>제론토크라시; </a:t>
            </a:r>
            <a:r>
              <a:rPr>
                <a:uFill>
                  <a:solidFill>
                    <a:srgbClr val="0326CC"/>
                  </a:solidFill>
                </a:uFill>
              </a:rPr>
              <a:t>ジェロントクラシ</a:t>
            </a:r>
            <a:r>
              <a:t>)  노인 지배의 정치 체제(경제 주체)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254" name="Shape 254"/>
          <p:cNvSpPr/>
          <p:nvPr/>
        </p:nvSpPr>
        <p:spPr>
          <a:xfrm>
            <a:off x="1066847" y="1077001"/>
            <a:ext cx="1826375" cy="55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410765">
              <a:defRPr sz="1600">
                <a:solidFill>
                  <a:srgbClr val="0433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시장 주체의 변화사례</a:t>
            </a:r>
          </a:p>
        </p:txBody>
      </p:sp>
      <p:pic>
        <p:nvPicPr>
          <p:cNvPr id="255" name="스크린샷 2016-01-28 오후 10.48.4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9818" y="2640098"/>
            <a:ext cx="3415378" cy="2977892"/>
          </a:xfrm>
          <a:prstGeom prst="rect">
            <a:avLst/>
          </a:prstGeom>
          <a:ln w="3175">
            <a:miter lim="400000"/>
          </a:ln>
        </p:spPr>
      </p:pic>
      <p:pic>
        <p:nvPicPr>
          <p:cNvPr id="256" name="스크린샷 2016-01-28 오후 10.49.3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61189" y="1762704"/>
            <a:ext cx="4227882" cy="4369887"/>
          </a:xfrm>
          <a:prstGeom prst="rect">
            <a:avLst/>
          </a:prstGeom>
          <a:ln w="3175">
            <a:miter lim="400000"/>
          </a:ln>
        </p:spPr>
      </p:pic>
      <p:pic>
        <p:nvPicPr>
          <p:cNvPr id="257" name="스크린샷 2016-01-28 오후 10.50.25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59347" y="725409"/>
            <a:ext cx="3032077" cy="172725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pic>
        <p:nvPicPr>
          <p:cNvPr id="262" name="IMG_2106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68441" y="630871"/>
            <a:ext cx="7178318" cy="4768454"/>
          </a:xfrm>
          <a:prstGeom prst="rect">
            <a:avLst/>
          </a:prstGeom>
          <a:ln w="3175">
            <a:miter lim="400000"/>
          </a:ln>
        </p:spPr>
      </p:pic>
      <p:pic>
        <p:nvPicPr>
          <p:cNvPr id="263" name="스크린샷 2016-02-22 오후 10.34.3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62374" y="630871"/>
            <a:ext cx="1005655" cy="846258"/>
          </a:xfrm>
          <a:prstGeom prst="rect">
            <a:avLst/>
          </a:prstGeom>
          <a:ln w="3175">
            <a:miter lim="400000"/>
          </a:ln>
        </p:spPr>
      </p:pic>
      <p:pic>
        <p:nvPicPr>
          <p:cNvPr id="264" name="IMG_2104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83480" y="630871"/>
            <a:ext cx="2544618" cy="1690354"/>
          </a:xfrm>
          <a:prstGeom prst="rect">
            <a:avLst/>
          </a:prstGeom>
          <a:ln w="3175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3111140" y="966876"/>
            <a:ext cx="127001" cy="39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defTabSz="321468">
              <a:spcBef>
                <a:spcPts val="500"/>
              </a:spcBef>
              <a:defRPr sz="800">
                <a:solidFill>
                  <a:srgbClr val="454545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067257" y="5469083"/>
            <a:ext cx="7214369" cy="96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r>
              <a:t>찌르레기떼</a:t>
            </a:r>
          </a:p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r>
              <a:t>리더가 없이 서로 협의하여 경로를 정하고 천적에게서 보호 상호협력적인 신호체계로 이동, 리더십은 존재하나 지도자는 따로 없다</a:t>
            </a:r>
          </a:p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r>
              <a:t>인터넷이 만들어낸 개방성 협동,공유,투명성,권력분산 네가지 원리로 움직임</a:t>
            </a:r>
          </a:p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321468">
              <a:defRPr sz="800">
                <a:latin typeface="+mj-lt"/>
                <a:ea typeface="+mj-ea"/>
                <a:cs typeface="+mj-cs"/>
                <a:sym typeface="Helvetica"/>
              </a:defRPr>
            </a:pPr>
            <a:r>
              <a:t>현재 마켓 3.0 - 소비자의 유형비유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22625" y="4388989"/>
            <a:ext cx="3367764" cy="2001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3762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36877" y="4165968"/>
            <a:ext cx="2593977" cy="194548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  <a:latin typeface="굴림"/>
                <a:ea typeface="굴림"/>
                <a:cs typeface="굴림"/>
                <a:sym typeface="굴림"/>
              </a:defRPr>
            </a:pPr>
            <a:fld id="{86CB4B4D-7CA3-9044-876B-883B54F8677D}" type="slidenum">
              <a:rPr>
                <a:solidFill>
                  <a:srgbClr val="898989"/>
                </a:solidFill>
                <a:latin typeface="-2002"/>
                <a:ea typeface="-2002"/>
                <a:cs typeface="-2002"/>
                <a:sym typeface="-2002"/>
              </a:rPr>
              <a:pPr>
                <a:defRPr>
                  <a:solidFill>
                    <a:srgbClr val="000000"/>
                  </a:solidFill>
                  <a:latin typeface="굴림"/>
                  <a:ea typeface="굴림"/>
                  <a:cs typeface="굴림"/>
                  <a:sym typeface="굴림"/>
                </a:defRPr>
              </a:pPr>
              <a:t>33</a:t>
            </a:fld>
            <a:endParaRPr>
              <a:solidFill>
                <a:srgbClr val="898989"/>
              </a:solidFill>
              <a:latin typeface="-2002"/>
              <a:ea typeface="-2002"/>
              <a:cs typeface="-2002"/>
              <a:sym typeface="-2002"/>
            </a:endParaRPr>
          </a:p>
        </p:txBody>
      </p:sp>
      <p:pic>
        <p:nvPicPr>
          <p:cNvPr id="272" name="image33.png" descr="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294095" y="277682"/>
            <a:ext cx="2241524" cy="6527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Group 275"/>
          <p:cNvGrpSpPr/>
          <p:nvPr/>
        </p:nvGrpSpPr>
        <p:grpSpPr>
          <a:xfrm>
            <a:off x="5650433" y="2285726"/>
            <a:ext cx="2593976" cy="2511427"/>
            <a:chOff x="0" y="0"/>
            <a:chExt cx="2593975" cy="2511425"/>
          </a:xfrm>
        </p:grpSpPr>
        <p:sp>
          <p:nvSpPr>
            <p:cNvPr id="273" name="Shape 273"/>
            <p:cNvSpPr/>
            <p:nvPr/>
          </p:nvSpPr>
          <p:spPr>
            <a:xfrm>
              <a:off x="0" y="0"/>
              <a:ext cx="2593976" cy="2511426"/>
            </a:xfrm>
            <a:prstGeom prst="ellipse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>
              <a:outerShdw blurRad="76200" dist="12700" dir="2700000" rotWithShape="0">
                <a:srgbClr val="000000">
                  <a:alpha val="2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300"/>
                </a:spcBef>
                <a:defRPr sz="1400">
                  <a:latin typeface="-윤고딕130"/>
                  <a:ea typeface="-윤고딕130"/>
                  <a:cs typeface="-윤고딕130"/>
                  <a:sym typeface="-윤고딕130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379878" y="483552"/>
              <a:ext cx="1834219" cy="1544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spcBef>
                  <a:spcPts val="400"/>
                </a:spcBef>
                <a:defRPr sz="24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t>소비자 중심</a:t>
              </a:r>
            </a:p>
            <a:p>
              <a:pPr algn="ctr">
                <a:spcBef>
                  <a:spcPts val="400"/>
                </a:spcBef>
                <a:defRPr sz="24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t>축산물 </a:t>
              </a:r>
            </a:p>
            <a:p>
              <a:pPr algn="ctr">
                <a:spcBef>
                  <a:spcPts val="400"/>
                </a:spcBef>
                <a:defRPr sz="24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t>생산·유통 </a:t>
              </a:r>
            </a:p>
            <a:p>
              <a:pPr algn="ctr">
                <a:spcBef>
                  <a:spcPts val="400"/>
                </a:spcBef>
                <a:defRPr sz="24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t>시장 변화</a:t>
              </a:r>
            </a:p>
          </p:txBody>
        </p:sp>
      </p:grpSp>
      <p:pic>
        <p:nvPicPr>
          <p:cNvPr id="276" name="image34.png" descr="C:\Users\jhkim\Desktop\파워포인트 예제모음\도형 및 기호모음\2-25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rot="1072048">
            <a:off x="7708862" y="807654"/>
            <a:ext cx="1571626" cy="20875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" name="Group 280"/>
          <p:cNvGrpSpPr/>
          <p:nvPr/>
        </p:nvGrpSpPr>
        <p:grpSpPr>
          <a:xfrm>
            <a:off x="848940" y="2173287"/>
            <a:ext cx="2593977" cy="2511426"/>
            <a:chOff x="0" y="0"/>
            <a:chExt cx="2593975" cy="2511425"/>
          </a:xfrm>
        </p:grpSpPr>
        <p:sp>
          <p:nvSpPr>
            <p:cNvPr id="278" name="Shape 278"/>
            <p:cNvSpPr/>
            <p:nvPr/>
          </p:nvSpPr>
          <p:spPr>
            <a:xfrm>
              <a:off x="0" y="0"/>
              <a:ext cx="2593976" cy="2511426"/>
            </a:xfrm>
            <a:prstGeom prst="ellipse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>
              <a:outerShdw blurRad="76200" dist="12700" dir="2700000" rotWithShape="0">
                <a:srgbClr val="000000">
                  <a:alpha val="2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300"/>
                </a:spcBef>
                <a:defRPr sz="1400">
                  <a:latin typeface="-윤고딕130"/>
                  <a:ea typeface="-윤고딕130"/>
                  <a:cs typeface="-윤고딕130"/>
                  <a:sym typeface="-윤고딕130"/>
                </a:defRPr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79878" y="508952"/>
              <a:ext cx="1834219" cy="1493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spcBef>
                  <a:spcPts val="400"/>
                </a:spcBef>
                <a:defRPr sz="23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t>생산자</a:t>
              </a:r>
              <a:r>
                <a:rPr>
                  <a:latin typeface="HY견고딕"/>
                  <a:ea typeface="HY견고딕"/>
                  <a:cs typeface="HY견고딕"/>
                  <a:sym typeface="HY견고딕"/>
                </a:rPr>
                <a:t> 중심</a:t>
              </a:r>
            </a:p>
            <a:p>
              <a:pPr algn="ctr">
                <a:spcBef>
                  <a:spcPts val="400"/>
                </a:spcBef>
                <a:defRPr sz="23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rPr>
                  <a:latin typeface="HY견고딕"/>
                  <a:ea typeface="HY견고딕"/>
                  <a:cs typeface="HY견고딕"/>
                  <a:sym typeface="HY견고딕"/>
                </a:rPr>
                <a:t>축산물 </a:t>
              </a:r>
            </a:p>
            <a:p>
              <a:pPr algn="ctr">
                <a:spcBef>
                  <a:spcPts val="400"/>
                </a:spcBef>
                <a:defRPr sz="23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rPr>
                  <a:latin typeface="HY견고딕"/>
                  <a:ea typeface="HY견고딕"/>
                  <a:cs typeface="HY견고딕"/>
                  <a:sym typeface="HY견고딕"/>
                </a:rPr>
                <a:t>생산·유통 </a:t>
              </a:r>
            </a:p>
            <a:p>
              <a:pPr algn="ctr">
                <a:spcBef>
                  <a:spcPts val="400"/>
                </a:spcBef>
                <a:defRPr sz="2300">
                  <a:latin typeface="-윤고딕160"/>
                  <a:ea typeface="-윤고딕160"/>
                  <a:cs typeface="-윤고딕160"/>
                  <a:sym typeface="-윤고딕160"/>
                </a:defRPr>
              </a:pPr>
              <a:r>
                <a:rPr>
                  <a:latin typeface="HY견고딕"/>
                  <a:ea typeface="HY견고딕"/>
                  <a:cs typeface="HY견고딕"/>
                  <a:sym typeface="HY견고딕"/>
                </a:rPr>
                <a:t>시장 변화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2201350" y="864462"/>
            <a:ext cx="4983189" cy="225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321468">
              <a:lnSpc>
                <a:spcPct val="150000"/>
              </a:lnSpc>
              <a:defRPr sz="20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아날로그 결핍증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농산물이 </a:t>
            </a:r>
            <a:r>
              <a:rPr sz="2000">
                <a:solidFill>
                  <a:srgbClr val="FF2600"/>
                </a:solidFill>
              </a:rPr>
              <a:t>공산품화</a:t>
            </a:r>
            <a:r>
              <a:t> 되어가고 있다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일정한 규격이 있어야 가격을 일정하게 정할수 있다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공산품화를 </a:t>
            </a:r>
            <a:r>
              <a:rPr sz="2000">
                <a:solidFill>
                  <a:srgbClr val="008F00"/>
                </a:solidFill>
                <a:latin typeface="-윤고딕350"/>
                <a:ea typeface="-윤고딕350"/>
                <a:cs typeface="-윤고딕350"/>
                <a:sym typeface="-윤고딕350"/>
              </a:rPr>
              <a:t>농산물(아날로그)</a:t>
            </a:r>
            <a:r>
              <a:t> 본연의 특성과 인식, 개념을 되돌려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시장에서 </a:t>
            </a:r>
            <a:r>
              <a:rPr sz="2400">
                <a:solidFill>
                  <a:srgbClr val="0433FF"/>
                </a:solidFill>
              </a:rPr>
              <a:t>소비자</a:t>
            </a:r>
            <a:r>
              <a:t>들의 선택을 기다려야 한다.</a:t>
            </a:r>
          </a:p>
        </p:txBody>
      </p:sp>
      <p:pic>
        <p:nvPicPr>
          <p:cNvPr id="286" name="IMG_000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4817" y="3523603"/>
            <a:ext cx="3763044" cy="2469935"/>
          </a:xfrm>
          <a:prstGeom prst="rect">
            <a:avLst/>
          </a:prstGeom>
          <a:ln w="3175">
            <a:miter lim="400000"/>
          </a:ln>
        </p:spPr>
      </p:pic>
      <p:pic>
        <p:nvPicPr>
          <p:cNvPr id="287" name="IMG_0006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58351" y="3501259"/>
            <a:ext cx="3860832" cy="246997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wip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517"/>
            <a:ext cx="2133600" cy="2438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1337289" y="639315"/>
            <a:ext cx="5999088" cy="263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빵과 크림은 먹기 위해서 구매한다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그러나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생일케익은 단순히 빵과 크림의 혼합물이 아니다, 그것 이상의 것이다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소중한 사람의 생일을 축하하기 위해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빵위에 초를 세워 불을 켜기위해, 생일축하 노래를 부르기 위해, 손뼉을 치기위해 사는것이다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endParaRPr/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생일 케익은 </a:t>
            </a:r>
            <a:r>
              <a:rPr sz="1600">
                <a:solidFill>
                  <a:srgbClr val="FF2600"/>
                </a:solidFill>
              </a:rPr>
              <a:t>생명의 기쁨</a:t>
            </a:r>
            <a:r>
              <a:t>을 나누는 </a:t>
            </a:r>
            <a:r>
              <a:rPr sz="1600">
                <a:solidFill>
                  <a:srgbClr val="000000"/>
                </a:solidFill>
              </a:rPr>
              <a:t>가치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파티의 </a:t>
            </a:r>
            <a:r>
              <a:rPr sz="1600">
                <a:solidFill>
                  <a:srgbClr val="011993"/>
                </a:solidFill>
              </a:rPr>
              <a:t>기쁨의 박수소리와 웃음소리</a:t>
            </a:r>
            <a:r>
              <a:t>의 </a:t>
            </a:r>
            <a:r>
              <a:rPr sz="1600">
                <a:solidFill>
                  <a:srgbClr val="000000"/>
                </a:solidFill>
              </a:rPr>
              <a:t>가치</a:t>
            </a:r>
          </a:p>
          <a:p>
            <a:pPr algn="ctr" defTabSz="321468">
              <a:lnSpc>
                <a:spcPct val="150000"/>
              </a:lnSpc>
              <a:defRPr sz="1200">
                <a:solidFill>
                  <a:srgbClr val="454545"/>
                </a:solidFill>
                <a:latin typeface="-윤고딕330"/>
                <a:ea typeface="-윤고딕330"/>
                <a:cs typeface="-윤고딕330"/>
                <a:sym typeface="-윤고딕330"/>
              </a:defRPr>
            </a:pPr>
            <a:r>
              <a:t>함께하는 </a:t>
            </a:r>
            <a:r>
              <a:rPr sz="1600">
                <a:solidFill>
                  <a:srgbClr val="FF9300"/>
                </a:solidFill>
              </a:rPr>
              <a:t>사랑과 공감</a:t>
            </a:r>
            <a:r>
              <a:t>을 누리기 위해 존재하는 </a:t>
            </a:r>
            <a:r>
              <a:rPr sz="1600">
                <a:solidFill>
                  <a:srgbClr val="000000"/>
                </a:solidFill>
              </a:rPr>
              <a:t>가치</a:t>
            </a:r>
          </a:p>
        </p:txBody>
      </p:sp>
      <p:pic>
        <p:nvPicPr>
          <p:cNvPr id="293" name="스크린샷 2016-03-16 오후 5.07.0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64221" y="3459788"/>
            <a:ext cx="3908676" cy="2444753"/>
          </a:xfrm>
          <a:prstGeom prst="rect">
            <a:avLst/>
          </a:prstGeom>
          <a:ln w="3175">
            <a:miter lim="400000"/>
          </a:ln>
        </p:spPr>
      </p:pic>
      <p:pic>
        <p:nvPicPr>
          <p:cNvPr id="294" name="스크린샷 2016-03-16 오후 5.15.3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00577" y="3518050"/>
            <a:ext cx="1470883" cy="1036047"/>
          </a:xfrm>
          <a:prstGeom prst="rect">
            <a:avLst/>
          </a:prstGeom>
          <a:ln w="3175">
            <a:miter lim="400000"/>
          </a:ln>
        </p:spPr>
      </p:pic>
      <p:pic>
        <p:nvPicPr>
          <p:cNvPr id="295" name="스크린샷 2016-03-16 오후 5.16.29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71103" y="4729466"/>
            <a:ext cx="1529831" cy="1291858"/>
          </a:xfrm>
          <a:prstGeom prst="rect">
            <a:avLst/>
          </a:prstGeom>
          <a:ln w="3175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3149149" y="4467572"/>
            <a:ext cx="439739" cy="50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410765">
              <a:lnSpc>
                <a:spcPct val="150000"/>
              </a:lnSpc>
              <a:defRPr sz="2800">
                <a:solidFill>
                  <a:srgbClr val="FF26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vs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196975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3200" b="1">
                <a:latin typeface="맑은 고딕" pitchFamily="50" charset="-127"/>
                <a:ea typeface="맑은 고딕" pitchFamily="50" charset="-127"/>
              </a:rPr>
              <a:t>미국 컨설팅 회사</a:t>
            </a:r>
            <a:endParaRPr lang="en-US" altLang="ko-KR" sz="3200" b="1"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3200" b="1">
                <a:latin typeface="맑은 고딕" pitchFamily="50" charset="-127"/>
                <a:ea typeface="맑은 고딕" pitchFamily="50" charset="-127"/>
              </a:rPr>
              <a:t>왓슨 와이어트 </a:t>
            </a:r>
            <a:r>
              <a:rPr lang="en-US" altLang="ko-KR" sz="3200" b="1">
                <a:latin typeface="맑은 고딕" pitchFamily="50" charset="-127"/>
                <a:ea typeface="맑은 고딕" pitchFamily="50" charset="-127"/>
              </a:rPr>
              <a:t>(Watson wyatt)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92163" y="4508500"/>
            <a:ext cx="84597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“ </a:t>
            </a:r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직원들과 의사소통하는 방법을 </a:t>
            </a:r>
            <a:endParaRPr lang="en-US" altLang="ko-KR" sz="40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바꾸겠습니다</a:t>
            </a:r>
            <a:r>
              <a:rPr lang="en-US" altLang="ko-KR" sz="4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”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24923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내부문제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로 어려워진 </a:t>
            </a:r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기업 </a:t>
            </a:r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CEO 531</a:t>
            </a:r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에게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질문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!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6513" y="3111500"/>
            <a:ext cx="914400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“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과거로 돌아가서 딱 한가지만 바꿀수 있다면 무엇을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바꾸고 싶은가요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??”</a:t>
            </a:r>
          </a:p>
        </p:txBody>
      </p:sp>
      <p:sp>
        <p:nvSpPr>
          <p:cNvPr id="9" name="오른쪽 화살표 8"/>
          <p:cNvSpPr/>
          <p:nvPr/>
        </p:nvSpPr>
        <p:spPr>
          <a:xfrm>
            <a:off x="250825" y="4437063"/>
            <a:ext cx="865188" cy="10795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10792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5" grpId="1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1969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3200" b="1">
                <a:latin typeface="맑은 고딕" pitchFamily="50" charset="-127"/>
                <a:ea typeface="맑은 고딕" pitchFamily="50" charset="-127"/>
              </a:rPr>
              <a:t>허준 </a:t>
            </a:r>
            <a:r>
              <a:rPr lang="en-US" altLang="ko-KR" sz="3200" b="1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3200" b="1">
                <a:latin typeface="맑은 고딕" pitchFamily="50" charset="-127"/>
                <a:ea typeface="맑은 고딕" pitchFamily="50" charset="-127"/>
              </a:rPr>
              <a:t>동의보감</a:t>
            </a:r>
            <a:r>
              <a:rPr lang="en-US" altLang="ko-KR" sz="3200" b="1"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29260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사람 몸의 기나 피의 흐름이 원활해야  건강</a:t>
            </a:r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2276475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3600" b="1">
                <a:latin typeface="맑은 고딕" pitchFamily="50" charset="-127"/>
                <a:ea typeface="맑은 고딕" pitchFamily="50" charset="-127"/>
              </a:rPr>
              <a:t>통즉불통 불통즉통 </a:t>
            </a:r>
            <a:r>
              <a:rPr lang="en-US" altLang="ko-KR" sz="3600" b="1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3600" b="1">
                <a:latin typeface="맑은 고딕" pitchFamily="50" charset="-127"/>
                <a:ea typeface="맑은 고딕" pitchFamily="50" charset="-127"/>
              </a:rPr>
              <a:t>通卽不通 不通卽通</a:t>
            </a:r>
            <a:r>
              <a:rPr lang="en-US" altLang="ko-KR" sz="3600" b="1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36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36513" y="3111500"/>
            <a:ext cx="914400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통하면 아프지 않고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통하지 않으면 아프다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5157788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직장내에서 서로 통하지 않으면 개인과</a:t>
            </a:r>
            <a:endParaRPr lang="en-US" altLang="ko-KR" sz="32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조직 모두 아플수 밖에 없다</a:t>
            </a:r>
            <a:r>
              <a:rPr lang="en-US" altLang="ko-KR" sz="32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xmlns="" val="634107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119697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3200" b="1">
                <a:latin typeface="맑은 고딕" pitchFamily="50" charset="-127"/>
                <a:ea typeface="맑은 고딕" pitchFamily="50" charset="-127"/>
              </a:rPr>
              <a:t>말 </a:t>
            </a:r>
            <a:r>
              <a:rPr lang="en-US" altLang="ko-KR" sz="3200" b="1">
                <a:latin typeface="맑은 고딕" pitchFamily="50" charset="-127"/>
                <a:ea typeface="맑은 고딕" pitchFamily="50" charset="-127"/>
              </a:rPr>
              <a:t>( Speech 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42926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대화를 잘하는 것은 말을 잘하는 것과 다름</a:t>
            </a:r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494188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말을 잘 하는것이 아닌 상대방이 내가 원하는</a:t>
            </a:r>
            <a:endParaRPr lang="en-US" altLang="ko-KR" sz="24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것을 해줄수 있도록 이끌어 내는 것이 중요</a:t>
            </a:r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11" name="곱셈 기호 10"/>
          <p:cNvSpPr/>
          <p:nvPr/>
        </p:nvSpPr>
        <p:spPr>
          <a:xfrm>
            <a:off x="2771775" y="333375"/>
            <a:ext cx="3313113" cy="2519363"/>
          </a:xfrm>
          <a:prstGeom prst="mathMultiply">
            <a:avLst>
              <a:gd name="adj1" fmla="val 622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>
            <a:off x="3779838" y="2276475"/>
            <a:ext cx="1584325" cy="79216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36513" y="3090863"/>
            <a:ext cx="9144001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44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대화 </a:t>
            </a:r>
            <a:r>
              <a:rPr lang="en-US" altLang="ko-KR" sz="44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( Communication )</a:t>
            </a:r>
          </a:p>
        </p:txBody>
      </p:sp>
    </p:spTree>
    <p:extLst>
      <p:ext uri="{BB962C8B-B14F-4D97-AF65-F5344CB8AC3E}">
        <p14:creationId xmlns:p14="http://schemas.microsoft.com/office/powerpoint/2010/main" xmlns="" val="1624374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  <p:bldP spid="11" grpId="0" animBg="1"/>
      <p:bldP spid="12" grpId="0" animBg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아래쪽 화살표 11"/>
          <p:cNvSpPr/>
          <p:nvPr/>
        </p:nvSpPr>
        <p:spPr>
          <a:xfrm>
            <a:off x="3779838" y="1963738"/>
            <a:ext cx="1584325" cy="79216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76488" y="811213"/>
            <a:ext cx="4356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문맹 </a:t>
            </a:r>
            <a:r>
              <a:rPr lang="en-US" altLang="ko-KR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文盲</a:t>
            </a:r>
            <a:r>
              <a:rPr lang="en-US" altLang="ko-KR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3" name="아래쪽 화살표 12"/>
          <p:cNvSpPr/>
          <p:nvPr/>
        </p:nvSpPr>
        <p:spPr>
          <a:xfrm>
            <a:off x="3779838" y="3979863"/>
            <a:ext cx="1584325" cy="79216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44688" y="2827338"/>
            <a:ext cx="5219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컴맹 </a:t>
            </a:r>
            <a:r>
              <a:rPr lang="en-US" altLang="ko-KR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(COM</a:t>
            </a:r>
            <a:r>
              <a:rPr lang="ko-KR" altLang="en-US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盲</a:t>
            </a:r>
            <a:r>
              <a:rPr lang="en-US" altLang="ko-KR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79613" y="4987925"/>
            <a:ext cx="5219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ko-KR" altLang="en-US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커맹 </a:t>
            </a:r>
            <a:r>
              <a:rPr lang="en-US" altLang="ko-KR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(CO</a:t>
            </a:r>
            <a:r>
              <a:rPr lang="ko-KR" altLang="en-US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盲</a:t>
            </a:r>
            <a:r>
              <a:rPr lang="en-US" altLang="ko-KR" sz="60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611028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커뮤니케이션이 부족한 사람</a:t>
            </a:r>
            <a:r>
              <a:rPr lang="en-US" altLang="ko-KR" sz="24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10248" name="TextBox 16"/>
          <p:cNvSpPr txBox="1">
            <a:spLocks noChangeArrowheads="1"/>
          </p:cNvSpPr>
          <p:nvPr/>
        </p:nvSpPr>
        <p:spPr bwMode="auto">
          <a:xfrm>
            <a:off x="0" y="188913"/>
            <a:ext cx="914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1600" b="1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1600" b="1">
                <a:latin typeface="맑은 고딕" pitchFamily="50" charset="-127"/>
                <a:ea typeface="맑은 고딕" pitchFamily="50" charset="-127"/>
              </a:rPr>
              <a:t>현대인의 문제점</a:t>
            </a:r>
            <a:r>
              <a:rPr lang="en-US" altLang="ko-KR" sz="1600" b="1"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xmlns="" val="2058000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3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4"/>
          <p:cNvSpPr txBox="1">
            <a:spLocks noChangeArrowheads="1"/>
          </p:cNvSpPr>
          <p:nvPr/>
        </p:nvSpPr>
        <p:spPr bwMode="auto">
          <a:xfrm>
            <a:off x="0" y="115888"/>
            <a:ext cx="521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   커맹 </a:t>
            </a:r>
            <a:r>
              <a:rPr lang="en-US" altLang="ko-KR" sz="2800" b="1">
                <a:latin typeface="맑은 고딕" pitchFamily="50" charset="-127"/>
                <a:ea typeface="맑은 고딕" pitchFamily="50" charset="-127"/>
              </a:rPr>
              <a:t>(CO</a:t>
            </a:r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盲</a:t>
            </a:r>
            <a:r>
              <a:rPr lang="en-US" altLang="ko-KR" sz="2800" b="1">
                <a:latin typeface="맑은 고딕" pitchFamily="50" charset="-127"/>
                <a:ea typeface="맑은 고딕" pitchFamily="50" charset="-127"/>
              </a:rPr>
              <a:t>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1341438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2800" b="1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상호간의 대화가 부족해진 현실에서 진심과 </a:t>
            </a:r>
            <a:endParaRPr lang="en-US" altLang="ko-KR" sz="2800" b="1">
              <a:latin typeface="맑은 고딕" pitchFamily="50" charset="-127"/>
              <a:ea typeface="맑은 고딕" pitchFamily="50" charset="-127"/>
            </a:endParaRPr>
          </a:p>
          <a:p>
            <a:pPr algn="ctr" eaLnBrk="1" hangingPunct="1"/>
            <a:r>
              <a:rPr lang="ko-KR" altLang="en-US" sz="2800" b="1">
                <a:latin typeface="맑은 고딕" pitchFamily="50" charset="-127"/>
                <a:ea typeface="맑은 고딕" pitchFamily="50" charset="-127"/>
              </a:rPr>
              <a:t>깊이 있는 대화 부족 </a:t>
            </a:r>
            <a:r>
              <a:rPr lang="en-US" altLang="ko-KR" sz="2800" b="1">
                <a:latin typeface="맑은 고딕" pitchFamily="50" charset="-127"/>
                <a:ea typeface="맑은 고딕" pitchFamily="50" charset="-127"/>
              </a:rPr>
              <a:t>’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1800" y="2924175"/>
            <a:ext cx="86772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buFont typeface="Wingdings" pitchFamily="2" charset="2"/>
              <a:buChar char="l"/>
            </a:pP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실력과 능력은 수준급인데 동료간의 커뮤니케이션이 잘 안되서</a:t>
            </a:r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본인의 실력을 보여주지 못하거나 타인과 소통하지 못하는 사람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31800" y="4562475"/>
            <a:ext cx="8677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buFont typeface="Wingdings" pitchFamily="2" charset="2"/>
              <a:buChar char="l"/>
            </a:pP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실력은 떨어져도 타인과 잘 협조해서 본인의 부족한 부분을 보완해서 업무에</a:t>
            </a:r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뛰어난 성과를 내는 사람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499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4"/>
          <p:cNvSpPr txBox="1">
            <a:spLocks noChangeArrowheads="1"/>
          </p:cNvSpPr>
          <p:nvPr/>
        </p:nvSpPr>
        <p:spPr bwMode="auto">
          <a:xfrm>
            <a:off x="0" y="259838"/>
            <a:ext cx="521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   커맹 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(CO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盲</a:t>
            </a:r>
            <a:r>
              <a:rPr lang="en-US" altLang="ko-KR" sz="2400" b="1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2400" b="1">
                <a:latin typeface="맑은 고딕" pitchFamily="50" charset="-127"/>
                <a:ea typeface="맑은 고딕" pitchFamily="50" charset="-127"/>
              </a:rPr>
              <a:t>탈출법</a:t>
            </a:r>
            <a:endParaRPr lang="en-US" altLang="ko-KR" sz="2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17457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1.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커뮤니케이션도 사람이 하는 일중의 하나 </a:t>
            </a:r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!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1800" y="2250563"/>
            <a:ext cx="8677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buFontTx/>
              <a:buChar char="-"/>
            </a:pP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 사람과 사람간의 유대감을 갖는 것이 매우 중요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buFontTx/>
              <a:buChar char="-"/>
            </a:pP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친밀감을 줄 수 있는 대화가 필요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3115751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2.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상대방과의 대화가 핵심이 명확하고 생산성이 존재</a:t>
            </a:r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1800" y="3618988"/>
            <a:ext cx="8677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buFontTx/>
              <a:buChar char="-"/>
            </a:pP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 서로에게 득이 되야하는 이해관계가 있기 때문에 핵심과 정리가 잘되어야 함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buFontTx/>
              <a:buChar char="-"/>
            </a:pP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단순한 노래가 아닌 </a:t>
            </a: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나는 가수다</a:t>
            </a: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의 가수처럼 심금을 울리는 대화가 필요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4700076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r>
              <a:rPr lang="en-US" altLang="ko-KR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 3. </a:t>
            </a:r>
            <a:r>
              <a:rPr lang="ko-KR" altLang="en-US" sz="2800" b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대화가 쉽지 않다는 것을 항상 인지</a:t>
            </a:r>
            <a:endParaRPr lang="en-US" altLang="ko-KR" sz="2800" b="1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1800" y="5203313"/>
            <a:ext cx="8677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buFontTx/>
              <a:buChar char="-"/>
            </a:pP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 대화하는 법은 항상 연습해야 함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  <a:p>
            <a:pPr eaLnBrk="1" hangingPunct="1">
              <a:buFontTx/>
              <a:buChar char="-"/>
            </a:pPr>
            <a:r>
              <a:rPr lang="en-US" altLang="ko-KR" b="1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b="1">
                <a:latin typeface="맑은 고딕" pitchFamily="50" charset="-127"/>
                <a:ea typeface="맑은 고딕" pitchFamily="50" charset="-127"/>
              </a:rPr>
              <a:t>사전에 준비하고 사후에 점검하는 습관이 필요</a:t>
            </a:r>
            <a:endParaRPr lang="en-US" altLang="ko-KR" b="1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214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8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6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맑은 고딕"/>
            <a:ea typeface="맑은 고딕"/>
            <a:cs typeface="맑은 고딕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1631</Words>
  <Application>Microsoft Office PowerPoint</Application>
  <PresentationFormat>화면 슬라이드 쇼(4:3)</PresentationFormat>
  <Paragraphs>264</Paragraphs>
  <Slides>35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Default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snoopy</cp:lastModifiedBy>
  <cp:revision>6</cp:revision>
  <cp:lastPrinted>2017-06-30T07:59:58Z</cp:lastPrinted>
  <dcterms:modified xsi:type="dcterms:W3CDTF">2017-07-03T06:47:04Z</dcterms:modified>
</cp:coreProperties>
</file>