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8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41A110-3B5E-4735-9094-52395EF5D2EE}" type="datetimeFigureOut">
              <a:rPr lang="ko-KR" altLang="en-US" smtClean="0"/>
              <a:t>2017-08-22</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6EE45E-633E-4D81-AD6D-C7F723F0213F}" type="slidenum">
              <a:rPr lang="ko-KR" altLang="en-US" smtClean="0"/>
              <a:t>‹#›</a:t>
            </a:fld>
            <a:endParaRPr lang="ko-KR" altLang="en-US"/>
          </a:p>
        </p:txBody>
      </p:sp>
    </p:spTree>
    <p:extLst>
      <p:ext uri="{BB962C8B-B14F-4D97-AF65-F5344CB8AC3E}">
        <p14:creationId xmlns:p14="http://schemas.microsoft.com/office/powerpoint/2010/main" val="3998730882"/>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kumimoji="1" lang="ko-KR" altLang="en-US" dirty="0"/>
          </a:p>
        </p:txBody>
      </p:sp>
      <p:sp>
        <p:nvSpPr>
          <p:cNvPr id="4" name="슬라이드 번호 개체 틀 3"/>
          <p:cNvSpPr>
            <a:spLocks noGrp="1"/>
          </p:cNvSpPr>
          <p:nvPr>
            <p:ph type="sldNum" sz="quarter" idx="10"/>
          </p:nvPr>
        </p:nvSpPr>
        <p:spPr/>
        <p:txBody>
          <a:bodyPr/>
          <a:lstStyle/>
          <a:p>
            <a:pPr lvl="0">
              <a:defRPr lang="ko-KR" altLang="en-US"/>
            </a:pPr>
            <a:fld id="{6C5A4F86-C80D-4A48-8852-DE65FD957FC8}" type="slidenum">
              <a:rPr lang="ko-KR" altLang="en-US" smtClean="0"/>
              <a:pPr lvl="0">
                <a:defRPr lang="ko-KR" altLang="en-US"/>
              </a:pPr>
              <a:t>3</a:t>
            </a:fld>
            <a:endParaRPr lang="ko-KR" altLang="en-US"/>
          </a:p>
        </p:txBody>
      </p:sp>
    </p:spTree>
    <p:extLst>
      <p:ext uri="{BB962C8B-B14F-4D97-AF65-F5344CB8AC3E}">
        <p14:creationId xmlns:p14="http://schemas.microsoft.com/office/powerpoint/2010/main" val="1728418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C24BC26D-B484-4AFB-BD02-639472E9A18E}" type="datetimeFigureOut">
              <a:rPr lang="ko-KR" altLang="en-US" smtClean="0"/>
              <a:t>2017-08-22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807C1C5-F8BC-4042-9F4E-2F40923A89FB}" type="slidenum">
              <a:rPr lang="ko-KR" altLang="en-US" smtClean="0"/>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24BC26D-B484-4AFB-BD02-639472E9A18E}" type="datetimeFigureOut">
              <a:rPr lang="ko-KR" altLang="en-US" smtClean="0"/>
              <a:t>2017-08-22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807C1C5-F8BC-4042-9F4E-2F40923A89FB}" type="slidenum">
              <a:rPr lang="ko-KR" altLang="en-US" smtClean="0"/>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24BC26D-B484-4AFB-BD02-639472E9A18E}" type="datetimeFigureOut">
              <a:rPr lang="ko-KR" altLang="en-US" smtClean="0"/>
              <a:t>2017-08-22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807C1C5-F8BC-4042-9F4E-2F40923A89FB}" type="slidenum">
              <a:rPr lang="ko-KR" altLang="en-US" smtClean="0"/>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24BC26D-B484-4AFB-BD02-639472E9A18E}" type="datetimeFigureOut">
              <a:rPr lang="ko-KR" altLang="en-US" smtClean="0"/>
              <a:t>2017-08-22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807C1C5-F8BC-4042-9F4E-2F40923A89FB}" type="slidenum">
              <a:rPr lang="ko-KR" altLang="en-US" smtClean="0"/>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C24BC26D-B484-4AFB-BD02-639472E9A18E}" type="datetimeFigureOut">
              <a:rPr lang="ko-KR" altLang="en-US" smtClean="0"/>
              <a:t>2017-08-22</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2807C1C5-F8BC-4042-9F4E-2F40923A89FB}" type="slidenum">
              <a:rPr lang="ko-KR" altLang="en-US" smtClean="0"/>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C24BC26D-B484-4AFB-BD02-639472E9A18E}" type="datetimeFigureOut">
              <a:rPr lang="ko-KR" altLang="en-US" smtClean="0"/>
              <a:t>2017-08-22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2807C1C5-F8BC-4042-9F4E-2F40923A89FB}" type="slidenum">
              <a:rPr lang="ko-KR" altLang="en-US" smtClean="0"/>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C24BC26D-B484-4AFB-BD02-639472E9A18E}" type="datetimeFigureOut">
              <a:rPr lang="ko-KR" altLang="en-US" smtClean="0"/>
              <a:t>2017-08-22</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2807C1C5-F8BC-4042-9F4E-2F40923A89FB}" type="slidenum">
              <a:rPr lang="ko-KR" altLang="en-US" smtClean="0"/>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C24BC26D-B484-4AFB-BD02-639472E9A18E}" type="datetimeFigureOut">
              <a:rPr lang="ko-KR" altLang="en-US" smtClean="0"/>
              <a:t>2017-08-22</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2807C1C5-F8BC-4042-9F4E-2F40923A89FB}" type="slidenum">
              <a:rPr lang="ko-KR" altLang="en-US" smtClean="0"/>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C24BC26D-B484-4AFB-BD02-639472E9A18E}" type="datetimeFigureOut">
              <a:rPr lang="ko-KR" altLang="en-US" smtClean="0"/>
              <a:t>2017-08-22</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2807C1C5-F8BC-4042-9F4E-2F40923A89FB}" type="slidenum">
              <a:rPr lang="ko-KR" altLang="en-US" smtClean="0"/>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C24BC26D-B484-4AFB-BD02-639472E9A18E}" type="datetimeFigureOut">
              <a:rPr lang="ko-KR" altLang="en-US" smtClean="0"/>
              <a:t>2017-08-22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2807C1C5-F8BC-4042-9F4E-2F40923A89FB}" type="slidenum">
              <a:rPr lang="ko-KR" altLang="en-US" smtClean="0"/>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C24BC26D-B484-4AFB-BD02-639472E9A18E}" type="datetimeFigureOut">
              <a:rPr lang="ko-KR" altLang="en-US" smtClean="0"/>
              <a:t>2017-08-22</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2807C1C5-F8BC-4042-9F4E-2F40923A89FB}" type="slidenum">
              <a:rPr lang="ko-KR" altLang="en-US" smtClean="0"/>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BC26D-B484-4AFB-BD02-639472E9A18E}" type="datetimeFigureOut">
              <a:rPr lang="ko-KR" altLang="en-US" smtClean="0"/>
              <a:t>2017-08-22</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7C1C5-F8BC-4042-9F4E-2F40923A89FB}" type="slidenum">
              <a:rPr lang="ko-KR" altLang="en-US" smtClean="0"/>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5"/>
          <p:cNvSpPr txBox="1"/>
          <p:nvPr/>
        </p:nvSpPr>
        <p:spPr>
          <a:xfrm>
            <a:off x="1471610" y="5197957"/>
            <a:ext cx="7401386" cy="523220"/>
          </a:xfrm>
          <a:prstGeom prst="rect">
            <a:avLst/>
          </a:prstGeom>
          <a:noFill/>
        </p:spPr>
        <p:txBody>
          <a:bodyPr wrap="none">
            <a:spAutoFit/>
          </a:bodyPr>
          <a:lstStyle/>
          <a:p>
            <a:pPr algn="ctr">
              <a:defRPr lang="ko-KR" altLang="en-US"/>
            </a:pPr>
            <a:r>
              <a:rPr lang="ko-KR" altLang="en-US" sz="2800" dirty="0" smtClean="0">
                <a:solidFill>
                  <a:schemeClr val="tx2">
                    <a:lumMod val="90000"/>
                  </a:schemeClr>
                </a:solidFill>
                <a:latin typeface="한컴 솔잎 M"/>
                <a:ea typeface="한컴 솔잎 M"/>
              </a:rPr>
              <a:t>바울동물병원 수의사 김재경  </a:t>
            </a:r>
            <a:r>
              <a:rPr lang="ko-KR" altLang="en-US" sz="2800" b="1" dirty="0" smtClean="0">
                <a:solidFill>
                  <a:schemeClr val="tx2">
                    <a:lumMod val="90000"/>
                  </a:schemeClr>
                </a:solidFill>
                <a:latin typeface="한컴 솔잎 M"/>
                <a:ea typeface="한컴 솔잎 M"/>
              </a:rPr>
              <a:t>010 </a:t>
            </a:r>
            <a:r>
              <a:rPr lang="ko-KR" altLang="en-US" sz="2800" b="1" dirty="0">
                <a:solidFill>
                  <a:schemeClr val="tx2">
                    <a:lumMod val="90000"/>
                  </a:schemeClr>
                </a:solidFill>
                <a:latin typeface="한컴 솔잎 M"/>
                <a:ea typeface="한컴 솔잎 M"/>
              </a:rPr>
              <a:t>3796 7582</a:t>
            </a:r>
          </a:p>
        </p:txBody>
      </p:sp>
      <p:sp>
        <p:nvSpPr>
          <p:cNvPr id="13" name="TextBox 5"/>
          <p:cNvSpPr txBox="1"/>
          <p:nvPr/>
        </p:nvSpPr>
        <p:spPr>
          <a:xfrm>
            <a:off x="1979712" y="5893116"/>
            <a:ext cx="6984776" cy="954107"/>
          </a:xfrm>
          <a:prstGeom prst="rect">
            <a:avLst/>
          </a:prstGeom>
          <a:noFill/>
        </p:spPr>
        <p:txBody>
          <a:bodyPr wrap="square">
            <a:spAutoFit/>
          </a:bodyPr>
          <a:lstStyle/>
          <a:p>
            <a:pPr algn="ctr">
              <a:defRPr lang="ko-KR" altLang="en-US"/>
            </a:pPr>
            <a:r>
              <a:rPr lang="ko-KR" altLang="en-US" sz="2800" dirty="0">
                <a:solidFill>
                  <a:schemeClr val="tx2">
                    <a:lumMod val="90000"/>
                  </a:schemeClr>
                </a:solidFill>
                <a:latin typeface="한컴 솔잎 M"/>
                <a:ea typeface="한컴 솔잎 M"/>
              </a:rPr>
              <a:t>밴드명 : </a:t>
            </a:r>
            <a:r>
              <a:rPr lang="ko-KR" altLang="en-US" sz="2800" b="1" dirty="0" err="1" smtClean="0">
                <a:solidFill>
                  <a:schemeClr val="tx2">
                    <a:lumMod val="90000"/>
                  </a:schemeClr>
                </a:solidFill>
                <a:latin typeface="한컴 솔잎 M"/>
                <a:ea typeface="한컴 솔잎 M"/>
              </a:rPr>
              <a:t>소앤소</a:t>
            </a:r>
            <a:r>
              <a:rPr lang="en-US" altLang="ko-KR" sz="2800" b="1" dirty="0" smtClean="0">
                <a:solidFill>
                  <a:schemeClr val="tx2">
                    <a:lumMod val="90000"/>
                  </a:schemeClr>
                </a:solidFill>
                <a:latin typeface="한컴 솔잎 M"/>
                <a:ea typeface="한컴 솔잎 M"/>
              </a:rPr>
              <a:t>(</a:t>
            </a:r>
            <a:r>
              <a:rPr lang="ko-KR" altLang="en-US" sz="2800" b="1" dirty="0" err="1" smtClean="0">
                <a:solidFill>
                  <a:schemeClr val="tx2">
                    <a:lumMod val="90000"/>
                  </a:schemeClr>
                </a:solidFill>
                <a:latin typeface="한컴 솔잎 M"/>
                <a:ea typeface="한컴 솔잎 M"/>
              </a:rPr>
              <a:t>네이버밴드에</a:t>
            </a:r>
            <a:r>
              <a:rPr lang="ko-KR" altLang="en-US" sz="2800" b="1" dirty="0" smtClean="0">
                <a:solidFill>
                  <a:schemeClr val="tx2">
                    <a:lumMod val="90000"/>
                  </a:schemeClr>
                </a:solidFill>
                <a:latin typeface="한컴 솔잎 M"/>
                <a:ea typeface="한컴 솔잎 M"/>
              </a:rPr>
              <a:t> </a:t>
            </a:r>
            <a:r>
              <a:rPr lang="ko-KR" altLang="en-US" sz="2800" b="1" dirty="0" err="1" smtClean="0">
                <a:solidFill>
                  <a:schemeClr val="tx2">
                    <a:lumMod val="90000"/>
                  </a:schemeClr>
                </a:solidFill>
                <a:latin typeface="한컴 솔잎 M"/>
                <a:ea typeface="한컴 솔잎 M"/>
              </a:rPr>
              <a:t>소앤소검색</a:t>
            </a:r>
            <a:r>
              <a:rPr lang="en-US" altLang="ko-KR" sz="2800" b="1" dirty="0" smtClean="0">
                <a:solidFill>
                  <a:schemeClr val="tx2">
                    <a:lumMod val="90000"/>
                  </a:schemeClr>
                </a:solidFill>
                <a:latin typeface="한컴 솔잎 M"/>
                <a:ea typeface="한컴 솔잎 M"/>
              </a:rPr>
              <a:t>)</a:t>
            </a:r>
          </a:p>
          <a:p>
            <a:pPr algn="ctr">
              <a:defRPr lang="ko-KR" altLang="en-US"/>
            </a:pPr>
            <a:r>
              <a:rPr lang="ko-KR" altLang="en-US" sz="2800" dirty="0" smtClean="0">
                <a:solidFill>
                  <a:schemeClr val="tx2">
                    <a:lumMod val="90000"/>
                  </a:schemeClr>
                </a:solidFill>
                <a:latin typeface="한컴 솔잎 M"/>
                <a:ea typeface="한컴 솔잎 M"/>
              </a:rPr>
              <a:t> (관리자 010 </a:t>
            </a:r>
            <a:r>
              <a:rPr lang="ko-KR" altLang="en-US" sz="2800" dirty="0">
                <a:solidFill>
                  <a:schemeClr val="tx2">
                    <a:lumMod val="90000"/>
                  </a:schemeClr>
                </a:solidFill>
                <a:latin typeface="한컴 솔잎 M"/>
                <a:ea typeface="한컴 솔잎 M"/>
              </a:rPr>
              <a:t>7767 6275)</a:t>
            </a:r>
          </a:p>
        </p:txBody>
      </p:sp>
      <p:pic>
        <p:nvPicPr>
          <p:cNvPr id="3" name="그림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53501" y="5944930"/>
            <a:ext cx="398814" cy="436398"/>
          </a:xfrm>
          <a:prstGeom prst="rect">
            <a:avLst/>
          </a:prstGeom>
        </p:spPr>
      </p:pic>
      <p:pic>
        <p:nvPicPr>
          <p:cNvPr id="7" name="그림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528" y="5923456"/>
            <a:ext cx="1041534" cy="457872"/>
          </a:xfrm>
          <a:prstGeom prst="rect">
            <a:avLst/>
          </a:prstGeom>
        </p:spPr>
      </p:pic>
      <p:sp>
        <p:nvSpPr>
          <p:cNvPr id="14" name="TextBox 13"/>
          <p:cNvSpPr txBox="1"/>
          <p:nvPr/>
        </p:nvSpPr>
        <p:spPr>
          <a:xfrm>
            <a:off x="1015913" y="2359250"/>
            <a:ext cx="7577457" cy="707886"/>
          </a:xfrm>
          <a:prstGeom prst="rect">
            <a:avLst/>
          </a:prstGeom>
          <a:noFill/>
        </p:spPr>
        <p:txBody>
          <a:bodyPr wrap="square">
            <a:spAutoFit/>
          </a:bodyPr>
          <a:lstStyle/>
          <a:p>
            <a:pPr algn="ctr">
              <a:defRPr lang="ko-KR" altLang="en-US"/>
            </a:pPr>
            <a:r>
              <a:rPr lang="ko-KR" altLang="en-US" sz="4000" b="1" dirty="0">
                <a:gradFill>
                  <a:gsLst>
                    <a:gs pos="100000">
                      <a:schemeClr val="tx1">
                        <a:lumMod val="75000"/>
                        <a:lumOff val="25000"/>
                      </a:schemeClr>
                    </a:gs>
                    <a:gs pos="100000">
                      <a:schemeClr val="bg1">
                        <a:lumMod val="90000"/>
                      </a:schemeClr>
                    </a:gs>
                  </a:gsLst>
                  <a:path path="circle">
                    <a:fillToRect l="100000" t="100000"/>
                  </a:path>
                </a:gradFill>
                <a:latin typeface="HY울릉도B"/>
                <a:ea typeface="HY울릉도B"/>
              </a:rPr>
              <a:t>한우 </a:t>
            </a:r>
            <a:r>
              <a:rPr lang="ko-KR" altLang="en-US" sz="4000" b="1" dirty="0" smtClean="0">
                <a:gradFill>
                  <a:gsLst>
                    <a:gs pos="100000">
                      <a:schemeClr val="tx1">
                        <a:lumMod val="75000"/>
                        <a:lumOff val="25000"/>
                      </a:schemeClr>
                    </a:gs>
                    <a:gs pos="100000">
                      <a:schemeClr val="bg1">
                        <a:lumMod val="90000"/>
                      </a:schemeClr>
                    </a:gs>
                  </a:gsLst>
                  <a:path path="circle">
                    <a:fillToRect l="100000" t="100000"/>
                  </a:path>
                </a:gradFill>
                <a:latin typeface="HY울릉도B"/>
                <a:ea typeface="HY울릉도B"/>
              </a:rPr>
              <a:t>핵심 수의질병 및 사양관리</a:t>
            </a:r>
            <a:endParaRPr lang="ko-KR" altLang="en-US" sz="4000" b="1" dirty="0">
              <a:gradFill>
                <a:gsLst>
                  <a:gs pos="100000">
                    <a:schemeClr val="tx1">
                      <a:lumMod val="75000"/>
                      <a:lumOff val="25000"/>
                    </a:schemeClr>
                  </a:gs>
                  <a:gs pos="100000">
                    <a:schemeClr val="bg1">
                      <a:lumMod val="90000"/>
                    </a:schemeClr>
                  </a:gs>
                </a:gsLst>
                <a:path path="circle">
                  <a:fillToRect l="100000" t="100000"/>
                </a:path>
              </a:gradFill>
              <a:latin typeface="HY울릉도B"/>
              <a:ea typeface="HY울릉도B"/>
            </a:endParaRPr>
          </a:p>
        </p:txBody>
      </p:sp>
      <p:cxnSp>
        <p:nvCxnSpPr>
          <p:cNvPr id="15" name="직선 연결선 10"/>
          <p:cNvCxnSpPr/>
          <p:nvPr/>
        </p:nvCxnSpPr>
        <p:spPr>
          <a:xfrm>
            <a:off x="1377442" y="3067137"/>
            <a:ext cx="6799494" cy="14959"/>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직사각형 59"/>
          <p:cNvSpPr/>
          <p:nvPr/>
        </p:nvSpPr>
        <p:spPr>
          <a:xfrm>
            <a:off x="296008" y="1628800"/>
            <a:ext cx="8530003" cy="4896544"/>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lnSpc>
                <a:spcPct val="150000"/>
              </a:lnSpc>
              <a:tabLst>
                <a:tab pos="180022" algn="l"/>
              </a:tabLst>
              <a:defRPr lang="ko-KR" altLang="en-US"/>
            </a:pPr>
            <a:r>
              <a:rPr lang="en-US" altLang="ko-KR" sz="3600" b="1" dirty="0">
                <a:solidFill>
                  <a:schemeClr val="tx1">
                    <a:lumMod val="85000"/>
                    <a:lumOff val="15000"/>
                  </a:schemeClr>
                </a:solidFill>
                <a:latin typeface="한컴 솔잎 M"/>
                <a:ea typeface="한컴 솔잎 M"/>
                <a:cs typeface="맑은 고딕"/>
              </a:rPr>
              <a:t> </a:t>
            </a:r>
            <a:r>
              <a:rPr lang="ko-KR" altLang="en-US" sz="3600" b="1" dirty="0" smtClean="0">
                <a:solidFill>
                  <a:schemeClr val="tx1">
                    <a:lumMod val="85000"/>
                    <a:lumOff val="15000"/>
                  </a:schemeClr>
                </a:solidFill>
                <a:latin typeface="한컴 솔잎 M"/>
                <a:ea typeface="한컴 솔잎 M"/>
                <a:cs typeface="맑은 고딕"/>
              </a:rPr>
              <a:t>영양</a:t>
            </a:r>
            <a:endParaRPr lang="ko-KR" altLang="en-US" sz="3600" dirty="0">
              <a:solidFill>
                <a:schemeClr val="tx1">
                  <a:lumMod val="85000"/>
                  <a:lumOff val="15000"/>
                </a:schemeClr>
              </a:solidFill>
              <a:latin typeface="한컴 솔잎 M"/>
              <a:ea typeface="한컴 솔잎 M"/>
              <a:cs typeface="맑은 고딕"/>
            </a:endParaRPr>
          </a:p>
          <a:p>
            <a:pPr marL="270033" indent="360045">
              <a:lnSpc>
                <a:spcPct val="150000"/>
              </a:lnSpc>
              <a:buFont typeface="Wingdings"/>
              <a:buChar char="Ø"/>
              <a:tabLst>
                <a:tab pos="180022" algn="l"/>
              </a:tabLst>
              <a:defRPr lang="ko-KR" altLang="en-US"/>
            </a:pPr>
            <a:r>
              <a:rPr lang="en-US" altLang="ko-KR" sz="3600" dirty="0">
                <a:solidFill>
                  <a:schemeClr val="tx1">
                    <a:lumMod val="85000"/>
                    <a:lumOff val="15000"/>
                  </a:schemeClr>
                </a:solidFill>
                <a:latin typeface="한컴 솔잎 M"/>
                <a:ea typeface="한컴 솔잎 M"/>
                <a:cs typeface="맑은 고딕"/>
              </a:rPr>
              <a:t> </a:t>
            </a:r>
            <a:r>
              <a:rPr lang="ko-KR" altLang="en-US" sz="3200" b="0" i="0" u="none" kern="1200" spc="5" baseline="0" dirty="0">
                <a:solidFill>
                  <a:schemeClr val="tx1">
                    <a:lumMod val="85000"/>
                    <a:lumOff val="15000"/>
                  </a:schemeClr>
                </a:solidFill>
                <a:latin typeface="한컴 솔잎 M"/>
                <a:ea typeface="한컴 솔잎 M"/>
                <a:cs typeface="맑은 고딕"/>
              </a:rPr>
              <a:t>단백질, 탄수화물, 지방</a:t>
            </a:r>
          </a:p>
          <a:p>
            <a:pPr marL="270033" indent="360045">
              <a:lnSpc>
                <a:spcPct val="150000"/>
              </a:lnSpc>
              <a:buFont typeface="Wingdings"/>
              <a:buChar char="Ø"/>
              <a:tabLst>
                <a:tab pos="180022" algn="l"/>
              </a:tabLst>
              <a:defRPr lang="ko-KR" altLang="en-US"/>
            </a:pPr>
            <a:r>
              <a:rPr lang="en-US" altLang="ko-KR" sz="3200" dirty="0">
                <a:solidFill>
                  <a:schemeClr val="tx1">
                    <a:lumMod val="85000"/>
                    <a:lumOff val="15000"/>
                  </a:schemeClr>
                </a:solidFill>
                <a:latin typeface="한컴 솔잎 M"/>
                <a:ea typeface="한컴 솔잎 M"/>
                <a:cs typeface="맑은 고딕"/>
              </a:rPr>
              <a:t> </a:t>
            </a:r>
            <a:r>
              <a:rPr lang="ko-KR" altLang="en-US" sz="3200" dirty="0">
                <a:solidFill>
                  <a:schemeClr val="tx1">
                    <a:lumMod val="85000"/>
                    <a:lumOff val="15000"/>
                  </a:schemeClr>
                </a:solidFill>
                <a:latin typeface="한컴 솔잎 M"/>
                <a:ea typeface="한컴 솔잎 M"/>
                <a:cs typeface="맑은 고딕"/>
              </a:rPr>
              <a:t>비타민, </a:t>
            </a:r>
            <a:r>
              <a:rPr lang="ko-KR" altLang="en-US" sz="3200" dirty="0" smtClean="0">
                <a:solidFill>
                  <a:schemeClr val="tx1">
                    <a:lumMod val="85000"/>
                    <a:lumOff val="15000"/>
                  </a:schemeClr>
                </a:solidFill>
                <a:latin typeface="한컴 솔잎 M"/>
                <a:ea typeface="한컴 솔잎 M"/>
                <a:cs typeface="맑은 고딕"/>
              </a:rPr>
              <a:t>미네랄 </a:t>
            </a:r>
            <a:endParaRPr lang="en-US" altLang="ko-KR" sz="3200" dirty="0" smtClean="0">
              <a:solidFill>
                <a:schemeClr val="tx1">
                  <a:lumMod val="85000"/>
                  <a:lumOff val="15000"/>
                </a:schemeClr>
              </a:solidFill>
              <a:latin typeface="한컴 솔잎 M"/>
              <a:ea typeface="한컴 솔잎 M"/>
              <a:cs typeface="맑은 고딕"/>
            </a:endParaRPr>
          </a:p>
          <a:p>
            <a:pPr marL="266700" indent="-266700">
              <a:lnSpc>
                <a:spcPct val="150000"/>
              </a:lnSpc>
              <a:tabLst>
                <a:tab pos="180022" algn="l"/>
              </a:tabLst>
              <a:defRPr lang="ko-KR" altLang="en-US"/>
            </a:pPr>
            <a:r>
              <a:rPr lang="ko-KR" altLang="en-US" sz="3600" b="1" dirty="0">
                <a:solidFill>
                  <a:schemeClr val="tx1">
                    <a:lumMod val="85000"/>
                    <a:lumOff val="15000"/>
                  </a:schemeClr>
                </a:solidFill>
                <a:latin typeface="한컴 솔잎 M"/>
                <a:ea typeface="한컴 솔잎 M"/>
                <a:cs typeface="맑은 고딕"/>
              </a:rPr>
              <a:t>질병</a:t>
            </a:r>
            <a:endParaRPr lang="ko-KR" altLang="en-US" sz="3600" dirty="0">
              <a:solidFill>
                <a:schemeClr val="tx1">
                  <a:lumMod val="85000"/>
                  <a:lumOff val="15000"/>
                </a:schemeClr>
              </a:solidFill>
              <a:latin typeface="한컴 솔잎 M"/>
              <a:ea typeface="한컴 솔잎 M"/>
              <a:cs typeface="맑은 고딕"/>
            </a:endParaRPr>
          </a:p>
          <a:p>
            <a:pPr marL="270033" indent="360045">
              <a:lnSpc>
                <a:spcPct val="150000"/>
              </a:lnSpc>
              <a:buFont typeface="Wingdings"/>
              <a:buChar char="Ø"/>
              <a:tabLst>
                <a:tab pos="180022" algn="l"/>
              </a:tabLst>
              <a:defRPr lang="ko-KR" altLang="en-US"/>
            </a:pPr>
            <a:r>
              <a:rPr lang="ko-KR" altLang="en-US" sz="3200" dirty="0">
                <a:solidFill>
                  <a:schemeClr val="tx1">
                    <a:lumMod val="85000"/>
                    <a:lumOff val="15000"/>
                  </a:schemeClr>
                </a:solidFill>
                <a:latin typeface="HY울릉도M"/>
                <a:ea typeface="HY울릉도M"/>
                <a:cs typeface="맑은 고딕"/>
              </a:rPr>
              <a:t> </a:t>
            </a:r>
            <a:r>
              <a:rPr lang="ko-KR" altLang="en-US" sz="3200" dirty="0">
                <a:solidFill>
                  <a:schemeClr val="tx1">
                    <a:lumMod val="85000"/>
                    <a:lumOff val="15000"/>
                  </a:schemeClr>
                </a:solidFill>
                <a:latin typeface="한컴 솔잎 M"/>
                <a:ea typeface="한컴 솔잎 M"/>
                <a:cs typeface="맑은 고딕"/>
              </a:rPr>
              <a:t>자궁내막염, 자궁축농증, 기질, 요질</a:t>
            </a:r>
          </a:p>
          <a:p>
            <a:pPr marL="270033" indent="360045">
              <a:lnSpc>
                <a:spcPct val="150000"/>
              </a:lnSpc>
              <a:buFont typeface="Wingdings"/>
              <a:buChar char="Ø"/>
              <a:tabLst>
                <a:tab pos="180022" algn="l"/>
              </a:tabLst>
              <a:defRPr lang="ko-KR" altLang="en-US"/>
            </a:pPr>
            <a:r>
              <a:rPr lang="ko-KR" altLang="en-US" sz="3200" dirty="0">
                <a:solidFill>
                  <a:schemeClr val="tx1">
                    <a:lumMod val="85000"/>
                    <a:lumOff val="15000"/>
                  </a:schemeClr>
                </a:solidFill>
                <a:latin typeface="한컴 솔잎 M"/>
                <a:ea typeface="한컴 솔잎 M"/>
                <a:cs typeface="맑은 고딕"/>
              </a:rPr>
              <a:t>후산정체, 난소낭종, </a:t>
            </a:r>
            <a:r>
              <a:rPr lang="ko-KR" altLang="en-US" sz="3200" dirty="0" smtClean="0">
                <a:solidFill>
                  <a:schemeClr val="tx1">
                    <a:lumMod val="85000"/>
                    <a:lumOff val="15000"/>
                  </a:schemeClr>
                </a:solidFill>
                <a:latin typeface="한컴 솔잎 M"/>
                <a:ea typeface="한컴 솔잎 M"/>
                <a:cs typeface="맑은 고딕"/>
              </a:rPr>
              <a:t>난소위축</a:t>
            </a:r>
            <a:endParaRPr lang="en-US" altLang="ko-KR" sz="3200" dirty="0">
              <a:solidFill>
                <a:schemeClr val="tx1">
                  <a:lumMod val="85000"/>
                  <a:lumOff val="15000"/>
                </a:schemeClr>
              </a:solidFill>
              <a:latin typeface="한컴 솔잎 M"/>
              <a:ea typeface="한컴 솔잎 M"/>
              <a:cs typeface="맑은 고딕"/>
            </a:endParaRPr>
          </a:p>
        </p:txBody>
      </p:sp>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842229"/>
            <a:ext cx="5932177" cy="769441"/>
          </a:xfrm>
          <a:prstGeom prst="rect">
            <a:avLst/>
          </a:prstGeom>
        </p:spPr>
        <p:txBody>
          <a:bodyPr wrap="square">
            <a:spAutoFit/>
          </a:bodyPr>
          <a:lstStyle/>
          <a:p>
            <a:pPr>
              <a:defRPr lang="ko-KR" altLang="en-US"/>
            </a:pPr>
            <a:r>
              <a:rPr lang="ko-KR" altLang="en-US" sz="4400" dirty="0">
                <a:latin typeface="HY울릉도B"/>
                <a:ea typeface="HY울릉도B"/>
              </a:rPr>
              <a:t>한우번식의 2대요소</a:t>
            </a: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11</a:t>
            </a:r>
            <a:endParaRPr lang="ko-KR" alt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직사각형 59"/>
          <p:cNvSpPr/>
          <p:nvPr/>
        </p:nvSpPr>
        <p:spPr>
          <a:xfrm>
            <a:off x="296008" y="1628800"/>
            <a:ext cx="8530003" cy="4896544"/>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0045" indent="-360045">
              <a:buFont typeface="Wingdings"/>
              <a:buChar char="Ø"/>
              <a:defRPr lang="ko-KR" altLang="en-US"/>
            </a:pPr>
            <a:r>
              <a:rPr lang="ko-KR" altLang="en-US" sz="3000" dirty="0">
                <a:solidFill>
                  <a:schemeClr val="tx1">
                    <a:lumMod val="90000"/>
                    <a:lumOff val="10000"/>
                  </a:schemeClr>
                </a:solidFill>
                <a:latin typeface="한컴 솔잎 M"/>
                <a:ea typeface="한컴 솔잎 M"/>
              </a:rPr>
              <a:t> </a:t>
            </a:r>
            <a:r>
              <a:rPr lang="ko-KR" altLang="en-US" sz="3000" b="1" dirty="0" err="1">
                <a:solidFill>
                  <a:schemeClr val="tx1">
                    <a:lumMod val="90000"/>
                    <a:lumOff val="10000"/>
                  </a:schemeClr>
                </a:solidFill>
                <a:latin typeface="한컴 솔잎 M"/>
                <a:ea typeface="한컴 솔잎 M"/>
              </a:rPr>
              <a:t>분만전</a:t>
            </a:r>
            <a:r>
              <a:rPr lang="ko-KR" altLang="en-US" sz="3000" b="1" dirty="0">
                <a:solidFill>
                  <a:schemeClr val="tx1">
                    <a:lumMod val="90000"/>
                    <a:lumOff val="10000"/>
                  </a:schemeClr>
                </a:solidFill>
                <a:latin typeface="한컴 솔잎 M"/>
                <a:ea typeface="한컴 솔잎 M"/>
              </a:rPr>
              <a:t> </a:t>
            </a:r>
            <a:r>
              <a:rPr lang="ko-KR" altLang="en-US" sz="3000" b="1" dirty="0" err="1" smtClean="0">
                <a:solidFill>
                  <a:schemeClr val="tx1">
                    <a:lumMod val="90000"/>
                    <a:lumOff val="10000"/>
                  </a:schemeClr>
                </a:solidFill>
                <a:latin typeface="한컴 솔잎 M"/>
                <a:ea typeface="한컴 솔잎 M"/>
              </a:rPr>
              <a:t>어미소는</a:t>
            </a:r>
            <a:endParaRPr lang="en-US" altLang="ko-KR" sz="3000" b="1" dirty="0" smtClean="0">
              <a:solidFill>
                <a:schemeClr val="tx1">
                  <a:lumMod val="90000"/>
                  <a:lumOff val="10000"/>
                </a:schemeClr>
              </a:solidFill>
              <a:latin typeface="한컴 솔잎 M"/>
              <a:ea typeface="한컴 솔잎 M"/>
            </a:endParaRPr>
          </a:p>
          <a:p>
            <a:pPr marL="360045" indent="-360045">
              <a:defRPr lang="ko-KR" altLang="en-US"/>
            </a:pPr>
            <a:r>
              <a:rPr lang="ko-KR" altLang="en-US" sz="3000" dirty="0" smtClean="0">
                <a:solidFill>
                  <a:schemeClr val="tx1">
                    <a:lumMod val="90000"/>
                    <a:lumOff val="10000"/>
                  </a:schemeClr>
                </a:solidFill>
                <a:latin typeface="한컴 솔잎 M"/>
                <a:ea typeface="한컴 솔잎 M"/>
              </a:rPr>
              <a:t> </a:t>
            </a:r>
            <a:r>
              <a:rPr lang="en-US" altLang="ko-KR" sz="3000" dirty="0" smtClean="0">
                <a:solidFill>
                  <a:schemeClr val="tx1">
                    <a:lumMod val="90000"/>
                    <a:lumOff val="10000"/>
                  </a:schemeClr>
                </a:solidFill>
                <a:latin typeface="한컴 솔잎 M"/>
                <a:ea typeface="한컴 솔잎 M"/>
              </a:rPr>
              <a:t/>
            </a:r>
            <a:br>
              <a:rPr lang="en-US" altLang="ko-KR" sz="3000" dirty="0" smtClean="0">
                <a:solidFill>
                  <a:schemeClr val="tx1">
                    <a:lumMod val="90000"/>
                    <a:lumOff val="10000"/>
                  </a:schemeClr>
                </a:solidFill>
                <a:latin typeface="한컴 솔잎 M"/>
                <a:ea typeface="한컴 솔잎 M"/>
              </a:rPr>
            </a:br>
            <a:r>
              <a:rPr lang="ko-KR" altLang="en-US" sz="3000" dirty="0" smtClean="0">
                <a:solidFill>
                  <a:schemeClr val="tx1">
                    <a:lumMod val="90000"/>
                    <a:lumOff val="10000"/>
                  </a:schemeClr>
                </a:solidFill>
                <a:latin typeface="한컴 솔잎 M"/>
                <a:ea typeface="한컴 솔잎 M"/>
              </a:rPr>
              <a:t>①자신이 </a:t>
            </a:r>
            <a:r>
              <a:rPr lang="ko-KR" altLang="en-US" sz="3000" dirty="0">
                <a:solidFill>
                  <a:schemeClr val="tx1">
                    <a:lumMod val="90000"/>
                    <a:lumOff val="10000"/>
                  </a:schemeClr>
                </a:solidFill>
                <a:latin typeface="한컴 솔잎 M"/>
                <a:ea typeface="한컴 솔잎 M"/>
              </a:rPr>
              <a:t>살아가는데 필요한 영양과 </a:t>
            </a:r>
            <a:endParaRPr lang="en-US" altLang="ko-KR" sz="3000" dirty="0" smtClean="0">
              <a:solidFill>
                <a:schemeClr val="tx1">
                  <a:lumMod val="90000"/>
                  <a:lumOff val="10000"/>
                </a:schemeClr>
              </a:solidFill>
              <a:latin typeface="한컴 솔잎 M"/>
              <a:ea typeface="한컴 솔잎 M"/>
            </a:endParaRPr>
          </a:p>
          <a:p>
            <a:pPr marL="360045" indent="-360045">
              <a:defRPr lang="ko-KR" altLang="en-US"/>
            </a:pPr>
            <a:r>
              <a:rPr lang="en-US" altLang="ko-KR" sz="3000" dirty="0" smtClean="0">
                <a:solidFill>
                  <a:schemeClr val="tx1">
                    <a:lumMod val="90000"/>
                    <a:lumOff val="10000"/>
                  </a:schemeClr>
                </a:solidFill>
                <a:latin typeface="한컴 솔잎 M"/>
                <a:ea typeface="한컴 솔잎 M"/>
              </a:rPr>
              <a:t/>
            </a:r>
            <a:br>
              <a:rPr lang="en-US" altLang="ko-KR" sz="3000" dirty="0" smtClean="0">
                <a:solidFill>
                  <a:schemeClr val="tx1">
                    <a:lumMod val="90000"/>
                    <a:lumOff val="10000"/>
                  </a:schemeClr>
                </a:solidFill>
                <a:latin typeface="한컴 솔잎 M"/>
                <a:ea typeface="한컴 솔잎 M"/>
              </a:rPr>
            </a:br>
            <a:r>
              <a:rPr lang="ko-KR" altLang="en-US" sz="3000" dirty="0" smtClean="0">
                <a:solidFill>
                  <a:schemeClr val="tx1">
                    <a:lumMod val="90000"/>
                    <a:lumOff val="10000"/>
                  </a:schemeClr>
                </a:solidFill>
                <a:latin typeface="한컴 솔잎 M"/>
                <a:ea typeface="한컴 솔잎 M"/>
              </a:rPr>
              <a:t>②송아지가 </a:t>
            </a:r>
            <a:r>
              <a:rPr lang="ko-KR" altLang="en-US" sz="3000" dirty="0">
                <a:solidFill>
                  <a:schemeClr val="tx1">
                    <a:lumMod val="90000"/>
                    <a:lumOff val="10000"/>
                  </a:schemeClr>
                </a:solidFill>
                <a:latin typeface="한컴 솔잎 M"/>
                <a:ea typeface="한컴 솔잎 M"/>
              </a:rPr>
              <a:t>건강하게 발육하는 데 필요한 </a:t>
            </a:r>
            <a:r>
              <a:rPr lang="ko-KR" altLang="en-US" sz="3000" dirty="0" smtClean="0">
                <a:solidFill>
                  <a:schemeClr val="tx1">
                    <a:lumMod val="90000"/>
                    <a:lumOff val="10000"/>
                  </a:schemeClr>
                </a:solidFill>
                <a:latin typeface="한컴 솔잎 M"/>
                <a:ea typeface="한컴 솔잎 M"/>
              </a:rPr>
              <a:t>영양</a:t>
            </a:r>
            <a:endParaRPr lang="en-US" altLang="ko-KR" sz="3000" dirty="0" smtClean="0">
              <a:solidFill>
                <a:schemeClr val="tx1">
                  <a:lumMod val="90000"/>
                  <a:lumOff val="10000"/>
                </a:schemeClr>
              </a:solidFill>
              <a:latin typeface="한컴 솔잎 M"/>
              <a:ea typeface="한컴 솔잎 M"/>
            </a:endParaRPr>
          </a:p>
          <a:p>
            <a:pPr marL="360045" indent="-360045">
              <a:defRPr lang="ko-KR" altLang="en-US"/>
            </a:pPr>
            <a:r>
              <a:rPr lang="en-US" altLang="ko-KR" sz="3000" dirty="0" smtClean="0">
                <a:solidFill>
                  <a:schemeClr val="tx1">
                    <a:lumMod val="90000"/>
                    <a:lumOff val="10000"/>
                  </a:schemeClr>
                </a:solidFill>
                <a:latin typeface="한컴 솔잎 M"/>
                <a:ea typeface="한컴 솔잎 M"/>
              </a:rPr>
              <a:t/>
            </a:r>
            <a:br>
              <a:rPr lang="en-US" altLang="ko-KR" sz="3000" dirty="0" smtClean="0">
                <a:solidFill>
                  <a:schemeClr val="tx1">
                    <a:lumMod val="90000"/>
                    <a:lumOff val="10000"/>
                  </a:schemeClr>
                </a:solidFill>
                <a:latin typeface="한컴 솔잎 M"/>
                <a:ea typeface="한컴 솔잎 M"/>
              </a:rPr>
            </a:br>
            <a:r>
              <a:rPr lang="ko-KR" altLang="en-US" sz="3000" dirty="0" smtClean="0">
                <a:solidFill>
                  <a:schemeClr val="tx1">
                    <a:lumMod val="90000"/>
                    <a:lumOff val="10000"/>
                  </a:schemeClr>
                </a:solidFill>
                <a:latin typeface="한컴 솔잎 M"/>
                <a:ea typeface="한컴 솔잎 M"/>
              </a:rPr>
              <a:t>③유선을 </a:t>
            </a:r>
            <a:r>
              <a:rPr lang="ko-KR" altLang="en-US" sz="3000" dirty="0">
                <a:solidFill>
                  <a:schemeClr val="tx1">
                    <a:lumMod val="90000"/>
                    <a:lumOff val="10000"/>
                  </a:schemeClr>
                </a:solidFill>
                <a:latin typeface="한컴 솔잎 M"/>
                <a:ea typeface="한컴 솔잎 M"/>
              </a:rPr>
              <a:t>발달시키는 데 필요한 </a:t>
            </a:r>
            <a:r>
              <a:rPr lang="ko-KR" altLang="en-US" sz="3000" dirty="0" smtClean="0">
                <a:solidFill>
                  <a:schemeClr val="tx1">
                    <a:lumMod val="90000"/>
                    <a:lumOff val="10000"/>
                  </a:schemeClr>
                </a:solidFill>
                <a:latin typeface="한컴 솔잎 M"/>
                <a:ea typeface="한컴 솔잎 M"/>
              </a:rPr>
              <a:t>영양</a:t>
            </a:r>
            <a:endParaRPr lang="en-US" altLang="ko-KR" sz="3000" dirty="0" smtClean="0">
              <a:solidFill>
                <a:schemeClr val="tx1">
                  <a:lumMod val="90000"/>
                  <a:lumOff val="10000"/>
                </a:schemeClr>
              </a:solidFill>
              <a:latin typeface="한컴 솔잎 M"/>
              <a:ea typeface="한컴 솔잎 M"/>
            </a:endParaRPr>
          </a:p>
          <a:p>
            <a:pPr marL="360045" indent="-360045">
              <a:defRPr lang="ko-KR" altLang="en-US"/>
            </a:pPr>
            <a:r>
              <a:rPr lang="ko-KR" altLang="en-US" sz="3000" dirty="0" smtClean="0">
                <a:solidFill>
                  <a:schemeClr val="tx1">
                    <a:lumMod val="90000"/>
                    <a:lumOff val="10000"/>
                  </a:schemeClr>
                </a:solidFill>
                <a:latin typeface="한컴 솔잎 M"/>
                <a:ea typeface="한컴 솔잎 M"/>
              </a:rPr>
              <a:t> </a:t>
            </a:r>
            <a:r>
              <a:rPr lang="en-US" altLang="ko-KR" sz="3000" dirty="0" smtClean="0">
                <a:solidFill>
                  <a:schemeClr val="tx1">
                    <a:lumMod val="90000"/>
                    <a:lumOff val="10000"/>
                  </a:schemeClr>
                </a:solidFill>
                <a:latin typeface="한컴 솔잎 M"/>
                <a:ea typeface="한컴 솔잎 M"/>
              </a:rPr>
              <a:t/>
            </a:r>
            <a:br>
              <a:rPr lang="en-US" altLang="ko-KR" sz="3000" dirty="0" smtClean="0">
                <a:solidFill>
                  <a:schemeClr val="tx1">
                    <a:lumMod val="90000"/>
                    <a:lumOff val="10000"/>
                  </a:schemeClr>
                </a:solidFill>
                <a:latin typeface="한컴 솔잎 M"/>
                <a:ea typeface="한컴 솔잎 M"/>
              </a:rPr>
            </a:br>
            <a:r>
              <a:rPr lang="ko-KR" altLang="en-US" sz="3000" dirty="0" smtClean="0">
                <a:solidFill>
                  <a:schemeClr val="tx1">
                    <a:lumMod val="90000"/>
                    <a:lumOff val="10000"/>
                  </a:schemeClr>
                </a:solidFill>
                <a:latin typeface="한컴 솔잎 M"/>
                <a:ea typeface="한컴 솔잎 M"/>
              </a:rPr>
              <a:t>④분만을 </a:t>
            </a:r>
            <a:r>
              <a:rPr lang="ko-KR" altLang="en-US" sz="3000" dirty="0">
                <a:solidFill>
                  <a:schemeClr val="tx1">
                    <a:lumMod val="90000"/>
                    <a:lumOff val="10000"/>
                  </a:schemeClr>
                </a:solidFill>
                <a:latin typeface="한컴 솔잎 M"/>
                <a:ea typeface="한컴 솔잎 M"/>
              </a:rPr>
              <a:t>위한 에너지를 비축해야 한다</a:t>
            </a:r>
            <a:r>
              <a:rPr lang="ko-KR" altLang="en-US" sz="3000" dirty="0" smtClean="0">
                <a:solidFill>
                  <a:schemeClr val="tx1">
                    <a:lumMod val="90000"/>
                    <a:lumOff val="10000"/>
                  </a:schemeClr>
                </a:solidFill>
                <a:latin typeface="한컴 솔잎 M"/>
                <a:ea typeface="한컴 솔잎 M"/>
              </a:rPr>
              <a:t>.</a:t>
            </a:r>
            <a:endParaRPr lang="ko-KR" altLang="en-US" sz="3000" dirty="0">
              <a:solidFill>
                <a:schemeClr val="tx1">
                  <a:lumMod val="85000"/>
                  <a:lumOff val="15000"/>
                </a:schemeClr>
              </a:solidFill>
              <a:latin typeface="한컴 솔잎 M"/>
              <a:ea typeface="한컴 솔잎 M"/>
              <a:cs typeface="맑은 고딕"/>
            </a:endParaRPr>
          </a:p>
        </p:txBody>
      </p:sp>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842229"/>
            <a:ext cx="4774510" cy="769441"/>
          </a:xfrm>
          <a:prstGeom prst="rect">
            <a:avLst/>
          </a:prstGeom>
        </p:spPr>
        <p:txBody>
          <a:bodyPr wrap="square">
            <a:spAutoFit/>
          </a:bodyPr>
          <a:lstStyle/>
          <a:p>
            <a:pPr lvl="0">
              <a:defRPr lang="ko-KR" altLang="en-US"/>
            </a:pPr>
            <a:r>
              <a:rPr lang="ko-KR" altLang="en-US" sz="4400">
                <a:gradFill>
                  <a:gsLst>
                    <a:gs pos="100000">
                      <a:schemeClr val="tx1">
                        <a:lumMod val="75000"/>
                        <a:lumOff val="25000"/>
                      </a:schemeClr>
                    </a:gs>
                    <a:gs pos="100000">
                      <a:schemeClr val="tx1"/>
                    </a:gs>
                  </a:gsLst>
                  <a:path path="circle">
                    <a:fillToRect l="100000" t="100000"/>
                  </a:path>
                </a:gradFill>
                <a:latin typeface="HY울릉도B"/>
                <a:ea typeface="HY울릉도B"/>
              </a:rPr>
              <a:t>번식과 영양</a:t>
            </a: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12</a:t>
            </a:r>
            <a:endParaRPr lang="ko-KR" alt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직사각형 59"/>
          <p:cNvSpPr/>
          <p:nvPr/>
        </p:nvSpPr>
        <p:spPr>
          <a:xfrm>
            <a:off x="296008" y="1628800"/>
            <a:ext cx="8530003" cy="4896544"/>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0045" indent="-360045">
              <a:defRPr lang="ko-KR" altLang="en-US"/>
            </a:pPr>
            <a:endParaRPr lang="ko-KR" altLang="en-US" sz="2400" dirty="0">
              <a:solidFill>
                <a:schemeClr val="tx1">
                  <a:lumMod val="90000"/>
                  <a:lumOff val="10000"/>
                </a:schemeClr>
              </a:solidFill>
              <a:latin typeface="한컴 솔잎 M"/>
              <a:ea typeface="한컴 솔잎 M"/>
            </a:endParaRPr>
          </a:p>
          <a:p>
            <a:pPr marL="360045" indent="-360045">
              <a:buFont typeface="Wingdings"/>
              <a:buChar char="Ø"/>
              <a:defRPr lang="ko-KR" altLang="en-US"/>
            </a:pPr>
            <a:r>
              <a:rPr lang="ko-KR" altLang="en-US" sz="2400" dirty="0" smtClean="0">
                <a:solidFill>
                  <a:schemeClr val="tx1">
                    <a:lumMod val="90000"/>
                    <a:lumOff val="10000"/>
                  </a:schemeClr>
                </a:solidFill>
                <a:latin typeface="한컴 솔잎 M"/>
                <a:ea typeface="한컴 솔잎 M"/>
              </a:rPr>
              <a:t>어미소의 </a:t>
            </a:r>
            <a:r>
              <a:rPr lang="ko-KR" altLang="en-US" sz="2400" dirty="0">
                <a:solidFill>
                  <a:schemeClr val="tx1">
                    <a:lumMod val="90000"/>
                    <a:lumOff val="10000"/>
                  </a:schemeClr>
                </a:solidFill>
                <a:latin typeface="한컴 솔잎 M"/>
                <a:ea typeface="한컴 솔잎 M"/>
              </a:rPr>
              <a:t>영양관리는 좋은 모유를 송아지에게 제공하기 위해서, 다음 송아지를 임신하기 위해서 중요하다 (번식농가의 경영 키를 쥐고있다</a:t>
            </a:r>
            <a:r>
              <a:rPr lang="ko-KR" altLang="en-US" sz="2400" dirty="0" smtClean="0">
                <a:solidFill>
                  <a:schemeClr val="tx1">
                    <a:lumMod val="90000"/>
                    <a:lumOff val="10000"/>
                  </a:schemeClr>
                </a:solidFill>
                <a:latin typeface="한컴 솔잎 M"/>
                <a:ea typeface="한컴 솔잎 M"/>
              </a:rPr>
              <a:t>)</a:t>
            </a:r>
            <a:endParaRPr lang="en-US" altLang="ko-KR" sz="2400" dirty="0" smtClean="0">
              <a:solidFill>
                <a:schemeClr val="tx1">
                  <a:lumMod val="90000"/>
                  <a:lumOff val="10000"/>
                </a:schemeClr>
              </a:solidFill>
              <a:latin typeface="한컴 솔잎 M"/>
              <a:ea typeface="한컴 솔잎 M"/>
            </a:endParaRPr>
          </a:p>
          <a:p>
            <a:pPr marL="360045" indent="-360045">
              <a:buFont typeface="Wingdings"/>
              <a:buChar char="Ø"/>
              <a:defRPr lang="ko-KR" altLang="en-US"/>
            </a:pPr>
            <a:r>
              <a:rPr lang="ko-KR" altLang="en-US" sz="2400" dirty="0">
                <a:solidFill>
                  <a:schemeClr val="tx1">
                    <a:lumMod val="90000"/>
                    <a:lumOff val="10000"/>
                  </a:schemeClr>
                </a:solidFill>
                <a:latin typeface="한컴 솔잎 M"/>
                <a:ea typeface="한컴 솔잎 M"/>
              </a:rPr>
              <a:t> </a:t>
            </a:r>
            <a:r>
              <a:rPr lang="ko-KR" altLang="en-US" sz="2400" dirty="0">
                <a:solidFill>
                  <a:schemeClr val="tx1">
                    <a:lumMod val="85000"/>
                    <a:lumOff val="15000"/>
                  </a:schemeClr>
                </a:solidFill>
                <a:latin typeface="한컴 솔잎 M"/>
                <a:ea typeface="한컴 솔잎 M"/>
              </a:rPr>
              <a:t>태아는 대부분이 단백질로 구성된 존재이므로, 태아가 성장하기 위한 단백질과 칼로리 등 기본영양 섭취를 제대로 해야 한다</a:t>
            </a:r>
            <a:r>
              <a:rPr lang="ko-KR" altLang="en-US" sz="2400" dirty="0" smtClean="0">
                <a:solidFill>
                  <a:schemeClr val="tx1">
                    <a:lumMod val="85000"/>
                    <a:lumOff val="15000"/>
                  </a:schemeClr>
                </a:solidFill>
                <a:latin typeface="한컴 솔잎 M"/>
                <a:ea typeface="한컴 솔잎 M"/>
              </a:rPr>
              <a:t>.</a:t>
            </a:r>
            <a:endParaRPr lang="ko-KR" altLang="en-US" sz="2400" dirty="0">
              <a:solidFill>
                <a:schemeClr val="tx1">
                  <a:lumMod val="85000"/>
                  <a:lumOff val="15000"/>
                </a:schemeClr>
              </a:solidFill>
              <a:latin typeface="한컴 솔잎 M"/>
              <a:ea typeface="한컴 솔잎 M"/>
            </a:endParaRPr>
          </a:p>
          <a:p>
            <a:pPr marL="360045" indent="-360045">
              <a:buFont typeface="Wingdings"/>
              <a:buChar char="Ø"/>
              <a:defRPr lang="ko-KR" altLang="en-US"/>
            </a:pPr>
            <a:r>
              <a:rPr lang="ko-KR" altLang="en-US" sz="2400" dirty="0">
                <a:solidFill>
                  <a:schemeClr val="tx1">
                    <a:lumMod val="85000"/>
                    <a:lumOff val="15000"/>
                  </a:schemeClr>
                </a:solidFill>
                <a:latin typeface="한컴 솔잎 M"/>
                <a:ea typeface="한컴 솔잎 M"/>
              </a:rPr>
              <a:t> 분만이 다가옴에 대비해 급여량을 늘리는 것을 잊지 않는다. (분만 2개월 전</a:t>
            </a:r>
            <a:r>
              <a:rPr lang="ko-KR" altLang="en-US" sz="2400" dirty="0" smtClean="0">
                <a:solidFill>
                  <a:schemeClr val="tx1">
                    <a:lumMod val="85000"/>
                    <a:lumOff val="15000"/>
                  </a:schemeClr>
                </a:solidFill>
                <a:latin typeface="한컴 솔잎 M"/>
                <a:ea typeface="한컴 솔잎 M"/>
              </a:rPr>
              <a:t>)</a:t>
            </a:r>
            <a:endParaRPr lang="en-US" altLang="ko-KR" sz="2400" dirty="0" smtClean="0">
              <a:solidFill>
                <a:schemeClr val="tx1">
                  <a:lumMod val="85000"/>
                  <a:lumOff val="15000"/>
                </a:schemeClr>
              </a:solidFill>
              <a:latin typeface="한컴 솔잎 M"/>
              <a:ea typeface="한컴 솔잎 M"/>
            </a:endParaRPr>
          </a:p>
          <a:p>
            <a:pPr marL="360045" indent="-360045">
              <a:buFont typeface="Wingdings"/>
              <a:buChar char="Ø"/>
              <a:defRPr lang="ko-KR" altLang="en-US"/>
            </a:pPr>
            <a:r>
              <a:rPr lang="ko-KR" altLang="en-US" sz="2400" dirty="0">
                <a:solidFill>
                  <a:schemeClr val="tx1">
                    <a:lumMod val="85000"/>
                    <a:lumOff val="15000"/>
                  </a:schemeClr>
                </a:solidFill>
                <a:latin typeface="한컴 솔잎 M"/>
                <a:ea typeface="한컴 솔잎 M"/>
              </a:rPr>
              <a:t>어미소는 자신이 가진 칼슘을 총동원하여 송아지 한 마리분의 골격을 만든다</a:t>
            </a:r>
            <a:r>
              <a:rPr lang="en-US" altLang="ko-KR" sz="2400" dirty="0">
                <a:solidFill>
                  <a:schemeClr val="tx1">
                    <a:lumMod val="85000"/>
                    <a:lumOff val="15000"/>
                  </a:schemeClr>
                </a:solidFill>
                <a:latin typeface="한컴 솔잎 M"/>
                <a:ea typeface="한컴 솔잎 M"/>
              </a:rPr>
              <a:t>.</a:t>
            </a:r>
          </a:p>
          <a:p>
            <a:pPr marL="360045" indent="-360045">
              <a:buFont typeface="Wingdings"/>
              <a:buChar char="Ø"/>
              <a:defRPr lang="ko-KR" altLang="en-US"/>
            </a:pPr>
            <a:r>
              <a:rPr lang="ko-KR" altLang="en-US" sz="2400" dirty="0">
                <a:solidFill>
                  <a:schemeClr val="tx1">
                    <a:lumMod val="85000"/>
                    <a:lumOff val="15000"/>
                  </a:schemeClr>
                </a:solidFill>
                <a:latin typeface="한컴 솔잎 M"/>
                <a:ea typeface="한컴 솔잎 M"/>
              </a:rPr>
              <a:t> (송아지 골격 7~8</a:t>
            </a:r>
            <a:r>
              <a:rPr lang="en-US" altLang="ko-KR" sz="2400" dirty="0">
                <a:solidFill>
                  <a:schemeClr val="tx1">
                    <a:lumMod val="85000"/>
                    <a:lumOff val="15000"/>
                  </a:schemeClr>
                </a:solidFill>
                <a:latin typeface="한컴 솔잎 M"/>
                <a:ea typeface="한컴 솔잎 M"/>
              </a:rPr>
              <a:t>kg</a:t>
            </a:r>
            <a:r>
              <a:rPr lang="ko-KR" altLang="en-US" sz="2400" dirty="0">
                <a:solidFill>
                  <a:schemeClr val="tx1">
                    <a:lumMod val="85000"/>
                    <a:lumOff val="15000"/>
                  </a:schemeClr>
                </a:solidFill>
                <a:latin typeface="한컴 솔잎 M"/>
                <a:ea typeface="한컴 솔잎 M"/>
              </a:rPr>
              <a:t> 중 반이 칼슘) 분만시 자궁 수축력을 위해서, 송아지를 위한 젖을 만드는 데에도 칼슘이 </a:t>
            </a:r>
            <a:r>
              <a:rPr lang="ko-KR" altLang="en-US" sz="2400" dirty="0" smtClean="0">
                <a:solidFill>
                  <a:schemeClr val="tx1">
                    <a:lumMod val="85000"/>
                    <a:lumOff val="15000"/>
                  </a:schemeClr>
                </a:solidFill>
                <a:latin typeface="한컴 솔잎 M"/>
                <a:ea typeface="한컴 솔잎 M"/>
              </a:rPr>
              <a:t>필요하다</a:t>
            </a:r>
            <a:endParaRPr lang="ko-KR" altLang="en-US" sz="2400" dirty="0">
              <a:solidFill>
                <a:schemeClr val="tx1">
                  <a:lumMod val="90000"/>
                  <a:lumOff val="10000"/>
                </a:schemeClr>
              </a:solidFill>
              <a:latin typeface="한컴 솔잎 M"/>
              <a:ea typeface="한컴 솔잎 M"/>
            </a:endParaRPr>
          </a:p>
          <a:p>
            <a:pPr marL="266700" indent="-266700" algn="ctr">
              <a:lnSpc>
                <a:spcPct val="150000"/>
              </a:lnSpc>
              <a:buFont typeface="Wingdings"/>
              <a:buChar char="Ø"/>
              <a:tabLst>
                <a:tab pos="180022" algn="l"/>
              </a:tabLst>
              <a:defRPr lang="ko-KR" altLang="en-US"/>
            </a:pPr>
            <a:endParaRPr lang="ko-KR" altLang="en-US" sz="2400" dirty="0">
              <a:solidFill>
                <a:schemeClr val="tx1">
                  <a:lumMod val="85000"/>
                  <a:lumOff val="15000"/>
                </a:schemeClr>
              </a:solidFill>
              <a:latin typeface="한컴 솔잎 M"/>
              <a:ea typeface="한컴 솔잎 M"/>
              <a:cs typeface="맑은 고딕"/>
            </a:endParaRPr>
          </a:p>
        </p:txBody>
      </p:sp>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842229"/>
            <a:ext cx="4774510" cy="769441"/>
          </a:xfrm>
          <a:prstGeom prst="rect">
            <a:avLst/>
          </a:prstGeom>
        </p:spPr>
        <p:txBody>
          <a:bodyPr wrap="square">
            <a:spAutoFit/>
          </a:bodyPr>
          <a:lstStyle/>
          <a:p>
            <a:pPr lvl="0">
              <a:defRPr lang="ko-KR" altLang="en-US"/>
            </a:pPr>
            <a:r>
              <a:rPr lang="ko-KR" altLang="en-US" sz="4400">
                <a:gradFill>
                  <a:gsLst>
                    <a:gs pos="100000">
                      <a:schemeClr val="tx1">
                        <a:lumMod val="75000"/>
                        <a:lumOff val="25000"/>
                      </a:schemeClr>
                    </a:gs>
                    <a:gs pos="100000">
                      <a:schemeClr val="tx1"/>
                    </a:gs>
                  </a:gsLst>
                  <a:path path="circle">
                    <a:fillToRect l="100000" t="100000"/>
                  </a:path>
                </a:gradFill>
                <a:latin typeface="HY울릉도B"/>
                <a:ea typeface="HY울릉도B"/>
              </a:rPr>
              <a:t>번식과 영양</a:t>
            </a: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13</a:t>
            </a:r>
            <a:endParaRPr lang="ko-KR" alt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직사각형 59"/>
          <p:cNvSpPr/>
          <p:nvPr/>
        </p:nvSpPr>
        <p:spPr>
          <a:xfrm>
            <a:off x="298641" y="1628800"/>
            <a:ext cx="8527370" cy="5229200"/>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0033" indent="-270033">
              <a:defRPr lang="ko-KR" altLang="en-US"/>
            </a:pPr>
            <a:endParaRPr lang="en-US" altLang="ko-KR" sz="2400" dirty="0" smtClean="0">
              <a:solidFill>
                <a:schemeClr val="tx1">
                  <a:lumMod val="90000"/>
                  <a:lumOff val="10000"/>
                </a:schemeClr>
              </a:solidFill>
              <a:latin typeface="한컴 솔잎 M"/>
              <a:ea typeface="한컴 솔잎 M"/>
            </a:endParaRPr>
          </a:p>
          <a:p>
            <a:pPr marL="270033" indent="-270033">
              <a:buFont typeface="Wingdings"/>
              <a:buChar char="Ø"/>
              <a:defRPr lang="ko-KR" altLang="en-US"/>
            </a:pPr>
            <a:r>
              <a:rPr lang="ko-KR" altLang="en-US" sz="2400" dirty="0" smtClean="0">
                <a:solidFill>
                  <a:schemeClr val="tx1">
                    <a:lumMod val="90000"/>
                    <a:lumOff val="10000"/>
                  </a:schemeClr>
                </a:solidFill>
                <a:latin typeface="한컴 솔잎 M"/>
                <a:ea typeface="한컴 솔잎 M"/>
              </a:rPr>
              <a:t>비타민 </a:t>
            </a:r>
            <a:r>
              <a:rPr lang="en-US" altLang="ko-KR" sz="2400" dirty="0" smtClean="0">
                <a:solidFill>
                  <a:schemeClr val="tx1">
                    <a:lumMod val="90000"/>
                    <a:lumOff val="10000"/>
                  </a:schemeClr>
                </a:solidFill>
                <a:latin typeface="한컴 솔잎 M"/>
                <a:ea typeface="한컴 솔잎 M"/>
              </a:rPr>
              <a:t>A</a:t>
            </a:r>
            <a:r>
              <a:rPr lang="ko-KR" altLang="en-US" sz="2400" dirty="0" smtClean="0">
                <a:solidFill>
                  <a:schemeClr val="tx1">
                    <a:lumMod val="90000"/>
                    <a:lumOff val="10000"/>
                  </a:schemeClr>
                </a:solidFill>
                <a:latin typeface="한컴 솔잎 M"/>
                <a:ea typeface="한컴 솔잎 M"/>
              </a:rPr>
              <a:t>는 어미소가 스트레스와 싸울 수 있게 해 주며, 초유에도 고농도 함유되어 있으므로, 어미소는 보통 소보다 훨씬 많은 양을 필요로 한다.</a:t>
            </a:r>
            <a:endParaRPr lang="en-US" altLang="ko-KR" sz="2400" dirty="0" smtClean="0">
              <a:solidFill>
                <a:schemeClr val="tx1">
                  <a:lumMod val="90000"/>
                  <a:lumOff val="10000"/>
                </a:schemeClr>
              </a:solidFill>
              <a:latin typeface="한컴 솔잎 M"/>
              <a:ea typeface="한컴 솔잎 M"/>
            </a:endParaRPr>
          </a:p>
          <a:p>
            <a:pPr marL="270033" indent="-270033">
              <a:buFont typeface="Wingdings"/>
              <a:buChar char="Ø"/>
              <a:defRPr lang="ko-KR" altLang="en-US"/>
            </a:pPr>
            <a:r>
              <a:rPr lang="ko-KR" altLang="en-US" sz="2400" dirty="0" smtClean="0">
                <a:solidFill>
                  <a:schemeClr val="tx1">
                    <a:lumMod val="90000"/>
                    <a:lumOff val="10000"/>
                  </a:schemeClr>
                </a:solidFill>
                <a:latin typeface="한컴 솔잎 M"/>
                <a:ea typeface="한컴 솔잎 M"/>
              </a:rPr>
              <a:t>자외선을 쬐면 피부에서 생성되는 비타민</a:t>
            </a:r>
            <a:r>
              <a:rPr lang="en-US" altLang="ko-KR" sz="2400" dirty="0" smtClean="0">
                <a:solidFill>
                  <a:schemeClr val="tx1">
                    <a:lumMod val="90000"/>
                    <a:lumOff val="10000"/>
                  </a:schemeClr>
                </a:solidFill>
                <a:latin typeface="한컴 솔잎 M"/>
                <a:ea typeface="한컴 솔잎 M"/>
              </a:rPr>
              <a:t>D</a:t>
            </a:r>
            <a:r>
              <a:rPr lang="ko-KR" altLang="en-US" sz="2400" dirty="0" smtClean="0">
                <a:solidFill>
                  <a:schemeClr val="tx1">
                    <a:lumMod val="90000"/>
                    <a:lumOff val="10000"/>
                  </a:schemeClr>
                </a:solidFill>
                <a:latin typeface="한컴 솔잎 M"/>
                <a:ea typeface="한컴 솔잎 M"/>
              </a:rPr>
              <a:t>는 어미소에 필수인 칼슘 흡수를 돕는다</a:t>
            </a:r>
            <a:endParaRPr lang="en-US" altLang="ko-KR" sz="2400" dirty="0" smtClean="0">
              <a:solidFill>
                <a:schemeClr val="tx1">
                  <a:lumMod val="90000"/>
                  <a:lumOff val="10000"/>
                </a:schemeClr>
              </a:solidFill>
              <a:latin typeface="한컴 솔잎 M"/>
              <a:ea typeface="한컴 솔잎 M"/>
            </a:endParaRPr>
          </a:p>
          <a:p>
            <a:pPr marL="270033" indent="-270033">
              <a:buFont typeface="Wingdings"/>
              <a:buChar char="Ø"/>
              <a:defRPr lang="ko-KR" altLang="en-US"/>
            </a:pPr>
            <a:r>
              <a:rPr lang="ko-KR" altLang="en-US" sz="2400" dirty="0">
                <a:solidFill>
                  <a:schemeClr val="tx1">
                    <a:lumMod val="90000"/>
                    <a:lumOff val="10000"/>
                  </a:schemeClr>
                </a:solidFill>
                <a:latin typeface="한컴 솔잎 M"/>
                <a:ea typeface="한컴 솔잎 M"/>
              </a:rPr>
              <a:t> 비타민</a:t>
            </a:r>
            <a:r>
              <a:rPr lang="en-US" altLang="ko-KR" sz="2400" dirty="0">
                <a:solidFill>
                  <a:schemeClr val="tx1">
                    <a:lumMod val="90000"/>
                    <a:lumOff val="10000"/>
                  </a:schemeClr>
                </a:solidFill>
                <a:latin typeface="한컴 솔잎 M"/>
                <a:ea typeface="한컴 솔잎 M"/>
              </a:rPr>
              <a:t>E</a:t>
            </a:r>
            <a:r>
              <a:rPr lang="ko-KR" altLang="en-US" sz="2400" dirty="0">
                <a:solidFill>
                  <a:schemeClr val="tx1">
                    <a:lumMod val="90000"/>
                    <a:lumOff val="10000"/>
                  </a:schemeClr>
                </a:solidFill>
                <a:latin typeface="한컴 솔잎 M"/>
                <a:ea typeface="한컴 솔잎 M"/>
              </a:rPr>
              <a:t>는 간기능과 수태 작용에 깊은 관여, 결핍시 허약자우와 백근증 유발. 목초를 건조시키면 함량이 1/3로 줄어든다.</a:t>
            </a:r>
          </a:p>
          <a:p>
            <a:pPr marL="270033" indent="-270033">
              <a:buFont typeface="Wingdings"/>
              <a:buChar char="Ø"/>
              <a:defRPr lang="ko-KR" altLang="en-US"/>
            </a:pPr>
            <a:r>
              <a:rPr lang="ko-KR" altLang="en-US" sz="2400" dirty="0">
                <a:solidFill>
                  <a:schemeClr val="tx1">
                    <a:lumMod val="90000"/>
                    <a:lumOff val="10000"/>
                  </a:schemeClr>
                </a:solidFill>
                <a:latin typeface="한컴 솔잎 M"/>
                <a:ea typeface="한컴 솔잎 M"/>
              </a:rPr>
              <a:t> 비타민의 대부분은 열과 빛에 약하기 때문에 보관에 주의하고, 투여시기를 놓치지 않는다.</a:t>
            </a:r>
          </a:p>
          <a:p>
            <a:pPr marL="270033" indent="-270033">
              <a:buFont typeface="Wingdings"/>
              <a:buChar char="Ø"/>
              <a:defRPr lang="ko-KR" altLang="en-US"/>
            </a:pPr>
            <a:endParaRPr lang="en-US" altLang="ko-KR" sz="2400" dirty="0" smtClean="0">
              <a:solidFill>
                <a:schemeClr val="tx1">
                  <a:lumMod val="90000"/>
                  <a:lumOff val="10000"/>
                </a:schemeClr>
              </a:solidFill>
              <a:latin typeface="한컴 솔잎 M"/>
              <a:ea typeface="한컴 솔잎 M"/>
            </a:endParaRPr>
          </a:p>
          <a:p>
            <a:pPr marL="270033" indent="-270033">
              <a:buFont typeface="Wingdings"/>
              <a:buChar char="Ø"/>
              <a:defRPr lang="ko-KR" altLang="en-US"/>
            </a:pPr>
            <a:endParaRPr lang="ko-KR" altLang="en-US" sz="2400" dirty="0">
              <a:solidFill>
                <a:schemeClr val="tx1">
                  <a:lumMod val="90000"/>
                  <a:lumOff val="10000"/>
                </a:schemeClr>
              </a:solidFill>
              <a:latin typeface="한컴 솔잎 M"/>
              <a:ea typeface="한컴 솔잎 M"/>
            </a:endParaRPr>
          </a:p>
        </p:txBody>
      </p:sp>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842229"/>
            <a:ext cx="4774510" cy="769441"/>
          </a:xfrm>
          <a:prstGeom prst="rect">
            <a:avLst/>
          </a:prstGeom>
        </p:spPr>
        <p:txBody>
          <a:bodyPr wrap="square">
            <a:spAutoFit/>
          </a:bodyPr>
          <a:lstStyle/>
          <a:p>
            <a:pPr lvl="0">
              <a:defRPr lang="ko-KR" altLang="en-US"/>
            </a:pPr>
            <a:r>
              <a:rPr lang="ko-KR" altLang="en-US" sz="4400">
                <a:gradFill>
                  <a:gsLst>
                    <a:gs pos="100000">
                      <a:schemeClr val="tx1">
                        <a:lumMod val="75000"/>
                        <a:lumOff val="25000"/>
                      </a:schemeClr>
                    </a:gs>
                    <a:gs pos="100000">
                      <a:schemeClr val="tx1"/>
                    </a:gs>
                  </a:gsLst>
                  <a:path path="circle">
                    <a:fillToRect l="100000" t="100000"/>
                  </a:path>
                </a:gradFill>
                <a:latin typeface="HY울릉도B"/>
                <a:ea typeface="HY울릉도B"/>
              </a:rPr>
              <a:t>번식과 영양</a:t>
            </a: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14</a:t>
            </a:r>
            <a:endParaRPr lang="ko-KR" alt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842228"/>
            <a:ext cx="4190177" cy="2123658"/>
          </a:xfrm>
          <a:prstGeom prst="rect">
            <a:avLst/>
          </a:prstGeom>
        </p:spPr>
        <p:txBody>
          <a:bodyPr wrap="square">
            <a:spAutoFit/>
          </a:bodyPr>
          <a:lstStyle/>
          <a:p>
            <a:pPr lvl="0">
              <a:defRPr lang="ko-KR" altLang="en-US"/>
            </a:pPr>
            <a:r>
              <a:rPr lang="ko-KR" altLang="en-US" sz="4400">
                <a:gradFill>
                  <a:gsLst>
                    <a:gs pos="100000">
                      <a:schemeClr val="tx1">
                        <a:lumMod val="75000"/>
                        <a:lumOff val="25000"/>
                      </a:schemeClr>
                    </a:gs>
                    <a:gs pos="100000">
                      <a:schemeClr val="tx1"/>
                    </a:gs>
                  </a:gsLst>
                  <a:path path="circle">
                    <a:fillToRect l="100000" t="100000"/>
                  </a:path>
                </a:gradFill>
                <a:latin typeface="HY울릉도B"/>
                <a:ea typeface="HY울릉도B"/>
              </a:rPr>
              <a:t>어미소의 영양과 송아지와의 관계</a:t>
            </a: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pic>
        <p:nvPicPr>
          <p:cNvPr id="107" name="그림 106"/>
          <p:cNvPicPr>
            <a:picLocks noChangeAspect="1"/>
          </p:cNvPicPr>
          <p:nvPr/>
        </p:nvPicPr>
        <p:blipFill rotWithShape="1">
          <a:blip r:embed="rId2" cstate="print"/>
          <a:stretch>
            <a:fillRect/>
          </a:stretch>
        </p:blipFill>
        <p:spPr>
          <a:xfrm>
            <a:off x="4306125" y="592071"/>
            <a:ext cx="3785222" cy="5733255"/>
          </a:xfrm>
          <a:prstGeom prst="rect">
            <a:avLst/>
          </a:prstGeom>
        </p:spPr>
      </p:pic>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15</a:t>
            </a:r>
            <a:endParaRPr lang="ko-KR" alt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그룹 102"/>
          <p:cNvGrpSpPr/>
          <p:nvPr/>
        </p:nvGrpSpPr>
        <p:grpSpPr>
          <a:xfrm>
            <a:off x="1" y="0"/>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1983983" y="0"/>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0" y="404664"/>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pic>
        <p:nvPicPr>
          <p:cNvPr id="108" name="그림 107"/>
          <p:cNvPicPr>
            <a:picLocks noChangeAspect="1"/>
          </p:cNvPicPr>
          <p:nvPr/>
        </p:nvPicPr>
        <p:blipFill rotWithShape="1">
          <a:blip r:embed="rId2" cstate="print"/>
          <a:stretch>
            <a:fillRect/>
          </a:stretch>
        </p:blipFill>
        <p:spPr>
          <a:xfrm>
            <a:off x="1328910" y="1110049"/>
            <a:ext cx="7111705" cy="5587327"/>
          </a:xfrm>
          <a:prstGeom prst="rect">
            <a:avLst/>
          </a:prstGeom>
        </p:spPr>
      </p:pic>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16</a:t>
            </a:r>
            <a:endParaRPr lang="ko-KR" altLang="en-US" dirty="0"/>
          </a:p>
        </p:txBody>
      </p:sp>
      <p:sp>
        <p:nvSpPr>
          <p:cNvPr id="62" name="직사각형 61"/>
          <p:cNvSpPr/>
          <p:nvPr/>
        </p:nvSpPr>
        <p:spPr>
          <a:xfrm>
            <a:off x="433640" y="783957"/>
            <a:ext cx="3825776" cy="1200329"/>
          </a:xfrm>
          <a:prstGeom prst="rect">
            <a:avLst/>
          </a:prstGeom>
        </p:spPr>
        <p:txBody>
          <a:bodyPr wrap="square">
            <a:spAutoFit/>
          </a:bodyPr>
          <a:lstStyle/>
          <a:p>
            <a:pPr lvl="0">
              <a:defRPr lang="ko-KR" altLang="en-US"/>
            </a:pPr>
            <a:r>
              <a:rPr lang="ko-KR" altLang="en-US" sz="3600" dirty="0">
                <a:gradFill>
                  <a:gsLst>
                    <a:gs pos="100000">
                      <a:schemeClr val="tx1">
                        <a:lumMod val="75000"/>
                        <a:lumOff val="25000"/>
                      </a:schemeClr>
                    </a:gs>
                    <a:gs pos="100000">
                      <a:schemeClr val="tx1"/>
                    </a:gs>
                  </a:gsLst>
                  <a:path path="circle">
                    <a:fillToRect l="100000" t="100000"/>
                  </a:path>
                </a:gradFill>
                <a:latin typeface="HY울릉도B"/>
                <a:ea typeface="HY울릉도B"/>
              </a:rPr>
              <a:t>어미소의 영양과 </a:t>
            </a:r>
            <a:endParaRPr lang="en-US" altLang="ko-KR" sz="3600" dirty="0" smtClean="0">
              <a:gradFill>
                <a:gsLst>
                  <a:gs pos="100000">
                    <a:schemeClr val="tx1">
                      <a:lumMod val="75000"/>
                      <a:lumOff val="25000"/>
                    </a:schemeClr>
                  </a:gs>
                  <a:gs pos="100000">
                    <a:schemeClr val="tx1"/>
                  </a:gs>
                </a:gsLst>
                <a:path path="circle">
                  <a:fillToRect l="100000" t="100000"/>
                </a:path>
              </a:gradFill>
              <a:latin typeface="HY울릉도B"/>
              <a:ea typeface="HY울릉도B"/>
            </a:endParaRPr>
          </a:p>
          <a:p>
            <a:pPr lvl="0">
              <a:defRPr lang="ko-KR" altLang="en-US"/>
            </a:pPr>
            <a:r>
              <a:rPr lang="ko-KR" altLang="en-US" sz="3600" dirty="0" smtClean="0">
                <a:gradFill>
                  <a:gsLst>
                    <a:gs pos="100000">
                      <a:schemeClr val="tx1">
                        <a:lumMod val="75000"/>
                        <a:lumOff val="25000"/>
                      </a:schemeClr>
                    </a:gs>
                    <a:gs pos="100000">
                      <a:schemeClr val="tx1"/>
                    </a:gs>
                  </a:gsLst>
                  <a:path path="circle">
                    <a:fillToRect l="100000" t="100000"/>
                  </a:path>
                </a:gradFill>
                <a:latin typeface="HY울릉도B"/>
                <a:ea typeface="HY울릉도B"/>
              </a:rPr>
              <a:t>송아지와의 </a:t>
            </a:r>
            <a:r>
              <a:rPr lang="ko-KR" altLang="en-US" sz="3600" dirty="0">
                <a:gradFill>
                  <a:gsLst>
                    <a:gs pos="100000">
                      <a:schemeClr val="tx1">
                        <a:lumMod val="75000"/>
                        <a:lumOff val="25000"/>
                      </a:schemeClr>
                    </a:gs>
                    <a:gs pos="100000">
                      <a:schemeClr val="tx1"/>
                    </a:gs>
                  </a:gsLst>
                  <a:path path="circle">
                    <a:fillToRect l="100000" t="100000"/>
                  </a:path>
                </a:gradFill>
                <a:latin typeface="HY울릉도B"/>
                <a:ea typeface="HY울릉도B"/>
              </a:rPr>
              <a:t>관계</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직사각형 59"/>
          <p:cNvSpPr/>
          <p:nvPr/>
        </p:nvSpPr>
        <p:spPr>
          <a:xfrm>
            <a:off x="298641" y="1376772"/>
            <a:ext cx="8527370" cy="5481228"/>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0056" indent="-450056">
              <a:lnSpc>
                <a:spcPct val="150000"/>
              </a:lnSpc>
              <a:tabLst>
                <a:tab pos="180022" algn="l"/>
                <a:tab pos="450056" algn="l"/>
              </a:tabLst>
              <a:defRPr lang="ko-KR" altLang="en-US"/>
            </a:pPr>
            <a:endParaRPr lang="ko-KR" altLang="en-US" sz="2400" dirty="0">
              <a:solidFill>
                <a:schemeClr val="tx1">
                  <a:lumMod val="90000"/>
                  <a:lumOff val="10000"/>
                </a:schemeClr>
              </a:solidFill>
              <a:latin typeface="한컴 솔잎 M"/>
              <a:ea typeface="한컴 솔잎 M"/>
            </a:endParaRPr>
          </a:p>
          <a:p>
            <a:pPr marL="450056" indent="-450056">
              <a:buFont typeface="Wingdings"/>
              <a:buChar char="Ø"/>
              <a:tabLst>
                <a:tab pos="180022" algn="l"/>
              </a:tabLst>
              <a:defRPr lang="ko-KR" altLang="en-US"/>
            </a:pPr>
            <a:r>
              <a:rPr lang="ko-KR" altLang="en-US" sz="2400" b="1" dirty="0" err="1" smtClean="0">
                <a:solidFill>
                  <a:schemeClr val="tx1">
                    <a:lumMod val="85000"/>
                    <a:lumOff val="15000"/>
                  </a:schemeClr>
                </a:solidFill>
                <a:latin typeface="한컴 솔잎 M"/>
                <a:ea typeface="한컴 솔잎 M"/>
                <a:cs typeface="맑은 고딕"/>
              </a:rPr>
              <a:t>간기능</a:t>
            </a:r>
            <a:endParaRPr lang="en-US" altLang="ko-KR" sz="2400" b="1" dirty="0" smtClean="0">
              <a:solidFill>
                <a:schemeClr val="tx1">
                  <a:lumMod val="85000"/>
                  <a:lumOff val="15000"/>
                </a:schemeClr>
              </a:solidFill>
              <a:latin typeface="한컴 솔잎 M"/>
              <a:ea typeface="한컴 솔잎 M"/>
              <a:cs typeface="맑은 고딕"/>
            </a:endParaRPr>
          </a:p>
          <a:p>
            <a:pPr marL="450056" indent="-450056">
              <a:buFont typeface="Wingdings" charset="2"/>
              <a:buChar char="l"/>
              <a:tabLst>
                <a:tab pos="180022" algn="l"/>
              </a:tabLst>
              <a:defRPr lang="ko-KR" altLang="en-US"/>
            </a:pPr>
            <a:r>
              <a:rPr lang="ko-KR" altLang="en-US" sz="2400" dirty="0" smtClean="0">
                <a:solidFill>
                  <a:schemeClr val="tx1">
                    <a:lumMod val="85000"/>
                    <a:lumOff val="15000"/>
                  </a:schemeClr>
                </a:solidFill>
                <a:latin typeface="한컴 솔잎 M"/>
                <a:ea typeface="한컴 솔잎 M"/>
                <a:cs typeface="맑은 고딕"/>
              </a:rPr>
              <a:t>독소의 제거 </a:t>
            </a:r>
            <a:r>
              <a:rPr lang="en-US" altLang="ko-KR" sz="2400" dirty="0" smtClean="0">
                <a:solidFill>
                  <a:schemeClr val="tx1">
                    <a:lumMod val="85000"/>
                    <a:lumOff val="15000"/>
                  </a:schemeClr>
                </a:solidFill>
                <a:latin typeface="한컴 솔잎 M"/>
                <a:ea typeface="한컴 솔잎 M"/>
                <a:cs typeface="맑은 고딕"/>
              </a:rPr>
              <a:t>: </a:t>
            </a:r>
            <a:r>
              <a:rPr lang="ko-KR" altLang="en-US" sz="2400" dirty="0" smtClean="0">
                <a:solidFill>
                  <a:schemeClr val="tx1">
                    <a:lumMod val="85000"/>
                    <a:lumOff val="15000"/>
                  </a:schemeClr>
                </a:solidFill>
                <a:latin typeface="한컴 솔잎 M"/>
                <a:ea typeface="한컴 솔잎 M"/>
                <a:cs typeface="맑은 고딕"/>
              </a:rPr>
              <a:t>노폐물의 제거</a:t>
            </a:r>
            <a:r>
              <a:rPr lang="en-US" altLang="ko-KR" sz="2400" dirty="0" smtClean="0">
                <a:solidFill>
                  <a:schemeClr val="tx1">
                    <a:lumMod val="85000"/>
                    <a:lumOff val="15000"/>
                  </a:schemeClr>
                </a:solidFill>
                <a:latin typeface="한컴 솔잎 M"/>
                <a:ea typeface="한컴 솔잎 M"/>
                <a:cs typeface="맑은 고딕"/>
              </a:rPr>
              <a:t>(</a:t>
            </a:r>
            <a:r>
              <a:rPr lang="ko-KR" altLang="en-US" sz="2400" dirty="0" smtClean="0">
                <a:solidFill>
                  <a:schemeClr val="tx1">
                    <a:lumMod val="85000"/>
                    <a:lumOff val="15000"/>
                  </a:schemeClr>
                </a:solidFill>
                <a:latin typeface="한컴 솔잎 M"/>
                <a:ea typeface="한컴 솔잎 M"/>
                <a:cs typeface="맑은 고딕"/>
              </a:rPr>
              <a:t>암모니아를 요소로 변환 시킨다</a:t>
            </a:r>
            <a:r>
              <a:rPr lang="en-US" altLang="ko-KR" sz="2400" dirty="0" smtClean="0">
                <a:solidFill>
                  <a:schemeClr val="tx1">
                    <a:lumMod val="85000"/>
                    <a:lumOff val="15000"/>
                  </a:schemeClr>
                </a:solidFill>
                <a:latin typeface="한컴 솔잎 M"/>
                <a:ea typeface="한컴 솔잎 M"/>
                <a:cs typeface="맑은 고딕"/>
              </a:rPr>
              <a:t>)</a:t>
            </a:r>
          </a:p>
          <a:p>
            <a:pPr marL="450056" indent="-450056">
              <a:buFont typeface="Wingdings" charset="2"/>
              <a:buChar char="l"/>
              <a:tabLst>
                <a:tab pos="180022" algn="l"/>
              </a:tabLst>
              <a:defRPr lang="ko-KR" altLang="en-US"/>
            </a:pPr>
            <a:r>
              <a:rPr lang="ko-KR" altLang="en-US" sz="2400" dirty="0" smtClean="0">
                <a:solidFill>
                  <a:schemeClr val="tx1">
                    <a:lumMod val="85000"/>
                    <a:lumOff val="15000"/>
                  </a:schemeClr>
                </a:solidFill>
                <a:latin typeface="한컴 솔잎 M"/>
                <a:ea typeface="한컴 솔잎 M"/>
                <a:cs typeface="맑은 고딕"/>
              </a:rPr>
              <a:t>에너지의 합성 </a:t>
            </a:r>
            <a:r>
              <a:rPr lang="en-US" altLang="ko-KR" sz="2400" dirty="0" smtClean="0">
                <a:solidFill>
                  <a:schemeClr val="tx1">
                    <a:lumMod val="85000"/>
                    <a:lumOff val="15000"/>
                  </a:schemeClr>
                </a:solidFill>
                <a:latin typeface="한컴 솔잎 M"/>
                <a:ea typeface="한컴 솔잎 M"/>
                <a:cs typeface="맑은 고딕"/>
              </a:rPr>
              <a:t>: </a:t>
            </a:r>
            <a:r>
              <a:rPr lang="ko-KR" altLang="en-US" sz="2400" dirty="0" smtClean="0">
                <a:solidFill>
                  <a:schemeClr val="tx1">
                    <a:lumMod val="85000"/>
                    <a:lumOff val="15000"/>
                  </a:schemeClr>
                </a:solidFill>
                <a:latin typeface="한컴 솔잎 M"/>
                <a:ea typeface="한컴 솔잎 M"/>
                <a:cs typeface="맑은 고딕"/>
              </a:rPr>
              <a:t>휘발성 지방산을 포도당으로 만든다</a:t>
            </a:r>
            <a:r>
              <a:rPr lang="en-US" altLang="ko-KR" sz="2400" dirty="0" smtClean="0">
                <a:solidFill>
                  <a:schemeClr val="tx1">
                    <a:lumMod val="85000"/>
                    <a:lumOff val="15000"/>
                  </a:schemeClr>
                </a:solidFill>
                <a:latin typeface="한컴 솔잎 M"/>
                <a:ea typeface="한컴 솔잎 M"/>
                <a:cs typeface="맑은 고딕"/>
              </a:rPr>
              <a:t>. / </a:t>
            </a:r>
            <a:r>
              <a:rPr lang="ko-KR" altLang="en-US" sz="2400" dirty="0" smtClean="0">
                <a:solidFill>
                  <a:schemeClr val="tx1">
                    <a:lumMod val="85000"/>
                    <a:lumOff val="15000"/>
                  </a:schemeClr>
                </a:solidFill>
                <a:latin typeface="한컴 솔잎 M"/>
                <a:ea typeface="한컴 솔잎 M"/>
                <a:cs typeface="맑은 고딕"/>
              </a:rPr>
              <a:t>체지방 에너지의 변화</a:t>
            </a:r>
            <a:endParaRPr lang="en-US" altLang="ko-KR" sz="2400" dirty="0" smtClean="0">
              <a:solidFill>
                <a:schemeClr val="tx1">
                  <a:lumMod val="85000"/>
                  <a:lumOff val="15000"/>
                </a:schemeClr>
              </a:solidFill>
              <a:latin typeface="한컴 솔잎 M"/>
              <a:ea typeface="한컴 솔잎 M"/>
              <a:cs typeface="맑은 고딕"/>
            </a:endParaRPr>
          </a:p>
          <a:p>
            <a:pPr marL="450056" indent="-450056">
              <a:buFont typeface="Wingdings" charset="2"/>
              <a:buChar char="l"/>
              <a:tabLst>
                <a:tab pos="180022" algn="l"/>
              </a:tabLst>
              <a:defRPr lang="ko-KR" altLang="en-US"/>
            </a:pPr>
            <a:r>
              <a:rPr lang="ko-KR" altLang="en-US" sz="2400" dirty="0" smtClean="0">
                <a:solidFill>
                  <a:schemeClr val="tx1">
                    <a:lumMod val="85000"/>
                    <a:lumOff val="15000"/>
                  </a:schemeClr>
                </a:solidFill>
                <a:latin typeface="한컴 솔잎 M"/>
                <a:ea typeface="한컴 솔잎 M"/>
                <a:cs typeface="맑은 고딕"/>
              </a:rPr>
              <a:t>호르몬의 원료를 만든다 </a:t>
            </a:r>
            <a:r>
              <a:rPr lang="en-US" altLang="ko-KR" sz="2400" dirty="0" smtClean="0">
                <a:solidFill>
                  <a:schemeClr val="tx1">
                    <a:lumMod val="85000"/>
                    <a:lumOff val="15000"/>
                  </a:schemeClr>
                </a:solidFill>
                <a:latin typeface="한컴 솔잎 M"/>
                <a:ea typeface="한컴 솔잎 M"/>
                <a:cs typeface="맑은 고딕"/>
              </a:rPr>
              <a:t>: </a:t>
            </a:r>
            <a:r>
              <a:rPr lang="ko-KR" altLang="en-US" sz="2400" dirty="0" smtClean="0">
                <a:solidFill>
                  <a:schemeClr val="tx1">
                    <a:lumMod val="85000"/>
                    <a:lumOff val="15000"/>
                  </a:schemeClr>
                </a:solidFill>
                <a:latin typeface="한컴 솔잎 M"/>
                <a:ea typeface="한컴 솔잎 M"/>
                <a:cs typeface="맑은 고딕"/>
              </a:rPr>
              <a:t>성호르몬의 원료는 간에서 콜레스테롤을 만든다</a:t>
            </a:r>
            <a:r>
              <a:rPr lang="en-US" altLang="ko-KR" sz="2400" dirty="0" smtClean="0">
                <a:solidFill>
                  <a:schemeClr val="tx1">
                    <a:lumMod val="85000"/>
                    <a:lumOff val="15000"/>
                  </a:schemeClr>
                </a:solidFill>
                <a:latin typeface="한컴 솔잎 M"/>
                <a:ea typeface="한컴 솔잎 M"/>
                <a:cs typeface="맑은 고딕"/>
              </a:rPr>
              <a:t>.</a:t>
            </a:r>
            <a:r>
              <a:rPr lang="ko-KR" altLang="en-US" sz="2400" dirty="0" smtClean="0">
                <a:solidFill>
                  <a:schemeClr val="tx1">
                    <a:lumMod val="85000"/>
                    <a:lumOff val="15000"/>
                  </a:schemeClr>
                </a:solidFill>
                <a:latin typeface="한컴 솔잎 M"/>
                <a:ea typeface="한컴 솔잎 M"/>
                <a:cs typeface="맑은 고딕"/>
              </a:rPr>
              <a:t> </a:t>
            </a:r>
            <a:r>
              <a:rPr lang="en-US" altLang="ko-KR" sz="2400" dirty="0" smtClean="0">
                <a:solidFill>
                  <a:schemeClr val="tx1">
                    <a:lumMod val="85000"/>
                    <a:lumOff val="15000"/>
                  </a:schemeClr>
                </a:solidFill>
                <a:latin typeface="한컴 솔잎 M"/>
                <a:ea typeface="한컴 솔잎 M"/>
                <a:cs typeface="맑은 고딕"/>
              </a:rPr>
              <a:t> </a:t>
            </a:r>
          </a:p>
          <a:p>
            <a:pPr marL="450056" indent="-450056">
              <a:buFont typeface="Wingdings" charset="2"/>
              <a:buChar char="l"/>
              <a:tabLst>
                <a:tab pos="180022" algn="l"/>
              </a:tabLst>
              <a:defRPr lang="ko-KR" altLang="en-US"/>
            </a:pPr>
            <a:endParaRPr lang="en-US" altLang="ko-KR" sz="2400" dirty="0">
              <a:solidFill>
                <a:schemeClr val="tx1">
                  <a:lumMod val="85000"/>
                  <a:lumOff val="15000"/>
                </a:schemeClr>
              </a:solidFill>
              <a:latin typeface="한컴 솔잎 M"/>
              <a:ea typeface="한컴 솔잎 M"/>
              <a:cs typeface="맑은 고딕"/>
            </a:endParaRPr>
          </a:p>
          <a:p>
            <a:pPr marL="450056" indent="-450056">
              <a:buFont typeface="Wingdings"/>
              <a:buChar char="Ø"/>
              <a:tabLst>
                <a:tab pos="180022" algn="l"/>
              </a:tabLst>
              <a:defRPr lang="ko-KR" altLang="en-US"/>
            </a:pPr>
            <a:r>
              <a:rPr lang="ko-KR" altLang="en-US" sz="2400" dirty="0">
                <a:solidFill>
                  <a:schemeClr val="tx1">
                    <a:lumMod val="85000"/>
                    <a:lumOff val="15000"/>
                  </a:schemeClr>
                </a:solidFill>
                <a:latin typeface="한컴 솔잎 M"/>
                <a:ea typeface="한컴 솔잎 M"/>
                <a:cs typeface="맑은 고딕"/>
              </a:rPr>
              <a:t>제 </a:t>
            </a:r>
            <a:r>
              <a:rPr lang="en-US" altLang="ko-KR" sz="2400" dirty="0">
                <a:solidFill>
                  <a:schemeClr val="tx1">
                    <a:lumMod val="85000"/>
                    <a:lumOff val="15000"/>
                  </a:schemeClr>
                </a:solidFill>
                <a:latin typeface="한컴 솔잎 M"/>
                <a:ea typeface="한컴 솔잎 M"/>
                <a:cs typeface="맑은 고딕"/>
              </a:rPr>
              <a:t>1</a:t>
            </a:r>
            <a:r>
              <a:rPr lang="ko-KR" altLang="en-US" sz="2400" dirty="0">
                <a:solidFill>
                  <a:schemeClr val="tx1">
                    <a:lumMod val="85000"/>
                    <a:lumOff val="15000"/>
                  </a:schemeClr>
                </a:solidFill>
                <a:latin typeface="한컴 솔잎 M"/>
                <a:ea typeface="한컴 솔잎 M"/>
                <a:cs typeface="맑은 고딕"/>
              </a:rPr>
              <a:t>위의 이상 발효로 내독소</a:t>
            </a:r>
            <a:r>
              <a:rPr lang="en-US" altLang="ko-KR" sz="2400" dirty="0">
                <a:solidFill>
                  <a:schemeClr val="tx1">
                    <a:lumMod val="85000"/>
                    <a:lumOff val="15000"/>
                  </a:schemeClr>
                </a:solidFill>
                <a:latin typeface="한컴 솔잎 M"/>
                <a:ea typeface="한컴 솔잎 M"/>
                <a:cs typeface="맑은 고딕"/>
              </a:rPr>
              <a:t>(Endo toxin)</a:t>
            </a:r>
            <a:r>
              <a:rPr lang="ko-KR" altLang="en-US" sz="2400" dirty="0">
                <a:solidFill>
                  <a:schemeClr val="tx1">
                    <a:lumMod val="85000"/>
                    <a:lumOff val="15000"/>
                  </a:schemeClr>
                </a:solidFill>
                <a:latin typeface="한컴 솔잎 M"/>
                <a:ea typeface="한컴 솔잎 M"/>
                <a:cs typeface="맑은 고딕"/>
              </a:rPr>
              <a:t>가 생겨 간에 비타민</a:t>
            </a:r>
            <a:r>
              <a:rPr lang="en-US" altLang="ko-KR" sz="2400" dirty="0">
                <a:solidFill>
                  <a:schemeClr val="tx1">
                    <a:lumMod val="85000"/>
                    <a:lumOff val="15000"/>
                  </a:schemeClr>
                </a:solidFill>
                <a:latin typeface="한컴 솔잎 M"/>
                <a:ea typeface="한컴 솔잎 M"/>
                <a:cs typeface="맑은 고딕"/>
              </a:rPr>
              <a:t>A</a:t>
            </a:r>
            <a:r>
              <a:rPr lang="ko-KR" altLang="en-US" sz="2400" dirty="0">
                <a:solidFill>
                  <a:schemeClr val="tx1">
                    <a:lumMod val="85000"/>
                    <a:lumOff val="15000"/>
                  </a:schemeClr>
                </a:solidFill>
                <a:latin typeface="한컴 솔잎 M"/>
                <a:ea typeface="한컴 솔잎 M"/>
                <a:cs typeface="맑은 고딕"/>
              </a:rPr>
              <a:t>를 파괴하고 염증반응을 일으켜 악영향을 일으킨다</a:t>
            </a:r>
            <a:r>
              <a:rPr lang="en-US" altLang="ko-KR" sz="2400" dirty="0" smtClean="0">
                <a:solidFill>
                  <a:schemeClr val="tx1">
                    <a:lumMod val="85000"/>
                    <a:lumOff val="15000"/>
                  </a:schemeClr>
                </a:solidFill>
                <a:latin typeface="한컴 솔잎 M"/>
                <a:ea typeface="한컴 솔잎 M"/>
                <a:cs typeface="맑은 고딕"/>
              </a:rPr>
              <a:t>.</a:t>
            </a:r>
            <a:endParaRPr lang="en-US" altLang="ko-KR" sz="2400" dirty="0">
              <a:solidFill>
                <a:schemeClr val="tx1">
                  <a:lumMod val="85000"/>
                  <a:lumOff val="15000"/>
                </a:schemeClr>
              </a:solidFill>
              <a:latin typeface="한컴 솔잎 M"/>
              <a:ea typeface="한컴 솔잎 M"/>
              <a:cs typeface="맑은 고딕"/>
            </a:endParaRPr>
          </a:p>
          <a:p>
            <a:pPr marL="450056" indent="-450056">
              <a:buFont typeface="Wingdings"/>
              <a:buChar char="Ø"/>
              <a:tabLst>
                <a:tab pos="180022" algn="l"/>
              </a:tabLst>
              <a:defRPr lang="ko-KR" altLang="en-US"/>
            </a:pPr>
            <a:r>
              <a:rPr lang="ko-KR" altLang="en-US" sz="2400" dirty="0">
                <a:solidFill>
                  <a:schemeClr val="tx1">
                    <a:lumMod val="85000"/>
                    <a:lumOff val="15000"/>
                  </a:schemeClr>
                </a:solidFill>
                <a:latin typeface="한컴 솔잎 M"/>
                <a:ea typeface="한컴 솔잎 M"/>
                <a:cs typeface="맑은 고딕"/>
              </a:rPr>
              <a:t>곰팡이독소에 의해서 간 기능 장애를 일으킨다</a:t>
            </a:r>
            <a:r>
              <a:rPr lang="en-US" altLang="ko-KR" sz="2400" dirty="0" smtClean="0">
                <a:solidFill>
                  <a:schemeClr val="tx1">
                    <a:lumMod val="85000"/>
                    <a:lumOff val="15000"/>
                  </a:schemeClr>
                </a:solidFill>
                <a:latin typeface="한컴 솔잎 M"/>
                <a:ea typeface="한컴 솔잎 M"/>
                <a:cs typeface="맑은 고딕"/>
              </a:rPr>
              <a:t>.</a:t>
            </a:r>
            <a:endParaRPr lang="en-US" altLang="ko-KR" sz="2400" dirty="0">
              <a:solidFill>
                <a:schemeClr val="tx1">
                  <a:lumMod val="85000"/>
                  <a:lumOff val="15000"/>
                </a:schemeClr>
              </a:solidFill>
              <a:latin typeface="한컴 솔잎 M"/>
              <a:ea typeface="한컴 솔잎 M"/>
              <a:cs typeface="맑은 고딕"/>
            </a:endParaRPr>
          </a:p>
          <a:p>
            <a:pPr marL="450056" indent="-450056">
              <a:buFont typeface="Wingdings"/>
              <a:buChar char="Ø"/>
              <a:tabLst>
                <a:tab pos="180022" algn="l"/>
              </a:tabLst>
              <a:defRPr lang="ko-KR" altLang="en-US"/>
            </a:pPr>
            <a:r>
              <a:rPr lang="ko-KR" altLang="en-US" sz="2400" dirty="0">
                <a:solidFill>
                  <a:schemeClr val="tx1">
                    <a:lumMod val="85000"/>
                    <a:lumOff val="15000"/>
                  </a:schemeClr>
                </a:solidFill>
                <a:latin typeface="한컴 솔잎 M"/>
                <a:ea typeface="한컴 솔잎 M"/>
                <a:cs typeface="맑은 고딕"/>
              </a:rPr>
              <a:t>사료조의 </a:t>
            </a:r>
            <a:r>
              <a:rPr lang="ko-KR" altLang="en-US" sz="2400" dirty="0" smtClean="0">
                <a:solidFill>
                  <a:schemeClr val="tx1">
                    <a:lumMod val="85000"/>
                    <a:lumOff val="15000"/>
                  </a:schemeClr>
                </a:solidFill>
                <a:latin typeface="한컴 솔잎 M"/>
                <a:ea typeface="한컴 솔잎 M"/>
                <a:cs typeface="맑은 고딕"/>
              </a:rPr>
              <a:t>불결</a:t>
            </a:r>
            <a:endParaRPr lang="en-US" altLang="ko-KR" sz="2400" dirty="0">
              <a:solidFill>
                <a:schemeClr val="tx1">
                  <a:lumMod val="85000"/>
                  <a:lumOff val="15000"/>
                </a:schemeClr>
              </a:solidFill>
              <a:latin typeface="한컴 솔잎 M"/>
              <a:ea typeface="한컴 솔잎 M"/>
              <a:cs typeface="맑은 고딕"/>
            </a:endParaRPr>
          </a:p>
          <a:p>
            <a:pPr marL="450056" indent="-450056">
              <a:buFont typeface="Wingdings"/>
              <a:buChar char="Ø"/>
              <a:tabLst>
                <a:tab pos="180022" algn="l"/>
              </a:tabLst>
              <a:defRPr lang="ko-KR" altLang="en-US"/>
            </a:pPr>
            <a:r>
              <a:rPr lang="ko-KR" altLang="en-US" sz="2400" dirty="0">
                <a:solidFill>
                  <a:schemeClr val="tx1">
                    <a:lumMod val="85000"/>
                    <a:lumOff val="15000"/>
                  </a:schemeClr>
                </a:solidFill>
                <a:latin typeface="한컴 솔잎 M"/>
                <a:ea typeface="한컴 솔잎 M"/>
                <a:cs typeface="맑은 고딕"/>
              </a:rPr>
              <a:t>수조의 물곰팡이</a:t>
            </a:r>
            <a:r>
              <a:rPr lang="en-US" altLang="ko-KR" sz="2400" dirty="0">
                <a:solidFill>
                  <a:schemeClr val="tx1">
                    <a:lumMod val="85000"/>
                    <a:lumOff val="15000"/>
                  </a:schemeClr>
                </a:solidFill>
                <a:latin typeface="한컴 솔잎 M"/>
                <a:ea typeface="한컴 솔잎 M"/>
                <a:cs typeface="맑은 고딕"/>
              </a:rPr>
              <a:t>, </a:t>
            </a:r>
            <a:r>
              <a:rPr lang="ko-KR" altLang="en-US" sz="2400" dirty="0" smtClean="0">
                <a:solidFill>
                  <a:schemeClr val="tx1">
                    <a:lumMod val="85000"/>
                    <a:lumOff val="15000"/>
                  </a:schemeClr>
                </a:solidFill>
                <a:latin typeface="한컴 솔잎 M"/>
                <a:ea typeface="한컴 솔잎 M"/>
                <a:cs typeface="맑은 고딕"/>
              </a:rPr>
              <a:t>이끼</a:t>
            </a:r>
            <a:r>
              <a:rPr lang="en-US" altLang="ko-KR" sz="2400" dirty="0" smtClean="0">
                <a:solidFill>
                  <a:schemeClr val="tx1">
                    <a:lumMod val="85000"/>
                    <a:lumOff val="15000"/>
                  </a:schemeClr>
                </a:solidFill>
                <a:latin typeface="한컴 솔잎 M"/>
                <a:ea typeface="한컴 솔잎 M"/>
                <a:cs typeface="맑은 고딕"/>
              </a:rPr>
              <a:t/>
            </a:r>
            <a:br>
              <a:rPr lang="en-US" altLang="ko-KR" sz="2400" dirty="0" smtClean="0">
                <a:solidFill>
                  <a:schemeClr val="tx1">
                    <a:lumMod val="85000"/>
                    <a:lumOff val="15000"/>
                  </a:schemeClr>
                </a:solidFill>
                <a:latin typeface="한컴 솔잎 M"/>
                <a:ea typeface="한컴 솔잎 M"/>
                <a:cs typeface="맑은 고딕"/>
              </a:rPr>
            </a:br>
            <a:r>
              <a:rPr lang="en-US" altLang="ko-KR" sz="2400" dirty="0" smtClean="0">
                <a:solidFill>
                  <a:schemeClr val="tx1">
                    <a:lumMod val="85000"/>
                    <a:lumOff val="15000"/>
                  </a:schemeClr>
                </a:solidFill>
                <a:latin typeface="한컴 솔잎 M"/>
                <a:ea typeface="한컴 솔잎 M"/>
                <a:cs typeface="맑은 고딕"/>
              </a:rPr>
              <a:t/>
            </a:r>
            <a:br>
              <a:rPr lang="en-US" altLang="ko-KR" sz="2400" dirty="0" smtClean="0">
                <a:solidFill>
                  <a:schemeClr val="tx1">
                    <a:lumMod val="85000"/>
                    <a:lumOff val="15000"/>
                  </a:schemeClr>
                </a:solidFill>
                <a:latin typeface="한컴 솔잎 M"/>
                <a:ea typeface="한컴 솔잎 M"/>
                <a:cs typeface="맑은 고딕"/>
              </a:rPr>
            </a:br>
            <a:endParaRPr lang="en-US" altLang="ko-KR" sz="2400" dirty="0">
              <a:solidFill>
                <a:schemeClr val="tx1">
                  <a:lumMod val="85000"/>
                  <a:lumOff val="15000"/>
                </a:schemeClr>
              </a:solidFill>
              <a:latin typeface="한컴 솔잎 M"/>
              <a:ea typeface="한컴 솔잎 M"/>
              <a:cs typeface="맑은 고딕"/>
            </a:endParaRPr>
          </a:p>
        </p:txBody>
      </p:sp>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620689"/>
            <a:ext cx="7314216" cy="769441"/>
          </a:xfrm>
          <a:prstGeom prst="rect">
            <a:avLst/>
          </a:prstGeom>
        </p:spPr>
        <p:txBody>
          <a:bodyPr wrap="square">
            <a:spAutoFit/>
          </a:bodyPr>
          <a:lstStyle/>
          <a:p>
            <a:pPr lvl="0">
              <a:defRPr lang="ko-KR" altLang="en-US"/>
            </a:pPr>
            <a:r>
              <a:rPr lang="ko-KR" altLang="en-US" sz="4400" dirty="0" smtClean="0">
                <a:gradFill>
                  <a:gsLst>
                    <a:gs pos="100000">
                      <a:schemeClr val="tx1">
                        <a:lumMod val="75000"/>
                        <a:lumOff val="25000"/>
                      </a:schemeClr>
                    </a:gs>
                    <a:gs pos="100000">
                      <a:schemeClr val="tx1"/>
                    </a:gs>
                  </a:gsLst>
                  <a:path path="circle">
                    <a:fillToRect l="100000" t="100000"/>
                  </a:path>
                </a:gradFill>
                <a:latin typeface="HY울릉도B"/>
                <a:ea typeface="HY울릉도B"/>
              </a:rPr>
              <a:t>간 기능 과 저하요인</a:t>
            </a:r>
            <a:endParaRPr lang="ko-KR" altLang="en-US" sz="4400" dirty="0">
              <a:gradFill>
                <a:gsLst>
                  <a:gs pos="100000">
                    <a:schemeClr val="tx1">
                      <a:lumMod val="75000"/>
                      <a:lumOff val="25000"/>
                    </a:schemeClr>
                  </a:gs>
                  <a:gs pos="100000">
                    <a:schemeClr val="tx1"/>
                  </a:gs>
                </a:gsLst>
                <a:path path="circle">
                  <a:fillToRect l="100000" t="100000"/>
                </a:path>
              </a:gradFill>
              <a:latin typeface="HY울릉도B"/>
              <a:ea typeface="HY울릉도B"/>
            </a:endParaRP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17</a:t>
            </a:r>
            <a:endParaRPr lang="ko-KR" alt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620689"/>
            <a:ext cx="7314216" cy="1446550"/>
          </a:xfrm>
          <a:prstGeom prst="rect">
            <a:avLst/>
          </a:prstGeom>
        </p:spPr>
        <p:txBody>
          <a:bodyPr wrap="square">
            <a:spAutoFit/>
          </a:bodyPr>
          <a:lstStyle/>
          <a:p>
            <a:pPr lvl="0">
              <a:defRPr lang="ko-KR" altLang="en-US"/>
            </a:pPr>
            <a:r>
              <a:rPr lang="ko-KR" altLang="en-US" sz="4400" dirty="0" smtClean="0">
                <a:gradFill>
                  <a:gsLst>
                    <a:gs pos="100000">
                      <a:schemeClr val="tx1">
                        <a:lumMod val="75000"/>
                        <a:lumOff val="25000"/>
                      </a:schemeClr>
                    </a:gs>
                    <a:gs pos="100000">
                      <a:schemeClr val="tx1"/>
                    </a:gs>
                  </a:gsLst>
                  <a:path path="circle">
                    <a:fillToRect l="100000" t="100000"/>
                  </a:path>
                </a:gradFill>
                <a:latin typeface="HY울릉도B"/>
                <a:ea typeface="HY울릉도B"/>
              </a:rPr>
              <a:t>간 기능 저하로 인한 번식장애</a:t>
            </a:r>
            <a:endParaRPr lang="ko-KR" altLang="en-US" sz="4400" dirty="0">
              <a:gradFill>
                <a:gsLst>
                  <a:gs pos="100000">
                    <a:schemeClr val="tx1">
                      <a:lumMod val="75000"/>
                      <a:lumOff val="25000"/>
                    </a:schemeClr>
                  </a:gs>
                  <a:gs pos="100000">
                    <a:schemeClr val="tx1"/>
                  </a:gs>
                </a:gsLst>
                <a:path path="circle">
                  <a:fillToRect l="100000" t="100000"/>
                </a:path>
              </a:gradFill>
              <a:latin typeface="HY울릉도B"/>
              <a:ea typeface="HY울릉도B"/>
            </a:endParaRPr>
          </a:p>
        </p:txBody>
      </p:sp>
      <p:grpSp>
        <p:nvGrpSpPr>
          <p:cNvPr id="4" name="그룹 19"/>
          <p:cNvGrpSpPr/>
          <p:nvPr/>
        </p:nvGrpSpPr>
        <p:grpSpPr>
          <a:xfrm>
            <a:off x="1049147" y="1376772"/>
            <a:ext cx="6547189" cy="5351143"/>
            <a:chOff x="308484" y="1376771"/>
            <a:chExt cx="7092788" cy="5351143"/>
          </a:xfrm>
        </p:grpSpPr>
        <p:pic>
          <p:nvPicPr>
            <p:cNvPr id="11" name="그림 10" descr="그림1.jpg"/>
            <p:cNvPicPr>
              <a:picLocks noChangeAspect="1"/>
            </p:cNvPicPr>
            <p:nvPr/>
          </p:nvPicPr>
          <p:blipFill>
            <a:blip r:embed="rId2" cstate="print"/>
            <a:stretch>
              <a:fillRect/>
            </a:stretch>
          </p:blipFill>
          <p:spPr>
            <a:xfrm>
              <a:off x="308484" y="1376771"/>
              <a:ext cx="7092788" cy="5351143"/>
            </a:xfrm>
            <a:prstGeom prst="rect">
              <a:avLst/>
            </a:prstGeom>
          </p:spPr>
        </p:pic>
        <p:sp>
          <p:nvSpPr>
            <p:cNvPr id="12" name="직사각형 11"/>
            <p:cNvSpPr/>
            <p:nvPr/>
          </p:nvSpPr>
          <p:spPr>
            <a:xfrm>
              <a:off x="1064568" y="1376772"/>
              <a:ext cx="5724636" cy="75608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sz="3200" b="1" dirty="0" smtClean="0"/>
                <a:t>소 발정 주기 호르몬의 변화</a:t>
              </a:r>
              <a:endParaRPr lang="ko-KR" altLang="en-US" sz="3200" b="1" dirty="0"/>
            </a:p>
          </p:txBody>
        </p:sp>
        <p:sp>
          <p:nvSpPr>
            <p:cNvPr id="14" name="모서리가 둥근 직사각형 13"/>
            <p:cNvSpPr/>
            <p:nvPr/>
          </p:nvSpPr>
          <p:spPr>
            <a:xfrm>
              <a:off x="560512" y="3032956"/>
              <a:ext cx="2232248" cy="50405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smtClean="0"/>
                <a:t>간에 의한 분해가 필요</a:t>
              </a:r>
              <a:endParaRPr lang="ko-KR" altLang="en-US" b="1" dirty="0"/>
            </a:p>
          </p:txBody>
        </p:sp>
        <p:sp>
          <p:nvSpPr>
            <p:cNvPr id="15" name="모서리가 둥근 직사각형 14"/>
            <p:cNvSpPr/>
            <p:nvPr/>
          </p:nvSpPr>
          <p:spPr>
            <a:xfrm>
              <a:off x="3332820" y="3320988"/>
              <a:ext cx="1980220" cy="64807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err="1" smtClean="0"/>
                <a:t>프로게스테론</a:t>
              </a:r>
              <a:r>
                <a:rPr lang="en-US" altLang="ko-KR" b="1" dirty="0" smtClean="0"/>
                <a:t/>
              </a:r>
              <a:br>
                <a:rPr lang="en-US" altLang="ko-KR" b="1" dirty="0" smtClean="0"/>
              </a:br>
              <a:r>
                <a:rPr lang="en-US" altLang="ko-KR" b="1" dirty="0" smtClean="0"/>
                <a:t>(</a:t>
              </a:r>
              <a:r>
                <a:rPr lang="ko-KR" altLang="en-US" b="1" dirty="0" smtClean="0"/>
                <a:t>황체호르몬</a:t>
              </a:r>
              <a:r>
                <a:rPr lang="en-US" altLang="ko-KR" b="1" dirty="0" smtClean="0"/>
                <a:t>)</a:t>
              </a:r>
              <a:endParaRPr lang="ko-KR" altLang="en-US" b="1" dirty="0"/>
            </a:p>
          </p:txBody>
        </p:sp>
        <p:sp>
          <p:nvSpPr>
            <p:cNvPr id="16" name="모서리가 둥근 직사각형 15"/>
            <p:cNvSpPr/>
            <p:nvPr/>
          </p:nvSpPr>
          <p:spPr>
            <a:xfrm>
              <a:off x="5313040" y="2888940"/>
              <a:ext cx="2016224" cy="54006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smtClean="0"/>
                <a:t>간에 의한 분해가 필요</a:t>
              </a:r>
              <a:endParaRPr lang="ko-KR" altLang="en-US" b="1" dirty="0"/>
            </a:p>
          </p:txBody>
        </p:sp>
        <p:sp>
          <p:nvSpPr>
            <p:cNvPr id="17" name="모서리가 둥근 직사각형 16"/>
            <p:cNvSpPr/>
            <p:nvPr/>
          </p:nvSpPr>
          <p:spPr>
            <a:xfrm>
              <a:off x="3404828" y="4545124"/>
              <a:ext cx="1692188" cy="61206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smtClean="0"/>
                <a:t>에스트로겐</a:t>
              </a:r>
              <a:r>
                <a:rPr lang="en-US" altLang="ko-KR" b="1" dirty="0" smtClean="0"/>
                <a:t/>
              </a:r>
              <a:br>
                <a:rPr lang="en-US" altLang="ko-KR" b="1" dirty="0" smtClean="0"/>
              </a:br>
              <a:r>
                <a:rPr lang="en-US" altLang="ko-KR" b="1" dirty="0" smtClean="0"/>
                <a:t>(</a:t>
              </a:r>
              <a:r>
                <a:rPr lang="ko-KR" altLang="en-US" b="1" dirty="0" smtClean="0"/>
                <a:t>난포호르몬</a:t>
              </a:r>
              <a:r>
                <a:rPr lang="en-US" altLang="ko-KR" b="1" dirty="0" smtClean="0"/>
                <a:t>)</a:t>
              </a:r>
              <a:endParaRPr lang="ko-KR" altLang="en-US" b="1" dirty="0"/>
            </a:p>
          </p:txBody>
        </p:sp>
        <p:sp>
          <p:nvSpPr>
            <p:cNvPr id="18" name="모서리가 둥근 직사각형 17"/>
            <p:cNvSpPr/>
            <p:nvPr/>
          </p:nvSpPr>
          <p:spPr>
            <a:xfrm>
              <a:off x="1280592" y="6273316"/>
              <a:ext cx="828092" cy="3600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smtClean="0"/>
                <a:t>발정</a:t>
              </a:r>
              <a:endParaRPr lang="ko-KR" altLang="en-US" b="1" dirty="0"/>
            </a:p>
          </p:txBody>
        </p:sp>
        <p:sp>
          <p:nvSpPr>
            <p:cNvPr id="19" name="모서리가 둥근 직사각형 18"/>
            <p:cNvSpPr/>
            <p:nvPr/>
          </p:nvSpPr>
          <p:spPr>
            <a:xfrm>
              <a:off x="5781092" y="6165304"/>
              <a:ext cx="828092" cy="3600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smtClean="0"/>
                <a:t>발정</a:t>
              </a:r>
              <a:endParaRPr lang="ko-KR" altLang="en-US" b="1" dirty="0"/>
            </a:p>
          </p:txBody>
        </p:sp>
      </p:grpSp>
      <p:sp>
        <p:nvSpPr>
          <p:cNvPr id="2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18</a:t>
            </a:r>
            <a:endParaRPr lang="ko-KR" alt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620689"/>
            <a:ext cx="7314216" cy="1446550"/>
          </a:xfrm>
          <a:prstGeom prst="rect">
            <a:avLst/>
          </a:prstGeom>
        </p:spPr>
        <p:txBody>
          <a:bodyPr wrap="square">
            <a:spAutoFit/>
          </a:bodyPr>
          <a:lstStyle/>
          <a:p>
            <a:pPr lvl="0">
              <a:defRPr lang="ko-KR" altLang="en-US"/>
            </a:pPr>
            <a:r>
              <a:rPr lang="ko-KR" altLang="en-US" sz="4400" dirty="0" smtClean="0">
                <a:gradFill>
                  <a:gsLst>
                    <a:gs pos="100000">
                      <a:schemeClr val="tx1">
                        <a:lumMod val="75000"/>
                        <a:lumOff val="25000"/>
                      </a:schemeClr>
                    </a:gs>
                    <a:gs pos="100000">
                      <a:schemeClr val="tx1"/>
                    </a:gs>
                  </a:gsLst>
                  <a:path path="circle">
                    <a:fillToRect l="100000" t="100000"/>
                  </a:path>
                </a:gradFill>
                <a:latin typeface="HY울릉도B"/>
                <a:ea typeface="HY울릉도B"/>
              </a:rPr>
              <a:t>간 기능 저하로 인한 번식장애</a:t>
            </a:r>
            <a:endParaRPr lang="ko-KR" altLang="en-US" sz="4400" dirty="0">
              <a:gradFill>
                <a:gsLst>
                  <a:gs pos="100000">
                    <a:schemeClr val="tx1">
                      <a:lumMod val="75000"/>
                      <a:lumOff val="25000"/>
                    </a:schemeClr>
                  </a:gs>
                  <a:gs pos="100000">
                    <a:schemeClr val="tx1"/>
                  </a:gs>
                </a:gsLst>
                <a:path path="circle">
                  <a:fillToRect l="100000" t="100000"/>
                </a:path>
              </a:gradFill>
              <a:latin typeface="HY울릉도B"/>
              <a:ea typeface="HY울릉도B"/>
            </a:endParaRPr>
          </a:p>
        </p:txBody>
      </p:sp>
      <p:pic>
        <p:nvPicPr>
          <p:cNvPr id="20" name="그림 19" descr="그림22.jpg"/>
          <p:cNvPicPr>
            <a:picLocks noChangeAspect="1"/>
          </p:cNvPicPr>
          <p:nvPr/>
        </p:nvPicPr>
        <p:blipFill>
          <a:blip r:embed="rId2" cstate="print"/>
          <a:stretch>
            <a:fillRect/>
          </a:stretch>
        </p:blipFill>
        <p:spPr>
          <a:xfrm>
            <a:off x="1248554" y="1412776"/>
            <a:ext cx="6480720" cy="5287992"/>
          </a:xfrm>
          <a:prstGeom prst="rect">
            <a:avLst/>
          </a:prstGeom>
        </p:spPr>
      </p:pic>
      <p:sp>
        <p:nvSpPr>
          <p:cNvPr id="21" name="모서리가 둥근 직사각형 20"/>
          <p:cNvSpPr/>
          <p:nvPr/>
        </p:nvSpPr>
        <p:spPr>
          <a:xfrm>
            <a:off x="2278822" y="1700808"/>
            <a:ext cx="5217810" cy="126014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sz="3200" b="1" dirty="0" smtClean="0"/>
              <a:t>소 발정 주기 호르몬의 변화</a:t>
            </a:r>
            <a:r>
              <a:rPr lang="en-US" altLang="ko-KR" sz="2400" b="1" dirty="0" smtClean="0"/>
              <a:t/>
            </a:r>
            <a:br>
              <a:rPr lang="en-US" altLang="ko-KR" sz="2400" b="1" dirty="0" smtClean="0"/>
            </a:br>
            <a:r>
              <a:rPr lang="en-US" altLang="ko-KR" sz="2400" b="1" dirty="0" smtClean="0"/>
              <a:t>(</a:t>
            </a:r>
            <a:r>
              <a:rPr lang="ko-KR" altLang="en-US" sz="2400" b="1" dirty="0" smtClean="0"/>
              <a:t>임신이 되기 위해서는 황체호르몬인 </a:t>
            </a:r>
            <a:r>
              <a:rPr lang="ko-KR" altLang="en-US" sz="2400" b="1" dirty="0" err="1" smtClean="0"/>
              <a:t>프로게스테론이</a:t>
            </a:r>
            <a:r>
              <a:rPr lang="ko-KR" altLang="en-US" sz="2400" b="1" dirty="0" smtClean="0"/>
              <a:t> 많이 필요</a:t>
            </a:r>
            <a:r>
              <a:rPr lang="en-US" altLang="ko-KR" sz="2400" b="1" dirty="0" smtClean="0"/>
              <a:t>)</a:t>
            </a:r>
            <a:endParaRPr lang="ko-KR" altLang="en-US" sz="2400" b="1" dirty="0"/>
          </a:p>
        </p:txBody>
      </p:sp>
      <p:sp>
        <p:nvSpPr>
          <p:cNvPr id="22" name="모서리가 둥근 직사각형 21"/>
          <p:cNvSpPr/>
          <p:nvPr/>
        </p:nvSpPr>
        <p:spPr>
          <a:xfrm>
            <a:off x="2079416" y="3212976"/>
            <a:ext cx="1462316" cy="54006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smtClean="0"/>
              <a:t>간에 의한 분해가 필요</a:t>
            </a:r>
            <a:endParaRPr lang="ko-KR" altLang="en-US" b="1" dirty="0"/>
          </a:p>
        </p:txBody>
      </p:sp>
      <p:sp>
        <p:nvSpPr>
          <p:cNvPr id="23" name="모서리가 둥근 직사각형 22"/>
          <p:cNvSpPr/>
          <p:nvPr/>
        </p:nvSpPr>
        <p:spPr>
          <a:xfrm>
            <a:off x="4339359" y="3609020"/>
            <a:ext cx="1661723" cy="57606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err="1" smtClean="0"/>
              <a:t>프로게스테론</a:t>
            </a:r>
            <a:r>
              <a:rPr lang="en-US" altLang="ko-KR" b="1" dirty="0" smtClean="0"/>
              <a:t/>
            </a:r>
            <a:br>
              <a:rPr lang="en-US" altLang="ko-KR" b="1" dirty="0" smtClean="0"/>
            </a:br>
            <a:r>
              <a:rPr lang="en-US" altLang="ko-KR" b="1" dirty="0" smtClean="0"/>
              <a:t>(</a:t>
            </a:r>
            <a:r>
              <a:rPr lang="ko-KR" altLang="en-US" b="1" dirty="0" smtClean="0"/>
              <a:t>황체호르몬</a:t>
            </a:r>
            <a:r>
              <a:rPr lang="en-US" altLang="ko-KR" b="1" dirty="0" smtClean="0"/>
              <a:t>)</a:t>
            </a:r>
            <a:endParaRPr lang="ko-KR" altLang="en-US" b="1" dirty="0"/>
          </a:p>
        </p:txBody>
      </p:sp>
      <p:sp>
        <p:nvSpPr>
          <p:cNvPr id="24" name="모서리가 둥근 직사각형 23"/>
          <p:cNvSpPr/>
          <p:nvPr/>
        </p:nvSpPr>
        <p:spPr>
          <a:xfrm>
            <a:off x="4206421" y="4905164"/>
            <a:ext cx="1395847" cy="46805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smtClean="0"/>
              <a:t>에스트로겐</a:t>
            </a:r>
            <a:r>
              <a:rPr lang="en-US" altLang="ko-KR" b="1" dirty="0" smtClean="0"/>
              <a:t/>
            </a:r>
            <a:br>
              <a:rPr lang="en-US" altLang="ko-KR" b="1" dirty="0" smtClean="0"/>
            </a:br>
            <a:r>
              <a:rPr lang="en-US" altLang="ko-KR" b="1" dirty="0" smtClean="0"/>
              <a:t>(</a:t>
            </a:r>
            <a:r>
              <a:rPr lang="ko-KR" altLang="en-US" b="1" dirty="0" smtClean="0"/>
              <a:t>난포호르몬</a:t>
            </a:r>
            <a:r>
              <a:rPr lang="en-US" altLang="ko-KR" b="1" dirty="0" smtClean="0"/>
              <a:t>)</a:t>
            </a:r>
            <a:endParaRPr lang="ko-KR" altLang="en-US" b="1" dirty="0"/>
          </a:p>
        </p:txBody>
      </p:sp>
      <p:sp>
        <p:nvSpPr>
          <p:cNvPr id="25" name="모서리가 둥근 직사각형 24"/>
          <p:cNvSpPr/>
          <p:nvPr/>
        </p:nvSpPr>
        <p:spPr>
          <a:xfrm>
            <a:off x="2378526" y="6345324"/>
            <a:ext cx="664689" cy="32403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smtClean="0"/>
              <a:t>발정</a:t>
            </a:r>
            <a:endParaRPr lang="ko-KR" altLang="en-US" b="1" dirty="0"/>
          </a:p>
        </p:txBody>
      </p:sp>
      <p:sp>
        <p:nvSpPr>
          <p:cNvPr id="26" name="모서리가 둥근 직사각형 25"/>
          <p:cNvSpPr/>
          <p:nvPr/>
        </p:nvSpPr>
        <p:spPr>
          <a:xfrm>
            <a:off x="3109684" y="6345324"/>
            <a:ext cx="697924" cy="32403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smtClean="0"/>
              <a:t>수정</a:t>
            </a:r>
            <a:endParaRPr lang="ko-KR" altLang="en-US" b="1" dirty="0"/>
          </a:p>
        </p:txBody>
      </p:sp>
    </p:spTree>
    <p:extLst>
      <p:ext uri="{BB962C8B-B14F-4D97-AF65-F5344CB8AC3E}">
        <p14:creationId xmlns:p14="http://schemas.microsoft.com/office/powerpoint/2010/main" val="55655730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620689"/>
            <a:ext cx="7314216" cy="1446550"/>
          </a:xfrm>
          <a:prstGeom prst="rect">
            <a:avLst/>
          </a:prstGeom>
        </p:spPr>
        <p:txBody>
          <a:bodyPr wrap="square">
            <a:spAutoFit/>
          </a:bodyPr>
          <a:lstStyle/>
          <a:p>
            <a:pPr lvl="0">
              <a:defRPr lang="ko-KR" altLang="en-US"/>
            </a:pPr>
            <a:r>
              <a:rPr lang="ko-KR" altLang="en-US" sz="4400" dirty="0" smtClean="0">
                <a:gradFill>
                  <a:gsLst>
                    <a:gs pos="100000">
                      <a:schemeClr val="tx1">
                        <a:lumMod val="75000"/>
                        <a:lumOff val="25000"/>
                      </a:schemeClr>
                    </a:gs>
                    <a:gs pos="100000">
                      <a:schemeClr val="tx1"/>
                    </a:gs>
                  </a:gsLst>
                  <a:path path="circle">
                    <a:fillToRect l="100000" t="100000"/>
                  </a:path>
                </a:gradFill>
                <a:latin typeface="HY울릉도B"/>
                <a:ea typeface="HY울릉도B"/>
              </a:rPr>
              <a:t>간 기능 저하로 인한 번식장애</a:t>
            </a:r>
            <a:endParaRPr lang="ko-KR" altLang="en-US" sz="4400" dirty="0">
              <a:gradFill>
                <a:gsLst>
                  <a:gs pos="100000">
                    <a:schemeClr val="tx1">
                      <a:lumMod val="75000"/>
                      <a:lumOff val="25000"/>
                    </a:schemeClr>
                  </a:gs>
                  <a:gs pos="100000">
                    <a:schemeClr val="tx1"/>
                  </a:gs>
                </a:gsLst>
                <a:path path="circle">
                  <a:fillToRect l="100000" t="100000"/>
                </a:path>
              </a:gradFill>
              <a:latin typeface="HY울릉도B"/>
              <a:ea typeface="HY울릉도B"/>
            </a:endParaRP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pic>
        <p:nvPicPr>
          <p:cNvPr id="20" name="그림 19" descr="그림3.jpg"/>
          <p:cNvPicPr>
            <a:picLocks noChangeAspect="1"/>
          </p:cNvPicPr>
          <p:nvPr/>
        </p:nvPicPr>
        <p:blipFill>
          <a:blip r:embed="rId2" cstate="print"/>
          <a:stretch>
            <a:fillRect/>
          </a:stretch>
        </p:blipFill>
        <p:spPr>
          <a:xfrm>
            <a:off x="783272" y="1484785"/>
            <a:ext cx="7510988" cy="5230867"/>
          </a:xfrm>
          <a:prstGeom prst="rect">
            <a:avLst/>
          </a:prstGeom>
        </p:spPr>
      </p:pic>
      <p:sp>
        <p:nvSpPr>
          <p:cNvPr id="21" name="모서리가 둥근 직사각형 20"/>
          <p:cNvSpPr/>
          <p:nvPr/>
        </p:nvSpPr>
        <p:spPr>
          <a:xfrm>
            <a:off x="1913243" y="1520788"/>
            <a:ext cx="5982203" cy="133214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sz="3200" b="1" dirty="0" smtClean="0"/>
              <a:t>소 발정 주기 호르몬의 변화</a:t>
            </a:r>
            <a:r>
              <a:rPr lang="en-US" altLang="ko-KR" dirty="0" smtClean="0"/>
              <a:t/>
            </a:r>
            <a:br>
              <a:rPr lang="en-US" altLang="ko-KR" dirty="0" smtClean="0"/>
            </a:br>
            <a:r>
              <a:rPr lang="en-US" altLang="ko-KR" b="1" dirty="0" smtClean="0"/>
              <a:t>(</a:t>
            </a:r>
            <a:r>
              <a:rPr lang="ko-KR" altLang="en-US" b="1" dirty="0" smtClean="0"/>
              <a:t>간에서 에스트로겐을 분해하지 않으면 다음 호르몬이 작용하지 않는다</a:t>
            </a:r>
            <a:r>
              <a:rPr lang="en-US" altLang="ko-KR" b="1" dirty="0" smtClean="0"/>
              <a:t>)</a:t>
            </a:r>
            <a:endParaRPr lang="ko-KR" altLang="en-US" b="1" dirty="0"/>
          </a:p>
        </p:txBody>
      </p:sp>
      <p:sp>
        <p:nvSpPr>
          <p:cNvPr id="22" name="모서리가 둥근 직사각형 21"/>
          <p:cNvSpPr/>
          <p:nvPr/>
        </p:nvSpPr>
        <p:spPr>
          <a:xfrm>
            <a:off x="1780305" y="3212976"/>
            <a:ext cx="1628489" cy="104411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smtClean="0"/>
              <a:t>간에서 분해가 필요</a:t>
            </a:r>
            <a:endParaRPr lang="ko-KR" altLang="en-US" b="1" dirty="0"/>
          </a:p>
        </p:txBody>
      </p:sp>
      <p:sp>
        <p:nvSpPr>
          <p:cNvPr id="25" name="모서리가 둥근 직사각형 24"/>
          <p:cNvSpPr/>
          <p:nvPr/>
        </p:nvSpPr>
        <p:spPr>
          <a:xfrm>
            <a:off x="4272890" y="3609020"/>
            <a:ext cx="1728192" cy="64807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smtClean="0"/>
              <a:t>에스트로겐</a:t>
            </a:r>
            <a:r>
              <a:rPr lang="en-US" altLang="ko-KR" b="1" dirty="0" smtClean="0"/>
              <a:t/>
            </a:r>
            <a:br>
              <a:rPr lang="en-US" altLang="ko-KR" b="1" dirty="0" smtClean="0"/>
            </a:br>
            <a:r>
              <a:rPr lang="en-US" altLang="ko-KR" b="1" dirty="0" smtClean="0"/>
              <a:t>(</a:t>
            </a:r>
            <a:r>
              <a:rPr lang="ko-KR" altLang="en-US" b="1" dirty="0" smtClean="0"/>
              <a:t>난포호르몬</a:t>
            </a:r>
            <a:r>
              <a:rPr lang="en-US" altLang="ko-KR" b="1" dirty="0" smtClean="0"/>
              <a:t>)</a:t>
            </a:r>
            <a:endParaRPr lang="ko-KR" altLang="en-US" b="1" dirty="0"/>
          </a:p>
        </p:txBody>
      </p:sp>
      <p:sp>
        <p:nvSpPr>
          <p:cNvPr id="26" name="모서리가 둥근 직사각형 25"/>
          <p:cNvSpPr/>
          <p:nvPr/>
        </p:nvSpPr>
        <p:spPr>
          <a:xfrm>
            <a:off x="3774373" y="5049180"/>
            <a:ext cx="1927599" cy="64807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err="1" smtClean="0"/>
              <a:t>프로게스테론</a:t>
            </a:r>
            <a:r>
              <a:rPr lang="en-US" altLang="ko-KR" b="1" dirty="0" smtClean="0"/>
              <a:t/>
            </a:r>
            <a:br>
              <a:rPr lang="en-US" altLang="ko-KR" b="1" dirty="0" smtClean="0"/>
            </a:br>
            <a:r>
              <a:rPr lang="en-US" altLang="ko-KR" b="1" dirty="0" smtClean="0"/>
              <a:t>(</a:t>
            </a:r>
            <a:r>
              <a:rPr lang="ko-KR" altLang="en-US" b="1" dirty="0" smtClean="0"/>
              <a:t>황체호르몬</a:t>
            </a:r>
            <a:r>
              <a:rPr lang="en-US" altLang="ko-KR" b="1" dirty="0" smtClean="0"/>
              <a:t>)</a:t>
            </a:r>
            <a:endParaRPr lang="ko-KR" altLang="en-US" b="1" dirty="0"/>
          </a:p>
        </p:txBody>
      </p:sp>
      <p:sp>
        <p:nvSpPr>
          <p:cNvPr id="27" name="모서리가 둥근 직사각형 26"/>
          <p:cNvSpPr/>
          <p:nvPr/>
        </p:nvSpPr>
        <p:spPr>
          <a:xfrm>
            <a:off x="3342325" y="6237312"/>
            <a:ext cx="4918700" cy="46805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smtClean="0"/>
              <a:t>황체호르몬이 낮으면 임신이 되지 않는다</a:t>
            </a:r>
            <a:r>
              <a:rPr lang="en-US" altLang="ko-KR" b="1" dirty="0" smtClean="0"/>
              <a:t>.</a:t>
            </a:r>
            <a:endParaRPr lang="ko-KR" altLang="en-US" b="1" dirty="0"/>
          </a:p>
        </p:txBody>
      </p:sp>
      <p:sp>
        <p:nvSpPr>
          <p:cNvPr id="29" name="아래쪽 화살표 28"/>
          <p:cNvSpPr/>
          <p:nvPr/>
        </p:nvSpPr>
        <p:spPr>
          <a:xfrm>
            <a:off x="2378525" y="3789040"/>
            <a:ext cx="265876" cy="684076"/>
          </a:xfrm>
          <a:prstGeom prst="downArrow">
            <a:avLst/>
          </a:prstGeom>
          <a:solidFill>
            <a:schemeClr val="lt1">
              <a:alpha val="3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lang="ko-KR" altLang="en-US"/>
          </a:p>
        </p:txBody>
      </p:sp>
      <p:sp>
        <p:nvSpPr>
          <p:cNvPr id="30" name="곱셈 기호 29"/>
          <p:cNvSpPr/>
          <p:nvPr/>
        </p:nvSpPr>
        <p:spPr>
          <a:xfrm>
            <a:off x="1946478" y="3392996"/>
            <a:ext cx="1096737" cy="972108"/>
          </a:xfrm>
          <a:prstGeom prst="mathMultiply">
            <a:avLst/>
          </a:prstGeom>
          <a:solidFill>
            <a:schemeClr val="accent2">
              <a:alpha val="30000"/>
            </a:schemeClr>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ko-KR" altLang="en-US"/>
          </a:p>
        </p:txBody>
      </p:sp>
      <p:sp>
        <p:nvSpPr>
          <p:cNvPr id="31" name="모서리가 둥근 직사각형 30"/>
          <p:cNvSpPr/>
          <p:nvPr/>
        </p:nvSpPr>
        <p:spPr>
          <a:xfrm>
            <a:off x="2312057" y="6453336"/>
            <a:ext cx="631455" cy="252028"/>
          </a:xfrm>
          <a:prstGeom prst="roundRect">
            <a:avLst/>
          </a:prstGeom>
          <a:solidFill>
            <a:schemeClr val="dk1">
              <a:alpha val="5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ko-KR" altLang="en-US" b="1" dirty="0" smtClean="0"/>
              <a:t>발정</a:t>
            </a:r>
            <a:endParaRPr lang="ko-KR" altLang="en-US" b="1" dirty="0"/>
          </a:p>
        </p:txBody>
      </p:sp>
    </p:spTree>
    <p:extLst>
      <p:ext uri="{BB962C8B-B14F-4D97-AF65-F5344CB8AC3E}">
        <p14:creationId xmlns:p14="http://schemas.microsoft.com/office/powerpoint/2010/main" val="176725841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fld id="{516C4E17-EA00-48D7-9432-ACBDEAD51795}" type="slidenum">
              <a:rPr lang="ko-KR" altLang="en-US" smtClean="0"/>
              <a:pPr lvl="0">
                <a:defRPr lang="ko-KR" altLang="en-US"/>
              </a:pPr>
              <a:t>2</a:t>
            </a:fld>
            <a:endParaRPr lang="ko-KR" altLang="en-US"/>
          </a:p>
        </p:txBody>
      </p:sp>
      <p:grpSp>
        <p:nvGrpSpPr>
          <p:cNvPr id="3" name="그룹 2"/>
          <p:cNvGrpSpPr/>
          <p:nvPr/>
        </p:nvGrpSpPr>
        <p:grpSpPr>
          <a:xfrm>
            <a:off x="-7138" y="203737"/>
            <a:ext cx="1486160" cy="400110"/>
            <a:chOff x="-7734" y="203737"/>
            <a:chExt cx="1610007" cy="400110"/>
          </a:xfrm>
        </p:grpSpPr>
        <p:sp>
          <p:nvSpPr>
            <p:cNvPr id="4" name="직사각형 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5" name="TextBox 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6" name="TextBox 5"/>
          <p:cNvSpPr txBox="1"/>
          <p:nvPr/>
        </p:nvSpPr>
        <p:spPr>
          <a:xfrm>
            <a:off x="1819049" y="249903"/>
            <a:ext cx="1693092" cy="338554"/>
          </a:xfrm>
          <a:prstGeom prst="rect">
            <a:avLst/>
          </a:prstGeom>
          <a:noFill/>
        </p:spPr>
        <p:txBody>
          <a:bodyPr wrap="none">
            <a:spAutoFit/>
          </a:bodyPr>
          <a:lstStyle/>
          <a:p>
            <a:pPr algn="r">
              <a:defRPr lang="ko-KR" altLang="en-US"/>
            </a:pPr>
            <a:r>
              <a:rPr lang="ko-KR" altLang="en-US" sz="1600" b="1" dirty="0" smtClean="0">
                <a:gradFill>
                  <a:gsLst>
                    <a:gs pos="100000">
                      <a:schemeClr val="tx1">
                        <a:lumMod val="75000"/>
                        <a:lumOff val="25000"/>
                      </a:schemeClr>
                    </a:gs>
                    <a:gs pos="100000">
                      <a:schemeClr val="tx1"/>
                    </a:gs>
                  </a:gsLst>
                  <a:path path="circle">
                    <a:fillToRect l="100000" t="100000"/>
                  </a:path>
                </a:gradFill>
                <a:latin typeface="Raleway"/>
              </a:rPr>
              <a:t>송아지 사양관리</a:t>
            </a:r>
            <a:endParaRPr lang="ko-KR" altLang="en-US" sz="1600" b="1" dirty="0">
              <a:gradFill>
                <a:gsLst>
                  <a:gs pos="100000">
                    <a:schemeClr val="tx1">
                      <a:lumMod val="75000"/>
                      <a:lumOff val="25000"/>
                    </a:schemeClr>
                  </a:gs>
                  <a:gs pos="100000">
                    <a:schemeClr val="tx1"/>
                  </a:gs>
                </a:gsLst>
                <a:path path="circle">
                  <a:fillToRect l="100000" t="100000"/>
                </a:path>
              </a:gradFill>
              <a:latin typeface="Raleway"/>
            </a:endParaRPr>
          </a:p>
        </p:txBody>
      </p:sp>
      <p:cxnSp>
        <p:nvCxnSpPr>
          <p:cNvPr id="7"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10" name="직사각형 9"/>
          <p:cNvSpPr/>
          <p:nvPr/>
        </p:nvSpPr>
        <p:spPr>
          <a:xfrm>
            <a:off x="296008" y="1196752"/>
            <a:ext cx="8530003" cy="5661248"/>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lnSpc>
                <a:spcPct val="150000"/>
              </a:lnSpc>
              <a:tabLst>
                <a:tab pos="180022" algn="l"/>
              </a:tabLst>
              <a:defRPr lang="ko-KR" altLang="en-US"/>
            </a:pPr>
            <a:endParaRPr lang="en-US" altLang="ko-KR" sz="3200" dirty="0">
              <a:solidFill>
                <a:schemeClr val="tx1">
                  <a:lumMod val="85000"/>
                  <a:lumOff val="15000"/>
                </a:schemeClr>
              </a:solidFill>
              <a:latin typeface="한컴 솔잎 M"/>
              <a:ea typeface="한컴 솔잎 M"/>
              <a:cs typeface="맑은 고딕"/>
            </a:endParaRPr>
          </a:p>
        </p:txBody>
      </p:sp>
      <p:sp>
        <p:nvSpPr>
          <p:cNvPr id="11" name="직사각형 10"/>
          <p:cNvSpPr/>
          <p:nvPr/>
        </p:nvSpPr>
        <p:spPr>
          <a:xfrm>
            <a:off x="467544" y="1124744"/>
            <a:ext cx="8109209" cy="5693866"/>
          </a:xfrm>
          <a:prstGeom prst="rect">
            <a:avLst/>
          </a:prstGeom>
        </p:spPr>
        <p:txBody>
          <a:bodyPr wrap="square">
            <a:spAutoFit/>
          </a:bodyPr>
          <a:lstStyle/>
          <a:p>
            <a:pPr marL="285750" indent="-285750">
              <a:buFont typeface="Wingdings" charset="2"/>
              <a:buChar char="l"/>
              <a:defRPr lang="ko-KR" altLang="en-US"/>
            </a:pPr>
            <a:r>
              <a:rPr lang="ko-KR" altLang="ko-KR" sz="2800" b="1" dirty="0">
                <a:latin typeface="함초롬바탕"/>
                <a:ea typeface="함초롬바탕"/>
              </a:rPr>
              <a:t>생후 3개월 이내는 어미젖과 대용유 고형분사료 위주로 사육한다.</a:t>
            </a:r>
          </a:p>
          <a:p>
            <a:pPr marL="285750" indent="-285750">
              <a:buFont typeface="Wingdings" charset="2"/>
              <a:buChar char="l"/>
              <a:defRPr lang="ko-KR" altLang="en-US"/>
            </a:pPr>
            <a:endParaRPr lang="ko-KR" altLang="ko-KR" sz="2800" b="1" dirty="0">
              <a:latin typeface="함초롬바탕"/>
              <a:ea typeface="함초롬바탕"/>
            </a:endParaRPr>
          </a:p>
          <a:p>
            <a:pPr marL="285750" indent="-285750">
              <a:buFont typeface="Wingdings" charset="2"/>
              <a:buChar char="l"/>
              <a:defRPr lang="ko-KR" altLang="en-US"/>
            </a:pPr>
            <a:r>
              <a:rPr lang="ko-KR" altLang="ko-KR" sz="2800" b="1" dirty="0">
                <a:latin typeface="함초롬바탕"/>
                <a:ea typeface="함초롬바탕"/>
              </a:rPr>
              <a:t>생후 3개월 이후는 농후사료를 1일 3kg에 조사료는 최대한 급여한다.</a:t>
            </a:r>
          </a:p>
          <a:p>
            <a:pPr marL="285750" indent="-285750">
              <a:buFont typeface="Wingdings" charset="2"/>
              <a:buChar char="l"/>
              <a:defRPr lang="ko-KR" altLang="en-US"/>
            </a:pPr>
            <a:endParaRPr lang="ko-KR" altLang="ko-KR" sz="2800" b="1" dirty="0">
              <a:latin typeface="함초롬바탕"/>
              <a:ea typeface="함초롬바탕"/>
            </a:endParaRPr>
          </a:p>
          <a:p>
            <a:pPr marL="285750" indent="-285750">
              <a:buFont typeface="Wingdings" charset="2"/>
              <a:buChar char="l"/>
              <a:defRPr lang="ko-KR" altLang="en-US"/>
            </a:pPr>
            <a:r>
              <a:rPr lang="ko-KR" altLang="ko-KR" sz="2800" b="1" dirty="0">
                <a:latin typeface="함초롬바탕"/>
                <a:ea typeface="함초롬바탕"/>
              </a:rPr>
              <a:t>태아의 영양과 성장</a:t>
            </a:r>
          </a:p>
          <a:p>
            <a:pPr marL="285750" indent="-285750">
              <a:buFont typeface="Wingdings" charset="2"/>
              <a:buChar char="l"/>
              <a:defRPr lang="ko-KR" altLang="en-US"/>
            </a:pPr>
            <a:endParaRPr lang="ko-KR" altLang="ko-KR" sz="2800" b="1" dirty="0">
              <a:latin typeface="함초롬바탕"/>
              <a:ea typeface="함초롬바탕"/>
            </a:endParaRPr>
          </a:p>
          <a:p>
            <a:pPr marL="285750" indent="-285750">
              <a:buFont typeface="Wingdings" charset="2"/>
              <a:buChar char="l"/>
              <a:defRPr lang="ko-KR" altLang="en-US"/>
            </a:pPr>
            <a:r>
              <a:rPr lang="ko-KR" altLang="ko-KR" sz="2800" b="1" dirty="0">
                <a:latin typeface="함초롬바탕"/>
                <a:ea typeface="함초롬바탕"/>
              </a:rPr>
              <a:t>어미소에 태아 및 유선의 성장에 필요한 충분한 양의 영양공급</a:t>
            </a:r>
          </a:p>
          <a:p>
            <a:pPr marL="285750" indent="-285750">
              <a:buFont typeface="Wingdings" charset="2"/>
              <a:buChar char="l"/>
              <a:defRPr lang="ko-KR" altLang="en-US"/>
            </a:pPr>
            <a:endParaRPr lang="ko-KR" altLang="ko-KR" sz="2800" b="1" dirty="0">
              <a:latin typeface="함초롬바탕"/>
              <a:ea typeface="함초롬바탕"/>
            </a:endParaRPr>
          </a:p>
          <a:p>
            <a:pPr marL="285750" indent="-285750">
              <a:buFont typeface="Wingdings" charset="2"/>
              <a:buChar char="l"/>
              <a:defRPr lang="ko-KR" altLang="en-US"/>
            </a:pPr>
            <a:r>
              <a:rPr lang="ko-KR" altLang="ko-KR" sz="2800" b="1" dirty="0">
                <a:latin typeface="함초롬바탕"/>
                <a:ea typeface="함초롬바탕"/>
              </a:rPr>
              <a:t>어미소의 비유능력 및 번식 성적 향상을 목표로 한다.</a:t>
            </a:r>
          </a:p>
        </p:txBody>
      </p:sp>
    </p:spTree>
    <p:extLst>
      <p:ext uri="{BB962C8B-B14F-4D97-AF65-F5344CB8AC3E}">
        <p14:creationId xmlns:p14="http://schemas.microsoft.com/office/powerpoint/2010/main" val="164805106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직사각형 59"/>
          <p:cNvSpPr/>
          <p:nvPr/>
        </p:nvSpPr>
        <p:spPr>
          <a:xfrm>
            <a:off x="298641" y="1376772"/>
            <a:ext cx="8527370" cy="5481228"/>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0056" indent="-450056">
              <a:lnSpc>
                <a:spcPct val="150000"/>
              </a:lnSpc>
              <a:tabLst>
                <a:tab pos="180022" algn="l"/>
                <a:tab pos="450056" algn="l"/>
              </a:tabLst>
              <a:defRPr lang="ko-KR" altLang="en-US"/>
            </a:pPr>
            <a:endParaRPr lang="ko-KR" altLang="en-US" sz="2400" dirty="0">
              <a:solidFill>
                <a:schemeClr val="tx1">
                  <a:lumMod val="90000"/>
                  <a:lumOff val="10000"/>
                </a:schemeClr>
              </a:solidFill>
              <a:latin typeface="한컴 솔잎 M"/>
              <a:ea typeface="한컴 솔잎 M"/>
            </a:endParaRPr>
          </a:p>
          <a:p>
            <a:pPr marL="450056" indent="-450056">
              <a:buFont typeface="Wingdings"/>
              <a:buChar char="Ø"/>
              <a:defRPr lang="ko-KR" altLang="en-US"/>
            </a:pPr>
            <a:r>
              <a:rPr lang="ko-KR" altLang="en-US" sz="2400" dirty="0" smtClean="0">
                <a:solidFill>
                  <a:schemeClr val="tx1">
                    <a:lumMod val="90000"/>
                    <a:lumOff val="10000"/>
                  </a:schemeClr>
                </a:solidFill>
                <a:latin typeface="한컴 솔잎 M"/>
                <a:ea typeface="한컴 솔잎 M"/>
              </a:rPr>
              <a:t>어미소에게 송아지 설사 예방백신을 분만 6주전, 4주전에 1, 2차 주사하자</a:t>
            </a:r>
            <a:endParaRPr lang="en-US" altLang="ko-KR" sz="2400" dirty="0" smtClean="0">
              <a:solidFill>
                <a:schemeClr val="tx1">
                  <a:lumMod val="90000"/>
                  <a:lumOff val="10000"/>
                </a:schemeClr>
              </a:solidFill>
              <a:latin typeface="한컴 솔잎 M"/>
              <a:ea typeface="한컴 솔잎 M"/>
            </a:endParaRPr>
          </a:p>
          <a:p>
            <a:pPr marL="450056" indent="-450056">
              <a:buFont typeface="Wingdings"/>
              <a:buChar char="Ø"/>
              <a:defRPr lang="ko-KR" altLang="en-US"/>
            </a:pPr>
            <a:endParaRPr lang="ko-KR" altLang="en-US" sz="2400" dirty="0">
              <a:solidFill>
                <a:schemeClr val="tx1">
                  <a:lumMod val="90000"/>
                  <a:lumOff val="10000"/>
                </a:schemeClr>
              </a:solidFill>
              <a:latin typeface="한컴 솔잎 M"/>
              <a:ea typeface="한컴 솔잎 M"/>
            </a:endParaRPr>
          </a:p>
          <a:p>
            <a:pPr marL="450056" indent="-450056">
              <a:buFont typeface="Wingdings"/>
              <a:buChar char="Ø"/>
              <a:tabLst>
                <a:tab pos="180022" algn="l"/>
              </a:tabLst>
              <a:defRPr lang="ko-KR" altLang="en-US"/>
            </a:pPr>
            <a:r>
              <a:rPr lang="ko-KR" altLang="en-US" sz="2400" dirty="0" err="1">
                <a:solidFill>
                  <a:schemeClr val="tx1">
                    <a:lumMod val="90000"/>
                    <a:lumOff val="10000"/>
                  </a:schemeClr>
                </a:solidFill>
                <a:latin typeface="한컴 솔잎 M"/>
                <a:ea typeface="한컴 솔잎 M"/>
              </a:rPr>
              <a:t>어미소에게</a:t>
            </a:r>
            <a:r>
              <a:rPr lang="ko-KR" altLang="en-US" sz="2400" dirty="0">
                <a:solidFill>
                  <a:schemeClr val="tx1">
                    <a:lumMod val="90000"/>
                    <a:lumOff val="10000"/>
                  </a:schemeClr>
                </a:solidFill>
                <a:latin typeface="한컴 솔잎 M"/>
                <a:ea typeface="한컴 솔잎 M"/>
              </a:rPr>
              <a:t> 분만 전 최소 2~3개월 전에 비타민 </a:t>
            </a:r>
            <a:r>
              <a:rPr lang="en-US" altLang="ko-KR" sz="2400" dirty="0">
                <a:solidFill>
                  <a:schemeClr val="tx1">
                    <a:lumMod val="90000"/>
                    <a:lumOff val="10000"/>
                  </a:schemeClr>
                </a:solidFill>
                <a:latin typeface="한컴 솔잎 M"/>
                <a:ea typeface="한컴 솔잎 M"/>
              </a:rPr>
              <a:t>A,D3</a:t>
            </a:r>
            <a:r>
              <a:rPr lang="ko-KR" altLang="en-US" sz="2400" dirty="0">
                <a:solidFill>
                  <a:schemeClr val="tx1">
                    <a:lumMod val="90000"/>
                    <a:lumOff val="10000"/>
                  </a:schemeClr>
                </a:solidFill>
                <a:latin typeface="한컴 솔잎 M"/>
                <a:ea typeface="한컴 솔잎 M"/>
              </a:rPr>
              <a:t>,</a:t>
            </a:r>
            <a:r>
              <a:rPr lang="en-US" altLang="ko-KR" sz="2400" dirty="0">
                <a:solidFill>
                  <a:schemeClr val="tx1">
                    <a:lumMod val="90000"/>
                    <a:lumOff val="10000"/>
                  </a:schemeClr>
                </a:solidFill>
                <a:latin typeface="한컴 솔잎 M"/>
                <a:ea typeface="한컴 솔잎 M"/>
              </a:rPr>
              <a:t>E</a:t>
            </a:r>
            <a:r>
              <a:rPr lang="ko-KR" altLang="en-US" sz="2400" dirty="0">
                <a:solidFill>
                  <a:schemeClr val="tx1">
                    <a:lumMod val="90000"/>
                    <a:lumOff val="10000"/>
                  </a:schemeClr>
                </a:solidFill>
                <a:latin typeface="한컴 솔잎 M"/>
                <a:ea typeface="한컴 솔잎 M"/>
              </a:rPr>
              <a:t> 및 미네랄 (구리,코발트,아연) 제제를 투여하자 (주사 또는 경구투여</a:t>
            </a:r>
            <a:r>
              <a:rPr lang="ko-KR" altLang="en-US" sz="2400" dirty="0" smtClean="0">
                <a:solidFill>
                  <a:schemeClr val="tx1">
                    <a:lumMod val="90000"/>
                    <a:lumOff val="10000"/>
                  </a:schemeClr>
                </a:solidFill>
                <a:latin typeface="한컴 솔잎 M"/>
                <a:ea typeface="한컴 솔잎 M"/>
              </a:rPr>
              <a:t>)</a:t>
            </a:r>
            <a:endParaRPr lang="en-US" altLang="ko-KR" sz="2400" dirty="0" smtClean="0">
              <a:solidFill>
                <a:schemeClr val="tx1">
                  <a:lumMod val="90000"/>
                  <a:lumOff val="10000"/>
                </a:schemeClr>
              </a:solidFill>
              <a:latin typeface="한컴 솔잎 M"/>
              <a:ea typeface="한컴 솔잎 M"/>
            </a:endParaRPr>
          </a:p>
          <a:p>
            <a:pPr marL="450056" indent="-450056">
              <a:buFont typeface="Wingdings"/>
              <a:buChar char="Ø"/>
              <a:tabLst>
                <a:tab pos="180022" algn="l"/>
              </a:tabLst>
              <a:defRPr lang="ko-KR" altLang="en-US"/>
            </a:pPr>
            <a:endParaRPr lang="ko-KR" altLang="en-US" sz="2400" dirty="0">
              <a:solidFill>
                <a:schemeClr val="tx1">
                  <a:lumMod val="90000"/>
                  <a:lumOff val="10000"/>
                </a:schemeClr>
              </a:solidFill>
              <a:latin typeface="한컴 솔잎 M"/>
              <a:ea typeface="한컴 솔잎 M"/>
            </a:endParaRPr>
          </a:p>
          <a:p>
            <a:pPr marL="450056" indent="-450056">
              <a:buFont typeface="Wingdings"/>
              <a:buChar char="Ø"/>
              <a:defRPr lang="ko-KR" altLang="en-US"/>
            </a:pPr>
            <a:r>
              <a:rPr lang="ko-KR" altLang="en-US" sz="2400" dirty="0">
                <a:solidFill>
                  <a:schemeClr val="tx1">
                    <a:lumMod val="90000"/>
                    <a:lumOff val="10000"/>
                  </a:schemeClr>
                </a:solidFill>
                <a:latin typeface="한컴 솔잎 M"/>
                <a:ea typeface="한컴 솔잎 M"/>
              </a:rPr>
              <a:t>송아지에게 초유의 정량을 </a:t>
            </a:r>
            <a:r>
              <a:rPr lang="ko-KR" altLang="en-US" sz="2400" dirty="0" smtClean="0">
                <a:solidFill>
                  <a:schemeClr val="tx1">
                    <a:lumMod val="90000"/>
                    <a:lumOff val="10000"/>
                  </a:schemeClr>
                </a:solidFill>
                <a:latin typeface="한컴 솔잎 M"/>
                <a:ea typeface="한컴 솔잎 M"/>
              </a:rPr>
              <a:t>먹이자</a:t>
            </a:r>
            <a:endParaRPr lang="en-US" altLang="ko-KR" sz="2400" dirty="0" smtClean="0">
              <a:solidFill>
                <a:schemeClr val="tx1">
                  <a:lumMod val="90000"/>
                  <a:lumOff val="10000"/>
                </a:schemeClr>
              </a:solidFill>
              <a:latin typeface="한컴 솔잎 M"/>
              <a:ea typeface="한컴 솔잎 M"/>
            </a:endParaRPr>
          </a:p>
          <a:p>
            <a:pPr marL="450056" indent="-450056">
              <a:buFont typeface="Wingdings"/>
              <a:buChar char="Ø"/>
              <a:defRPr lang="ko-KR" altLang="en-US"/>
            </a:pPr>
            <a:endParaRPr lang="ko-KR" altLang="en-US" sz="2400" dirty="0">
              <a:solidFill>
                <a:schemeClr val="tx1">
                  <a:lumMod val="90000"/>
                  <a:lumOff val="10000"/>
                </a:schemeClr>
              </a:solidFill>
              <a:latin typeface="한컴 솔잎 M"/>
              <a:ea typeface="한컴 솔잎 M"/>
            </a:endParaRPr>
          </a:p>
          <a:p>
            <a:pPr marL="450056" indent="-450056">
              <a:buFont typeface="Wingdings"/>
              <a:buChar char="Ø"/>
              <a:tabLst>
                <a:tab pos="180022" algn="l"/>
              </a:tabLst>
              <a:defRPr lang="ko-KR" altLang="en-US"/>
            </a:pPr>
            <a:r>
              <a:rPr lang="ko-KR" altLang="en-US" sz="2400" dirty="0">
                <a:solidFill>
                  <a:schemeClr val="tx1">
                    <a:lumMod val="90000"/>
                    <a:lumOff val="10000"/>
                  </a:schemeClr>
                </a:solidFill>
                <a:latin typeface="한컴 솔잎 M"/>
                <a:ea typeface="한컴 솔잎 M"/>
              </a:rPr>
              <a:t>송아지에게 비타민 </a:t>
            </a:r>
            <a:r>
              <a:rPr lang="en-US" altLang="ko-KR" sz="2400" dirty="0">
                <a:solidFill>
                  <a:schemeClr val="tx1">
                    <a:lumMod val="90000"/>
                    <a:lumOff val="10000"/>
                  </a:schemeClr>
                </a:solidFill>
                <a:latin typeface="한컴 솔잎 M"/>
                <a:ea typeface="한컴 솔잎 M"/>
              </a:rPr>
              <a:t>A,D3</a:t>
            </a:r>
            <a:r>
              <a:rPr lang="ko-KR" altLang="en-US" sz="2400" dirty="0">
                <a:solidFill>
                  <a:schemeClr val="tx1">
                    <a:lumMod val="90000"/>
                    <a:lumOff val="10000"/>
                  </a:schemeClr>
                </a:solidFill>
                <a:latin typeface="한컴 솔잎 M"/>
                <a:ea typeface="한컴 솔잎 M"/>
              </a:rPr>
              <a:t>,</a:t>
            </a:r>
            <a:r>
              <a:rPr lang="en-US" altLang="ko-KR" sz="2400" dirty="0">
                <a:solidFill>
                  <a:schemeClr val="tx1">
                    <a:lumMod val="90000"/>
                    <a:lumOff val="10000"/>
                  </a:schemeClr>
                </a:solidFill>
                <a:latin typeface="한컴 솔잎 M"/>
                <a:ea typeface="한컴 솔잎 M"/>
              </a:rPr>
              <a:t>E</a:t>
            </a:r>
            <a:r>
              <a:rPr lang="ko-KR" altLang="en-US" sz="2400" dirty="0">
                <a:solidFill>
                  <a:schemeClr val="tx1">
                    <a:lumMod val="90000"/>
                    <a:lumOff val="10000"/>
                  </a:schemeClr>
                </a:solidFill>
                <a:latin typeface="한컴 솔잎 M"/>
                <a:ea typeface="한컴 솔잎 M"/>
              </a:rPr>
              <a:t> 주사 (노바비트0.3~0.5</a:t>
            </a:r>
            <a:r>
              <a:rPr lang="en-US" altLang="ko-KR" sz="2400" dirty="0">
                <a:solidFill>
                  <a:schemeClr val="tx1">
                    <a:lumMod val="90000"/>
                    <a:lumOff val="10000"/>
                  </a:schemeClr>
                </a:solidFill>
                <a:latin typeface="한컴 솔잎 M"/>
                <a:ea typeface="한컴 솔잎 M"/>
              </a:rPr>
              <a:t>cc)</a:t>
            </a:r>
            <a:r>
              <a:rPr lang="en-US" altLang="ko-KR" sz="2400" dirty="0">
                <a:solidFill>
                  <a:schemeClr val="tx1">
                    <a:lumMod val="85000"/>
                    <a:lumOff val="15000"/>
                  </a:schemeClr>
                </a:solidFill>
                <a:latin typeface="한컴 솔잎 M"/>
                <a:ea typeface="한컴 솔잎 M"/>
                <a:cs typeface="맑은 고딕"/>
              </a:rPr>
              <a:t> </a:t>
            </a:r>
          </a:p>
          <a:p>
            <a:pPr marL="450056" indent="-450056" algn="ctr">
              <a:lnSpc>
                <a:spcPct val="150000"/>
              </a:lnSpc>
              <a:tabLst>
                <a:tab pos="180022" algn="l"/>
              </a:tabLst>
              <a:defRPr lang="ko-KR" altLang="en-US"/>
            </a:pPr>
            <a:endParaRPr lang="en-US" altLang="ko-KR" sz="2400" dirty="0">
              <a:solidFill>
                <a:schemeClr val="tx1">
                  <a:lumMod val="85000"/>
                  <a:lumOff val="15000"/>
                </a:schemeClr>
              </a:solidFill>
              <a:latin typeface="한컴 솔잎 M"/>
              <a:ea typeface="한컴 솔잎 M"/>
              <a:cs typeface="맑은 고딕"/>
            </a:endParaRPr>
          </a:p>
          <a:p>
            <a:pPr marL="450056" indent="-450056">
              <a:buFont typeface="Wingdings"/>
              <a:buChar char="Ø"/>
              <a:tabLst>
                <a:tab pos="180022" algn="l"/>
              </a:tabLst>
              <a:defRPr lang="ko-KR" altLang="en-US"/>
            </a:pPr>
            <a:endParaRPr lang="en-US" altLang="ko-KR" sz="2400" dirty="0" smtClean="0">
              <a:solidFill>
                <a:schemeClr val="tx1">
                  <a:lumMod val="90000"/>
                  <a:lumOff val="10000"/>
                </a:schemeClr>
              </a:solidFill>
              <a:latin typeface="한컴 솔잎 M"/>
              <a:ea typeface="한컴 솔잎 M"/>
            </a:endParaRPr>
          </a:p>
        </p:txBody>
      </p:sp>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620688"/>
            <a:ext cx="7314216" cy="769441"/>
          </a:xfrm>
          <a:prstGeom prst="rect">
            <a:avLst/>
          </a:prstGeom>
        </p:spPr>
        <p:txBody>
          <a:bodyPr wrap="square">
            <a:spAutoFit/>
          </a:bodyPr>
          <a:lstStyle/>
          <a:p>
            <a:pPr lvl="0">
              <a:defRPr lang="ko-KR" altLang="en-US"/>
            </a:pPr>
            <a:r>
              <a:rPr lang="ko-KR" altLang="en-US" sz="4400">
                <a:gradFill>
                  <a:gsLst>
                    <a:gs pos="100000">
                      <a:schemeClr val="tx1">
                        <a:lumMod val="75000"/>
                        <a:lumOff val="25000"/>
                      </a:schemeClr>
                    </a:gs>
                    <a:gs pos="100000">
                      <a:schemeClr val="tx1"/>
                    </a:gs>
                  </a:gsLst>
                  <a:path path="circle">
                    <a:fillToRect l="100000" t="100000"/>
                  </a:path>
                </a:gradFill>
                <a:latin typeface="HY울릉도B"/>
                <a:ea typeface="HY울릉도B"/>
              </a:rPr>
              <a:t>송아지 설사</a:t>
            </a: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19</a:t>
            </a:r>
            <a:endParaRPr lang="ko-KR" alt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직사각형 59"/>
          <p:cNvSpPr/>
          <p:nvPr/>
        </p:nvSpPr>
        <p:spPr>
          <a:xfrm>
            <a:off x="298641" y="1376772"/>
            <a:ext cx="8527370" cy="5481228"/>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0056" indent="-450056">
              <a:lnSpc>
                <a:spcPct val="150000"/>
              </a:lnSpc>
              <a:tabLst>
                <a:tab pos="180022" algn="l"/>
                <a:tab pos="450056" algn="l"/>
              </a:tabLst>
              <a:defRPr lang="ko-KR" altLang="en-US"/>
            </a:pPr>
            <a:r>
              <a:rPr lang="en-US" altLang="ko-KR" sz="4000" dirty="0">
                <a:solidFill>
                  <a:schemeClr val="tx1">
                    <a:lumMod val="85000"/>
                    <a:lumOff val="15000"/>
                  </a:schemeClr>
                </a:solidFill>
                <a:latin typeface="한컴 솔잎 M"/>
                <a:ea typeface="한컴 솔잎 M"/>
                <a:cs typeface="맑은 고딕"/>
              </a:rPr>
              <a:t> </a:t>
            </a:r>
            <a:r>
              <a:rPr lang="ko-KR" altLang="en-US" sz="3200" b="1" u="sng" dirty="0" smtClean="0">
                <a:solidFill>
                  <a:schemeClr val="accent2"/>
                </a:solidFill>
                <a:latin typeface="한컴 솔잎 M"/>
                <a:ea typeface="한컴 솔잎 M"/>
              </a:rPr>
              <a:t>송아지가 </a:t>
            </a:r>
            <a:r>
              <a:rPr lang="ko-KR" altLang="en-US" sz="3200" b="1" u="sng" dirty="0">
                <a:solidFill>
                  <a:schemeClr val="accent2"/>
                </a:solidFill>
                <a:latin typeface="한컴 솔잎 M"/>
                <a:ea typeface="한컴 솔잎 M"/>
              </a:rPr>
              <a:t>설사하면 송아지 배를 먼저 만져본다</a:t>
            </a:r>
          </a:p>
          <a:p>
            <a:pPr marL="450056" indent="-450056">
              <a:buFont typeface="Wingdings"/>
              <a:buChar char="Ø"/>
              <a:defRPr lang="ko-KR" altLang="en-US"/>
            </a:pPr>
            <a:endParaRPr lang="ko-KR" altLang="en-US" sz="3600" dirty="0">
              <a:solidFill>
                <a:schemeClr val="tx1">
                  <a:lumMod val="90000"/>
                  <a:lumOff val="10000"/>
                </a:schemeClr>
              </a:solidFill>
              <a:latin typeface="한컴 솔잎 M"/>
              <a:ea typeface="한컴 솔잎 M"/>
            </a:endParaRPr>
          </a:p>
          <a:p>
            <a:pPr marL="36000" indent="-360045">
              <a:buFont typeface="Wingdings"/>
              <a:buNone/>
              <a:defRPr lang="ko-KR" altLang="en-US"/>
            </a:pPr>
            <a:r>
              <a:rPr lang="ko-KR" altLang="en-US" sz="2800" dirty="0">
                <a:solidFill>
                  <a:schemeClr val="tx1">
                    <a:lumMod val="90000"/>
                    <a:lumOff val="10000"/>
                  </a:schemeClr>
                </a:solidFill>
                <a:latin typeface="한컴 솔잎 M"/>
                <a:ea typeface="한컴 솔잎 M"/>
              </a:rPr>
              <a:t>1) 송아지 배에서 </a:t>
            </a:r>
            <a:r>
              <a:rPr lang="ko-KR" altLang="en-US" sz="2800" dirty="0" err="1">
                <a:solidFill>
                  <a:schemeClr val="tx1">
                    <a:lumMod val="90000"/>
                    <a:lumOff val="10000"/>
                  </a:schemeClr>
                </a:solidFill>
                <a:latin typeface="한컴 솔잎 M"/>
                <a:ea typeface="한컴 솔잎 M"/>
              </a:rPr>
              <a:t>소화안된</a:t>
            </a:r>
            <a:r>
              <a:rPr lang="ko-KR" altLang="en-US" sz="2800" dirty="0">
                <a:solidFill>
                  <a:schemeClr val="tx1">
                    <a:lumMod val="90000"/>
                    <a:lumOff val="10000"/>
                  </a:schemeClr>
                </a:solidFill>
                <a:latin typeface="한컴 솔잎 M"/>
                <a:ea typeface="한컴 솔잎 M"/>
              </a:rPr>
              <a:t> 내용물(밖에서 출렁거리는 소리가 들림)이 많으면 무조건 24시간 금식!!!</a:t>
            </a:r>
          </a:p>
          <a:p>
            <a:pPr marL="36000" indent="-360045">
              <a:buFont typeface="Wingdings"/>
              <a:buNone/>
              <a:defRPr lang="ko-KR" altLang="en-US"/>
            </a:pPr>
            <a:r>
              <a:rPr lang="ko-KR" altLang="en-US" sz="2800" dirty="0" smtClean="0">
                <a:solidFill>
                  <a:schemeClr val="tx1">
                    <a:lumMod val="90000"/>
                    <a:lumOff val="10000"/>
                  </a:schemeClr>
                </a:solidFill>
                <a:latin typeface="한컴 솔잎 M"/>
                <a:ea typeface="한컴 솔잎 M"/>
              </a:rPr>
              <a:t>(</a:t>
            </a:r>
            <a:r>
              <a:rPr lang="ko-KR" altLang="en-US" sz="2800" dirty="0">
                <a:solidFill>
                  <a:schemeClr val="tx1">
                    <a:lumMod val="90000"/>
                    <a:lumOff val="10000"/>
                  </a:schemeClr>
                </a:solidFill>
                <a:latin typeface="한컴 솔잎 M"/>
                <a:ea typeface="한컴 솔잎 M"/>
              </a:rPr>
              <a:t>어미와 격리시키거나 송아지에게 양파망을 씌운다</a:t>
            </a:r>
            <a:r>
              <a:rPr lang="ko-KR" altLang="en-US" sz="2800" dirty="0" smtClean="0">
                <a:solidFill>
                  <a:schemeClr val="tx1">
                    <a:lumMod val="90000"/>
                    <a:lumOff val="10000"/>
                  </a:schemeClr>
                </a:solidFill>
                <a:latin typeface="한컴 솔잎 M"/>
                <a:ea typeface="한컴 솔잎 M"/>
              </a:rPr>
              <a:t>)</a:t>
            </a:r>
            <a:endParaRPr lang="en-US" altLang="ko-KR" sz="2800" dirty="0" smtClean="0">
              <a:solidFill>
                <a:schemeClr val="tx1">
                  <a:lumMod val="90000"/>
                  <a:lumOff val="10000"/>
                </a:schemeClr>
              </a:solidFill>
              <a:latin typeface="한컴 솔잎 M"/>
              <a:ea typeface="한컴 솔잎 M"/>
            </a:endParaRPr>
          </a:p>
          <a:p>
            <a:pPr marL="36000" indent="-360045">
              <a:buFont typeface="Wingdings"/>
              <a:buNone/>
              <a:defRPr lang="ko-KR" altLang="en-US"/>
            </a:pPr>
            <a:endParaRPr lang="ko-KR" altLang="en-US" sz="2800" dirty="0">
              <a:solidFill>
                <a:schemeClr val="tx1">
                  <a:lumMod val="90000"/>
                  <a:lumOff val="10000"/>
                </a:schemeClr>
              </a:solidFill>
              <a:latin typeface="한컴 솔잎 M"/>
              <a:ea typeface="한컴 솔잎 M"/>
            </a:endParaRPr>
          </a:p>
          <a:p>
            <a:pPr marL="36000" indent="-270033">
              <a:buFont typeface="Wingdings"/>
              <a:buNone/>
              <a:defRPr lang="ko-KR" altLang="en-US"/>
            </a:pPr>
            <a:r>
              <a:rPr lang="ko-KR" altLang="en-US" sz="2800" dirty="0">
                <a:solidFill>
                  <a:schemeClr val="tx1">
                    <a:lumMod val="90000"/>
                    <a:lumOff val="10000"/>
                  </a:schemeClr>
                </a:solidFill>
                <a:latin typeface="한컴 솔잎 M"/>
                <a:ea typeface="한컴 솔잎 M"/>
              </a:rPr>
              <a:t>2) 송아지 배가 </a:t>
            </a:r>
            <a:r>
              <a:rPr lang="ko-KR" altLang="en-US" sz="2800" dirty="0" err="1">
                <a:solidFill>
                  <a:schemeClr val="tx1">
                    <a:lumMod val="90000"/>
                    <a:lumOff val="10000"/>
                  </a:schemeClr>
                </a:solidFill>
                <a:latin typeface="한컴 솔잎 M"/>
                <a:ea typeface="한컴 솔잎 M"/>
              </a:rPr>
              <a:t>올라붙어</a:t>
            </a:r>
            <a:r>
              <a:rPr lang="ko-KR" altLang="en-US" sz="2800" dirty="0">
                <a:solidFill>
                  <a:schemeClr val="tx1">
                    <a:lumMod val="90000"/>
                    <a:lumOff val="10000"/>
                  </a:schemeClr>
                </a:solidFill>
                <a:latin typeface="한컴 솔잎 M"/>
                <a:ea typeface="한컴 솔잎 M"/>
              </a:rPr>
              <a:t> 있으면 적절한 지사제나 전해질 투여</a:t>
            </a:r>
            <a:endParaRPr lang="ko-KR" altLang="en-US" sz="3600" dirty="0">
              <a:solidFill>
                <a:schemeClr val="tx1">
                  <a:lumMod val="90000"/>
                  <a:lumOff val="10000"/>
                </a:schemeClr>
              </a:solidFill>
              <a:latin typeface="한컴 솔잎 M"/>
              <a:ea typeface="한컴 솔잎 M"/>
            </a:endParaRPr>
          </a:p>
          <a:p>
            <a:pPr marL="450056" indent="-450056">
              <a:tabLst>
                <a:tab pos="180022" algn="l"/>
              </a:tabLst>
              <a:defRPr lang="ko-KR" altLang="en-US"/>
            </a:pPr>
            <a:r>
              <a:rPr lang="ko-KR" altLang="en-US" sz="3600" dirty="0">
                <a:solidFill>
                  <a:schemeClr val="tx1">
                    <a:lumMod val="90000"/>
                    <a:lumOff val="10000"/>
                  </a:schemeClr>
                </a:solidFill>
                <a:latin typeface="한컴 솔잎 M"/>
                <a:ea typeface="한컴 솔잎 M"/>
              </a:rPr>
              <a:t>  </a:t>
            </a:r>
          </a:p>
        </p:txBody>
      </p:sp>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620688"/>
            <a:ext cx="7314216" cy="769441"/>
          </a:xfrm>
          <a:prstGeom prst="rect">
            <a:avLst/>
          </a:prstGeom>
        </p:spPr>
        <p:txBody>
          <a:bodyPr wrap="square">
            <a:spAutoFit/>
          </a:bodyPr>
          <a:lstStyle/>
          <a:p>
            <a:pPr lvl="0">
              <a:defRPr lang="ko-KR" altLang="en-US"/>
            </a:pPr>
            <a:r>
              <a:rPr lang="ko-KR" altLang="en-US" sz="4400">
                <a:gradFill>
                  <a:gsLst>
                    <a:gs pos="100000">
                      <a:schemeClr val="tx1">
                        <a:lumMod val="75000"/>
                        <a:lumOff val="25000"/>
                      </a:schemeClr>
                    </a:gs>
                    <a:gs pos="100000">
                      <a:schemeClr val="tx1"/>
                    </a:gs>
                  </a:gsLst>
                  <a:path path="circle">
                    <a:fillToRect l="100000" t="100000"/>
                  </a:path>
                </a:gradFill>
                <a:latin typeface="HY울릉도B"/>
                <a:ea typeface="HY울릉도B"/>
              </a:rPr>
              <a:t>송아지 설사</a:t>
            </a: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20</a:t>
            </a:r>
            <a:endParaRPr lang="ko-KR" alt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직사각형 59"/>
          <p:cNvSpPr/>
          <p:nvPr/>
        </p:nvSpPr>
        <p:spPr>
          <a:xfrm>
            <a:off x="298641" y="1376772"/>
            <a:ext cx="8527370" cy="5481228"/>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0056" indent="-450056">
              <a:buFont typeface="Wingdings"/>
              <a:buChar char="Ø"/>
              <a:tabLst>
                <a:tab pos="180022" algn="l"/>
              </a:tabLst>
              <a:defRPr lang="ko-KR" altLang="en-US"/>
            </a:pPr>
            <a:r>
              <a:rPr lang="ko-KR" altLang="en-US" sz="3000" dirty="0" smtClean="0">
                <a:solidFill>
                  <a:schemeClr val="tx1">
                    <a:lumMod val="90000"/>
                    <a:lumOff val="10000"/>
                  </a:schemeClr>
                </a:solidFill>
                <a:latin typeface="한컴 솔잎 M"/>
                <a:ea typeface="한컴 솔잎 M"/>
              </a:rPr>
              <a:t>송아지 </a:t>
            </a:r>
            <a:r>
              <a:rPr lang="ko-KR" altLang="en-US" sz="3000" dirty="0">
                <a:solidFill>
                  <a:schemeClr val="tx1">
                    <a:lumMod val="90000"/>
                    <a:lumOff val="10000"/>
                  </a:schemeClr>
                </a:solidFill>
                <a:latin typeface="한컴 솔잎 M"/>
                <a:ea typeface="한컴 솔잎 M"/>
              </a:rPr>
              <a:t>설사의 1차적 치료제는 </a:t>
            </a:r>
            <a:r>
              <a:rPr lang="ko-KR" altLang="en-US" sz="3000" dirty="0" smtClean="0">
                <a:solidFill>
                  <a:schemeClr val="tx1">
                    <a:lumMod val="90000"/>
                    <a:lumOff val="10000"/>
                  </a:schemeClr>
                </a:solidFill>
                <a:latin typeface="한컴 솔잎 M"/>
                <a:ea typeface="한컴 솔잎 M"/>
              </a:rPr>
              <a:t>설파제이다</a:t>
            </a:r>
            <a:endParaRPr lang="en-US" altLang="ko-KR" sz="3000" dirty="0" smtClean="0">
              <a:solidFill>
                <a:schemeClr val="tx1">
                  <a:lumMod val="90000"/>
                  <a:lumOff val="10000"/>
                </a:schemeClr>
              </a:solidFill>
              <a:latin typeface="한컴 솔잎 M"/>
              <a:ea typeface="한컴 솔잎 M"/>
            </a:endParaRPr>
          </a:p>
          <a:p>
            <a:pPr marL="450056" indent="-450056">
              <a:buFont typeface="Wingdings"/>
              <a:buChar char="Ø"/>
              <a:tabLst>
                <a:tab pos="180022" algn="l"/>
              </a:tabLst>
              <a:defRPr lang="ko-KR" altLang="en-US"/>
            </a:pPr>
            <a:endParaRPr lang="en-US" altLang="ko-KR" sz="3000" dirty="0" smtClean="0">
              <a:solidFill>
                <a:schemeClr val="tx1">
                  <a:lumMod val="90000"/>
                  <a:lumOff val="10000"/>
                </a:schemeClr>
              </a:solidFill>
              <a:latin typeface="한컴 솔잎 M"/>
              <a:ea typeface="한컴 솔잎 M"/>
            </a:endParaRPr>
          </a:p>
          <a:p>
            <a:pPr marL="450056" indent="-450056">
              <a:buFont typeface="Wingdings"/>
              <a:buChar char="Ø"/>
              <a:tabLst>
                <a:tab pos="180022" algn="l"/>
              </a:tabLst>
              <a:defRPr lang="ko-KR" altLang="en-US"/>
            </a:pPr>
            <a:endParaRPr lang="en-US" altLang="ko-KR" sz="3000" dirty="0" smtClean="0">
              <a:solidFill>
                <a:schemeClr val="tx1">
                  <a:lumMod val="90000"/>
                  <a:lumOff val="10000"/>
                </a:schemeClr>
              </a:solidFill>
              <a:latin typeface="한컴 솔잎 M"/>
              <a:ea typeface="한컴 솔잎 M"/>
              <a:cs typeface="맑은 고딕"/>
            </a:endParaRPr>
          </a:p>
          <a:p>
            <a:pPr marL="450056" indent="-450056">
              <a:buFont typeface="Wingdings"/>
              <a:buChar char="Ø"/>
              <a:tabLst>
                <a:tab pos="180022" algn="l"/>
              </a:tabLst>
              <a:defRPr lang="ko-KR" altLang="en-US"/>
            </a:pPr>
            <a:r>
              <a:rPr lang="ko-KR" altLang="en-US" sz="3000" dirty="0" err="1" smtClean="0">
                <a:solidFill>
                  <a:schemeClr val="tx1">
                    <a:lumMod val="85000"/>
                    <a:lumOff val="15000"/>
                  </a:schemeClr>
                </a:solidFill>
                <a:latin typeface="한컴 솔잎 M"/>
                <a:ea typeface="한컴 솔잎 M"/>
                <a:cs typeface="맑은 고딕"/>
              </a:rPr>
              <a:t>피설사를</a:t>
            </a:r>
            <a:r>
              <a:rPr lang="ko-KR" altLang="en-US" sz="3000" dirty="0" smtClean="0">
                <a:solidFill>
                  <a:schemeClr val="tx1">
                    <a:lumMod val="85000"/>
                    <a:lumOff val="15000"/>
                  </a:schemeClr>
                </a:solidFill>
                <a:latin typeface="한컴 솔잎 M"/>
                <a:ea typeface="한컴 솔잎 M"/>
                <a:cs typeface="맑은 고딕"/>
              </a:rPr>
              <a:t> 하면</a:t>
            </a:r>
            <a:r>
              <a:rPr lang="en-US" altLang="ko-KR" sz="3000" dirty="0" smtClean="0">
                <a:solidFill>
                  <a:schemeClr val="tx1">
                    <a:lumMod val="85000"/>
                    <a:lumOff val="15000"/>
                  </a:schemeClr>
                </a:solidFill>
                <a:latin typeface="한컴 솔잎 M"/>
                <a:ea typeface="한컴 솔잎 M"/>
                <a:cs typeface="맑은 고딕"/>
              </a:rPr>
              <a:t>! </a:t>
            </a:r>
            <a:r>
              <a:rPr lang="ko-KR" altLang="en-US" sz="3000" dirty="0" err="1" smtClean="0">
                <a:solidFill>
                  <a:schemeClr val="tx1">
                    <a:lumMod val="85000"/>
                    <a:lumOff val="15000"/>
                  </a:schemeClr>
                </a:solidFill>
                <a:latin typeface="한컴 솔잎 M"/>
                <a:ea typeface="한컴 솔잎 M"/>
                <a:cs typeface="맑은 고딕"/>
              </a:rPr>
              <a:t>썰파제와</a:t>
            </a:r>
            <a:r>
              <a:rPr lang="ko-KR" altLang="en-US" sz="3000" dirty="0" smtClean="0">
                <a:solidFill>
                  <a:schemeClr val="tx1">
                    <a:lumMod val="85000"/>
                    <a:lumOff val="15000"/>
                  </a:schemeClr>
                </a:solidFill>
                <a:latin typeface="한컴 솔잎 M"/>
                <a:ea typeface="한컴 솔잎 M"/>
                <a:cs typeface="맑은 고딕"/>
              </a:rPr>
              <a:t> 페니실린을 병행하여 치료하자</a:t>
            </a:r>
            <a:r>
              <a:rPr lang="en-US" altLang="ko-KR" sz="3000" dirty="0" smtClean="0">
                <a:solidFill>
                  <a:schemeClr val="tx1">
                    <a:lumMod val="85000"/>
                    <a:lumOff val="15000"/>
                  </a:schemeClr>
                </a:solidFill>
                <a:latin typeface="한컴 솔잎 M"/>
                <a:ea typeface="한컴 솔잎 M"/>
                <a:cs typeface="맑은 고딕"/>
              </a:rPr>
              <a:t>!</a:t>
            </a:r>
            <a:r>
              <a:rPr lang="en-US" altLang="ko-KR" sz="3000" dirty="0">
                <a:solidFill>
                  <a:schemeClr val="tx1">
                    <a:lumMod val="85000"/>
                    <a:lumOff val="15000"/>
                  </a:schemeClr>
                </a:solidFill>
                <a:latin typeface="한컴 솔잎 M"/>
                <a:ea typeface="한컴 솔잎 M"/>
                <a:cs typeface="맑은 고딕"/>
              </a:rPr>
              <a:t/>
            </a:r>
            <a:br>
              <a:rPr lang="en-US" altLang="ko-KR" sz="3000" dirty="0">
                <a:solidFill>
                  <a:schemeClr val="tx1">
                    <a:lumMod val="85000"/>
                    <a:lumOff val="15000"/>
                  </a:schemeClr>
                </a:solidFill>
                <a:latin typeface="한컴 솔잎 M"/>
                <a:ea typeface="한컴 솔잎 M"/>
                <a:cs typeface="맑은 고딕"/>
              </a:rPr>
            </a:br>
            <a:r>
              <a:rPr lang="en-US" altLang="ko-KR" sz="3000" dirty="0" smtClean="0">
                <a:solidFill>
                  <a:schemeClr val="tx1">
                    <a:lumMod val="85000"/>
                    <a:lumOff val="15000"/>
                  </a:schemeClr>
                </a:solidFill>
                <a:latin typeface="한컴 솔잎 M"/>
                <a:ea typeface="한컴 솔잎 M"/>
                <a:cs typeface="맑은 고딕"/>
              </a:rPr>
              <a:t>(</a:t>
            </a:r>
            <a:r>
              <a:rPr lang="ko-KR" altLang="en-US" sz="3000" dirty="0" err="1" smtClean="0">
                <a:solidFill>
                  <a:schemeClr val="tx1">
                    <a:lumMod val="85000"/>
                    <a:lumOff val="15000"/>
                  </a:schemeClr>
                </a:solidFill>
                <a:latin typeface="한컴 솔잎 M"/>
                <a:ea typeface="한컴 솔잎 M"/>
                <a:cs typeface="맑은 고딕"/>
              </a:rPr>
              <a:t>피설사는</a:t>
            </a:r>
            <a:r>
              <a:rPr lang="ko-KR" altLang="en-US" sz="3000" dirty="0" smtClean="0">
                <a:solidFill>
                  <a:schemeClr val="tx1">
                    <a:lumMod val="85000"/>
                    <a:lumOff val="15000"/>
                  </a:schemeClr>
                </a:solidFill>
                <a:latin typeface="한컴 솔잎 M"/>
                <a:ea typeface="한컴 솔잎 M"/>
                <a:cs typeface="맑은 고딕"/>
              </a:rPr>
              <a:t> </a:t>
            </a:r>
            <a:r>
              <a:rPr lang="ko-KR" altLang="en-US" sz="3000" dirty="0" err="1" smtClean="0">
                <a:solidFill>
                  <a:schemeClr val="tx1">
                    <a:lumMod val="85000"/>
                    <a:lumOff val="15000"/>
                  </a:schemeClr>
                </a:solidFill>
                <a:latin typeface="한컴 솔잎 M"/>
                <a:ea typeface="한컴 솔잎 M"/>
                <a:cs typeface="맑은 고딕"/>
              </a:rPr>
              <a:t>장독혈증과</a:t>
            </a:r>
            <a:r>
              <a:rPr lang="ko-KR" altLang="en-US" sz="3000" dirty="0" smtClean="0">
                <a:solidFill>
                  <a:schemeClr val="tx1">
                    <a:lumMod val="85000"/>
                    <a:lumOff val="15000"/>
                  </a:schemeClr>
                </a:solidFill>
                <a:latin typeface="한컴 솔잎 M"/>
                <a:ea typeface="한컴 솔잎 M"/>
                <a:cs typeface="맑은 고딕"/>
              </a:rPr>
              <a:t> </a:t>
            </a:r>
            <a:r>
              <a:rPr lang="ko-KR" altLang="en-US" sz="3000" dirty="0" err="1" smtClean="0">
                <a:solidFill>
                  <a:schemeClr val="tx1">
                    <a:lumMod val="85000"/>
                    <a:lumOff val="15000"/>
                  </a:schemeClr>
                </a:solidFill>
                <a:latin typeface="한컴 솔잎 M"/>
                <a:ea typeface="한컴 솔잎 M"/>
                <a:cs typeface="맑은 고딕"/>
              </a:rPr>
              <a:t>콕시듐에</a:t>
            </a:r>
            <a:r>
              <a:rPr lang="ko-KR" altLang="en-US" sz="3000" dirty="0" smtClean="0">
                <a:solidFill>
                  <a:schemeClr val="tx1">
                    <a:lumMod val="85000"/>
                    <a:lumOff val="15000"/>
                  </a:schemeClr>
                </a:solidFill>
                <a:latin typeface="한컴 솔잎 M"/>
                <a:ea typeface="한컴 솔잎 M"/>
                <a:cs typeface="맑은 고딕"/>
              </a:rPr>
              <a:t> 의해 발생하므로</a:t>
            </a:r>
            <a:r>
              <a:rPr lang="en-US" altLang="ko-KR" sz="3000" dirty="0" smtClean="0">
                <a:solidFill>
                  <a:schemeClr val="tx1">
                    <a:lumMod val="85000"/>
                    <a:lumOff val="15000"/>
                  </a:schemeClr>
                </a:solidFill>
                <a:latin typeface="한컴 솔잎 M"/>
                <a:ea typeface="한컴 솔잎 M"/>
                <a:cs typeface="맑은 고딕"/>
              </a:rPr>
              <a:t>)</a:t>
            </a:r>
          </a:p>
          <a:p>
            <a:pPr marL="450056" indent="-450056">
              <a:buFont typeface="Wingdings"/>
              <a:buChar char="Ø"/>
              <a:tabLst>
                <a:tab pos="180022" algn="l"/>
              </a:tabLst>
              <a:defRPr lang="ko-KR" altLang="en-US"/>
            </a:pPr>
            <a:endParaRPr lang="en-US" altLang="ko-KR" sz="3000" dirty="0" smtClean="0">
              <a:solidFill>
                <a:schemeClr val="tx1">
                  <a:lumMod val="85000"/>
                  <a:lumOff val="15000"/>
                </a:schemeClr>
              </a:solidFill>
              <a:latin typeface="한컴 솔잎 M"/>
              <a:ea typeface="한컴 솔잎 M"/>
              <a:cs typeface="맑은 고딕"/>
            </a:endParaRPr>
          </a:p>
          <a:p>
            <a:pPr marL="450056" indent="-450056">
              <a:buFont typeface="Wingdings"/>
              <a:buChar char="Ø"/>
              <a:tabLst>
                <a:tab pos="180022" algn="l"/>
              </a:tabLst>
              <a:defRPr lang="ko-KR" altLang="en-US"/>
            </a:pPr>
            <a:endParaRPr lang="en-US" altLang="ko-KR" sz="3000" dirty="0" smtClean="0">
              <a:solidFill>
                <a:schemeClr val="tx1">
                  <a:lumMod val="85000"/>
                  <a:lumOff val="15000"/>
                </a:schemeClr>
              </a:solidFill>
              <a:latin typeface="한컴 솔잎 M"/>
              <a:ea typeface="한컴 솔잎 M"/>
              <a:cs typeface="맑은 고딕"/>
            </a:endParaRPr>
          </a:p>
          <a:p>
            <a:pPr marL="450056" indent="-450056">
              <a:buFont typeface="Wingdings"/>
              <a:buChar char="Ø"/>
              <a:tabLst>
                <a:tab pos="180022" algn="l"/>
              </a:tabLst>
              <a:defRPr lang="ko-KR" altLang="en-US"/>
            </a:pPr>
            <a:r>
              <a:rPr lang="ko-KR" altLang="en-US" sz="3000" dirty="0" err="1" smtClean="0">
                <a:solidFill>
                  <a:schemeClr val="tx1">
                    <a:lumMod val="85000"/>
                    <a:lumOff val="15000"/>
                  </a:schemeClr>
                </a:solidFill>
                <a:latin typeface="한컴 솔잎 M"/>
                <a:ea typeface="한컴 솔잎 M"/>
                <a:cs typeface="맑은 고딕"/>
              </a:rPr>
              <a:t>장독혈증은</a:t>
            </a:r>
            <a:r>
              <a:rPr lang="ko-KR" altLang="en-US" sz="3000" dirty="0" smtClean="0">
                <a:solidFill>
                  <a:schemeClr val="tx1">
                    <a:lumMod val="85000"/>
                    <a:lumOff val="15000"/>
                  </a:schemeClr>
                </a:solidFill>
                <a:latin typeface="한컴 솔잎 M"/>
                <a:ea typeface="한컴 솔잎 M"/>
                <a:cs typeface="맑은 고딕"/>
              </a:rPr>
              <a:t> 페니실린으로</a:t>
            </a:r>
            <a:r>
              <a:rPr lang="en-US" altLang="ko-KR" sz="3000" dirty="0" smtClean="0">
                <a:solidFill>
                  <a:schemeClr val="tx1">
                    <a:lumMod val="85000"/>
                    <a:lumOff val="15000"/>
                  </a:schemeClr>
                </a:solidFill>
                <a:latin typeface="한컴 솔잎 M"/>
                <a:ea typeface="한컴 솔잎 M"/>
                <a:cs typeface="맑은 고딕"/>
              </a:rPr>
              <a:t>, </a:t>
            </a:r>
            <a:r>
              <a:rPr lang="ko-KR" altLang="en-US" sz="3000" dirty="0" err="1" smtClean="0">
                <a:solidFill>
                  <a:schemeClr val="tx1">
                    <a:lumMod val="85000"/>
                    <a:lumOff val="15000"/>
                  </a:schemeClr>
                </a:solidFill>
                <a:latin typeface="한컴 솔잎 M"/>
                <a:ea typeface="한컴 솔잎 M"/>
                <a:cs typeface="맑은 고딕"/>
              </a:rPr>
              <a:t>콕시듐은</a:t>
            </a:r>
            <a:r>
              <a:rPr lang="ko-KR" altLang="en-US" sz="3000" dirty="0" smtClean="0">
                <a:solidFill>
                  <a:schemeClr val="tx1">
                    <a:lumMod val="85000"/>
                    <a:lumOff val="15000"/>
                  </a:schemeClr>
                </a:solidFill>
                <a:latin typeface="한컴 솔잎 M"/>
                <a:ea typeface="한컴 솔잎 M"/>
                <a:cs typeface="맑은 고딕"/>
              </a:rPr>
              <a:t> </a:t>
            </a:r>
            <a:r>
              <a:rPr lang="ko-KR" altLang="en-US" sz="3000" dirty="0" err="1" smtClean="0">
                <a:solidFill>
                  <a:schemeClr val="tx1">
                    <a:lumMod val="85000"/>
                    <a:lumOff val="15000"/>
                  </a:schemeClr>
                </a:solidFill>
                <a:latin typeface="한컴 솔잎 M"/>
                <a:ea typeface="한컴 솔잎 M"/>
                <a:cs typeface="맑은 고딕"/>
              </a:rPr>
              <a:t>썰파제로</a:t>
            </a:r>
            <a:r>
              <a:rPr lang="ko-KR" altLang="en-US" sz="3000" dirty="0" smtClean="0">
                <a:solidFill>
                  <a:schemeClr val="tx1">
                    <a:lumMod val="85000"/>
                    <a:lumOff val="15000"/>
                  </a:schemeClr>
                </a:solidFill>
                <a:latin typeface="한컴 솔잎 M"/>
                <a:ea typeface="한컴 솔잎 M"/>
                <a:cs typeface="맑은 고딕"/>
              </a:rPr>
              <a:t> 치료</a:t>
            </a:r>
            <a:endParaRPr lang="en-US" altLang="ko-KR" sz="3000" dirty="0" smtClean="0">
              <a:solidFill>
                <a:schemeClr val="tx1">
                  <a:lumMod val="85000"/>
                  <a:lumOff val="15000"/>
                </a:schemeClr>
              </a:solidFill>
              <a:latin typeface="한컴 솔잎 M"/>
              <a:ea typeface="한컴 솔잎 M"/>
              <a:cs typeface="맑은 고딕"/>
            </a:endParaRPr>
          </a:p>
        </p:txBody>
      </p:sp>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620689"/>
            <a:ext cx="7314216" cy="769441"/>
          </a:xfrm>
          <a:prstGeom prst="rect">
            <a:avLst/>
          </a:prstGeom>
        </p:spPr>
        <p:txBody>
          <a:bodyPr wrap="square">
            <a:spAutoFit/>
          </a:bodyPr>
          <a:lstStyle/>
          <a:p>
            <a:pPr lvl="0">
              <a:defRPr lang="ko-KR" altLang="en-US"/>
            </a:pPr>
            <a:r>
              <a:rPr lang="ko-KR" altLang="en-US" sz="4400" dirty="0">
                <a:gradFill>
                  <a:gsLst>
                    <a:gs pos="100000">
                      <a:schemeClr val="tx1">
                        <a:lumMod val="75000"/>
                        <a:lumOff val="25000"/>
                      </a:schemeClr>
                    </a:gs>
                    <a:gs pos="100000">
                      <a:schemeClr val="tx1"/>
                    </a:gs>
                  </a:gsLst>
                  <a:path path="circle">
                    <a:fillToRect l="100000" t="100000"/>
                  </a:path>
                </a:gradFill>
                <a:latin typeface="HY울릉도B"/>
                <a:ea typeface="HY울릉도B"/>
              </a:rPr>
              <a:t>송아지 </a:t>
            </a:r>
            <a:r>
              <a:rPr lang="ko-KR" altLang="en-US" sz="4400" dirty="0" smtClean="0">
                <a:gradFill>
                  <a:gsLst>
                    <a:gs pos="100000">
                      <a:schemeClr val="tx1">
                        <a:lumMod val="75000"/>
                        <a:lumOff val="25000"/>
                      </a:schemeClr>
                    </a:gs>
                    <a:gs pos="100000">
                      <a:schemeClr val="tx1"/>
                    </a:gs>
                  </a:gsLst>
                  <a:path path="circle">
                    <a:fillToRect l="100000" t="100000"/>
                  </a:path>
                </a:gradFill>
                <a:latin typeface="HY울릉도B"/>
                <a:ea typeface="HY울릉도B"/>
              </a:rPr>
              <a:t>피설사</a:t>
            </a:r>
            <a:endParaRPr lang="ko-KR" altLang="en-US" sz="4400" dirty="0">
              <a:gradFill>
                <a:gsLst>
                  <a:gs pos="100000">
                    <a:schemeClr val="tx1">
                      <a:lumMod val="75000"/>
                      <a:lumOff val="25000"/>
                    </a:schemeClr>
                  </a:gs>
                  <a:gs pos="100000">
                    <a:schemeClr val="tx1"/>
                  </a:gs>
                </a:gsLst>
                <a:path path="circle">
                  <a:fillToRect l="100000" t="100000"/>
                </a:path>
              </a:gradFill>
              <a:latin typeface="HY울릉도B"/>
              <a:ea typeface="HY울릉도B"/>
            </a:endParaRP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21</a:t>
            </a:r>
            <a:endParaRPr lang="ko-KR" alt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직사각형 59"/>
          <p:cNvSpPr/>
          <p:nvPr/>
        </p:nvSpPr>
        <p:spPr>
          <a:xfrm>
            <a:off x="298641" y="1376772"/>
            <a:ext cx="8527370" cy="5481228"/>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450056" indent="-450056">
              <a:buFont typeface="Wingdings"/>
              <a:buChar char="Ø"/>
              <a:tabLst>
                <a:tab pos="180022" algn="l"/>
              </a:tabLst>
              <a:defRPr lang="ko-KR" altLang="en-US"/>
            </a:pPr>
            <a:r>
              <a:rPr lang="ko-KR" altLang="en-US" sz="3000" dirty="0" smtClean="0">
                <a:solidFill>
                  <a:schemeClr val="tx1">
                    <a:lumMod val="85000"/>
                    <a:lumOff val="15000"/>
                  </a:schemeClr>
                </a:solidFill>
                <a:latin typeface="한컴 솔잎 M"/>
                <a:ea typeface="한컴 솔잎 M"/>
                <a:cs typeface="맑은 고딕"/>
              </a:rPr>
              <a:t>포도당 및 아미노산 투여 </a:t>
            </a:r>
            <a:r>
              <a:rPr lang="en-US" altLang="ko-KR" sz="3000" dirty="0" smtClean="0">
                <a:solidFill>
                  <a:schemeClr val="tx1">
                    <a:lumMod val="85000"/>
                    <a:lumOff val="15000"/>
                  </a:schemeClr>
                </a:solidFill>
                <a:latin typeface="한컴 솔잎 M"/>
                <a:ea typeface="한컴 솔잎 M"/>
                <a:cs typeface="맑은 고딕"/>
              </a:rPr>
              <a:t>10 ~ 25% 200ml</a:t>
            </a:r>
            <a:br>
              <a:rPr lang="en-US" altLang="ko-KR" sz="3000" dirty="0" smtClean="0">
                <a:solidFill>
                  <a:schemeClr val="tx1">
                    <a:lumMod val="85000"/>
                    <a:lumOff val="15000"/>
                  </a:schemeClr>
                </a:solidFill>
                <a:latin typeface="한컴 솔잎 M"/>
                <a:ea typeface="한컴 솔잎 M"/>
                <a:cs typeface="맑은 고딕"/>
              </a:rPr>
            </a:br>
            <a:r>
              <a:rPr lang="en-US" altLang="ko-KR" sz="3000" dirty="0" smtClean="0">
                <a:solidFill>
                  <a:schemeClr val="tx1">
                    <a:lumMod val="85000"/>
                    <a:lumOff val="15000"/>
                  </a:schemeClr>
                </a:solidFill>
                <a:latin typeface="한컴 솔잎 M"/>
                <a:ea typeface="한컴 솔잎 M"/>
                <a:cs typeface="맑은 고딕"/>
              </a:rPr>
              <a:t>(</a:t>
            </a:r>
            <a:r>
              <a:rPr lang="ko-KR" altLang="en-US" sz="3000" dirty="0" smtClean="0">
                <a:solidFill>
                  <a:schemeClr val="tx1">
                    <a:lumMod val="85000"/>
                    <a:lumOff val="15000"/>
                  </a:schemeClr>
                </a:solidFill>
                <a:latin typeface="한컴 솔잎 M"/>
                <a:ea typeface="한컴 솔잎 M"/>
                <a:cs typeface="맑은 고딕"/>
              </a:rPr>
              <a:t>포도당은 경구투여</a:t>
            </a:r>
            <a:r>
              <a:rPr lang="en-US" altLang="ko-KR" sz="3000" dirty="0" smtClean="0">
                <a:solidFill>
                  <a:schemeClr val="tx1">
                    <a:lumMod val="85000"/>
                    <a:lumOff val="15000"/>
                  </a:schemeClr>
                </a:solidFill>
                <a:latin typeface="한컴 솔잎 M"/>
                <a:ea typeface="한컴 솔잎 M"/>
                <a:cs typeface="맑은 고딕"/>
              </a:rPr>
              <a:t>)</a:t>
            </a:r>
          </a:p>
          <a:p>
            <a:pPr marL="450056" indent="-450056">
              <a:buFont typeface="Wingdings"/>
              <a:buChar char="Ø"/>
              <a:tabLst>
                <a:tab pos="180022" algn="l"/>
              </a:tabLst>
              <a:defRPr lang="ko-KR" altLang="en-US"/>
            </a:pPr>
            <a:endParaRPr lang="en-US" altLang="ko-KR" sz="3000" dirty="0" smtClean="0">
              <a:solidFill>
                <a:schemeClr val="tx1">
                  <a:lumMod val="85000"/>
                  <a:lumOff val="15000"/>
                </a:schemeClr>
              </a:solidFill>
              <a:latin typeface="한컴 솔잎 M"/>
              <a:ea typeface="한컴 솔잎 M"/>
              <a:cs typeface="맑은 고딕"/>
            </a:endParaRPr>
          </a:p>
          <a:p>
            <a:pPr marL="450056" indent="-450056">
              <a:buFont typeface="Wingdings"/>
              <a:buChar char="Ø"/>
              <a:tabLst>
                <a:tab pos="180022" algn="l"/>
              </a:tabLst>
              <a:defRPr lang="ko-KR" altLang="en-US"/>
            </a:pPr>
            <a:r>
              <a:rPr lang="ko-KR" altLang="en-US" sz="3000" dirty="0" smtClean="0">
                <a:solidFill>
                  <a:schemeClr val="tx1">
                    <a:lumMod val="85000"/>
                    <a:lumOff val="15000"/>
                  </a:schemeClr>
                </a:solidFill>
                <a:latin typeface="한컴 솔잎 M"/>
                <a:ea typeface="한컴 솔잎 M"/>
                <a:cs typeface="맑은 고딕"/>
              </a:rPr>
              <a:t>빈혈 → </a:t>
            </a:r>
            <a:r>
              <a:rPr lang="en-US" altLang="ko-KR" sz="3000" dirty="0" smtClean="0">
                <a:solidFill>
                  <a:schemeClr val="tx1">
                    <a:lumMod val="85000"/>
                    <a:lumOff val="15000"/>
                  </a:schemeClr>
                </a:solidFill>
                <a:latin typeface="한컴 솔잎 M"/>
                <a:ea typeface="한컴 솔잎 M"/>
                <a:cs typeface="맑은 고딕"/>
              </a:rPr>
              <a:t>200 ~ 300ml </a:t>
            </a:r>
            <a:r>
              <a:rPr lang="ko-KR" altLang="en-US" sz="3000" dirty="0" smtClean="0">
                <a:solidFill>
                  <a:schemeClr val="tx1">
                    <a:lumMod val="85000"/>
                    <a:lumOff val="15000"/>
                  </a:schemeClr>
                </a:solidFill>
                <a:latin typeface="한컴 솔잎 M"/>
                <a:ea typeface="한컴 솔잎 M"/>
                <a:cs typeface="맑은 고딕"/>
              </a:rPr>
              <a:t>수혈</a:t>
            </a:r>
            <a:endParaRPr lang="en-US" altLang="ko-KR" sz="3000" dirty="0" smtClean="0">
              <a:solidFill>
                <a:schemeClr val="tx1">
                  <a:lumMod val="85000"/>
                  <a:lumOff val="15000"/>
                </a:schemeClr>
              </a:solidFill>
              <a:latin typeface="한컴 솔잎 M"/>
              <a:ea typeface="한컴 솔잎 M"/>
              <a:cs typeface="맑은 고딕"/>
            </a:endParaRPr>
          </a:p>
          <a:p>
            <a:pPr marL="450056" indent="-450056">
              <a:buFont typeface="Wingdings"/>
              <a:buChar char="Ø"/>
              <a:tabLst>
                <a:tab pos="180022" algn="l"/>
              </a:tabLst>
              <a:defRPr lang="ko-KR" altLang="en-US"/>
            </a:pPr>
            <a:endParaRPr lang="en-US" altLang="ko-KR" sz="3000" dirty="0" smtClean="0">
              <a:solidFill>
                <a:schemeClr val="tx1">
                  <a:lumMod val="85000"/>
                  <a:lumOff val="15000"/>
                </a:schemeClr>
              </a:solidFill>
              <a:latin typeface="한컴 솔잎 M"/>
              <a:ea typeface="한컴 솔잎 M"/>
              <a:cs typeface="맑은 고딕"/>
            </a:endParaRPr>
          </a:p>
          <a:p>
            <a:pPr marL="450056" indent="-450056">
              <a:buFont typeface="Wingdings"/>
              <a:buChar char="Ø"/>
              <a:tabLst>
                <a:tab pos="180022" algn="l"/>
              </a:tabLst>
              <a:defRPr lang="ko-KR" altLang="en-US"/>
            </a:pPr>
            <a:r>
              <a:rPr lang="ko-KR" altLang="en-US" sz="3000" dirty="0" smtClean="0">
                <a:solidFill>
                  <a:schemeClr val="tx1">
                    <a:lumMod val="85000"/>
                    <a:lumOff val="15000"/>
                  </a:schemeClr>
                </a:solidFill>
                <a:latin typeface="한컴 솔잎 M"/>
                <a:ea typeface="한컴 솔잎 M"/>
                <a:cs typeface="맑은 고딕"/>
              </a:rPr>
              <a:t>난산 → 기관지 </a:t>
            </a:r>
            <a:r>
              <a:rPr lang="ko-KR" altLang="en-US" sz="3000" dirty="0" err="1" smtClean="0">
                <a:solidFill>
                  <a:schemeClr val="tx1">
                    <a:lumMod val="85000"/>
                    <a:lumOff val="15000"/>
                  </a:schemeClr>
                </a:solidFill>
                <a:latin typeface="한컴 솔잎 M"/>
                <a:ea typeface="한컴 솔잎 M"/>
                <a:cs typeface="맑은 고딕"/>
              </a:rPr>
              <a:t>확장제</a:t>
            </a:r>
            <a:r>
              <a:rPr lang="ko-KR" altLang="en-US" sz="3000" dirty="0" smtClean="0">
                <a:solidFill>
                  <a:schemeClr val="tx1">
                    <a:lumMod val="85000"/>
                    <a:lumOff val="15000"/>
                  </a:schemeClr>
                </a:solidFill>
                <a:latin typeface="한컴 솔잎 M"/>
                <a:ea typeface="한컴 솔잎 M"/>
                <a:cs typeface="맑은 고딕"/>
              </a:rPr>
              <a:t> 사용 </a:t>
            </a:r>
            <a:r>
              <a:rPr lang="en-US" altLang="ko-KR" sz="3000" dirty="0" smtClean="0">
                <a:solidFill>
                  <a:schemeClr val="tx1">
                    <a:lumMod val="85000"/>
                    <a:lumOff val="15000"/>
                  </a:schemeClr>
                </a:solidFill>
                <a:latin typeface="한컴 솔잎 M"/>
                <a:ea typeface="한컴 솔잎 M"/>
                <a:cs typeface="맑은 고딕"/>
              </a:rPr>
              <a:t>(</a:t>
            </a:r>
            <a:r>
              <a:rPr lang="en-US" altLang="ko-KR" sz="3000" dirty="0" err="1" smtClean="0">
                <a:solidFill>
                  <a:schemeClr val="tx1">
                    <a:lumMod val="85000"/>
                    <a:lumOff val="15000"/>
                  </a:schemeClr>
                </a:solidFill>
                <a:latin typeface="한컴 솔잎 M"/>
                <a:ea typeface="한컴 솔잎 M"/>
                <a:cs typeface="맑은 고딕"/>
              </a:rPr>
              <a:t>Aminophylline</a:t>
            </a:r>
            <a:r>
              <a:rPr lang="en-US" altLang="ko-KR" sz="3000" dirty="0" smtClean="0">
                <a:solidFill>
                  <a:schemeClr val="tx1">
                    <a:lumMod val="85000"/>
                    <a:lumOff val="15000"/>
                  </a:schemeClr>
                </a:solidFill>
                <a:latin typeface="한컴 솔잎 M"/>
                <a:ea typeface="한컴 솔잎 M"/>
                <a:cs typeface="맑은 고딕"/>
              </a:rPr>
              <a:t>)</a:t>
            </a:r>
          </a:p>
        </p:txBody>
      </p:sp>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620689"/>
            <a:ext cx="7314216" cy="769441"/>
          </a:xfrm>
          <a:prstGeom prst="rect">
            <a:avLst/>
          </a:prstGeom>
        </p:spPr>
        <p:txBody>
          <a:bodyPr wrap="square">
            <a:spAutoFit/>
          </a:bodyPr>
          <a:lstStyle/>
          <a:p>
            <a:pPr lvl="0">
              <a:defRPr lang="ko-KR" altLang="en-US"/>
            </a:pPr>
            <a:r>
              <a:rPr lang="ko-KR" altLang="en-US" sz="4400" dirty="0" smtClean="0">
                <a:gradFill>
                  <a:gsLst>
                    <a:gs pos="100000">
                      <a:schemeClr val="tx1">
                        <a:lumMod val="75000"/>
                        <a:lumOff val="25000"/>
                      </a:schemeClr>
                    </a:gs>
                    <a:gs pos="100000">
                      <a:schemeClr val="tx1"/>
                    </a:gs>
                  </a:gsLst>
                  <a:path path="circle">
                    <a:fillToRect l="100000" t="100000"/>
                  </a:path>
                </a:gradFill>
                <a:latin typeface="HY울릉도B"/>
                <a:ea typeface="HY울릉도B"/>
              </a:rPr>
              <a:t>허약 송아지 </a:t>
            </a:r>
            <a:r>
              <a:rPr lang="ko-KR" altLang="en-US" sz="4400" dirty="0" err="1" smtClean="0">
                <a:gradFill>
                  <a:gsLst>
                    <a:gs pos="100000">
                      <a:schemeClr val="tx1">
                        <a:lumMod val="75000"/>
                        <a:lumOff val="25000"/>
                      </a:schemeClr>
                    </a:gs>
                    <a:gs pos="100000">
                      <a:schemeClr val="tx1"/>
                    </a:gs>
                  </a:gsLst>
                  <a:path path="circle">
                    <a:fillToRect l="100000" t="100000"/>
                  </a:path>
                </a:gradFill>
                <a:latin typeface="HY울릉도B"/>
                <a:ea typeface="HY울릉도B"/>
              </a:rPr>
              <a:t>처방법</a:t>
            </a:r>
            <a:endParaRPr lang="ko-KR" altLang="en-US" sz="4400" dirty="0">
              <a:gradFill>
                <a:gsLst>
                  <a:gs pos="100000">
                    <a:schemeClr val="tx1">
                      <a:lumMod val="75000"/>
                      <a:lumOff val="25000"/>
                    </a:schemeClr>
                  </a:gs>
                  <a:gs pos="100000">
                    <a:schemeClr val="tx1"/>
                  </a:gs>
                </a:gsLst>
                <a:path path="circle">
                  <a:fillToRect l="100000" t="100000"/>
                </a:path>
              </a:gradFill>
              <a:latin typeface="HY울릉도B"/>
              <a:ea typeface="HY울릉도B"/>
            </a:endParaRP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22</a:t>
            </a:r>
            <a:endParaRPr lang="ko-KR" alt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직사각형 59"/>
          <p:cNvSpPr/>
          <p:nvPr/>
        </p:nvSpPr>
        <p:spPr>
          <a:xfrm>
            <a:off x="296008" y="1628800"/>
            <a:ext cx="8530003" cy="4896544"/>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0045" indent="-360045">
              <a:buFont typeface="Wingdings"/>
              <a:buChar char="Ø"/>
              <a:defRPr lang="ko-KR" altLang="en-US"/>
            </a:pPr>
            <a:endParaRPr lang="ko-KR" altLang="en-US" sz="3100" dirty="0">
              <a:solidFill>
                <a:schemeClr val="tx1">
                  <a:lumMod val="90000"/>
                  <a:lumOff val="10000"/>
                </a:schemeClr>
              </a:solidFill>
              <a:latin typeface="한컴 솔잎 M"/>
              <a:ea typeface="한컴 솔잎 M"/>
            </a:endParaRPr>
          </a:p>
          <a:p>
            <a:pPr marL="450056" indent="-450056">
              <a:buFont typeface="Wingdings"/>
              <a:buChar char="Ø"/>
              <a:defRPr lang="ko-KR" altLang="en-US"/>
            </a:pPr>
            <a:r>
              <a:rPr lang="ko-KR" altLang="en-US" sz="3100" dirty="0">
                <a:solidFill>
                  <a:schemeClr val="tx1">
                    <a:lumMod val="90000"/>
                    <a:lumOff val="10000"/>
                  </a:schemeClr>
                </a:solidFill>
                <a:latin typeface="한컴 솔잎 M"/>
                <a:ea typeface="한컴 솔잎 M"/>
              </a:rPr>
              <a:t>송아지의 </a:t>
            </a:r>
            <a:r>
              <a:rPr lang="ko-KR" altLang="en-US" sz="3100" dirty="0" err="1">
                <a:solidFill>
                  <a:schemeClr val="tx1">
                    <a:lumMod val="90000"/>
                    <a:lumOff val="10000"/>
                  </a:schemeClr>
                </a:solidFill>
                <a:latin typeface="한컴 솔잎 M"/>
                <a:ea typeface="한컴 솔잎 M"/>
              </a:rPr>
              <a:t>생시체중의</a:t>
            </a:r>
            <a:r>
              <a:rPr lang="ko-KR" altLang="en-US" sz="3100" dirty="0">
                <a:solidFill>
                  <a:schemeClr val="tx1">
                    <a:lumMod val="90000"/>
                    <a:lumOff val="10000"/>
                  </a:schemeClr>
                </a:solidFill>
                <a:latin typeface="한컴 솔잎 M"/>
                <a:ea typeface="한컴 솔잎 M"/>
              </a:rPr>
              <a:t> 1</a:t>
            </a:r>
            <a:r>
              <a:rPr lang="en-US" altLang="ko-KR" sz="3100" dirty="0">
                <a:solidFill>
                  <a:schemeClr val="tx1">
                    <a:lumMod val="90000"/>
                    <a:lumOff val="10000"/>
                  </a:schemeClr>
                </a:solidFill>
                <a:latin typeface="한컴 솔잎 M"/>
                <a:ea typeface="한컴 솔잎 M"/>
              </a:rPr>
              <a:t>kg</a:t>
            </a:r>
            <a:r>
              <a:rPr lang="ko-KR" altLang="en-US" sz="3100" dirty="0">
                <a:solidFill>
                  <a:schemeClr val="tx1">
                    <a:lumMod val="90000"/>
                    <a:lumOff val="10000"/>
                  </a:schemeClr>
                </a:solidFill>
                <a:latin typeface="한컴 솔잎 M"/>
                <a:ea typeface="한컴 솔잎 M"/>
              </a:rPr>
              <a:t>는 출하체중 7</a:t>
            </a:r>
            <a:r>
              <a:rPr lang="en-US" altLang="ko-KR" sz="3100" dirty="0">
                <a:solidFill>
                  <a:schemeClr val="tx1">
                    <a:lumMod val="90000"/>
                    <a:lumOff val="10000"/>
                  </a:schemeClr>
                </a:solidFill>
                <a:latin typeface="한컴 솔잎 M"/>
                <a:ea typeface="한컴 솔잎 M"/>
              </a:rPr>
              <a:t>kg</a:t>
            </a:r>
            <a:r>
              <a:rPr lang="ko-KR" altLang="en-US" sz="3100" dirty="0">
                <a:solidFill>
                  <a:schemeClr val="tx1">
                    <a:lumMod val="90000"/>
                    <a:lumOff val="10000"/>
                  </a:schemeClr>
                </a:solidFill>
                <a:latin typeface="한컴 솔잎 M"/>
                <a:ea typeface="한컴 솔잎 M"/>
              </a:rPr>
              <a:t>와 관계가 </a:t>
            </a:r>
            <a:r>
              <a:rPr lang="ko-KR" altLang="en-US" sz="3100" dirty="0" smtClean="0">
                <a:solidFill>
                  <a:schemeClr val="tx1">
                    <a:lumMod val="90000"/>
                    <a:lumOff val="10000"/>
                  </a:schemeClr>
                </a:solidFill>
                <a:latin typeface="한컴 솔잎 M"/>
                <a:ea typeface="한컴 솔잎 M"/>
              </a:rPr>
              <a:t>있다</a:t>
            </a:r>
            <a:endParaRPr lang="en-US" altLang="ko-KR" sz="3100" dirty="0" smtClean="0">
              <a:solidFill>
                <a:schemeClr val="tx1">
                  <a:lumMod val="90000"/>
                  <a:lumOff val="10000"/>
                </a:schemeClr>
              </a:solidFill>
              <a:latin typeface="한컴 솔잎 M"/>
              <a:ea typeface="한컴 솔잎 M"/>
            </a:endParaRPr>
          </a:p>
          <a:p>
            <a:pPr marL="450056" indent="-450056">
              <a:buFont typeface="Wingdings"/>
              <a:buChar char="Ø"/>
              <a:defRPr lang="ko-KR" altLang="en-US"/>
            </a:pPr>
            <a:endParaRPr lang="ko-KR" altLang="en-US" sz="3100" dirty="0">
              <a:solidFill>
                <a:schemeClr val="tx1">
                  <a:lumMod val="90000"/>
                  <a:lumOff val="10000"/>
                </a:schemeClr>
              </a:solidFill>
              <a:latin typeface="한컴 솔잎 M"/>
              <a:ea typeface="한컴 솔잎 M"/>
            </a:endParaRPr>
          </a:p>
          <a:p>
            <a:pPr marL="450056" indent="-450056">
              <a:buFont typeface="Wingdings"/>
              <a:buChar char="Ø"/>
              <a:tabLst>
                <a:tab pos="180022" algn="l"/>
              </a:tabLst>
              <a:defRPr lang="ko-KR" altLang="en-US"/>
            </a:pPr>
            <a:r>
              <a:rPr lang="ko-KR" altLang="en-US" sz="3100" dirty="0">
                <a:solidFill>
                  <a:schemeClr val="tx1">
                    <a:lumMod val="90000"/>
                    <a:lumOff val="10000"/>
                  </a:schemeClr>
                </a:solidFill>
                <a:latin typeface="한컴 솔잎 M"/>
                <a:ea typeface="한컴 솔잎 M"/>
              </a:rPr>
              <a:t>어미소의 영양에 따라 송아지의 </a:t>
            </a:r>
            <a:r>
              <a:rPr lang="ko-KR" altLang="en-US" sz="3100" dirty="0" err="1">
                <a:solidFill>
                  <a:schemeClr val="tx1">
                    <a:lumMod val="90000"/>
                    <a:lumOff val="10000"/>
                  </a:schemeClr>
                </a:solidFill>
                <a:latin typeface="한컴 솔잎 M"/>
                <a:ea typeface="한컴 솔잎 M"/>
              </a:rPr>
              <a:t>생시체중도</a:t>
            </a:r>
            <a:r>
              <a:rPr lang="ko-KR" altLang="en-US" sz="3100" dirty="0">
                <a:solidFill>
                  <a:schemeClr val="tx1">
                    <a:lumMod val="90000"/>
                    <a:lumOff val="10000"/>
                  </a:schemeClr>
                </a:solidFill>
                <a:latin typeface="한컴 솔잎 M"/>
                <a:ea typeface="한컴 솔잎 M"/>
              </a:rPr>
              <a:t> 변화된다</a:t>
            </a:r>
          </a:p>
          <a:p>
            <a:pPr marL="450056" indent="-450056">
              <a:buFont typeface="Wingdings"/>
              <a:buChar char="Ø"/>
              <a:defRPr lang="ko-KR" altLang="en-US"/>
            </a:pPr>
            <a:endParaRPr lang="ko-KR" altLang="en-US" sz="3100" dirty="0">
              <a:solidFill>
                <a:schemeClr val="tx1">
                  <a:lumMod val="90000"/>
                  <a:lumOff val="10000"/>
                </a:schemeClr>
              </a:solidFill>
              <a:latin typeface="한컴 솔잎 M"/>
              <a:ea typeface="한컴 솔잎 M"/>
            </a:endParaRPr>
          </a:p>
          <a:p>
            <a:pPr marL="450056" indent="-450056">
              <a:buFont typeface="Wingdings"/>
              <a:buChar char="Ø"/>
              <a:tabLst>
                <a:tab pos="180022" algn="l"/>
              </a:tabLst>
              <a:defRPr lang="ko-KR" altLang="en-US"/>
            </a:pPr>
            <a:r>
              <a:rPr lang="ko-KR" altLang="en-US" sz="3100" dirty="0">
                <a:solidFill>
                  <a:schemeClr val="tx1">
                    <a:lumMod val="90000"/>
                    <a:lumOff val="10000"/>
                  </a:schemeClr>
                </a:solidFill>
                <a:latin typeface="한컴 솔잎 M"/>
                <a:ea typeface="한컴 솔잎 M"/>
              </a:rPr>
              <a:t>송아지의 생시체중이 너무 과도한 것도 문제이지만, 너무 적은 것도 문제가 </a:t>
            </a:r>
            <a:r>
              <a:rPr lang="ko-KR" altLang="en-US" sz="3100" dirty="0" smtClean="0">
                <a:solidFill>
                  <a:schemeClr val="tx1">
                    <a:lumMod val="90000"/>
                    <a:lumOff val="10000"/>
                  </a:schemeClr>
                </a:solidFill>
                <a:latin typeface="한컴 솔잎 M"/>
                <a:ea typeface="한컴 솔잎 M"/>
              </a:rPr>
              <a:t>있다</a:t>
            </a:r>
            <a:endParaRPr lang="ko-KR" altLang="en-US" sz="2500" dirty="0">
              <a:solidFill>
                <a:schemeClr val="tx1">
                  <a:lumMod val="85000"/>
                  <a:lumOff val="15000"/>
                </a:schemeClr>
              </a:solidFill>
              <a:latin typeface="한컴 솔잎 M"/>
              <a:ea typeface="한컴 솔잎 M"/>
              <a:cs typeface="맑은 고딕"/>
            </a:endParaRPr>
          </a:p>
          <a:p>
            <a:pPr marL="270033" indent="-90011">
              <a:lnSpc>
                <a:spcPct val="200000"/>
              </a:lnSpc>
              <a:buFont typeface="Wingdings"/>
              <a:buChar char="Ø"/>
              <a:tabLst>
                <a:tab pos="180022" algn="l"/>
              </a:tabLst>
              <a:defRPr lang="ko-KR" altLang="en-US"/>
            </a:pPr>
            <a:endParaRPr lang="ko-KR" altLang="en-US" sz="2500" dirty="0">
              <a:solidFill>
                <a:schemeClr val="tx1">
                  <a:lumMod val="85000"/>
                  <a:lumOff val="15000"/>
                </a:schemeClr>
              </a:solidFill>
              <a:latin typeface="한컴 솔잎 M"/>
              <a:ea typeface="한컴 솔잎 M"/>
              <a:cs typeface="맑은 고딕"/>
            </a:endParaRPr>
          </a:p>
        </p:txBody>
      </p:sp>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842228"/>
            <a:ext cx="8676829" cy="661720"/>
          </a:xfrm>
          <a:prstGeom prst="rect">
            <a:avLst/>
          </a:prstGeom>
        </p:spPr>
        <p:txBody>
          <a:bodyPr wrap="square">
            <a:spAutoFit/>
          </a:bodyPr>
          <a:lstStyle/>
          <a:p>
            <a:pPr lvl="0">
              <a:defRPr lang="ko-KR" altLang="en-US"/>
            </a:pPr>
            <a:r>
              <a:rPr lang="ko-KR" altLang="en-US" sz="3700">
                <a:gradFill>
                  <a:gsLst>
                    <a:gs pos="100000">
                      <a:schemeClr val="tx1">
                        <a:lumMod val="75000"/>
                        <a:lumOff val="25000"/>
                      </a:schemeClr>
                    </a:gs>
                    <a:gs pos="100000">
                      <a:schemeClr val="tx1"/>
                    </a:gs>
                  </a:gsLst>
                  <a:path path="circle">
                    <a:fillToRect l="100000" t="100000"/>
                  </a:path>
                </a:gradFill>
                <a:latin typeface="HY울릉도B"/>
                <a:ea typeface="HY울릉도B"/>
              </a:rPr>
              <a:t>송아지의 생시체중은 무엇을 의미하는가?</a:t>
            </a: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23</a:t>
            </a:r>
            <a:endParaRPr lang="ko-KR" alt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직사각형 59"/>
          <p:cNvSpPr/>
          <p:nvPr/>
        </p:nvSpPr>
        <p:spPr>
          <a:xfrm>
            <a:off x="296008" y="1628800"/>
            <a:ext cx="8530003" cy="4896544"/>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lnSpc>
                <a:spcPct val="150000"/>
              </a:lnSpc>
              <a:tabLst>
                <a:tab pos="180022" algn="l"/>
              </a:tabLst>
              <a:defRPr lang="ko-KR" altLang="en-US"/>
            </a:pPr>
            <a:endParaRPr lang="en-US" altLang="ko-KR" sz="3400" dirty="0">
              <a:solidFill>
                <a:schemeClr val="tx1">
                  <a:lumMod val="85000"/>
                  <a:lumOff val="15000"/>
                </a:schemeClr>
              </a:solidFill>
              <a:latin typeface="한컴 솔잎 M"/>
              <a:ea typeface="한컴 솔잎 M"/>
              <a:cs typeface="맑은 고딕"/>
            </a:endParaRPr>
          </a:p>
          <a:p>
            <a:pPr marL="270033" indent="0">
              <a:lnSpc>
                <a:spcPct val="150000"/>
              </a:lnSpc>
              <a:buFont typeface="Wingdings"/>
              <a:buChar char="Ø"/>
              <a:tabLst>
                <a:tab pos="180022" algn="l"/>
              </a:tabLst>
              <a:defRPr lang="ko-KR" altLang="en-US"/>
            </a:pPr>
            <a:r>
              <a:rPr lang="en-US" altLang="ko-KR" sz="3200" dirty="0">
                <a:solidFill>
                  <a:schemeClr val="tx1">
                    <a:lumMod val="85000"/>
                    <a:lumOff val="15000"/>
                  </a:schemeClr>
                </a:solidFill>
                <a:latin typeface="한컴 솔잎 M"/>
                <a:ea typeface="한컴 솔잎 M"/>
                <a:cs typeface="맑은 고딕"/>
              </a:rPr>
              <a:t> </a:t>
            </a:r>
            <a:r>
              <a:rPr lang="ko-KR" altLang="en-US" sz="3200" dirty="0">
                <a:solidFill>
                  <a:schemeClr val="tx1">
                    <a:lumMod val="85000"/>
                    <a:lumOff val="15000"/>
                  </a:schemeClr>
                </a:solidFill>
                <a:latin typeface="한컴 솔잎 M"/>
                <a:ea typeface="한컴 솔잎 M"/>
                <a:cs typeface="맑은 고딕"/>
              </a:rPr>
              <a:t>수정시킨 후 5일째, 1차 </a:t>
            </a:r>
            <a:r>
              <a:rPr lang="ko-KR" altLang="en-US" sz="3200" dirty="0" err="1">
                <a:solidFill>
                  <a:schemeClr val="tx1">
                    <a:lumMod val="85000"/>
                    <a:lumOff val="15000"/>
                  </a:schemeClr>
                </a:solidFill>
                <a:latin typeface="한컴 솔잎 M"/>
                <a:ea typeface="한컴 솔잎 M"/>
                <a:cs typeface="맑은 고딕"/>
              </a:rPr>
              <a:t>푸로겐</a:t>
            </a:r>
            <a:r>
              <a:rPr lang="ko-KR" altLang="en-US" sz="3200" dirty="0">
                <a:solidFill>
                  <a:schemeClr val="tx1">
                    <a:lumMod val="85000"/>
                    <a:lumOff val="15000"/>
                  </a:schemeClr>
                </a:solidFill>
                <a:latin typeface="한컴 솔잎 M"/>
                <a:ea typeface="한컴 솔잎 M"/>
                <a:cs typeface="맑은 고딕"/>
              </a:rPr>
              <a:t> </a:t>
            </a:r>
            <a:r>
              <a:rPr lang="en-US" altLang="ko-KR" sz="3200" dirty="0">
                <a:solidFill>
                  <a:schemeClr val="tx1">
                    <a:lumMod val="85000"/>
                    <a:lumOff val="15000"/>
                  </a:schemeClr>
                </a:solidFill>
                <a:latin typeface="한컴 솔잎 M"/>
                <a:ea typeface="한컴 솔잎 M"/>
                <a:cs typeface="맑은 고딕"/>
              </a:rPr>
              <a:t>5cc</a:t>
            </a:r>
            <a:r>
              <a:rPr lang="ko-KR" altLang="en-US" sz="3200" dirty="0">
                <a:solidFill>
                  <a:schemeClr val="tx1">
                    <a:lumMod val="85000"/>
                    <a:lumOff val="15000"/>
                  </a:schemeClr>
                </a:solidFill>
                <a:latin typeface="한컴 솔잎 M"/>
                <a:ea typeface="한컴 솔잎 M"/>
                <a:cs typeface="맑은 고딕"/>
              </a:rPr>
              <a:t> 근육주사</a:t>
            </a:r>
          </a:p>
          <a:p>
            <a:pPr marL="270033" indent="0">
              <a:lnSpc>
                <a:spcPct val="150000"/>
              </a:lnSpc>
              <a:buFont typeface="Wingdings"/>
              <a:buNone/>
              <a:tabLst>
                <a:tab pos="180022" algn="l"/>
              </a:tabLst>
              <a:defRPr lang="ko-KR" altLang="en-US"/>
            </a:pPr>
            <a:endParaRPr lang="ko-KR" altLang="en-US" sz="3200" dirty="0">
              <a:solidFill>
                <a:schemeClr val="tx1">
                  <a:lumMod val="85000"/>
                  <a:lumOff val="15000"/>
                </a:schemeClr>
              </a:solidFill>
              <a:latin typeface="한컴 솔잎 M"/>
              <a:ea typeface="한컴 솔잎 M"/>
              <a:cs typeface="맑은 고딕"/>
            </a:endParaRPr>
          </a:p>
          <a:p>
            <a:pPr marL="270033" indent="0">
              <a:lnSpc>
                <a:spcPct val="150000"/>
              </a:lnSpc>
              <a:buFont typeface="Wingdings"/>
              <a:buChar char="Ø"/>
              <a:tabLst>
                <a:tab pos="180022" algn="l"/>
              </a:tabLst>
              <a:defRPr lang="ko-KR" altLang="en-US"/>
            </a:pPr>
            <a:endParaRPr lang="ko-KR" altLang="en-US" sz="3200" dirty="0">
              <a:solidFill>
                <a:schemeClr val="tx1">
                  <a:lumMod val="85000"/>
                  <a:lumOff val="15000"/>
                </a:schemeClr>
              </a:solidFill>
              <a:latin typeface="한컴 솔잎 M"/>
              <a:ea typeface="한컴 솔잎 M"/>
              <a:cs typeface="맑은 고딕"/>
            </a:endParaRPr>
          </a:p>
          <a:p>
            <a:pPr marL="270033" indent="0">
              <a:lnSpc>
                <a:spcPct val="150000"/>
              </a:lnSpc>
              <a:buFont typeface="Wingdings"/>
              <a:buChar char="Ø"/>
              <a:tabLst>
                <a:tab pos="180022" algn="l"/>
              </a:tabLst>
              <a:defRPr lang="ko-KR" altLang="en-US"/>
            </a:pPr>
            <a:r>
              <a:rPr lang="en-US" altLang="ko-KR" sz="3200" dirty="0">
                <a:solidFill>
                  <a:schemeClr val="tx1">
                    <a:lumMod val="85000"/>
                    <a:lumOff val="15000"/>
                  </a:schemeClr>
                </a:solidFill>
                <a:latin typeface="한컴 솔잎 M"/>
                <a:ea typeface="한컴 솔잎 M"/>
                <a:cs typeface="맑은 고딕"/>
              </a:rPr>
              <a:t> </a:t>
            </a:r>
            <a:r>
              <a:rPr lang="ko-KR" altLang="en-US" sz="3200" dirty="0">
                <a:solidFill>
                  <a:schemeClr val="tx1">
                    <a:lumMod val="85000"/>
                    <a:lumOff val="15000"/>
                  </a:schemeClr>
                </a:solidFill>
                <a:latin typeface="한컴 솔잎 M"/>
                <a:ea typeface="한컴 솔잎 M"/>
                <a:cs typeface="맑은 고딕"/>
              </a:rPr>
              <a:t>수정시킨 후 12일째, 2차 </a:t>
            </a:r>
            <a:r>
              <a:rPr lang="ko-KR" altLang="en-US" sz="3200" dirty="0" err="1">
                <a:solidFill>
                  <a:schemeClr val="tx1">
                    <a:lumMod val="85000"/>
                    <a:lumOff val="15000"/>
                  </a:schemeClr>
                </a:solidFill>
                <a:latin typeface="한컴 솔잎 M"/>
                <a:ea typeface="한컴 솔잎 M"/>
                <a:cs typeface="맑은 고딕"/>
              </a:rPr>
              <a:t>푸로겐</a:t>
            </a:r>
            <a:r>
              <a:rPr lang="ko-KR" altLang="en-US" sz="3200" dirty="0">
                <a:solidFill>
                  <a:schemeClr val="tx1">
                    <a:lumMod val="85000"/>
                    <a:lumOff val="15000"/>
                  </a:schemeClr>
                </a:solidFill>
                <a:latin typeface="한컴 솔잎 M"/>
                <a:ea typeface="한컴 솔잎 M"/>
                <a:cs typeface="맑은 고딕"/>
              </a:rPr>
              <a:t> </a:t>
            </a:r>
            <a:r>
              <a:rPr lang="en-US" altLang="ko-KR" sz="3200" dirty="0">
                <a:solidFill>
                  <a:schemeClr val="tx1">
                    <a:lumMod val="85000"/>
                    <a:lumOff val="15000"/>
                  </a:schemeClr>
                </a:solidFill>
                <a:latin typeface="한컴 솔잎 M"/>
                <a:ea typeface="한컴 솔잎 M"/>
                <a:cs typeface="맑은 고딕"/>
              </a:rPr>
              <a:t>5cc</a:t>
            </a:r>
            <a:r>
              <a:rPr lang="ko-KR" altLang="en-US" sz="3200" dirty="0">
                <a:solidFill>
                  <a:schemeClr val="tx1">
                    <a:lumMod val="85000"/>
                    <a:lumOff val="15000"/>
                  </a:schemeClr>
                </a:solidFill>
                <a:latin typeface="한컴 솔잎 M"/>
                <a:ea typeface="한컴 솔잎 M"/>
                <a:cs typeface="맑은 고딕"/>
              </a:rPr>
              <a:t> </a:t>
            </a:r>
            <a:r>
              <a:rPr lang="ko-KR" altLang="en-US" sz="3200" dirty="0" smtClean="0">
                <a:solidFill>
                  <a:schemeClr val="tx1">
                    <a:lumMod val="85000"/>
                    <a:lumOff val="15000"/>
                  </a:schemeClr>
                </a:solidFill>
                <a:latin typeface="한컴 솔잎 M"/>
                <a:ea typeface="한컴 솔잎 M"/>
                <a:cs typeface="맑은 고딕"/>
              </a:rPr>
              <a:t>근육주사</a:t>
            </a:r>
            <a:endParaRPr lang="en-US" altLang="ko-KR" sz="2500" dirty="0">
              <a:solidFill>
                <a:schemeClr val="tx1">
                  <a:lumMod val="85000"/>
                  <a:lumOff val="15000"/>
                </a:schemeClr>
              </a:solidFill>
              <a:latin typeface="한컴 솔잎 M"/>
              <a:ea typeface="한컴 솔잎 M"/>
              <a:cs typeface="맑은 고딕"/>
            </a:endParaRPr>
          </a:p>
          <a:p>
            <a:pPr marL="266700" indent="-266700" algn="ctr">
              <a:lnSpc>
                <a:spcPct val="150000"/>
              </a:lnSpc>
              <a:tabLst>
                <a:tab pos="180022" algn="l"/>
              </a:tabLst>
              <a:defRPr lang="ko-KR" altLang="en-US"/>
            </a:pPr>
            <a:endParaRPr lang="en-US" altLang="ko-KR" sz="2500" dirty="0">
              <a:solidFill>
                <a:schemeClr val="tx1">
                  <a:lumMod val="85000"/>
                  <a:lumOff val="15000"/>
                </a:schemeClr>
              </a:solidFill>
              <a:latin typeface="한컴 솔잎 M"/>
              <a:ea typeface="한컴 솔잎 M"/>
              <a:cs typeface="맑은 고딕"/>
            </a:endParaRPr>
          </a:p>
        </p:txBody>
      </p:sp>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7" y="842229"/>
            <a:ext cx="7314216" cy="769441"/>
          </a:xfrm>
          <a:prstGeom prst="rect">
            <a:avLst/>
          </a:prstGeom>
        </p:spPr>
        <p:txBody>
          <a:bodyPr wrap="square">
            <a:spAutoFit/>
          </a:bodyPr>
          <a:lstStyle/>
          <a:p>
            <a:pPr lvl="0">
              <a:defRPr lang="ko-KR" altLang="en-US"/>
            </a:pPr>
            <a:r>
              <a:rPr lang="ko-KR" altLang="en-US" sz="4400">
                <a:gradFill>
                  <a:gsLst>
                    <a:gs pos="100000">
                      <a:schemeClr val="tx1">
                        <a:lumMod val="75000"/>
                        <a:lumOff val="25000"/>
                      </a:schemeClr>
                    </a:gs>
                    <a:gs pos="100000">
                      <a:schemeClr val="tx1"/>
                    </a:gs>
                  </a:gsLst>
                  <a:path path="circle">
                    <a:fillToRect l="100000" t="100000"/>
                  </a:path>
                </a:gradFill>
                <a:latin typeface="HY울릉도B"/>
                <a:ea typeface="HY울릉도B"/>
              </a:rPr>
              <a:t>푸로겐 요법</a:t>
            </a: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24</a:t>
            </a:r>
            <a:endParaRPr lang="ko-KR" alt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직사각형 59"/>
          <p:cNvSpPr/>
          <p:nvPr/>
        </p:nvSpPr>
        <p:spPr>
          <a:xfrm>
            <a:off x="296008" y="1628800"/>
            <a:ext cx="8530003" cy="4896544"/>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lnSpc>
                <a:spcPct val="200000"/>
              </a:lnSpc>
              <a:tabLst>
                <a:tab pos="180022" algn="l"/>
              </a:tabLst>
              <a:defRPr lang="ko-KR" altLang="en-US"/>
            </a:pPr>
            <a:r>
              <a:rPr lang="en-US" altLang="ko-KR" sz="3400" dirty="0">
                <a:solidFill>
                  <a:schemeClr val="tx1">
                    <a:lumMod val="85000"/>
                    <a:lumOff val="15000"/>
                  </a:schemeClr>
                </a:solidFill>
                <a:latin typeface="한컴 솔잎 M"/>
                <a:ea typeface="한컴 솔잎 M"/>
                <a:cs typeface="맑은 고딕"/>
              </a:rPr>
              <a:t> </a:t>
            </a:r>
            <a:r>
              <a:rPr lang="ko-KR" altLang="en-US" sz="3400" dirty="0">
                <a:solidFill>
                  <a:schemeClr val="tx1">
                    <a:lumMod val="85000"/>
                    <a:lumOff val="15000"/>
                  </a:schemeClr>
                </a:solidFill>
                <a:latin typeface="한컴 솔잎 M"/>
                <a:ea typeface="한컴 솔잎 M"/>
                <a:cs typeface="맑은 고딕"/>
              </a:rPr>
              <a:t>효능</a:t>
            </a:r>
            <a:r>
              <a:rPr lang="ko-KR" altLang="en-US" sz="3000" dirty="0">
                <a:solidFill>
                  <a:schemeClr val="tx1">
                    <a:lumMod val="85000"/>
                    <a:lumOff val="15000"/>
                  </a:schemeClr>
                </a:solidFill>
                <a:latin typeface="한컴 솔잎 M"/>
                <a:ea typeface="한컴 솔잎 M"/>
                <a:cs typeface="맑은 고딕"/>
              </a:rPr>
              <a:t> </a:t>
            </a:r>
          </a:p>
          <a:p>
            <a:pPr marL="270033" indent="-90011">
              <a:lnSpc>
                <a:spcPct val="200000"/>
              </a:lnSpc>
              <a:buFont typeface="Wingdings"/>
              <a:buChar char="Ø"/>
              <a:tabLst>
                <a:tab pos="180022" algn="l"/>
              </a:tabLst>
              <a:defRPr lang="ko-KR" altLang="en-US"/>
            </a:pPr>
            <a:r>
              <a:rPr lang="en-US" altLang="ko-KR" sz="2500" dirty="0">
                <a:solidFill>
                  <a:schemeClr val="tx1">
                    <a:lumMod val="85000"/>
                    <a:lumOff val="15000"/>
                  </a:schemeClr>
                </a:solidFill>
                <a:latin typeface="한컴 솔잎 M"/>
                <a:ea typeface="한컴 솔잎 M"/>
                <a:cs typeface="맑은 고딕"/>
              </a:rPr>
              <a:t> </a:t>
            </a:r>
            <a:r>
              <a:rPr lang="ko-KR" altLang="en-US" sz="2500" dirty="0">
                <a:solidFill>
                  <a:schemeClr val="tx1">
                    <a:lumMod val="85000"/>
                    <a:lumOff val="15000"/>
                  </a:schemeClr>
                </a:solidFill>
                <a:latin typeface="한컴 솔잎 M"/>
                <a:ea typeface="한컴 솔잎 M"/>
                <a:cs typeface="맑은 고딕"/>
              </a:rPr>
              <a:t>시각 유지 (야맹증 방지)</a:t>
            </a:r>
          </a:p>
          <a:p>
            <a:pPr marL="270033" indent="-90011">
              <a:lnSpc>
                <a:spcPct val="150000"/>
              </a:lnSpc>
              <a:buFont typeface="Wingdings"/>
              <a:buChar char="Ø"/>
              <a:tabLst>
                <a:tab pos="180022" algn="l"/>
              </a:tabLst>
              <a:defRPr lang="ko-KR" altLang="en-US"/>
            </a:pPr>
            <a:r>
              <a:rPr lang="ko-KR" altLang="en-US" sz="2500" dirty="0">
                <a:solidFill>
                  <a:schemeClr val="tx1">
                    <a:lumMod val="85000"/>
                    <a:lumOff val="15000"/>
                  </a:schemeClr>
                </a:solidFill>
                <a:latin typeface="한컴 솔잎 M"/>
                <a:ea typeface="한컴 솔잎 M"/>
                <a:cs typeface="맑은 고딕"/>
              </a:rPr>
              <a:t> 피부 </a:t>
            </a:r>
            <a:r>
              <a:rPr lang="ko-KR" altLang="en-US" sz="2500" dirty="0" err="1">
                <a:solidFill>
                  <a:schemeClr val="tx1">
                    <a:lumMod val="85000"/>
                    <a:lumOff val="15000"/>
                  </a:schemeClr>
                </a:solidFill>
                <a:latin typeface="한컴 솔잎 M"/>
                <a:ea typeface="한컴 솔잎 M"/>
                <a:cs typeface="맑은 고딕"/>
              </a:rPr>
              <a:t>표면층과</a:t>
            </a:r>
            <a:r>
              <a:rPr lang="ko-KR" altLang="en-US" sz="2500" dirty="0">
                <a:solidFill>
                  <a:schemeClr val="tx1">
                    <a:lumMod val="85000"/>
                    <a:lumOff val="15000"/>
                  </a:schemeClr>
                </a:solidFill>
                <a:latin typeface="한컴 솔잎 M"/>
                <a:ea typeface="한컴 솔잎 M"/>
                <a:cs typeface="맑은 고딕"/>
              </a:rPr>
              <a:t> 점막 유지</a:t>
            </a:r>
          </a:p>
          <a:p>
            <a:pPr marL="270033" indent="-90011">
              <a:lnSpc>
                <a:spcPct val="150000"/>
              </a:lnSpc>
              <a:buFont typeface="Wingdings"/>
              <a:buChar char="Ø"/>
              <a:tabLst>
                <a:tab pos="180022" algn="l"/>
              </a:tabLst>
              <a:defRPr lang="ko-KR" altLang="en-US"/>
            </a:pPr>
            <a:r>
              <a:rPr lang="ko-KR" altLang="en-US" sz="2500" dirty="0">
                <a:solidFill>
                  <a:schemeClr val="tx1">
                    <a:lumMod val="85000"/>
                    <a:lumOff val="15000"/>
                  </a:schemeClr>
                </a:solidFill>
                <a:latin typeface="한컴 솔잎 M"/>
                <a:ea typeface="한컴 솔잎 M"/>
                <a:cs typeface="맑은 고딕"/>
              </a:rPr>
              <a:t> </a:t>
            </a:r>
            <a:r>
              <a:rPr lang="ko-KR" altLang="en-US" sz="2500" dirty="0">
                <a:solidFill>
                  <a:srgbClr val="FF0000"/>
                </a:solidFill>
                <a:latin typeface="한컴 솔잎 M"/>
                <a:ea typeface="한컴 솔잎 M"/>
                <a:cs typeface="맑은 고딕"/>
              </a:rPr>
              <a:t>성장</a:t>
            </a:r>
            <a:r>
              <a:rPr lang="ko-KR" altLang="en-US" sz="2500" dirty="0">
                <a:solidFill>
                  <a:schemeClr val="tx1">
                    <a:lumMod val="85000"/>
                    <a:lumOff val="15000"/>
                  </a:schemeClr>
                </a:solidFill>
                <a:latin typeface="한컴 솔잎 M"/>
                <a:ea typeface="한컴 솔잎 M"/>
                <a:cs typeface="맑은 고딕"/>
              </a:rPr>
              <a:t>과 </a:t>
            </a:r>
            <a:r>
              <a:rPr lang="ko-KR" altLang="en-US" sz="2500" dirty="0">
                <a:solidFill>
                  <a:srgbClr val="FF0000"/>
                </a:solidFill>
                <a:latin typeface="한컴 솔잎 M"/>
                <a:ea typeface="한컴 솔잎 M"/>
                <a:cs typeface="맑은 고딕"/>
              </a:rPr>
              <a:t>번식</a:t>
            </a:r>
            <a:r>
              <a:rPr lang="ko-KR" altLang="en-US" sz="2500" dirty="0">
                <a:solidFill>
                  <a:schemeClr val="tx1">
                    <a:lumMod val="85000"/>
                    <a:lumOff val="15000"/>
                  </a:schemeClr>
                </a:solidFill>
                <a:latin typeface="한컴 솔잎 M"/>
                <a:ea typeface="한컴 솔잎 M"/>
                <a:cs typeface="맑은 고딕"/>
              </a:rPr>
              <a:t>에 필수</a:t>
            </a:r>
          </a:p>
          <a:p>
            <a:pPr marL="270033" indent="-90011">
              <a:lnSpc>
                <a:spcPct val="150000"/>
              </a:lnSpc>
              <a:buFont typeface="Wingdings"/>
              <a:buChar char="Ø"/>
              <a:tabLst>
                <a:tab pos="180022" algn="l"/>
              </a:tabLst>
              <a:defRPr lang="ko-KR" altLang="en-US"/>
            </a:pPr>
            <a:r>
              <a:rPr lang="ko-KR" altLang="en-US" sz="2500" dirty="0">
                <a:solidFill>
                  <a:schemeClr val="tx1">
                    <a:lumMod val="85000"/>
                    <a:lumOff val="15000"/>
                  </a:schemeClr>
                </a:solidFill>
                <a:latin typeface="한컴 솔잎 M"/>
                <a:ea typeface="한컴 솔잎 M"/>
                <a:cs typeface="맑은 고딕"/>
              </a:rPr>
              <a:t> 적절한 면역시스템에 필수</a:t>
            </a:r>
          </a:p>
          <a:p>
            <a:pPr marL="270033" indent="-90011">
              <a:lnSpc>
                <a:spcPct val="150000"/>
              </a:lnSpc>
              <a:buFont typeface="Wingdings"/>
              <a:buChar char="Ø"/>
              <a:tabLst>
                <a:tab pos="180022" algn="l"/>
              </a:tabLst>
              <a:defRPr lang="ko-KR" altLang="en-US"/>
            </a:pPr>
            <a:r>
              <a:rPr lang="ko-KR" altLang="en-US" sz="2500" dirty="0">
                <a:solidFill>
                  <a:schemeClr val="tx1">
                    <a:lumMod val="85000"/>
                    <a:lumOff val="15000"/>
                  </a:schemeClr>
                </a:solidFill>
                <a:latin typeface="한컴 솔잎 M"/>
                <a:ea typeface="한컴 솔잎 M"/>
                <a:cs typeface="맑은 고딕"/>
              </a:rPr>
              <a:t> 배란과 착상, 배아와 태아의 발달, 임신을 위한 호르몬 활성에 도움을 준다</a:t>
            </a:r>
          </a:p>
          <a:p>
            <a:pPr marL="266700" indent="-266700" algn="ctr">
              <a:lnSpc>
                <a:spcPct val="150000"/>
              </a:lnSpc>
              <a:tabLst>
                <a:tab pos="180022" algn="l"/>
              </a:tabLst>
              <a:defRPr lang="ko-KR" altLang="en-US"/>
            </a:pPr>
            <a:endParaRPr lang="en-US" altLang="ko-KR" sz="3000" dirty="0">
              <a:solidFill>
                <a:schemeClr val="tx1"/>
              </a:solidFill>
              <a:latin typeface="한컴 솔잎 M"/>
              <a:ea typeface="한컴 솔잎 M"/>
              <a:cs typeface="맑은 고딕"/>
            </a:endParaRPr>
          </a:p>
        </p:txBody>
      </p:sp>
      <p:grpSp>
        <p:nvGrpSpPr>
          <p:cNvPr id="3" name="그룹 102"/>
          <p:cNvGrpSpPr/>
          <p:nvPr/>
        </p:nvGrpSpPr>
        <p:grpSpPr>
          <a:xfrm>
            <a:off x="-7138" y="203737"/>
            <a:ext cx="1486160" cy="400110"/>
            <a:chOff x="-7734" y="203737"/>
            <a:chExt cx="1610007" cy="400110"/>
          </a:xfrm>
        </p:grpSpPr>
        <p:sp>
          <p:nvSpPr>
            <p:cNvPr id="104" name="직사각형 10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105" name="TextBox 10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48" name="TextBox 47"/>
          <p:cNvSpPr txBox="1"/>
          <p:nvPr/>
        </p:nvSpPr>
        <p:spPr>
          <a:xfrm>
            <a:off x="2506738" y="249903"/>
            <a:ext cx="1005403"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latin typeface="Raleway"/>
              </a:rPr>
              <a:t>한우번식</a:t>
            </a:r>
          </a:p>
        </p:txBody>
      </p:sp>
      <p:cxnSp>
        <p:nvCxnSpPr>
          <p:cNvPr id="49"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62" name="직사각형 61"/>
          <p:cNvSpPr/>
          <p:nvPr/>
        </p:nvSpPr>
        <p:spPr>
          <a:xfrm>
            <a:off x="296006" y="842229"/>
            <a:ext cx="5500129" cy="769441"/>
          </a:xfrm>
          <a:prstGeom prst="rect">
            <a:avLst/>
          </a:prstGeom>
        </p:spPr>
        <p:txBody>
          <a:bodyPr wrap="square">
            <a:spAutoFit/>
          </a:bodyPr>
          <a:lstStyle/>
          <a:p>
            <a:pPr lvl="0">
              <a:defRPr lang="ko-KR" altLang="en-US"/>
            </a:pPr>
            <a:r>
              <a:rPr lang="ko-KR" altLang="en-US" sz="4400" dirty="0">
                <a:gradFill>
                  <a:gsLst>
                    <a:gs pos="100000">
                      <a:schemeClr val="tx1">
                        <a:lumMod val="75000"/>
                        <a:lumOff val="25000"/>
                      </a:schemeClr>
                    </a:gs>
                    <a:gs pos="100000">
                      <a:schemeClr val="tx1"/>
                    </a:gs>
                  </a:gsLst>
                  <a:path path="circle">
                    <a:fillToRect l="100000" t="100000"/>
                  </a:path>
                </a:gradFill>
                <a:latin typeface="HY울릉도B"/>
                <a:ea typeface="HY울릉도B"/>
              </a:rPr>
              <a:t>비타민</a:t>
            </a:r>
            <a:r>
              <a:rPr lang="en-US" altLang="ko-KR" sz="4400" dirty="0">
                <a:gradFill>
                  <a:gsLst>
                    <a:gs pos="100000">
                      <a:schemeClr val="tx1">
                        <a:lumMod val="75000"/>
                        <a:lumOff val="25000"/>
                      </a:schemeClr>
                    </a:gs>
                    <a:gs pos="100000">
                      <a:schemeClr val="tx1"/>
                    </a:gs>
                  </a:gsLst>
                  <a:path path="circle">
                    <a:fillToRect l="100000" t="100000"/>
                  </a:path>
                </a:gradFill>
                <a:latin typeface="HY울릉도B"/>
                <a:ea typeface="HY울릉도B"/>
              </a:rPr>
              <a:t> A</a:t>
            </a:r>
            <a:r>
              <a:rPr lang="ko-KR" altLang="en-US" sz="4400" dirty="0">
                <a:gradFill>
                  <a:gsLst>
                    <a:gs pos="100000">
                      <a:schemeClr val="tx1">
                        <a:lumMod val="75000"/>
                        <a:lumOff val="25000"/>
                      </a:schemeClr>
                    </a:gs>
                    <a:gs pos="100000">
                      <a:schemeClr val="tx1"/>
                    </a:gs>
                  </a:gsLst>
                  <a:path path="circle">
                    <a:fillToRect l="100000" t="100000"/>
                  </a:path>
                </a:gradFill>
                <a:latin typeface="HY울릉도B"/>
                <a:ea typeface="HY울릉도B"/>
              </a:rPr>
              <a:t> </a:t>
            </a:r>
            <a:r>
              <a:rPr lang="en-US" altLang="ko-KR" sz="4400" dirty="0">
                <a:gradFill>
                  <a:gsLst>
                    <a:gs pos="100000">
                      <a:schemeClr val="tx1">
                        <a:lumMod val="75000"/>
                        <a:lumOff val="25000"/>
                      </a:schemeClr>
                    </a:gs>
                    <a:gs pos="100000">
                      <a:schemeClr val="tx1"/>
                    </a:gs>
                  </a:gsLst>
                  <a:path path="circle">
                    <a:fillToRect l="100000" t="100000"/>
                  </a:path>
                </a:gradFill>
                <a:latin typeface="HY울릉도B"/>
                <a:ea typeface="HY울릉도B"/>
              </a:rPr>
              <a:t>(Retinol)</a:t>
            </a:r>
          </a:p>
        </p:txBody>
      </p:sp>
      <p:sp>
        <p:nvSpPr>
          <p:cNvPr id="106" name="TextBox 105"/>
          <p:cNvSpPr txBox="1"/>
          <p:nvPr/>
        </p:nvSpPr>
        <p:spPr>
          <a:xfrm>
            <a:off x="450927" y="1736812"/>
            <a:ext cx="7710395" cy="369332"/>
          </a:xfrm>
          <a:prstGeom prst="rect">
            <a:avLst/>
          </a:prstGeom>
        </p:spPr>
        <p:txBody>
          <a:bodyPr wrap="square">
            <a:spAutoFit/>
          </a:bodyPr>
          <a:lstStyle/>
          <a:p>
            <a:pPr>
              <a:defRPr lang="ko-KR" altLang="en-US"/>
            </a:pPr>
            <a:endParaRPr lang="ko-KR" altLang="en-US"/>
          </a:p>
        </p:txBody>
      </p:sp>
      <p:sp>
        <p:nvSpPr>
          <p:cNvPr id="11"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r>
              <a:rPr lang="en-US" altLang="ko-KR" dirty="0" smtClean="0"/>
              <a:t>25</a:t>
            </a:r>
            <a:endParaRPr lang="ko-KR" alt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fld id="{516C4E17-EA00-48D7-9432-ACBDEAD51795}" type="slidenum">
              <a:rPr lang="ko-KR" altLang="en-US" smtClean="0"/>
              <a:pPr lvl="0">
                <a:defRPr lang="ko-KR" altLang="en-US"/>
              </a:pPr>
              <a:t>3</a:t>
            </a:fld>
            <a:endParaRPr lang="ko-KR" altLang="en-US"/>
          </a:p>
        </p:txBody>
      </p:sp>
      <p:grpSp>
        <p:nvGrpSpPr>
          <p:cNvPr id="3" name="그룹 2"/>
          <p:cNvGrpSpPr/>
          <p:nvPr/>
        </p:nvGrpSpPr>
        <p:grpSpPr>
          <a:xfrm>
            <a:off x="-7138" y="203737"/>
            <a:ext cx="1486160" cy="400110"/>
            <a:chOff x="-7734" y="203737"/>
            <a:chExt cx="1610007" cy="400110"/>
          </a:xfrm>
        </p:grpSpPr>
        <p:sp>
          <p:nvSpPr>
            <p:cNvPr id="4" name="직사각형 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5" name="TextBox 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6" name="TextBox 5"/>
          <p:cNvSpPr txBox="1"/>
          <p:nvPr/>
        </p:nvSpPr>
        <p:spPr>
          <a:xfrm>
            <a:off x="1819049" y="249903"/>
            <a:ext cx="1693092" cy="338554"/>
          </a:xfrm>
          <a:prstGeom prst="rect">
            <a:avLst/>
          </a:prstGeom>
          <a:noFill/>
        </p:spPr>
        <p:txBody>
          <a:bodyPr wrap="none">
            <a:spAutoFit/>
          </a:bodyPr>
          <a:lstStyle/>
          <a:p>
            <a:pPr algn="r">
              <a:defRPr lang="ko-KR" altLang="en-US"/>
            </a:pPr>
            <a:r>
              <a:rPr lang="ko-KR" altLang="en-US" sz="1600" b="1" dirty="0" smtClean="0">
                <a:gradFill>
                  <a:gsLst>
                    <a:gs pos="100000">
                      <a:schemeClr val="tx1">
                        <a:lumMod val="75000"/>
                        <a:lumOff val="25000"/>
                      </a:schemeClr>
                    </a:gs>
                    <a:gs pos="100000">
                      <a:schemeClr val="tx1"/>
                    </a:gs>
                  </a:gsLst>
                  <a:path path="circle">
                    <a:fillToRect l="100000" t="100000"/>
                  </a:path>
                </a:gradFill>
                <a:latin typeface="Raleway"/>
              </a:rPr>
              <a:t>임신우 사양관리</a:t>
            </a:r>
            <a:endParaRPr lang="ko-KR" altLang="en-US" sz="1600" b="1" dirty="0">
              <a:gradFill>
                <a:gsLst>
                  <a:gs pos="100000">
                    <a:schemeClr val="tx1">
                      <a:lumMod val="75000"/>
                      <a:lumOff val="25000"/>
                    </a:schemeClr>
                  </a:gs>
                  <a:gs pos="100000">
                    <a:schemeClr val="tx1"/>
                  </a:gs>
                </a:gsLst>
                <a:path path="circle">
                  <a:fillToRect l="100000" t="100000"/>
                </a:path>
              </a:gradFill>
              <a:latin typeface="Raleway"/>
            </a:endParaRPr>
          </a:p>
        </p:txBody>
      </p:sp>
      <p:cxnSp>
        <p:nvCxnSpPr>
          <p:cNvPr id="7"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10" name="직사각형 9"/>
          <p:cNvSpPr/>
          <p:nvPr/>
        </p:nvSpPr>
        <p:spPr>
          <a:xfrm>
            <a:off x="296008" y="1196752"/>
            <a:ext cx="8530003" cy="5661248"/>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lnSpc>
                <a:spcPct val="150000"/>
              </a:lnSpc>
              <a:tabLst>
                <a:tab pos="180022" algn="l"/>
              </a:tabLst>
              <a:defRPr lang="ko-KR" altLang="en-US"/>
            </a:pPr>
            <a:endParaRPr lang="en-US" altLang="ko-KR" sz="3200" dirty="0">
              <a:solidFill>
                <a:schemeClr val="tx1">
                  <a:lumMod val="85000"/>
                  <a:lumOff val="15000"/>
                </a:schemeClr>
              </a:solidFill>
              <a:latin typeface="한컴 솔잎 M"/>
              <a:ea typeface="한컴 솔잎 M"/>
              <a:cs typeface="맑은 고딕"/>
            </a:endParaRPr>
          </a:p>
        </p:txBody>
      </p:sp>
      <p:sp>
        <p:nvSpPr>
          <p:cNvPr id="9" name="직사각형 8"/>
          <p:cNvSpPr/>
          <p:nvPr/>
        </p:nvSpPr>
        <p:spPr>
          <a:xfrm>
            <a:off x="395536" y="1171773"/>
            <a:ext cx="8170456" cy="6001643"/>
          </a:xfrm>
          <a:prstGeom prst="rect">
            <a:avLst/>
          </a:prstGeom>
        </p:spPr>
        <p:txBody>
          <a:bodyPr wrap="square">
            <a:spAutoFit/>
          </a:bodyPr>
          <a:lstStyle/>
          <a:p>
            <a:pPr marL="285750" indent="-285750">
              <a:buFont typeface="Wingdings" charset="2"/>
              <a:buChar char="l"/>
              <a:defRPr lang="ko-KR" altLang="en-US"/>
            </a:pPr>
            <a:r>
              <a:rPr lang="ko-KR" altLang="ko-KR" sz="2400" b="1" dirty="0">
                <a:ea typeface="함초롬바탕"/>
              </a:rPr>
              <a:t>태아가 자궁내에 있는 시기로 어미소의 영양관리가 중요</a:t>
            </a:r>
            <a:r>
              <a:rPr lang="ko-KR" altLang="ko-KR" sz="2400" b="1" dirty="0">
                <a:latin typeface="함초롬바탕"/>
                <a:ea typeface="함초롬바탕"/>
              </a:rPr>
              <a:t>. 특히 분만 2개월 전부터 어미소의 사야관리가 매우 중요.</a:t>
            </a:r>
          </a:p>
          <a:p>
            <a:pPr marL="285750" indent="-285750">
              <a:buFont typeface="Wingdings" charset="2"/>
              <a:buChar char="l"/>
              <a:defRPr lang="ko-KR" altLang="en-US"/>
            </a:pPr>
            <a:endParaRPr lang="ko-KR" altLang="ko-KR" sz="2400" b="1" dirty="0">
              <a:latin typeface="함초롬바탕"/>
              <a:ea typeface="함초롬바탕"/>
            </a:endParaRPr>
          </a:p>
          <a:p>
            <a:pPr marL="285750" indent="-285750">
              <a:buFont typeface="Wingdings" charset="2"/>
              <a:buChar char="l"/>
              <a:defRPr lang="ko-KR" altLang="en-US"/>
            </a:pPr>
            <a:r>
              <a:rPr lang="ko-KR" altLang="ko-KR" sz="2400" b="1" dirty="0">
                <a:latin typeface="함초롬바탕"/>
                <a:ea typeface="함초롬바탕"/>
              </a:rPr>
              <a:t>TDN(총가소화영양소)과 CP(조단백질)가 </a:t>
            </a:r>
            <a:r>
              <a:rPr lang="ko-KR" altLang="ko-KR" sz="2400" b="1" dirty="0" smtClean="0">
                <a:latin typeface="함초롬바탕"/>
                <a:ea typeface="함초롬바탕"/>
              </a:rPr>
              <a:t>적</a:t>
            </a:r>
            <a:r>
              <a:rPr lang="ko-KR" altLang="en-US" sz="2400" b="1" dirty="0" smtClean="0">
                <a:latin typeface="함초롬바탕"/>
                <a:ea typeface="함초롬바탕"/>
              </a:rPr>
              <a:t>절</a:t>
            </a:r>
            <a:r>
              <a:rPr lang="ko-KR" altLang="ko-KR" sz="2400" b="1" dirty="0" smtClean="0">
                <a:latin typeface="함초롬바탕"/>
                <a:ea typeface="함초롬바탕"/>
              </a:rPr>
              <a:t>한지 </a:t>
            </a:r>
            <a:r>
              <a:rPr lang="ko-KR" altLang="ko-KR" sz="2400" b="1" dirty="0">
                <a:latin typeface="함초롬바탕"/>
                <a:ea typeface="함초롬바탕"/>
              </a:rPr>
              <a:t>파악.</a:t>
            </a:r>
          </a:p>
          <a:p>
            <a:pPr marL="285750" indent="-285750">
              <a:buFont typeface="Wingdings" charset="2"/>
              <a:buChar char="l"/>
              <a:defRPr lang="ko-KR" altLang="en-US"/>
            </a:pPr>
            <a:endParaRPr lang="ko-KR" altLang="ko-KR" sz="2400" b="1" dirty="0">
              <a:latin typeface="함초롬바탕"/>
              <a:ea typeface="함초롬바탕"/>
            </a:endParaRPr>
          </a:p>
          <a:p>
            <a:pPr marL="285750" indent="-285750">
              <a:buFont typeface="Wingdings" charset="2"/>
              <a:buChar char="l"/>
              <a:defRPr lang="ko-KR" altLang="en-US"/>
            </a:pPr>
            <a:r>
              <a:rPr lang="ko-KR" altLang="ko-KR" sz="2400" b="1" dirty="0">
                <a:latin typeface="함초롬바탕"/>
                <a:ea typeface="함초롬바탕"/>
              </a:rPr>
              <a:t>건물량(DMI)가 부족하지 않게 한다. 건물량이 부족하면 만복감이 생기지 않고 이로 인한 스트레스로 허약 송아지가 발생할 수 있다.</a:t>
            </a:r>
          </a:p>
          <a:p>
            <a:pPr marL="285750" indent="-285750">
              <a:buFont typeface="Wingdings" charset="2"/>
              <a:buChar char="l"/>
              <a:defRPr lang="ko-KR" altLang="en-US"/>
            </a:pPr>
            <a:endParaRPr lang="ko-KR" altLang="ko-KR" sz="2400" b="1" dirty="0">
              <a:latin typeface="함초롬바탕"/>
              <a:ea typeface="함초롬바탕"/>
            </a:endParaRPr>
          </a:p>
          <a:p>
            <a:pPr marL="285750" indent="-285750">
              <a:buFont typeface="Wingdings" charset="2"/>
              <a:buChar char="l"/>
              <a:defRPr lang="ko-KR" altLang="en-US"/>
            </a:pPr>
            <a:r>
              <a:rPr lang="ko-KR" altLang="ko-KR" sz="2400" b="1" dirty="0">
                <a:latin typeface="함초롬바탕"/>
                <a:ea typeface="함초롬바탕"/>
              </a:rPr>
              <a:t>어미소의 배모양 및 몸꼴(BCS)를 잘 관리하며 급여량은 조절</a:t>
            </a:r>
          </a:p>
          <a:p>
            <a:pPr marL="285750" indent="-285750">
              <a:buFont typeface="Wingdings" charset="2"/>
              <a:buChar char="l"/>
              <a:defRPr lang="ko-KR" altLang="en-US"/>
            </a:pPr>
            <a:endParaRPr lang="ko-KR" altLang="ko-KR" sz="2400" b="1" dirty="0">
              <a:latin typeface="함초롬바탕"/>
              <a:ea typeface="함초롬바탕"/>
            </a:endParaRPr>
          </a:p>
          <a:p>
            <a:pPr marL="285750" indent="-285750">
              <a:buFont typeface="Wingdings" charset="2"/>
              <a:buChar char="l"/>
              <a:defRPr lang="ko-KR" altLang="en-US"/>
            </a:pPr>
            <a:r>
              <a:rPr lang="ko-KR" altLang="ko-KR" sz="2400" b="1" dirty="0">
                <a:latin typeface="함초롬바탕"/>
                <a:ea typeface="함초롬바탕"/>
              </a:rPr>
              <a:t>개별사육이 아닌 집단 사육(1칸 4-5두)일 경우에는 서열이 생기기 떄문에 약한 개체는 면역억제 물질의 호르몬이 생겨 태아의 면역력을 저하시킬 수 있다.</a:t>
            </a:r>
          </a:p>
          <a:p>
            <a:pPr marL="285750" indent="-285750">
              <a:buFont typeface="Wingdings" charset="2"/>
              <a:buChar char="l"/>
              <a:defRPr lang="ko-KR" altLang="en-US"/>
            </a:pPr>
            <a:endParaRPr lang="ko-KR" altLang="ko-KR" sz="2400" b="1" dirty="0">
              <a:latin typeface="함초롬바탕"/>
              <a:ea typeface="함초롬바탕"/>
            </a:endParaRPr>
          </a:p>
        </p:txBody>
      </p:sp>
    </p:spTree>
    <p:extLst>
      <p:ext uri="{BB962C8B-B14F-4D97-AF65-F5344CB8AC3E}">
        <p14:creationId xmlns:p14="http://schemas.microsoft.com/office/powerpoint/2010/main" val="73275444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fld id="{516C4E17-EA00-48D7-9432-ACBDEAD51795}" type="slidenum">
              <a:rPr lang="ko-KR" altLang="en-US" smtClean="0"/>
              <a:pPr lvl="0">
                <a:defRPr lang="ko-KR" altLang="en-US"/>
              </a:pPr>
              <a:t>4</a:t>
            </a:fld>
            <a:endParaRPr lang="ko-KR" altLang="en-US"/>
          </a:p>
        </p:txBody>
      </p:sp>
      <p:grpSp>
        <p:nvGrpSpPr>
          <p:cNvPr id="3" name="그룹 2"/>
          <p:cNvGrpSpPr/>
          <p:nvPr/>
        </p:nvGrpSpPr>
        <p:grpSpPr>
          <a:xfrm>
            <a:off x="-7138" y="203737"/>
            <a:ext cx="1486160" cy="400110"/>
            <a:chOff x="-7734" y="203737"/>
            <a:chExt cx="1610007" cy="400110"/>
          </a:xfrm>
        </p:grpSpPr>
        <p:sp>
          <p:nvSpPr>
            <p:cNvPr id="4" name="직사각형 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5" name="TextBox 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6" name="TextBox 5"/>
          <p:cNvSpPr txBox="1"/>
          <p:nvPr/>
        </p:nvSpPr>
        <p:spPr>
          <a:xfrm>
            <a:off x="1327124" y="249903"/>
            <a:ext cx="2380780" cy="338554"/>
          </a:xfrm>
          <a:prstGeom prst="rect">
            <a:avLst/>
          </a:prstGeom>
          <a:noFill/>
        </p:spPr>
        <p:txBody>
          <a:bodyPr wrap="none">
            <a:spAutoFit/>
          </a:bodyPr>
          <a:lstStyle/>
          <a:p>
            <a:pPr algn="r">
              <a:defRPr lang="ko-KR" altLang="en-US"/>
            </a:pPr>
            <a:r>
              <a:rPr lang="ko-KR" altLang="en-US" sz="1600" b="1" dirty="0" smtClean="0">
                <a:gradFill>
                  <a:gsLst>
                    <a:gs pos="100000">
                      <a:schemeClr val="tx1">
                        <a:lumMod val="75000"/>
                        <a:lumOff val="25000"/>
                      </a:schemeClr>
                    </a:gs>
                    <a:gs pos="100000">
                      <a:schemeClr val="tx1"/>
                    </a:gs>
                  </a:gsLst>
                  <a:path path="circle">
                    <a:fillToRect l="100000" t="100000"/>
                  </a:path>
                </a:gradFill>
                <a:latin typeface="Raleway"/>
              </a:rPr>
              <a:t>임신우 분만전 사양관리</a:t>
            </a:r>
            <a:endParaRPr lang="ko-KR" altLang="en-US" sz="1600" b="1" dirty="0">
              <a:gradFill>
                <a:gsLst>
                  <a:gs pos="100000">
                    <a:schemeClr val="tx1">
                      <a:lumMod val="75000"/>
                      <a:lumOff val="25000"/>
                    </a:schemeClr>
                  </a:gs>
                  <a:gs pos="100000">
                    <a:schemeClr val="tx1"/>
                  </a:gs>
                </a:gsLst>
                <a:path path="circle">
                  <a:fillToRect l="100000" t="100000"/>
                </a:path>
              </a:gradFill>
              <a:latin typeface="Raleway"/>
            </a:endParaRPr>
          </a:p>
        </p:txBody>
      </p:sp>
      <p:cxnSp>
        <p:nvCxnSpPr>
          <p:cNvPr id="7"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10" name="직사각형 9"/>
          <p:cNvSpPr/>
          <p:nvPr/>
        </p:nvSpPr>
        <p:spPr>
          <a:xfrm>
            <a:off x="296008" y="1196752"/>
            <a:ext cx="8530003" cy="5661248"/>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lnSpc>
                <a:spcPct val="150000"/>
              </a:lnSpc>
              <a:tabLst>
                <a:tab pos="180022" algn="l"/>
              </a:tabLst>
              <a:defRPr lang="ko-KR" altLang="en-US"/>
            </a:pPr>
            <a:endParaRPr lang="en-US" altLang="ko-KR" sz="3200" dirty="0">
              <a:solidFill>
                <a:schemeClr val="tx1">
                  <a:lumMod val="85000"/>
                  <a:lumOff val="15000"/>
                </a:schemeClr>
              </a:solidFill>
              <a:latin typeface="한컴 솔잎 M"/>
              <a:ea typeface="한컴 솔잎 M"/>
              <a:cs typeface="맑은 고딕"/>
            </a:endParaRPr>
          </a:p>
        </p:txBody>
      </p:sp>
      <p:sp>
        <p:nvSpPr>
          <p:cNvPr id="11" name="내용 개체 틀 2"/>
          <p:cNvSpPr txBox="1">
            <a:spLocks/>
          </p:cNvSpPr>
          <p:nvPr/>
        </p:nvSpPr>
        <p:spPr>
          <a:xfrm>
            <a:off x="251520" y="1152128"/>
            <a:ext cx="8712968" cy="5661248"/>
          </a:xfrm>
          <a:prstGeom prst="rect">
            <a:avLst/>
          </a:prstGeom>
        </p:spPr>
        <p:txBody>
          <a:bodyPr>
            <a:normAutofit/>
          </a:bodyPr>
          <a:lstStyle>
            <a:lvl1pPr marL="342900" indent="-342900" algn="l" defTabSz="914400" rtl="0" eaLnBrk="1" latinLnBrk="1" hangingPunct="1">
              <a:spcBef>
                <a:spcPct val="20000"/>
              </a:spcBef>
              <a:buFont typeface="Arial"/>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a:buChar char="•"/>
              <a:defRPr sz="2000" kern="1200">
                <a:solidFill>
                  <a:schemeClr val="tx1"/>
                </a:solidFill>
                <a:latin typeface="+mn-lt"/>
                <a:ea typeface="+mn-ea"/>
                <a:cs typeface="+mn-cs"/>
              </a:defRPr>
            </a:lvl9pPr>
          </a:lstStyle>
          <a:p>
            <a:pPr marL="0" indent="0">
              <a:buNone/>
              <a:defRPr lang="ko-KR" altLang="en-US"/>
            </a:pPr>
            <a:r>
              <a:rPr lang="ko-KR" altLang="ko-KR" sz="2000" b="1" dirty="0" smtClean="0">
                <a:ea typeface="함초롬바탕"/>
              </a:rPr>
              <a:t>①칼로리가 부족하면 분만후의 난소 회복이 지연된다</a:t>
            </a:r>
            <a:r>
              <a:rPr lang="ko-KR" altLang="ko-KR" sz="2000" b="1" dirty="0" smtClean="0">
                <a:latin typeface="함초롬바탕"/>
                <a:ea typeface="함초롬바탕"/>
              </a:rPr>
              <a:t>.</a:t>
            </a:r>
          </a:p>
          <a:p>
            <a:pPr marL="0" indent="0">
              <a:buNone/>
              <a:defRPr lang="ko-KR" altLang="en-US"/>
            </a:pPr>
            <a:r>
              <a:rPr lang="ko-KR" altLang="ko-KR" sz="2000" b="1" dirty="0" smtClean="0">
                <a:latin typeface="함초롬바탕"/>
                <a:ea typeface="함초롬바탕"/>
              </a:rPr>
              <a:t>②분해성 단백질이 많으면 수태율이 저하된다.</a:t>
            </a:r>
          </a:p>
          <a:p>
            <a:pPr marL="0" indent="0">
              <a:buNone/>
              <a:defRPr lang="ko-KR" altLang="en-US"/>
            </a:pPr>
            <a:r>
              <a:rPr lang="ko-KR" altLang="ko-KR" sz="2000" b="1" dirty="0" smtClean="0">
                <a:latin typeface="함초롬바탕"/>
                <a:ea typeface="함초롬바탕"/>
              </a:rPr>
              <a:t>③농후 사료를 많이 먹으면 송아지가 커진다.</a:t>
            </a:r>
          </a:p>
          <a:p>
            <a:pPr marL="0" indent="0">
              <a:buNone/>
              <a:defRPr lang="ko-KR" altLang="en-US"/>
            </a:pPr>
            <a:r>
              <a:rPr lang="ko-KR" altLang="ko-KR" sz="2000" b="1" dirty="0" smtClean="0">
                <a:latin typeface="함초롬바탕"/>
                <a:ea typeface="함초롬바탕"/>
              </a:rPr>
              <a:t>④조사료의 양이 부족하면 송아지의 면역력이 저하된다.</a:t>
            </a:r>
          </a:p>
          <a:p>
            <a:pPr marL="0" indent="0">
              <a:buNone/>
              <a:defRPr lang="ko-KR" altLang="en-US"/>
            </a:pPr>
            <a:r>
              <a:rPr lang="ko-KR" altLang="ko-KR" sz="2000" b="1" dirty="0" smtClean="0">
                <a:latin typeface="함초롬바탕"/>
                <a:ea typeface="함초롬바탕"/>
              </a:rPr>
              <a:t>⑤적절한 영양 급여는 어미소 자궁의 회복 및</a:t>
            </a:r>
            <a:r>
              <a:rPr lang="ko-KR" altLang="en-US" sz="2000" b="1" dirty="0" smtClean="0">
                <a:latin typeface="함초롬바탕"/>
                <a:ea typeface="함초롬바탕"/>
              </a:rPr>
              <a:t> </a:t>
            </a:r>
            <a:r>
              <a:rPr lang="ko-KR" altLang="ko-KR" sz="2000" b="1" dirty="0" smtClean="0">
                <a:latin typeface="함초롬바탕"/>
                <a:ea typeface="함초롬바탕"/>
              </a:rPr>
              <a:t>송아지의 발육에 도움이 된다.</a:t>
            </a:r>
            <a:endParaRPr lang="en-US" altLang="ko-KR" sz="2000" b="1" dirty="0" smtClean="0">
              <a:latin typeface="함초롬바탕"/>
              <a:ea typeface="함초롬바탕"/>
            </a:endParaRPr>
          </a:p>
          <a:p>
            <a:pPr marL="0" indent="0">
              <a:buNone/>
              <a:defRPr lang="ko-KR" altLang="en-US"/>
            </a:pPr>
            <a:r>
              <a:rPr lang="ko-KR" altLang="ko-KR" sz="2000" b="1" dirty="0">
                <a:ea typeface="함초롬바탕"/>
              </a:rPr>
              <a:t>⑥분만 </a:t>
            </a:r>
            <a:r>
              <a:rPr lang="ko-KR" altLang="ko-KR" sz="2000" b="1" dirty="0">
                <a:latin typeface="함초롬바탕"/>
                <a:ea typeface="함초롬바탕"/>
              </a:rPr>
              <a:t>2개월 전 태아의 급격한 성장으로 사료량은 조금씩 늘려준다. </a:t>
            </a:r>
            <a:endParaRPr lang="en-US" altLang="ko-KR" sz="2000" b="1" dirty="0" smtClean="0">
              <a:latin typeface="함초롬바탕"/>
              <a:ea typeface="함초롬바탕"/>
            </a:endParaRPr>
          </a:p>
          <a:p>
            <a:pPr marL="0" indent="0">
              <a:buNone/>
              <a:defRPr lang="ko-KR" altLang="en-US"/>
            </a:pPr>
            <a:r>
              <a:rPr lang="ko-KR" altLang="en-US" sz="2000" b="1" dirty="0" smtClean="0">
                <a:latin typeface="함초롬바탕"/>
                <a:ea typeface="함초롬바탕"/>
              </a:rPr>
              <a:t>     </a:t>
            </a:r>
            <a:r>
              <a:rPr lang="ko-KR" altLang="ko-KR" sz="2000" b="1" dirty="0" smtClean="0">
                <a:latin typeface="함초롬바탕"/>
                <a:ea typeface="함초롬바탕"/>
              </a:rPr>
              <a:t>분만 </a:t>
            </a:r>
            <a:r>
              <a:rPr lang="ko-KR" altLang="ko-KR" sz="2000" b="1" dirty="0">
                <a:latin typeface="함초롬바탕"/>
                <a:ea typeface="함초롬바탕"/>
              </a:rPr>
              <a:t>6주전 </a:t>
            </a:r>
            <a:r>
              <a:rPr lang="ko-KR" altLang="ko-KR" sz="2000" b="1" dirty="0" smtClean="0">
                <a:latin typeface="함초롬바탕"/>
                <a:ea typeface="함초롬바탕"/>
              </a:rPr>
              <a:t>설사</a:t>
            </a:r>
            <a:r>
              <a:rPr lang="ko-KR" altLang="en-US" sz="2000" b="1" dirty="0" smtClean="0">
                <a:latin typeface="함초롬바탕"/>
                <a:ea typeface="함초롬바탕"/>
              </a:rPr>
              <a:t>   </a:t>
            </a:r>
            <a:r>
              <a:rPr lang="ko-KR" altLang="ko-KR" sz="2000" b="1" dirty="0" smtClean="0">
                <a:latin typeface="함초롬바탕"/>
                <a:ea typeface="함초롬바탕"/>
              </a:rPr>
              <a:t>예방 </a:t>
            </a:r>
            <a:r>
              <a:rPr lang="ko-KR" altLang="ko-KR" sz="2000" b="1" dirty="0">
                <a:latin typeface="함초롬바탕"/>
                <a:ea typeface="함초롬바탕"/>
              </a:rPr>
              <a:t>백신 및 비타민AD3E와 미네랄 주사(또는 분만 2</a:t>
            </a:r>
            <a:r>
              <a:rPr lang="ko-KR" altLang="ko-KR" sz="2000" b="1" dirty="0" smtClean="0">
                <a:latin typeface="함초롬바탕"/>
                <a:ea typeface="함초롬바탕"/>
              </a:rPr>
              <a:t>개월</a:t>
            </a:r>
            <a:endParaRPr lang="en-US" altLang="ko-KR" sz="2000" b="1" dirty="0" smtClean="0">
              <a:latin typeface="함초롬바탕"/>
              <a:ea typeface="함초롬바탕"/>
            </a:endParaRPr>
          </a:p>
          <a:p>
            <a:pPr marL="0" indent="0">
              <a:buNone/>
              <a:defRPr lang="ko-KR" altLang="en-US"/>
            </a:pPr>
            <a:r>
              <a:rPr lang="ko-KR" altLang="en-US" sz="2000" b="1" dirty="0" smtClean="0">
                <a:latin typeface="함초롬바탕"/>
                <a:ea typeface="함초롬바탕"/>
              </a:rPr>
              <a:t>    </a:t>
            </a:r>
            <a:r>
              <a:rPr lang="ko-KR" altLang="ko-KR" sz="2000" b="1" dirty="0" smtClean="0">
                <a:latin typeface="함초롬바탕"/>
                <a:ea typeface="함초롬바탕"/>
              </a:rPr>
              <a:t> </a:t>
            </a:r>
            <a:r>
              <a:rPr lang="ko-KR" altLang="ko-KR" sz="2000" b="1" dirty="0">
                <a:latin typeface="함초롬바탕"/>
                <a:ea typeface="함초롬바탕"/>
              </a:rPr>
              <a:t>전부터 영양제 </a:t>
            </a:r>
            <a:r>
              <a:rPr lang="ko-KR" altLang="ko-KR" sz="2000" b="1" dirty="0" smtClean="0">
                <a:latin typeface="함초롬바탕"/>
                <a:ea typeface="함초롬바탕"/>
              </a:rPr>
              <a:t>공급</a:t>
            </a:r>
            <a:r>
              <a:rPr lang="en-US" altLang="ko-KR" sz="2000" b="1" dirty="0" smtClean="0">
                <a:latin typeface="함초롬바탕"/>
                <a:ea typeface="함초롬바탕"/>
              </a:rPr>
              <a:t>)</a:t>
            </a:r>
            <a:endParaRPr lang="ko-KR" altLang="ko-KR" sz="2000" b="1" dirty="0">
              <a:latin typeface="함초롬바탕"/>
              <a:ea typeface="함초롬바탕"/>
            </a:endParaRPr>
          </a:p>
          <a:p>
            <a:pPr marL="0" indent="0">
              <a:buNone/>
              <a:defRPr lang="ko-KR" altLang="en-US"/>
            </a:pPr>
            <a:r>
              <a:rPr lang="ko-KR" altLang="ko-KR" sz="2000" b="1" dirty="0">
                <a:latin typeface="한컴바탕"/>
                <a:ea typeface="한컴바탕"/>
              </a:rPr>
              <a:t> </a:t>
            </a:r>
            <a:r>
              <a:rPr lang="ko-KR" altLang="ko-KR" sz="2000" b="1" dirty="0">
                <a:latin typeface="한컴바탕"/>
                <a:ea typeface="함초롬바탕"/>
              </a:rPr>
              <a:t>⑦고능력우</a:t>
            </a:r>
            <a:r>
              <a:rPr lang="ko-KR" altLang="ko-KR" sz="2000" b="1" dirty="0">
                <a:latin typeface="함초롬바탕"/>
                <a:ea typeface="함초롬바탕"/>
              </a:rPr>
              <a:t>(육질이 좋은소)는 몸골을 잘 판단하여 사료 급여하고 체내에 </a:t>
            </a:r>
            <a:endParaRPr lang="en-US" altLang="ko-KR" sz="2000" b="1" dirty="0" smtClean="0">
              <a:latin typeface="함초롬바탕"/>
              <a:ea typeface="함초롬바탕"/>
            </a:endParaRPr>
          </a:p>
          <a:p>
            <a:pPr marL="0" indent="0">
              <a:buNone/>
              <a:defRPr lang="ko-KR" altLang="en-US"/>
            </a:pPr>
            <a:r>
              <a:rPr lang="ko-KR" altLang="en-US" sz="2000" b="1" dirty="0" smtClean="0">
                <a:latin typeface="함초롬바탕"/>
                <a:ea typeface="함초롬바탕"/>
              </a:rPr>
              <a:t>      </a:t>
            </a:r>
            <a:r>
              <a:rPr lang="ko-KR" altLang="ko-KR" sz="2000" b="1" dirty="0" smtClean="0">
                <a:latin typeface="함초롬바탕"/>
                <a:ea typeface="함초롬바탕"/>
              </a:rPr>
              <a:t>특히 </a:t>
            </a:r>
            <a:r>
              <a:rPr lang="ko-KR" altLang="ko-KR" sz="2000" b="1" dirty="0">
                <a:latin typeface="함초롬바탕"/>
                <a:ea typeface="함초롬바탕"/>
              </a:rPr>
              <a:t>생식기(자궁,난소...)에 지방이 침착되는 것을 유의해야한다.</a:t>
            </a:r>
          </a:p>
          <a:p>
            <a:pPr>
              <a:defRPr lang="ko-KR" altLang="en-US"/>
            </a:pPr>
            <a:endParaRPr lang="ko-KR" altLang="ko-KR" sz="1800" b="1" dirty="0" smtClean="0">
              <a:latin typeface="함초롬바탕"/>
              <a:ea typeface="함초롬바탕"/>
            </a:endParaRPr>
          </a:p>
          <a:p>
            <a:pPr>
              <a:defRPr lang="ko-KR" altLang="en-US"/>
            </a:pPr>
            <a:endParaRPr lang="ko-KR" altLang="ko-KR" sz="1800" b="1" dirty="0">
              <a:latin typeface="함초롬바탕"/>
              <a:ea typeface="함초롬바탕"/>
            </a:endParaRPr>
          </a:p>
        </p:txBody>
      </p:sp>
      <p:grpSp>
        <p:nvGrpSpPr>
          <p:cNvPr id="9" name="그룹 24"/>
          <p:cNvGrpSpPr/>
          <p:nvPr/>
        </p:nvGrpSpPr>
        <p:grpSpPr>
          <a:xfrm>
            <a:off x="1691680" y="5229200"/>
            <a:ext cx="5516921" cy="1586284"/>
            <a:chOff x="179512" y="4660320"/>
            <a:chExt cx="5976664" cy="1586284"/>
          </a:xfrm>
        </p:grpSpPr>
        <p:sp>
          <p:nvSpPr>
            <p:cNvPr id="14" name="TextBox 13"/>
            <p:cNvSpPr txBox="1"/>
            <p:nvPr/>
          </p:nvSpPr>
          <p:spPr>
            <a:xfrm>
              <a:off x="179512" y="5877272"/>
              <a:ext cx="1560173" cy="369332"/>
            </a:xfrm>
            <a:prstGeom prst="rect">
              <a:avLst/>
            </a:prstGeom>
          </p:spPr>
          <p:txBody>
            <a:bodyPr wrap="square">
              <a:spAutoFit/>
            </a:bodyPr>
            <a:lstStyle/>
            <a:p>
              <a:pPr>
                <a:defRPr lang="ko-KR" altLang="en-US"/>
              </a:pPr>
              <a:r>
                <a:rPr lang="ko-KR" altLang="en-US" dirty="0"/>
                <a:t>분만 4주전</a:t>
              </a:r>
            </a:p>
          </p:txBody>
        </p:sp>
        <p:grpSp>
          <p:nvGrpSpPr>
            <p:cNvPr id="12" name="그룹 23"/>
            <p:cNvGrpSpPr/>
            <p:nvPr/>
          </p:nvGrpSpPr>
          <p:grpSpPr>
            <a:xfrm>
              <a:off x="179512" y="4660320"/>
              <a:ext cx="5976664" cy="1579354"/>
              <a:chOff x="179512" y="4667250"/>
              <a:chExt cx="5976664" cy="1579354"/>
            </a:xfrm>
          </p:grpSpPr>
          <p:cxnSp>
            <p:nvCxnSpPr>
              <p:cNvPr id="16" name="직선 연결선 14"/>
              <p:cNvCxnSpPr/>
              <p:nvPr/>
            </p:nvCxnSpPr>
            <p:spPr>
              <a:xfrm>
                <a:off x="179512" y="5445224"/>
                <a:ext cx="597666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직선 연결선 15"/>
              <p:cNvCxnSpPr/>
              <p:nvPr/>
            </p:nvCxnSpPr>
            <p:spPr>
              <a:xfrm rot="16200000" flipH="1">
                <a:off x="467544" y="5517232"/>
                <a:ext cx="8640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직선 연결선 16"/>
              <p:cNvCxnSpPr/>
              <p:nvPr/>
            </p:nvCxnSpPr>
            <p:spPr>
              <a:xfrm rot="16200000" flipH="1">
                <a:off x="2555776" y="5517232"/>
                <a:ext cx="8640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직선 연결선 17"/>
              <p:cNvCxnSpPr/>
              <p:nvPr/>
            </p:nvCxnSpPr>
            <p:spPr>
              <a:xfrm rot="16200000" flipH="1">
                <a:off x="4716016" y="5517232"/>
                <a:ext cx="8640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195736" y="5877272"/>
                <a:ext cx="2040226" cy="369332"/>
              </a:xfrm>
              <a:prstGeom prst="rect">
                <a:avLst/>
              </a:prstGeom>
            </p:spPr>
            <p:txBody>
              <a:bodyPr wrap="square">
                <a:spAutoFit/>
              </a:bodyPr>
              <a:lstStyle/>
              <a:p>
                <a:pPr algn="ctr">
                  <a:defRPr lang="ko-KR" altLang="en-US"/>
                </a:pPr>
                <a:r>
                  <a:rPr lang="ko-KR" altLang="en-US" dirty="0"/>
                  <a:t>분만 1개월 전</a:t>
                </a:r>
              </a:p>
            </p:txBody>
          </p:sp>
          <p:sp>
            <p:nvSpPr>
              <p:cNvPr id="21" name="TextBox 20"/>
              <p:cNvSpPr txBox="1"/>
              <p:nvPr/>
            </p:nvSpPr>
            <p:spPr>
              <a:xfrm>
                <a:off x="4283968" y="5877272"/>
                <a:ext cx="1728192" cy="366970"/>
              </a:xfrm>
              <a:prstGeom prst="rect">
                <a:avLst/>
              </a:prstGeom>
            </p:spPr>
            <p:txBody>
              <a:bodyPr wrap="square">
                <a:spAutoFit/>
              </a:bodyPr>
              <a:lstStyle/>
              <a:p>
                <a:pPr algn="ctr">
                  <a:defRPr lang="ko-KR" altLang="en-US"/>
                </a:pPr>
                <a:r>
                  <a:rPr lang="ko-KR" altLang="en-US"/>
                  <a:t>분만</a:t>
                </a:r>
              </a:p>
            </p:txBody>
          </p:sp>
          <p:sp>
            <p:nvSpPr>
              <p:cNvPr id="22" name="TextBox 21"/>
              <p:cNvSpPr txBox="1"/>
              <p:nvPr/>
            </p:nvSpPr>
            <p:spPr>
              <a:xfrm>
                <a:off x="209515" y="4708527"/>
                <a:ext cx="1296144" cy="643201"/>
              </a:xfrm>
              <a:prstGeom prst="rect">
                <a:avLst/>
              </a:prstGeom>
            </p:spPr>
            <p:txBody>
              <a:bodyPr wrap="square">
                <a:spAutoFit/>
              </a:bodyPr>
              <a:lstStyle/>
              <a:p>
                <a:pPr>
                  <a:defRPr lang="ko-KR" altLang="en-US"/>
                </a:pPr>
                <a:r>
                  <a:rPr lang="ko-KR" altLang="en-US" dirty="0">
                    <a:ln w="9525">
                      <a:solidFill>
                        <a:srgbClr val="FF0000"/>
                      </a:solidFill>
                    </a:ln>
                    <a:solidFill>
                      <a:srgbClr val="FF0000"/>
                    </a:solidFill>
                  </a:rPr>
                  <a:t>송아지</a:t>
                </a:r>
              </a:p>
              <a:p>
                <a:pPr>
                  <a:defRPr lang="ko-KR" altLang="en-US"/>
                </a:pPr>
                <a:r>
                  <a:rPr lang="ko-KR" altLang="en-US" dirty="0">
                    <a:ln w="9525">
                      <a:solidFill>
                        <a:srgbClr val="FF0000"/>
                      </a:solidFill>
                    </a:ln>
                    <a:solidFill>
                      <a:srgbClr val="FF0000"/>
                    </a:solidFill>
                  </a:rPr>
                  <a:t>설사 백신</a:t>
                </a:r>
              </a:p>
            </p:txBody>
          </p:sp>
          <p:sp>
            <p:nvSpPr>
              <p:cNvPr id="23" name="TextBox 22"/>
              <p:cNvSpPr txBox="1"/>
              <p:nvPr/>
            </p:nvSpPr>
            <p:spPr>
              <a:xfrm>
                <a:off x="1763688" y="4667250"/>
                <a:ext cx="3408379" cy="646331"/>
              </a:xfrm>
              <a:prstGeom prst="rect">
                <a:avLst/>
              </a:prstGeom>
            </p:spPr>
            <p:txBody>
              <a:bodyPr wrap="square">
                <a:spAutoFit/>
              </a:bodyPr>
              <a:lstStyle/>
              <a:p>
                <a:pPr>
                  <a:defRPr lang="ko-KR" altLang="en-US"/>
                </a:pPr>
                <a:r>
                  <a:rPr lang="ko-KR" altLang="en-US" dirty="0">
                    <a:ln w="9525">
                      <a:solidFill>
                        <a:srgbClr val="FF0000"/>
                      </a:solidFill>
                    </a:ln>
                    <a:solidFill>
                      <a:schemeClr val="tx1"/>
                    </a:solidFill>
                  </a:rPr>
                  <a:t>어미소 구충, 비타민제 급여</a:t>
                </a:r>
              </a:p>
              <a:p>
                <a:pPr>
                  <a:defRPr lang="ko-KR" altLang="en-US"/>
                </a:pPr>
                <a:r>
                  <a:rPr lang="ko-KR" altLang="en-US" dirty="0">
                    <a:ln w="9525">
                      <a:solidFill>
                        <a:srgbClr val="FF0000"/>
                      </a:solidFill>
                    </a:ln>
                    <a:solidFill>
                      <a:schemeClr val="tx1"/>
                    </a:solidFill>
                  </a:rPr>
                  <a:t>태반정체 예방→수태율 향상</a:t>
                </a:r>
              </a:p>
            </p:txBody>
          </p:sp>
        </p:grpSp>
      </p:grpSp>
    </p:spTree>
    <p:extLst>
      <p:ext uri="{BB962C8B-B14F-4D97-AF65-F5344CB8AC3E}">
        <p14:creationId xmlns:p14="http://schemas.microsoft.com/office/powerpoint/2010/main" val="165546018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fld id="{516C4E17-EA00-48D7-9432-ACBDEAD51795}" type="slidenum">
              <a:rPr lang="ko-KR" altLang="en-US" smtClean="0"/>
              <a:pPr lvl="0">
                <a:defRPr lang="ko-KR" altLang="en-US"/>
              </a:pPr>
              <a:t>5</a:t>
            </a:fld>
            <a:endParaRPr lang="ko-KR" altLang="en-US"/>
          </a:p>
        </p:txBody>
      </p:sp>
      <p:grpSp>
        <p:nvGrpSpPr>
          <p:cNvPr id="3" name="그룹 2"/>
          <p:cNvGrpSpPr/>
          <p:nvPr/>
        </p:nvGrpSpPr>
        <p:grpSpPr>
          <a:xfrm>
            <a:off x="-7138" y="203737"/>
            <a:ext cx="1486160" cy="400110"/>
            <a:chOff x="-7734" y="203737"/>
            <a:chExt cx="1610007" cy="400110"/>
          </a:xfrm>
        </p:grpSpPr>
        <p:sp>
          <p:nvSpPr>
            <p:cNvPr id="4" name="직사각형 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5" name="TextBox 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6" name="TextBox 5"/>
          <p:cNvSpPr txBox="1"/>
          <p:nvPr/>
        </p:nvSpPr>
        <p:spPr>
          <a:xfrm>
            <a:off x="1327124" y="249903"/>
            <a:ext cx="2380780" cy="338554"/>
          </a:xfrm>
          <a:prstGeom prst="rect">
            <a:avLst/>
          </a:prstGeom>
          <a:noFill/>
        </p:spPr>
        <p:txBody>
          <a:bodyPr wrap="none">
            <a:spAutoFit/>
          </a:bodyPr>
          <a:lstStyle/>
          <a:p>
            <a:pPr algn="r">
              <a:defRPr lang="ko-KR" altLang="en-US"/>
            </a:pPr>
            <a:r>
              <a:rPr lang="ko-KR" altLang="en-US" sz="1600" b="1">
                <a:gradFill>
                  <a:gsLst>
                    <a:gs pos="100000">
                      <a:schemeClr val="tx1">
                        <a:lumMod val="75000"/>
                        <a:lumOff val="25000"/>
                      </a:schemeClr>
                    </a:gs>
                    <a:gs pos="100000">
                      <a:schemeClr val="tx1"/>
                    </a:gs>
                  </a:gsLst>
                  <a:path path="circle">
                    <a:fillToRect l="100000" t="100000"/>
                  </a:path>
                </a:gradFill>
              </a:rPr>
              <a:t>임신우 </a:t>
            </a:r>
            <a:r>
              <a:rPr lang="ko-KR" altLang="en-US" sz="1600" b="1" smtClean="0">
                <a:gradFill>
                  <a:gsLst>
                    <a:gs pos="100000">
                      <a:schemeClr val="tx1">
                        <a:lumMod val="75000"/>
                        <a:lumOff val="25000"/>
                      </a:schemeClr>
                    </a:gs>
                    <a:gs pos="100000">
                      <a:schemeClr val="tx1"/>
                    </a:gs>
                  </a:gsLst>
                  <a:path path="circle">
                    <a:fillToRect l="100000" t="100000"/>
                  </a:path>
                </a:gradFill>
              </a:rPr>
              <a:t>분만후 </a:t>
            </a:r>
            <a:r>
              <a:rPr lang="ko-KR" altLang="en-US" sz="1600" b="1">
                <a:gradFill>
                  <a:gsLst>
                    <a:gs pos="100000">
                      <a:schemeClr val="tx1">
                        <a:lumMod val="75000"/>
                        <a:lumOff val="25000"/>
                      </a:schemeClr>
                    </a:gs>
                    <a:gs pos="100000">
                      <a:schemeClr val="tx1"/>
                    </a:gs>
                  </a:gsLst>
                  <a:path path="circle">
                    <a:fillToRect l="100000" t="100000"/>
                  </a:path>
                </a:gradFill>
              </a:rPr>
              <a:t>사양관리</a:t>
            </a:r>
            <a:endParaRPr lang="ko-KR" altLang="en-US" sz="1600" b="1" dirty="0">
              <a:gradFill>
                <a:gsLst>
                  <a:gs pos="100000">
                    <a:schemeClr val="tx1">
                      <a:lumMod val="75000"/>
                      <a:lumOff val="25000"/>
                    </a:schemeClr>
                  </a:gs>
                  <a:gs pos="100000">
                    <a:schemeClr val="tx1"/>
                  </a:gs>
                </a:gsLst>
                <a:path path="circle">
                  <a:fillToRect l="100000" t="100000"/>
                </a:path>
              </a:gradFill>
            </a:endParaRPr>
          </a:p>
        </p:txBody>
      </p:sp>
      <p:cxnSp>
        <p:nvCxnSpPr>
          <p:cNvPr id="7"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10" name="직사각형 9"/>
          <p:cNvSpPr/>
          <p:nvPr/>
        </p:nvSpPr>
        <p:spPr>
          <a:xfrm>
            <a:off x="296008" y="1196752"/>
            <a:ext cx="8530003" cy="5661248"/>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lnSpc>
                <a:spcPct val="150000"/>
              </a:lnSpc>
              <a:tabLst>
                <a:tab pos="180022" algn="l"/>
              </a:tabLst>
              <a:defRPr lang="ko-KR" altLang="en-US"/>
            </a:pPr>
            <a:endParaRPr lang="en-US" altLang="ko-KR" sz="3200" dirty="0">
              <a:solidFill>
                <a:schemeClr val="tx1">
                  <a:lumMod val="85000"/>
                  <a:lumOff val="15000"/>
                </a:schemeClr>
              </a:solidFill>
              <a:latin typeface="한컴 솔잎 M"/>
              <a:ea typeface="한컴 솔잎 M"/>
              <a:cs typeface="맑은 고딕"/>
            </a:endParaRPr>
          </a:p>
        </p:txBody>
      </p:sp>
      <p:sp>
        <p:nvSpPr>
          <p:cNvPr id="9" name="직사각형 8"/>
          <p:cNvSpPr/>
          <p:nvPr/>
        </p:nvSpPr>
        <p:spPr>
          <a:xfrm>
            <a:off x="478301" y="1651131"/>
            <a:ext cx="8347710" cy="4401205"/>
          </a:xfrm>
          <a:prstGeom prst="rect">
            <a:avLst/>
          </a:prstGeom>
        </p:spPr>
        <p:txBody>
          <a:bodyPr wrap="square">
            <a:spAutoFit/>
          </a:bodyPr>
          <a:lstStyle/>
          <a:p>
            <a:pPr>
              <a:defRPr lang="ko-KR" altLang="en-US"/>
            </a:pPr>
            <a:r>
              <a:rPr lang="ko-KR" altLang="ko-KR" sz="2000" b="1" dirty="0">
                <a:ea typeface="함초롬바탕"/>
              </a:rPr>
              <a:t>①분만시 난산이 되지 않게 특별히 주의 한다</a:t>
            </a:r>
            <a:r>
              <a:rPr lang="ko-KR" altLang="ko-KR" sz="2000" b="1" dirty="0">
                <a:latin typeface="함초롬바탕"/>
                <a:ea typeface="함초롬바탕"/>
              </a:rPr>
              <a:t>.</a:t>
            </a:r>
          </a:p>
          <a:p>
            <a:pPr>
              <a:defRPr lang="ko-KR" altLang="en-US"/>
            </a:pPr>
            <a:endParaRPr lang="ko-KR" altLang="ko-KR" sz="2000" b="1" dirty="0">
              <a:latin typeface="함초롬바탕"/>
              <a:ea typeface="함초롬바탕"/>
            </a:endParaRPr>
          </a:p>
          <a:p>
            <a:pPr>
              <a:defRPr lang="ko-KR" altLang="en-US"/>
            </a:pPr>
            <a:r>
              <a:rPr lang="ko-KR" altLang="ko-KR" sz="2000" b="1" dirty="0">
                <a:latin typeface="함초롬바탕"/>
                <a:ea typeface="함초롬바탕"/>
              </a:rPr>
              <a:t>②어미소와 송아지를 가능한 편안하게 해준다.</a:t>
            </a:r>
          </a:p>
          <a:p>
            <a:pPr>
              <a:defRPr lang="ko-KR" altLang="en-US"/>
            </a:pPr>
            <a:endParaRPr lang="ko-KR" altLang="ko-KR" sz="2000" b="1" dirty="0">
              <a:latin typeface="함초롬바탕"/>
              <a:ea typeface="함초롬바탕"/>
            </a:endParaRPr>
          </a:p>
          <a:p>
            <a:pPr>
              <a:defRPr lang="ko-KR" altLang="en-US"/>
            </a:pPr>
            <a:r>
              <a:rPr lang="ko-KR" altLang="ko-KR" sz="2000" b="1" dirty="0">
                <a:latin typeface="함초롬바탕"/>
                <a:ea typeface="함초롬바탕"/>
              </a:rPr>
              <a:t>③후산정체가 발생하였을 경우에는 가능한 빨리 후산처치에 대비해야한다</a:t>
            </a:r>
            <a:r>
              <a:rPr lang="ko-KR" altLang="ko-KR" sz="2000" b="1" dirty="0" smtClean="0">
                <a:latin typeface="함초롬바탕"/>
                <a:ea typeface="함초롬바탕"/>
              </a:rPr>
              <a:t>.</a:t>
            </a:r>
            <a:endParaRPr lang="en-US" altLang="ko-KR" sz="2000" b="1" dirty="0" smtClean="0">
              <a:latin typeface="함초롬바탕"/>
              <a:ea typeface="함초롬바탕"/>
            </a:endParaRPr>
          </a:p>
          <a:p>
            <a:pPr>
              <a:defRPr lang="ko-KR" altLang="en-US"/>
            </a:pPr>
            <a:r>
              <a:rPr lang="ko-KR" altLang="en-US" sz="2000" b="1" dirty="0" smtClean="0">
                <a:latin typeface="함초롬바탕"/>
                <a:ea typeface="함초롬바탕"/>
              </a:rPr>
              <a:t>     </a:t>
            </a:r>
            <a:r>
              <a:rPr lang="ko-KR" altLang="ko-KR" sz="2000" b="1" dirty="0" smtClean="0">
                <a:latin typeface="함초롬바탕"/>
                <a:ea typeface="함초롬바탕"/>
              </a:rPr>
              <a:t>(</a:t>
            </a:r>
            <a:r>
              <a:rPr lang="ko-KR" altLang="ko-KR" sz="2000" b="1" dirty="0">
                <a:latin typeface="함초롬바탕"/>
                <a:ea typeface="함초롬바탕"/>
              </a:rPr>
              <a:t>셀레늄주사, 자궁세척)</a:t>
            </a:r>
          </a:p>
          <a:p>
            <a:pPr>
              <a:defRPr lang="ko-KR" altLang="en-US"/>
            </a:pPr>
            <a:endParaRPr lang="ko-KR" altLang="ko-KR" sz="2000" b="1" dirty="0">
              <a:latin typeface="함초롬바탕"/>
              <a:ea typeface="함초롬바탕"/>
            </a:endParaRPr>
          </a:p>
          <a:p>
            <a:pPr>
              <a:defRPr lang="ko-KR" altLang="en-US"/>
            </a:pPr>
            <a:r>
              <a:rPr lang="ko-KR" altLang="ko-KR" sz="2000" b="1" dirty="0">
                <a:latin typeface="함초롬바탕"/>
                <a:ea typeface="함초롬바탕"/>
              </a:rPr>
              <a:t>④자궁은 가능한 빨리 회복시켜야 한다.</a:t>
            </a:r>
          </a:p>
          <a:p>
            <a:pPr>
              <a:defRPr lang="ko-KR" altLang="en-US"/>
            </a:pPr>
            <a:endParaRPr lang="ko-KR" altLang="ko-KR" sz="2000" b="1" dirty="0">
              <a:latin typeface="함초롬바탕"/>
              <a:ea typeface="함초롬바탕"/>
            </a:endParaRPr>
          </a:p>
          <a:p>
            <a:pPr>
              <a:defRPr lang="ko-KR" altLang="en-US"/>
            </a:pPr>
            <a:r>
              <a:rPr lang="ko-KR" altLang="ko-KR" sz="2000" b="1" dirty="0">
                <a:latin typeface="함초롬바탕"/>
                <a:ea typeface="함초롬바탕"/>
              </a:rPr>
              <a:t>⑤분만시 비타민Ad3E 및 셀레늄 제제를 주사한다.</a:t>
            </a:r>
          </a:p>
          <a:p>
            <a:pPr>
              <a:defRPr lang="ko-KR" altLang="en-US"/>
            </a:pPr>
            <a:endParaRPr lang="ko-KR" altLang="ko-KR" sz="2000" b="1" dirty="0">
              <a:latin typeface="함초롬바탕"/>
              <a:ea typeface="함초롬바탕"/>
            </a:endParaRPr>
          </a:p>
          <a:p>
            <a:pPr>
              <a:defRPr lang="ko-KR" altLang="en-US"/>
            </a:pPr>
            <a:r>
              <a:rPr lang="ko-KR" altLang="ko-KR" sz="2000" b="1" dirty="0">
                <a:latin typeface="함초롬바탕"/>
                <a:ea typeface="함초롬바탕"/>
              </a:rPr>
              <a:t>⑥간기능이 손상되지 않게 사료에 존재하는 곰팡이 독소에 주의한다.</a:t>
            </a:r>
          </a:p>
          <a:p>
            <a:pPr>
              <a:defRPr lang="ko-KR" altLang="en-US"/>
            </a:pPr>
            <a:endParaRPr lang="ko-KR" altLang="ko-KR" sz="2000" b="1" dirty="0">
              <a:latin typeface="함초롬바탕"/>
              <a:ea typeface="함초롬바탕"/>
            </a:endParaRPr>
          </a:p>
          <a:p>
            <a:pPr>
              <a:defRPr lang="ko-KR" altLang="en-US"/>
            </a:pPr>
            <a:r>
              <a:rPr lang="ko-KR" altLang="ko-KR" sz="2000" b="1" dirty="0">
                <a:latin typeface="함초롬바탕"/>
                <a:ea typeface="함초롬바탕"/>
              </a:rPr>
              <a:t>⑦1년 1산을 위한 철저한 계획 및 준비.</a:t>
            </a:r>
          </a:p>
        </p:txBody>
      </p:sp>
    </p:spTree>
    <p:extLst>
      <p:ext uri="{BB962C8B-B14F-4D97-AF65-F5344CB8AC3E}">
        <p14:creationId xmlns:p14="http://schemas.microsoft.com/office/powerpoint/2010/main" val="52118195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fld id="{516C4E17-EA00-48D7-9432-ACBDEAD51795}" type="slidenum">
              <a:rPr lang="ko-KR" altLang="en-US" smtClean="0"/>
              <a:pPr lvl="0">
                <a:defRPr lang="ko-KR" altLang="en-US"/>
              </a:pPr>
              <a:t>6</a:t>
            </a:fld>
            <a:endParaRPr lang="ko-KR" altLang="en-US"/>
          </a:p>
        </p:txBody>
      </p:sp>
      <p:grpSp>
        <p:nvGrpSpPr>
          <p:cNvPr id="3" name="그룹 2"/>
          <p:cNvGrpSpPr/>
          <p:nvPr/>
        </p:nvGrpSpPr>
        <p:grpSpPr>
          <a:xfrm>
            <a:off x="-7138" y="203737"/>
            <a:ext cx="1486160" cy="400110"/>
            <a:chOff x="-7734" y="203737"/>
            <a:chExt cx="1610007" cy="400110"/>
          </a:xfrm>
        </p:grpSpPr>
        <p:sp>
          <p:nvSpPr>
            <p:cNvPr id="4" name="직사각형 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5" name="TextBox 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6" name="TextBox 5"/>
          <p:cNvSpPr txBox="1"/>
          <p:nvPr/>
        </p:nvSpPr>
        <p:spPr>
          <a:xfrm>
            <a:off x="1819049" y="249903"/>
            <a:ext cx="1693092" cy="338554"/>
          </a:xfrm>
          <a:prstGeom prst="rect">
            <a:avLst/>
          </a:prstGeom>
          <a:noFill/>
        </p:spPr>
        <p:txBody>
          <a:bodyPr wrap="none">
            <a:spAutoFit/>
          </a:bodyPr>
          <a:lstStyle/>
          <a:p>
            <a:pPr algn="r">
              <a:defRPr lang="ko-KR" altLang="en-US"/>
            </a:pPr>
            <a:r>
              <a:rPr lang="ko-KR" altLang="en-US" sz="1600" b="1" dirty="0" smtClean="0">
                <a:gradFill>
                  <a:gsLst>
                    <a:gs pos="100000">
                      <a:schemeClr val="tx1">
                        <a:lumMod val="75000"/>
                        <a:lumOff val="25000"/>
                      </a:schemeClr>
                    </a:gs>
                    <a:gs pos="100000">
                      <a:schemeClr val="tx1"/>
                    </a:gs>
                  </a:gsLst>
                  <a:path path="circle">
                    <a:fillToRect l="100000" t="100000"/>
                  </a:path>
                </a:gradFill>
                <a:latin typeface="Raleway"/>
              </a:rPr>
              <a:t>포유우 사양관리</a:t>
            </a:r>
            <a:endParaRPr lang="ko-KR" altLang="en-US" sz="1600" b="1" dirty="0">
              <a:gradFill>
                <a:gsLst>
                  <a:gs pos="100000">
                    <a:schemeClr val="tx1">
                      <a:lumMod val="75000"/>
                      <a:lumOff val="25000"/>
                    </a:schemeClr>
                  </a:gs>
                  <a:gs pos="100000">
                    <a:schemeClr val="tx1"/>
                  </a:gs>
                </a:gsLst>
                <a:path path="circle">
                  <a:fillToRect l="100000" t="100000"/>
                </a:path>
              </a:gradFill>
              <a:latin typeface="Raleway"/>
            </a:endParaRPr>
          </a:p>
        </p:txBody>
      </p:sp>
      <p:cxnSp>
        <p:nvCxnSpPr>
          <p:cNvPr id="7"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10" name="직사각형 9"/>
          <p:cNvSpPr/>
          <p:nvPr/>
        </p:nvSpPr>
        <p:spPr>
          <a:xfrm>
            <a:off x="296008" y="1196752"/>
            <a:ext cx="8530003" cy="5661248"/>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lnSpc>
                <a:spcPct val="150000"/>
              </a:lnSpc>
              <a:tabLst>
                <a:tab pos="180022" algn="l"/>
              </a:tabLst>
              <a:defRPr lang="ko-KR" altLang="en-US"/>
            </a:pPr>
            <a:endParaRPr lang="en-US" altLang="ko-KR" sz="3200" dirty="0">
              <a:solidFill>
                <a:schemeClr val="tx1">
                  <a:lumMod val="85000"/>
                  <a:lumOff val="15000"/>
                </a:schemeClr>
              </a:solidFill>
              <a:latin typeface="한컴 솔잎 M"/>
              <a:ea typeface="한컴 솔잎 M"/>
              <a:cs typeface="맑은 고딕"/>
            </a:endParaRPr>
          </a:p>
        </p:txBody>
      </p:sp>
      <p:sp>
        <p:nvSpPr>
          <p:cNvPr id="9" name="직사각형 8"/>
          <p:cNvSpPr/>
          <p:nvPr/>
        </p:nvSpPr>
        <p:spPr>
          <a:xfrm>
            <a:off x="478301" y="1505398"/>
            <a:ext cx="8081834" cy="4524315"/>
          </a:xfrm>
          <a:prstGeom prst="rect">
            <a:avLst/>
          </a:prstGeom>
        </p:spPr>
        <p:txBody>
          <a:bodyPr wrap="square">
            <a:spAutoFit/>
          </a:bodyPr>
          <a:lstStyle/>
          <a:p>
            <a:pPr>
              <a:defRPr lang="ko-KR" altLang="en-US"/>
            </a:pPr>
            <a:r>
              <a:rPr lang="ko-KR" altLang="en-US" sz="2400" b="1" dirty="0" smtClean="0">
                <a:ea typeface="함초롬바탕"/>
              </a:rPr>
              <a:t>포유우 </a:t>
            </a:r>
            <a:r>
              <a:rPr lang="ko-KR" altLang="ko-KR" sz="2400" b="1" dirty="0" smtClean="0">
                <a:ea typeface="함초롬바탕"/>
              </a:rPr>
              <a:t>정의</a:t>
            </a:r>
            <a:r>
              <a:rPr lang="ko-KR" altLang="ko-KR" sz="2400" b="1" dirty="0" smtClean="0">
                <a:latin typeface="함초롬바탕"/>
                <a:ea typeface="함초롬바탕"/>
              </a:rPr>
              <a:t>:</a:t>
            </a:r>
            <a:r>
              <a:rPr lang="ko-KR" altLang="ko-KR" sz="2400" b="1" dirty="0">
                <a:latin typeface="함초롬바탕"/>
                <a:ea typeface="함초롬바탕"/>
              </a:rPr>
              <a:t>　</a:t>
            </a:r>
            <a:endParaRPr lang="en-US" altLang="ko-KR" sz="2400" b="1" dirty="0" smtClean="0">
              <a:latin typeface="함초롬바탕"/>
              <a:ea typeface="함초롬바탕"/>
            </a:endParaRPr>
          </a:p>
          <a:p>
            <a:pPr>
              <a:defRPr lang="ko-KR" altLang="en-US"/>
            </a:pPr>
            <a:r>
              <a:rPr lang="ko-KR" altLang="ko-KR" sz="2400" b="1" dirty="0" smtClean="0">
                <a:latin typeface="함초롬바탕"/>
                <a:ea typeface="함초롬바탕"/>
              </a:rPr>
              <a:t>분만 </a:t>
            </a:r>
            <a:r>
              <a:rPr lang="ko-KR" altLang="ko-KR" sz="2400" b="1" dirty="0">
                <a:latin typeface="함초롬바탕"/>
                <a:ea typeface="함초롬바탕"/>
              </a:rPr>
              <a:t>후 어미의 젖을 공급받고 잘 성장시키기 위해 고형사료를 소화시키고 대사시켜 반추동물로서의 준비를 하는 시기이다. 즉, 분만에서 이유 전 시기를 말한다.</a:t>
            </a:r>
          </a:p>
          <a:p>
            <a:pPr>
              <a:buNone/>
              <a:defRPr lang="ko-KR" altLang="en-US"/>
            </a:pPr>
            <a:endParaRPr lang="ko-KR" altLang="ko-KR" sz="2400" b="1" dirty="0">
              <a:latin typeface="함초롬바탕"/>
              <a:ea typeface="함초롬바탕"/>
            </a:endParaRPr>
          </a:p>
          <a:p>
            <a:pPr>
              <a:buNone/>
              <a:defRPr lang="ko-KR" altLang="en-US"/>
            </a:pPr>
            <a:r>
              <a:rPr lang="ko-KR" altLang="en-US" sz="2400" b="1" dirty="0">
                <a:solidFill>
                  <a:srgbClr val="FF0000"/>
                </a:solidFill>
                <a:latin typeface="함초롬바탕"/>
                <a:ea typeface="함초롬바탕"/>
              </a:rPr>
              <a:t>1.</a:t>
            </a:r>
            <a:r>
              <a:rPr lang="ko-KR" altLang="ko-KR" sz="2400" b="1" dirty="0" smtClean="0">
                <a:solidFill>
                  <a:srgbClr val="FF0000"/>
                </a:solidFill>
                <a:latin typeface="함초롬바탕"/>
                <a:ea typeface="함초롬바탕"/>
              </a:rPr>
              <a:t>소화기전</a:t>
            </a:r>
            <a:endParaRPr lang="en-US" altLang="ko-KR" sz="2400" b="1" dirty="0" smtClean="0">
              <a:solidFill>
                <a:srgbClr val="FF0000"/>
              </a:solidFill>
              <a:latin typeface="함초롬바탕"/>
              <a:ea typeface="함초롬바탕"/>
            </a:endParaRPr>
          </a:p>
          <a:p>
            <a:pPr>
              <a:buNone/>
              <a:defRPr lang="ko-KR" altLang="en-US"/>
            </a:pPr>
            <a:endParaRPr lang="ko-KR" altLang="ko-KR" sz="2400" b="1" dirty="0">
              <a:solidFill>
                <a:srgbClr val="FF0000"/>
              </a:solidFill>
              <a:latin typeface="함초롬바탕"/>
              <a:ea typeface="함초롬바탕"/>
            </a:endParaRPr>
          </a:p>
          <a:p>
            <a:pPr>
              <a:buNone/>
              <a:defRPr lang="ko-KR" altLang="en-US"/>
            </a:pPr>
            <a:r>
              <a:rPr lang="ko-KR" altLang="en-US" sz="2400" b="1" dirty="0">
                <a:latin typeface="함초롬바탕"/>
                <a:ea typeface="함초롬바탕"/>
              </a:rPr>
              <a:t>-</a:t>
            </a:r>
            <a:r>
              <a:rPr lang="ko-KR" altLang="ko-KR" sz="2400" b="1" dirty="0">
                <a:latin typeface="함초롬바탕"/>
                <a:ea typeface="함초롬바탕"/>
              </a:rPr>
              <a:t>제4위의 발달(제1위,2위,3위 미성숙</a:t>
            </a:r>
            <a:r>
              <a:rPr lang="ko-KR" altLang="ko-KR" sz="2400" b="1" dirty="0" smtClean="0">
                <a:latin typeface="함초롬바탕"/>
                <a:ea typeface="함초롬바탕"/>
              </a:rPr>
              <a:t>)</a:t>
            </a:r>
            <a:endParaRPr lang="ko-KR" altLang="ko-KR" sz="2400" b="1" dirty="0">
              <a:latin typeface="함초롬바탕"/>
              <a:ea typeface="함초롬바탕"/>
            </a:endParaRPr>
          </a:p>
          <a:p>
            <a:pPr>
              <a:buNone/>
              <a:defRPr lang="ko-KR" altLang="en-US"/>
            </a:pPr>
            <a:r>
              <a:rPr lang="ko-KR" altLang="en-US" sz="2400" b="1" dirty="0">
                <a:latin typeface="함초롬바탕"/>
                <a:ea typeface="함초롬바탕"/>
              </a:rPr>
              <a:t>-</a:t>
            </a:r>
            <a:r>
              <a:rPr lang="ko-KR" altLang="ko-KR" sz="2400" b="1" dirty="0">
                <a:latin typeface="함초롬바탕"/>
                <a:ea typeface="함초롬바탕"/>
              </a:rPr>
              <a:t>시간이 지남에 따라 고형사료를 섭취 시켜야만 반추위가 급속히 </a:t>
            </a:r>
            <a:r>
              <a:rPr lang="ko-KR" altLang="ko-KR" sz="2400" b="1" dirty="0" smtClean="0">
                <a:latin typeface="함초롬바탕"/>
                <a:ea typeface="함초롬바탕"/>
              </a:rPr>
              <a:t>발달</a:t>
            </a:r>
            <a:endParaRPr lang="ko-KR" altLang="ko-KR" sz="2400" b="1" dirty="0">
              <a:latin typeface="함초롬바탕"/>
              <a:ea typeface="함초롬바탕"/>
            </a:endParaRPr>
          </a:p>
          <a:p>
            <a:pPr>
              <a:buNone/>
              <a:defRPr lang="ko-KR" altLang="en-US"/>
            </a:pPr>
            <a:r>
              <a:rPr lang="ko-KR" altLang="en-US" sz="2400" b="1" dirty="0">
                <a:latin typeface="함초롬바탕"/>
                <a:ea typeface="함초롬바탕"/>
              </a:rPr>
              <a:t>-</a:t>
            </a:r>
            <a:r>
              <a:rPr lang="ko-KR" altLang="ko-KR" sz="2400" b="1" dirty="0">
                <a:latin typeface="함초롬바탕"/>
                <a:ea typeface="함초롬바탕"/>
              </a:rPr>
              <a:t>식도구 반사( 물은 식도구 반사를 일으키지 않음. 따라서 제1위로 들어감)</a:t>
            </a:r>
          </a:p>
        </p:txBody>
      </p:sp>
    </p:spTree>
    <p:extLst>
      <p:ext uri="{BB962C8B-B14F-4D97-AF65-F5344CB8AC3E}">
        <p14:creationId xmlns:p14="http://schemas.microsoft.com/office/powerpoint/2010/main" val="206682202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fld id="{516C4E17-EA00-48D7-9432-ACBDEAD51795}" type="slidenum">
              <a:rPr lang="ko-KR" altLang="en-US" smtClean="0"/>
              <a:pPr lvl="0">
                <a:defRPr lang="ko-KR" altLang="en-US"/>
              </a:pPr>
              <a:t>7</a:t>
            </a:fld>
            <a:endParaRPr lang="ko-KR" altLang="en-US"/>
          </a:p>
        </p:txBody>
      </p:sp>
      <p:grpSp>
        <p:nvGrpSpPr>
          <p:cNvPr id="3" name="그룹 2"/>
          <p:cNvGrpSpPr/>
          <p:nvPr/>
        </p:nvGrpSpPr>
        <p:grpSpPr>
          <a:xfrm>
            <a:off x="-7138" y="203737"/>
            <a:ext cx="1486160" cy="400110"/>
            <a:chOff x="-7734" y="203737"/>
            <a:chExt cx="1610007" cy="400110"/>
          </a:xfrm>
        </p:grpSpPr>
        <p:sp>
          <p:nvSpPr>
            <p:cNvPr id="4" name="직사각형 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5" name="TextBox 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6" name="TextBox 5"/>
          <p:cNvSpPr txBox="1"/>
          <p:nvPr/>
        </p:nvSpPr>
        <p:spPr>
          <a:xfrm>
            <a:off x="1819049" y="249903"/>
            <a:ext cx="1693092" cy="338554"/>
          </a:xfrm>
          <a:prstGeom prst="rect">
            <a:avLst/>
          </a:prstGeom>
          <a:noFill/>
        </p:spPr>
        <p:txBody>
          <a:bodyPr wrap="none">
            <a:spAutoFit/>
          </a:bodyPr>
          <a:lstStyle/>
          <a:p>
            <a:pPr algn="r">
              <a:defRPr lang="ko-KR" altLang="en-US"/>
            </a:pPr>
            <a:r>
              <a:rPr lang="ko-KR" altLang="en-US" sz="1600" b="1" dirty="0" smtClean="0">
                <a:gradFill>
                  <a:gsLst>
                    <a:gs pos="100000">
                      <a:schemeClr val="tx1">
                        <a:lumMod val="75000"/>
                        <a:lumOff val="25000"/>
                      </a:schemeClr>
                    </a:gs>
                    <a:gs pos="100000">
                      <a:schemeClr val="tx1"/>
                    </a:gs>
                  </a:gsLst>
                  <a:path path="circle">
                    <a:fillToRect l="100000" t="100000"/>
                  </a:path>
                </a:gradFill>
                <a:latin typeface="Raleway"/>
              </a:rPr>
              <a:t>포유우 사양관리</a:t>
            </a:r>
            <a:endParaRPr lang="ko-KR" altLang="en-US" sz="1600" b="1" dirty="0">
              <a:gradFill>
                <a:gsLst>
                  <a:gs pos="100000">
                    <a:schemeClr val="tx1">
                      <a:lumMod val="75000"/>
                      <a:lumOff val="25000"/>
                    </a:schemeClr>
                  </a:gs>
                  <a:gs pos="100000">
                    <a:schemeClr val="tx1"/>
                  </a:gs>
                </a:gsLst>
                <a:path path="circle">
                  <a:fillToRect l="100000" t="100000"/>
                </a:path>
              </a:gradFill>
              <a:latin typeface="Raleway"/>
            </a:endParaRPr>
          </a:p>
        </p:txBody>
      </p:sp>
      <p:cxnSp>
        <p:nvCxnSpPr>
          <p:cNvPr id="7"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10" name="직사각형 9"/>
          <p:cNvSpPr/>
          <p:nvPr/>
        </p:nvSpPr>
        <p:spPr>
          <a:xfrm>
            <a:off x="251521" y="1206252"/>
            <a:ext cx="8530003" cy="5661248"/>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lnSpc>
                <a:spcPct val="150000"/>
              </a:lnSpc>
              <a:tabLst>
                <a:tab pos="180022" algn="l"/>
              </a:tabLst>
              <a:defRPr lang="ko-KR" altLang="en-US"/>
            </a:pPr>
            <a:endParaRPr lang="en-US" altLang="ko-KR" sz="3200" dirty="0">
              <a:solidFill>
                <a:schemeClr val="tx1">
                  <a:lumMod val="85000"/>
                  <a:lumOff val="15000"/>
                </a:schemeClr>
              </a:solidFill>
              <a:latin typeface="한컴 솔잎 M"/>
              <a:ea typeface="한컴 솔잎 M"/>
              <a:cs typeface="맑은 고딕"/>
            </a:endParaRPr>
          </a:p>
        </p:txBody>
      </p:sp>
      <p:sp>
        <p:nvSpPr>
          <p:cNvPr id="9" name="직사각형 8"/>
          <p:cNvSpPr/>
          <p:nvPr/>
        </p:nvSpPr>
        <p:spPr>
          <a:xfrm>
            <a:off x="478302" y="1595694"/>
            <a:ext cx="8181537" cy="4524315"/>
          </a:xfrm>
          <a:prstGeom prst="rect">
            <a:avLst/>
          </a:prstGeom>
        </p:spPr>
        <p:txBody>
          <a:bodyPr wrap="square">
            <a:spAutoFit/>
          </a:bodyPr>
          <a:lstStyle/>
          <a:p>
            <a:pPr>
              <a:buNone/>
              <a:defRPr lang="ko-KR" altLang="en-US"/>
            </a:pPr>
            <a:r>
              <a:rPr lang="ko-KR" altLang="en-US" sz="2400" b="1" dirty="0">
                <a:solidFill>
                  <a:srgbClr val="FF0000"/>
                </a:solidFill>
                <a:ea typeface="함초롬바탕"/>
              </a:rPr>
              <a:t>2.분만 후 송아지 관리 요령</a:t>
            </a:r>
          </a:p>
          <a:p>
            <a:pPr>
              <a:buNone/>
              <a:defRPr lang="ko-KR" altLang="en-US"/>
            </a:pPr>
            <a:endParaRPr lang="ko-KR" altLang="en-US" sz="2400" b="1" dirty="0">
              <a:ea typeface="함초롬바탕"/>
            </a:endParaRPr>
          </a:p>
          <a:p>
            <a:pPr>
              <a:buNone/>
              <a:defRPr lang="ko-KR" altLang="en-US"/>
            </a:pPr>
            <a:r>
              <a:rPr lang="ko-KR" altLang="en-US" sz="2400" b="1" dirty="0">
                <a:ea typeface="함초롬바탕"/>
              </a:rPr>
              <a:t>-가능한 초유를 빨리 급여한다.</a:t>
            </a:r>
          </a:p>
          <a:p>
            <a:pPr>
              <a:buNone/>
              <a:defRPr lang="ko-KR" altLang="en-US"/>
            </a:pPr>
            <a:endParaRPr lang="ko-KR" altLang="en-US" sz="2400" b="1" dirty="0">
              <a:ea typeface="함초롬바탕"/>
            </a:endParaRPr>
          </a:p>
          <a:p>
            <a:pPr>
              <a:buNone/>
              <a:defRPr lang="ko-KR" altLang="en-US"/>
            </a:pPr>
            <a:r>
              <a:rPr lang="ko-KR" altLang="en-US" sz="2400" b="1" dirty="0">
                <a:ea typeface="함초롬바탕"/>
              </a:rPr>
              <a:t>-초유를 잘 먹기 하기 </a:t>
            </a:r>
            <a:r>
              <a:rPr lang="ko-KR" altLang="en-US" sz="2400" b="1" dirty="0" smtClean="0">
                <a:ea typeface="함초롬바탕"/>
              </a:rPr>
              <a:t>위해서는</a:t>
            </a:r>
            <a:endParaRPr lang="ko-KR" altLang="en-US" sz="2400" b="1" dirty="0">
              <a:ea typeface="함초롬바탕"/>
            </a:endParaRPr>
          </a:p>
          <a:p>
            <a:pPr>
              <a:buNone/>
              <a:defRPr lang="ko-KR" altLang="en-US"/>
            </a:pPr>
            <a:r>
              <a:rPr lang="ko-KR" altLang="en-US" sz="2400" b="1" dirty="0">
                <a:ea typeface="함초롬바탕"/>
              </a:rPr>
              <a:t>①비타민</a:t>
            </a:r>
            <a:r>
              <a:rPr lang="en-US" altLang="ko-KR" sz="2400" b="1" dirty="0">
                <a:ea typeface="함초롬바탕"/>
              </a:rPr>
              <a:t> AD3E </a:t>
            </a:r>
            <a:r>
              <a:rPr lang="en-US" altLang="ko-KR" sz="2400" b="1" dirty="0" smtClean="0">
                <a:ea typeface="함초롬바탕"/>
              </a:rPr>
              <a:t> </a:t>
            </a:r>
            <a:r>
              <a:rPr lang="ko-KR" altLang="en-US" sz="2400" b="1" dirty="0">
                <a:ea typeface="함초롬바탕"/>
              </a:rPr>
              <a:t>0.3</a:t>
            </a:r>
            <a:r>
              <a:rPr lang="en-US" altLang="ko-KR" sz="2400" b="1" dirty="0">
                <a:ea typeface="함초롬바탕"/>
              </a:rPr>
              <a:t>cc</a:t>
            </a:r>
            <a:r>
              <a:rPr lang="ko-KR" altLang="en-US" sz="2400" b="1" dirty="0">
                <a:ea typeface="함초롬바탕"/>
              </a:rPr>
              <a:t> 피하주사</a:t>
            </a:r>
          </a:p>
          <a:p>
            <a:pPr>
              <a:buNone/>
              <a:defRPr lang="ko-KR" altLang="en-US"/>
            </a:pPr>
            <a:r>
              <a:rPr lang="ko-KR" altLang="en-US" sz="2400" b="1" dirty="0">
                <a:ea typeface="함초롬바탕"/>
              </a:rPr>
              <a:t>②셀레늄주사 </a:t>
            </a:r>
            <a:r>
              <a:rPr lang="ko-KR" altLang="en-US" sz="2400" b="1" dirty="0" smtClean="0">
                <a:ea typeface="함초롬바탕"/>
              </a:rPr>
              <a:t> </a:t>
            </a:r>
            <a:r>
              <a:rPr lang="ko-KR" altLang="en-US" sz="2400" b="1" dirty="0">
                <a:ea typeface="함초롬바탕"/>
              </a:rPr>
              <a:t>2</a:t>
            </a:r>
            <a:r>
              <a:rPr lang="en-US" altLang="ko-KR" sz="2400" b="1" dirty="0">
                <a:ea typeface="함초롬바탕"/>
              </a:rPr>
              <a:t>cc</a:t>
            </a:r>
            <a:r>
              <a:rPr lang="ko-KR" altLang="en-US" sz="2400" b="1" dirty="0">
                <a:ea typeface="함초롬바탕"/>
              </a:rPr>
              <a:t> 피하주사</a:t>
            </a:r>
          </a:p>
          <a:p>
            <a:pPr>
              <a:buNone/>
              <a:defRPr lang="ko-KR" altLang="en-US"/>
            </a:pPr>
            <a:r>
              <a:rPr lang="ko-KR" altLang="en-US" sz="2400" b="1" dirty="0">
                <a:ea typeface="함초롬바탕"/>
              </a:rPr>
              <a:t>③어미젖(초유)을 분만 후 3~4시간이 지나도 섭취하지 않으면, 송아지 제1위에 내용물이 있을 수 있으니 "제스롱(메토클로프라미드 염산염)"제제를 </a:t>
            </a:r>
            <a:r>
              <a:rPr lang="en-US" altLang="ko-KR" sz="2400" b="1" dirty="0">
                <a:ea typeface="함초롬바탕"/>
              </a:rPr>
              <a:t>2cc</a:t>
            </a:r>
            <a:r>
              <a:rPr lang="ko-KR" altLang="en-US" sz="2400" b="1" dirty="0">
                <a:ea typeface="함초롬바탕"/>
              </a:rPr>
              <a:t>피하주사 또는 근육주사 후 초유를 먹인다. 만약 이렇게 하지 않고 강제로 초유를 먹인다면 송아지 건강에 좋지 </a:t>
            </a:r>
            <a:r>
              <a:rPr lang="ko-KR" altLang="en-US" sz="2400" b="1" dirty="0" smtClean="0">
                <a:ea typeface="함초롬바탕"/>
              </a:rPr>
              <a:t>않음</a:t>
            </a:r>
            <a:endParaRPr lang="ko-KR" altLang="en-US" sz="2400" b="1" dirty="0">
              <a:ea typeface="함초롬바탕"/>
            </a:endParaRPr>
          </a:p>
        </p:txBody>
      </p:sp>
    </p:spTree>
    <p:extLst>
      <p:ext uri="{BB962C8B-B14F-4D97-AF65-F5344CB8AC3E}">
        <p14:creationId xmlns:p14="http://schemas.microsoft.com/office/powerpoint/2010/main" val="152980075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fld id="{516C4E17-EA00-48D7-9432-ACBDEAD51795}" type="slidenum">
              <a:rPr lang="ko-KR" altLang="en-US" smtClean="0"/>
              <a:pPr lvl="0">
                <a:defRPr lang="ko-KR" altLang="en-US"/>
              </a:pPr>
              <a:t>8</a:t>
            </a:fld>
            <a:endParaRPr lang="ko-KR" altLang="en-US"/>
          </a:p>
        </p:txBody>
      </p:sp>
      <p:grpSp>
        <p:nvGrpSpPr>
          <p:cNvPr id="3" name="그룹 2"/>
          <p:cNvGrpSpPr/>
          <p:nvPr/>
        </p:nvGrpSpPr>
        <p:grpSpPr>
          <a:xfrm>
            <a:off x="-7138" y="203737"/>
            <a:ext cx="1486160" cy="400110"/>
            <a:chOff x="-7734" y="203737"/>
            <a:chExt cx="1610007" cy="400110"/>
          </a:xfrm>
        </p:grpSpPr>
        <p:sp>
          <p:nvSpPr>
            <p:cNvPr id="4" name="직사각형 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5" name="TextBox 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6" name="TextBox 5"/>
          <p:cNvSpPr txBox="1"/>
          <p:nvPr/>
        </p:nvSpPr>
        <p:spPr>
          <a:xfrm>
            <a:off x="1819049" y="249903"/>
            <a:ext cx="1693092" cy="338554"/>
          </a:xfrm>
          <a:prstGeom prst="rect">
            <a:avLst/>
          </a:prstGeom>
          <a:noFill/>
        </p:spPr>
        <p:txBody>
          <a:bodyPr wrap="none">
            <a:spAutoFit/>
          </a:bodyPr>
          <a:lstStyle/>
          <a:p>
            <a:pPr algn="r">
              <a:defRPr lang="ko-KR" altLang="en-US"/>
            </a:pPr>
            <a:r>
              <a:rPr lang="ko-KR" altLang="en-US" sz="1600" b="1" dirty="0" smtClean="0">
                <a:gradFill>
                  <a:gsLst>
                    <a:gs pos="100000">
                      <a:schemeClr val="tx1">
                        <a:lumMod val="75000"/>
                        <a:lumOff val="25000"/>
                      </a:schemeClr>
                    </a:gs>
                    <a:gs pos="100000">
                      <a:schemeClr val="tx1"/>
                    </a:gs>
                  </a:gsLst>
                  <a:path path="circle">
                    <a:fillToRect l="100000" t="100000"/>
                  </a:path>
                </a:gradFill>
                <a:latin typeface="Raleway"/>
              </a:rPr>
              <a:t>포유우 사양관리</a:t>
            </a:r>
            <a:endParaRPr lang="ko-KR" altLang="en-US" sz="1600" b="1" dirty="0">
              <a:gradFill>
                <a:gsLst>
                  <a:gs pos="100000">
                    <a:schemeClr val="tx1">
                      <a:lumMod val="75000"/>
                      <a:lumOff val="25000"/>
                    </a:schemeClr>
                  </a:gs>
                  <a:gs pos="100000">
                    <a:schemeClr val="tx1"/>
                  </a:gs>
                </a:gsLst>
                <a:path path="circle">
                  <a:fillToRect l="100000" t="100000"/>
                </a:path>
              </a:gradFill>
              <a:latin typeface="Raleway"/>
            </a:endParaRPr>
          </a:p>
        </p:txBody>
      </p:sp>
      <p:cxnSp>
        <p:nvCxnSpPr>
          <p:cNvPr id="7"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10" name="직사각형 9"/>
          <p:cNvSpPr/>
          <p:nvPr/>
        </p:nvSpPr>
        <p:spPr>
          <a:xfrm>
            <a:off x="296008" y="1196752"/>
            <a:ext cx="8530003" cy="5661248"/>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lnSpc>
                <a:spcPct val="150000"/>
              </a:lnSpc>
              <a:tabLst>
                <a:tab pos="180022" algn="l"/>
              </a:tabLst>
              <a:defRPr lang="ko-KR" altLang="en-US"/>
            </a:pPr>
            <a:endParaRPr lang="en-US" altLang="ko-KR" sz="3200" dirty="0">
              <a:solidFill>
                <a:schemeClr val="tx1">
                  <a:lumMod val="85000"/>
                  <a:lumOff val="15000"/>
                </a:schemeClr>
              </a:solidFill>
              <a:latin typeface="한컴 솔잎 M"/>
              <a:ea typeface="한컴 솔잎 M"/>
              <a:cs typeface="맑은 고딕"/>
            </a:endParaRPr>
          </a:p>
        </p:txBody>
      </p:sp>
      <p:sp>
        <p:nvSpPr>
          <p:cNvPr id="9" name="직사각형 8"/>
          <p:cNvSpPr/>
          <p:nvPr/>
        </p:nvSpPr>
        <p:spPr>
          <a:xfrm>
            <a:off x="684377" y="1124744"/>
            <a:ext cx="7810098" cy="2339102"/>
          </a:xfrm>
          <a:prstGeom prst="rect">
            <a:avLst/>
          </a:prstGeom>
        </p:spPr>
        <p:txBody>
          <a:bodyPr wrap="square">
            <a:spAutoFit/>
          </a:bodyPr>
          <a:lstStyle/>
          <a:p>
            <a:pPr>
              <a:buNone/>
              <a:defRPr lang="ko-KR" altLang="en-US"/>
            </a:pPr>
            <a:r>
              <a:rPr lang="ko-KR" altLang="en-US" sz="2800" b="1" dirty="0">
                <a:solidFill>
                  <a:srgbClr val="FF0000"/>
                </a:solidFill>
                <a:ea typeface="함초롬바탕"/>
              </a:rPr>
              <a:t>3.타액에 의한 </a:t>
            </a:r>
            <a:r>
              <a:rPr lang="ko-KR" altLang="en-US" sz="2800" b="1" dirty="0" smtClean="0">
                <a:solidFill>
                  <a:srgbClr val="FF0000"/>
                </a:solidFill>
                <a:ea typeface="함초롬바탕"/>
              </a:rPr>
              <a:t>효소</a:t>
            </a:r>
            <a:endParaRPr lang="ko-KR" altLang="en-US" sz="2800" b="1" dirty="0">
              <a:solidFill>
                <a:srgbClr val="FF0000"/>
              </a:solidFill>
              <a:ea typeface="함초롬바탕"/>
            </a:endParaRPr>
          </a:p>
          <a:p>
            <a:pPr>
              <a:buNone/>
              <a:defRPr lang="ko-KR" altLang="en-US"/>
            </a:pPr>
            <a:r>
              <a:rPr lang="ko-KR" altLang="en-US" b="1" dirty="0">
                <a:ea typeface="함초롬바탕"/>
              </a:rPr>
              <a:t>우유(초유)의 지방은 구개선의 타액에 함유되어 있는 지방분해효소(</a:t>
            </a:r>
            <a:r>
              <a:rPr lang="en-US" altLang="ko-KR" b="1" dirty="0" err="1">
                <a:ea typeface="함초롬바탕"/>
              </a:rPr>
              <a:t>pregastric</a:t>
            </a:r>
            <a:r>
              <a:rPr lang="en-US" altLang="ko-KR" b="1" dirty="0">
                <a:ea typeface="함초롬바탕"/>
              </a:rPr>
              <a:t> esterase)</a:t>
            </a:r>
            <a:r>
              <a:rPr lang="ko-KR" altLang="en-US" b="1" dirty="0">
                <a:ea typeface="함초롬바탕"/>
              </a:rPr>
              <a:t>에 의해 가수분해 된다.</a:t>
            </a:r>
          </a:p>
          <a:p>
            <a:pPr>
              <a:buNone/>
              <a:defRPr lang="ko-KR" altLang="en-US"/>
            </a:pPr>
            <a:endParaRPr lang="ko-KR" altLang="en-US" b="1" dirty="0">
              <a:ea typeface="함초롬바탕"/>
            </a:endParaRPr>
          </a:p>
          <a:p>
            <a:pPr>
              <a:buNone/>
              <a:defRPr lang="ko-KR" altLang="en-US"/>
            </a:pPr>
            <a:r>
              <a:rPr lang="ko-KR" altLang="en-US" sz="2800" b="1" dirty="0" smtClean="0">
                <a:solidFill>
                  <a:srgbClr val="FF0000"/>
                </a:solidFill>
                <a:ea typeface="함초롬바탕"/>
              </a:rPr>
              <a:t>4.소장의 효소 활성 </a:t>
            </a:r>
            <a:r>
              <a:rPr lang="en-US" altLang="ko-KR" sz="2800" b="1" dirty="0" smtClean="0">
                <a:solidFill>
                  <a:srgbClr val="FF0000"/>
                </a:solidFill>
                <a:ea typeface="함초롬바탕"/>
              </a:rPr>
              <a:t>pH</a:t>
            </a:r>
            <a:endParaRPr lang="en-US" altLang="ko-KR" b="1" dirty="0" smtClean="0">
              <a:solidFill>
                <a:srgbClr val="FF0000"/>
              </a:solidFill>
              <a:ea typeface="함초롬바탕"/>
            </a:endParaRPr>
          </a:p>
          <a:p>
            <a:pPr>
              <a:buNone/>
              <a:defRPr lang="ko-KR" altLang="en-US"/>
            </a:pPr>
            <a:r>
              <a:rPr lang="ko-KR" altLang="en-US" b="1" dirty="0" smtClean="0">
                <a:ea typeface="함초롬바탕"/>
              </a:rPr>
              <a:t>생후 </a:t>
            </a:r>
            <a:r>
              <a:rPr lang="ko-KR" altLang="en-US" b="1" dirty="0">
                <a:ea typeface="함초롬바탕"/>
              </a:rPr>
              <a:t>2일간은 췌액의 효소 농도가 낮다.</a:t>
            </a:r>
          </a:p>
          <a:p>
            <a:pPr>
              <a:buNone/>
              <a:defRPr lang="ko-KR" altLang="en-US"/>
            </a:pPr>
            <a:endParaRPr lang="ko-KR" altLang="en-US" b="1" dirty="0">
              <a:ea typeface="함초롬바탕"/>
            </a:endParaRPr>
          </a:p>
        </p:txBody>
      </p:sp>
      <p:sp>
        <p:nvSpPr>
          <p:cNvPr id="11" name="직사각형 10"/>
          <p:cNvSpPr/>
          <p:nvPr/>
        </p:nvSpPr>
        <p:spPr>
          <a:xfrm>
            <a:off x="650334" y="3284984"/>
            <a:ext cx="7977078" cy="3431709"/>
          </a:xfrm>
          <a:prstGeom prst="rect">
            <a:avLst/>
          </a:prstGeom>
        </p:spPr>
        <p:txBody>
          <a:bodyPr wrap="square">
            <a:spAutoFit/>
          </a:bodyPr>
          <a:lstStyle/>
          <a:p>
            <a:pPr>
              <a:buNone/>
              <a:defRPr lang="ko-KR" altLang="en-US"/>
            </a:pPr>
            <a:r>
              <a:rPr lang="ko-KR" altLang="en-US" sz="2800" b="1" dirty="0">
                <a:solidFill>
                  <a:srgbClr val="FF0000"/>
                </a:solidFill>
                <a:ea typeface="함초롬바탕"/>
              </a:rPr>
              <a:t>5.</a:t>
            </a:r>
            <a:r>
              <a:rPr lang="ko-KR" altLang="ko-KR" sz="2800" b="1" dirty="0">
                <a:solidFill>
                  <a:srgbClr val="FF0000"/>
                </a:solidFill>
                <a:ea typeface="함초롬바탕"/>
              </a:rPr>
              <a:t>제 </a:t>
            </a:r>
            <a:r>
              <a:rPr lang="ko-KR" altLang="ko-KR" sz="2800" b="1" dirty="0">
                <a:solidFill>
                  <a:srgbClr val="FF0000"/>
                </a:solidFill>
                <a:latin typeface="함초롬바탕"/>
                <a:ea typeface="함초롬바탕"/>
              </a:rPr>
              <a:t>4위내의 효소와 유단백질의 응고</a:t>
            </a:r>
          </a:p>
          <a:p>
            <a:pPr>
              <a:buNone/>
              <a:defRPr lang="ko-KR" altLang="en-US"/>
            </a:pPr>
            <a:endParaRPr lang="ko-KR" altLang="ko-KR" sz="900" b="1" dirty="0">
              <a:latin typeface="함초롬바탕"/>
              <a:ea typeface="함초롬바탕"/>
            </a:endParaRPr>
          </a:p>
          <a:p>
            <a:pPr>
              <a:buNone/>
              <a:defRPr lang="ko-KR" altLang="en-US"/>
            </a:pPr>
            <a:r>
              <a:rPr lang="ko-KR" altLang="en-US" b="1" dirty="0">
                <a:latin typeface="함초롬바탕"/>
                <a:ea typeface="함초롬바탕"/>
              </a:rPr>
              <a:t>-</a:t>
            </a:r>
            <a:r>
              <a:rPr lang="ko-KR" altLang="ko-KR" b="1" dirty="0">
                <a:latin typeface="함초롬바탕"/>
                <a:ea typeface="함초롬바탕"/>
              </a:rPr>
              <a:t>송아지의 제 4위 내에서 염산을 분해하는 “활성형 벽내돌수”는 생후 수일 이내에 약 </a:t>
            </a:r>
            <a:r>
              <a:rPr lang="ko-KR" altLang="ko-KR" b="1" dirty="0" smtClean="0">
                <a:latin typeface="함초롬바탕"/>
                <a:ea typeface="함초롬바탕"/>
              </a:rPr>
              <a:t>101m</a:t>
            </a:r>
            <a:endParaRPr lang="ko-KR" altLang="ko-KR" b="1" dirty="0">
              <a:latin typeface="함초롬바탕"/>
              <a:ea typeface="함초롬바탕"/>
            </a:endParaRPr>
          </a:p>
          <a:p>
            <a:pPr>
              <a:buNone/>
              <a:defRPr lang="ko-KR" altLang="en-US"/>
            </a:pPr>
            <a:r>
              <a:rPr lang="ko-KR" altLang="en-US" b="1" dirty="0">
                <a:latin typeface="함초롬바탕"/>
                <a:ea typeface="함초롬바탕"/>
              </a:rPr>
              <a:t>-</a:t>
            </a:r>
            <a:r>
              <a:rPr lang="ko-KR" altLang="ko-KR" b="1" dirty="0">
                <a:latin typeface="함초롬바탕"/>
                <a:ea typeface="함초롬바탕"/>
              </a:rPr>
              <a:t>출생시의 제4위내의 산성도가 낮은 것은 초유에 함유 되어있는 면역 글로블린이 분해되지 않고 소장에 도달하여 수동면역을 획득하기 위함이다</a:t>
            </a:r>
            <a:r>
              <a:rPr lang="ko-KR" altLang="ko-KR" b="1" dirty="0" smtClean="0">
                <a:latin typeface="함초롬바탕"/>
                <a:ea typeface="함초롬바탕"/>
              </a:rPr>
              <a:t>.</a:t>
            </a:r>
            <a:endParaRPr lang="ko-KR" altLang="ko-KR" b="1" dirty="0">
              <a:latin typeface="함초롬바탕"/>
              <a:ea typeface="함초롬바탕"/>
            </a:endParaRPr>
          </a:p>
          <a:p>
            <a:pPr>
              <a:buNone/>
              <a:defRPr lang="ko-KR" altLang="en-US"/>
            </a:pPr>
            <a:r>
              <a:rPr lang="ko-KR" altLang="en-US" b="1" dirty="0">
                <a:latin typeface="함초롬바탕"/>
                <a:ea typeface="함초롬바탕"/>
              </a:rPr>
              <a:t>-</a:t>
            </a:r>
            <a:r>
              <a:rPr lang="ko-KR" altLang="ko-KR" b="1" dirty="0">
                <a:latin typeface="함초롬바탕"/>
                <a:ea typeface="함초롬바탕"/>
              </a:rPr>
              <a:t>제2위 구조를 통해서 제4위에 도달한 우유는 레닌의 작용으로 3-6분 이내에 </a:t>
            </a:r>
            <a:r>
              <a:rPr lang="ko-KR" altLang="ko-KR" b="1" dirty="0" smtClean="0">
                <a:latin typeface="함초롬바탕"/>
                <a:ea typeface="함초롬바탕"/>
              </a:rPr>
              <a:t>응고</a:t>
            </a:r>
            <a:endParaRPr lang="ko-KR" altLang="ko-KR" b="1" dirty="0">
              <a:latin typeface="함초롬바탕"/>
              <a:ea typeface="함초롬바탕"/>
            </a:endParaRPr>
          </a:p>
          <a:p>
            <a:pPr>
              <a:buNone/>
              <a:defRPr lang="ko-KR" altLang="en-US"/>
            </a:pPr>
            <a:r>
              <a:rPr lang="ko-KR" altLang="en-US" b="1" dirty="0">
                <a:latin typeface="함초롬바탕"/>
                <a:ea typeface="함초롬바탕"/>
              </a:rPr>
              <a:t>-</a:t>
            </a:r>
            <a:r>
              <a:rPr lang="ko-KR" altLang="ko-KR" b="1" dirty="0">
                <a:latin typeface="함초롬바탕"/>
                <a:ea typeface="함초롬바탕"/>
              </a:rPr>
              <a:t>7일령 이후의 송아지는 벽세포가 염산을 다량으로 분비시켜 주세포가 분비하는 펩시노겐이 펩신으로 된다. 펩신이 응고되는 적정 pH는 레닌 보다 낮은 5.25이고 단백질 분해 적정 pH는 2.1이다. 펩신은 레닌과 달리 대부분의 단백질을 분해한다.</a:t>
            </a:r>
          </a:p>
        </p:txBody>
      </p:sp>
    </p:spTree>
    <p:extLst>
      <p:ext uri="{BB962C8B-B14F-4D97-AF65-F5344CB8AC3E}">
        <p14:creationId xmlns:p14="http://schemas.microsoft.com/office/powerpoint/2010/main" val="168710101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4294967295"/>
          </p:nvPr>
        </p:nvSpPr>
        <p:spPr>
          <a:xfrm>
            <a:off x="6992184" y="6496732"/>
            <a:ext cx="2133600" cy="365125"/>
          </a:xfrm>
          <a:prstGeom prst="rect">
            <a:avLst/>
          </a:prstGeom>
        </p:spPr>
        <p:txBody>
          <a:bodyPr/>
          <a:lstStyle/>
          <a:p>
            <a:pPr lvl="0">
              <a:defRPr lang="ko-KR" altLang="en-US"/>
            </a:pPr>
            <a:fld id="{516C4E17-EA00-48D7-9432-ACBDEAD51795}" type="slidenum">
              <a:rPr lang="ko-KR" altLang="en-US" smtClean="0"/>
              <a:pPr lvl="0">
                <a:defRPr lang="ko-KR" altLang="en-US"/>
              </a:pPr>
              <a:t>9</a:t>
            </a:fld>
            <a:endParaRPr lang="ko-KR" altLang="en-US"/>
          </a:p>
        </p:txBody>
      </p:sp>
      <p:grpSp>
        <p:nvGrpSpPr>
          <p:cNvPr id="3" name="그룹 2"/>
          <p:cNvGrpSpPr/>
          <p:nvPr/>
        </p:nvGrpSpPr>
        <p:grpSpPr>
          <a:xfrm>
            <a:off x="-7138" y="203737"/>
            <a:ext cx="1486160" cy="400110"/>
            <a:chOff x="-7734" y="203737"/>
            <a:chExt cx="1610007" cy="400110"/>
          </a:xfrm>
        </p:grpSpPr>
        <p:sp>
          <p:nvSpPr>
            <p:cNvPr id="4" name="직사각형 3"/>
            <p:cNvSpPr/>
            <p:nvPr/>
          </p:nvSpPr>
          <p:spPr>
            <a:xfrm>
              <a:off x="-7734" y="203737"/>
              <a:ext cx="1566790" cy="400110"/>
            </a:xfrm>
            <a:prstGeom prst="rect">
              <a:avLst/>
            </a:prstGeom>
            <a:solidFill>
              <a:schemeClr val="tx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lang="ko-KR" altLang="en-US"/>
              </a:pPr>
              <a:endParaRPr lang="ko-KR" altLang="en-US">
                <a:latin typeface="Raleway"/>
              </a:endParaRPr>
            </a:p>
          </p:txBody>
        </p:sp>
        <p:sp>
          <p:nvSpPr>
            <p:cNvPr id="5" name="TextBox 4"/>
            <p:cNvSpPr txBox="1"/>
            <p:nvPr/>
          </p:nvSpPr>
          <p:spPr>
            <a:xfrm>
              <a:off x="397290" y="203737"/>
              <a:ext cx="1204983" cy="400110"/>
            </a:xfrm>
            <a:prstGeom prst="rect">
              <a:avLst/>
            </a:prstGeom>
            <a:noFill/>
          </p:spPr>
          <p:txBody>
            <a:bodyPr wrap="none">
              <a:spAutoFit/>
            </a:bodyPr>
            <a:lstStyle/>
            <a:p>
              <a:pPr algn="r">
                <a:defRPr lang="ko-KR" altLang="en-US"/>
              </a:pPr>
              <a:r>
                <a:rPr lang="en-US" altLang="ko-KR" sz="2000">
                  <a:gradFill>
                    <a:gsLst>
                      <a:gs pos="100000">
                        <a:schemeClr val="bg1"/>
                      </a:gs>
                      <a:gs pos="100000">
                        <a:schemeClr val="bg1">
                          <a:lumMod val="90000"/>
                        </a:schemeClr>
                      </a:gs>
                    </a:gsLst>
                    <a:path path="circle">
                      <a:fillToRect l="100000" t="100000"/>
                    </a:path>
                  </a:gradFill>
                  <a:latin typeface="Raleway"/>
                  <a:ea typeface="+mj-ea"/>
                </a:rPr>
                <a:t>Content</a:t>
              </a:r>
              <a:endParaRPr lang="ko-KR" altLang="en-US" sz="2000">
                <a:gradFill>
                  <a:gsLst>
                    <a:gs pos="100000">
                      <a:schemeClr val="bg1"/>
                    </a:gs>
                    <a:gs pos="100000">
                      <a:schemeClr val="bg1">
                        <a:lumMod val="90000"/>
                      </a:schemeClr>
                    </a:gs>
                  </a:gsLst>
                  <a:path path="circle">
                    <a:fillToRect l="100000" t="100000"/>
                  </a:path>
                </a:gradFill>
                <a:latin typeface="Raleway"/>
                <a:ea typeface="+mj-ea"/>
              </a:endParaRPr>
            </a:p>
          </p:txBody>
        </p:sp>
      </p:grpSp>
      <p:sp>
        <p:nvSpPr>
          <p:cNvPr id="6" name="TextBox 5"/>
          <p:cNvSpPr txBox="1"/>
          <p:nvPr/>
        </p:nvSpPr>
        <p:spPr>
          <a:xfrm>
            <a:off x="1819049" y="249903"/>
            <a:ext cx="1693092" cy="338554"/>
          </a:xfrm>
          <a:prstGeom prst="rect">
            <a:avLst/>
          </a:prstGeom>
          <a:noFill/>
        </p:spPr>
        <p:txBody>
          <a:bodyPr wrap="none">
            <a:spAutoFit/>
          </a:bodyPr>
          <a:lstStyle/>
          <a:p>
            <a:pPr algn="r">
              <a:defRPr lang="ko-KR" altLang="en-US"/>
            </a:pPr>
            <a:r>
              <a:rPr lang="ko-KR" altLang="en-US" sz="1600" b="1" dirty="0" smtClean="0">
                <a:gradFill>
                  <a:gsLst>
                    <a:gs pos="100000">
                      <a:schemeClr val="tx1">
                        <a:lumMod val="75000"/>
                        <a:lumOff val="25000"/>
                      </a:schemeClr>
                    </a:gs>
                    <a:gs pos="100000">
                      <a:schemeClr val="tx1"/>
                    </a:gs>
                  </a:gsLst>
                  <a:path path="circle">
                    <a:fillToRect l="100000" t="100000"/>
                  </a:path>
                </a:gradFill>
                <a:latin typeface="Raleway"/>
              </a:rPr>
              <a:t>포유우 사양관리</a:t>
            </a:r>
            <a:endParaRPr lang="ko-KR" altLang="en-US" sz="1600" b="1" dirty="0">
              <a:gradFill>
                <a:gsLst>
                  <a:gs pos="100000">
                    <a:schemeClr val="tx1">
                      <a:lumMod val="75000"/>
                      <a:lumOff val="25000"/>
                    </a:schemeClr>
                  </a:gs>
                  <a:gs pos="100000">
                    <a:schemeClr val="tx1"/>
                  </a:gs>
                </a:gsLst>
                <a:path path="circle">
                  <a:fillToRect l="100000" t="100000"/>
                </a:path>
              </a:gradFill>
              <a:latin typeface="Raleway"/>
            </a:endParaRPr>
          </a:p>
        </p:txBody>
      </p:sp>
      <p:cxnSp>
        <p:nvCxnSpPr>
          <p:cNvPr id="7" name="직선 연결선 48"/>
          <p:cNvCxnSpPr/>
          <p:nvPr/>
        </p:nvCxnSpPr>
        <p:spPr>
          <a:xfrm>
            <a:off x="-7139" y="584797"/>
            <a:ext cx="3466526" cy="0"/>
          </a:xfrm>
          <a:prstGeom prst="line">
            <a:avLst/>
          </a:prstGeom>
          <a:ln w="28575">
            <a:solidFill>
              <a:srgbClr val="1D2F39"/>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 name="AutoShape 2" descr="http://www.clker.com/cliparts/v/B/7/n/s/8/free-vector-person.svg"/>
          <p:cNvSpPr>
            <a:spLocks noChangeAspect="1" noChangeArrowheads="1"/>
          </p:cNvSpPr>
          <p:nvPr/>
        </p:nvSpPr>
        <p:spPr>
          <a:xfrm>
            <a:off x="155331" y="-144463"/>
            <a:ext cx="281354" cy="304801"/>
          </a:xfrm>
          <a:prstGeom prst="rect">
            <a:avLst/>
          </a:prstGeom>
          <a:noFill/>
        </p:spPr>
        <p:txBody>
          <a:bodyPr vert="horz" wrap="square" lIns="91440" tIns="45720" rIns="91440" bIns="45720" anchor="t" anchorCtr="0"/>
          <a:lstStyle/>
          <a:p>
            <a:pPr lvl="0">
              <a:defRPr lang="ko-KR" altLang="en-US"/>
            </a:pPr>
            <a:endParaRPr lang="ko-KR" altLang="en-US"/>
          </a:p>
        </p:txBody>
      </p:sp>
      <p:sp>
        <p:nvSpPr>
          <p:cNvPr id="10" name="직사각형 9"/>
          <p:cNvSpPr/>
          <p:nvPr/>
        </p:nvSpPr>
        <p:spPr>
          <a:xfrm>
            <a:off x="296008" y="1196752"/>
            <a:ext cx="8530003" cy="5661248"/>
          </a:xfrm>
          <a:prstGeom prst="rect">
            <a:avLst/>
          </a:prstGeom>
          <a:solidFill>
            <a:schemeClr val="accent1">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66700" indent="-266700">
              <a:lnSpc>
                <a:spcPct val="150000"/>
              </a:lnSpc>
              <a:tabLst>
                <a:tab pos="180022" algn="l"/>
              </a:tabLst>
              <a:defRPr lang="ko-KR" altLang="en-US"/>
            </a:pPr>
            <a:endParaRPr lang="en-US" altLang="ko-KR" sz="3200" dirty="0">
              <a:solidFill>
                <a:schemeClr val="tx1">
                  <a:lumMod val="85000"/>
                  <a:lumOff val="15000"/>
                </a:schemeClr>
              </a:solidFill>
              <a:latin typeface="한컴 솔잎 M"/>
              <a:ea typeface="한컴 솔잎 M"/>
              <a:cs typeface="맑은 고딕"/>
            </a:endParaRPr>
          </a:p>
        </p:txBody>
      </p:sp>
      <p:sp>
        <p:nvSpPr>
          <p:cNvPr id="11" name="내용 개체 틀 2"/>
          <p:cNvSpPr txBox="1">
            <a:spLocks/>
          </p:cNvSpPr>
          <p:nvPr/>
        </p:nvSpPr>
        <p:spPr>
          <a:xfrm>
            <a:off x="618074" y="1412776"/>
            <a:ext cx="7942061" cy="4939939"/>
          </a:xfrm>
          <a:prstGeom prst="rect">
            <a:avLst/>
          </a:prstGeom>
        </p:spPr>
        <p:txBody>
          <a:bodyPr>
            <a:normAutofit/>
          </a:bodyPr>
          <a:lstStyle>
            <a:lvl1pPr marL="342900" indent="-342900" algn="l" defTabSz="914400" rtl="0" eaLnBrk="1" latinLnBrk="1" hangingPunct="1">
              <a:spcBef>
                <a:spcPct val="20000"/>
              </a:spcBef>
              <a:buFont typeface="Arial"/>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a:buChar char="•"/>
              <a:defRPr sz="2000" kern="1200">
                <a:solidFill>
                  <a:schemeClr val="tx1"/>
                </a:solidFill>
                <a:latin typeface="+mn-lt"/>
                <a:ea typeface="+mn-ea"/>
                <a:cs typeface="+mn-cs"/>
              </a:defRPr>
            </a:lvl9pPr>
          </a:lstStyle>
          <a:p>
            <a:pPr>
              <a:buFont typeface="Arial"/>
              <a:buNone/>
              <a:defRPr lang="ko-KR" altLang="en-US"/>
            </a:pPr>
            <a:r>
              <a:rPr lang="ko-KR" altLang="en-US" sz="2500" b="1" dirty="0" smtClean="0">
                <a:solidFill>
                  <a:srgbClr val="FF0000"/>
                </a:solidFill>
                <a:ea typeface="함초롬바탕"/>
              </a:rPr>
              <a:t>6.송아지 발육에 고리는 제 1위 발효의 발달</a:t>
            </a:r>
          </a:p>
          <a:p>
            <a:pPr>
              <a:buFont typeface="Arial"/>
              <a:buNone/>
              <a:defRPr lang="ko-KR" altLang="en-US"/>
            </a:pPr>
            <a:endParaRPr lang="ko-KR" altLang="en-US" sz="1200" b="1" dirty="0" smtClean="0">
              <a:ea typeface="함초롬바탕"/>
            </a:endParaRPr>
          </a:p>
          <a:p>
            <a:pPr>
              <a:buFont typeface="Arial"/>
              <a:buNone/>
              <a:defRPr lang="ko-KR" altLang="en-US"/>
            </a:pPr>
            <a:r>
              <a:rPr lang="ko-KR" altLang="en-US" sz="2000" b="1" dirty="0" smtClean="0">
                <a:ea typeface="함초롬바탕"/>
              </a:rPr>
              <a:t>-</a:t>
            </a:r>
            <a:r>
              <a:rPr lang="ko-KR" altLang="ko-KR" sz="2000" b="1" dirty="0" smtClean="0">
                <a:ea typeface="함초롬바탕"/>
              </a:rPr>
              <a:t>제 </a:t>
            </a:r>
            <a:r>
              <a:rPr lang="ko-KR" altLang="ko-KR" sz="2000" b="1" dirty="0" smtClean="0">
                <a:latin typeface="함초롬바탕"/>
                <a:ea typeface="함초롬바탕"/>
              </a:rPr>
              <a:t>1위 용적은 고형사료를 섭취해 시작하면서 급속히 증가</a:t>
            </a:r>
          </a:p>
          <a:p>
            <a:pPr>
              <a:buFont typeface="Arial"/>
              <a:buNone/>
              <a:defRPr lang="ko-KR" altLang="en-US"/>
            </a:pPr>
            <a:r>
              <a:rPr lang="ko-KR" altLang="en-US" sz="2000" b="1" dirty="0" smtClean="0">
                <a:latin typeface="함초롬바탕"/>
                <a:ea typeface="함초롬바탕"/>
              </a:rPr>
              <a:t>-</a:t>
            </a:r>
            <a:r>
              <a:rPr lang="ko-KR" altLang="ko-KR" sz="2000" b="1" dirty="0" smtClean="0">
                <a:latin typeface="함초롬바탕"/>
                <a:ea typeface="함초롬바탕"/>
              </a:rPr>
              <a:t>조사료의 물리적 자극으로 발달 촉진</a:t>
            </a:r>
          </a:p>
          <a:p>
            <a:pPr>
              <a:buFont typeface="Arial"/>
              <a:buNone/>
              <a:defRPr lang="ko-KR" altLang="en-US"/>
            </a:pPr>
            <a:r>
              <a:rPr lang="ko-KR" altLang="en-US" sz="2000" b="1" dirty="0" smtClean="0">
                <a:latin typeface="함초롬바탕"/>
                <a:ea typeface="함초롬바탕"/>
              </a:rPr>
              <a:t>-</a:t>
            </a:r>
            <a:r>
              <a:rPr lang="ko-KR" altLang="ko-KR" sz="2000" b="1" dirty="0" smtClean="0">
                <a:latin typeface="함초롬바탕"/>
                <a:ea typeface="함초롬바탕"/>
              </a:rPr>
              <a:t>VFA(휘발성지방산)중에서 푸로피온산과 낙산이 제1위 점막의 유두의 </a:t>
            </a:r>
            <a:endParaRPr lang="en-US" altLang="ko-KR" sz="2000" b="1" dirty="0" smtClean="0">
              <a:latin typeface="함초롬바탕"/>
              <a:ea typeface="함초롬바탕"/>
            </a:endParaRPr>
          </a:p>
          <a:p>
            <a:pPr>
              <a:buFont typeface="Arial"/>
              <a:buNone/>
              <a:defRPr lang="ko-KR" altLang="en-US"/>
            </a:pPr>
            <a:r>
              <a:rPr lang="ko-KR" altLang="en-US" sz="2000" b="1" dirty="0" smtClean="0">
                <a:latin typeface="함초롬바탕"/>
                <a:ea typeface="함초롬바탕"/>
              </a:rPr>
              <a:t> </a:t>
            </a:r>
            <a:r>
              <a:rPr lang="ko-KR" altLang="ko-KR" sz="2000" b="1" dirty="0" smtClean="0">
                <a:latin typeface="함초롬바탕"/>
                <a:ea typeface="함초롬바탕"/>
              </a:rPr>
              <a:t>발달에 크게 기여</a:t>
            </a:r>
          </a:p>
          <a:p>
            <a:pPr>
              <a:buFont typeface="Arial"/>
              <a:buNone/>
              <a:defRPr lang="ko-KR" altLang="en-US"/>
            </a:pPr>
            <a:r>
              <a:rPr lang="ko-KR" altLang="en-US" sz="2000" b="1" dirty="0" smtClean="0">
                <a:latin typeface="함초롬바탕"/>
                <a:ea typeface="함초롬바탕"/>
              </a:rPr>
              <a:t>-</a:t>
            </a:r>
            <a:r>
              <a:rPr lang="ko-KR" altLang="ko-KR" sz="2000" b="1" dirty="0" smtClean="0">
                <a:latin typeface="함초롬바탕"/>
                <a:ea typeface="함초롬바탕"/>
              </a:rPr>
              <a:t>생후 약 4개월이 되면 제1위가 전체위의 70%정도</a:t>
            </a:r>
          </a:p>
          <a:p>
            <a:pPr>
              <a:buFont typeface="Arial"/>
              <a:buNone/>
              <a:defRPr lang="ko-KR" altLang="en-US"/>
            </a:pPr>
            <a:r>
              <a:rPr lang="ko-KR" altLang="en-US" sz="2000" b="1" dirty="0" smtClean="0">
                <a:latin typeface="함초롬바탕"/>
                <a:ea typeface="함초롬바탕"/>
              </a:rPr>
              <a:t>-</a:t>
            </a:r>
            <a:r>
              <a:rPr lang="ko-KR" altLang="ko-KR" sz="2000" b="1" dirty="0" smtClean="0">
                <a:latin typeface="함초롬바탕"/>
                <a:ea typeface="함초롬바탕"/>
              </a:rPr>
              <a:t>12개월 되면 성우와 같은 비율</a:t>
            </a:r>
          </a:p>
          <a:p>
            <a:pPr>
              <a:buNone/>
              <a:defRPr lang="ko-KR" altLang="en-US"/>
            </a:pPr>
            <a:r>
              <a:rPr lang="ko-KR" altLang="en-US" sz="2000" b="1" dirty="0">
                <a:ea typeface="함초롬바탕"/>
              </a:rPr>
              <a:t>-</a:t>
            </a:r>
            <a:r>
              <a:rPr lang="ko-KR" altLang="ko-KR" sz="2000" b="1" dirty="0">
                <a:ea typeface="함초롬바탕"/>
              </a:rPr>
              <a:t>섭취한 우유 → 제</a:t>
            </a:r>
            <a:r>
              <a:rPr lang="ko-KR" altLang="ko-KR" sz="2000" b="1" dirty="0">
                <a:latin typeface="함초롬바탕"/>
                <a:ea typeface="함초롬바탕"/>
              </a:rPr>
              <a:t>2위구반사에 의해 제4위로 들어가 소장에서 흡수되어 글루코스와 아미노산이 된다.</a:t>
            </a:r>
          </a:p>
          <a:p>
            <a:pPr>
              <a:buNone/>
              <a:defRPr lang="ko-KR" altLang="en-US"/>
            </a:pPr>
            <a:r>
              <a:rPr lang="ko-KR" altLang="en-US" sz="2000" b="1" dirty="0">
                <a:latin typeface="함초롬바탕"/>
                <a:ea typeface="함초롬바탕"/>
              </a:rPr>
              <a:t>-</a:t>
            </a:r>
            <a:r>
              <a:rPr lang="ko-KR" altLang="ko-KR" sz="2000" b="1" dirty="0">
                <a:latin typeface="함초롬바탕"/>
                <a:ea typeface="함초롬바탕"/>
              </a:rPr>
              <a:t>고형사료를 섭취 → 제1위 발달 → 각종 미생물이 정착, 증식되고 발효에 의해 생성되어 흡수된 VFA와 소장에서 흡수된 미생물 유래 아미노산으로의 영양의 주체가 된다.</a:t>
            </a:r>
          </a:p>
          <a:p>
            <a:pPr>
              <a:buFont typeface="Arial"/>
              <a:buNone/>
              <a:defRPr lang="ko-KR" altLang="en-US"/>
            </a:pPr>
            <a:endParaRPr lang="ko-KR" altLang="en-US" sz="2000" b="1" dirty="0">
              <a:latin typeface="함초롬바탕"/>
              <a:ea typeface="함초롬바탕"/>
            </a:endParaRPr>
          </a:p>
        </p:txBody>
      </p:sp>
    </p:spTree>
    <p:extLst>
      <p:ext uri="{BB962C8B-B14F-4D97-AF65-F5344CB8AC3E}">
        <p14:creationId xmlns:p14="http://schemas.microsoft.com/office/powerpoint/2010/main" val="1880167764"/>
      </p:ext>
    </p:extLst>
  </p:cSld>
  <p:clrMapOvr>
    <a:masterClrMapping/>
  </p:clrMapOvr>
  <p:transition/>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1350</Words>
  <Application>Microsoft Office PowerPoint</Application>
  <PresentationFormat>화면 슬라이드 쇼(4:3)</PresentationFormat>
  <Paragraphs>277</Paragraphs>
  <Slides>26</Slides>
  <Notes>1</Notes>
  <HiddenSlides>0</HiddenSlides>
  <MMClips>0</MMClips>
  <ScaleCrop>false</ScaleCrop>
  <HeadingPairs>
    <vt:vector size="6" baseType="variant">
      <vt:variant>
        <vt:lpstr>사용한 글꼴</vt:lpstr>
      </vt:variant>
      <vt:variant>
        <vt:i4>9</vt:i4>
      </vt:variant>
      <vt:variant>
        <vt:lpstr>테마</vt:lpstr>
      </vt:variant>
      <vt:variant>
        <vt:i4>1</vt:i4>
      </vt:variant>
      <vt:variant>
        <vt:lpstr>슬라이드 제목</vt:lpstr>
      </vt:variant>
      <vt:variant>
        <vt:i4>26</vt:i4>
      </vt:variant>
    </vt:vector>
  </HeadingPairs>
  <TitlesOfParts>
    <vt:vector size="36" baseType="lpstr">
      <vt:lpstr>HY울릉도B</vt:lpstr>
      <vt:lpstr>HY울릉도M</vt:lpstr>
      <vt:lpstr>Raleway</vt:lpstr>
      <vt:lpstr>맑은 고딕</vt:lpstr>
      <vt:lpstr>한컴 솔잎 M</vt:lpstr>
      <vt:lpstr>한컴바탕</vt:lpstr>
      <vt:lpstr>함초롬바탕</vt:lpstr>
      <vt:lpstr>Arial</vt:lpstr>
      <vt:lpstr>Wingdings</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Hoon</dc:creator>
  <cp:lastModifiedBy>USER</cp:lastModifiedBy>
  <cp:revision>1</cp:revision>
  <dcterms:created xsi:type="dcterms:W3CDTF">2017-08-09T06:36:58Z</dcterms:created>
  <dcterms:modified xsi:type="dcterms:W3CDTF">2017-08-22T04:43:10Z</dcterms:modified>
</cp:coreProperties>
</file>