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0" r:id="rId17"/>
    <p:sldId id="271" r:id="rId18"/>
    <p:sldId id="278" r:id="rId19"/>
    <p:sldId id="274" r:id="rId20"/>
    <p:sldId id="272" r:id="rId21"/>
    <p:sldId id="273" r:id="rId22"/>
    <p:sldId id="277" r:id="rId23"/>
    <p:sldId id="275" r:id="rId24"/>
  </p:sldIdLst>
  <p:sldSz cx="9144000" cy="6858000" type="screen4x3"/>
  <p:notesSz cx="10234613" cy="70993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4F81BD"/>
    <a:srgbClr val="40C0EE"/>
    <a:srgbClr val="16B2EA"/>
    <a:srgbClr val="14ACE2"/>
    <a:srgbClr val="17D5E9"/>
    <a:srgbClr val="BDFFE2"/>
    <a:srgbClr val="2B3E78"/>
    <a:srgbClr val="012059"/>
    <a:srgbClr val="1D17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150" autoAdjust="0"/>
    <p:restoredTop sz="94906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796111" y="0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707AF9CE-BFC0-4C86-98E9-79FF30E900E6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742803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796111" y="6742803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082D51B1-1A9A-41D3-B19B-B4D47DD6BD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78446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8" cy="35619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8" cy="35619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830F698-8224-4240-855A-01050D29A059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519488" y="887413"/>
            <a:ext cx="319563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3" y="3416538"/>
            <a:ext cx="8187690" cy="279534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8" cy="35619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8" cy="35619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9D47213-6C28-420C-AA95-695E2958EA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5549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7705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886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5728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dirty="0" smtClean="0"/>
              <a:t>질병</a:t>
            </a:r>
          </a:p>
          <a:p>
            <a:pPr rtl="0"/>
            <a:endParaRPr lang="ko-KR" altLang="en-US" dirty="0" smtClean="0"/>
          </a:p>
          <a:p>
            <a:pPr rtl="0"/>
            <a:r>
              <a:rPr lang="ko-KR" altLang="en-US" dirty="0" smtClean="0"/>
              <a:t>이유  후 질병예방 </a:t>
            </a:r>
          </a:p>
          <a:p>
            <a:pPr rtl="0"/>
            <a:r>
              <a:rPr lang="ko-KR" altLang="en-US" dirty="0" smtClean="0"/>
              <a:t> 스트레스로 인한 호흡기 예방</a:t>
            </a:r>
          </a:p>
          <a:p>
            <a:pPr rtl="0"/>
            <a:r>
              <a:rPr lang="ko-KR" altLang="en-US" dirty="0" smtClean="0"/>
              <a:t> 비타민 항생제 호흡기 면역 증강제</a:t>
            </a:r>
          </a:p>
          <a:p>
            <a:pPr rtl="0"/>
            <a:r>
              <a:rPr lang="ko-KR" altLang="en-US" dirty="0" smtClean="0"/>
              <a:t> 양질의 건초를 조금씩 준다</a:t>
            </a:r>
          </a:p>
          <a:p>
            <a:pPr rtl="0"/>
            <a:r>
              <a:rPr lang="ko-KR" altLang="en-US" dirty="0" smtClean="0"/>
              <a:t>부산피질 호르몬</a:t>
            </a:r>
            <a:r>
              <a:rPr lang="en-US" altLang="ko-KR" dirty="0" smtClean="0"/>
              <a:t>(</a:t>
            </a:r>
            <a:r>
              <a:rPr lang="ko-KR" altLang="en-US" dirty="0" smtClean="0"/>
              <a:t>스트레스</a:t>
            </a:r>
            <a:r>
              <a:rPr lang="en-US" altLang="ko-KR" dirty="0" smtClean="0"/>
              <a:t>)</a:t>
            </a:r>
          </a:p>
          <a:p>
            <a:pPr rtl="0"/>
            <a:r>
              <a:rPr lang="ko-KR" altLang="en-US" dirty="0" smtClean="0"/>
              <a:t> 모유 수유중인 어미 소에 사료가 급변하면</a:t>
            </a:r>
            <a:r>
              <a:rPr lang="en-US" altLang="ko-KR" dirty="0" smtClean="0"/>
              <a:t>(</a:t>
            </a:r>
            <a:r>
              <a:rPr lang="ko-KR" altLang="en-US" dirty="0" smtClean="0"/>
              <a:t>스트레스</a:t>
            </a:r>
            <a:r>
              <a:rPr lang="en-US" altLang="ko-KR" dirty="0" smtClean="0"/>
              <a:t>) </a:t>
            </a:r>
            <a:r>
              <a:rPr lang="ko-KR" altLang="en-US" dirty="0" smtClean="0"/>
              <a:t>유질이 나빠져서 송아지가 설사를 한다</a:t>
            </a:r>
            <a:r>
              <a:rPr lang="en-US" altLang="ko-KR" dirty="0" smtClean="0"/>
              <a:t>.</a:t>
            </a:r>
          </a:p>
          <a:p>
            <a:pPr rtl="0"/>
            <a:endParaRPr lang="en-US" altLang="ko-KR" dirty="0" smtClean="0"/>
          </a:p>
          <a:p>
            <a:pPr rtl="0"/>
            <a:r>
              <a:rPr lang="ko-KR" altLang="en-US" dirty="0" smtClean="0"/>
              <a:t>치료가 잘 안 되는 송아지</a:t>
            </a:r>
          </a:p>
          <a:p>
            <a:pPr rtl="0"/>
            <a:r>
              <a:rPr lang="ko-KR" altLang="en-US" dirty="0" smtClean="0"/>
              <a:t> 전해질을 먹여도 탈수가 계속되면 전해질을 수액으로 넣어 줘야한다</a:t>
            </a:r>
            <a:r>
              <a:rPr lang="en-US" altLang="ko-KR" dirty="0" smtClean="0"/>
              <a:t>.</a:t>
            </a:r>
          </a:p>
          <a:p>
            <a:pPr rtl="0"/>
            <a:endParaRPr lang="en-US" altLang="ko-KR" dirty="0" smtClean="0"/>
          </a:p>
          <a:p>
            <a:pPr rtl="0"/>
            <a:r>
              <a:rPr lang="ko-KR" altLang="en-US" dirty="0" smtClean="0"/>
              <a:t>수혈하는 방법</a:t>
            </a:r>
          </a:p>
          <a:p>
            <a:pPr rtl="0"/>
            <a:r>
              <a:rPr lang="ko-KR" altLang="en-US" dirty="0" smtClean="0"/>
              <a:t> 치료를 다 해봐도 잘 안 되고 차도가 없다</a:t>
            </a:r>
          </a:p>
          <a:p>
            <a:pPr rtl="0"/>
            <a:r>
              <a:rPr lang="ko-KR" altLang="en-US" dirty="0" smtClean="0"/>
              <a:t> 어미 소의 유질문제 먹이문제 초산우의 면역력부족</a:t>
            </a:r>
          </a:p>
          <a:p>
            <a:pPr rtl="0"/>
            <a:r>
              <a:rPr lang="ko-KR" altLang="en-US" dirty="0" smtClean="0"/>
              <a:t> 이럴 때는 면역력이 좋고 유질도 좋은 산차수가 높은 다른 어미 피로 수혈하면 생존율이 높다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4255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747292"/>
            <a:ext cx="9144000" cy="5110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14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3099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92875"/>
            <a:ext cx="20574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>
                <a:latin typeface="BatangChe" charset="-127"/>
                <a:ea typeface="BatangChe" charset="-127"/>
                <a:cs typeface="BatangChe" charset="-127"/>
              </a:defRPr>
            </a:lvl1pPr>
          </a:lstStyle>
          <a:p>
            <a:fld id="{BC877034-E900-6F41-B957-3FE109E58CB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5" y="251293"/>
            <a:ext cx="9411434" cy="580661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-1" y="6607741"/>
            <a:ext cx="3177915" cy="240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BatangChe" charset="-127"/>
                <a:ea typeface="BatangChe" charset="-127"/>
                <a:cs typeface="BatangChe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9247"/>
            <a:ext cx="9144000" cy="32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한쪽 모서리는 잘리고 다른 쪽 모서리는 둥근 사각형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각 삼각형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10" name="자유형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fld id="{D407EB1E-4F39-47AC-ADCF-1C7934EF557F}" type="datetimeFigureOut">
              <a:rPr lang="en-US" smtClean="0"/>
              <a:pPr algn="l" eaLnBrk="1" latinLnBrk="0" hangingPunct="1"/>
              <a:t>8/22/2017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673" r:id="rId13"/>
    <p:sldLayoutId id="2147483650" r:id="rId14"/>
  </p:sldLayoutIdLst>
  <p:txStyles>
    <p:titleStyle>
      <a:lvl1pPr algn="l" rtl="0" eaLnBrk="1" latinLnBrk="1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1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1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부제목 2"/>
          <p:cNvSpPr>
            <a:spLocks noGrp="1"/>
          </p:cNvSpPr>
          <p:nvPr>
            <p:ph idx="4294967295"/>
          </p:nvPr>
        </p:nvSpPr>
        <p:spPr>
          <a:xfrm>
            <a:off x="4273550" y="5732463"/>
            <a:ext cx="4870450" cy="504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ko-KR" altLang="en-US" sz="1886" b="1" dirty="0" smtClean="0">
                <a:latin typeface="-윤고딕330" pitchFamily="18" charset="-127"/>
                <a:ea typeface="-윤고딕330" pitchFamily="18" charset="-127"/>
                <a:cs typeface="Nanum Gothic" charset="-127"/>
              </a:rPr>
              <a:t> 서울경기한우협동조합   </a:t>
            </a:r>
            <a:r>
              <a:rPr lang="ko-KR" altLang="en-US" sz="2400" b="1" dirty="0" smtClean="0">
                <a:latin typeface="-윤고딕330" pitchFamily="18" charset="-127"/>
                <a:ea typeface="-윤고딕330" pitchFamily="18" charset="-127"/>
                <a:cs typeface="Nanum Gothic" charset="-127"/>
              </a:rPr>
              <a:t>남  경  미</a:t>
            </a:r>
            <a:endParaRPr lang="ko-KR" altLang="en-US" sz="2400" b="1" dirty="0">
              <a:latin typeface="-윤고딕330" pitchFamily="18" charset="-127"/>
              <a:ea typeface="-윤고딕330" pitchFamily="18" charset="-127"/>
              <a:cs typeface="Nanum Gothic" charset="-127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1484784"/>
            <a:ext cx="91440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 defTabSz="862021" latinLnBrk="0">
              <a:lnSpc>
                <a:spcPct val="150000"/>
              </a:lnSpc>
              <a:defRPr/>
            </a:pPr>
            <a:r>
              <a:rPr lang="ko-KR" altLang="en-US" sz="3600" b="1" kern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  <a:cs typeface="Nanum Gothic ExtraBold" charset="-127"/>
              </a:rPr>
              <a:t>수정란은 개량의 지름길</a:t>
            </a:r>
            <a:endParaRPr lang="en-US" altLang="ko-KR" sz="3600" b="1" kern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  <a:cs typeface="Nanum Gothic ExtraBold" charset="-127"/>
            </a:endParaRPr>
          </a:p>
          <a:p>
            <a:pPr algn="ctr" defTabSz="862021" latinLnBrk="0">
              <a:defRPr/>
            </a:pPr>
            <a:r>
              <a:rPr lang="en-US" altLang="ko-KR" sz="2400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(</a:t>
            </a:r>
            <a:r>
              <a:rPr lang="ko-KR" altLang="en-US" sz="2400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알고 보니 관리가 쉬워요</a:t>
            </a:r>
            <a:r>
              <a:rPr lang="en-US" altLang="ko-KR" sz="2400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)</a:t>
            </a:r>
            <a:endParaRPr lang="en-US" altLang="ko-KR" sz="2400" b="1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Nanum Gothic ExtraBold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5536" y="935424"/>
            <a:ext cx="84249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400" dirty="0" smtClean="0">
                <a:solidFill>
                  <a:srgbClr val="000000"/>
                </a:solidFill>
                <a:latin typeface="-윤고딕330" pitchFamily="18" charset="-127"/>
                <a:ea typeface="-윤고딕330" pitchFamily="18" charset="-127"/>
              </a:rPr>
              <a:t>사양관리</a:t>
            </a:r>
            <a:endParaRPr lang="en-US" altLang="ko-KR" sz="2400" dirty="0" smtClean="0">
              <a:solidFill>
                <a:srgbClr val="000000"/>
              </a:solidFill>
              <a:latin typeface="-윤고딕330" pitchFamily="18" charset="-127"/>
              <a:ea typeface="-윤고딕33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en-US" altLang="ko-KR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  <a:r>
              <a:rPr lang="ko-KR" altLang="en-US" b="1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번식우</a:t>
            </a:r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관리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농후사료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2~3kg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조사료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충분히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선선한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봄철이나 겨울에는 </a:t>
            </a:r>
            <a:r>
              <a:rPr lang="ko-KR" altLang="en-US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롤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볏짚으로 급여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습하고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더운 여름에는 곰팡이가 덜 생기는 마른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수입건초로 급여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블록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비타민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미네랄 블록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개월에 한 번씩 전체</a:t>
            </a:r>
          </a:p>
          <a:p>
            <a:pPr algn="just"/>
            <a:endParaRPr lang="ko-KR" altLang="en-US" sz="8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초산 난산율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체외 수정란 피하기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도체중이 큰 정액 피하기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894" y="2601987"/>
            <a:ext cx="3897348" cy="219516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653" y="2601987"/>
            <a:ext cx="3898132" cy="2195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3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3528" y="98072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넓은 운동장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착유 운동장을 그대로 번식우 운동장으로 쓰면 약한 소들이 피해다니기 쉽고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발정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발견도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잘 보이고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승가행동을 해도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사고가 적다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99984"/>
            <a:ext cx="4484016" cy="25251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964" y="4060910"/>
            <a:ext cx="4127090" cy="2320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47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3528" y="1039956"/>
            <a:ext cx="8568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2. </a:t>
            </a:r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분만 </a:t>
            </a:r>
            <a:r>
              <a:rPr lang="en-US" altLang="ko-KR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달 전 임신우 관리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돋아 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먹이기</a:t>
            </a: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개체의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몸 상태를 체크하면서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 전부터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5~6kg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까지 늘려준다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초임우는 주의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백신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분만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 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20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로코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코로나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대장균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비타민주사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분만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달 전 분만 후 바로 분만 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달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후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분만실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이동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285132"/>
            <a:ext cx="3600400" cy="20241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285132"/>
            <a:ext cx="3600400" cy="2024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51520" y="1131709"/>
            <a:ext cx="871481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3. </a:t>
            </a:r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신생 송아지</a:t>
            </a:r>
            <a:endParaRPr lang="en-US" altLang="ko-KR" sz="2000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초유먹이기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신생송아지의 장상세포는 생후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시간이 지나면 흡수구멍이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70%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막힌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     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r>
              <a:rPr lang="en-US" altLang="ko-KR" sz="17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물론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12~24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 이라고 하지만 아주소량만 흡수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초유 섭취는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    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체온을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15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%</a:t>
            </a:r>
            <a:r>
              <a:rPr lang="en-US" altLang="ko-KR" sz="17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상승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시킨다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겨울철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배꼽소독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베타딘으로 배꼽소독만 잘해도 설사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%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예방할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 있다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/>
          </a:p>
          <a:p>
            <a:pPr algn="just"/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251520" y="3501008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수동면역</a:t>
            </a: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신생송아지에 초유를 빨리 먹이는 것은 어미에게서 모든 면역 항체를 빨리 이행하기 위함이고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신생우한테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백신을 또 하려면 초유는 분만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시간후에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먹여야 한다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면역 </a:t>
            </a:r>
            <a:r>
              <a:rPr lang="ko-KR" altLang="en-US" b="1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증강제</a:t>
            </a:r>
            <a:endParaRPr lang="ko-KR" altLang="en-US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영양제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면역증강제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비타민 항생제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(3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안에 설사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생시체중달기</a:t>
            </a:r>
            <a:endParaRPr lang="ko-KR" altLang="en-US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30~35kg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정도면 질병이 거의 없다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3528" y="105273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4. </a:t>
            </a:r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입 </a:t>
            </a:r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붙이기 사료 빨리 </a:t>
            </a:r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먹이기 위한 다른 공간  만들기</a:t>
            </a:r>
            <a:endParaRPr lang="ko-KR" altLang="en-US" sz="2000" b="1" dirty="0"/>
          </a:p>
        </p:txBody>
      </p:sp>
      <p:sp>
        <p:nvSpPr>
          <p:cNvPr id="7" name="직사각형 6"/>
          <p:cNvSpPr/>
          <p:nvPr/>
        </p:nvSpPr>
        <p:spPr>
          <a:xfrm>
            <a:off x="611560" y="436510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또래 끼리를 모아서 방을 만들어 주고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입붙이기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사료와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블록과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깨끗한 물을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준다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언니 형아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한두마리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같이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1560" y="522920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면역력 높이기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생후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15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비타민주사 콕시듐먹이기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(10cc)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면역증강제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주사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생후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25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비타민 면역증강제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콕시둠먹이기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542" y="1772816"/>
            <a:ext cx="1539914" cy="24208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772816"/>
            <a:ext cx="4320480" cy="24289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4694" y="2983260"/>
            <a:ext cx="2135778" cy="1198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76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3528" y="821611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이유시기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생후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70~80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일령 사료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1kg~2kg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먹을 때 이유를 한다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이유 체중달기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이유방 위치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어미와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가까운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곳에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이유방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위치를 정한다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999993"/>
            <a:ext cx="6480720" cy="3309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65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51520" y="1138674"/>
            <a:ext cx="86409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5. </a:t>
            </a:r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질  병</a:t>
            </a:r>
            <a:endParaRPr lang="ko-KR" altLang="en-US" sz="2000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이유  후 질병예방 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스트레스로 인한 호흡기 예방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비타민 항생제 호흡기 면역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증강제</a:t>
            </a:r>
            <a:endParaRPr lang="ko-KR" altLang="en-US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블러과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양질의 건초를 조금씩 준다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ko-KR" altLang="en-US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부산피질 호르몬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스트레스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모유 수유중인 어미 소에 사료가 급변하면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스트레스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유질이 나빠져서 송아지가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설사를 한다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치료가 잘 안 되는 송아지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전해질을 먹여도 탈수가 계속되면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전해질수액을 혈관으로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넣어 줘야한다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수혈하는 방법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치료를 다 해봐도 잘 안 되고 차도가 없다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어미 소의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유질문제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먹이문제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초산모유의 면역력부족도 아니면 송아지의 면역력   이 부족한 것이다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이럴 때는 면역력이 좋고 유질도 좋은 산차수가 높은 다른 어미 피로 수혈하면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생존율이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높다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6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1106155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6. </a:t>
            </a:r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성자목장의 </a:t>
            </a:r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채란성적</a:t>
            </a:r>
          </a:p>
          <a:p>
            <a:pPr algn="just"/>
            <a:endParaRPr lang="en-US" altLang="ko-KR" sz="1400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0429 24159(2014.11.21.) 86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구입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spc="-15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만삭어미를 사다가 분만 후 송아지 포유 중에 채란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19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8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626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0797 89960(2015.08.20.) 50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구입 후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산후 송아지 젖 때고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8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758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0534 15821(2015.12.11.) 100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자연발정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17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프로그램으로 채란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626</a:t>
            </a:r>
            <a:endParaRPr lang="ko-KR" altLang="en-US" sz="1600" dirty="0"/>
          </a:p>
        </p:txBody>
      </p:sp>
      <p:sp>
        <p:nvSpPr>
          <p:cNvPr id="4" name="직사각형 3"/>
          <p:cNvSpPr/>
          <p:nvPr/>
        </p:nvSpPr>
        <p:spPr>
          <a:xfrm>
            <a:off x="4932040" y="1371248"/>
            <a:ext cx="4211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ko-KR" altLang="en-US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4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0688 20412(2015.12.11.) 62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12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950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두는 자연발정에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FSH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주사시간을 못 맞추었다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is-I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5</a:t>
            </a:r>
            <a:r>
              <a:rPr lang="ko-KR" altLang="is-I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 </a:t>
            </a:r>
            <a:endParaRPr lang="en-US" altLang="ko-KR" sz="1600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is-IS" altLang="ko-KR" sz="16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1954 </a:t>
            </a:r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36479(16.05.21) 126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16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11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1009</a:t>
            </a:r>
            <a:endParaRPr lang="ko-KR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473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67544" y="1117888"/>
            <a:ext cx="64087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1954 36479(16.08.25) 2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차채란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17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4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626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 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0523 11029(16.08.25)74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768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8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0183 43501(16.10.27) 99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16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시술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950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0797 94483(16.12.15)50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34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이식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18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fi-FI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fi-FI" altLang="ko-KR" sz="16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1002</a:t>
            </a:r>
            <a:endParaRPr lang="fi-FI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788024" y="836712"/>
            <a:ext cx="4355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i-FI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0613 97115(16.12.15) 64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 이식 가능란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5</a:t>
            </a:r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</a:p>
          <a:p>
            <a:pPr algn="just"/>
            <a:r>
              <a:rPr lang="ko-KR" altLang="en-U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en-U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950</a:t>
            </a:r>
          </a:p>
          <a:p>
            <a:pPr algn="just"/>
            <a:endParaRPr lang="en-US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11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</a:t>
            </a:r>
          </a:p>
          <a:p>
            <a:pPr algn="just"/>
            <a:r>
              <a:rPr lang="is-IS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0429 03992(16.12.15)85</a:t>
            </a:r>
            <a:r>
              <a:rPr lang="ko-KR" altLang="is-IS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개월</a:t>
            </a:r>
          </a:p>
          <a:p>
            <a:pPr algn="just"/>
            <a:r>
              <a:rPr lang="ko-KR" altLang="fr-F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결과 </a:t>
            </a:r>
            <a:r>
              <a:rPr lang="fr-FR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0</a:t>
            </a:r>
          </a:p>
          <a:p>
            <a:pPr algn="just"/>
            <a:r>
              <a:rPr lang="ko-KR" altLang="fi-FI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정액 </a:t>
            </a:r>
            <a:r>
              <a:rPr lang="fi-FI" altLang="ko-KR" sz="16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1002</a:t>
            </a:r>
          </a:p>
          <a:p>
            <a:pPr algn="just"/>
            <a:endParaRPr lang="fi-FI" altLang="ko-KR" sz="16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채란결과  </a:t>
            </a:r>
            <a:r>
              <a:rPr lang="en-US" altLang="ko-KR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11</a:t>
            </a:r>
            <a:r>
              <a:rPr lang="ko-KR" altLang="en-US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두채란</a:t>
            </a:r>
            <a:r>
              <a:rPr lang="en-US" altLang="ko-KR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</a:t>
            </a:r>
            <a:r>
              <a:rPr lang="ko-KR" altLang="en-US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수정란 </a:t>
            </a:r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74</a:t>
            </a:r>
            <a:r>
              <a:rPr lang="ko-KR" altLang="en-US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  <a:r>
              <a:rPr lang="en-US" altLang="ko-KR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</a:t>
            </a:r>
            <a:r>
              <a:rPr lang="ko-KR" altLang="en-US" sz="16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평균 </a:t>
            </a:r>
            <a:r>
              <a:rPr lang="en-US" altLang="ko-KR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6.7</a:t>
            </a:r>
            <a:r>
              <a:rPr lang="ko-KR" altLang="en-US" sz="16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</a:t>
            </a:r>
            <a:endParaRPr lang="ko-KR" alt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3473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51952"/>
            <a:ext cx="3816424" cy="56886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51952"/>
            <a:ext cx="3816424" cy="5688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8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915816" y="3286472"/>
            <a:ext cx="1616075" cy="2590800"/>
          </a:xfrm>
          <a:prstGeom prst="roundRect">
            <a:avLst>
              <a:gd name="adj" fmla="val 13745"/>
            </a:avLst>
          </a:prstGeom>
          <a:solidFill>
            <a:srgbClr val="FFFFFF">
              <a:alpha val="31000"/>
            </a:srgb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여주에서 처음으로 </a:t>
            </a:r>
            <a:r>
              <a:rPr lang="ko-KR" altLang="en-US" sz="1400" spc="-150" dirty="0" err="1" smtClean="0">
                <a:latin typeface="-윤고딕320" pitchFamily="18" charset="-127"/>
                <a:ea typeface="-윤고딕320" pitchFamily="18" charset="-127"/>
              </a:rPr>
              <a:t>텐덤착유기</a:t>
            </a:r>
            <a:endParaRPr lang="en-US" altLang="ko-KR" sz="1400" spc="-150" dirty="0" smtClean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buFont typeface="Arial" charset="0"/>
              <a:buChar char="•"/>
            </a:pPr>
            <a:endParaRPr lang="ko-KR" altLang="en-US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유사비 줄이기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(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군 나누기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altLang="ko-KR" sz="1400" spc="-150" dirty="0" smtClean="0">
              <a:solidFill>
                <a:srgbClr val="000000"/>
              </a:solidFill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 smtClean="0">
                <a:solidFill>
                  <a:srgbClr val="000000"/>
                </a:solidFill>
                <a:latin typeface="-윤고딕320" pitchFamily="18" charset="-127"/>
                <a:ea typeface="-윤고딕320" pitchFamily="18" charset="-127"/>
              </a:rPr>
              <a:t>계량의 소중함</a:t>
            </a:r>
            <a:endParaRPr lang="en-US" altLang="ko-KR" sz="1400" spc="-150" dirty="0" smtClean="0">
              <a:solidFill>
                <a:srgbClr val="000000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150516" y="3286472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젖소 </a:t>
            </a:r>
            <a:r>
              <a:rPr lang="ko-KR" altLang="en-US" sz="1400" spc="-150" dirty="0" err="1" smtClean="0">
                <a:latin typeface="-윤고딕320" pitchFamily="18" charset="-127"/>
                <a:ea typeface="-윤고딕320" pitchFamily="18" charset="-127"/>
              </a:rPr>
              <a:t>초유떼기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7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마리 구입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설사 치료에 지치다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바겟스 착유기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(12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두용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교육의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소중함</a:t>
            </a:r>
            <a:endParaRPr lang="en-US" altLang="ko-KR" sz="1400" spc="-150" dirty="0">
              <a:solidFill>
                <a:srgbClr val="000000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gray">
          <a:xfrm rot="3419336">
            <a:off x="1272055" y="1573622"/>
            <a:ext cx="1312244" cy="1368104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383163" y="2133809"/>
            <a:ext cx="1270382" cy="187464"/>
            <a:chOff x="2003" y="3439"/>
            <a:chExt cx="468" cy="244"/>
          </a:xfrm>
        </p:grpSpPr>
        <p:sp>
          <p:nvSpPr>
            <p:cNvPr id="20" name="Oval 8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" name="Oval 10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7" name="Rectangle 12"/>
          <p:cNvSpPr>
            <a:spLocks noChangeArrowheads="1"/>
          </p:cNvSpPr>
          <p:nvPr/>
        </p:nvSpPr>
        <p:spPr bwMode="gray">
          <a:xfrm rot="3419336">
            <a:off x="2993278" y="1501614"/>
            <a:ext cx="1312244" cy="1368104"/>
          </a:xfrm>
          <a:prstGeom prst="rect">
            <a:avLst/>
          </a:prstGeom>
          <a:solidFill>
            <a:srgbClr val="5491D4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5491D4"/>
            </a:extrusionClr>
            <a:contourClr>
              <a:srgbClr val="5491D4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4104387" y="2133809"/>
            <a:ext cx="1270382" cy="187464"/>
            <a:chOff x="2003" y="3439"/>
            <a:chExt cx="468" cy="244"/>
          </a:xfrm>
        </p:grpSpPr>
        <p:sp>
          <p:nvSpPr>
            <p:cNvPr id="16" name="Oval 14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9" name="Rectangle 18"/>
          <p:cNvSpPr>
            <a:spLocks noChangeArrowheads="1"/>
          </p:cNvSpPr>
          <p:nvPr/>
        </p:nvSpPr>
        <p:spPr bwMode="gray">
          <a:xfrm rot="3419336">
            <a:off x="4642784" y="1501614"/>
            <a:ext cx="1312244" cy="1368104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5825609" y="2133809"/>
            <a:ext cx="1661271" cy="187464"/>
            <a:chOff x="2003" y="3439"/>
            <a:chExt cx="468" cy="244"/>
          </a:xfrm>
        </p:grpSpPr>
        <p:sp>
          <p:nvSpPr>
            <p:cNvPr id="12" name="Oval 20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" name="Oval 22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5" name="Oval 23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gray">
          <a:xfrm rot="3419336">
            <a:off x="6364007" y="1501614"/>
            <a:ext cx="1312244" cy="1368104"/>
          </a:xfrm>
          <a:prstGeom prst="rect">
            <a:avLst/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9999"/>
            </a:extrusionClr>
            <a:contourClr>
              <a:srgbClr val="009999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gray">
          <a:xfrm>
            <a:off x="1531516" y="2004080"/>
            <a:ext cx="976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-윤고딕140" pitchFamily="18" charset="-127"/>
                <a:ea typeface="-윤고딕140" pitchFamily="18" charset="-127"/>
              </a:rPr>
              <a:t>1992</a:t>
            </a:r>
            <a:endParaRPr lang="en-US" altLang="ko-KR" b="1" dirty="0">
              <a:solidFill>
                <a:srgbClr val="FFFFFF"/>
              </a:solidFill>
              <a:latin typeface="-윤고딕140" pitchFamily="18" charset="-127"/>
              <a:ea typeface="-윤고딕140" pitchFamily="18" charset="-127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gray">
          <a:xfrm>
            <a:off x="3284116" y="2004080"/>
            <a:ext cx="976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-윤고딕140" pitchFamily="18" charset="-127"/>
                <a:ea typeface="-윤고딕140" pitchFamily="18" charset="-127"/>
              </a:rPr>
              <a:t>1995</a:t>
            </a:r>
            <a:endParaRPr lang="en-US" altLang="ko-KR" b="1" dirty="0">
              <a:solidFill>
                <a:srgbClr val="FFFFFF"/>
              </a:solidFill>
              <a:latin typeface="-윤고딕140" pitchFamily="18" charset="-127"/>
              <a:ea typeface="-윤고딕140" pitchFamily="18" charset="-127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gray">
          <a:xfrm>
            <a:off x="4960516" y="2004080"/>
            <a:ext cx="976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-윤고딕140" pitchFamily="18" charset="-127"/>
                <a:ea typeface="-윤고딕140" pitchFamily="18" charset="-127"/>
              </a:rPr>
              <a:t>1997</a:t>
            </a:r>
            <a:endParaRPr lang="en-US" altLang="ko-KR" b="1" dirty="0">
              <a:solidFill>
                <a:srgbClr val="FFFFFF"/>
              </a:solidFill>
              <a:latin typeface="-윤고딕140" pitchFamily="18" charset="-127"/>
              <a:ea typeface="-윤고딕140" pitchFamily="18" charset="-127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gray">
          <a:xfrm>
            <a:off x="6636916" y="2004080"/>
            <a:ext cx="976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-윤고딕140" pitchFamily="18" charset="-127"/>
                <a:ea typeface="-윤고딕140" pitchFamily="18" charset="-127"/>
              </a:rPr>
              <a:t>2001</a:t>
            </a:r>
            <a:endParaRPr lang="en-US" altLang="ko-KR" b="1" dirty="0">
              <a:solidFill>
                <a:srgbClr val="FFFFFF"/>
              </a:solidFill>
              <a:latin typeface="-윤고딕140" pitchFamily="18" charset="-127"/>
              <a:ea typeface="-윤고딕140" pitchFamily="18" charset="-127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6421016" y="3286472"/>
            <a:ext cx="1607368" cy="2590800"/>
          </a:xfrm>
          <a:prstGeom prst="roundRect">
            <a:avLst>
              <a:gd name="adj" fmla="val 13745"/>
            </a:avLst>
          </a:prstGeom>
          <a:solidFill>
            <a:srgbClr val="FFFFFF">
              <a:alpha val="31000"/>
            </a:srgb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여주에서 최고의 목장</a:t>
            </a: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우수농장 행사</a:t>
            </a: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결과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(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연평균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34kg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유량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,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분만후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60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일안에 수태율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90% )</a:t>
            </a: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재산 늘이기</a:t>
            </a:r>
            <a:endParaRPr lang="en-US" altLang="ko-KR" sz="1400" spc="-150" dirty="0">
              <a:solidFill>
                <a:srgbClr val="000000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>
            <a:off x="4655716" y="3286472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목표량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톤을 눈앞에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두고교통사고</a:t>
            </a:r>
            <a:endParaRPr lang="ko-KR" altLang="en-US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자가배합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(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자가프로그램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유사비 줄이기</a:t>
            </a:r>
          </a:p>
          <a:p>
            <a:pPr marL="285750" indent="-285750"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펑펑 쏟아지는 유량</a:t>
            </a:r>
            <a:endParaRPr lang="en-US" altLang="ko-KR" sz="1400" spc="-150" dirty="0">
              <a:solidFill>
                <a:srgbClr val="000000"/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42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837" y="927126"/>
            <a:ext cx="3024510" cy="178179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67544" y="954008"/>
            <a:ext cx="47880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2017</a:t>
            </a:r>
            <a:r>
              <a:rPr lang="ko-KR" altLang="en-US" sz="20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년도 수정란 송아지 생산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is-I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0968 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20864 – 17.3.19 </a:t>
            </a:r>
            <a:r>
              <a:rPr lang="ko-KR" altLang="is-I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암송아지</a:t>
            </a: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mr-IN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</a:t>
            </a:r>
            <a:r>
              <a:rPr lang="mr-IN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0534 15821 (626)</a:t>
            </a:r>
            <a:endParaRPr lang="mr-IN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mr-IN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76053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17.3.29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암송아지</a:t>
            </a:r>
          </a:p>
          <a:p>
            <a:pPr algn="just"/>
            <a:r>
              <a:rPr lang="ko-KR" altLang="is-I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수정란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;1954 </a:t>
            </a:r>
            <a:r>
              <a:rPr lang="is-I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36479 (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1009)</a:t>
            </a:r>
          </a:p>
          <a:p>
            <a:pPr algn="just"/>
            <a:endParaRPr lang="is-I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is-I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29107 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17.5.27 </a:t>
            </a:r>
            <a:r>
              <a:rPr lang="ko-KR" altLang="is-I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암송아지</a:t>
            </a:r>
          </a:p>
          <a:p>
            <a:pPr algn="just"/>
            <a:r>
              <a:rPr lang="ko-KR" altLang="is-I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수정란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;1954 36479 (2</a:t>
            </a:r>
            <a:r>
              <a:rPr lang="ko-KR" altLang="is-I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 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626)</a:t>
            </a:r>
          </a:p>
          <a:p>
            <a:pPr algn="just"/>
            <a:endParaRPr lang="is-I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fi-FI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51022 </a:t>
            </a:r>
            <a:r>
              <a:rPr lang="fi-FI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17.6.2 </a:t>
            </a:r>
            <a:r>
              <a:rPr lang="ko-KR" altLang="fi-FI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암송아지</a:t>
            </a:r>
          </a:p>
          <a:p>
            <a:pPr algn="just"/>
            <a:r>
              <a:rPr lang="ko-KR" altLang="is-I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수정란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;1954 </a:t>
            </a:r>
            <a:r>
              <a:rPr lang="is-I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3647 9(1</a:t>
            </a:r>
            <a:r>
              <a:rPr lang="ko-KR" altLang="is-I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차 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1009)</a:t>
            </a:r>
          </a:p>
          <a:p>
            <a:pPr algn="just"/>
            <a:endParaRPr lang="is-I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59827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17.7.30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암송아지</a:t>
            </a: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mr-IN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</a:t>
            </a:r>
            <a:r>
              <a:rPr lang="mr-IN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0183 43501 (950)</a:t>
            </a:r>
            <a:endParaRPr lang="mr-IN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mr-IN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63449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 17.6.2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숫송아지</a:t>
            </a:r>
          </a:p>
          <a:p>
            <a:pPr algn="just"/>
            <a:r>
              <a:rPr lang="ko-KR" altLang="is-I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수정란</a:t>
            </a:r>
            <a:r>
              <a:rPr lang="is-I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;0523 11029 (768)</a:t>
            </a:r>
            <a:endParaRPr lang="ko-KR" altLang="en-US" dirty="0">
              <a:latin typeface="-윤고딕310" pitchFamily="18" charset="-127"/>
              <a:ea typeface="-윤고딕310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568" y="2868176"/>
            <a:ext cx="3027779" cy="18423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2079" y="4839303"/>
            <a:ext cx="3001268" cy="1686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9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rcRect t="1791" b="8956"/>
          <a:stretch>
            <a:fillRect/>
          </a:stretch>
        </p:blipFill>
        <p:spPr>
          <a:xfrm>
            <a:off x="827584" y="980728"/>
            <a:ext cx="3715843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rcRect b="4499"/>
          <a:stretch>
            <a:fillRect/>
          </a:stretch>
        </p:blipFill>
        <p:spPr>
          <a:xfrm>
            <a:off x="4788024" y="1004896"/>
            <a:ext cx="3744416" cy="5376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4766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혈통 증명서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36096" y="4046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기초 수정란 증명서</a:t>
            </a:r>
            <a:endParaRPr lang="en-US" altLang="ko-KR" dirty="0" smtClean="0"/>
          </a:p>
        </p:txBody>
      </p:sp>
    </p:spTree>
    <p:extLst>
      <p:ext uri="{BB962C8B-B14F-4D97-AF65-F5344CB8AC3E}">
        <p14:creationId xmlns="" xmlns:p14="http://schemas.microsoft.com/office/powerpoint/2010/main" val="16548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/>
          <a:srcRect t="8709" b="17417"/>
          <a:stretch>
            <a:fillRect/>
          </a:stretch>
        </p:blipFill>
        <p:spPr>
          <a:xfrm>
            <a:off x="539552" y="980728"/>
            <a:ext cx="3888432" cy="532859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/>
          <a:srcRect t="8709" b="8709"/>
          <a:stretch>
            <a:fillRect/>
          </a:stretch>
        </p:blipFill>
        <p:spPr>
          <a:xfrm>
            <a:off x="4716016" y="980728"/>
            <a:ext cx="3888432" cy="5328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4046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수정란 우의 혈통 증명서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548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971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4000" b="1" dirty="0" smtClean="0">
                <a:latin typeface="-윤고딕330" pitchFamily="18" charset="-127"/>
                <a:ea typeface="-윤고딕330" pitchFamily="18" charset="-127"/>
                <a:cs typeface="Nanum Gothic" charset="-127"/>
              </a:rPr>
              <a:t>감 사 합 니 다</a:t>
            </a:r>
            <a:endParaRPr kumimoji="1" lang="ko-KR" altLang="en-US" sz="4000" b="1" dirty="0">
              <a:latin typeface="-윤고딕330" pitchFamily="18" charset="-127"/>
              <a:ea typeface="-윤고딕330" pitchFamily="18" charset="-127"/>
              <a:cs typeface="Nanum Gothic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5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075036" y="2613050"/>
            <a:ext cx="1617663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b="1" spc="-150" dirty="0" smtClean="0">
                <a:latin typeface="-윤고딕320" pitchFamily="18" charset="-127"/>
                <a:ea typeface="-윤고딕320" pitchFamily="18" charset="-127"/>
              </a:rPr>
              <a:t>한우 구입 시작</a:t>
            </a:r>
            <a:endParaRPr lang="ko-KR" altLang="en-US" sz="1400" b="1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한우는 잘 기르면 다 똑같이 돈이 되는 줄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알았다</a:t>
            </a:r>
            <a:endParaRPr lang="en-US" altLang="ko-KR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우시장에서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번식우를 기준없이 값이싼 소들로 밑소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구매</a:t>
            </a:r>
            <a:endParaRPr lang="en-US" altLang="ko-KR" sz="1400" spc="-150" dirty="0"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09736" y="2613050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시작한지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14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년 만에 젖소목장을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그만두다</a:t>
            </a:r>
            <a:endParaRPr lang="en-US" altLang="ko-KR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교통사고 휴유증</a:t>
            </a: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큰아들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허리디스크로 목장을 정리함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.</a:t>
            </a:r>
            <a:endParaRPr lang="en-US" altLang="ko-KR" sz="1400" spc="-150" dirty="0">
              <a:solidFill>
                <a:srgbClr val="FFFFFF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gray">
          <a:xfrm rot="3419336">
            <a:off x="578080" y="1343946"/>
            <a:ext cx="924560" cy="1004047"/>
          </a:xfrm>
          <a:prstGeom prst="rect">
            <a:avLst/>
          </a:prstGeom>
          <a:solidFill>
            <a:srgbClr val="9B96DC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9B96DC"/>
            </a:extrusionClr>
            <a:contourClr>
              <a:srgbClr val="9B96DC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542383" y="1515770"/>
            <a:ext cx="932329" cy="132080"/>
            <a:chOff x="2003" y="3439"/>
            <a:chExt cx="468" cy="244"/>
          </a:xfrm>
        </p:grpSpPr>
        <p:sp>
          <p:nvSpPr>
            <p:cNvPr id="20" name="Oval 8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" name="Oval 10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7" name="Rectangle 12"/>
          <p:cNvSpPr>
            <a:spLocks noChangeArrowheads="1"/>
          </p:cNvSpPr>
          <p:nvPr/>
        </p:nvSpPr>
        <p:spPr bwMode="gray">
          <a:xfrm rot="3419336">
            <a:off x="2299303" y="1277906"/>
            <a:ext cx="924560" cy="1004047"/>
          </a:xfrm>
          <a:prstGeom prst="rect">
            <a:avLst/>
          </a:prstGeom>
          <a:solidFill>
            <a:srgbClr val="5491D4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5491D4"/>
            </a:extrusionClr>
            <a:contourClr>
              <a:srgbClr val="5491D4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263607" y="1515770"/>
            <a:ext cx="932329" cy="132080"/>
            <a:chOff x="2003" y="3439"/>
            <a:chExt cx="468" cy="244"/>
          </a:xfrm>
        </p:grpSpPr>
        <p:sp>
          <p:nvSpPr>
            <p:cNvPr id="16" name="Oval 14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9" name="Rectangle 18"/>
          <p:cNvSpPr>
            <a:spLocks noChangeArrowheads="1"/>
          </p:cNvSpPr>
          <p:nvPr/>
        </p:nvSpPr>
        <p:spPr bwMode="gray">
          <a:xfrm rot="3419336">
            <a:off x="3948809" y="1277906"/>
            <a:ext cx="924560" cy="1004047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4984830" y="1515770"/>
            <a:ext cx="1219200" cy="132080"/>
            <a:chOff x="2003" y="3439"/>
            <a:chExt cx="468" cy="244"/>
          </a:xfrm>
        </p:grpSpPr>
        <p:sp>
          <p:nvSpPr>
            <p:cNvPr id="12" name="Oval 20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" name="Oval 22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5" name="Oval 23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gray">
          <a:xfrm rot="3419336">
            <a:off x="5670032" y="1277906"/>
            <a:ext cx="924560" cy="1004047"/>
          </a:xfrm>
          <a:prstGeom prst="rect">
            <a:avLst/>
          </a:prstGeom>
          <a:solidFill>
            <a:srgbClr val="DFB62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DFB621"/>
            </a:extrusionClr>
            <a:contourClr>
              <a:srgbClr val="DFB621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gray">
          <a:xfrm>
            <a:off x="690736" y="1628800"/>
            <a:ext cx="716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</a:rPr>
              <a:t>2006</a:t>
            </a:r>
            <a:endParaRPr lang="en-US" altLang="ko-KR" b="1" dirty="0">
              <a:solidFill>
                <a:srgbClr val="FFFFFF"/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gray">
          <a:xfrm>
            <a:off x="2443336" y="1628800"/>
            <a:ext cx="716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</a:rPr>
              <a:t>2008</a:t>
            </a:r>
            <a:endParaRPr lang="en-US" altLang="ko-KR" b="1" dirty="0">
              <a:solidFill>
                <a:srgbClr val="FFFFFF"/>
              </a:solidFill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gray">
          <a:xfrm>
            <a:off x="4119736" y="1628800"/>
            <a:ext cx="716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</a:rPr>
              <a:t>2011</a:t>
            </a:r>
            <a:endParaRPr lang="en-US" altLang="ko-KR" b="1" dirty="0">
              <a:solidFill>
                <a:srgbClr val="FFFFFF"/>
              </a:solidFill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gray">
          <a:xfrm>
            <a:off x="5796136" y="1628800"/>
            <a:ext cx="716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</a:rPr>
              <a:t>2013</a:t>
            </a:r>
            <a:endParaRPr lang="en-US" altLang="ko-KR" b="1" dirty="0">
              <a:solidFill>
                <a:srgbClr val="FFFFFF"/>
              </a:solidFill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5580236" y="2613050"/>
            <a:ext cx="1617663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2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차 개량사업소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동결란</a:t>
            </a: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결과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: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22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두 시술 암송아지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3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두 분만</a:t>
            </a:r>
            <a:endParaRPr lang="ko-KR" altLang="en-US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원인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: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동결 기술관계</a:t>
            </a:r>
            <a:endParaRPr lang="en-US" altLang="ko-KR" sz="1400" spc="-150" dirty="0">
              <a:solidFill>
                <a:srgbClr val="FFFFFF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>
            <a:off x="3814936" y="2613050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기술센터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수정란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지원사업</a:t>
            </a:r>
            <a:endParaRPr lang="ko-KR" altLang="en-US" sz="1400" spc="-150" dirty="0">
              <a:latin typeface="-윤고딕320" pitchFamily="18" charset="-127"/>
              <a:ea typeface="-윤고딕320" pitchFamily="18" charset="-127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차 횡성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신선란 결과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: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열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마리 시술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4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두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수태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,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유산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두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,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3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마리 암송아지 분만</a:t>
            </a: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원인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: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수란우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관리부족</a:t>
            </a:r>
            <a:endParaRPr lang="en-US" altLang="ko-KR" sz="1400" spc="-150" dirty="0">
              <a:solidFill>
                <a:srgbClr val="FFFFFF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078536" y="5493370"/>
            <a:ext cx="5445792" cy="711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>
                <a:latin typeface="-윤고딕320" pitchFamily="18" charset="-127"/>
                <a:ea typeface="-윤고딕320" pitchFamily="18" charset="-127"/>
              </a:rPr>
              <a:t>적자 </a:t>
            </a:r>
            <a:r>
              <a:rPr lang="en-US" altLang="ko-KR" sz="1400" dirty="0" smtClean="0">
                <a:latin typeface="-윤고딕320" pitchFamily="18" charset="-127"/>
                <a:ea typeface="-윤고딕320" pitchFamily="18" charset="-127"/>
              </a:rPr>
              <a:t>- </a:t>
            </a:r>
            <a:r>
              <a:rPr lang="ko-KR" altLang="en-US" sz="1400" dirty="0">
                <a:latin typeface="-윤고딕320" pitchFamily="18" charset="-127"/>
                <a:ea typeface="-윤고딕320" pitchFamily="18" charset="-127"/>
              </a:rPr>
              <a:t>분만한 수컷을 거세해서 출하를 했는데 </a:t>
            </a:r>
            <a:r>
              <a:rPr lang="en-US" altLang="ko-KR" sz="1400" dirty="0">
                <a:latin typeface="-윤고딕320" pitchFamily="18" charset="-127"/>
                <a:ea typeface="-윤고딕320" pitchFamily="18" charset="-127"/>
              </a:rPr>
              <a:t>370kg 2</a:t>
            </a:r>
            <a:r>
              <a:rPr lang="ko-KR" altLang="en-US" sz="1400" dirty="0">
                <a:latin typeface="-윤고딕320" pitchFamily="18" charset="-127"/>
                <a:ea typeface="-윤고딕320" pitchFamily="18" charset="-127"/>
              </a:rPr>
              <a:t>등급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>
                <a:latin typeface="-윤고딕320" pitchFamily="18" charset="-127"/>
                <a:ea typeface="-윤고딕320" pitchFamily="18" charset="-127"/>
              </a:rPr>
              <a:t>인건비는 </a:t>
            </a:r>
            <a:r>
              <a:rPr lang="ko-KR" altLang="en-US" sz="1400" dirty="0">
                <a:latin typeface="-윤고딕320" pitchFamily="18" charset="-127"/>
                <a:ea typeface="-윤고딕320" pitchFamily="18" charset="-127"/>
              </a:rPr>
              <a:t>공짜라도 먹은사료값 송아지 생산비를 빼고나니 적자</a:t>
            </a:r>
          </a:p>
        </p:txBody>
      </p:sp>
      <p:sp>
        <p:nvSpPr>
          <p:cNvPr id="35" name="AutoShape 29"/>
          <p:cNvSpPr>
            <a:spLocks noChangeArrowheads="1"/>
          </p:cNvSpPr>
          <p:nvPr/>
        </p:nvSpPr>
        <p:spPr bwMode="auto">
          <a:xfrm>
            <a:off x="7308304" y="2605800"/>
            <a:ext cx="1617663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3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차 안성제네틱스 신선란</a:t>
            </a: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결과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: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12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마리 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시술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7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두 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,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수송아지 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6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두</a:t>
            </a:r>
            <a:r>
              <a:rPr lang="en-US" altLang="ko-KR" sz="1400" spc="-150" dirty="0" smtClean="0">
                <a:latin typeface="-윤고딕320" pitchFamily="18" charset="-127"/>
                <a:ea typeface="-윤고딕320" pitchFamily="18" charset="-127"/>
              </a:rPr>
              <a:t>,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en-US" sz="1400" spc="-150" dirty="0">
                <a:latin typeface="-윤고딕320" pitchFamily="18" charset="-127"/>
                <a:ea typeface="-윤고딕320" pitchFamily="18" charset="-127"/>
              </a:rPr>
              <a:t>암송아지</a:t>
            </a:r>
            <a:r>
              <a:rPr lang="en-US" altLang="ko-KR" sz="1400" spc="-150" dirty="0">
                <a:latin typeface="-윤고딕320" pitchFamily="18" charset="-127"/>
                <a:ea typeface="-윤고딕320" pitchFamily="18" charset="-127"/>
              </a:rPr>
              <a:t>1</a:t>
            </a:r>
            <a:r>
              <a:rPr lang="ko-KR" altLang="en-US" sz="1400" spc="-150" dirty="0" smtClean="0">
                <a:latin typeface="-윤고딕320" pitchFamily="18" charset="-127"/>
                <a:ea typeface="-윤고딕320" pitchFamily="18" charset="-127"/>
              </a:rPr>
              <a:t>두</a:t>
            </a:r>
            <a:endParaRPr lang="ko-KR" altLang="en-US" sz="1400" spc="-150" dirty="0">
              <a:latin typeface="-윤고딕320" pitchFamily="18" charset="-127"/>
              <a:ea typeface="-윤고딕320" pitchFamily="18" charset="-127"/>
            </a:endParaRPr>
          </a:p>
        </p:txBody>
      </p:sp>
      <p:grpSp>
        <p:nvGrpSpPr>
          <p:cNvPr id="37" name="Group 7"/>
          <p:cNvGrpSpPr>
            <a:grpSpLocks/>
          </p:cNvGrpSpPr>
          <p:nvPr/>
        </p:nvGrpSpPr>
        <p:grpSpPr bwMode="auto">
          <a:xfrm>
            <a:off x="6703260" y="1478365"/>
            <a:ext cx="932329" cy="132080"/>
            <a:chOff x="2003" y="3439"/>
            <a:chExt cx="468" cy="244"/>
          </a:xfrm>
        </p:grpSpPr>
        <p:sp>
          <p:nvSpPr>
            <p:cNvPr id="38" name="Oval 8"/>
            <p:cNvSpPr>
              <a:spLocks noChangeArrowheads="1"/>
            </p:cNvSpPr>
            <p:nvPr/>
          </p:nvSpPr>
          <p:spPr bwMode="gray">
            <a:xfrm>
              <a:off x="2003" y="3439"/>
              <a:ext cx="79" cy="242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gray">
            <a:xfrm>
              <a:off x="2048" y="3441"/>
              <a:ext cx="388" cy="242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0" name="Oval 10"/>
            <p:cNvSpPr>
              <a:spLocks noChangeArrowheads="1"/>
            </p:cNvSpPr>
            <p:nvPr/>
          </p:nvSpPr>
          <p:spPr bwMode="gray">
            <a:xfrm>
              <a:off x="2400" y="3443"/>
              <a:ext cx="71" cy="2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gray">
            <a:xfrm>
              <a:off x="2438" y="3519"/>
              <a:ext cx="20" cy="6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6" name="Rectangle 6"/>
          <p:cNvSpPr>
            <a:spLocks noChangeArrowheads="1"/>
          </p:cNvSpPr>
          <p:nvPr/>
        </p:nvSpPr>
        <p:spPr bwMode="gray">
          <a:xfrm rot="3419336">
            <a:off x="7514924" y="1274221"/>
            <a:ext cx="924560" cy="1004047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gray">
          <a:xfrm>
            <a:off x="7706662" y="1612627"/>
            <a:ext cx="716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</a:rPr>
              <a:t>2014</a:t>
            </a:r>
            <a:endParaRPr lang="en-US" altLang="ko-KR" b="1" dirty="0">
              <a:solidFill>
                <a:srgbClr val="FFFFFF"/>
              </a:solidFill>
            </a:endParaRPr>
          </a:p>
        </p:txBody>
      </p:sp>
      <p:sp>
        <p:nvSpPr>
          <p:cNvPr id="43" name="아래쪽 화살표[D] 42"/>
          <p:cNvSpPr/>
          <p:nvPr/>
        </p:nvSpPr>
        <p:spPr>
          <a:xfrm>
            <a:off x="2801767" y="5196600"/>
            <a:ext cx="258065" cy="296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246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166" y="3356992"/>
            <a:ext cx="4556100" cy="2351535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67544" y="1052737"/>
            <a:ext cx="81369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4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주기 생리의 이해  </a:t>
            </a:r>
            <a:endParaRPr lang="en-US" altLang="ko-KR" sz="2400" dirty="0" smtClean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  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  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주기중에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호로몬의 변화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   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주기중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난포 활동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한주기에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짧으면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일마다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번 원시난포가 올라온다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 </a:t>
            </a: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길면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10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일마다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번에 원시 난포가 올라온다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052736"/>
            <a:ext cx="4536505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880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7544" y="1124744"/>
            <a:ext cx="84969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000" dirty="0" smtClean="0">
                <a:solidFill>
                  <a:srgbClr val="000000"/>
                </a:solidFill>
                <a:latin typeface="-윤고딕330" pitchFamily="18" charset="-127"/>
                <a:ea typeface="-윤고딕330" pitchFamily="18" charset="-127"/>
              </a:rPr>
              <a:t>발정</a:t>
            </a:r>
            <a:endParaRPr lang="ko-KR" altLang="en-US" sz="2000" dirty="0">
              <a:solidFill>
                <a:srgbClr val="000000"/>
              </a:solidFill>
              <a:latin typeface="-윤고딕330" pitchFamily="18" charset="-127"/>
              <a:ea typeface="-윤고딕330" pitchFamily="18" charset="-127"/>
            </a:endParaRP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발정이 오면 난소에서 난포가 급속도로 발달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발정 호르몬엔 에스트로겐이 다량분비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황체는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완전 퇴행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인공 수정 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황체가 생긴다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2000" dirty="0">
                <a:solidFill>
                  <a:srgbClr val="000000"/>
                </a:solidFill>
                <a:latin typeface="-윤고딕330" pitchFamily="18" charset="-127"/>
                <a:ea typeface="-윤고딕330" pitchFamily="18" charset="-127"/>
              </a:rPr>
              <a:t>수정과 재발정</a:t>
            </a:r>
          </a:p>
          <a:p>
            <a:pPr algn="just"/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정자는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72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시간을 살아있지만 정자는 난관까지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상행 시간이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빠르면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4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적기        에 수정이면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정자가 난관에서 기다리는 것이 정상이다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난포에서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난자가 난관까지 하강하는 시간은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시간정도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난관은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난자의 하강과 정자상행으로 만나서 수정란이 자궁으로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내려와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배회하다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착상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하면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임신 유지 호르몬이 분비하여 임신유지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2000" dirty="0">
                <a:solidFill>
                  <a:srgbClr val="000000"/>
                </a:solidFill>
                <a:latin typeface="-윤고딕330" pitchFamily="18" charset="-127"/>
                <a:ea typeface="-윤고딕330" pitchFamily="18" charset="-127"/>
              </a:rPr>
              <a:t>비임신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황체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퇴행 호르몬분비 발정주기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지속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39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996952"/>
            <a:ext cx="4038600" cy="2882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24944"/>
            <a:ext cx="4051300" cy="36195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39552" y="908720"/>
            <a:ext cx="8208912" cy="197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400" dirty="0" smtClean="0">
                <a:solidFill>
                  <a:srgbClr val="000000"/>
                </a:solidFill>
                <a:latin typeface="-윤고딕330" pitchFamily="18" charset="-127"/>
                <a:ea typeface="-윤고딕330" pitchFamily="18" charset="-127"/>
              </a:rPr>
              <a:t>개  량</a:t>
            </a:r>
            <a:endParaRPr lang="ko-KR" altLang="en-US" sz="2400" dirty="0">
              <a:solidFill>
                <a:srgbClr val="000000"/>
              </a:solidFill>
              <a:latin typeface="-윤고딕330" pitchFamily="18" charset="-127"/>
              <a:ea typeface="-윤고딕330" pitchFamily="18" charset="-127"/>
            </a:endParaRPr>
          </a:p>
          <a:p>
            <a:pPr algn="just"/>
            <a:endParaRPr lang="en-US" altLang="ko-KR" sz="800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>
              <a:lnSpc>
                <a:spcPts val="2200"/>
              </a:lnSpc>
            </a:pPr>
            <a:r>
              <a:rPr lang="en-US" altLang="ko-KR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1.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암소를 개량해야 되는 이유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정자와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난자가 만나서 수정이 이뤄질 때 정자는 핵만 난자와 결합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결국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미토콘드리아의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DNA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만큼은 오로지 암컷으로부터 유전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따라서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마블링 능력이 우수한 암소의 유전형질을 확보하는 것은 </a:t>
            </a:r>
            <a:r>
              <a:rPr lang="ko-KR" altLang="en-US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고급육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생산의  우위를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확보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7774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0214" y="980728"/>
            <a:ext cx="869427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2. 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암소의 선발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유전능력이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고급육 생산에 미치는 영향은 약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20~30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% </a:t>
            </a:r>
          </a:p>
          <a:p>
            <a:pPr algn="just"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한우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밑소를 이용하여 사양관리로 고급육 생산가능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우수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암소를 선발하여 채란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수정란이식 등급의 지름길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수정란을 해야되는 이유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저능력우</a:t>
            </a:r>
            <a:r>
              <a:rPr lang="ko-KR" altLang="en-US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는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빨리 선발도태하여 우량암소의 핵군을 만들어야 한다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우량암소를 빠른 시일에 많이 생산할 수 있기 때문에 수정란을 한다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</a:p>
          <a:p>
            <a:pPr algn="just"/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우리집 우량 암소 채란하기</a:t>
            </a: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채란이란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;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고능력우의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개량을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위하여 선발된 </a:t>
            </a:r>
            <a:r>
              <a:rPr lang="ko-KR" altLang="en-US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공란우에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과배란되는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호르몬 </a:t>
            </a:r>
            <a:r>
              <a:rPr lang="ko-KR" altLang="en-US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주사를하여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발정이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오면 맞는정액으로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인공수정을 하고 수정란을 회수하는 것</a:t>
            </a: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◉공란우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분만한지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60~90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사이에 채란</a:t>
            </a: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</a:t>
            </a:r>
            <a:r>
              <a:rPr lang="ko-KR" altLang="en-US" sz="17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준비기간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동안 송아지 포유는 반듯이 자제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이유 후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</a:t>
            </a:r>
            <a:r>
              <a:rPr lang="ko-KR" altLang="en-US" sz="17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 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준비기간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동안 백신 사료변화 조사료변화 방도 옮기지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않도록 함</a:t>
            </a:r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◉수란우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동기하로 황체검사후 시술할 수 있는 대리모</a:t>
            </a:r>
          </a:p>
          <a:p>
            <a:pPr algn="just"/>
            <a:r>
              <a:rPr lang="mr-IN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      </a:t>
            </a:r>
            <a:endParaRPr lang="ko-KR" altLang="mr-IN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6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260649"/>
            <a:ext cx="8712968" cy="648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수정란의 구분</a:t>
            </a:r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 체외 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도축장에서 우량 암소의 난소를 가져다 난포에서 미성숙 난자를 하루 동안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정상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크기로 키워서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수정하여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배지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인큐베이터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에서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동안 정상 분열되면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시술가능하다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 </a:t>
            </a:r>
            <a:r>
              <a:rPr lang="en-US" altLang="ko-KR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OPU </a:t>
            </a:r>
            <a:r>
              <a:rPr lang="ko-KR" altLang="en-US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체외수정란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자연적으로 생기는 체내 원시난포에서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일에 한 번씩 난자를 회수하여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정상크기로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키워서 수정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후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배지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인큐베이터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에서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 동안 키우면 시술가능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 체내수정란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호르몬으로 과배란하여 인공수정을 하여 체내에서 수정란을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키워서 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7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일째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회수하는 것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pPr algn="just"/>
            <a:endParaRPr lang="en-US" altLang="ko-KR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◉ 동결란</a:t>
            </a:r>
            <a:endParaRPr lang="ko-KR" altLang="en-US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수정란을 </a:t>
            </a:r>
            <a:r>
              <a:rPr lang="en-US" altLang="ko-KR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–196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도의 질소통에 보관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자연발정 </a:t>
            </a:r>
            <a:r>
              <a:rPr lang="ko-KR" altLang="en-US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오는대로 시술하기 때문에 편리함은 있으니 수태율이 신선란보다 조금 </a:t>
            </a:r>
            <a:endParaRPr lang="en-US" altLang="ko-KR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떨어진다</a:t>
            </a:r>
            <a:r>
              <a:rPr lang="en-US" altLang="ko-KR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.</a:t>
            </a:r>
          </a:p>
          <a:p>
            <a:endParaRPr lang="en-US" altLang="ko-KR" b="1" dirty="0" smtClean="0"/>
          </a:p>
          <a:p>
            <a:r>
              <a:rPr lang="ko-KR" altLang="en-US" b="1" dirty="0" smtClean="0"/>
              <a:t>◉ 신선란</a:t>
            </a:r>
            <a:endParaRPr lang="ko-KR" altLang="en-US" b="1" dirty="0"/>
          </a:p>
          <a:p>
            <a:r>
              <a:rPr lang="ko-KR" altLang="en-US" dirty="0">
                <a:latin typeface="-윤고딕310" pitchFamily="18" charset="-127"/>
                <a:ea typeface="-윤고딕310" pitchFamily="18" charset="-127"/>
              </a:rPr>
              <a:t> 동결하기전 수란우를 만들어 놓고 바로 시술하는 </a:t>
            </a:r>
            <a:r>
              <a:rPr lang="ko-KR" altLang="en-US" dirty="0" smtClean="0">
                <a:latin typeface="-윤고딕310" pitchFamily="18" charset="-127"/>
                <a:ea typeface="-윤고딕310" pitchFamily="18" charset="-127"/>
              </a:rPr>
              <a:t>것</a:t>
            </a:r>
          </a:p>
          <a:p>
            <a:r>
              <a:rPr lang="ko-KR" altLang="en-US" dirty="0" smtClean="0"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dirty="0">
                <a:latin typeface="-윤고딕310" pitchFamily="18" charset="-127"/>
                <a:ea typeface="-윤고딕310" pitchFamily="18" charset="-127"/>
              </a:rPr>
              <a:t>수태율은 높지만 동기화 하는 번거러움이 있다</a:t>
            </a:r>
            <a:r>
              <a:rPr lang="en-US" altLang="ko-KR" dirty="0">
                <a:latin typeface="-윤고딕310" pitchFamily="18" charset="-127"/>
                <a:ea typeface="-윤고딕310" pitchFamily="18" charset="-127"/>
              </a:rPr>
              <a:t>.</a:t>
            </a:r>
            <a:endParaRPr lang="en-US" altLang="ko-KR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4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rcRect t="1615" b="1615"/>
          <a:stretch>
            <a:fillRect/>
          </a:stretch>
        </p:blipFill>
        <p:spPr>
          <a:xfrm>
            <a:off x="4750688" y="897672"/>
            <a:ext cx="4032448" cy="560191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1520" y="620688"/>
            <a:ext cx="4392488" cy="600164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ko-KR" altLang="en-US" sz="20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암소의 번식과 관련된 주요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호로몬</a:t>
            </a:r>
            <a:endParaRPr lang="en-US" altLang="ko-KR" sz="2000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en-US" altLang="ko-KR" sz="1400" b="1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1400" b="1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호르몬이 하는 역할</a:t>
            </a:r>
            <a:endParaRPr lang="ko-KR" altLang="en-US" sz="1400" b="1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프로게스테론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황체세포에서 분비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착상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임신유지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자궁수축저지 발정행위 생식기의 </a:t>
            </a:r>
            <a:endParaRPr lang="en-US" altLang="ko-KR" sz="1400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sz="14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기관의 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착상준비에 에스트로겐과 함께 응용</a:t>
            </a: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LH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황체 형성 호르몬 에스테로겐 분비촉진</a:t>
            </a: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FSH 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난포자극 호르몬 정자형성 난포자극 </a:t>
            </a:r>
            <a:r>
              <a:rPr lang="ko-KR" altLang="en-US" sz="1400" dirty="0" err="1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에스테로겐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endParaRPr lang="en-US" altLang="ko-KR" sz="1400" dirty="0" smtClean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</a:t>
            </a:r>
            <a:r>
              <a:rPr lang="ko-KR" altLang="en-US" sz="1400" dirty="0" smtClean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분비</a:t>
            </a:r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PGF2a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발정동기화 분만시 인위적 조절 등에 응용</a:t>
            </a: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en-US" altLang="ko-KR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GnRH 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성선자극호르몬 난포호르몬 발정호르몬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유선발달 수정란의 착상 자궁수축 암소조직을 발달</a:t>
            </a: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옥시토신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자궁의 수축 젖샘</a:t>
            </a:r>
          </a:p>
          <a:p>
            <a:pPr algn="just"/>
            <a:endParaRPr lang="ko-KR" altLang="en-US" sz="1400" dirty="0">
              <a:solidFill>
                <a:srgbClr val="000000"/>
              </a:solidFill>
              <a:latin typeface="-윤고딕310" pitchFamily="18" charset="-127"/>
              <a:ea typeface="-윤고딕310" pitchFamily="18" charset="-127"/>
            </a:endParaRPr>
          </a:p>
          <a:p>
            <a:pPr algn="just"/>
            <a:r>
              <a:rPr lang="ko-KR" altLang="en-US" sz="1400" b="1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에스트로겐</a:t>
            </a:r>
          </a:p>
          <a:p>
            <a:pPr algn="just"/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 발정호르몬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난소</a:t>
            </a:r>
            <a:r>
              <a:rPr lang="en-US" altLang="ko-KR" sz="1400" dirty="0">
                <a:solidFill>
                  <a:srgbClr val="000000"/>
                </a:solidFill>
                <a:latin typeface="-윤고딕310" pitchFamily="18" charset="-127"/>
                <a:ea typeface="-윤고딕310" pitchFamily="18" charset="-127"/>
              </a:rPr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7192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6743</TotalTime>
  <Words>1492</Words>
  <Application>Microsoft Office PowerPoint</Application>
  <PresentationFormat>화면 슬라이드 쇼(4:3)</PresentationFormat>
  <Paragraphs>345</Paragraphs>
  <Slides>23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흐름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한우협동조합연합회</dc:title>
  <dc:creator>snoopy</dc:creator>
  <cp:lastModifiedBy>Registered User</cp:lastModifiedBy>
  <cp:revision>649</cp:revision>
  <cp:lastPrinted>2017-03-19T13:43:29Z</cp:lastPrinted>
  <dcterms:created xsi:type="dcterms:W3CDTF">2016-10-27T02:00:59Z</dcterms:created>
  <dcterms:modified xsi:type="dcterms:W3CDTF">2017-08-22T00:42:13Z</dcterms:modified>
</cp:coreProperties>
</file>