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Override11.xml" ContentType="application/vnd.openxmlformats-officedocument.themeOverrid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9.xml" ContentType="application/vnd.openxmlformats-officedocument.theme+xml"/>
  <Override PartName="/ppt/theme/themeOverride16.xml" ContentType="application/vnd.openxmlformats-officedocument.themeOverrid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Layouts/slideLayout68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129.xml" ContentType="application/vnd.openxmlformats-officedocument.presentationml.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heme/themeOverride15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7107" r:id="rId2"/>
    <p:sldMasterId id="2147487119" r:id="rId3"/>
    <p:sldMasterId id="2147487163" r:id="rId4"/>
    <p:sldMasterId id="2147487224" r:id="rId5"/>
    <p:sldMasterId id="2147487267" r:id="rId6"/>
    <p:sldMasterId id="2147487284" r:id="rId7"/>
    <p:sldMasterId id="2147487296" r:id="rId8"/>
    <p:sldMasterId id="2147487308" r:id="rId9"/>
    <p:sldMasterId id="2147487320" r:id="rId10"/>
    <p:sldMasterId id="2147487332" r:id="rId11"/>
  </p:sldMasterIdLst>
  <p:notesMasterIdLst>
    <p:notesMasterId r:id="rId141"/>
  </p:notesMasterIdLst>
  <p:handoutMasterIdLst>
    <p:handoutMasterId r:id="rId142"/>
  </p:handoutMasterIdLst>
  <p:sldIdLst>
    <p:sldId id="1225" r:id="rId12"/>
    <p:sldId id="1484" r:id="rId13"/>
    <p:sldId id="1487" r:id="rId14"/>
    <p:sldId id="1494" r:id="rId15"/>
    <p:sldId id="1493" r:id="rId16"/>
    <p:sldId id="1491" r:id="rId17"/>
    <p:sldId id="1344" r:id="rId18"/>
    <p:sldId id="1399" r:id="rId19"/>
    <p:sldId id="1228" r:id="rId20"/>
    <p:sldId id="1230" r:id="rId21"/>
    <p:sldId id="1357" r:id="rId22"/>
    <p:sldId id="1232" r:id="rId23"/>
    <p:sldId id="1233" r:id="rId24"/>
    <p:sldId id="1240" r:id="rId25"/>
    <p:sldId id="1347" r:id="rId26"/>
    <p:sldId id="1350" r:id="rId27"/>
    <p:sldId id="1238" r:id="rId28"/>
    <p:sldId id="1355" r:id="rId29"/>
    <p:sldId id="1348" r:id="rId30"/>
    <p:sldId id="1356" r:id="rId31"/>
    <p:sldId id="1239" r:id="rId32"/>
    <p:sldId id="1236" r:id="rId33"/>
    <p:sldId id="1346" r:id="rId34"/>
    <p:sldId id="1250" r:id="rId35"/>
    <p:sldId id="1417" r:id="rId36"/>
    <p:sldId id="1242" r:id="rId37"/>
    <p:sldId id="1245" r:id="rId38"/>
    <p:sldId id="1249" r:id="rId39"/>
    <p:sldId id="1251" r:id="rId40"/>
    <p:sldId id="1253" r:id="rId41"/>
    <p:sldId id="1254" r:id="rId42"/>
    <p:sldId id="1261" r:id="rId43"/>
    <p:sldId id="1262" r:id="rId44"/>
    <p:sldId id="1291" r:id="rId45"/>
    <p:sldId id="1292" r:id="rId46"/>
    <p:sldId id="1293" r:id="rId47"/>
    <p:sldId id="1294" r:id="rId48"/>
    <p:sldId id="1295" r:id="rId49"/>
    <p:sldId id="1296" r:id="rId50"/>
    <p:sldId id="1297" r:id="rId51"/>
    <p:sldId id="1392" r:id="rId52"/>
    <p:sldId id="1393" r:id="rId53"/>
    <p:sldId id="1394" r:id="rId54"/>
    <p:sldId id="1300" r:id="rId55"/>
    <p:sldId id="1400" r:id="rId56"/>
    <p:sldId id="1401" r:id="rId57"/>
    <p:sldId id="1402" r:id="rId58"/>
    <p:sldId id="1403" r:id="rId59"/>
    <p:sldId id="1395" r:id="rId60"/>
    <p:sldId id="1307" r:id="rId61"/>
    <p:sldId id="1404" r:id="rId62"/>
    <p:sldId id="1405" r:id="rId63"/>
    <p:sldId id="1406" r:id="rId64"/>
    <p:sldId id="1310" r:id="rId65"/>
    <p:sldId id="1312" r:id="rId66"/>
    <p:sldId id="1315" r:id="rId67"/>
    <p:sldId id="1316" r:id="rId68"/>
    <p:sldId id="1317" r:id="rId69"/>
    <p:sldId id="1323" r:id="rId70"/>
    <p:sldId id="1407" r:id="rId71"/>
    <p:sldId id="1408" r:id="rId72"/>
    <p:sldId id="1409" r:id="rId73"/>
    <p:sldId id="1410" r:id="rId74"/>
    <p:sldId id="1411" r:id="rId75"/>
    <p:sldId id="1412" r:id="rId76"/>
    <p:sldId id="1413" r:id="rId77"/>
    <p:sldId id="1414" r:id="rId78"/>
    <p:sldId id="1337" r:id="rId79"/>
    <p:sldId id="1492" r:id="rId80"/>
    <p:sldId id="1419" r:id="rId81"/>
    <p:sldId id="1420" r:id="rId82"/>
    <p:sldId id="1421" r:id="rId83"/>
    <p:sldId id="1422" r:id="rId84"/>
    <p:sldId id="1423" r:id="rId85"/>
    <p:sldId id="1424" r:id="rId86"/>
    <p:sldId id="1425" r:id="rId87"/>
    <p:sldId id="1426" r:id="rId88"/>
    <p:sldId id="1427" r:id="rId89"/>
    <p:sldId id="1428" r:id="rId90"/>
    <p:sldId id="1429" r:id="rId91"/>
    <p:sldId id="1430" r:id="rId92"/>
    <p:sldId id="1431" r:id="rId93"/>
    <p:sldId id="1432" r:id="rId94"/>
    <p:sldId id="1433" r:id="rId95"/>
    <p:sldId id="1434" r:id="rId96"/>
    <p:sldId id="1435" r:id="rId97"/>
    <p:sldId id="1436" r:id="rId98"/>
    <p:sldId id="1437" r:id="rId99"/>
    <p:sldId id="1438" r:id="rId100"/>
    <p:sldId id="1439" r:id="rId101"/>
    <p:sldId id="1440" r:id="rId102"/>
    <p:sldId id="1441" r:id="rId103"/>
    <p:sldId id="1442" r:id="rId104"/>
    <p:sldId id="1443" r:id="rId105"/>
    <p:sldId id="1448" r:id="rId106"/>
    <p:sldId id="1449" r:id="rId107"/>
    <p:sldId id="1450" r:id="rId108"/>
    <p:sldId id="1451" r:id="rId109"/>
    <p:sldId id="1452" r:id="rId110"/>
    <p:sldId id="1453" r:id="rId111"/>
    <p:sldId id="1454" r:id="rId112"/>
    <p:sldId id="1455" r:id="rId113"/>
    <p:sldId id="1456" r:id="rId114"/>
    <p:sldId id="1457" r:id="rId115"/>
    <p:sldId id="1458" r:id="rId116"/>
    <p:sldId id="1459" r:id="rId117"/>
    <p:sldId id="1460" r:id="rId118"/>
    <p:sldId id="1461" r:id="rId119"/>
    <p:sldId id="1462" r:id="rId120"/>
    <p:sldId id="1463" r:id="rId121"/>
    <p:sldId id="1465" r:id="rId122"/>
    <p:sldId id="1466" r:id="rId123"/>
    <p:sldId id="1467" r:id="rId124"/>
    <p:sldId id="1468" r:id="rId125"/>
    <p:sldId id="1469" r:id="rId126"/>
    <p:sldId id="1470" r:id="rId127"/>
    <p:sldId id="1471" r:id="rId128"/>
    <p:sldId id="1472" r:id="rId129"/>
    <p:sldId id="1473" r:id="rId130"/>
    <p:sldId id="1474" r:id="rId131"/>
    <p:sldId id="1475" r:id="rId132"/>
    <p:sldId id="1476" r:id="rId133"/>
    <p:sldId id="1477" r:id="rId134"/>
    <p:sldId id="1478" r:id="rId135"/>
    <p:sldId id="1479" r:id="rId136"/>
    <p:sldId id="1480" r:id="rId137"/>
    <p:sldId id="1482" r:id="rId138"/>
    <p:sldId id="1495" r:id="rId139"/>
    <p:sldId id="1496" r:id="rId140"/>
  </p:sldIdLst>
  <p:sldSz cx="9144000" cy="6858000" type="screen4x3"/>
  <p:notesSz cx="6807200" cy="99393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66"/>
    <a:srgbClr val="FFFF00"/>
    <a:srgbClr val="E1DBE3"/>
    <a:srgbClr val="A0E9F6"/>
    <a:srgbClr val="FFFF99"/>
    <a:srgbClr val="B2B2B2"/>
    <a:srgbClr val="C1F1F9"/>
    <a:srgbClr val="FFFF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91" autoAdjust="0"/>
    <p:restoredTop sz="94660"/>
  </p:normalViewPr>
  <p:slideViewPr>
    <p:cSldViewPr>
      <p:cViewPr varScale="1">
        <p:scale>
          <a:sx n="64" d="100"/>
          <a:sy n="64" d="100"/>
        </p:scale>
        <p:origin x="118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5208"/>
    </p:cViewPr>
  </p:sorterViewPr>
  <p:notesViewPr>
    <p:cSldViewPr>
      <p:cViewPr varScale="1">
        <p:scale>
          <a:sx n="63" d="100"/>
          <a:sy n="63" d="100"/>
        </p:scale>
        <p:origin x="-2982" y="-126"/>
      </p:cViewPr>
      <p:guideLst>
        <p:guide orient="horz" pos="3130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137" Type="http://schemas.openxmlformats.org/officeDocument/2006/relationships/slide" Target="slides/slide12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40" Type="http://schemas.openxmlformats.org/officeDocument/2006/relationships/slide" Target="slides/slide12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405" y="9440071"/>
            <a:ext cx="2950679" cy="496967"/>
          </a:xfrm>
          <a:prstGeom prst="rect">
            <a:avLst/>
          </a:prstGeom>
        </p:spPr>
        <p:txBody>
          <a:bodyPr vert="horz" wrap="square" lIns="92229" tIns="46116" rIns="92229" bIns="46116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0E818411-0664-4A00-9774-59A1683CAC6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78757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679" cy="496967"/>
          </a:xfrm>
          <a:prstGeom prst="rect">
            <a:avLst/>
          </a:prstGeom>
        </p:spPr>
        <p:txBody>
          <a:bodyPr vert="horz" lIns="92229" tIns="46116" rIns="92229" bIns="46116" rtlCol="0"/>
          <a:lstStyle>
            <a:lvl1pPr algn="l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405" y="0"/>
            <a:ext cx="2950679" cy="496967"/>
          </a:xfrm>
          <a:prstGeom prst="rect">
            <a:avLst/>
          </a:prstGeom>
        </p:spPr>
        <p:txBody>
          <a:bodyPr vert="horz" lIns="92229" tIns="46116" rIns="92229" bIns="46116" rtlCol="0"/>
          <a:lstStyle>
            <a:lvl1pPr algn="r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E006FEE8-8A1F-4B66-A64A-8417D80642DC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4538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9" tIns="46116" rIns="92229" bIns="46116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498" y="4721187"/>
            <a:ext cx="5446206" cy="4472702"/>
          </a:xfrm>
          <a:prstGeom prst="rect">
            <a:avLst/>
          </a:prstGeom>
        </p:spPr>
        <p:txBody>
          <a:bodyPr vert="horz" lIns="92229" tIns="46116" rIns="92229" bIns="46116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071"/>
            <a:ext cx="2950679" cy="496967"/>
          </a:xfrm>
          <a:prstGeom prst="rect">
            <a:avLst/>
          </a:prstGeom>
        </p:spPr>
        <p:txBody>
          <a:bodyPr vert="horz" lIns="92229" tIns="46116" rIns="92229" bIns="46116" rtlCol="0" anchor="b"/>
          <a:lstStyle>
            <a:lvl1pPr algn="l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405" y="9440071"/>
            <a:ext cx="2950679" cy="496967"/>
          </a:xfrm>
          <a:prstGeom prst="rect">
            <a:avLst/>
          </a:prstGeom>
        </p:spPr>
        <p:txBody>
          <a:bodyPr vert="horz" wrap="square" lIns="92229" tIns="46116" rIns="92229" bIns="46116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96FB195B-B827-4EE4-B66D-40C9FC274871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94585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33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C142D-5C1B-4A84-B998-53B4DE96CD2E}" type="slidenum">
              <a:rPr lang="en-US" altLang="ko-KR">
                <a:solidFill>
                  <a:prstClr val="black"/>
                </a:solidFill>
              </a:rPr>
              <a:pPr/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40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46125" y="836613"/>
            <a:ext cx="5559425" cy="4170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4851" y="5284789"/>
            <a:ext cx="5641975" cy="500697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18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233AD-8FF0-4514-ADDB-30E373339416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32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233AD-8FF0-4514-ADDB-30E373339416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05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B195B-B827-4EE4-B66D-40C9FC274871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92059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568" y="6294914"/>
            <a:ext cx="3534122" cy="596360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0239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491E4-D47B-4B4B-870C-32098C3F5E3A}" type="slidenum">
              <a:rPr lang="en-US" altLang="ko-KR" sz="1100">
                <a:solidFill>
                  <a:srgbClr val="000000"/>
                </a:solidFill>
                <a:latin typeface="Tahoma" pitchFamily="34" charset="0"/>
              </a:rPr>
              <a:pPr/>
              <a:t>68</a:t>
            </a:fld>
            <a:endParaRPr lang="en-US" altLang="ko-KR" sz="11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374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  <a:lvl2pPr marL="742950" indent="-285750" defTabSz="931863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2pPr>
            <a:lvl3pPr marL="1143000" indent="-228600" defTabSz="931863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3pPr>
            <a:lvl4pPr marL="1600200" indent="-228600" defTabSz="931863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4pPr>
            <a:lvl5pPr marL="2057400" indent="-228600" defTabSz="931863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9pPr>
          </a:lstStyle>
          <a:p>
            <a:pPr marL="0" marR="0" lvl="0" indent="0" algn="r" defTabSz="93186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1E8BA-5B43-4C12-9E7B-0C97FF757895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318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4063"/>
            <a:ext cx="5027613" cy="37719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79963"/>
            <a:ext cx="5041900" cy="452913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/>
              <a:t>○</a:t>
            </a:r>
            <a:r>
              <a:rPr lang="ja-JP" altLang="en-US"/>
              <a:t>この行動の確認が最も大切。</a:t>
            </a:r>
          </a:p>
        </p:txBody>
      </p:sp>
    </p:spTree>
    <p:extLst>
      <p:ext uri="{BB962C8B-B14F-4D97-AF65-F5344CB8AC3E}">
        <p14:creationId xmlns:p14="http://schemas.microsoft.com/office/powerpoint/2010/main" xmlns="" val="2312008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/>
          </a:p>
        </p:txBody>
      </p:sp>
      <p:sp>
        <p:nvSpPr>
          <p:cNvPr id="1126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5580D-1ADF-4C42-83D4-3341780F7986}" type="slidenum">
              <a: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20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30.bin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31.v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.jpe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32.v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33.v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34.bin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35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36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6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7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8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1.bin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jpe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5.bin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6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20.bin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21.v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.jpe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24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25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26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C6394-2429-49AD-B8AD-F83798965DDA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DA5CD-23CF-4002-9038-F3C35C5DD74C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2EDF-746F-4922-90D1-7B52A569E21A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A398C-8C8F-49AA-A8C2-9C06696C89F4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A50B46BA-AF95-4B85-B6C7-9ED7FC28F4BA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1309A2DC-1A61-48DD-942E-02F5F9AA224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6827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B713F9EB-D955-473B-8CA9-B5921D660F46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8D42C6DF-2180-4635-9C1B-2BD7C31C13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121875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91AD3346-9527-400A-8CD1-C57532D7B008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10ADB4DE-E5A8-44B3-9015-AF80A6E65CB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0084052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F2DE6104-1557-45E0-8D53-9618A414C4DB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F80365B4-6092-49AB-AFC0-776529F7A86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5024873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0106423D-60F2-438E-8781-FA3087BBB7A5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75ECB4EE-C7DC-4F08-AC49-EED353DBCFB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138428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64987F40-324A-47F4-8541-46EF88FDDA34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6898A01F-30D9-4F2A-BB9B-29BCE31D5B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5559188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BC6B5A55-5194-4184-A245-C41CAD9A58FF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EF002584-648F-4D1D-9E4F-30EBAAC66CC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421852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BB242ADE-F5C4-4417-9CDF-9A47A6E7E59D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B10FCC1F-F920-46D2-A0BC-69BFAC6778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7155247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3F64B299-B356-4E38-9643-113B70F43F87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9855FD93-B64C-497A-B1CA-40C25FE6D2F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081344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726F97C0-0EB8-4E8C-B849-1ECA7755D2E5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EAD9B431-5270-49F7-B1BF-5206F134C9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35138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83C0-EF4E-436A-8470-AFC10EE72D68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68A2A-0868-4D6F-97EC-6F04D1F41FA8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748EF0D1-3911-4C2C-9CCF-166C3CC96943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pPr>
              <a:defRPr/>
            </a:pPr>
            <a:fld id="{F749E6E5-F1F5-4CCE-940F-D883D500EC6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0800914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61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261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56AB02CA-622E-444A-84E3-6DE28D87427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7610136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2AB8EA01-B192-4CA7-8D31-93EC93B42C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6787064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041F1355-473C-41C1-8807-5D7E97FCCA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5289402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45E55991-1FA0-4EDF-8B78-C505962A30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2802450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713E08C0-58AF-4B8B-9325-94B57D9469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193894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DAFCE65F-DE33-46B0-8891-FC52D8D309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3606109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44F67003-A501-41F2-8869-0C3008D841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1331279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83A50A5E-3B53-44E1-8572-75E2FEF3D3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8770550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5FCE63C7-826B-44D8-AEDE-29120F85A0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043661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7C157-6133-49AC-B956-D44371628F6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5E0E-8A9A-4EC8-8B08-6C80199ECA8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9865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836DF423-E0B4-4FDA-B1E0-88EF419A46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183849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/>
            </a:lvl1pPr>
          </a:lstStyle>
          <a:p>
            <a:pPr>
              <a:defRPr/>
            </a:pPr>
            <a:fld id="{5ACBD661-4712-4581-BD3D-06563B86EB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4713347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각 삼각형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5" name="그룹 20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자유형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latin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7" name="자유형 23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11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67F173F-2EF3-4ED8-A900-76F1E8AC288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8816824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6940" name="Image" r:id="rId4" imgW="16253968" imgH="12190476" progId="">
              <p:embed/>
            </p:oleObj>
          </a:graphicData>
        </a:graphic>
      </p:graphicFrame>
      <p:pic>
        <p:nvPicPr>
          <p:cNvPr id="10" name="Picture 18" descr="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 descr="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8DB3-17B4-4ABA-A10E-AAB9589ED8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9581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7964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갈매기형 수장 11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4FDBED-E82F-4891-B836-29D088C8768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515488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8988" name="Image" r:id="rId5" imgW="16253968" imgH="12190476" progId="">
              <p:embed/>
            </p:oleObj>
          </a:graphicData>
        </a:graphic>
      </p:graphicFrame>
      <p:pic>
        <p:nvPicPr>
          <p:cNvPr id="11" name="Picture 18" descr="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 descr="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4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ACEB70-1651-41D4-A7E6-8DD8CDECD7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95284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ECE5-48BD-4229-801D-3677532019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741820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" name="직각 삼각형 4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0012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3D0110-B138-4E9E-A470-73AF4526BE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1446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 1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3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" name="직각 삼각형 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1036" name="Image" r:id="rId4" imgW="16253968" imgH="12190476" progId="">
              <p:embed/>
            </p:oleObj>
          </a:graphicData>
        </a:graphic>
      </p:graphicFrame>
      <p:pic>
        <p:nvPicPr>
          <p:cNvPr id="7" name="Picture 18" descr="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2CAA-1FAB-471C-A556-3981F53BF5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5584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7FF07-B492-4740-93AE-7C4481A1E9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980806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C6935-5CDD-4DAC-BC77-42462D1B299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553F-C45A-4079-B229-3CB5BE4A4E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5690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20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갈매기형 수장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갈매기형 수장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1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922D86-64DA-4BF7-A8C3-969A706D6F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667243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2060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69345-8AFF-4748-B0AF-2D011EF163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6513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3084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CF77-F1ED-4133-970B-41817B1173E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9733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4108" name="Image" r:id="rId3" imgW="16253968" imgH="12190476" progId="">
              <p:embed/>
            </p:oleObj>
          </a:graphicData>
        </a:graphic>
      </p:graphicFrame>
      <p:pic>
        <p:nvPicPr>
          <p:cNvPr id="5" name="Picture 18" descr="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xmlns="" val="17927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9E6C-CCCD-464F-B27B-B87D8C5DFE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80505547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1545-33A3-4FF4-ACDD-5285F7F0DE5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854B-604E-4F48-B5AA-D95AFFA37B2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36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9EA0-9F2F-4893-93E7-33BEBDB03D6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6038-87DA-4A6D-8AD5-1CD541A5268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661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A415-9ED8-4CD6-B9E0-08C1CE8C6AE9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F8A8E-DD52-4B30-B380-847B51E6CE7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66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5DD6D-7BBE-4EFD-BC5A-B36680BED03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629F-F825-447A-9ACE-3C0A8A9BA7D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01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39F9A-EC2F-4BD8-A3B5-E2D8B064F4B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AB78F-2C1F-45DC-89E4-128560E0328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971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F3CA-D8D1-4793-A88D-6911573639E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1382-567B-4C30-9A60-05788B67EA0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73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4F63-FC96-4025-A444-14C5588C5FC4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AD4E0-732D-4709-954D-43EA6058B5D5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0E3-70DB-4524-A889-C3587839389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F6AB-4F34-4DC8-9AFB-7F66FA4C0CA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52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C487C-8EE0-4B59-9256-FA0D4349784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483DE-9CE2-4D18-B108-CEDACA68631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77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36AC-FA44-4EC1-B5E4-664744B182A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E0194-D784-4B21-81F1-25276F95F35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015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각 삼각형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2" name="그룹 20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자유형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latin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7" name="자유형 23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11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295A3C-144C-44A4-BFDF-9E0ABE59B59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3970" name="Image" r:id="rId4" imgW="16253968" imgH="12190476" progId="">
              <p:embed/>
            </p:oleObj>
          </a:graphicData>
        </a:graphic>
      </p:graphicFrame>
      <p:pic>
        <p:nvPicPr>
          <p:cNvPr id="10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29C9E-5B6E-4E80-B6DE-69D9FEE44D4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4994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갈매기형 수장 11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42B4BD-C076-45EC-AD57-1CE0B6F4F12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6018" name="Image" r:id="rId5" imgW="16253968" imgH="12190476" progId="">
              <p:embed/>
            </p:oleObj>
          </a:graphicData>
        </a:graphic>
      </p:graphicFrame>
      <p:pic>
        <p:nvPicPr>
          <p:cNvPr id="11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4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9587E5-38D6-4764-922A-6BF9B760328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6CD5F-9E82-4069-AD8E-A5421166FBA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직각 삼각형 4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7042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AF6301-FECE-43F1-BCEF-C9C40D4BE9A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 1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3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직각 삼각형 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8066" name="Image" r:id="rId4" imgW="16253968" imgH="12190476" progId="">
              <p:embed/>
            </p:oleObj>
          </a:graphicData>
        </a:graphic>
      </p:graphicFrame>
      <p:pic>
        <p:nvPicPr>
          <p:cNvPr id="7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11699-10BF-49C7-8050-EAD588C0B03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C00E-F988-4F73-9A45-5CBC5E296BBC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66D73-7BA3-4C38-9FF0-289CC6EBF31A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EB7D0-D826-4556-8B03-F1437E19E5C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20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갈매기형 수장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갈매기형 수장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1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7484A8-5B27-4A2A-975F-7F39B211118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9090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A5B9F-6935-4808-BC84-D52C86BF734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00114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1865F-D62C-4BD0-B5AC-57B5560CF06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01138" name="Image" r:id="rId3" imgW="16253968" imgH="12190476" progId="">
              <p:embed/>
            </p:oleObj>
          </a:graphicData>
        </a:graphic>
      </p:graphicFrame>
      <p:pic>
        <p:nvPicPr>
          <p:cNvPr id="5" name="Picture 18" descr="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ko-KR" altLang="en-US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각 삼각형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2" name="그룹 20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자유형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latin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7" name="자유형 23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11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295A3C-144C-44A4-BFDF-9E0ABE59B59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2402" name="Image" r:id="rId4" imgW="16253968" imgH="12190476" progId="">
              <p:embed/>
            </p:oleObj>
          </a:graphicData>
        </a:graphic>
      </p:graphicFrame>
      <p:pic>
        <p:nvPicPr>
          <p:cNvPr id="10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29C9E-5B6E-4E80-B6DE-69D9FEE44D4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3426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갈매기형 수장 11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42B4BD-C076-45EC-AD57-1CE0B6F4F12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450" name="Image" r:id="rId5" imgW="16253968" imgH="12190476" progId="">
              <p:embed/>
            </p:oleObj>
          </a:graphicData>
        </a:graphic>
      </p:graphicFrame>
      <p:pic>
        <p:nvPicPr>
          <p:cNvPr id="11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4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9587E5-38D6-4764-922A-6BF9B760328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6CD5F-9E82-4069-AD8E-A5421166FBA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817AE-4636-4A74-8957-00B2D225D403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5819D-F227-49EF-BF61-32D0AC373E02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직각 삼각형 4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5474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AF6301-FECE-43F1-BCEF-C9C40D4BE9A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 1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3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직각 삼각형 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6498" name="Image" r:id="rId4" imgW="16253968" imgH="12190476" progId="">
              <p:embed/>
            </p:oleObj>
          </a:graphicData>
        </a:graphic>
      </p:graphicFrame>
      <p:pic>
        <p:nvPicPr>
          <p:cNvPr id="7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11699-10BF-49C7-8050-EAD588C0B03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EB7D0-D826-4556-8B03-F1437E19E5C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20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갈매기형 수장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갈매기형 수장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1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7484A8-5B27-4A2A-975F-7F39B211118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7522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A5B9F-6935-4808-BC84-D52C86BF734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8546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1865F-D62C-4BD0-B5AC-57B5560CF06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9570" name="Image" r:id="rId3" imgW="16253968" imgH="12190476" progId="">
              <p:embed/>
            </p:oleObj>
          </a:graphicData>
        </a:graphic>
      </p:graphicFrame>
      <p:pic>
        <p:nvPicPr>
          <p:cNvPr id="5" name="Picture 18" descr="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ko-KR" altLang="en-US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5976937" cy="49053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D7AC0-BF2F-47D0-BB5F-D2AC9ACB739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59607365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2C841BD5-D4DA-48B6-9220-1C3935A18212}" type="datetime1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98823-DED0-45B6-97A1-1C0C0225D815}" type="slidenum">
              <a:rPr lang="ko-KR" altLang="en-US"/>
              <a:pPr/>
              <a:t>‹#›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RESEARCH INSTITUTE, WOOSUNG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79812-E86F-4D54-B742-4136FBACF4B0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E3B66-D825-4A2B-9F80-A7DC4525E20B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489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5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39739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AFBA8-E8CB-49A5-A2EF-F41DD43CE56A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E5793-B526-486B-A072-CB0525130085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각 삼각형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2" name="그룹 20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자유형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latinLnBrk="1" hangingPunct="1">
                <a:defRPr/>
              </a:pPr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7" name="자유형 23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11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295A3C-144C-44A4-BFDF-9E0ABE59B59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6738" name="Image" r:id="rId4" imgW="16253968" imgH="12190476" progId="">
              <p:embed/>
            </p:oleObj>
          </a:graphicData>
        </a:graphic>
      </p:graphicFrame>
      <p:pic>
        <p:nvPicPr>
          <p:cNvPr id="10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29C9E-5B6E-4E80-B6DE-69D9FEE44D4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7762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갈매기형 수장 11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42B4BD-C076-45EC-AD57-1CE0B6F4F12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8786" name="Image" r:id="rId5" imgW="16253968" imgH="12190476" progId="">
              <p:embed/>
            </p:oleObj>
          </a:graphicData>
        </a:graphic>
      </p:graphicFrame>
      <p:pic>
        <p:nvPicPr>
          <p:cNvPr id="11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4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9587E5-38D6-4764-922A-6BF9B760328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6CD5F-9E82-4069-AD8E-A5421166FBA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직각 삼각형 4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9810" name="Image" r:id="rId5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2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AF6301-FECE-43F1-BCEF-C9C40D4BE9A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 1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3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직각 삼각형 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0834" name="Image" r:id="rId4" imgW="16253968" imgH="12190476" progId="">
              <p:embed/>
            </p:oleObj>
          </a:graphicData>
        </a:graphic>
      </p:graphicFrame>
      <p:pic>
        <p:nvPicPr>
          <p:cNvPr id="7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11699-10BF-49C7-8050-EAD588C0B03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CD3B3-802F-4A38-B87A-6AEFBFF686BC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19323-4B7E-4FD4-9B02-D28945FA268C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EB7D0-D826-4556-8B03-F1437E19E5C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" name="자유형 20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각 삼각형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갈매기형 수장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갈매기형 수장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1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7484A8-5B27-4A2A-975F-7F39B211118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1858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A5B9F-6935-4808-BC84-D52C86BF734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직각 삼각형 5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2882" name="Image" r:id="rId4" imgW="16253968" imgH="12190476" progId="">
              <p:embed/>
            </p:oleObj>
          </a:graphicData>
        </a:graphic>
      </p:graphicFrame>
      <p:pic>
        <p:nvPicPr>
          <p:cNvPr id="9" name="Picture 18" descr="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3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1865F-D62C-4BD0-B5AC-57B5560CF06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3906" name="Image" r:id="rId3" imgW="16253968" imgH="12190476" progId="">
              <p:embed/>
            </p:oleObj>
          </a:graphicData>
        </a:graphic>
      </p:graphicFrame>
      <p:pic>
        <p:nvPicPr>
          <p:cNvPr id="5" name="Picture 18" descr="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ko-KR" altLang="en-US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2C841BD5-D4DA-48B6-9220-1C3935A18212}" type="datetime1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598823-DED0-45B6-97A1-1C0C0225D815}" type="slidenum">
              <a:rPr lang="ko-KR" altLang="en-US"/>
              <a:pPr/>
              <a:t>‹#›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RESEARCH INSTITUTE, WOOSUNG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5976937" cy="49053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D7AC0-BF2F-47D0-BB5F-D2AC9ACB739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59607365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47C49A-9CB7-4A51-A3EA-0E4CCA57236D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C4925F25-9D91-40BD-8112-38ED7ECC2AFF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412EB877-500C-4424-8B24-E1665B802B6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54634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BF3C9548-5479-424F-8A1D-FBD821337CFC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798BF0C5-7F1A-45A9-9744-27FEAA1D137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821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6D160-5D23-41D0-B110-A8D0413FC660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1A16D-ED9B-4AD2-820E-F20B4321FCB6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DF0AD945-D1B5-4AFB-8824-7BF6262EBCF6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D0306265-7689-4796-A732-7CECC5CB85A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59501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424D0C60-EB87-4779-B13D-02A091FE7421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6C92DF9E-3818-40F8-827B-2DE40E145F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96815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67AD266F-C46B-49DE-B8D7-F5F672E74F49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1002D22D-8F07-497A-9458-D8EE643090D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441197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6895DFE4-E566-44BE-97FD-EC2032B20241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B9310327-137C-4939-9C36-6590ECA5453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820283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A7715F30-6802-4917-8532-15479657C9FC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E8D309B4-3AE3-415D-8566-4A7790DC5D3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33735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F41E0D16-6ECE-45E8-8A61-C6A281B7A88B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CBCF76F3-CA47-4EF1-A784-7D4CE89E1BB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901795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E95A523B-722C-40E9-A0AE-59D67CA4BCAC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3028C6E8-42F7-4E8E-897D-E912D4DFF93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59235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4F1D4689-0EA6-4074-829B-A145FF6B3FF9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A6E65EF9-D668-44D4-9EAB-266B225E8CF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476557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fld id="{78B984C1-EC2B-413E-878F-FF263FDF1D91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None/>
              <a:defRPr b="1">
                <a:latin typeface="휴먼엑스포" pitchFamily="18" charset="-127"/>
                <a:ea typeface="휴먼엑스포" pitchFamily="18" charset="-127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b="1"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</a:lstStyle>
          <a:p>
            <a:fld id="{91169832-3CC3-4F3F-A29C-60E4405C095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8863892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D04F6-85FB-4987-A0A7-33B85F337CD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02810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673EC-4003-4E0C-A27B-34435B47F9E8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5FD6B-DE55-49CA-B417-3155BF65D2A9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4878B-7BF9-4E28-99A6-2F71E36017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044120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6726A-475E-4277-A6F1-B4981E2C57F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78456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4D432-0620-4C29-9AC2-3DDEA743AA8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428133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418F3-2508-47EC-A767-EC913D0600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1834801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51871-7633-45ED-BD7B-BF2E38F0E14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9624642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4D09-7738-472A-8B6A-2444BB9967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6992652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70791-EB77-4ED2-9304-F4944F176D1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75110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0FFA-8CAB-4561-AB3A-1B49CF9FC2A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6943430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9E865-5683-46EA-99A2-F46EA6522FD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8825919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DE3EB-8D26-4398-A560-C61A870CC7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22776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3.jpe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vmlDrawing" Target="../drawings/vmlDrawing29.v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vmlDrawing" Target="../drawings/vmlDrawing1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oleObject" Target="../embeddings/oleObject10.bin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6" Type="http://schemas.openxmlformats.org/officeDocument/2006/relationships/vmlDrawing" Target="../drawings/vmlDrawing10.v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vmlDrawing" Target="../drawings/vmlDrawing19.v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oleObject" Target="../embeddings/oleObject19.bin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vmlDrawing" Target="../drawings/vmlDrawing28.v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oleObject" Target="../embeddings/oleObject28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l="3317" t="10204" r="2933" b="52301"/>
          <a:stretch>
            <a:fillRect/>
          </a:stretch>
        </p:blipFill>
        <p:spPr bwMode="auto">
          <a:xfrm>
            <a:off x="0" y="590550"/>
            <a:ext cx="91440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gradFill>
            <a:gsLst>
              <a:gs pos="100000">
                <a:srgbClr val="0070C0"/>
              </a:gs>
              <a:gs pos="20000">
                <a:srgbClr val="85C2FF"/>
              </a:gs>
              <a:gs pos="70000">
                <a:srgbClr val="C4D6EB"/>
              </a:gs>
              <a:gs pos="0">
                <a:srgbClr val="00206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03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3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prstClr val="black">
                    <a:tint val="75000"/>
                  </a:prst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C333B960-F786-4108-A218-2434D1693955}" type="datetimeFigureOut">
              <a:rPr lang="ko-KR" altLang="en-US"/>
              <a:pPr>
                <a:defRPr/>
              </a:pPr>
              <a:t>2017-08-16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prstClr val="black">
                    <a:tint val="75000"/>
                  </a:prstClr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6D95272-5948-4C75-AE91-1CA43C76484D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2" r:id="rId1"/>
    <p:sldLayoutId id="2147486883" r:id="rId2"/>
    <p:sldLayoutId id="2147486884" r:id="rId3"/>
    <p:sldLayoutId id="2147486885" r:id="rId4"/>
    <p:sldLayoutId id="2147486886" r:id="rId5"/>
    <p:sldLayoutId id="2147486887" r:id="rId6"/>
    <p:sldLayoutId id="2147486888" r:id="rId7"/>
    <p:sldLayoutId id="2147486889" r:id="rId8"/>
    <p:sldLayoutId id="2147486890" r:id="rId9"/>
    <p:sldLayoutId id="2147486891" r:id="rId10"/>
    <p:sldLayoutId id="214748689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ko-KR" altLang="en-US" sz="1800" b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60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8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0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27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128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60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32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308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60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05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60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0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ko-KR" altLang="en-US" sz="1800" b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8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086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87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88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89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90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91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92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309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094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95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96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97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1pPr>
                  <a:lvl2pPr marL="742950" indent="-28575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2pPr>
                  <a:lvl3pPr marL="11430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3pPr>
                  <a:lvl4pPr marL="16002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4pPr>
                  <a:lvl5pPr marL="2057400" indent="-228600"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 b="1">
                      <a:solidFill>
                        <a:schemeClr val="tx1"/>
                      </a:solidFill>
                      <a:latin typeface="휴먼엑스포" panose="02030504000101010101" pitchFamily="18" charset="-127"/>
                      <a:ea typeface="휴먼엑스포" panose="02030504000101010101" pitchFamily="18" charset="-127"/>
                    </a:defRPr>
                  </a:lvl9pPr>
                </a:lstStyle>
                <a:p>
                  <a:pPr eaLnBrk="1" hangingPunct="1">
                    <a:defRPr/>
                  </a:pPr>
                  <a:endParaRPr lang="ko-KR" altLang="en-US" sz="1800" b="0">
                    <a:solidFill>
                      <a:srgbClr val="FFFFFF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60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60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60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latinLnBrk="0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0"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0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latinLnBrk="0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kumimoji="0"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0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5E2DD3E-2BA0-47A4-AC50-7A085A7B27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7509348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21" r:id="rId1"/>
    <p:sldLayoutId id="2147487322" r:id="rId2"/>
    <p:sldLayoutId id="2147487323" r:id="rId3"/>
    <p:sldLayoutId id="2147487324" r:id="rId4"/>
    <p:sldLayoutId id="2147487325" r:id="rId5"/>
    <p:sldLayoutId id="2147487326" r:id="rId6"/>
    <p:sldLayoutId id="2147487327" r:id="rId7"/>
    <p:sldLayoutId id="2147487328" r:id="rId8"/>
    <p:sldLayoutId id="2147487329" r:id="rId9"/>
    <p:sldLayoutId id="2147487330" r:id="rId10"/>
    <p:sldLayoutId id="21474873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5123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129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8DD2F130-A1A4-4DD5-B092-10121E02D262}" type="datetimeFigureOut">
              <a:rPr lang="en-US"/>
              <a:pPr>
                <a:defRPr/>
              </a:pPr>
              <a:t>8/16/2017</a:t>
            </a:fld>
            <a:endParaRPr lang="en-US" dirty="0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366DCB-C450-48D6-820B-99E63D6B86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graphicFrame>
        <p:nvGraphicFramePr>
          <p:cNvPr id="5133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5916" name="Image" r:id="rId17" imgW="16253968" imgH="12190476" progId="">
              <p:embed/>
            </p:oleObj>
          </a:graphicData>
        </a:graphic>
      </p:graphicFrame>
      <p:pic>
        <p:nvPicPr>
          <p:cNvPr id="5134" name="Picture 18" descr="6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2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3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371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33" r:id="rId1"/>
    <p:sldLayoutId id="2147487334" r:id="rId2"/>
    <p:sldLayoutId id="2147487335" r:id="rId3"/>
    <p:sldLayoutId id="2147487336" r:id="rId4"/>
    <p:sldLayoutId id="2147487337" r:id="rId5"/>
    <p:sldLayoutId id="2147487338" r:id="rId6"/>
    <p:sldLayoutId id="2147487339" r:id="rId7"/>
    <p:sldLayoutId id="2147487340" r:id="rId8"/>
    <p:sldLayoutId id="2147487341" r:id="rId9"/>
    <p:sldLayoutId id="2147487342" r:id="rId10"/>
    <p:sldLayoutId id="2147487343" r:id="rId11"/>
    <p:sldLayoutId id="2147487344" r:id="rId12"/>
    <p:sldLayoutId id="214748734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9pPr>
      <a:extLst/>
    </p:titleStyle>
    <p:bodyStyle>
      <a:lvl1pPr marL="365125" indent="-255588" algn="l" rtl="0" eaLnBrk="0" fontAlgn="base" latinLnBrk="1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latinLnBrk="1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latinLnBrk="1" hangingPunct="1">
              <a:defRPr/>
            </a:pPr>
            <a:fld id="{2B59A883-0D60-40D9-9BC0-65384D837AC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 eaLnBrk="1" latinLnBrk="1" hangingPunct="1">
                <a:defRPr/>
              </a:pPr>
              <a:t>2017-08-16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latinLnBrk="1" hangingPunct="1"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latinLnBrk="1" hangingPunct="1">
              <a:defRPr/>
            </a:pPr>
            <a:fld id="{39DCA6E7-B495-417D-BD97-4B57A94B5FC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 eaLnBrk="1" latinLnBrk="1" hangingPunct="1"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54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8" r:id="rId1"/>
    <p:sldLayoutId id="2147487109" r:id="rId2"/>
    <p:sldLayoutId id="2147487110" r:id="rId3"/>
    <p:sldLayoutId id="2147487111" r:id="rId4"/>
    <p:sldLayoutId id="2147487112" r:id="rId5"/>
    <p:sldLayoutId id="2147487113" r:id="rId6"/>
    <p:sldLayoutId id="2147487114" r:id="rId7"/>
    <p:sldLayoutId id="2147487115" r:id="rId8"/>
    <p:sldLayoutId id="2147487116" r:id="rId9"/>
    <p:sldLayoutId id="2147487117" r:id="rId10"/>
    <p:sldLayoutId id="214748711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051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2057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8DD2F130-A1A4-4DD5-B092-10121E02D262}" type="datetimeFigureOut">
              <a:rPr lang="en-US"/>
              <a:pPr>
                <a:defRPr/>
              </a:pPr>
              <a:t>8/16/2017</a:t>
            </a:fld>
            <a:endParaRPr lang="en-US" dirty="0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000000"/>
                </a:solidFill>
              </a:defRPr>
            </a:lvl1pPr>
          </a:lstStyle>
          <a:p>
            <a:fld id="{02B09326-A26E-4950-B044-2518C11EEDC5}" type="slidenum">
              <a:rPr lang="en-US" altLang="ko-KR"/>
              <a:pPr/>
              <a:t>‹#›</a:t>
            </a:fld>
            <a:endParaRPr lang="en-US" altLang="ko-KR"/>
          </a:p>
        </p:txBody>
      </p:sp>
      <p:graphicFrame>
        <p:nvGraphicFramePr>
          <p:cNvPr id="2061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2946" name="Image" r:id="rId16" imgW="16253968" imgH="12190476" progId="">
              <p:embed/>
            </p:oleObj>
          </a:graphicData>
        </a:graphic>
      </p:graphicFrame>
      <p:pic>
        <p:nvPicPr>
          <p:cNvPr id="2062" name="Picture 18" descr="6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 descr="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 descr="3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20" r:id="rId1"/>
    <p:sldLayoutId id="2147487121" r:id="rId2"/>
    <p:sldLayoutId id="2147487122" r:id="rId3"/>
    <p:sldLayoutId id="2147487123" r:id="rId4"/>
    <p:sldLayoutId id="2147487124" r:id="rId5"/>
    <p:sldLayoutId id="2147487125" r:id="rId6"/>
    <p:sldLayoutId id="2147487126" r:id="rId7"/>
    <p:sldLayoutId id="2147487127" r:id="rId8"/>
    <p:sldLayoutId id="2147487128" r:id="rId9"/>
    <p:sldLayoutId id="2147487129" r:id="rId10"/>
    <p:sldLayoutId id="2147487130" r:id="rId11"/>
    <p:sldLayoutId id="214748713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9pPr>
      <a:extLst/>
    </p:titleStyle>
    <p:bodyStyle>
      <a:lvl1pPr marL="365125" indent="-255588" algn="l" rtl="0" eaLnBrk="0" fontAlgn="base" latinLnBrk="1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latinLnBrk="1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051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7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2057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8DD2F130-A1A4-4DD5-B092-10121E02D262}" type="datetimeFigureOut">
              <a:rPr lang="en-US"/>
              <a:pPr>
                <a:defRPr/>
              </a:pPr>
              <a:t>8/16/2017</a:t>
            </a:fld>
            <a:endParaRPr lang="en-US" dirty="0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000000"/>
                </a:solidFill>
              </a:defRPr>
            </a:lvl1pPr>
          </a:lstStyle>
          <a:p>
            <a:fld id="{02B09326-A26E-4950-B044-2518C11EEDC5}" type="slidenum">
              <a:rPr lang="en-US" altLang="ko-KR"/>
              <a:pPr/>
              <a:t>‹#›</a:t>
            </a:fld>
            <a:endParaRPr lang="en-US" altLang="ko-KR"/>
          </a:p>
        </p:txBody>
      </p:sp>
      <p:graphicFrame>
        <p:nvGraphicFramePr>
          <p:cNvPr id="2061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1378" name="Image" r:id="rId18" imgW="16253968" imgH="12190476" progId="">
              <p:embed/>
            </p:oleObj>
          </a:graphicData>
        </a:graphic>
      </p:graphicFrame>
      <p:pic>
        <p:nvPicPr>
          <p:cNvPr id="2062" name="Picture 18" descr="6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 descr="2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 descr="3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64" r:id="rId1"/>
    <p:sldLayoutId id="2147487165" r:id="rId2"/>
    <p:sldLayoutId id="2147487166" r:id="rId3"/>
    <p:sldLayoutId id="2147487167" r:id="rId4"/>
    <p:sldLayoutId id="2147487168" r:id="rId5"/>
    <p:sldLayoutId id="2147487169" r:id="rId6"/>
    <p:sldLayoutId id="2147487170" r:id="rId7"/>
    <p:sldLayoutId id="2147487171" r:id="rId8"/>
    <p:sldLayoutId id="2147487172" r:id="rId9"/>
    <p:sldLayoutId id="2147487173" r:id="rId10"/>
    <p:sldLayoutId id="2147487174" r:id="rId11"/>
    <p:sldLayoutId id="2147487175" r:id="rId12"/>
    <p:sldLayoutId id="2147487177" r:id="rId13"/>
    <p:sldLayoutId id="2147487283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9pPr>
      <a:extLst/>
    </p:titleStyle>
    <p:bodyStyle>
      <a:lvl1pPr marL="365125" indent="-255588" algn="l" rtl="0" eaLnBrk="0" fontAlgn="base" latinLnBrk="1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latinLnBrk="1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5" r:id="rId1"/>
    <p:sldLayoutId id="2147487226" r:id="rId2"/>
    <p:sldLayoutId id="2147487227" r:id="rId3"/>
    <p:sldLayoutId id="2147487228" r:id="rId4"/>
    <p:sldLayoutId id="2147487229" r:id="rId5"/>
    <p:sldLayoutId id="2147487230" r:id="rId6"/>
    <p:sldLayoutId id="2147487231" r:id="rId7"/>
    <p:sldLayoutId id="2147487232" r:id="rId8"/>
    <p:sldLayoutId id="2147487233" r:id="rId9"/>
    <p:sldLayoutId id="2147487234" r:id="rId10"/>
    <p:sldLayoutId id="2147487235" r:id="rId11"/>
    <p:sldLayoutId id="2147487236" r:id="rId12"/>
    <p:sldLayoutId id="2147487237" r:id="rId13"/>
    <p:sldLayoutId id="2147487238" r:id="rId14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latinLnBrk="1" hangingPunct="1">
              <a:defRPr/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051" name="자유형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2057" name="텍스트 개체 틀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8DD2F130-A1A4-4DD5-B092-10121E02D262}" type="datetimeFigureOut">
              <a:rPr lang="en-US"/>
              <a:pPr>
                <a:defRPr/>
              </a:pPr>
              <a:t>8/16/2017</a:t>
            </a:fld>
            <a:endParaRPr lang="en-US" dirty="0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000000"/>
                </a:solidFill>
              </a:defRPr>
            </a:lvl1pPr>
          </a:lstStyle>
          <a:p>
            <a:fld id="{02B09326-A26E-4950-B044-2518C11EEDC5}" type="slidenum">
              <a:rPr lang="en-US" altLang="ko-KR"/>
              <a:pPr/>
              <a:t>‹#›</a:t>
            </a:fld>
            <a:endParaRPr lang="en-US" altLang="ko-KR"/>
          </a:p>
        </p:txBody>
      </p:sp>
      <p:graphicFrame>
        <p:nvGraphicFramePr>
          <p:cNvPr id="2061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5714" name="Image" r:id="rId19" imgW="16253968" imgH="12190476" progId="">
              <p:embed/>
            </p:oleObj>
          </a:graphicData>
        </a:graphic>
      </p:graphicFrame>
      <p:pic>
        <p:nvPicPr>
          <p:cNvPr id="2062" name="Picture 18" descr="6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77788"/>
            <a:ext cx="9144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 descr="2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323850" y="6165850"/>
            <a:ext cx="115204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 descr="3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45363" y="5445125"/>
            <a:ext cx="1798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68" r:id="rId1"/>
    <p:sldLayoutId id="2147487269" r:id="rId2"/>
    <p:sldLayoutId id="2147487270" r:id="rId3"/>
    <p:sldLayoutId id="2147487271" r:id="rId4"/>
    <p:sldLayoutId id="2147487272" r:id="rId5"/>
    <p:sldLayoutId id="2147487273" r:id="rId6"/>
    <p:sldLayoutId id="2147487274" r:id="rId7"/>
    <p:sldLayoutId id="2147487275" r:id="rId8"/>
    <p:sldLayoutId id="2147487276" r:id="rId9"/>
    <p:sldLayoutId id="2147487277" r:id="rId10"/>
    <p:sldLayoutId id="2147487278" r:id="rId11"/>
    <p:sldLayoutId id="2147487279" r:id="rId12"/>
    <p:sldLayoutId id="2147487280" r:id="rId13"/>
    <p:sldLayoutId id="2147487281" r:id="rId14"/>
    <p:sldLayoutId id="2147487282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맑은 고딕" pitchFamily="50" charset="-127"/>
        </a:defRPr>
      </a:lvl9pPr>
      <a:extLst/>
    </p:titleStyle>
    <p:bodyStyle>
      <a:lvl1pPr marL="365125" indent="-255588" algn="l" rtl="0" eaLnBrk="0" fontAlgn="base" latinLnBrk="1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latinLnBrk="1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 eaLnBrk="1" hangingPunct="1">
              <a:defRPr/>
            </a:pPr>
            <a:fld id="{F0FB6A70-7178-45E8-8858-EE2B321A32B5}" type="datetime1">
              <a:rPr lang="ja-JP" altLang="en-US"/>
              <a:pPr eaLnBrk="1" hangingPunct="1"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 eaLnBrk="1" hangingPunct="1"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 eaLnBrk="1" hangingPunct="1"/>
            <a:fld id="{EABB335C-80B3-4D34-9515-6318E86618D0}" type="slidenum">
              <a:rPr lang="ja-JP" altLang="en-US" smtClean="0"/>
              <a:pPr eaLnBrk="1" hangingPunct="1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346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5" r:id="rId1"/>
    <p:sldLayoutId id="2147487286" r:id="rId2"/>
    <p:sldLayoutId id="2147487287" r:id="rId3"/>
    <p:sldLayoutId id="2147487288" r:id="rId4"/>
    <p:sldLayoutId id="2147487289" r:id="rId5"/>
    <p:sldLayoutId id="2147487290" r:id="rId6"/>
    <p:sldLayoutId id="2147487291" r:id="rId7"/>
    <p:sldLayoutId id="2147487292" r:id="rId8"/>
    <p:sldLayoutId id="2147487293" r:id="rId9"/>
    <p:sldLayoutId id="2147487294" r:id="rId10"/>
    <p:sldLayoutId id="214748729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 b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24010062-A6F2-485A-97F2-A581641AE7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 userDrawn="1"/>
        </p:nvGraphicFramePr>
        <p:xfrm>
          <a:off x="8001000" y="76200"/>
          <a:ext cx="1071563" cy="238125"/>
        </p:xfrm>
        <a:graphic>
          <a:graphicData uri="http://schemas.openxmlformats.org/presentationml/2006/ole">
            <p:oleObj spid="_x0000_s634892" name="Photo Editor 사진" r:id="rId14" imgW="3514286" imgH="781159" progId="">
              <p:embed/>
            </p:oleObj>
          </a:graphicData>
        </a:graphic>
      </p:graphicFrame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667000" y="-26988"/>
            <a:ext cx="52895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9pPr>
          </a:lstStyle>
          <a:p>
            <a:pPr algn="ctr" eaLnBrk="1" latinLnBrk="1" hangingPunct="1">
              <a:lnSpc>
                <a:spcPct val="120000"/>
              </a:lnSpc>
              <a:spcBef>
                <a:spcPct val="50000"/>
              </a:spcBef>
              <a:buClr>
                <a:srgbClr val="0033CC"/>
              </a:buClr>
              <a:buFont typeface="Wingdings" panose="05000000000000000000" pitchFamily="2" charset="2"/>
              <a:buNone/>
              <a:defRPr/>
            </a:pPr>
            <a:r>
              <a:rPr lang="ko-KR" altLang="en-US" sz="1600" i="1">
                <a:solidFill>
                  <a:srgbClr val="6600FF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시련은 나의 몱</a:t>
            </a:r>
            <a:r>
              <a:rPr lang="en-US" altLang="ko-KR" sz="1600" i="1">
                <a:solidFill>
                  <a:srgbClr val="6600FF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1600" i="1">
                <a:solidFill>
                  <a:srgbClr val="6600FF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성공은 우리의 것  고 진 감 래 </a:t>
            </a:r>
            <a:r>
              <a:rPr lang="en-US" altLang="ko-KR" sz="1600" i="1">
                <a:solidFill>
                  <a:srgbClr val="6600FF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2004 !!!</a:t>
            </a:r>
          </a:p>
        </p:txBody>
      </p:sp>
    </p:spTree>
    <p:extLst>
      <p:ext uri="{BB962C8B-B14F-4D97-AF65-F5344CB8AC3E}">
        <p14:creationId xmlns:p14="http://schemas.microsoft.com/office/powerpoint/2010/main" xmlns="" val="8370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7" r:id="rId1"/>
    <p:sldLayoutId id="2147487298" r:id="rId2"/>
    <p:sldLayoutId id="2147487299" r:id="rId3"/>
    <p:sldLayoutId id="2147487300" r:id="rId4"/>
    <p:sldLayoutId id="2147487301" r:id="rId5"/>
    <p:sldLayoutId id="2147487302" r:id="rId6"/>
    <p:sldLayoutId id="2147487303" r:id="rId7"/>
    <p:sldLayoutId id="2147487304" r:id="rId8"/>
    <p:sldLayoutId id="2147487305" r:id="rId9"/>
    <p:sldLayoutId id="2147487306" r:id="rId10"/>
    <p:sldLayoutId id="214748730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 altLang="ko-KR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ko-K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0811CC50-2D43-4EE8-BCE3-191C609F7747}" type="datetime1">
              <a:rPr lang="ja-JP" altLang="en-US"/>
              <a:pPr>
                <a:defRPr/>
              </a:pPr>
              <a:t>2017/8/16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110DA25-820F-4D5F-8579-531D3D0709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197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9" r:id="rId1"/>
    <p:sldLayoutId id="2147487310" r:id="rId2"/>
    <p:sldLayoutId id="2147487311" r:id="rId3"/>
    <p:sldLayoutId id="2147487312" r:id="rId4"/>
    <p:sldLayoutId id="2147487313" r:id="rId5"/>
    <p:sldLayoutId id="2147487314" r:id="rId6"/>
    <p:sldLayoutId id="2147487315" r:id="rId7"/>
    <p:sldLayoutId id="2147487316" r:id="rId8"/>
    <p:sldLayoutId id="2147487317" r:id="rId9"/>
    <p:sldLayoutId id="2147487318" r:id="rId10"/>
    <p:sldLayoutId id="214748731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4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8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40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1.xls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4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2.xls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42.v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3.xls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43.v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3563888" y="4653136"/>
            <a:ext cx="5112568" cy="57606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r" eaLnBrk="1" latinLnBrk="1" hangingPunct="1"/>
            <a:r>
              <a:rPr lang="ko-KR" altLang="en-US" sz="30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농학박사  양 운 목</a:t>
            </a:r>
          </a:p>
        </p:txBody>
      </p:sp>
      <p:grpSp>
        <p:nvGrpSpPr>
          <p:cNvPr id="2" name="그룹 9"/>
          <p:cNvGrpSpPr/>
          <p:nvPr/>
        </p:nvGrpSpPr>
        <p:grpSpPr>
          <a:xfrm>
            <a:off x="-108520" y="549275"/>
            <a:ext cx="9361040" cy="3381375"/>
            <a:chOff x="-108520" y="549275"/>
            <a:chExt cx="9361040" cy="3381375"/>
          </a:xfrm>
        </p:grpSpPr>
        <p:pic>
          <p:nvPicPr>
            <p:cNvPr id="11" name="그림 34" descr="큰제목가로판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9275"/>
              <a:ext cx="9144000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/>
            <p:cNvSpPr txBox="1"/>
            <p:nvPr/>
          </p:nvSpPr>
          <p:spPr>
            <a:xfrm>
              <a:off x="-108520" y="1619509"/>
              <a:ext cx="9361040" cy="13849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31750" prstMaterial="matte">
                <a:bevelT w="25400" h="55880" prst="artDeco"/>
                <a:contourClr>
                  <a:schemeClr val="bg1"/>
                </a:contourClr>
              </a:sp3d>
            </a:bodyPr>
            <a:lstStyle>
              <a:defPPr>
                <a:defRPr lang="en-US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ko-KR" altLang="en-US" sz="36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</a:rPr>
                <a:t>한우는 자상하고 섬세한 손길이 필요해유</a:t>
              </a:r>
              <a:r>
                <a:rPr lang="en-US" altLang="ko-KR" sz="36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</a:rPr>
                <a:t>!</a:t>
              </a:r>
              <a:r>
                <a:rPr lang="ko-KR" altLang="en-US" sz="4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</a:rPr>
                <a:t>한우 비육</a:t>
              </a:r>
              <a:r>
                <a:rPr lang="en-US" altLang="ko-KR" sz="4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</a:rPr>
                <a:t>/</a:t>
              </a:r>
              <a:r>
                <a:rPr lang="ko-KR" altLang="en-US" sz="4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anose="02030600000101010101" pitchFamily="18" charset="-127"/>
                  <a:ea typeface="HY견명조" panose="02030600000101010101" pitchFamily="18" charset="-127"/>
                </a:rPr>
                <a:t>번식 사양핵심</a:t>
              </a:r>
              <a:endParaRPr lang="ko-KR" altLang="en-US" sz="48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827584" y="6165304"/>
            <a:ext cx="20882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0" y="5877272"/>
            <a:ext cx="5616623" cy="980728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20000"/>
              </a:spcBef>
              <a:defRPr/>
            </a:pPr>
            <a:r>
              <a:rPr lang="en-US" altLang="ko-KR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010-4894-6678</a:t>
            </a:r>
            <a:endParaRPr lang="en-US" altLang="ko-KR" sz="2000" dirty="0"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latinLnBrk="1" hangingPunct="1">
              <a:spcBef>
                <a:spcPct val="20000"/>
              </a:spcBef>
              <a:defRPr/>
            </a:pPr>
            <a:r>
              <a:rPr lang="en-US" altLang="ko-KR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yangunmok@hanmail.net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752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제목 1"/>
          <p:cNvSpPr txBox="1">
            <a:spLocks/>
          </p:cNvSpPr>
          <p:nvPr/>
        </p:nvSpPr>
        <p:spPr bwMode="auto">
          <a:xfrm>
            <a:off x="0" y="131901"/>
            <a:ext cx="9144000" cy="56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지난 </a:t>
            </a:r>
            <a:r>
              <a:rPr kumimoji="0" lang="en-US" altLang="ko-KR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kumimoji="0" lang="ko-KR" altLang="en-US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년간 </a:t>
            </a:r>
            <a:r>
              <a:rPr kumimoji="0" lang="en-US" altLang="ko-KR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</a:t>
            </a:r>
            <a:r>
              <a:rPr kumimoji="0" lang="ko-KR" altLang="en-US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등급 </a:t>
            </a:r>
            <a:r>
              <a:rPr kumimoji="0" lang="en-US" altLang="ko-KR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kumimoji="0" lang="ko-KR" altLang="en-US" sz="2800" spc="-3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 증가</a:t>
            </a:r>
          </a:p>
        </p:txBody>
      </p:sp>
      <p:sp>
        <p:nvSpPr>
          <p:cNvPr id="3" name="텍스트 개체 틀 3"/>
          <p:cNvSpPr txBox="1">
            <a:spLocks/>
          </p:cNvSpPr>
          <p:nvPr/>
        </p:nvSpPr>
        <p:spPr>
          <a:xfrm>
            <a:off x="457200" y="1248445"/>
            <a:ext cx="1738313" cy="639762"/>
          </a:xfrm>
          <a:prstGeom prst="rect">
            <a:avLst/>
          </a:prstGeom>
          <a:solidFill>
            <a:sysClr val="windowText" lastClr="0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ysClr val="window" lastClr="FFFFFF"/>
                </a:solidFill>
              </a:rPr>
              <a:t>과  거</a:t>
            </a:r>
          </a:p>
        </p:txBody>
      </p:sp>
      <p:sp>
        <p:nvSpPr>
          <p:cNvPr id="4" name="텍스트 개체 틀 5"/>
          <p:cNvSpPr txBox="1">
            <a:spLocks/>
          </p:cNvSpPr>
          <p:nvPr/>
        </p:nvSpPr>
        <p:spPr>
          <a:xfrm>
            <a:off x="6300788" y="1248445"/>
            <a:ext cx="1727200" cy="639762"/>
          </a:xfrm>
          <a:prstGeom prst="rect">
            <a:avLst/>
          </a:prstGeom>
          <a:solidFill>
            <a:sysClr val="windowText" lastClr="0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Clr>
                <a:srgbClr val="0000F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ysClr val="window" lastClr="FFFFFF"/>
                </a:solidFill>
              </a:rPr>
              <a:t>미   </a:t>
            </a:r>
            <a:r>
              <a:rPr kumimoji="0" lang="ko-KR" altLang="en-US" dirty="0" err="1">
                <a:solidFill>
                  <a:sysClr val="window" lastClr="FFFFFF"/>
                </a:solidFill>
              </a:rPr>
              <a:t>래</a:t>
            </a:r>
            <a:endParaRPr kumimoji="0" lang="ko-KR" altLang="en-US" dirty="0">
              <a:solidFill>
                <a:sysClr val="window" lastClr="FFFFFF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11560" y="2440250"/>
            <a:ext cx="1242648" cy="28623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육질</a:t>
            </a:r>
            <a:r>
              <a:rPr kumimoji="0" lang="en-US" altLang="ko-KR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!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+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육질</a:t>
            </a:r>
            <a:r>
              <a:rPr kumimoji="0" lang="en-US" altLang="ko-KR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!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+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육질</a:t>
            </a:r>
            <a:r>
              <a:rPr kumimoji="0" lang="en-US" altLang="ko-KR" sz="3600" b="1" kern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맑은 고딕"/>
                <a:ea typeface="맑은 고딕"/>
              </a:rPr>
              <a:t>!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403167" y="2134220"/>
            <a:ext cx="1435009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육질</a:t>
            </a:r>
            <a:endParaRPr kumimoji="0" lang="en-US" altLang="ko-KR" sz="3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+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kern="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도체중</a:t>
            </a:r>
            <a:endParaRPr kumimoji="0" lang="en-US" altLang="ko-KR" sz="3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맑은 고딕"/>
              <a:ea typeface="맑은 고딕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+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회전율</a:t>
            </a:r>
            <a:endParaRPr kumimoji="0" lang="en-US" altLang="ko-KR" sz="3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grpSp>
        <p:nvGrpSpPr>
          <p:cNvPr id="7" name="그룹 6"/>
          <p:cNvGrpSpPr>
            <a:grpSpLocks/>
          </p:cNvGrpSpPr>
          <p:nvPr/>
        </p:nvGrpSpPr>
        <p:grpSpPr bwMode="auto">
          <a:xfrm>
            <a:off x="5953124" y="3013745"/>
            <a:ext cx="2335213" cy="1928812"/>
            <a:chOff x="5078087" y="3132999"/>
            <a:chExt cx="2601536" cy="2592286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5269092" y="3132999"/>
              <a:ext cx="2325167" cy="2592286"/>
            </a:xfrm>
            <a:prstGeom prst="roundRect">
              <a:avLst/>
            </a:prstGeom>
            <a:noFill/>
            <a:ln w="57150" cap="flat" cmpd="sng" algn="ctr">
              <a:solidFill>
                <a:srgbClr val="4F81BD"/>
              </a:solidFill>
              <a:prstDash val="solid"/>
            </a:ln>
            <a:effectLst>
              <a:glow rad="139700">
                <a:srgbClr val="4BACC6">
                  <a:satMod val="175000"/>
                  <a:alpha val="40000"/>
                </a:srgbClr>
              </a:glow>
            </a:effectLst>
          </p:spPr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4800" kern="0">
                <a:solidFill>
                  <a:sysClr val="windowText" lastClr="00000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078087" y="3789089"/>
              <a:ext cx="2601536" cy="8306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4800" b="1" kern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맑은 고딕"/>
                  <a:ea typeface="맑은 고딕"/>
                </a:rPr>
                <a:t>사료효율</a:t>
              </a:r>
              <a:endParaRPr kumimoji="0" lang="en-US" altLang="ko-KR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맑은 고딕"/>
                <a:ea typeface="맑은 고딕"/>
              </a:endParaRPr>
            </a:p>
          </p:txBody>
        </p:sp>
      </p:grpSp>
      <p:pic>
        <p:nvPicPr>
          <p:cNvPr id="11879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813" y="908720"/>
            <a:ext cx="28892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788" y="3070895"/>
            <a:ext cx="29622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6958142" y="4807439"/>
            <a:ext cx="412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+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040051" y="5293861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C </a:t>
            </a:r>
            <a:r>
              <a:rPr kumimoji="0" lang="ko-KR" altLang="en-US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등급</a:t>
            </a:r>
            <a:r>
              <a:rPr kumimoji="0" lang="en-US" altLang="ko-KR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 </a:t>
            </a:r>
            <a:r>
              <a:rPr kumimoji="0" lang="ko-KR" altLang="en-US" sz="32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</a:rPr>
              <a:t>예방</a:t>
            </a:r>
            <a:endParaRPr kumimoji="0" lang="en-US" altLang="ko-KR" sz="3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6040051" y="5293861"/>
            <a:ext cx="2398413" cy="726437"/>
          </a:xfrm>
          <a:prstGeom prst="roundRect">
            <a:avLst/>
          </a:prstGeom>
          <a:noFill/>
          <a:ln w="57150" cap="flat" cmpd="sng" algn="ctr">
            <a:solidFill>
              <a:srgbClr val="4F81BD"/>
            </a:solidFill>
            <a:prstDash val="solid"/>
          </a:ln>
          <a:effectLst>
            <a:glow rad="139700">
              <a:srgbClr val="4BACC6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4800" kern="0">
              <a:solidFill>
                <a:sysClr val="windowText" lastClr="000000"/>
              </a:solidFill>
              <a:latin typeface="맑은 고딕"/>
              <a:ea typeface="맑은 고딕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003800" y="4294857"/>
            <a:ext cx="576263" cy="28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solidFill>
                  <a:prstClr val="black"/>
                </a:solidFill>
              </a:rPr>
              <a:t>22.6%</a:t>
            </a:r>
            <a:endParaRPr kumimoji="0" lang="ko-KR" altLang="en-US" sz="1000" b="1" dirty="0">
              <a:solidFill>
                <a:prstClr val="black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291881" y="3933056"/>
            <a:ext cx="576263" cy="2873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solidFill>
                  <a:srgbClr val="FF0000"/>
                </a:solidFill>
              </a:rPr>
              <a:t>34.4%</a:t>
            </a:r>
            <a:endParaRPr kumimoji="0" lang="ko-KR" alt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807" y="3656057"/>
            <a:ext cx="1008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0066"/>
                </a:solidFill>
              </a:rPr>
              <a:t>2017</a:t>
            </a:r>
            <a:r>
              <a:rPr lang="ko-KR" altLang="en-US" sz="1200" b="1" dirty="0">
                <a:solidFill>
                  <a:srgbClr val="FF0066"/>
                </a:solidFill>
              </a:rPr>
              <a:t>년 </a:t>
            </a:r>
            <a:r>
              <a:rPr lang="en-US" altLang="ko-KR" sz="1200" b="1" dirty="0">
                <a:solidFill>
                  <a:srgbClr val="FF0066"/>
                </a:solidFill>
              </a:rPr>
              <a:t>8</a:t>
            </a:r>
            <a:r>
              <a:rPr lang="ko-KR" altLang="en-US" sz="1200" b="1" dirty="0">
                <a:solidFill>
                  <a:srgbClr val="FF0066"/>
                </a:solidFill>
              </a:rPr>
              <a:t>월</a:t>
            </a:r>
          </a:p>
        </p:txBody>
      </p:sp>
    </p:spTree>
    <p:extLst>
      <p:ext uri="{BB962C8B-B14F-4D97-AF65-F5344CB8AC3E}">
        <p14:creationId xmlns:p14="http://schemas.microsoft.com/office/powerpoint/2010/main" xmlns="" val="14766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テキスト ボックス 1"/>
          <p:cNvSpPr txBox="1">
            <a:spLocks noChangeArrowheads="1"/>
          </p:cNvSpPr>
          <p:nvPr/>
        </p:nvSpPr>
        <p:spPr bwMode="auto">
          <a:xfrm>
            <a:off x="0" y="304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갱신용 암소의 영양과 번식성적</a:t>
            </a:r>
            <a:endParaRPr kumimoji="1" lang="ja-JP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2275" name="テキスト ボックス 2"/>
          <p:cNvSpPr txBox="1">
            <a:spLocks noChangeArrowheads="1"/>
          </p:cNvSpPr>
          <p:nvPr/>
        </p:nvSpPr>
        <p:spPr bwMode="auto">
          <a:xfrm>
            <a:off x="420688" y="1220788"/>
            <a:ext cx="82200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번식 암소 송아지 단계의 영양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번식우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성적 영향을 미침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영양이 나쁘면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초산 월령  늦어짐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특히 송아지 단계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우유 섭취량의 영향이 큼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육성단계 사료 중 에너지와 단백질의 적절한 균형 </a:t>
            </a:r>
            <a:endParaRPr kumimoji="1" lang="en-US" altLang="ko-K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  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2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산차까지 분만간격에 영향을 미침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송아지 단계에 영양이 좋지 않은 암소 초산분만이  </a:t>
            </a:r>
            <a:endParaRPr kumimoji="1" lang="en-US" altLang="ko-K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  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27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개월령에서 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28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개월령으로 늘어나고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 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체중이 작으며 체고가 낮음</a:t>
            </a:r>
            <a:endParaRPr kumimoji="1" lang="en-US" altLang="ko-KR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 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또한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, 2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산차까지의 분만간격이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16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개월령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정도가 됨</a:t>
            </a:r>
            <a:endParaRPr kumimoji="1" lang="en-US" altLang="ko-KR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 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  <a:sym typeface="Wingdings" panose="05000000000000000000" pitchFamily="2" charset="2"/>
              </a:rPr>
              <a:t>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대부분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2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산차 송아지의 체고가 낮은 것이 많음 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2276" name="Picture 31" descr="図KAP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13281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938" y="582613"/>
            <a:ext cx="5480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テキスト ボックス 4"/>
          <p:cNvSpPr txBox="1">
            <a:spLocks noChangeArrowheads="1"/>
          </p:cNvSpPr>
          <p:nvPr/>
        </p:nvSpPr>
        <p:spPr bwMode="auto">
          <a:xfrm>
            <a:off x="4211638" y="5078413"/>
            <a:ext cx="1416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임신일령</a:t>
            </a:r>
            <a:r>
              <a: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</a:t>
            </a:r>
            <a:r>
              <a:rPr kumimoji="1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일</a:t>
            </a:r>
            <a:r>
              <a: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）</a:t>
            </a:r>
          </a:p>
        </p:txBody>
      </p:sp>
      <p:sp>
        <p:nvSpPr>
          <p:cNvPr id="183300" name="テキスト ボックス 5"/>
          <p:cNvSpPr txBox="1">
            <a:spLocks noChangeArrowheads="1"/>
          </p:cNvSpPr>
          <p:nvPr/>
        </p:nvSpPr>
        <p:spPr bwMode="auto">
          <a:xfrm>
            <a:off x="1450975" y="1390650"/>
            <a:ext cx="46196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체중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㎏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83301" name="テキスト ボックス 6"/>
          <p:cNvSpPr txBox="1">
            <a:spLocks noChangeArrowheads="1"/>
          </p:cNvSpPr>
          <p:nvPr/>
        </p:nvSpPr>
        <p:spPr bwMode="auto">
          <a:xfrm>
            <a:off x="1912938" y="5656263"/>
            <a:ext cx="560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임신일수와 소의 태아</a:t>
            </a:r>
            <a:r>
              <a:rPr kumimoji="1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양수</a:t>
            </a:r>
            <a:r>
              <a:rPr kumimoji="1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태반의 무게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3302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091113" y="2286000"/>
            <a:ext cx="1184275" cy="41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태아체중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6669088" y="4235450"/>
            <a:ext cx="1184275" cy="41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자궁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906713" y="4014788"/>
            <a:ext cx="1304925" cy="41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양수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+</a:t>
            </a:r>
            <a:r>
              <a:rPr kumimoji="1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태막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7771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5526088" y="3692525"/>
            <a:ext cx="2203450" cy="12557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85750" y="744538"/>
            <a:ext cx="8501063" cy="5808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24" name="正方形/長方形 5"/>
          <p:cNvSpPr>
            <a:spLocks noChangeArrowheads="1"/>
          </p:cNvSpPr>
          <p:nvPr/>
        </p:nvSpPr>
        <p:spPr bwMode="auto">
          <a:xfrm>
            <a:off x="1981200" y="109538"/>
            <a:ext cx="5295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분만전후의 어미소 영양관리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784225" y="2144713"/>
            <a:ext cx="7304088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 8"/>
          <p:cNvSpPr/>
          <p:nvPr/>
        </p:nvSpPr>
        <p:spPr>
          <a:xfrm>
            <a:off x="804863" y="958850"/>
            <a:ext cx="6648450" cy="2033588"/>
          </a:xfrm>
          <a:custGeom>
            <a:avLst/>
            <a:gdLst>
              <a:gd name="connsiteX0" fmla="*/ 0 w 6647543"/>
              <a:gd name="connsiteY0" fmla="*/ 1074057 h 1828800"/>
              <a:gd name="connsiteX1" fmla="*/ 2540000 w 6647543"/>
              <a:gd name="connsiteY1" fmla="*/ 711200 h 1828800"/>
              <a:gd name="connsiteX2" fmla="*/ 4383315 w 6647543"/>
              <a:gd name="connsiteY2" fmla="*/ 0 h 1828800"/>
              <a:gd name="connsiteX3" fmla="*/ 4383315 w 6647543"/>
              <a:gd name="connsiteY3" fmla="*/ 1828800 h 1828800"/>
              <a:gd name="connsiteX4" fmla="*/ 6647543 w 6647543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7543" h="1828800">
                <a:moveTo>
                  <a:pt x="0" y="1074057"/>
                </a:moveTo>
                <a:lnTo>
                  <a:pt x="2540000" y="711200"/>
                </a:lnTo>
                <a:lnTo>
                  <a:pt x="4383315" y="0"/>
                </a:lnTo>
                <a:lnTo>
                  <a:pt x="4383315" y="1828800"/>
                </a:lnTo>
                <a:lnTo>
                  <a:pt x="6647543" y="182880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181350" y="1871663"/>
            <a:ext cx="571500" cy="1500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골형성기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852863" y="1595438"/>
            <a:ext cx="857250" cy="1785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태아의 </a:t>
            </a:r>
            <a:endParaRPr kumimoji="1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급격한 발육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29" name="テキスト ボックス 12"/>
          <p:cNvSpPr txBox="1">
            <a:spLocks noChangeArrowheads="1"/>
          </p:cNvSpPr>
          <p:nvPr/>
        </p:nvSpPr>
        <p:spPr bwMode="auto">
          <a:xfrm>
            <a:off x="5472113" y="1071563"/>
            <a:ext cx="2857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섭취에너지가 부족하거나 과잉이 되면 각기 다른 여러가지 장애가 생김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34988" y="5060950"/>
            <a:ext cx="8001000" cy="13573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285875" y="5489575"/>
            <a:ext cx="6402388" cy="500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성축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암소의 유지에 필요한 영양분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（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보통은 조사료가 주체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）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989263" y="3968750"/>
            <a:ext cx="2176462" cy="9953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六角形 17"/>
          <p:cNvSpPr/>
          <p:nvPr/>
        </p:nvSpPr>
        <p:spPr>
          <a:xfrm>
            <a:off x="2989263" y="3968750"/>
            <a:ext cx="2176462" cy="995363"/>
          </a:xfrm>
          <a:prstGeom prst="hexagon">
            <a:avLst>
              <a:gd name="adj" fmla="val 37190"/>
              <a:gd name="vf" fmla="val 1154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단백질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에너지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미네랄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비타민의 보급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8538" y="3125788"/>
            <a:ext cx="714375" cy="357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분만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1604963" y="958850"/>
            <a:ext cx="2287587" cy="5000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태아의 증가분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36" name="テキスト ボックス 1"/>
          <p:cNvSpPr txBox="1">
            <a:spLocks noChangeArrowheads="1"/>
          </p:cNvSpPr>
          <p:nvPr/>
        </p:nvSpPr>
        <p:spPr bwMode="auto">
          <a:xfrm>
            <a:off x="2398713" y="3581400"/>
            <a:ext cx="3359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분만전 </a:t>
            </a:r>
            <a:r>
              <a:rPr kumimoji="1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2</a:t>
            </a:r>
            <a:r>
              <a:rPr kumimoji="1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개월간 사료 점증급여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六角形 21"/>
          <p:cNvSpPr/>
          <p:nvPr/>
        </p:nvSpPr>
        <p:spPr>
          <a:xfrm>
            <a:off x="5516563" y="3692525"/>
            <a:ext cx="2212975" cy="1255713"/>
          </a:xfrm>
          <a:prstGeom prst="hexagon">
            <a:avLst>
              <a:gd name="adj" fmla="val 37190"/>
              <a:gd name="vf" fmla="val 1154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단백질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에너지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미네랄</a:t>
            </a: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비타민의 보급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38" name="テキスト ボックス 23"/>
          <p:cNvSpPr txBox="1">
            <a:spLocks noChangeArrowheads="1"/>
          </p:cNvSpPr>
          <p:nvPr/>
        </p:nvSpPr>
        <p:spPr bwMode="auto">
          <a:xfrm>
            <a:off x="5516563" y="3371850"/>
            <a:ext cx="2487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분만후 사료의 점증급여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39" name="テキスト ボックス 4"/>
          <p:cNvSpPr txBox="1">
            <a:spLocks noChangeArrowheads="1"/>
          </p:cNvSpPr>
          <p:nvPr/>
        </p:nvSpPr>
        <p:spPr bwMode="auto">
          <a:xfrm>
            <a:off x="8004175" y="1871663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표준</a:t>
            </a: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체중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40" name="テキスト ボックス 24"/>
          <p:cNvSpPr txBox="1">
            <a:spLocks noChangeArrowheads="1"/>
          </p:cNvSpPr>
          <p:nvPr/>
        </p:nvSpPr>
        <p:spPr bwMode="auto">
          <a:xfrm>
            <a:off x="266700" y="1871663"/>
            <a:ext cx="544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표준</a:t>
            </a: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체중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4341" name="Picture 31" descr="図KAP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49639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1350" y="15875"/>
            <a:ext cx="7886700" cy="13255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ko-KR" altLang="en-US" sz="3600" dirty="0">
                <a:latin typeface="+mn-ea"/>
                <a:ea typeface="+mn-ea"/>
              </a:rPr>
              <a:t>번식우의 영양상태와 번식성적</a:t>
            </a:r>
            <a:r>
              <a:rPr lang="en-US" altLang="ja-JP" sz="3600" dirty="0">
                <a:latin typeface="+mn-ea"/>
                <a:ea typeface="+mn-ea"/>
              </a:rPr>
              <a:t/>
            </a:r>
            <a:br>
              <a:rPr lang="en-US" altLang="ja-JP" sz="3600" dirty="0">
                <a:latin typeface="+mn-ea"/>
                <a:ea typeface="+mn-ea"/>
              </a:rPr>
            </a:br>
            <a:r>
              <a:rPr lang="en-US" altLang="ja-JP" sz="2400" dirty="0">
                <a:solidFill>
                  <a:srgbClr val="6600FF"/>
                </a:solidFill>
                <a:latin typeface="+mn-ea"/>
                <a:ea typeface="+mn-ea"/>
              </a:rPr>
              <a:t>―</a:t>
            </a:r>
            <a:r>
              <a:rPr lang="ko-KR" altLang="en-US" sz="2400" dirty="0">
                <a:solidFill>
                  <a:srgbClr val="6600FF"/>
                </a:solidFill>
                <a:latin typeface="+mn-ea"/>
                <a:ea typeface="+mn-ea"/>
              </a:rPr>
              <a:t>영양도</a:t>
            </a:r>
            <a:r>
              <a:rPr lang="ja-JP" altLang="en-US" sz="2400" dirty="0">
                <a:solidFill>
                  <a:srgbClr val="6600FF"/>
                </a:solidFill>
                <a:latin typeface="+mn-ea"/>
                <a:ea typeface="+mn-ea"/>
              </a:rPr>
              <a:t>（</a:t>
            </a:r>
            <a:r>
              <a:rPr lang="en-US" altLang="ja-JP" sz="2400" dirty="0">
                <a:solidFill>
                  <a:srgbClr val="6600FF"/>
                </a:solidFill>
                <a:latin typeface="+mn-ea"/>
                <a:ea typeface="+mn-ea"/>
              </a:rPr>
              <a:t>Body Condition Score</a:t>
            </a:r>
            <a:r>
              <a:rPr lang="ja-JP" altLang="en-US" sz="2400" dirty="0">
                <a:solidFill>
                  <a:srgbClr val="6600FF"/>
                </a:solidFill>
                <a:latin typeface="+mn-ea"/>
                <a:ea typeface="+mn-ea"/>
              </a:rPr>
              <a:t>・</a:t>
            </a:r>
            <a:r>
              <a:rPr lang="en-US" altLang="ja-JP" sz="2400" dirty="0">
                <a:solidFill>
                  <a:srgbClr val="6600FF"/>
                </a:solidFill>
                <a:latin typeface="+mn-ea"/>
                <a:ea typeface="+mn-ea"/>
              </a:rPr>
              <a:t>BCS</a:t>
            </a:r>
            <a:r>
              <a:rPr lang="ja-JP" altLang="en-US" sz="2400" dirty="0">
                <a:solidFill>
                  <a:srgbClr val="6600FF"/>
                </a:solidFill>
                <a:latin typeface="+mn-ea"/>
                <a:ea typeface="+mn-ea"/>
              </a:rPr>
              <a:t> ）</a:t>
            </a:r>
            <a:r>
              <a:rPr lang="ko-KR" altLang="en-US" sz="2400" dirty="0">
                <a:solidFill>
                  <a:srgbClr val="6600FF"/>
                </a:solidFill>
                <a:latin typeface="+mn-ea"/>
                <a:ea typeface="+mn-ea"/>
              </a:rPr>
              <a:t>의</a:t>
            </a:r>
            <a:r>
              <a:rPr lang="en-US" altLang="ja-JP" sz="2400" dirty="0">
                <a:solidFill>
                  <a:srgbClr val="6600FF"/>
                </a:solidFill>
                <a:latin typeface="+mn-ea"/>
                <a:ea typeface="+mn-ea"/>
              </a:rPr>
              <a:t> </a:t>
            </a:r>
            <a:r>
              <a:rPr lang="ko-KR" altLang="en-US" sz="2400" dirty="0">
                <a:solidFill>
                  <a:srgbClr val="6600FF"/>
                </a:solidFill>
                <a:latin typeface="+mn-ea"/>
                <a:ea typeface="+mn-ea"/>
              </a:rPr>
              <a:t>활용</a:t>
            </a:r>
            <a:r>
              <a:rPr lang="en-US" altLang="ja-JP" sz="2400" dirty="0">
                <a:solidFill>
                  <a:srgbClr val="6600FF"/>
                </a:solidFill>
                <a:latin typeface="+mn-ea"/>
                <a:ea typeface="+mn-ea"/>
              </a:rPr>
              <a:t>―</a:t>
            </a:r>
            <a:endParaRPr lang="ja-JP" altLang="en-US" sz="2400" dirty="0">
              <a:solidFill>
                <a:srgbClr val="6600FF"/>
              </a:solidFill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484313"/>
            <a:ext cx="7886700" cy="4833937"/>
          </a:xfrm>
          <a:ln w="19050"/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ja-JP" sz="900" dirty="0">
              <a:latin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rgbClr val="FF0000"/>
                </a:solidFill>
                <a:latin typeface="+mn-ea"/>
              </a:rPr>
              <a:t>（１）</a:t>
            </a:r>
            <a:r>
              <a:rPr lang="ko-KR" altLang="en-US" dirty="0">
                <a:solidFill>
                  <a:srgbClr val="FF0000"/>
                </a:solidFill>
                <a:latin typeface="+mn-ea"/>
              </a:rPr>
              <a:t>영양부족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（</a:t>
            </a:r>
            <a:r>
              <a:rPr lang="ko-KR" altLang="en-US" dirty="0">
                <a:solidFill>
                  <a:srgbClr val="FF0000"/>
                </a:solidFill>
                <a:latin typeface="+mn-ea"/>
              </a:rPr>
              <a:t>영양도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１</a:t>
            </a:r>
            <a:r>
              <a:rPr lang="en-US" altLang="ja-JP" dirty="0">
                <a:solidFill>
                  <a:srgbClr val="FF0000"/>
                </a:solidFill>
                <a:latin typeface="+mn-ea"/>
              </a:rPr>
              <a:t>,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２：</a:t>
            </a:r>
            <a:r>
              <a:rPr lang="ko-KR" altLang="en-US" dirty="0">
                <a:solidFill>
                  <a:srgbClr val="FF0000"/>
                </a:solidFill>
                <a:latin typeface="+mn-ea"/>
              </a:rPr>
              <a:t>너무 야윔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）</a:t>
            </a:r>
            <a:r>
              <a:rPr lang="ko-KR" altLang="en-US" dirty="0" err="1">
                <a:solidFill>
                  <a:srgbClr val="FF0000"/>
                </a:solidFill>
                <a:latin typeface="+mn-ea"/>
              </a:rPr>
              <a:t>일때</a:t>
            </a:r>
            <a:endParaRPr lang="en-US" altLang="ja-JP" dirty="0">
              <a:solidFill>
                <a:srgbClr val="FF0000"/>
              </a:solidFill>
              <a:latin typeface="+mn-ea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ko-KR" altLang="en-US" dirty="0">
                <a:latin typeface="+mn-ea"/>
              </a:rPr>
              <a:t>체지방 우유로 빠져 나옴</a:t>
            </a:r>
            <a:endParaRPr lang="en-US" altLang="ja-JP" dirty="0">
              <a:latin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dirty="0">
                <a:latin typeface="+mn-ea"/>
              </a:rPr>
              <a:t>유량감소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유질저하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송아지 발육불량</a:t>
            </a:r>
            <a:r>
              <a:rPr lang="ja-JP" altLang="en-US" dirty="0">
                <a:latin typeface="+mn-ea"/>
              </a:rPr>
              <a:t>・</a:t>
            </a:r>
            <a:r>
              <a:rPr lang="ko-KR" altLang="en-US" dirty="0">
                <a:latin typeface="+mn-ea"/>
              </a:rPr>
              <a:t>설사</a:t>
            </a:r>
            <a:endParaRPr lang="en-US" altLang="ja-JP" dirty="0">
              <a:latin typeface="+mn-ea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ko-KR" altLang="en-US" dirty="0">
                <a:latin typeface="+mn-ea"/>
              </a:rPr>
              <a:t>분만 후 </a:t>
            </a:r>
            <a:r>
              <a:rPr lang="ko-KR" altLang="en-US" dirty="0" err="1">
                <a:latin typeface="+mn-ea"/>
              </a:rPr>
              <a:t>초회</a:t>
            </a:r>
            <a:r>
              <a:rPr lang="ko-KR" altLang="en-US" dirty="0">
                <a:latin typeface="+mn-ea"/>
              </a:rPr>
              <a:t> 발정이 늦어짐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발정이 약함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개체의 따른 편차가 큼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어린 소에서 장애가 큼</a:t>
            </a:r>
            <a:endParaRPr lang="en-US" altLang="ja-JP" dirty="0">
              <a:latin typeface="+mn-ea"/>
            </a:endParaRPr>
          </a:p>
          <a:p>
            <a:pPr marL="0" indent="0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rgbClr val="FF0000"/>
                </a:solidFill>
                <a:latin typeface="+mn-ea"/>
              </a:rPr>
              <a:t>（２）</a:t>
            </a:r>
            <a:r>
              <a:rPr lang="ko-KR" altLang="en-US" dirty="0">
                <a:solidFill>
                  <a:srgbClr val="FF0000"/>
                </a:solidFill>
                <a:latin typeface="+mn-ea"/>
              </a:rPr>
              <a:t>영양과잉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（</a:t>
            </a:r>
            <a:r>
              <a:rPr lang="ko-KR" altLang="en-US" dirty="0">
                <a:solidFill>
                  <a:srgbClr val="FF0000"/>
                </a:solidFill>
                <a:latin typeface="+mn-ea"/>
              </a:rPr>
              <a:t>영양도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６</a:t>
            </a:r>
            <a:r>
              <a:rPr lang="en-US" altLang="ja-JP" dirty="0">
                <a:solidFill>
                  <a:srgbClr val="FF0000"/>
                </a:solidFill>
                <a:latin typeface="+mn-ea"/>
              </a:rPr>
              <a:t>,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７：</a:t>
            </a:r>
            <a:r>
              <a:rPr lang="ko-KR" altLang="en-US" dirty="0" err="1">
                <a:solidFill>
                  <a:srgbClr val="FF0000"/>
                </a:solidFill>
                <a:latin typeface="+mn-ea"/>
              </a:rPr>
              <a:t>과비</a:t>
            </a:r>
            <a:r>
              <a:rPr lang="ko-KR" altLang="en-US" dirty="0">
                <a:solidFill>
                  <a:srgbClr val="FF0000"/>
                </a:solidFill>
                <a:latin typeface="+mn-ea"/>
              </a:rPr>
              <a:t> 경향</a:t>
            </a:r>
            <a:r>
              <a:rPr lang="ja-JP" altLang="en-US" dirty="0">
                <a:solidFill>
                  <a:srgbClr val="FF0000"/>
                </a:solidFill>
                <a:latin typeface="+mn-ea"/>
              </a:rPr>
              <a:t>）</a:t>
            </a:r>
            <a:r>
              <a:rPr lang="ko-KR" altLang="en-US" dirty="0" err="1">
                <a:solidFill>
                  <a:srgbClr val="FF0000"/>
                </a:solidFill>
                <a:latin typeface="+mn-ea"/>
              </a:rPr>
              <a:t>일때</a:t>
            </a:r>
            <a:endParaRPr lang="en-US" altLang="ja-JP" dirty="0">
              <a:solidFill>
                <a:srgbClr val="FF0000"/>
              </a:solidFill>
              <a:latin typeface="+mn-ea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ko-KR" altLang="en-US" dirty="0">
                <a:latin typeface="+mn-ea"/>
              </a:rPr>
              <a:t>체지방이 축적됨</a:t>
            </a:r>
            <a:endParaRPr lang="en-US" altLang="ja-JP" dirty="0">
              <a:latin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dirty="0">
                <a:latin typeface="+mn-ea"/>
              </a:rPr>
              <a:t>난산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산후불량이 생기기 쉬움</a:t>
            </a:r>
            <a:endParaRPr lang="en-US" altLang="ja-JP" dirty="0">
              <a:latin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dirty="0">
                <a:latin typeface="+mn-ea"/>
              </a:rPr>
              <a:t>분만 후 </a:t>
            </a:r>
            <a:r>
              <a:rPr lang="ko-KR" altLang="en-US" dirty="0" err="1">
                <a:latin typeface="+mn-ea"/>
              </a:rPr>
              <a:t>초회</a:t>
            </a:r>
            <a:r>
              <a:rPr lang="ko-KR" altLang="en-US" dirty="0">
                <a:latin typeface="+mn-ea"/>
              </a:rPr>
              <a:t> 발정이 늦어짐</a:t>
            </a:r>
            <a:r>
              <a:rPr lang="ja-JP" altLang="en-US" dirty="0">
                <a:latin typeface="+mn-ea"/>
              </a:rPr>
              <a:t> </a:t>
            </a:r>
            <a:endParaRPr lang="en-US" altLang="ja-JP" dirty="0">
              <a:latin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ja-JP" dirty="0">
              <a:latin typeface="+mn-e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ja-JP" dirty="0">
              <a:latin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ja-JP" altLang="en-US" dirty="0">
              <a:latin typeface="+mn-ea"/>
            </a:endParaRPr>
          </a:p>
        </p:txBody>
      </p:sp>
      <p:pic>
        <p:nvPicPr>
          <p:cNvPr id="185348" name="Picture 31" descr="図KAP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94674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225"/>
            <a:ext cx="9180513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テキスト ボックス 2"/>
          <p:cNvSpPr txBox="1">
            <a:spLocks noChangeArrowheads="1"/>
          </p:cNvSpPr>
          <p:nvPr/>
        </p:nvSpPr>
        <p:spPr bwMode="auto">
          <a:xfrm>
            <a:off x="2689225" y="6323013"/>
            <a:ext cx="462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번식우의 적당한 영양 상태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미야자키현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6372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3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26134457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3175"/>
            <a:ext cx="100218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テキスト ボックス 2"/>
          <p:cNvSpPr txBox="1">
            <a:spLocks noChangeArrowheads="1"/>
          </p:cNvSpPr>
          <p:nvPr/>
        </p:nvSpPr>
        <p:spPr bwMode="auto">
          <a:xfrm>
            <a:off x="409575" y="5365750"/>
            <a:ext cx="8424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너무 살찐 비육 밑소</a:t>
            </a: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야마가타현</a:t>
            </a: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체중이 크고</a:t>
            </a: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건강하게 보여 높은 가격에 판매되기는 하지만</a:t>
            </a: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내장의 발달이 나쁘기 때문에 비육장에서는 </a:t>
            </a:r>
            <a:endParaRPr kumimoji="1" lang="en-US" altLang="ko-K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 1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개월간 이상 조사료만으로 내장 만들기</a:t>
            </a: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고쳐 키우기</a:t>
            </a: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을 하지 않으면 발육과</a:t>
            </a: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육질이 나쁘게 됨</a:t>
            </a:r>
            <a:r>
              <a:rPr kumimoji="1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1" lang="ja-JP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7396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7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29991180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テキスト ボックス 2"/>
          <p:cNvSpPr txBox="1">
            <a:spLocks noChangeArrowheads="1"/>
          </p:cNvSpPr>
          <p:nvPr/>
        </p:nvSpPr>
        <p:spPr bwMode="auto">
          <a:xfrm>
            <a:off x="34925" y="6335713"/>
            <a:ext cx="792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조사료 중심의 사료 급여</a:t>
            </a:r>
            <a:r>
              <a:rPr kumimoji="1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. </a:t>
            </a: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개체 차이를 보면서 군으로 개체의 영양도를 관리함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8420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41511209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タイトル 1"/>
          <p:cNvSpPr>
            <a:spLocks noGrp="1"/>
          </p:cNvSpPr>
          <p:nvPr>
            <p:ph type="title"/>
          </p:nvPr>
        </p:nvSpPr>
        <p:spPr>
          <a:xfrm>
            <a:off x="628650" y="236538"/>
            <a:ext cx="7886700" cy="1325562"/>
          </a:xfrm>
        </p:spPr>
        <p:txBody>
          <a:bodyPr/>
          <a:lstStyle/>
          <a:p>
            <a:pPr algn="ctr" eaLnBrk="1" hangingPunct="1"/>
            <a:r>
              <a:rPr lang="en-US" altLang="ko-KR" sz="3600"/>
              <a:t>1</a:t>
            </a:r>
            <a:r>
              <a:rPr lang="ko-KR" altLang="en-US" sz="3600"/>
              <a:t>년 </a:t>
            </a:r>
            <a:r>
              <a:rPr lang="en-US" altLang="ko-KR" sz="3600"/>
              <a:t>1</a:t>
            </a:r>
            <a:r>
              <a:rPr lang="ko-KR" altLang="en-US" sz="3600"/>
              <a:t>산 달성을 위한 노력</a:t>
            </a:r>
            <a:r>
              <a:rPr lang="ja-JP" altLang="en-US" sz="3600"/>
              <a:t/>
            </a:r>
            <a:br>
              <a:rPr lang="ja-JP" altLang="en-US" sz="3600"/>
            </a:br>
            <a:endParaRPr lang="ja-JP" altLang="en-US" sz="36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158875"/>
            <a:ext cx="8164513" cy="5018088"/>
          </a:xfrm>
          <a:ln w="19050"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ja-JP" sz="9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dirty="0"/>
              <a:t>1</a:t>
            </a:r>
            <a:r>
              <a:rPr lang="ja-JP" altLang="en-US" dirty="0"/>
              <a:t>）</a:t>
            </a:r>
            <a:r>
              <a:rPr lang="ko-KR" altLang="en-US" dirty="0"/>
              <a:t>발정을 놓치지 않음</a:t>
            </a:r>
            <a:endParaRPr lang="en-US" altLang="ja-JP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dirty="0">
                <a:solidFill>
                  <a:srgbClr val="6600FF"/>
                </a:solidFill>
              </a:rPr>
              <a:t>　</a:t>
            </a:r>
            <a:r>
              <a:rPr lang="ja-JP" altLang="en-US" sz="2000" dirty="0">
                <a:solidFill>
                  <a:srgbClr val="6600FF"/>
                </a:solidFill>
              </a:rPr>
              <a:t>・</a:t>
            </a:r>
            <a:r>
              <a:rPr lang="ko-KR" altLang="en-US" sz="2000" dirty="0">
                <a:solidFill>
                  <a:srgbClr val="6600FF"/>
                </a:solidFill>
              </a:rPr>
              <a:t>관찰횟수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특히 분만 후 </a:t>
            </a:r>
            <a:r>
              <a:rPr lang="en-US" altLang="ko-KR" sz="2000" dirty="0">
                <a:solidFill>
                  <a:srgbClr val="6600FF"/>
                </a:solidFill>
              </a:rPr>
              <a:t>35~45</a:t>
            </a:r>
            <a:r>
              <a:rPr lang="ko-KR" altLang="en-US" sz="2000" dirty="0">
                <a:solidFill>
                  <a:srgbClr val="6600FF"/>
                </a:solidFill>
              </a:rPr>
              <a:t>일간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기록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우사를 약간 밝게 함</a:t>
            </a:r>
            <a:endParaRPr lang="en-US" altLang="ja-JP" sz="2000" dirty="0">
              <a:solidFill>
                <a:srgbClr val="6600FF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dirty="0"/>
              <a:t>2</a:t>
            </a:r>
            <a:r>
              <a:rPr lang="ja-JP" altLang="en-US" dirty="0"/>
              <a:t>）</a:t>
            </a:r>
            <a:r>
              <a:rPr lang="ko-KR" altLang="en-US" dirty="0"/>
              <a:t>적기 수정에 노력</a:t>
            </a:r>
            <a:endParaRPr lang="en-US" altLang="ja-JP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latin typeface="+mj-ea"/>
                <a:ea typeface="+mj-ea"/>
              </a:rPr>
              <a:t>　</a:t>
            </a:r>
            <a:r>
              <a:rPr lang="ja-JP" altLang="en-US" sz="2000" dirty="0">
                <a:solidFill>
                  <a:srgbClr val="6600FF"/>
                </a:solidFill>
                <a:latin typeface="+mj-ea"/>
                <a:ea typeface="+mj-ea"/>
              </a:rPr>
              <a:t> ・</a:t>
            </a:r>
            <a:r>
              <a:rPr lang="en-US" altLang="ja-JP" sz="2000" dirty="0">
                <a:solidFill>
                  <a:srgbClr val="6600FF"/>
                </a:solidFill>
                <a:latin typeface="+mj-ea"/>
                <a:ea typeface="+mj-ea"/>
              </a:rPr>
              <a:t>1</a:t>
            </a:r>
            <a:r>
              <a:rPr lang="ko-KR" altLang="en-US" sz="2000" dirty="0">
                <a:solidFill>
                  <a:srgbClr val="6600FF"/>
                </a:solidFill>
                <a:latin typeface="+mj-ea"/>
                <a:ea typeface="+mj-ea"/>
              </a:rPr>
              <a:t>두 마다 특징 파악</a:t>
            </a:r>
            <a:r>
              <a:rPr lang="en-US" altLang="ko-KR" sz="2000" dirty="0">
                <a:solidFill>
                  <a:srgbClr val="6600FF"/>
                </a:solidFill>
                <a:latin typeface="+mj-ea"/>
                <a:ea typeface="+mj-ea"/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  <a:latin typeface="+mj-ea"/>
                <a:ea typeface="+mj-ea"/>
              </a:rPr>
              <a:t>메모</a:t>
            </a:r>
            <a:r>
              <a:rPr lang="en-US" altLang="ko-KR" sz="2000" dirty="0">
                <a:solidFill>
                  <a:srgbClr val="6600FF"/>
                </a:solidFill>
                <a:latin typeface="+mj-ea"/>
                <a:ea typeface="+mj-ea"/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  <a:latin typeface="+mj-ea"/>
                <a:ea typeface="+mj-ea"/>
              </a:rPr>
              <a:t>기록</a:t>
            </a:r>
            <a:r>
              <a:rPr lang="en-US" altLang="ko-KR" sz="2000" dirty="0">
                <a:solidFill>
                  <a:srgbClr val="6600FF"/>
                </a:solidFill>
                <a:latin typeface="+mj-ea"/>
                <a:ea typeface="+mj-ea"/>
              </a:rPr>
              <a:t>, </a:t>
            </a:r>
            <a:r>
              <a:rPr lang="ko-KR" altLang="en-US" sz="2000" dirty="0" err="1">
                <a:solidFill>
                  <a:srgbClr val="6600FF"/>
                </a:solidFill>
                <a:latin typeface="+mj-ea"/>
                <a:ea typeface="+mj-ea"/>
              </a:rPr>
              <a:t>초회발정에서</a:t>
            </a:r>
            <a:r>
              <a:rPr lang="ko-KR" altLang="en-US" sz="2000" dirty="0">
                <a:solidFill>
                  <a:srgbClr val="6600FF"/>
                </a:solidFill>
                <a:latin typeface="+mj-ea"/>
                <a:ea typeface="+mj-ea"/>
              </a:rPr>
              <a:t> 수정</a:t>
            </a:r>
            <a:r>
              <a:rPr lang="en-US" altLang="ko-KR" sz="2000" dirty="0">
                <a:solidFill>
                  <a:srgbClr val="6600FF"/>
                </a:solidFill>
                <a:latin typeface="+mj-ea"/>
                <a:ea typeface="+mj-ea"/>
              </a:rPr>
              <a:t>, </a:t>
            </a:r>
            <a:r>
              <a:rPr lang="ko-KR" altLang="en-US" sz="2000" dirty="0" err="1">
                <a:solidFill>
                  <a:srgbClr val="6600FF"/>
                </a:solidFill>
                <a:latin typeface="+mj-ea"/>
                <a:ea typeface="+mj-ea"/>
              </a:rPr>
              <a:t>수정사와의</a:t>
            </a:r>
            <a:r>
              <a:rPr lang="ko-KR" altLang="en-US" sz="2000" dirty="0">
                <a:solidFill>
                  <a:srgbClr val="6600FF"/>
                </a:solidFill>
                <a:latin typeface="+mj-ea"/>
                <a:ea typeface="+mj-ea"/>
              </a:rPr>
              <a:t> 제휴</a:t>
            </a:r>
            <a:endParaRPr lang="en-US" altLang="ja-JP" sz="2000" dirty="0">
              <a:solidFill>
                <a:srgbClr val="6600FF"/>
              </a:solidFill>
              <a:latin typeface="+mj-ea"/>
              <a:ea typeface="+mj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dirty="0"/>
              <a:t>3</a:t>
            </a:r>
            <a:r>
              <a:rPr lang="ja-JP" altLang="en-US" dirty="0"/>
              <a:t>）</a:t>
            </a:r>
            <a:r>
              <a:rPr lang="ko-KR" altLang="en-US" dirty="0"/>
              <a:t>적정한 사육 관리하기</a:t>
            </a:r>
            <a:endParaRPr lang="en-US" altLang="ja-JP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6600FF"/>
                </a:solidFill>
              </a:rPr>
              <a:t> ・</a:t>
            </a:r>
            <a:r>
              <a:rPr lang="ko-KR" altLang="en-US" sz="2000" dirty="0">
                <a:solidFill>
                  <a:srgbClr val="6600FF"/>
                </a:solidFill>
              </a:rPr>
              <a:t>어미소의 건강관리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단계별 급여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운동과 일광욕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양질 조사료</a:t>
            </a:r>
            <a:endParaRPr lang="en-US" altLang="ja-JP" sz="2000" dirty="0">
              <a:solidFill>
                <a:srgbClr val="6600FF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dirty="0"/>
              <a:t>4</a:t>
            </a:r>
            <a:r>
              <a:rPr lang="ja-JP" altLang="en-US" dirty="0"/>
              <a:t>）</a:t>
            </a:r>
            <a:r>
              <a:rPr lang="ko-KR" altLang="en-US" dirty="0"/>
              <a:t>질병의 조기발견과 치료에 노력</a:t>
            </a:r>
            <a:endParaRPr lang="en-US" altLang="ja-JP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/>
              <a:t> 　</a:t>
            </a:r>
            <a:r>
              <a:rPr lang="ja-JP" altLang="en-US" sz="2000" dirty="0">
                <a:solidFill>
                  <a:srgbClr val="6600FF"/>
                </a:solidFill>
              </a:rPr>
              <a:t>・</a:t>
            </a:r>
            <a:r>
              <a:rPr lang="ko-KR" altLang="en-US" sz="2000" dirty="0">
                <a:solidFill>
                  <a:srgbClr val="6600FF"/>
                </a:solidFill>
              </a:rPr>
              <a:t>집단 검진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임신 감정</a:t>
            </a:r>
            <a:endParaRPr lang="en-US" altLang="ja-JP" sz="2000" dirty="0">
              <a:solidFill>
                <a:srgbClr val="6600FF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dirty="0"/>
              <a:t>5</a:t>
            </a:r>
            <a:r>
              <a:rPr lang="ja-JP" altLang="en-US" dirty="0"/>
              <a:t>）</a:t>
            </a:r>
            <a:r>
              <a:rPr lang="ko-KR" altLang="en-US" dirty="0"/>
              <a:t>사고발생의 예방에 노력</a:t>
            </a:r>
            <a:endParaRPr lang="en-US" altLang="ja-JP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6600FF"/>
                </a:solidFill>
              </a:rPr>
              <a:t>・</a:t>
            </a:r>
            <a:r>
              <a:rPr lang="ko-KR" altLang="en-US" sz="2000" dirty="0">
                <a:solidFill>
                  <a:srgbClr val="6600FF"/>
                </a:solidFill>
              </a:rPr>
              <a:t>임신말기는 단방에서</a:t>
            </a:r>
            <a:r>
              <a:rPr lang="en-US" altLang="ko-KR" sz="2000" dirty="0">
                <a:solidFill>
                  <a:srgbClr val="6600FF"/>
                </a:solidFill>
              </a:rPr>
              <a:t>, </a:t>
            </a:r>
            <a:r>
              <a:rPr lang="ko-KR" altLang="en-US" sz="2000" dirty="0">
                <a:solidFill>
                  <a:srgbClr val="6600FF"/>
                </a:solidFill>
              </a:rPr>
              <a:t>분만 예정일 전부터 관찰 증가</a:t>
            </a:r>
            <a:endParaRPr lang="en-US" altLang="ja-JP" sz="2000" dirty="0">
              <a:solidFill>
                <a:srgbClr val="6600FF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dirty="0"/>
              <a:t>6</a:t>
            </a:r>
            <a:r>
              <a:rPr lang="ja-JP" altLang="en-US" dirty="0"/>
              <a:t>）</a:t>
            </a:r>
            <a:r>
              <a:rPr lang="ko-KR" altLang="en-US" dirty="0"/>
              <a:t>기타</a:t>
            </a:r>
            <a:endParaRPr lang="en-US" altLang="ja-JP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200" dirty="0"/>
              <a:t>　</a:t>
            </a:r>
            <a:r>
              <a:rPr lang="ja-JP" altLang="en-US" sz="2200" dirty="0">
                <a:solidFill>
                  <a:srgbClr val="6600FF"/>
                </a:solidFill>
              </a:rPr>
              <a:t>・</a:t>
            </a:r>
            <a:r>
              <a:rPr lang="ko-KR" altLang="en-US" sz="2200" dirty="0" err="1">
                <a:solidFill>
                  <a:srgbClr val="6600FF"/>
                </a:solidFill>
              </a:rPr>
              <a:t>소사육에</a:t>
            </a:r>
            <a:r>
              <a:rPr lang="ko-KR" altLang="en-US" sz="2200" dirty="0">
                <a:solidFill>
                  <a:srgbClr val="6600FF"/>
                </a:solidFill>
              </a:rPr>
              <a:t> 대한 열의</a:t>
            </a:r>
            <a:r>
              <a:rPr lang="en-US" altLang="ko-KR" sz="2200" dirty="0">
                <a:solidFill>
                  <a:srgbClr val="6600FF"/>
                </a:solidFill>
              </a:rPr>
              <a:t>, </a:t>
            </a:r>
            <a:r>
              <a:rPr lang="ko-KR" altLang="en-US" sz="2200" dirty="0">
                <a:solidFill>
                  <a:srgbClr val="6600FF"/>
                </a:solidFill>
              </a:rPr>
              <a:t>경영의식</a:t>
            </a:r>
            <a:r>
              <a:rPr lang="en-US" altLang="ko-KR" sz="2200" dirty="0">
                <a:solidFill>
                  <a:srgbClr val="6600FF"/>
                </a:solidFill>
              </a:rPr>
              <a:t>, </a:t>
            </a:r>
            <a:r>
              <a:rPr lang="ko-KR" altLang="en-US" sz="2200" dirty="0">
                <a:solidFill>
                  <a:srgbClr val="6600FF"/>
                </a:solidFill>
              </a:rPr>
              <a:t>애정을 가지고 사육</a:t>
            </a:r>
            <a:endParaRPr lang="ja-JP" altLang="en-US" sz="2200" dirty="0">
              <a:solidFill>
                <a:srgbClr val="6600FF"/>
              </a:solidFill>
            </a:endParaRPr>
          </a:p>
        </p:txBody>
      </p:sp>
      <p:pic>
        <p:nvPicPr>
          <p:cNvPr id="189444" name="Picture 31" descr="図KAP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49012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26988"/>
            <a:ext cx="10375901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テキスト ボックス 2"/>
          <p:cNvSpPr txBox="1">
            <a:spLocks noChangeArrowheads="1"/>
          </p:cNvSpPr>
          <p:nvPr/>
        </p:nvSpPr>
        <p:spPr bwMode="auto">
          <a:xfrm>
            <a:off x="395288" y="6165850"/>
            <a:ext cx="4519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스트레스 예방 사육이 번식성적을 높임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0469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22640437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テキスト ボックス 2"/>
          <p:cNvSpPr txBox="1">
            <a:spLocks noChangeArrowheads="1"/>
          </p:cNvSpPr>
          <p:nvPr/>
        </p:nvSpPr>
        <p:spPr bwMode="auto">
          <a:xfrm>
            <a:off x="2124075" y="6346825"/>
            <a:ext cx="4519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스트레스 예방 사육이 번식성적을 높임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1493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28747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0189244"/>
              </p:ext>
            </p:extLst>
          </p:nvPr>
        </p:nvGraphicFramePr>
        <p:xfrm>
          <a:off x="900113" y="1069177"/>
          <a:ext cx="7416800" cy="4664079"/>
        </p:xfrm>
        <a:graphic>
          <a:graphicData uri="http://schemas.openxmlformats.org/drawingml/2006/table">
            <a:tbl>
              <a:tblPr/>
              <a:tblGrid>
                <a:gridCol w="3027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측 정 항 목</a:t>
                      </a:r>
                      <a:endParaRPr kumimoji="1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유전력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%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）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사양방법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%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）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높은 지방교잡</a:t>
                      </a:r>
                      <a:endParaRPr kumimoji="1" lang="ja-JP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등심단면적</a:t>
                      </a: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　</a:t>
                      </a: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　　　　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70</a:t>
                      </a: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 </a:t>
                      </a:r>
                      <a:endParaRPr kumimoji="1" lang="en-US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사료요구율</a:t>
                      </a: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 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　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50</a:t>
                      </a:r>
                      <a:endParaRPr kumimoji="1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50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낮은 지방교잡</a:t>
                      </a:r>
                      <a:r>
                        <a:rPr kumimoji="1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　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40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60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피하지방 두께</a:t>
                      </a: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　　　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60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일당 </a:t>
                      </a:r>
                      <a:r>
                        <a:rPr kumimoji="1" lang="ko-KR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증체량</a:t>
                      </a:r>
                      <a:endParaRPr kumimoji="1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40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60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암소의 번식성적</a:t>
                      </a:r>
                      <a:endParaRPr kumimoji="1" lang="ja-JP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90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（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참고</a:t>
                      </a: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）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사람의 키</a:t>
                      </a:r>
                      <a:endParaRPr kumimoji="1" lang="ja-JP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34" charset="-128"/>
                        <a:ea typeface="ＭＳ Ｐゴシック" pitchFamily="34" charset="-128"/>
                      </a:endParaRP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65</a:t>
                      </a:r>
                    </a:p>
                  </a:txBody>
                  <a:tcPr marL="91445" marR="91445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ＭＳ Ｐゴシック" pitchFamily="34" charset="-128"/>
                          <a:ea typeface="ＭＳ Ｐゴシック" pitchFamily="34" charset="-128"/>
                        </a:rPr>
                        <a:t>35</a:t>
                      </a:r>
                    </a:p>
                  </a:txBody>
                  <a:tcPr marL="91445" marR="91445"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Rectangle 60"/>
          <p:cNvSpPr>
            <a:spLocks noChangeArrowheads="1"/>
          </p:cNvSpPr>
          <p:nvPr/>
        </p:nvSpPr>
        <p:spPr bwMode="auto">
          <a:xfrm>
            <a:off x="1" y="16947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accent3"/>
                </a:solidFill>
                <a:latin typeface="HY헤드라인M" pitchFamily="18" charset="-127"/>
              </a:rPr>
              <a:t> </a:t>
            </a:r>
            <a:r>
              <a:rPr lang="ko-KR" altLang="en-US" sz="2800" dirty="0">
                <a:solidFill>
                  <a:schemeClr val="accent3"/>
                </a:solidFill>
                <a:latin typeface="HY헤드라인M" pitchFamily="18" charset="-127"/>
                <a:ea typeface="HY헤드라인M" pitchFamily="18" charset="-127"/>
              </a:rPr>
              <a:t>육우 사육성적과 </a:t>
            </a:r>
            <a:r>
              <a:rPr lang="ko-KR" altLang="en-US" sz="2800" dirty="0" err="1">
                <a:solidFill>
                  <a:schemeClr val="accent3"/>
                </a:solidFill>
                <a:latin typeface="HY헤드라인M" pitchFamily="18" charset="-127"/>
                <a:ea typeface="HY헤드라인M" pitchFamily="18" charset="-127"/>
              </a:rPr>
              <a:t>유전력</a:t>
            </a:r>
            <a:endParaRPr lang="ja-JP" altLang="en-US" sz="2800" dirty="0">
              <a:solidFill>
                <a:schemeClr val="accent3"/>
              </a:solidFill>
              <a:latin typeface="HY헤드라인M" pitchFamily="18" charset="-127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3629942" y="5805264"/>
            <a:ext cx="51185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Falconer</a:t>
            </a:r>
            <a:r>
              <a:rPr lang="ja-JP" altLang="en-US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＆</a:t>
            </a:r>
            <a:r>
              <a:rPr lang="en-US" altLang="ja-JP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Mackay, 1996. </a:t>
            </a:r>
            <a:r>
              <a:rPr lang="ko-KR" altLang="en-US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참고 작성</a:t>
            </a:r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ja-JP" altLang="en-US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木村信熙</a:t>
            </a:r>
            <a:r>
              <a:rPr lang="en-US" altLang="ja-JP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2013</a:t>
            </a:r>
            <a:r>
              <a:rPr lang="ja-JP" altLang="en-US" sz="1400" dirty="0">
                <a:solidFill>
                  <a:schemeClr val="bg1">
                    <a:lumMod val="65000"/>
                  </a:schemeClr>
                </a:solidFill>
                <a:latin typeface="굴림" pitchFamily="50" charset="-127"/>
                <a:ea typeface="굴림" pitchFamily="50" charset="-127"/>
              </a:rPr>
              <a:t>）</a:t>
            </a:r>
          </a:p>
        </p:txBody>
      </p:sp>
      <p:sp>
        <p:nvSpPr>
          <p:cNvPr id="8" name="Rectangle 242"/>
          <p:cNvSpPr>
            <a:spLocks noChangeArrowheads="1"/>
          </p:cNvSpPr>
          <p:nvPr/>
        </p:nvSpPr>
        <p:spPr bwMode="auto">
          <a:xfrm>
            <a:off x="8345488" y="6250162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773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テキスト ボックス 2"/>
          <p:cNvSpPr txBox="1">
            <a:spLocks noChangeArrowheads="1"/>
          </p:cNvSpPr>
          <p:nvPr/>
        </p:nvSpPr>
        <p:spPr bwMode="auto">
          <a:xfrm>
            <a:off x="2573338" y="6346825"/>
            <a:ext cx="4519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스트레스 예방 사육이 번식성적을 높임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2516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7767641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496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dirty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육용종 </a:t>
            </a:r>
            <a:r>
              <a:rPr lang="ko-KR" altLang="en-US" sz="3600" b="1" dirty="0" err="1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번식우에</a:t>
            </a:r>
            <a:r>
              <a:rPr lang="ko-KR" altLang="en-US" sz="3600" b="1" dirty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</a:rPr>
              <a:t> 희망사항</a:t>
            </a:r>
            <a:endParaRPr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3850" y="1268413"/>
            <a:ext cx="86407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１．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연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산성　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１년１산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      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짧은 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분만간격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 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높은 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분만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율 </a:t>
            </a: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/ 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정확한 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재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귀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      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12~13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개월 </a:t>
            </a: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90% 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이상 </a:t>
            </a: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분만후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40~60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２．포육능력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고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유량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        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높은 송아지 </a:t>
            </a:r>
            <a:r>
              <a:rPr kumimoji="1" lang="ko-KR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출하율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</a:t>
            </a:r>
            <a:r>
              <a:rPr kumimoji="1" lang="ko-KR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최고일유량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7~10kg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    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78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％ 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이상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    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180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 유량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800~1300kg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1" lang="ko-KR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흑모화종</a:t>
            </a:r>
            <a:r>
              <a:rPr kumimoji="1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．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사료이용성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저렴한 조사료 및 부산물 이용성이 높다 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</a:t>
            </a:r>
          </a:p>
          <a:p>
            <a:pPr marL="342900" marR="0" lvl="0" indent="-34290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．</a:t>
            </a:r>
            <a:r>
              <a: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장수성 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8~10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산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  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평균 번식공용연한은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7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~8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세에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5~6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산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  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번식성이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저하하지 않는 개체는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9~10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세에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7~8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산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</a:t>
            </a:r>
          </a:p>
        </p:txBody>
      </p:sp>
    </p:spTree>
    <p:extLst>
      <p:ext uri="{BB962C8B-B14F-4D97-AF65-F5344CB8AC3E}">
        <p14:creationId xmlns:p14="http://schemas.microsoft.com/office/powerpoint/2010/main" xmlns="" val="8962131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 descr="P1010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9228138" cy="68849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5305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적정영양에 의한 정상발정의 발현 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　　　　　　</a:t>
            </a:r>
            <a:endParaRPr lang="en-US" altLang="ja-JP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포유에 의한 영양손실의 회복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과도 수척 억제와 과비 억제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분만전후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개월의 사료급여 증가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850" y="44450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번식우의 적정 영양관리</a:t>
            </a:r>
            <a:endParaRPr kumimoji="1" lang="ja-JP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0661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05"/>
          <a:stretch>
            <a:fillRect/>
          </a:stretch>
        </p:blipFill>
        <p:spPr bwMode="auto">
          <a:xfrm>
            <a:off x="250825" y="1557338"/>
            <a:ext cx="4176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5" r="5905"/>
          <a:stretch>
            <a:fillRect/>
          </a:stretch>
        </p:blipFill>
        <p:spPr bwMode="auto">
          <a:xfrm>
            <a:off x="4716463" y="1573213"/>
            <a:ext cx="42481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1447800" y="5059363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ＢＣＳ　４</a:t>
            </a:r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6019800" y="5059363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ＢＣＳ　７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0825" y="44450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번식우의 </a:t>
            </a:r>
            <a:r>
              <a:rPr kumimoji="1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BCS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9791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850" y="44450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번식장애 예방 사료 </a:t>
            </a:r>
            <a:r>
              <a:rPr kumimoji="1" lang="ko-KR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급여법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0825" y="1628775"/>
            <a:ext cx="8893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①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발정이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안온다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</a:t>
            </a: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・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과도수척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에너지부족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: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난소정지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　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농후사료와 비타민제 보충급여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・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간기능저하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호르몬저하 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번식장애 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사료의 급변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X,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오염사료 급여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X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・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분만후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급이부족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갑자기 야윔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지방간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농후사료 보급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간기능강화제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・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 부족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에너지 과부족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난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포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낭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종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급여사료 내용 재검토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4577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850" y="53975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번식장애 예방 사료 </a:t>
            </a:r>
            <a:r>
              <a:rPr kumimoji="1" lang="ko-KR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급여법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7200" y="1719263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②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발정이 와도 수태가 안됨</a:t>
            </a:r>
            <a:endParaRPr kumimoji="1" lang="ja-JP" altLang="en-US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・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Ａ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부족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배란지연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Ａ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투여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알팔파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급여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・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질산태질소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Ａ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파괴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질소과잉 목초나 조기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예취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옥수수 주의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 ・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건물부족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Ｅ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부족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황체형성 부전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　　　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지방산칼슘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Ｅ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투여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xmlns="" val="4357131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700338" y="1557338"/>
            <a:ext cx="42481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거동이 불안정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외부자극 과민반응</a:t>
            </a:r>
            <a:endParaRPr kumimoji="1" lang="en-US" altLang="ko-K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포효행동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우사내를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빙빙 돈다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사료급여시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주위산만</a:t>
            </a:r>
            <a:endParaRPr kumimoji="1" lang="en-US" altLang="ko-K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채식량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감소</a:t>
            </a:r>
            <a:endParaRPr kumimoji="1" lang="en-US" altLang="ko-K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점액 유출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　　　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점액이 흘러내린다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점액 둔부에 부착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	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요부의 율동적 굴신 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850" y="53975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발정징후 발견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2520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発情２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9600"/>
            <a:ext cx="41052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発情３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1875"/>
            <a:ext cx="41052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06938" y="1066800"/>
            <a:ext cx="4114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발정우가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상대우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1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발정우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에 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승가자세를 취함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발정하지 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않은 소도 승가 할 경우 있다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ＤＨＰ特太ゴシック体" pitchFamily="2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ＤＨＰ特太ゴシック体" pitchFamily="2" charset="-128"/>
              <a:ea typeface="ＤＨＰ特太ゴシック体" pitchFamily="2" charset="-128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500563" y="3789363"/>
            <a:ext cx="44640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승가 허용해도 피하지 않고 허용상태에 들어간 소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ＤＨＰ特太ゴシック体" pitchFamily="2" charset="-128"/>
                <a:cs typeface="+mn-cs"/>
              </a:rPr>
              <a:t>, 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초기의 허용상태</a:t>
            </a: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발정의 확정은 어디까지나 </a:t>
            </a: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          </a:t>
            </a: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승가 허용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ＤＨＰ特太ゴシック体" pitchFamily="2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ＤＨＰ特太ゴシック体" pitchFamily="2" charset="-128"/>
              <a:ea typeface="ＤＨＰ特太ゴシック体" pitchFamily="2" charset="-128"/>
              <a:cs typeface="+mn-cs"/>
            </a:endParaRP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2667000" y="50292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ＤＨＰ特太ゴシック体" pitchFamily="2" charset="-128"/>
                <a:cs typeface="+mn-cs"/>
              </a:rPr>
              <a:t>乗駕許容</a:t>
            </a:r>
          </a:p>
        </p:txBody>
      </p:sp>
    </p:spTree>
    <p:extLst>
      <p:ext uri="{BB962C8B-B14F-4D97-AF65-F5344CB8AC3E}">
        <p14:creationId xmlns:p14="http://schemas.microsoft.com/office/powerpoint/2010/main" xmlns="" val="38617025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850" y="53975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 </a:t>
            </a:r>
            <a:r>
              <a:rPr kumimoji="1" lang="ko-KR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미발견</a:t>
            </a: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ko-KR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=</a:t>
            </a: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수태율</a:t>
            </a: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저하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0825" y="1412875"/>
            <a:ext cx="86423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１．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소의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발정간격 평균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21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。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미경산우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: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20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～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22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,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경산우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: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20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～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24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２．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발정개시시간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심야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～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이른 아침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                 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분만후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40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～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60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　　           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아침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・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저녁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１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２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회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관찰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(15~20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로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                           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  <a:sym typeface="Wingdings" pitchFamily="2" charset="2"/>
              </a:rPr>
              <a:t>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발정발견율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90%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  <a:sym typeface="Wingdings" pitchFamily="2" charset="2"/>
              </a:rPr>
              <a:t>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３．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분만 후 첫 회 수정 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40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일 이후에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                     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수태율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65-70%, 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목표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 </a:t>
            </a: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90%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07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제목 6"/>
          <p:cNvSpPr txBox="1">
            <a:spLocks/>
          </p:cNvSpPr>
          <p:nvPr/>
        </p:nvSpPr>
        <p:spPr bwMode="auto">
          <a:xfrm>
            <a:off x="0" y="218058"/>
            <a:ext cx="9144000" cy="4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육량지수 증가 전략 </a:t>
            </a:r>
          </a:p>
        </p:txBody>
      </p:sp>
      <p:sp>
        <p:nvSpPr>
          <p:cNvPr id="185347" name="내용 개체 틀 7"/>
          <p:cNvSpPr txBox="1">
            <a:spLocks/>
          </p:cNvSpPr>
          <p:nvPr/>
        </p:nvSpPr>
        <p:spPr bwMode="auto">
          <a:xfrm>
            <a:off x="468313" y="2421111"/>
            <a:ext cx="82296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u"/>
              <a:defRPr/>
            </a:pPr>
            <a:r>
              <a:rPr kumimoji="0" lang="ko-KR" altLang="en-US" b="1" dirty="0">
                <a:solidFill>
                  <a:srgbClr val="000000"/>
                </a:solidFill>
                <a:latin typeface="+mn-ea"/>
                <a:ea typeface="+mn-ea"/>
              </a:rPr>
              <a:t> 등심단면적 증가</a:t>
            </a:r>
            <a:endParaRPr kumimoji="0" lang="en-US" altLang="ko-KR" sz="2400" b="1" dirty="0">
              <a:solidFill>
                <a:srgbClr val="000000"/>
              </a:solidFill>
              <a:latin typeface="+mn-ea"/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ko-KR" sz="2400" b="1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 dirty="0">
                <a:solidFill>
                  <a:srgbClr val="3333FF"/>
                </a:solidFill>
                <a:latin typeface="+mn-ea"/>
                <a:ea typeface="+mn-ea"/>
              </a:rPr>
              <a:t>육성기 양질조사료 급여 </a:t>
            </a:r>
            <a:r>
              <a:rPr kumimoji="0" lang="en-US" altLang="ko-KR" sz="2400" b="1" dirty="0">
                <a:solidFill>
                  <a:srgbClr val="3333FF"/>
                </a:solidFill>
                <a:latin typeface="+mn-ea"/>
                <a:ea typeface="+mn-ea"/>
              </a:rPr>
              <a:t>(</a:t>
            </a:r>
            <a:r>
              <a:rPr kumimoji="0" lang="ko-KR" altLang="en-US" sz="2400" b="1" dirty="0">
                <a:solidFill>
                  <a:srgbClr val="3333FF"/>
                </a:solidFill>
                <a:latin typeface="+mn-ea"/>
                <a:ea typeface="+mn-ea"/>
              </a:rPr>
              <a:t>잘 먹는 게 양질</a:t>
            </a:r>
            <a:r>
              <a:rPr kumimoji="0" lang="en-US" altLang="ko-KR" sz="2400" b="1" dirty="0">
                <a:solidFill>
                  <a:srgbClr val="3333FF"/>
                </a:solidFill>
                <a:latin typeface="+mn-ea"/>
                <a:ea typeface="+mn-ea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ko-KR" sz="2400" b="1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 spc="-150" dirty="0">
                <a:solidFill>
                  <a:srgbClr val="FF0066"/>
                </a:solidFill>
                <a:latin typeface="+mn-ea"/>
                <a:ea typeface="+mn-ea"/>
              </a:rPr>
              <a:t>육성기  </a:t>
            </a:r>
            <a:r>
              <a:rPr kumimoji="0" lang="en-US" altLang="ko-KR" sz="2400" b="1" spc="-150" dirty="0">
                <a:solidFill>
                  <a:srgbClr val="FF0066"/>
                </a:solidFill>
                <a:latin typeface="+mn-ea"/>
                <a:ea typeface="+mn-ea"/>
              </a:rPr>
              <a:t>2</a:t>
            </a:r>
            <a:r>
              <a:rPr kumimoji="0" lang="ko-KR" altLang="en-US" sz="2400" b="1" spc="-150" dirty="0">
                <a:solidFill>
                  <a:srgbClr val="FF0066"/>
                </a:solidFill>
                <a:latin typeface="+mn-ea"/>
                <a:ea typeface="+mn-ea"/>
              </a:rPr>
              <a:t>개월 연장 </a:t>
            </a:r>
            <a:r>
              <a:rPr kumimoji="0" lang="en-US" altLang="ko-KR" sz="2400" b="1" spc="-150" dirty="0">
                <a:solidFill>
                  <a:srgbClr val="FF0066"/>
                </a:solidFill>
                <a:latin typeface="+mn-ea"/>
                <a:ea typeface="+mn-ea"/>
              </a:rPr>
              <a:t>(</a:t>
            </a:r>
            <a:r>
              <a:rPr kumimoji="0" lang="ko-KR" altLang="en-US" sz="2400" b="1" spc="-150" dirty="0">
                <a:solidFill>
                  <a:srgbClr val="FF0066"/>
                </a:solidFill>
                <a:latin typeface="+mn-ea"/>
                <a:ea typeface="+mn-ea"/>
              </a:rPr>
              <a:t>고단백 급여기간 연장</a:t>
            </a:r>
            <a:r>
              <a:rPr kumimoji="0" lang="en-US" altLang="ko-KR" sz="2400" b="1" spc="-150" dirty="0">
                <a:solidFill>
                  <a:srgbClr val="FF0066"/>
                </a:solidFill>
                <a:latin typeface="+mn-ea"/>
                <a:ea typeface="+mn-ea"/>
              </a:rPr>
              <a:t>) : 6~13</a:t>
            </a:r>
            <a:r>
              <a:rPr kumimoji="0" lang="ko-KR" altLang="en-US" sz="2400" b="1" spc="-150" dirty="0" err="1">
                <a:solidFill>
                  <a:srgbClr val="FF0066"/>
                </a:solidFill>
                <a:latin typeface="+mn-ea"/>
                <a:ea typeface="+mn-ea"/>
              </a:rPr>
              <a:t>월령</a:t>
            </a:r>
            <a:r>
              <a:rPr kumimoji="0" lang="en-US" altLang="ko-KR" sz="2400" b="1" spc="-150" dirty="0">
                <a:solidFill>
                  <a:srgbClr val="FF0066"/>
                </a:solidFill>
                <a:latin typeface="+mn-ea"/>
                <a:ea typeface="+mn-ea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ko-KR" sz="2400" b="1" spc="-150" dirty="0">
                <a:solidFill>
                  <a:srgbClr val="FF0066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스트레스 방지 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고온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kumimoji="0" lang="ko-KR" altLang="en-US" sz="2400" b="1" spc="-150" dirty="0" err="1">
                <a:solidFill>
                  <a:srgbClr val="000000"/>
                </a:solidFill>
                <a:latin typeface="+mn-ea"/>
                <a:ea typeface="+mn-ea"/>
              </a:rPr>
              <a:t>깔짚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깨끗한 물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등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  <a:endParaRPr kumimoji="0" lang="en-US" altLang="ko-KR" sz="2400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5" name="내용 개체 틀 7"/>
          <p:cNvSpPr txBox="1">
            <a:spLocks/>
          </p:cNvSpPr>
          <p:nvPr/>
        </p:nvSpPr>
        <p:spPr bwMode="auto">
          <a:xfrm>
            <a:off x="457200" y="4625627"/>
            <a:ext cx="8229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u"/>
              <a:defRPr/>
            </a:pPr>
            <a:r>
              <a:rPr kumimoji="0" lang="ko-KR" altLang="en-US" b="1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b="1" dirty="0" err="1">
                <a:solidFill>
                  <a:srgbClr val="000000"/>
                </a:solidFill>
                <a:latin typeface="+mn-ea"/>
                <a:ea typeface="+mn-ea"/>
              </a:rPr>
              <a:t>등지방</a:t>
            </a:r>
            <a:r>
              <a:rPr kumimoji="0" lang="ko-KR" altLang="en-US" b="1" dirty="0">
                <a:solidFill>
                  <a:srgbClr val="000000"/>
                </a:solidFill>
                <a:latin typeface="+mn-ea"/>
                <a:ea typeface="+mn-ea"/>
              </a:rPr>
              <a:t> 저감</a:t>
            </a:r>
            <a:endParaRPr kumimoji="0" lang="en-US" altLang="ko-KR" b="1" dirty="0">
              <a:solidFill>
                <a:srgbClr val="000000"/>
              </a:solidFill>
              <a:latin typeface="+mn-ea"/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ko-KR" b="1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 dirty="0">
                <a:solidFill>
                  <a:srgbClr val="00B050"/>
                </a:solidFill>
                <a:latin typeface="+mn-ea"/>
                <a:ea typeface="+mn-ea"/>
              </a:rPr>
              <a:t>에너지 과다급여 방지</a:t>
            </a:r>
            <a:endParaRPr kumimoji="0" lang="en-US" altLang="ko-KR" sz="2400" b="1" dirty="0">
              <a:solidFill>
                <a:srgbClr val="00B050"/>
              </a:solidFill>
              <a:latin typeface="+mn-ea"/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/>
            </a:pPr>
            <a:r>
              <a:rPr kumimoji="0" lang="ko-KR" altLang="en-US" sz="2400" b="1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>
                <a:solidFill>
                  <a:srgbClr val="000000"/>
                </a:solidFill>
                <a:latin typeface="+mn-ea"/>
                <a:ea typeface="+mn-ea"/>
              </a:rPr>
              <a:t>스트레스 저감 </a:t>
            </a:r>
            <a:r>
              <a:rPr kumimoji="0" lang="en-US" altLang="ko-KR" sz="2400" b="1" dirty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고온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kumimoji="0" lang="ko-KR" altLang="en-US" sz="2400" b="1" spc="-150" dirty="0" err="1">
                <a:solidFill>
                  <a:srgbClr val="000000"/>
                </a:solidFill>
                <a:latin typeface="+mn-ea"/>
                <a:ea typeface="+mn-ea"/>
              </a:rPr>
              <a:t>깔짚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, 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깨끗한 물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sz="2400" b="1" spc="-150" dirty="0">
                <a:solidFill>
                  <a:srgbClr val="000000"/>
                </a:solidFill>
                <a:latin typeface="+mn-ea"/>
                <a:ea typeface="+mn-ea"/>
              </a:rPr>
              <a:t>등</a:t>
            </a:r>
            <a:r>
              <a:rPr kumimoji="0" lang="en-US" altLang="ko-KR" sz="2400" b="1" spc="-150" dirty="0">
                <a:solidFill>
                  <a:srgbClr val="000000"/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6" name="내용 개체 틀 7"/>
          <p:cNvSpPr txBox="1">
            <a:spLocks/>
          </p:cNvSpPr>
          <p:nvPr/>
        </p:nvSpPr>
        <p:spPr bwMode="auto">
          <a:xfrm>
            <a:off x="492125" y="980728"/>
            <a:ext cx="840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u"/>
              <a:defRPr/>
            </a:pPr>
            <a:r>
              <a:rPr kumimoji="0" lang="ko-KR" altLang="en-US" b="1" dirty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kumimoji="0" lang="ko-KR" altLang="en-US" b="1" spc="-150" dirty="0">
                <a:solidFill>
                  <a:srgbClr val="000000"/>
                </a:solidFill>
                <a:latin typeface="+mn-ea"/>
                <a:ea typeface="+mn-ea"/>
              </a:rPr>
              <a:t>비육 </a:t>
            </a:r>
            <a:r>
              <a:rPr kumimoji="0" lang="ko-KR" altLang="en-US" b="1" spc="-150" dirty="0" err="1">
                <a:solidFill>
                  <a:srgbClr val="000000"/>
                </a:solidFill>
                <a:latin typeface="+mn-ea"/>
                <a:ea typeface="+mn-ea"/>
              </a:rPr>
              <a:t>밑소</a:t>
            </a:r>
            <a:r>
              <a:rPr kumimoji="0" lang="ko-KR" altLang="en-US" b="1" spc="-150" dirty="0">
                <a:solidFill>
                  <a:srgbClr val="000000"/>
                </a:solidFill>
                <a:latin typeface="+mn-ea"/>
                <a:ea typeface="+mn-ea"/>
              </a:rPr>
              <a:t> 사양관리 개선 </a:t>
            </a:r>
            <a:r>
              <a:rPr kumimoji="0" lang="en-US" altLang="ko-KR" b="1" spc="-150" dirty="0">
                <a:solidFill>
                  <a:srgbClr val="000000"/>
                </a:solidFill>
                <a:latin typeface="+mn-ea"/>
                <a:ea typeface="+mn-ea"/>
              </a:rPr>
              <a:t>      </a:t>
            </a:r>
            <a:r>
              <a:rPr kumimoji="0" lang="ko-KR" altLang="en-US" b="1" spc="-150" dirty="0">
                <a:solidFill>
                  <a:srgbClr val="FF0000"/>
                </a:solidFill>
                <a:latin typeface="+mn-ea"/>
                <a:ea typeface="+mn-ea"/>
              </a:rPr>
              <a:t>반추위 발달</a:t>
            </a:r>
            <a:endParaRPr kumimoji="0" lang="en-US" altLang="ko-KR" b="1" spc="-150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rgbClr val="0000FF"/>
              </a:buClr>
              <a:buFontTx/>
              <a:buNone/>
              <a:defRPr/>
            </a:pPr>
            <a:r>
              <a:rPr kumimoji="0" lang="ko-KR" altLang="en-US" b="1" spc="-150" dirty="0">
                <a:solidFill>
                  <a:srgbClr val="000000"/>
                </a:solidFill>
                <a:latin typeface="+mn-ea"/>
                <a:ea typeface="+mn-ea"/>
              </a:rPr>
              <a:t>               </a:t>
            </a:r>
            <a:r>
              <a:rPr kumimoji="0" lang="ko-KR" altLang="en-US" b="1" spc="-150" dirty="0" err="1">
                <a:solidFill>
                  <a:srgbClr val="000000"/>
                </a:solidFill>
                <a:latin typeface="+mn-ea"/>
                <a:ea typeface="+mn-ea"/>
              </a:rPr>
              <a:t>증체량</a:t>
            </a:r>
            <a:r>
              <a:rPr kumimoji="0" lang="en-US" altLang="ko-KR" b="1" spc="-150" dirty="0">
                <a:solidFill>
                  <a:srgbClr val="000000"/>
                </a:solidFill>
                <a:latin typeface="+mn-ea"/>
                <a:ea typeface="+mn-ea"/>
              </a:rPr>
              <a:t>/</a:t>
            </a:r>
            <a:r>
              <a:rPr kumimoji="0" lang="ko-KR" altLang="en-US" b="1" spc="-150" dirty="0">
                <a:solidFill>
                  <a:srgbClr val="000000"/>
                </a:solidFill>
                <a:latin typeface="+mn-ea"/>
                <a:ea typeface="+mn-ea"/>
              </a:rPr>
              <a:t>사육기간       비육기간 단축</a:t>
            </a:r>
            <a:endParaRPr kumimoji="0" lang="en-US" altLang="ko-KR" sz="2400" b="1" spc="-15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507335" y="1175990"/>
            <a:ext cx="5048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1764506" y="1744315"/>
            <a:ext cx="5032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5507335" y="1774478"/>
            <a:ext cx="5048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3261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latin typeface="맑은 고딕" pitchFamily="50" charset="-127"/>
              </a:rPr>
              <a:t>１．</a:t>
            </a:r>
            <a:r>
              <a:rPr lang="ko-KR" altLang="en-US" sz="2800" b="1" dirty="0">
                <a:latin typeface="맑은 고딕" pitchFamily="50" charset="-127"/>
                <a:ea typeface="맑은 고딕" pitchFamily="50" charset="-127"/>
              </a:rPr>
              <a:t>저렴한 사료자원 이용</a:t>
            </a:r>
            <a:r>
              <a:rPr lang="ja-JP" altLang="en-US" sz="2800" b="1" dirty="0">
                <a:latin typeface="맑은 고딕" pitchFamily="50" charset="-127"/>
              </a:rPr>
              <a:t>　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latin typeface="맑은 고딕" pitchFamily="50" charset="-127"/>
              </a:rPr>
              <a:t>　　　　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그러나</a:t>
            </a:r>
            <a:r>
              <a:rPr lang="en-US" altLang="ko-KR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조악한 사료는 사용하지 않는다</a:t>
            </a:r>
            <a:endParaRPr lang="ja-JP" altLang="en-US" sz="2800" b="1" dirty="0">
              <a:solidFill>
                <a:srgbClr val="CC0000"/>
              </a:solidFill>
              <a:latin typeface="맑은 고딕" pitchFamily="50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latin typeface="맑은 고딕" pitchFamily="50" charset="-127"/>
              </a:rPr>
              <a:t>２．</a:t>
            </a:r>
            <a:r>
              <a:rPr lang="ko-KR" altLang="en-US" sz="2800" b="1" dirty="0">
                <a:latin typeface="맑은 고딕" pitchFamily="50" charset="-127"/>
                <a:ea typeface="맑은 고딕" pitchFamily="50" charset="-127"/>
              </a:rPr>
              <a:t>살찌우면 안 된다</a:t>
            </a:r>
            <a:endParaRPr lang="ja-JP" altLang="en-US" sz="2800" b="1" dirty="0">
              <a:latin typeface="맑은 고딕" pitchFamily="50" charset="-127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latin typeface="맑은 고딕" pitchFamily="50" charset="-127"/>
              </a:rPr>
              <a:t>　　　　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그러나</a:t>
            </a:r>
            <a:r>
              <a:rPr lang="en-US" altLang="ko-KR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너무 마르면 안 된다</a:t>
            </a:r>
            <a:r>
              <a:rPr lang="en-US" altLang="ko-KR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ja-JP" altLang="en-US" sz="2800" b="1" dirty="0">
              <a:solidFill>
                <a:srgbClr val="CC0000"/>
              </a:solidFill>
              <a:latin typeface="맑은 고딕" pitchFamily="50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latin typeface="맑은 고딕" pitchFamily="50" charset="-127"/>
              </a:rPr>
              <a:t>３．</a:t>
            </a:r>
            <a:r>
              <a:rPr lang="ko-KR" altLang="en-US" sz="2800" b="1" dirty="0">
                <a:latin typeface="맑은 고딕" pitchFamily="50" charset="-127"/>
                <a:ea typeface="맑은 고딕" pitchFamily="50" charset="-127"/>
              </a:rPr>
              <a:t>발정징후를 놓치면 안 된다</a:t>
            </a:r>
            <a:r>
              <a:rPr lang="en-US" altLang="ko-KR" sz="2800" b="1" dirty="0">
                <a:latin typeface="맑은 고딕" pitchFamily="50" charset="-127"/>
                <a:ea typeface="맑은 고딕" pitchFamily="50" charset="-127"/>
              </a:rPr>
              <a:t>.</a:t>
            </a:r>
            <a:endParaRPr lang="ja-JP" altLang="en-US" sz="2800" b="1" dirty="0">
              <a:latin typeface="맑은 고딕" pitchFamily="50" charset="-127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latin typeface="맑은 고딕" pitchFamily="50" charset="-127"/>
              </a:rPr>
              <a:t>　　　　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</a:rPr>
              <a:t>년</a:t>
            </a:r>
            <a:r>
              <a:rPr lang="en-US" altLang="ko-KR" sz="2800" b="1" dirty="0">
                <a:solidFill>
                  <a:srgbClr val="CC0000"/>
                </a:solidFill>
                <a:latin typeface="맑은 고딕" pitchFamily="50" charset="-127"/>
              </a:rPr>
              <a:t>1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</a:rPr>
              <a:t>산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이기 때문에 수정은 </a:t>
            </a:r>
            <a:r>
              <a:rPr lang="en-US" altLang="ko-KR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2800" b="1" dirty="0">
                <a:solidFill>
                  <a:srgbClr val="CC0000"/>
                </a:solidFill>
                <a:latin typeface="맑은 고딕" pitchFamily="50" charset="-127"/>
                <a:ea typeface="맑은 고딕" pitchFamily="50" charset="-127"/>
              </a:rPr>
              <a:t>번의 기회뿐</a:t>
            </a:r>
            <a:endParaRPr lang="ja-JP" altLang="en-US" sz="2800" b="1" dirty="0">
              <a:solidFill>
                <a:srgbClr val="CC0000"/>
              </a:solidFill>
              <a:latin typeface="맑은 고딕" pitchFamily="50" charset="-127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solidFill>
                  <a:srgbClr val="FFFF00"/>
                </a:solidFill>
                <a:latin typeface="맑은 고딕" pitchFamily="50" charset="-127"/>
              </a:rPr>
              <a:t>４．</a:t>
            </a:r>
            <a:r>
              <a:rPr lang="ko-KR" altLang="en-US" sz="2800" b="1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분만전후</a:t>
            </a:r>
            <a:r>
              <a:rPr lang="ko-KR" altLang="en-US" sz="28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8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28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개월의 증량 사료급여</a:t>
            </a:r>
            <a:endParaRPr lang="en-US" altLang="ko-KR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ja-JP" sz="28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sz="2800" b="1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송아지의 양호한 발육은 어미의 영양상태에 달려 </a:t>
            </a:r>
            <a:endParaRPr lang="ja-JP" altLang="en-US" sz="2800" b="1" dirty="0">
              <a:solidFill>
                <a:srgbClr val="FFFF00"/>
              </a:solidFill>
              <a:latin typeface="맑은 고딕" pitchFamily="50" charset="-127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850" y="44450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번식우</a:t>
            </a: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사양의 요점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1684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686800" cy="5040312"/>
          </a:xfrm>
        </p:spPr>
        <p:txBody>
          <a:bodyPr/>
          <a:lstStyle/>
          <a:p>
            <a:pPr lvl="1" eaLnBrk="1" hangingPunct="1"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Cu  : 	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결합조직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・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혈관의 조성에 필요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　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		  	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사료중의 함량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18mg/kg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 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보급권장</a:t>
            </a:r>
            <a:endParaRPr lang="ja-JP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Mn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: 	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성호르몬 합성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난소기능의 회복에 필요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　　　　 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	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적정요구량</a:t>
            </a:r>
            <a:r>
              <a:rPr lang="ja-JP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40mg/kg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Zn  : 	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핵산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・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단백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・</a:t>
            </a:r>
            <a:r>
              <a:rPr lang="ko-KR" alt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당대사에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필요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　　　　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	</a:t>
            </a:r>
            <a:r>
              <a:rPr lang="ko-KR" alt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비유중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부족 </a:t>
            </a: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 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적정요구량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30mg/kg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Fe  : 	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과잉급여 하는 농장이 많음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일본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　      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</a:rPr>
              <a:t>	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철의 과잉은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Cu, Zn</a:t>
            </a:r>
            <a:r>
              <a:rPr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의 흡수저하</a:t>
            </a:r>
            <a:endParaRPr lang="ja-JP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850" y="125413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번식우에</a:t>
            </a: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필요한 미량광물질 보충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8786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850" y="53975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출생 송아지에 희망사항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44538" y="1600200"/>
            <a:ext cx="77152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１．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질병저항성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설사와 폐렴에 노출되지 않는다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２．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체격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골격</a:t>
            </a:r>
            <a:r>
              <a:rPr kumimoji="1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충실</a:t>
            </a:r>
            <a:endParaRPr kumimoji="1" lang="en-US" altLang="ko-K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장래의 비육과정에서 큰 </a:t>
            </a:r>
            <a:r>
              <a:rPr kumimoji="1" lang="ko-KR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증체량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３．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소화기능 발달</a:t>
            </a:r>
            <a:endParaRPr kumimoji="1" lang="en-US" altLang="ko-K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장래의 비육과정에서 높은 채식능력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４．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육질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・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자질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아비의 유전자 지배를 이어 받음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578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03350" y="4919663"/>
            <a:ext cx="434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에너지원과 영양소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403350" y="1916113"/>
            <a:ext cx="2106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면역의 획득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258888" y="2357438"/>
            <a:ext cx="66976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　　　　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면역글로불린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IgG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)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＝ 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항체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   　　　　</a:t>
            </a:r>
            <a:r>
              <a:rPr kumimoji="1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림파구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, </a:t>
            </a:r>
            <a:r>
              <a:rPr kumimoji="1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사이토카인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　　　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082800" y="5353050"/>
            <a:ext cx="5748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지방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・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유당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・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단백질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・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비타민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ＭＳ Ｐゴシック" pitchFamily="34" charset="-128"/>
                <a:cs typeface="+mn-cs"/>
              </a:rPr>
              <a:t>・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미네랄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60363" y="4344988"/>
            <a:ext cx="845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송아지는 </a:t>
            </a: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저영양상태에서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태어난다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23850" y="1196975"/>
            <a:ext cx="4752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송아지의 저항력이 약함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95288" y="6073775"/>
            <a:ext cx="5948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태아변의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배설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…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완화제작용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041900" y="1268413"/>
            <a:ext cx="3995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송아지는 어미소의 태내에서 면역력 받지 않음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971550" y="3267075"/>
            <a:ext cx="75612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초유급여로 송아지에 충분한 항체를 주어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병원미생물의 감염 방어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,</a:t>
            </a:r>
            <a:r>
              <a:rPr kumimoji="1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질병을 예방한다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ＭＳ Ｐゴシック" pitchFamily="34" charset="-128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23850" y="53975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초유의 중요성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3486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4" descr="IMG_15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3" t="15379" r="19608" b="15379"/>
          <a:stretch>
            <a:fillRect/>
          </a:stretch>
        </p:blipFill>
        <p:spPr bwMode="auto">
          <a:xfrm>
            <a:off x="-252413" y="-26988"/>
            <a:ext cx="94091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413" y="5994400"/>
            <a:ext cx="4319588" cy="863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b="1" dirty="0"/>
              <a:t>Creep feeding</a:t>
            </a:r>
            <a:r>
              <a:rPr lang="en-US" altLang="ja-JP" dirty="0"/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4675" y="5732463"/>
            <a:ext cx="2628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 별도사육 </a:t>
            </a:r>
          </a:p>
        </p:txBody>
      </p:sp>
    </p:spTree>
    <p:extLst>
      <p:ext uri="{BB962C8B-B14F-4D97-AF65-F5344CB8AC3E}">
        <p14:creationId xmlns:p14="http://schemas.microsoft.com/office/powerpoint/2010/main" xmlns="" val="7847746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27025" y="1557338"/>
            <a:ext cx="4316413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어미소의 발정재귀촉진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포유에 의한 난소기능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회복지연을 방지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송아지의 </a:t>
            </a:r>
            <a:r>
              <a:rPr kumimoji="1" lang="ko-KR" alt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감염증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방지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어미소와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송아지의  </a:t>
            </a:r>
            <a:endParaRPr kumimoji="1" lang="en-US" altLang="ko-KR" sz="2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ko-KR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   </a:t>
            </a:r>
            <a:r>
              <a:rPr kumimoji="1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en-US" altLang="ko-KR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격리</a:t>
            </a:r>
            <a:r>
              <a:rPr kumimoji="1" lang="ja-JP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・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감염예방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 영양공급 안정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대용유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 정량급여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송아지의 소화기 발달촉진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ＭＳ Ｐゴシック"/>
                <a:cs typeface="+mn-cs"/>
              </a:rPr>
              <a:t>　　　</a:t>
            </a:r>
            <a:r>
              <a:rPr kumimoji="1" lang="ko-KR" alt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고형사료 적응</a:t>
            </a:r>
            <a:endParaRPr kumimoji="1" lang="ja-JP" altLang="en-US" sz="25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맑은 고딕" pitchFamily="50" charset="-127"/>
              <a:ea typeface="ＭＳ Ｐゴシック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850" y="53975"/>
            <a:ext cx="8496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송아지 조기이유의 이점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09924" name="Picture 4" descr="DSC03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2" t="9448" r="5315" b="3543"/>
          <a:stretch>
            <a:fillRect/>
          </a:stretch>
        </p:blipFill>
        <p:spPr bwMode="auto">
          <a:xfrm>
            <a:off x="4427538" y="1658938"/>
            <a:ext cx="44656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17202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82601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pic>
        <p:nvPicPr>
          <p:cNvPr id="211972" name="Picture 4" descr="우리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-119063"/>
            <a:ext cx="930275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0" y="1008311"/>
            <a:ext cx="9324527" cy="224676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관심</a:t>
            </a:r>
            <a:r>
              <a:rPr kumimoji="1" lang="en-US" altLang="ko-KR" sz="60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1" lang="en-US" altLang="ko-KR" sz="60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</a:t>
            </a:r>
            <a:r>
              <a:rPr kumimoji="1" lang="ko-KR" altLang="en-US" sz="60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정성</a:t>
            </a:r>
            <a:r>
              <a:rPr kumimoji="1" lang="en-US" altLang="ko-KR" sz="60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</a:t>
            </a:r>
            <a:r>
              <a:rPr kumimoji="1" lang="ko-KR" altLang="en-US" sz="6000" b="1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사랑</a:t>
            </a:r>
            <a:r>
              <a:rPr kumimoji="1" lang="ko-KR" altLang="en-US" sz="60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1" lang="en-US" altLang="ko-KR" sz="6000" b="0" i="1" u="none" strike="noStrike" kern="1200" cap="none" spc="0" normalizeH="0" baseline="0" noProof="0" dirty="0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kumimoji="1" lang="en-US" altLang="ko-KR" sz="8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kumimoji="1" lang="ko-KR" altLang="en-US" sz="8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보답</a:t>
            </a:r>
          </a:p>
        </p:txBody>
      </p:sp>
      <p:sp>
        <p:nvSpPr>
          <p:cNvPr id="6" name="타원 5"/>
          <p:cNvSpPr/>
          <p:nvPr/>
        </p:nvSpPr>
        <p:spPr>
          <a:xfrm>
            <a:off x="-496514" y="5082208"/>
            <a:ext cx="3433486" cy="2034123"/>
          </a:xfrm>
          <a:prstGeom prst="ellipse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8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선택</a:t>
            </a:r>
          </a:p>
        </p:txBody>
      </p:sp>
      <p:sp>
        <p:nvSpPr>
          <p:cNvPr id="7" name="타원 6"/>
          <p:cNvSpPr/>
          <p:nvPr/>
        </p:nvSpPr>
        <p:spPr>
          <a:xfrm>
            <a:off x="6128222" y="5082208"/>
            <a:ext cx="3433486" cy="2034123"/>
          </a:xfrm>
          <a:prstGeom prst="ellipse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88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실천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6967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모서리가 둥근 직사각형 6"/>
          <p:cNvSpPr>
            <a:spLocks noChangeArrowheads="1"/>
          </p:cNvSpPr>
          <p:nvPr/>
        </p:nvSpPr>
        <p:spPr bwMode="auto">
          <a:xfrm>
            <a:off x="142875" y="214313"/>
            <a:ext cx="7818438" cy="1189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  <a:ln w="12700" cap="sq" algn="ctr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휴먼둥근헤드라인" pitchFamily="18" charset="-127"/>
                <a:ea typeface="휴먼둥근헤드라인" pitchFamily="18" charset="-127"/>
                <a:cs typeface="+mn-cs"/>
              </a:rPr>
              <a:t>기본에 충실해야 합니다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28624" y="2632075"/>
            <a:ext cx="8535864" cy="612775"/>
            <a:chOff x="1338" y="617"/>
            <a:chExt cx="3856" cy="4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0608" name="AutoShape 28"/>
            <p:cNvSpPr>
              <a:spLocks noChangeArrowheads="1"/>
            </p:cNvSpPr>
            <p:nvPr/>
          </p:nvSpPr>
          <p:spPr bwMode="auto">
            <a:xfrm>
              <a:off x="1338" y="617"/>
              <a:ext cx="3856" cy="454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110609" name="Text Box 29"/>
            <p:cNvSpPr txBox="1">
              <a:spLocks noChangeArrowheads="1"/>
            </p:cNvSpPr>
            <p:nvPr/>
          </p:nvSpPr>
          <p:spPr bwMode="auto">
            <a:xfrm>
              <a:off x="1474" y="636"/>
              <a:ext cx="3446" cy="38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기본관리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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물 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/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바닥관리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/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사람관리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28625" y="3560763"/>
            <a:ext cx="8535863" cy="612775"/>
            <a:chOff x="1338" y="617"/>
            <a:chExt cx="4074" cy="4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0606" name="AutoShape 28"/>
            <p:cNvSpPr>
              <a:spLocks noChangeArrowheads="1"/>
            </p:cNvSpPr>
            <p:nvPr/>
          </p:nvSpPr>
          <p:spPr bwMode="auto">
            <a:xfrm>
              <a:off x="1338" y="617"/>
              <a:ext cx="4074" cy="454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110607" name="Text Box 29"/>
            <p:cNvSpPr txBox="1">
              <a:spLocks noChangeArrowheads="1"/>
            </p:cNvSpPr>
            <p:nvPr/>
          </p:nvSpPr>
          <p:spPr bwMode="auto">
            <a:xfrm>
              <a:off x="1474" y="636"/>
              <a:ext cx="3799" cy="38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환경관리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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기온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/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바람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/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사람 등 스트레스 최소화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 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28624" y="4479925"/>
            <a:ext cx="8535864" cy="612775"/>
            <a:chOff x="1338" y="617"/>
            <a:chExt cx="3856" cy="4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0604" name="AutoShape 28"/>
            <p:cNvSpPr>
              <a:spLocks noChangeArrowheads="1"/>
            </p:cNvSpPr>
            <p:nvPr/>
          </p:nvSpPr>
          <p:spPr bwMode="auto">
            <a:xfrm>
              <a:off x="1338" y="617"/>
              <a:ext cx="3856" cy="454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110605" name="Text Box 29"/>
            <p:cNvSpPr txBox="1">
              <a:spLocks noChangeArrowheads="1"/>
            </p:cNvSpPr>
            <p:nvPr/>
          </p:nvSpPr>
          <p:spPr bwMode="auto">
            <a:xfrm>
              <a:off x="1474" y="636"/>
              <a:ext cx="3557" cy="38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사양관리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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단계별 급여프로그램 철저한 준수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28625" y="5387975"/>
            <a:ext cx="8535863" cy="612775"/>
            <a:chOff x="1338" y="617"/>
            <a:chExt cx="3856" cy="4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0602" name="AutoShape 28"/>
            <p:cNvSpPr>
              <a:spLocks noChangeArrowheads="1"/>
            </p:cNvSpPr>
            <p:nvPr/>
          </p:nvSpPr>
          <p:spPr bwMode="auto">
            <a:xfrm>
              <a:off x="1338" y="617"/>
              <a:ext cx="3856" cy="454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110603" name="Text Box 29"/>
            <p:cNvSpPr txBox="1">
              <a:spLocks noChangeArrowheads="1"/>
            </p:cNvSpPr>
            <p:nvPr/>
          </p:nvSpPr>
          <p:spPr bwMode="auto">
            <a:xfrm>
              <a:off x="1474" y="636"/>
              <a:ext cx="3545" cy="38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경영관리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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서비스활용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/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출하관리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/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경영분석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8624" y="1714500"/>
            <a:ext cx="8535863" cy="612775"/>
            <a:chOff x="1338" y="617"/>
            <a:chExt cx="3856" cy="4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0600" name="AutoShape 28"/>
            <p:cNvSpPr>
              <a:spLocks noChangeArrowheads="1"/>
            </p:cNvSpPr>
            <p:nvPr/>
          </p:nvSpPr>
          <p:spPr bwMode="auto">
            <a:xfrm>
              <a:off x="1338" y="617"/>
              <a:ext cx="3856" cy="454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110601" name="Text Box 29"/>
            <p:cNvSpPr txBox="1">
              <a:spLocks noChangeArrowheads="1"/>
            </p:cNvSpPr>
            <p:nvPr/>
          </p:nvSpPr>
          <p:spPr bwMode="auto">
            <a:xfrm>
              <a:off x="1474" y="636"/>
              <a:ext cx="3232" cy="38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밑소관리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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혈통 </a:t>
              </a:r>
              <a:r>
                <a:rPr kumimoji="1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/ </a:t>
              </a:r>
              <a:r>
                <a:rPr kumimoji="1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  <a:sym typeface="Wingdings" pitchFamily="2" charset="2"/>
                </a:rPr>
                <a:t>알면 알수록 돈</a:t>
              </a:r>
              <a:endPara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430456"/>
      </p:ext>
    </p:extLst>
  </p:cSld>
  <p:clrMapOvr>
    <a:masterClrMapping/>
  </p:clrMapOvr>
  <p:transition spd="slow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그림 4" descr="IMG_56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00508" y="260648"/>
            <a:ext cx="1107996" cy="49685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12951651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8796"/>
            <a:ext cx="810988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직선 연결선 3"/>
          <p:cNvCxnSpPr/>
          <p:nvPr/>
        </p:nvCxnSpPr>
        <p:spPr>
          <a:xfrm>
            <a:off x="1835696" y="2560873"/>
            <a:ext cx="2233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flipV="1">
            <a:off x="4069308" y="2737547"/>
            <a:ext cx="1521690" cy="10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590998" y="2914221"/>
            <a:ext cx="1573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7164288" y="3108473"/>
            <a:ext cx="1213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/>
          <p:nvPr/>
        </p:nvSpPr>
        <p:spPr>
          <a:xfrm>
            <a:off x="207229" y="1648445"/>
            <a:ext cx="1268427" cy="2860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 err="1">
                <a:solidFill>
                  <a:srgbClr val="FF0000"/>
                </a:solidFill>
                <a:latin typeface="+mn-ea"/>
              </a:rPr>
              <a:t>밑소</a:t>
            </a:r>
            <a:endParaRPr kumimoji="0" lang="en-US" altLang="ko-KR" sz="2800" b="1" dirty="0">
              <a:solidFill>
                <a:srgbClr val="FF0000"/>
              </a:solidFill>
              <a:latin typeface="+mn-ea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prstClr val="black"/>
                </a:solidFill>
              </a:rPr>
              <a:t> </a:t>
            </a:r>
            <a:endParaRPr kumimoji="0" lang="en-US" altLang="ko-KR" dirty="0">
              <a:solidFill>
                <a:prstClr val="black"/>
              </a:solidFill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prstClr val="black"/>
                </a:solidFill>
              </a:rPr>
              <a:t>바로 </a:t>
            </a:r>
            <a:endParaRPr kumimoji="0" lang="en-US" altLang="ko-KR" dirty="0">
              <a:solidFill>
                <a:prstClr val="black"/>
              </a:solidFill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prstClr val="black"/>
                </a:solidFill>
              </a:rPr>
              <a:t>만들기</a:t>
            </a:r>
          </a:p>
        </p:txBody>
      </p:sp>
      <p:sp>
        <p:nvSpPr>
          <p:cNvPr id="21" name="제목 6"/>
          <p:cNvSpPr txBox="1">
            <a:spLocks/>
          </p:cNvSpPr>
          <p:nvPr/>
        </p:nvSpPr>
        <p:spPr bwMode="auto">
          <a:xfrm>
            <a:off x="0" y="187306"/>
            <a:ext cx="9143999" cy="50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육량지수 개선 방안  </a:t>
            </a:r>
          </a:p>
        </p:txBody>
      </p:sp>
      <p:sp>
        <p:nvSpPr>
          <p:cNvPr id="22" name="직사각형 21"/>
          <p:cNvSpPr/>
          <p:nvPr/>
        </p:nvSpPr>
        <p:spPr bwMode="auto">
          <a:xfrm>
            <a:off x="1777901" y="2008726"/>
            <a:ext cx="6754539" cy="324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</a:rPr>
              <a:t> 10</a:t>
            </a:r>
            <a:r>
              <a:rPr kumimoji="0" lang="ko-KR" altLang="en-US" sz="1400" b="1" dirty="0">
                <a:solidFill>
                  <a:prstClr val="black"/>
                </a:solidFill>
              </a:rPr>
              <a:t>년 전과 목표체중 변화</a:t>
            </a:r>
          </a:p>
        </p:txBody>
      </p:sp>
      <p:sp>
        <p:nvSpPr>
          <p:cNvPr id="23" name="오른쪽 화살표 22"/>
          <p:cNvSpPr/>
          <p:nvPr/>
        </p:nvSpPr>
        <p:spPr bwMode="auto">
          <a:xfrm>
            <a:off x="1835696" y="2432928"/>
            <a:ext cx="2119794" cy="6477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prstClr val="black"/>
                </a:solidFill>
              </a:rPr>
              <a:t>단백질 중점 공급</a:t>
            </a:r>
          </a:p>
        </p:txBody>
      </p:sp>
      <p:sp>
        <p:nvSpPr>
          <p:cNvPr id="24" name="번개 23"/>
          <p:cNvSpPr/>
          <p:nvPr/>
        </p:nvSpPr>
        <p:spPr bwMode="auto">
          <a:xfrm rot="6906842">
            <a:off x="3291226" y="2456271"/>
            <a:ext cx="3516885" cy="2374800"/>
          </a:xfrm>
          <a:prstGeom prst="lightningBolt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/>
              </a:solidFill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4499992" y="3429000"/>
            <a:ext cx="184467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>
                <a:solidFill>
                  <a:prstClr val="black"/>
                </a:solidFill>
              </a:rPr>
              <a:t>에너지 단계적   증량</a:t>
            </a:r>
          </a:p>
        </p:txBody>
      </p:sp>
      <p:sp>
        <p:nvSpPr>
          <p:cNvPr id="26" name="오른쪽 화살표 25"/>
          <p:cNvSpPr/>
          <p:nvPr/>
        </p:nvSpPr>
        <p:spPr>
          <a:xfrm>
            <a:off x="1835696" y="3202250"/>
            <a:ext cx="2105025" cy="6477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prstClr val="black"/>
                </a:solidFill>
              </a:rPr>
              <a:t>양질 조사료 급여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827584" y="980728"/>
            <a:ext cx="2376264" cy="36004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 eaLnBrk="1" latinLnBrk="1" hangingPunct="1"/>
            <a:endParaRPr lang="ko-KR" altLang="en-US" sz="1400" b="1" i="1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55576" y="4564285"/>
            <a:ext cx="6480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latinLnBrk="1" hangingPunct="1"/>
            <a:endParaRPr lang="en-US" altLang="ko-KR" sz="1400" b="1" i="1" dirty="0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endParaRPr lang="en-US" altLang="ko-KR" sz="1400" b="1" i="1" dirty="0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endParaRPr lang="en-US" altLang="ko-KR" sz="1400" b="1" i="1" dirty="0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endParaRPr lang="en-US" altLang="ko-KR" sz="1400" b="1" i="1" dirty="0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endParaRPr lang="en-US" altLang="ko-KR" sz="1400" b="1" i="1" dirty="0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endParaRPr lang="ko-KR" altLang="en-US" sz="1400" b="1" i="1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52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9995" y="4191045"/>
            <a:ext cx="4144005" cy="2622331"/>
          </a:xfrm>
          <a:prstGeom prst="rect">
            <a:avLst/>
          </a:prstGeom>
        </p:spPr>
      </p:pic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0" y="1886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육성기에 충분한 조사료 급여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16" y="836712"/>
            <a:ext cx="6519332" cy="42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494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01613"/>
            <a:ext cx="9144000" cy="490537"/>
          </a:xfrm>
          <a:prstGeom prst="rect">
            <a:avLst/>
          </a:prstGeom>
          <a:noFill/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9pPr>
            <a:extLst/>
          </a:lstStyle>
          <a:p>
            <a:pPr eaLnBrk="1" hangingPunct="1">
              <a:defRPr/>
            </a:pPr>
            <a:r>
              <a:rPr kumimoji="0" lang="ko-KR" altLang="en-US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육성기 조사료의 중요성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611560" y="2060848"/>
            <a:ext cx="6840760" cy="1800200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1" latinLnBrk="1" hangingPunct="1"/>
            <a:endParaRPr lang="ko-KR" altLang="en-US" sz="1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827584" y="2132856"/>
            <a:ext cx="7488832" cy="1872208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1" latinLnBrk="1" hangingPunct="1"/>
            <a:endParaRPr lang="ko-KR" altLang="en-US" sz="1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71600" y="1772816"/>
            <a:ext cx="7128792" cy="3166824"/>
          </a:xfrm>
          <a:prstGeom prst="roundRect">
            <a:avLst/>
          </a:prstGeom>
          <a:solidFill>
            <a:srgbClr val="FFFFCC"/>
          </a:solidFill>
          <a:ln>
            <a:solidFill>
              <a:srgbClr val="B2B2B2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육성기에 성장시켜야 할 </a:t>
            </a:r>
            <a:r>
              <a:rPr lang="ko-KR" altLang="en-US" sz="2800" dirty="0" err="1">
                <a:latin typeface="Verdana" panose="020B0604030504040204" pitchFamily="34" charset="0"/>
                <a:cs typeface="Verdana" panose="020B0604030504040204" pitchFamily="34" charset="0"/>
              </a:rPr>
              <a:t>체구성</a:t>
            </a: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 성분은 </a:t>
            </a:r>
            <a:endParaRPr lang="en-US" altLang="ko-KR" sz="2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Tx/>
              <a:buNone/>
            </a:pPr>
            <a:r>
              <a:rPr lang="ko-KR" altLang="en-US" sz="3200" b="1" dirty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골격</a:t>
            </a: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과</a:t>
            </a:r>
            <a:r>
              <a:rPr lang="ko-KR" altLang="en-US" sz="2800" dirty="0">
                <a:solidFill>
                  <a:srgbClr val="CC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o-KR" altLang="en-US" sz="3200" b="1" dirty="0">
                <a:solidFill>
                  <a:srgbClr val="CC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소화기</a:t>
            </a:r>
            <a:r>
              <a:rPr lang="ko-KR" altLang="en-US" sz="2800" b="1" dirty="0">
                <a:solidFill>
                  <a:srgbClr val="CC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관</a:t>
            </a: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이지 </a:t>
            </a:r>
            <a:endParaRPr lang="en-US" altLang="ko-KR" sz="2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Tx/>
              <a:buNone/>
            </a:pPr>
            <a:r>
              <a:rPr lang="ko-KR" altLang="en-US" sz="2800" dirty="0">
                <a:solidFill>
                  <a:srgbClr val="3333CC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지방</a:t>
            </a: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이나 </a:t>
            </a:r>
            <a:r>
              <a:rPr lang="ko-KR" altLang="en-US" sz="2800" dirty="0">
                <a:solidFill>
                  <a:srgbClr val="3333CC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근육</a:t>
            </a: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이 아니다</a:t>
            </a:r>
            <a:endParaRPr lang="en-US" altLang="ja-JP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Tx/>
              <a:buNone/>
            </a:pPr>
            <a:r>
              <a:rPr lang="ko-KR" altLang="en-US" sz="2800" dirty="0">
                <a:latin typeface="Verdana" panose="020B0604030504040204" pitchFamily="34" charset="0"/>
                <a:cs typeface="Verdana" panose="020B0604030504040204" pitchFamily="34" charset="0"/>
              </a:rPr>
              <a:t>소화기나 골격의 발달에 필요한 영양소는 </a:t>
            </a:r>
            <a:endParaRPr lang="en-US" altLang="ko-KR" sz="28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Tx/>
              <a:buNone/>
            </a:pPr>
            <a:r>
              <a:rPr lang="ko-KR" altLang="en-US" sz="3200" b="1" dirty="0">
                <a:solidFill>
                  <a:srgbClr val="CC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단백질</a:t>
            </a:r>
            <a:r>
              <a:rPr lang="en-US" altLang="ko-KR" sz="3200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altLang="ja-JP" sz="3200" dirty="0">
                <a:solidFill>
                  <a:srgbClr val="CC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o-KR" altLang="en-US" sz="3200" b="1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미네랄</a:t>
            </a:r>
            <a:endParaRPr lang="en-US" altLang="ko-KR" sz="3200" b="1" dirty="0">
              <a:solidFill>
                <a:srgbClr val="FF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Tx/>
              <a:buNone/>
            </a:pPr>
            <a:r>
              <a:rPr lang="ko-KR" altLang="en-US" sz="2800" dirty="0">
                <a:solidFill>
                  <a:srgbClr val="0033CC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곡물사료 보다는 </a:t>
            </a:r>
            <a:r>
              <a:rPr lang="ko-KR" altLang="en-US" sz="3200" b="1" dirty="0">
                <a:solidFill>
                  <a:srgbClr val="00B05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경엽사료, 조사료</a:t>
            </a:r>
            <a:endParaRPr lang="ja-JP" altLang="ko-KR" sz="3200" b="1" dirty="0">
              <a:solidFill>
                <a:srgbClr val="00B05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528" y="888939"/>
            <a:ext cx="8640960" cy="8032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ko-KR" altLang="en-US" sz="2000" dirty="0" err="1"/>
              <a:t>흑모화종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조기비육시</a:t>
            </a:r>
            <a:r>
              <a:rPr lang="ko-KR" altLang="en-US" sz="2000" dirty="0"/>
              <a:t> 비육초기의 농후사료 제한시험</a:t>
            </a:r>
            <a:r>
              <a:rPr lang="ja-JP" altLang="en-US" sz="2000" dirty="0"/>
              <a:t>　　　</a:t>
            </a:r>
            <a:endParaRPr lang="ja-JP" altLang="ko-KR" sz="2000" dirty="0"/>
          </a:p>
          <a:p>
            <a:pPr>
              <a:lnSpc>
                <a:spcPct val="130000"/>
              </a:lnSpc>
              <a:buFontTx/>
              <a:buNone/>
            </a:pP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長崎県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축산시험장 </a:t>
            </a:r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2006.8 </a:t>
            </a:r>
            <a:r>
              <a:rPr lang="ko-KR" alt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육용우 연구회 보고</a:t>
            </a:r>
            <a:endParaRPr lang="en-US" altLang="ja-JP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11560" y="5517232"/>
            <a:ext cx="4248472" cy="43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eaLnBrk="1" latinLnBrk="1" hangingPunct="1"/>
            <a:endParaRPr lang="ko-KR" altLang="en-US" sz="1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23528" y="5005162"/>
            <a:ext cx="8568952" cy="11018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Tx/>
              <a:buNone/>
            </a:pPr>
            <a:r>
              <a:rPr lang="en-US" altLang="ja-JP" sz="2400" dirty="0"/>
              <a:t>○</a:t>
            </a:r>
            <a:r>
              <a:rPr lang="ja-JP" altLang="en-US" sz="2400" dirty="0"/>
              <a:t> </a:t>
            </a:r>
            <a:r>
              <a:rPr lang="ko-KR" altLang="en-US" sz="2400" dirty="0"/>
              <a:t>육성기의 발육이 늦어져도 </a:t>
            </a:r>
            <a:r>
              <a:rPr lang="ko-KR" altLang="en-US" sz="2400" dirty="0" err="1"/>
              <a:t>비육기의</a:t>
            </a:r>
            <a:r>
              <a:rPr lang="ko-KR" altLang="en-US" sz="2400" dirty="0"/>
              <a:t> 급속한 발육을 활용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ko-KR" altLang="en-US" sz="2400" dirty="0">
                <a:solidFill>
                  <a:srgbClr val="0000FF"/>
                </a:solidFill>
              </a:rPr>
              <a:t>    </a:t>
            </a:r>
            <a:r>
              <a:rPr lang="en-US" altLang="ko-KR" sz="2400" dirty="0">
                <a:solidFill>
                  <a:srgbClr val="0000FF"/>
                </a:solidFill>
                <a:sym typeface="Wingdings" pitchFamily="2" charset="2"/>
              </a:rPr>
              <a:t> </a:t>
            </a:r>
            <a:r>
              <a:rPr lang="ko-KR" altLang="en-US" sz="3200">
                <a:solidFill>
                  <a:srgbClr val="0000FF"/>
                </a:solidFill>
              </a:rPr>
              <a:t>보상성장</a:t>
            </a:r>
            <a:r>
              <a:rPr lang="en-US" altLang="ko-KR" sz="2400" dirty="0"/>
              <a:t> (Compensatory growth)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980728"/>
            <a:ext cx="8839200" cy="5486400"/>
            <a:chOff x="1053" y="2750"/>
            <a:chExt cx="4186" cy="1134"/>
          </a:xfrm>
        </p:grpSpPr>
        <p:sp>
          <p:nvSpPr>
            <p:cNvPr id="12375" name="AutoShape 4"/>
            <p:cNvSpPr>
              <a:spLocks noChangeArrowheads="1"/>
            </p:cNvSpPr>
            <p:nvPr/>
          </p:nvSpPr>
          <p:spPr bwMode="auto">
            <a:xfrm>
              <a:off x="1053" y="2750"/>
              <a:ext cx="4186" cy="1134"/>
            </a:xfrm>
            <a:prstGeom prst="roundRect">
              <a:avLst>
                <a:gd name="adj" fmla="val 4583"/>
              </a:avLst>
            </a:prstGeom>
            <a:solidFill>
              <a:schemeClr val="bg1"/>
            </a:solidFill>
            <a:ln w="28575">
              <a:solidFill>
                <a:srgbClr val="ABC2C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latinLnBrk="1" hangingPunct="1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2376" name="AutoShape 5"/>
            <p:cNvSpPr>
              <a:spLocks noChangeArrowheads="1"/>
            </p:cNvSpPr>
            <p:nvPr/>
          </p:nvSpPr>
          <p:spPr bwMode="auto">
            <a:xfrm>
              <a:off x="1063" y="2766"/>
              <a:ext cx="4160" cy="1105"/>
            </a:xfrm>
            <a:prstGeom prst="roundRect">
              <a:avLst>
                <a:gd name="adj" fmla="val 2898"/>
              </a:avLst>
            </a:prstGeom>
            <a:gradFill rotWithShape="1">
              <a:gsLst>
                <a:gs pos="0">
                  <a:srgbClr val="D7E3E9"/>
                </a:gs>
                <a:gs pos="50000">
                  <a:srgbClr val="FFFFFF"/>
                </a:gs>
                <a:gs pos="100000">
                  <a:srgbClr val="D7E3E9"/>
                </a:gs>
              </a:gsLst>
              <a:lin ang="2700000" scaled="1"/>
            </a:gradFill>
            <a:ln w="9525">
              <a:solidFill>
                <a:srgbClr val="76A4D2"/>
              </a:solidFill>
              <a:round/>
              <a:headEnd/>
              <a:tailEnd/>
            </a:ln>
            <a:effectLst>
              <a:prstShdw prst="shdw17" dist="17961" dir="2700000">
                <a:srgbClr val="47627E"/>
              </a:prstShdw>
            </a:effectLst>
          </p:spPr>
          <p:txBody>
            <a:bodyPr wrap="none" anchor="ctr"/>
            <a:lstStyle/>
            <a:p>
              <a:pPr eaLnBrk="1" latinLnBrk="1" hangingPunct="1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356535" name="Group 183"/>
          <p:cNvGraphicFramePr>
            <a:graphicFrameLocks noGrp="1"/>
          </p:cNvGraphicFramePr>
          <p:nvPr/>
        </p:nvGraphicFramePr>
        <p:xfrm>
          <a:off x="228600" y="1099791"/>
          <a:ext cx="8664575" cy="5297490"/>
        </p:xfrm>
        <a:graphic>
          <a:graphicData uri="http://schemas.openxmlformats.org/drawingml/2006/table">
            <a:tbl>
              <a:tblPr/>
              <a:tblGrid>
                <a:gridCol w="1665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2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94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81590"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시료명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건수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수분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평균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조단백질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TDN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5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평균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범위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평균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범위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티모시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404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10.02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7.13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2.48-13.42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46.68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37.82-63.38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오차드그라스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10.54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6.15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2.47-11.43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47.11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42.71-52.12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클라인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176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8.62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9.42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2.90-14.17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47.20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37.71-53.08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톨페스큐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255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10.14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5.44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1.92-12.01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44.80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38.96-54.37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버뮤다그라스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9.72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8.60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5.24-13.36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46.20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40.00-50.51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라이그라스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158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11.46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5.33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2.15-11.51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48.30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36.42-57.17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알팔파건초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415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11.27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15.53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10.26-21.77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48.11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37.75-59.39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알팔파스트로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28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9.77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9.92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5.55-17.23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41.04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33.38-47.37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159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알팔파큐브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12.13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14.25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12.14-16.60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49.47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47.10-52.36</a:t>
                      </a:r>
                      <a:endParaRPr kumimoji="1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56512" name="Text Box 160"/>
          <p:cNvSpPr txBox="1">
            <a:spLocks noChangeArrowheads="1"/>
          </p:cNvSpPr>
          <p:nvPr/>
        </p:nvSpPr>
        <p:spPr bwMode="auto">
          <a:xfrm>
            <a:off x="5364163" y="54868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r" eaLnBrk="1" latinLnBrk="1" hangingPunct="1">
              <a:spcBef>
                <a:spcPct val="50000"/>
              </a:spcBef>
              <a:defRPr/>
            </a:pPr>
            <a:r>
              <a:rPr lang="ko-KR" altLang="en-US" sz="1400" dirty="0">
                <a:solidFill>
                  <a:prstClr val="black"/>
                </a:solidFill>
              </a:rPr>
              <a:t>원물기준</a:t>
            </a:r>
            <a:r>
              <a:rPr lang="en-US" altLang="ko-KR" sz="1400" dirty="0">
                <a:solidFill>
                  <a:prstClr val="black"/>
                </a:solidFill>
              </a:rPr>
              <a:t>, %</a:t>
            </a:r>
          </a:p>
        </p:txBody>
      </p:sp>
      <p:sp>
        <p:nvSpPr>
          <p:cNvPr id="9" name="Text Box 1105"/>
          <p:cNvSpPr txBox="1">
            <a:spLocks noChangeArrowheads="1"/>
          </p:cNvSpPr>
          <p:nvPr/>
        </p:nvSpPr>
        <p:spPr bwMode="auto">
          <a:xfrm>
            <a:off x="5334000" y="6524625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r" eaLnBrk="1" latinLnBrk="1" hangingPunct="1"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W: </a:t>
            </a:r>
            <a:r>
              <a:rPr lang="ko-KR" altLang="en-US" sz="14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연구소 (2003~</a:t>
            </a:r>
            <a:r>
              <a:rPr lang="en-US" altLang="ko-KR" sz="14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2015</a:t>
            </a:r>
            <a:r>
              <a:rPr lang="ko-KR" altLang="en-US" sz="140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202158"/>
            <a:ext cx="91440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latinLnBrk="1" hangingPunct="1">
              <a:lnSpc>
                <a:spcPct val="110000"/>
              </a:lnSpc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필드 주요 조사료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분석치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샘플</a:t>
            </a:r>
            <a:r>
              <a:rPr lang="en-US" altLang="ko-KR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? 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분류</a:t>
            </a:r>
            <a:r>
              <a:rPr lang="en-US" altLang="ko-KR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?)</a:t>
            </a:r>
            <a:endParaRPr lang="ko-KR" altLang="en-US" sz="2800" dirty="0">
              <a:solidFill>
                <a:srgbClr val="EB641B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4"/>
          <a:stretch>
            <a:fillRect/>
          </a:stretch>
        </p:blipFill>
        <p:spPr bwMode="auto">
          <a:xfrm>
            <a:off x="1042988" y="965190"/>
            <a:ext cx="6840537" cy="43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619672" y="5373216"/>
            <a:ext cx="63007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8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같은 배합사료를 똑같은 양 먹고</a:t>
            </a:r>
            <a:r>
              <a:rPr lang="en-US" altLang="ko-KR" sz="18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조사료의 섭취량도 같을 때</a:t>
            </a:r>
            <a:endParaRPr lang="ja-JP" altLang="en-US" sz="1800" b="1" dirty="0">
              <a:solidFill>
                <a:prstClr val="black"/>
              </a:solidFill>
              <a:latin typeface="HY헤드라인M" panose="02030600000101010101" pitchFamily="18" charset="-127"/>
            </a:endParaRPr>
          </a:p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8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조사료의 질이 틀리면</a:t>
            </a:r>
            <a:r>
              <a:rPr lang="en-US" altLang="ko-KR" sz="18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영양분의 섭취량이 다름</a:t>
            </a:r>
            <a:endParaRPr lang="ja-JP" altLang="en-US" sz="1800" b="1" dirty="0">
              <a:solidFill>
                <a:prstClr val="black"/>
              </a:solidFill>
              <a:latin typeface="HY헤드라인M" panose="02030600000101010101" pitchFamily="18" charset="-127"/>
            </a:endParaRPr>
          </a:p>
          <a:p>
            <a:pPr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1800" b="1" dirty="0">
                <a:solidFill>
                  <a:srgbClr val="EB641B"/>
                </a:solidFill>
                <a:latin typeface="HY헤드라인M" panose="02030600000101010101" pitchFamily="18" charset="-127"/>
                <a:sym typeface="Wingdings" pitchFamily="2" charset="2"/>
              </a:rPr>
              <a:t></a:t>
            </a:r>
            <a:r>
              <a:rPr lang="ko-KR" altLang="en-US" sz="1800" b="1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발육이 다르다</a:t>
            </a:r>
            <a:endParaRPr lang="ja-JP" altLang="en-US" sz="1800" b="1" dirty="0">
              <a:solidFill>
                <a:srgbClr val="0000FF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1985963" y="1863715"/>
            <a:ext cx="1001712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3635375" y="1863715"/>
            <a:ext cx="973138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3419475" y="1412865"/>
            <a:ext cx="1357313" cy="306388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섭취사료 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(B)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63713" y="1412865"/>
            <a:ext cx="1368425" cy="306388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섭취사료 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(A)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1979613" y="2205028"/>
            <a:ext cx="1001712" cy="306387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원물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3563938" y="2205028"/>
            <a:ext cx="1001712" cy="306387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원물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1979613" y="3932228"/>
            <a:ext cx="1001712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원물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89" name="Text Box 9"/>
          <p:cNvSpPr txBox="1">
            <a:spLocks noChangeArrowheads="1"/>
          </p:cNvSpPr>
          <p:nvPr/>
        </p:nvSpPr>
        <p:spPr bwMode="auto">
          <a:xfrm>
            <a:off x="3641725" y="3932228"/>
            <a:ext cx="1001713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원물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0" name="Text Box 9"/>
          <p:cNvSpPr txBox="1">
            <a:spLocks noChangeArrowheads="1"/>
          </p:cNvSpPr>
          <p:nvPr/>
        </p:nvSpPr>
        <p:spPr bwMode="auto">
          <a:xfrm>
            <a:off x="2020888" y="3571865"/>
            <a:ext cx="1001712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배합사료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1" name="Text Box 9"/>
          <p:cNvSpPr txBox="1">
            <a:spLocks noChangeArrowheads="1"/>
          </p:cNvSpPr>
          <p:nvPr/>
        </p:nvSpPr>
        <p:spPr bwMode="auto">
          <a:xfrm>
            <a:off x="3671888" y="3571865"/>
            <a:ext cx="971550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배합사료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2" name="Text Box 9"/>
          <p:cNvSpPr txBox="1">
            <a:spLocks noChangeArrowheads="1"/>
          </p:cNvSpPr>
          <p:nvPr/>
        </p:nvSpPr>
        <p:spPr bwMode="auto">
          <a:xfrm>
            <a:off x="6588125" y="2276465"/>
            <a:ext cx="1357313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양분량 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(B)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3" name="Text Box 9"/>
          <p:cNvSpPr txBox="1">
            <a:spLocks noChangeArrowheads="1"/>
          </p:cNvSpPr>
          <p:nvPr/>
        </p:nvSpPr>
        <p:spPr bwMode="auto">
          <a:xfrm>
            <a:off x="5003800" y="2276465"/>
            <a:ext cx="1368425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양분량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(A)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4" name="Text Box 9"/>
          <p:cNvSpPr txBox="1">
            <a:spLocks noChangeArrowheads="1"/>
          </p:cNvSpPr>
          <p:nvPr/>
        </p:nvSpPr>
        <p:spPr bwMode="auto">
          <a:xfrm>
            <a:off x="5154613" y="2800340"/>
            <a:ext cx="1001712" cy="400050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</a:t>
            </a:r>
            <a:r>
              <a:rPr lang="en-US" altLang="ko-KR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</a:p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양분</a:t>
            </a:r>
            <a:r>
              <a:rPr lang="en-US" altLang="ko-KR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0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5" name="Text Box 9"/>
          <p:cNvSpPr txBox="1">
            <a:spLocks noChangeArrowheads="1"/>
          </p:cNvSpPr>
          <p:nvPr/>
        </p:nvSpPr>
        <p:spPr bwMode="auto">
          <a:xfrm>
            <a:off x="6767513" y="2825740"/>
            <a:ext cx="973137" cy="401638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</a:t>
            </a:r>
            <a:r>
              <a:rPr lang="en-US" altLang="ko-KR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</a:p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양분</a:t>
            </a:r>
            <a:r>
              <a:rPr lang="en-US" altLang="ko-KR" sz="10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0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6" name="Text Box 9"/>
          <p:cNvSpPr txBox="1">
            <a:spLocks noChangeArrowheads="1"/>
          </p:cNvSpPr>
          <p:nvPr/>
        </p:nvSpPr>
        <p:spPr bwMode="auto">
          <a:xfrm>
            <a:off x="5148263" y="4240203"/>
            <a:ext cx="1001712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양분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7" name="Text Box 9"/>
          <p:cNvSpPr txBox="1">
            <a:spLocks noChangeArrowheads="1"/>
          </p:cNvSpPr>
          <p:nvPr/>
        </p:nvSpPr>
        <p:spPr bwMode="auto">
          <a:xfrm>
            <a:off x="6738938" y="4240203"/>
            <a:ext cx="1001712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양분</a:t>
            </a:r>
            <a:r>
              <a:rPr lang="en-US" altLang="ko-KR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8" name="Text Box 9"/>
          <p:cNvSpPr txBox="1">
            <a:spLocks noChangeArrowheads="1"/>
          </p:cNvSpPr>
          <p:nvPr/>
        </p:nvSpPr>
        <p:spPr bwMode="auto">
          <a:xfrm>
            <a:off x="5189538" y="3879840"/>
            <a:ext cx="1001712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배합사료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599" name="Text Box 9"/>
          <p:cNvSpPr txBox="1">
            <a:spLocks noChangeArrowheads="1"/>
          </p:cNvSpPr>
          <p:nvPr/>
        </p:nvSpPr>
        <p:spPr bwMode="auto">
          <a:xfrm>
            <a:off x="6767513" y="3879840"/>
            <a:ext cx="973137" cy="307975"/>
          </a:xfrm>
          <a:prstGeom prst="rect">
            <a:avLst/>
          </a:prstGeom>
          <a:solidFill>
            <a:srgbClr val="FFFF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ko-KR" altLang="en-US" sz="1400" b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배합사료</a:t>
            </a:r>
            <a:endParaRPr lang="ja-JP" altLang="en-US" sz="1400" b="1">
              <a:solidFill>
                <a:prstClr val="black"/>
              </a:solidFill>
              <a:latin typeface="HY헤드라인M" panose="02030600000101010101" pitchFamily="18" charset="-127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331118" y="889556"/>
            <a:ext cx="6264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auto" latin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ja-JP" altLang="en-US" sz="2800" dirty="0">
                <a:solidFill>
                  <a:prstClr val="black"/>
                </a:solidFill>
                <a:latin typeface="HY헤드라인M" panose="02030600000101010101" pitchFamily="18" charset="-127"/>
              </a:rPr>
              <a:t>　</a:t>
            </a:r>
            <a:r>
              <a:rPr lang="ko-KR" altLang="en-US" sz="2000" b="1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양질조사료</a:t>
            </a:r>
            <a:r>
              <a:rPr lang="en-US" altLang="ja-JP" sz="2000" b="1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ko-KR" altLang="en-US" sz="2000" b="1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와 저질조사료</a:t>
            </a:r>
            <a:r>
              <a:rPr lang="en-US" altLang="ja-JP" sz="2000" b="1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  <a:r>
              <a:rPr lang="ko-KR" altLang="en-US" sz="2000" b="1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영양 차이</a:t>
            </a:r>
            <a:r>
              <a:rPr lang="ja-JP" altLang="en-US" sz="2000" dirty="0">
                <a:solidFill>
                  <a:srgbClr val="3333CC"/>
                </a:solidFill>
                <a:latin typeface="HY헤드라인M" panose="02030600000101010101" pitchFamily="18" charset="-127"/>
              </a:rPr>
              <a:t> 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조사료의 질 </a:t>
            </a:r>
            <a:r>
              <a:rPr lang="en-US" altLang="ko-KR" sz="2800" dirty="0" err="1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vs</a:t>
            </a:r>
            <a:r>
              <a:rPr lang="en-US" altLang="ko-KR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영양소 섭취량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6624360" y="2656076"/>
            <a:ext cx="1188000" cy="1442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2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5723756" y="1280443"/>
            <a:ext cx="1800225" cy="457200"/>
          </a:xfrm>
          <a:prstGeom prst="rect">
            <a:avLst/>
          </a:prstGeom>
          <a:solidFill>
            <a:srgbClr val="FFFF66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lIns="74295" tIns="8890" rIns="74295" bIns="8890" anchor="ctr"/>
          <a:lstStyle/>
          <a:p>
            <a:pPr algn="ctr" eaLnBrk="1" hangingPunct="1"/>
            <a:r>
              <a:rPr lang="ko-KR" altLang="en-US" sz="24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소의 요인</a:t>
            </a:r>
            <a:endParaRPr lang="ja-JP" altLang="en-US" sz="2400" b="1" dirty="0">
              <a:solidFill>
                <a:srgbClr val="FF0000"/>
              </a:solidFill>
              <a:latin typeface="HY헤드라인M" pitchFamily="18" charset="-127"/>
              <a:ea typeface="MS PGothic" pitchFamily="34" charset="-128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043806" y="1280443"/>
            <a:ext cx="2303463" cy="457200"/>
          </a:xfrm>
          <a:prstGeom prst="rect">
            <a:avLst/>
          </a:prstGeom>
          <a:solidFill>
            <a:srgbClr val="FFFF66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lIns="74295" tIns="8890" rIns="74295" bIns="8890" anchor="ctr"/>
          <a:lstStyle/>
          <a:p>
            <a:pPr algn="ctr" eaLnBrk="1" hangingPunct="1"/>
            <a:r>
              <a:rPr lang="ko-KR" altLang="en-US" sz="2400" b="1" dirty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조사료 요인</a:t>
            </a:r>
            <a:endParaRPr lang="ja-JP" altLang="en-US" sz="2400" b="1" dirty="0">
              <a:solidFill>
                <a:srgbClr val="00B050"/>
              </a:solidFill>
              <a:latin typeface="HY헤드라인M" pitchFamily="18" charset="-127"/>
              <a:ea typeface="MS PGothic" pitchFamily="34" charset="-128"/>
            </a:endParaRPr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5507856" y="1929730"/>
            <a:ext cx="3097213" cy="1223963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ko-KR" altLang="en-US" sz="2400" b="1" dirty="0">
                <a:solidFill>
                  <a:srgbClr val="800000"/>
                </a:solidFill>
                <a:latin typeface="Century" pitchFamily="18" charset="0"/>
              </a:rPr>
              <a:t>소화관의 용적</a:t>
            </a:r>
            <a:endParaRPr lang="ja-JP" altLang="en-US" sz="2400" b="1" dirty="0">
              <a:solidFill>
                <a:srgbClr val="800000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ja-JP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（</a:t>
            </a:r>
            <a:r>
              <a:rPr lang="ko-KR" altLang="en-US" sz="1600" b="1" dirty="0">
                <a:solidFill>
                  <a:srgbClr val="000000"/>
                </a:solidFill>
                <a:latin typeface="Century" pitchFamily="18" charset="0"/>
              </a:rPr>
              <a:t>용적이 클수록 많이 먹음</a:t>
            </a:r>
            <a:r>
              <a:rPr lang="ja-JP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）</a:t>
            </a:r>
            <a:endParaRPr lang="ja-JP" altLang="en-US" sz="1600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89" name="Oval 5"/>
          <p:cNvSpPr>
            <a:spLocks noChangeArrowheads="1"/>
          </p:cNvSpPr>
          <p:nvPr/>
        </p:nvSpPr>
        <p:spPr bwMode="auto">
          <a:xfrm>
            <a:off x="4356919" y="2432968"/>
            <a:ext cx="1368425" cy="72072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ko-KR" altLang="en-US" b="1" dirty="0">
                <a:solidFill>
                  <a:srgbClr val="000000"/>
                </a:solidFill>
                <a:latin typeface="Century" pitchFamily="18" charset="0"/>
              </a:rPr>
              <a:t>개체의 </a:t>
            </a:r>
            <a:r>
              <a:rPr lang="ko-KR" altLang="en-US" b="1" dirty="0" err="1">
                <a:solidFill>
                  <a:srgbClr val="000000"/>
                </a:solidFill>
                <a:latin typeface="Century" pitchFamily="18" charset="0"/>
              </a:rPr>
              <a:t>기호성</a:t>
            </a:r>
            <a:endParaRPr lang="ja-JP" altLang="en-US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90" name="Oval 6"/>
          <p:cNvSpPr>
            <a:spLocks noChangeArrowheads="1"/>
          </p:cNvSpPr>
          <p:nvPr/>
        </p:nvSpPr>
        <p:spPr bwMode="auto">
          <a:xfrm>
            <a:off x="5364981" y="2937793"/>
            <a:ext cx="1584325" cy="8651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ko-KR" altLang="en-US" b="1" dirty="0">
                <a:solidFill>
                  <a:srgbClr val="000000"/>
                </a:solidFill>
                <a:latin typeface="Arial" pitchFamily="34" charset="0"/>
              </a:rPr>
              <a:t>제</a:t>
            </a:r>
            <a:r>
              <a:rPr lang="en-US" altLang="ko-KR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</a:t>
            </a:r>
            <a:r>
              <a:rPr lang="ko-KR" altLang="en-US" b="1" dirty="0">
                <a:solidFill>
                  <a:srgbClr val="000000"/>
                </a:solidFill>
                <a:latin typeface="Arial" pitchFamily="34" charset="0"/>
              </a:rPr>
              <a:t>위</a:t>
            </a:r>
            <a:endParaRPr lang="en-US" altLang="ko-KR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  <a:p>
            <a:pPr algn="ctr" eaLnBrk="1" hangingPunct="1"/>
            <a:r>
              <a:rPr lang="ko-KR" altLang="en-US" b="1" dirty="0">
                <a:solidFill>
                  <a:srgbClr val="000000"/>
                </a:solidFill>
                <a:latin typeface="Arial" pitchFamily="34" charset="0"/>
              </a:rPr>
              <a:t>발효상태</a:t>
            </a:r>
            <a:endParaRPr lang="ja-JP" altLang="en-US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715694" y="4593555"/>
            <a:ext cx="37433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lIns="74295" tIns="8890" rIns="74295" bIns="8890" anchor="ctr"/>
          <a:lstStyle/>
          <a:p>
            <a:pPr algn="ctr" eaLnBrk="1" hangingPunct="1"/>
            <a:r>
              <a:rPr lang="ko-KR" altLang="en-US" sz="2400" b="1" dirty="0">
                <a:solidFill>
                  <a:srgbClr val="3333CC"/>
                </a:solidFill>
                <a:latin typeface="Century" pitchFamily="18" charset="0"/>
                <a:ea typeface="MS PGothic" pitchFamily="34" charset="-128"/>
              </a:rPr>
              <a:t>육성기의 사양관리</a:t>
            </a:r>
            <a:endParaRPr lang="ja-JP" altLang="en-US" sz="2400" b="1" dirty="0">
              <a:solidFill>
                <a:srgbClr val="3333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540569" y="1929730"/>
            <a:ext cx="3455987" cy="1108075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bg2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ko-KR" altLang="en-US" sz="2400" b="1">
                <a:solidFill>
                  <a:srgbClr val="800000"/>
                </a:solidFill>
                <a:latin typeface="Century" pitchFamily="18" charset="0"/>
              </a:rPr>
              <a:t>소화속도</a:t>
            </a:r>
            <a:endParaRPr lang="en-US" altLang="ko-KR" sz="2400" b="1">
              <a:solidFill>
                <a:srgbClr val="800000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ja-JP" altLang="en-US" sz="1600" b="1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（</a:t>
            </a:r>
            <a:r>
              <a:rPr lang="ko-KR" altLang="en-US" sz="1600" b="1">
                <a:solidFill>
                  <a:srgbClr val="000000"/>
                </a:solidFill>
                <a:latin typeface="Century" pitchFamily="18" charset="0"/>
              </a:rPr>
              <a:t>소화가 좋을수록 많이 먹음</a:t>
            </a:r>
            <a:r>
              <a:rPr lang="ja-JP" altLang="en-US" sz="1600" b="1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）</a:t>
            </a:r>
            <a:endParaRPr lang="ja-JP" altLang="en-US" sz="1600" b="1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2340794" y="3585493"/>
            <a:ext cx="1582737" cy="129540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ko-KR" altLang="en-US" sz="2400" b="1" dirty="0">
                <a:solidFill>
                  <a:srgbClr val="3333CC"/>
                </a:solidFill>
                <a:latin typeface="Century" pitchFamily="18" charset="0"/>
                <a:ea typeface="MS PGothic" pitchFamily="34" charset="-128"/>
              </a:rPr>
              <a:t>물리성상</a:t>
            </a:r>
            <a:endParaRPr lang="ja-JP" altLang="en-US" sz="2400" b="1" dirty="0">
              <a:solidFill>
                <a:srgbClr val="3333CC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ko-KR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길이</a:t>
            </a:r>
            <a:r>
              <a:rPr lang="ja-JP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・</a:t>
            </a:r>
            <a:r>
              <a:rPr lang="ko-KR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입자도</a:t>
            </a:r>
            <a:endParaRPr lang="ja-JP" altLang="en-US" sz="1600" b="1" dirty="0">
              <a:solidFill>
                <a:srgbClr val="000000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ko-KR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경도</a:t>
            </a:r>
            <a:endParaRPr lang="ja-JP" altLang="en-US" sz="1600" b="1" dirty="0">
              <a:solidFill>
                <a:srgbClr val="000000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ko-KR" altLang="en-US" sz="1600" b="1" dirty="0" err="1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표면부착성</a:t>
            </a:r>
            <a:endParaRPr lang="ja-JP" altLang="en-US" sz="1600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540569" y="3585493"/>
            <a:ext cx="1511300" cy="129540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ko-KR" altLang="en-US" sz="2400" b="1" dirty="0">
                <a:solidFill>
                  <a:srgbClr val="3333CC"/>
                </a:solidFill>
                <a:latin typeface="Century" pitchFamily="18" charset="0"/>
                <a:ea typeface="MS PGothic" pitchFamily="34" charset="-128"/>
              </a:rPr>
              <a:t>성분</a:t>
            </a:r>
            <a:endParaRPr lang="ja-JP" altLang="en-US" sz="2400" b="1" dirty="0">
              <a:solidFill>
                <a:srgbClr val="3333CC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ko-KR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가용성성분이 많음</a:t>
            </a:r>
            <a:endParaRPr lang="ja-JP" altLang="en-US" sz="1600" b="1" dirty="0">
              <a:solidFill>
                <a:srgbClr val="000000"/>
              </a:solidFill>
              <a:latin typeface="Century" pitchFamily="18" charset="0"/>
              <a:ea typeface="MS PGothic" pitchFamily="34" charset="-128"/>
            </a:endParaRPr>
          </a:p>
          <a:p>
            <a:pPr algn="ctr" eaLnBrk="1" hangingPunct="1"/>
            <a:r>
              <a:rPr lang="ko-KR" altLang="en-US" sz="1600" b="1" dirty="0">
                <a:solidFill>
                  <a:srgbClr val="000000"/>
                </a:solidFill>
                <a:latin typeface="Century" pitchFamily="18" charset="0"/>
                <a:ea typeface="MS PGothic" pitchFamily="34" charset="-128"/>
              </a:rPr>
              <a:t>섬유소가 적음</a:t>
            </a:r>
            <a:endParaRPr lang="ja-JP" altLang="en-US" sz="1600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V="1">
            <a:off x="5004619" y="3153693"/>
            <a:ext cx="0" cy="1439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 b="1">
              <a:solidFill>
                <a:prstClr val="black"/>
              </a:solidFill>
            </a:endParaRPr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 flipV="1">
            <a:off x="6084119" y="3801393"/>
            <a:ext cx="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 b="1">
              <a:solidFill>
                <a:prstClr val="black"/>
              </a:solidFill>
            </a:endParaRPr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 flipV="1">
            <a:off x="7165206" y="3153693"/>
            <a:ext cx="0" cy="1439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 b="1">
              <a:solidFill>
                <a:prstClr val="black"/>
              </a:solidFill>
            </a:endParaRPr>
          </a:p>
        </p:txBody>
      </p:sp>
      <p:sp>
        <p:nvSpPr>
          <p:cNvPr id="67599" name="Line 15"/>
          <p:cNvSpPr>
            <a:spLocks noChangeShapeType="1"/>
          </p:cNvSpPr>
          <p:nvPr/>
        </p:nvSpPr>
        <p:spPr bwMode="auto">
          <a:xfrm flipV="1">
            <a:off x="1475606" y="3009230"/>
            <a:ext cx="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 b="1">
              <a:solidFill>
                <a:prstClr val="black"/>
              </a:solidFill>
            </a:endParaRPr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 flipV="1">
            <a:off x="2988494" y="2937793"/>
            <a:ext cx="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 b="1">
              <a:solidFill>
                <a:prstClr val="black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7523981" y="3514055"/>
            <a:ext cx="1201738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ko-KR" altLang="en-US" b="1" dirty="0">
                <a:solidFill>
                  <a:srgbClr val="000000"/>
                </a:solidFill>
                <a:latin typeface="Arial" pitchFamily="34" charset="0"/>
              </a:rPr>
              <a:t>품종</a:t>
            </a:r>
            <a:r>
              <a:rPr lang="ja-JP" alt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・</a:t>
            </a:r>
            <a:r>
              <a:rPr lang="ko-KR" altLang="en-US" b="1" dirty="0">
                <a:solidFill>
                  <a:srgbClr val="000000"/>
                </a:solidFill>
                <a:latin typeface="Arial" pitchFamily="34" charset="0"/>
              </a:rPr>
              <a:t>유전</a:t>
            </a:r>
            <a:endParaRPr lang="ja-JP" altLang="en-US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467544" y="5025355"/>
            <a:ext cx="1655762" cy="9239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ko-KR" altLang="en-US" b="1">
                <a:solidFill>
                  <a:srgbClr val="333399"/>
                </a:solidFill>
                <a:latin typeface="Arial" pitchFamily="34" charset="0"/>
                <a:ea typeface="MS PGothic" pitchFamily="34" charset="-128"/>
              </a:rPr>
              <a:t>목초의 품종</a:t>
            </a:r>
            <a:endParaRPr lang="ja-JP" altLang="en-US" b="1">
              <a:solidFill>
                <a:srgbClr val="333399"/>
              </a:solidFill>
              <a:latin typeface="Arial" pitchFamily="34" charset="0"/>
              <a:ea typeface="MS PGothic" pitchFamily="34" charset="-128"/>
            </a:endParaRPr>
          </a:p>
          <a:p>
            <a:pPr eaLnBrk="1" hangingPunct="1"/>
            <a:r>
              <a:rPr lang="ko-KR" altLang="en-US" b="1">
                <a:solidFill>
                  <a:srgbClr val="333399"/>
                </a:solidFill>
                <a:latin typeface="Arial" pitchFamily="34" charset="0"/>
                <a:ea typeface="MS PGothic" pitchFamily="34" charset="-128"/>
              </a:rPr>
              <a:t>생육시기</a:t>
            </a:r>
            <a:endParaRPr lang="ja-JP" altLang="en-US" b="1">
              <a:solidFill>
                <a:srgbClr val="333399"/>
              </a:solidFill>
              <a:latin typeface="Arial" pitchFamily="34" charset="0"/>
              <a:ea typeface="MS PGothic" pitchFamily="34" charset="-128"/>
            </a:endParaRPr>
          </a:p>
          <a:p>
            <a:pPr eaLnBrk="1" hangingPunct="1"/>
            <a:r>
              <a:rPr lang="ko-KR" altLang="en-US" b="1">
                <a:solidFill>
                  <a:srgbClr val="333399"/>
                </a:solidFill>
                <a:latin typeface="Arial" pitchFamily="34" charset="0"/>
                <a:ea typeface="MS PGothic" pitchFamily="34" charset="-128"/>
              </a:rPr>
              <a:t>수확 회차</a:t>
            </a:r>
            <a:endParaRPr lang="ja-JP" altLang="en-US" b="1">
              <a:solidFill>
                <a:srgbClr val="333399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2628131" y="5025355"/>
            <a:ext cx="1116013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ko-KR" altLang="en-US" sz="16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조정</a:t>
            </a:r>
            <a:r>
              <a:rPr lang="ja-JP" altLang="en-US" sz="16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・</a:t>
            </a:r>
            <a:r>
              <a:rPr lang="ko-KR" altLang="en-US" sz="16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가공</a:t>
            </a:r>
            <a:endParaRPr lang="ja-JP" altLang="en-US" sz="1600" b="1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 flipV="1">
            <a:off x="8100244" y="2937793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 b="1">
              <a:solidFill>
                <a:prstClr val="black"/>
              </a:solidFill>
            </a:endParaRP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6444208" y="5949280"/>
            <a:ext cx="156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木村原図（２００５）</a:t>
            </a:r>
          </a:p>
        </p:txBody>
      </p:sp>
      <p:sp>
        <p:nvSpPr>
          <p:cNvPr id="67606" name="Rectangle 24"/>
          <p:cNvSpPr>
            <a:spLocks noChangeArrowheads="1"/>
          </p:cNvSpPr>
          <p:nvPr/>
        </p:nvSpPr>
        <p:spPr bwMode="auto">
          <a:xfrm>
            <a:off x="8201844" y="5962675"/>
            <a:ext cx="763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200" dirty="0">
                <a:solidFill>
                  <a:srgbClr val="000000"/>
                </a:solidFill>
                <a:latin typeface="Cooper Black" pitchFamily="18" charset="0"/>
                <a:ea typeface="MS PGothic" pitchFamily="34" charset="-128"/>
              </a:rPr>
              <a:t>KAPEO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201613"/>
            <a:ext cx="9144000" cy="490537"/>
          </a:xfrm>
          <a:prstGeom prst="rect">
            <a:avLst/>
          </a:prstGeom>
          <a:noFill/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9pPr>
            <a:extLst/>
          </a:lstStyle>
          <a:p>
            <a:pPr eaLnBrk="1" hangingPunct="1">
              <a:defRPr/>
            </a:pPr>
            <a:r>
              <a:rPr kumimoji="0" lang="ko-KR" altLang="en-US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조사료의 섭취량을 결정짓는 요인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72206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Text Box 5"/>
          <p:cNvSpPr txBox="1">
            <a:spLocks noChangeArrowheads="1"/>
          </p:cNvSpPr>
          <p:nvPr/>
        </p:nvSpPr>
        <p:spPr bwMode="auto">
          <a:xfrm>
            <a:off x="0" y="5589240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400" b="1" dirty="0">
                <a:solidFill>
                  <a:srgbClr val="3333CC"/>
                </a:solidFill>
                <a:latin typeface="HY헤드라인M" pitchFamily="18" charset="-127"/>
                <a:ea typeface="HY헤드라인M" pitchFamily="18" charset="-127"/>
              </a:rPr>
              <a:t>육성기</a:t>
            </a:r>
            <a:r>
              <a:rPr lang="ja-JP" altLang="en-US" sz="2400" b="1" dirty="0">
                <a:solidFill>
                  <a:srgbClr val="3333CC"/>
                </a:solidFill>
                <a:latin typeface="HY헤드라인M" pitchFamily="18" charset="-127"/>
              </a:rPr>
              <a:t> </a:t>
            </a:r>
            <a:r>
              <a:rPr lang="en-US" altLang="ja-JP" sz="2400" b="1" dirty="0">
                <a:solidFill>
                  <a:srgbClr val="3333CC"/>
                </a:solidFill>
                <a:latin typeface="HY헤드라인M" pitchFamily="18" charset="-127"/>
              </a:rPr>
              <a:t>: </a:t>
            </a:r>
            <a:r>
              <a:rPr lang="ko-KR" altLang="en-US" sz="2400" b="1" dirty="0">
                <a:solidFill>
                  <a:srgbClr val="3333CC"/>
                </a:solidFill>
                <a:latin typeface="HY헤드라인M" pitchFamily="18" charset="-127"/>
                <a:ea typeface="HY헤드라인M" pitchFamily="18" charset="-127"/>
              </a:rPr>
              <a:t>조사료를 충분히 급여</a:t>
            </a:r>
            <a:endParaRPr lang="ja-JP" altLang="en-US" sz="2400" b="1" dirty="0">
              <a:solidFill>
                <a:srgbClr val="3333CC"/>
              </a:solidFill>
              <a:latin typeface="HY헤드라인M" pitchFamily="18" charset="-127"/>
            </a:endParaRPr>
          </a:p>
        </p:txBody>
      </p:sp>
      <p:sp>
        <p:nvSpPr>
          <p:cNvPr id="142340" name="Rectangle 7"/>
          <p:cNvSpPr>
            <a:spLocks noChangeArrowheads="1"/>
          </p:cNvSpPr>
          <p:nvPr/>
        </p:nvSpPr>
        <p:spPr bwMode="auto">
          <a:xfrm>
            <a:off x="7019925" y="6237288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000000"/>
                </a:solidFill>
              </a:rPr>
              <a:t>（木村 信熙</a:t>
            </a:r>
            <a:r>
              <a:rPr lang="en-US" altLang="ja-JP" sz="1800" dirty="0">
                <a:solidFill>
                  <a:srgbClr val="000000"/>
                </a:solidFill>
              </a:rPr>
              <a:t>2007</a:t>
            </a:r>
            <a:r>
              <a:rPr lang="ja-JP" altLang="en-US" sz="1800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42341" name="Rectangle 8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</p:spTree>
    <p:extLst>
      <p:ext uri="{BB962C8B-B14F-4D97-AF65-F5344CB8AC3E}">
        <p14:creationId xmlns:p14="http://schemas.microsoft.com/office/powerpoint/2010/main" xmlns="" val="3716277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6806782"/>
              </p:ext>
            </p:extLst>
          </p:nvPr>
        </p:nvGraphicFramePr>
        <p:xfrm>
          <a:off x="179512" y="980728"/>
          <a:ext cx="8712968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535764001"/>
                    </a:ext>
                  </a:extLst>
                </a:gridCol>
              </a:tblGrid>
              <a:tr h="359172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2005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2017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172">
                <a:tc gridSpan="2">
                  <a:txBody>
                    <a:bodyPr/>
                    <a:lstStyle/>
                    <a:p>
                      <a:pPr algn="r" latinLnBrk="1"/>
                      <a:r>
                        <a:rPr lang="ko-KR" altLang="en-US" b="0" dirty="0"/>
                        <a:t>도축두수</a:t>
                      </a:r>
                      <a:r>
                        <a:rPr lang="en-US" altLang="ko-KR" b="0" dirty="0"/>
                        <a:t>(</a:t>
                      </a:r>
                      <a:r>
                        <a:rPr lang="ko-KR" altLang="en-US" b="0" dirty="0"/>
                        <a:t>두</a:t>
                      </a:r>
                      <a:r>
                        <a:rPr lang="en-US" altLang="ko-KR" b="0" dirty="0"/>
                        <a:t>) </a:t>
                      </a:r>
                      <a:endParaRPr lang="ko-KR" altLang="en-US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121,715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299,050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445,783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363,332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210,887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172">
                <a:tc gridSpan="2">
                  <a:txBody>
                    <a:bodyPr/>
                    <a:lstStyle/>
                    <a:p>
                      <a:pPr algn="r" latinLnBrk="1"/>
                      <a:r>
                        <a:rPr lang="ko-KR" altLang="en-US" b="0" dirty="0"/>
                        <a:t>평균도매가격</a:t>
                      </a:r>
                      <a:r>
                        <a:rPr lang="en-US" altLang="ko-KR" b="0" dirty="0"/>
                        <a:t>(</a:t>
                      </a:r>
                      <a:r>
                        <a:rPr lang="ko-KR" altLang="en-US" b="0" dirty="0"/>
                        <a:t>원</a:t>
                      </a:r>
                      <a:r>
                        <a:rPr lang="en-US" altLang="ko-KR" b="0" dirty="0"/>
                        <a:t>)</a:t>
                      </a:r>
                      <a:endParaRPr lang="ko-KR" altLang="en-US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14,815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16,491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16,822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18,882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17,181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103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2000" b="0" dirty="0" err="1">
                          <a:solidFill>
                            <a:schemeClr val="tx1"/>
                          </a:solidFill>
                        </a:rPr>
                        <a:t>출현율</a:t>
                      </a:r>
                      <a:r>
                        <a:rPr lang="ko-KR" altLang="en-US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000" b="0" dirty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ko-KR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육질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1++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14.3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15.0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16.4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15.4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14.8</a:t>
                      </a:r>
                      <a:endParaRPr lang="ko-KR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1+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25.0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30.8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37.9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44.4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48.3</a:t>
                      </a:r>
                      <a:endParaRPr lang="ko-KR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31.0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32.0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30.3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25.9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24.5</a:t>
                      </a:r>
                      <a:endParaRPr lang="ko-KR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24.8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20.1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14.4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13.4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11.4</a:t>
                      </a:r>
                      <a:endParaRPr lang="ko-KR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4.7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1.9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0.9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0.9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0.8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등외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0.1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0.2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0.1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0.1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0.1</a:t>
                      </a:r>
                      <a:endParaRPr lang="ko-KR" altLang="en-US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2000" b="1" dirty="0">
                          <a:solidFill>
                            <a:srgbClr val="3333CC"/>
                          </a:solidFill>
                        </a:rPr>
                        <a:t>육량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rgbClr val="3333CC"/>
                          </a:solidFill>
                        </a:rPr>
                        <a:t> </a:t>
                      </a:r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A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37.3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27.5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22.7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19.7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18.9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B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49.4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52.7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46.4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46.7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46.7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9103"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C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13.3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3333CC"/>
                          </a:solidFill>
                        </a:rPr>
                        <a:t>19.6</a:t>
                      </a:r>
                      <a:endParaRPr lang="ko-KR" altLang="en-US" sz="20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</a:rPr>
                        <a:t>30.8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33.5</a:t>
                      </a:r>
                      <a:endParaRPr lang="ko-KR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>
                          <a:solidFill>
                            <a:srgbClr val="FF0066"/>
                          </a:solidFill>
                        </a:rPr>
                        <a:t>34.4</a:t>
                      </a:r>
                      <a:endParaRPr lang="ko-KR" altLang="en-US" sz="2000" b="1" dirty="0">
                        <a:solidFill>
                          <a:srgbClr val="FF006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제목 6"/>
          <p:cNvSpPr txBox="1">
            <a:spLocks/>
          </p:cNvSpPr>
          <p:nvPr/>
        </p:nvSpPr>
        <p:spPr bwMode="auto">
          <a:xfrm>
            <a:off x="0" y="218058"/>
            <a:ext cx="9144000" cy="4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연도별 육질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·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육량 등급 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출현율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한우거세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6093296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*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축산물품질평가원 통계 발췌 작성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2017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년은 </a:t>
            </a:r>
            <a:r>
              <a:rPr lang="en-US" altLang="ko-KR" dirty="0">
                <a:solidFill>
                  <a:prstClr val="black"/>
                </a:solidFill>
              </a:rPr>
              <a:t>8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월 </a:t>
            </a:r>
            <a:r>
              <a:rPr lang="en-US" altLang="ko-KR" dirty="0">
                <a:solidFill>
                  <a:prstClr val="black"/>
                </a:solidFill>
              </a:rPr>
              <a:t>15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일 기준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99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스캔00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601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62642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8884" name="Group 52"/>
          <p:cNvGraphicFramePr>
            <a:graphicFrameLocks noGrp="1"/>
          </p:cNvGraphicFramePr>
          <p:nvPr>
            <p:ph type="tbl" idx="4294967295"/>
          </p:nvPr>
        </p:nvGraphicFramePr>
        <p:xfrm>
          <a:off x="395288" y="1052736"/>
          <a:ext cx="8445500" cy="4968876"/>
        </p:xfrm>
        <a:graphic>
          <a:graphicData uri="http://schemas.openxmlformats.org/drawingml/2006/table">
            <a:tbl>
              <a:tblPr/>
              <a:tblGrid>
                <a:gridCol w="1666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2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  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볏짚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(6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주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건초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(4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주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 + 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볏짚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(2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주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개시시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체중 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(kg)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145.9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145.9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종료시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체중 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(kg)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174.5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181.5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일당 </a:t>
                      </a:r>
                      <a:r>
                        <a:rPr kumimoji="1" lang="ko-KR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증체량</a:t>
                      </a: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</a:t>
                      </a: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(kg)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0.68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0.85 (25% ↑)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45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</a:t>
                      </a:r>
                      <a:r>
                        <a:rPr kumimoji="1" lang="ko-K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일 사료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섭취량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(kg)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배합사료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2.01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2.05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4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조사료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4.11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4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사료요구율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(kg/</a:t>
                      </a:r>
                      <a:r>
                        <a:rPr kumimoji="1" lang="ko-K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증체</a:t>
                      </a:r>
                      <a:r>
                        <a:rPr kumimoji="1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kg)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배합사료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2.42 (18% ↓)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24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조사료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조사료 종류별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증체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효과 비교</a:t>
            </a:r>
          </a:p>
        </p:txBody>
      </p:sp>
    </p:spTree>
    <p:extLst>
      <p:ext uri="{BB962C8B-B14F-4D97-AF65-F5344CB8AC3E}">
        <p14:creationId xmlns:p14="http://schemas.microsoft.com/office/powerpoint/2010/main" xmlns="" val="310622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6150" y="1052513"/>
            <a:ext cx="6434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>
                <a:solidFill>
                  <a:prstClr val="black"/>
                </a:solidFill>
                <a:latin typeface="맑은 고딕"/>
                <a:ea typeface="맑은 고딕"/>
              </a:rPr>
              <a:t>육성기 농후사료 </a:t>
            </a:r>
            <a:r>
              <a:rPr kumimoji="0" lang="ko-KR" altLang="en-US" sz="2400" b="1">
                <a:solidFill>
                  <a:prstClr val="black"/>
                </a:solidFill>
                <a:latin typeface="맑은 고딕"/>
                <a:ea typeface="맑은 고딕"/>
              </a:rPr>
              <a:t>제한 급여 </a:t>
            </a:r>
            <a:r>
              <a:rPr kumimoji="0" lang="en-US" altLang="ko-KR" sz="2400" b="1" dirty="0">
                <a:solidFill>
                  <a:prstClr val="black"/>
                </a:solidFill>
                <a:latin typeface="맑은 고딕"/>
                <a:ea typeface="맑은 고딕"/>
              </a:rPr>
              <a:t>(1.6% </a:t>
            </a:r>
            <a:r>
              <a:rPr kumimoji="0" lang="ko-KR" altLang="en-US" sz="2400" b="1" dirty="0">
                <a:solidFill>
                  <a:prstClr val="black"/>
                </a:solidFill>
                <a:latin typeface="맑은 고딕"/>
                <a:ea typeface="맑은 고딕"/>
              </a:rPr>
              <a:t>체중</a:t>
            </a:r>
            <a:r>
              <a:rPr kumimoji="0" lang="en-US" altLang="ko-KR" sz="2400" b="1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ko-KR" altLang="en-US" sz="24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34"/>
          <p:cNvGrpSpPr>
            <a:grpSpLocks/>
          </p:cNvGrpSpPr>
          <p:nvPr/>
        </p:nvGrpSpPr>
        <p:grpSpPr bwMode="auto">
          <a:xfrm>
            <a:off x="512763" y="1257300"/>
            <a:ext cx="265112" cy="234950"/>
            <a:chOff x="542149" y="692921"/>
            <a:chExt cx="287337" cy="288925"/>
          </a:xfrm>
        </p:grpSpPr>
        <p:sp>
          <p:nvSpPr>
            <p:cNvPr id="109577" name="AutoShape 8"/>
            <p:cNvSpPr>
              <a:spLocks noChangeArrowheads="1"/>
            </p:cNvSpPr>
            <p:nvPr/>
          </p:nvSpPr>
          <p:spPr bwMode="auto">
            <a:xfrm>
              <a:off x="542149" y="692921"/>
              <a:ext cx="287337" cy="28892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kumimoji="0" lang="ko-KR" altLang="en-US" sz="1800">
                <a:solidFill>
                  <a:prstClr val="black"/>
                </a:solidFill>
                <a:latin typeface="Times New Roman" panose="02020603050405020304" pitchFamily="18" charset="0"/>
                <a:ea typeface="으뜸체"/>
                <a:cs typeface="으뜸체"/>
              </a:endParaRPr>
            </a:p>
          </p:txBody>
        </p:sp>
        <p:sp>
          <p:nvSpPr>
            <p:cNvPr id="109578" name="AutoShape 9"/>
            <p:cNvSpPr>
              <a:spLocks noChangeArrowheads="1"/>
            </p:cNvSpPr>
            <p:nvPr/>
          </p:nvSpPr>
          <p:spPr bwMode="auto">
            <a:xfrm>
              <a:off x="625692" y="778198"/>
              <a:ext cx="115188" cy="11582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175">
              <a:solidFill>
                <a:srgbClr val="92D050"/>
              </a:solidFill>
              <a:round/>
              <a:headEnd/>
              <a:tailEnd/>
            </a:ln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kumimoji="0" lang="ko-KR" altLang="en-US" sz="1800">
                <a:solidFill>
                  <a:prstClr val="black"/>
                </a:solidFill>
                <a:latin typeface="Times New Roman" panose="02020603050405020304" pitchFamily="18" charset="0"/>
                <a:ea typeface="으뜸체"/>
                <a:cs typeface="으뜸체"/>
              </a:endParaRPr>
            </a:p>
          </p:txBody>
        </p:sp>
      </p:grpSp>
      <p:sp>
        <p:nvSpPr>
          <p:cNvPr id="109572" name="AutoShape 7"/>
          <p:cNvSpPr>
            <a:spLocks noChangeArrowheads="1"/>
          </p:cNvSpPr>
          <p:nvPr/>
        </p:nvSpPr>
        <p:spPr bwMode="auto">
          <a:xfrm>
            <a:off x="777875" y="1935163"/>
            <a:ext cx="623888" cy="4841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09573" name="AutoShape 8"/>
          <p:cNvSpPr>
            <a:spLocks noChangeArrowheads="1"/>
          </p:cNvSpPr>
          <p:nvPr/>
        </p:nvSpPr>
        <p:spPr bwMode="auto">
          <a:xfrm>
            <a:off x="1550988" y="1844675"/>
            <a:ext cx="6477000" cy="1511300"/>
          </a:xfrm>
          <a:prstGeom prst="roundRect">
            <a:avLst>
              <a:gd name="adj" fmla="val 13745"/>
            </a:avLst>
          </a:prstGeom>
          <a:solidFill>
            <a:srgbClr val="FFFFFF">
              <a:alpha val="30980"/>
            </a:srgbClr>
          </a:solidFill>
          <a:ln w="3810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kumimoji="0" lang="ko-KR" altLang="en-US" sz="2000" dirty="0">
                <a:solidFill>
                  <a:srgbClr val="0000FF"/>
                </a:solidFill>
                <a:latin typeface="+mn-ea"/>
                <a:ea typeface="+mn-ea"/>
              </a:rPr>
              <a:t>조사료 섭취량 증가</a:t>
            </a:r>
          </a:p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반추위 발달  &gt; 비육후기 까지 버틸 수 있는 반추위 </a:t>
            </a:r>
          </a:p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>
                <a:solidFill>
                  <a:srgbClr val="FF0000"/>
                </a:solidFill>
                <a:latin typeface="+mn-ea"/>
                <a:ea typeface="+mn-ea"/>
              </a:rPr>
              <a:t> 비육후기 배합사료 섭취량 최대 유지 </a:t>
            </a:r>
          </a:p>
        </p:txBody>
      </p:sp>
      <p:graphicFrame>
        <p:nvGraphicFramePr>
          <p:cNvPr id="109574" name="Object 3"/>
          <p:cNvGraphicFramePr>
            <a:graphicFrameLocks noChangeAspect="1"/>
          </p:cNvGraphicFramePr>
          <p:nvPr/>
        </p:nvGraphicFramePr>
        <p:xfrm>
          <a:off x="719138" y="3378200"/>
          <a:ext cx="4646612" cy="2857500"/>
        </p:xfrm>
        <a:graphic>
          <a:graphicData uri="http://schemas.openxmlformats.org/presentationml/2006/ole">
            <p:oleObj spid="_x0000_s602163" name="차트" r:id="rId3" imgW="2916000" imgH="1873080" progId="">
              <p:embed/>
            </p:oleObj>
          </a:graphicData>
        </a:graphic>
      </p:graphicFrame>
      <p:sp>
        <p:nvSpPr>
          <p:cNvPr id="109575" name="Rectangle 4"/>
          <p:cNvSpPr>
            <a:spLocks noChangeArrowheads="1"/>
          </p:cNvSpPr>
          <p:nvPr/>
        </p:nvSpPr>
        <p:spPr bwMode="auto">
          <a:xfrm>
            <a:off x="5003800" y="4049713"/>
            <a:ext cx="258603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just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en-US" altLang="ko-KR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A : </a:t>
            </a:r>
            <a:r>
              <a:rPr kumimoji="0" lang="ko-KR" altLang="en-US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농후사료 자유채식 (</a:t>
            </a:r>
            <a:r>
              <a:rPr kumimoji="0" lang="en-US" altLang="ko-KR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1998)</a:t>
            </a:r>
            <a:r>
              <a:rPr kumimoji="0" lang="en-US" altLang="ko-KR" sz="1400" b="1" dirty="0">
                <a:solidFill>
                  <a:srgbClr val="000000"/>
                </a:solidFill>
                <a:latin typeface="한양신명조"/>
                <a:ea typeface="HY헤드라인M" panose="02030600000101010101" pitchFamily="18" charset="-127"/>
              </a:rPr>
              <a:t> </a:t>
            </a:r>
          </a:p>
          <a:p>
            <a:pPr algn="just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en-US" altLang="ko-KR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B : </a:t>
            </a:r>
            <a:r>
              <a:rPr kumimoji="0" lang="ko-KR" altLang="en-US" sz="1400" b="1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농후사료 제한급여 (</a:t>
            </a:r>
            <a:r>
              <a:rPr kumimoji="0" lang="ko-KR" altLang="en-US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1</a:t>
            </a:r>
            <a:r>
              <a:rPr kumimoji="0" lang="en-US" altLang="ko-KR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998)</a:t>
            </a:r>
            <a:r>
              <a:rPr kumimoji="0" lang="en-US" altLang="ko-KR" sz="1400" b="1" dirty="0">
                <a:solidFill>
                  <a:srgbClr val="000000"/>
                </a:solidFill>
                <a:latin typeface="한양신명조"/>
                <a:ea typeface="HY헤드라인M" panose="02030600000101010101" pitchFamily="18" charset="-127"/>
              </a:rPr>
              <a:t> </a:t>
            </a:r>
          </a:p>
          <a:p>
            <a:pPr algn="just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en-US" altLang="ko-KR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C : </a:t>
            </a:r>
            <a:r>
              <a:rPr kumimoji="0" lang="ko-KR" altLang="en-US" sz="1400" b="1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농후사료 제한급여 (</a:t>
            </a:r>
            <a:r>
              <a:rPr kumimoji="0" lang="ko-KR" altLang="en-US" sz="1400" b="1" dirty="0">
                <a:solidFill>
                  <a:srgbClr val="000000"/>
                </a:solidFill>
                <a:latin typeface="한양신명조,한컴돋움"/>
                <a:ea typeface="HY헤드라인M" panose="02030600000101010101" pitchFamily="18" charset="-127"/>
              </a:rPr>
              <a:t>2004)</a:t>
            </a:r>
            <a:r>
              <a:rPr kumimoji="0" lang="en-US" altLang="ko-KR" sz="1400" b="1" dirty="0">
                <a:solidFill>
                  <a:srgbClr val="000000"/>
                </a:solidFill>
                <a:latin typeface="한양신명조"/>
                <a:ea typeface="HY헤드라인M" panose="02030600000101010101" pitchFamily="18" charset="-127"/>
              </a:rPr>
              <a:t> </a:t>
            </a:r>
            <a:endParaRPr kumimoji="0"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육성기 농후사료 제한 급여</a:t>
            </a:r>
          </a:p>
        </p:txBody>
      </p:sp>
    </p:spTree>
    <p:extLst>
      <p:ext uri="{BB962C8B-B14F-4D97-AF65-F5344CB8AC3E}">
        <p14:creationId xmlns:p14="http://schemas.microsoft.com/office/powerpoint/2010/main" xmlns="" val="9133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밑소선정과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도입기 사양관리</a:t>
            </a:r>
            <a:endParaRPr lang="ko-KR" altLang="en-US" sz="2800" dirty="0">
              <a:solidFill>
                <a:srgbClr val="EB641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39552" y="1755155"/>
            <a:ext cx="576064" cy="611386"/>
          </a:xfrm>
          <a:prstGeom prst="rightArrow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latinLnBrk="1" hangingPunct="1"/>
            <a:endParaRPr lang="ko-KR" altLang="en-US" sz="1400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403648" y="1702960"/>
            <a:ext cx="6575255" cy="173664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latinLnBrk="1" hangingPunct="1"/>
            <a:r>
              <a:rPr lang="ko-KR" altLang="en-US" sz="2400" dirty="0">
                <a:solidFill>
                  <a:srgbClr val="3333CC"/>
                </a:solidFill>
                <a:latin typeface="+mn-ea"/>
              </a:rPr>
              <a:t>현재 체중보다 체격이 중요</a:t>
            </a:r>
            <a:endParaRPr lang="en-US" altLang="ko-KR" sz="2400" dirty="0">
              <a:solidFill>
                <a:srgbClr val="3333CC"/>
              </a:solidFill>
              <a:latin typeface="+mn-ea"/>
            </a:endParaRPr>
          </a:p>
          <a:p>
            <a:pPr algn="ctr" eaLnBrk="1" latinLnBrk="1" hangingPunct="1"/>
            <a:r>
              <a:rPr lang="ko-KR" altLang="en-US" sz="2400" dirty="0">
                <a:solidFill>
                  <a:srgbClr val="3333CC"/>
                </a:solidFill>
                <a:latin typeface="+mn-ea"/>
              </a:rPr>
              <a:t>장래 </a:t>
            </a:r>
            <a:r>
              <a:rPr lang="ko-KR" altLang="en-US" sz="2400" dirty="0" err="1">
                <a:solidFill>
                  <a:srgbClr val="3333CC"/>
                </a:solidFill>
                <a:latin typeface="+mn-ea"/>
              </a:rPr>
              <a:t>증체가</a:t>
            </a:r>
            <a:r>
              <a:rPr lang="ko-KR" altLang="en-US" sz="2400" dirty="0">
                <a:solidFill>
                  <a:srgbClr val="3333CC"/>
                </a:solidFill>
                <a:latin typeface="+mn-ea"/>
              </a:rPr>
              <a:t> 기대될 것</a:t>
            </a:r>
            <a:endParaRPr lang="en-US" altLang="ko-KR" sz="2400" dirty="0">
              <a:solidFill>
                <a:srgbClr val="3333CC"/>
              </a:solidFill>
              <a:latin typeface="+mn-ea"/>
            </a:endParaRPr>
          </a:p>
          <a:p>
            <a:pPr algn="ctr" eaLnBrk="1" latinLnBrk="1" hangingPunct="1"/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살찐 것 보다는 </a:t>
            </a:r>
            <a:r>
              <a:rPr lang="ko-KR" altLang="en-US" sz="2400" b="1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약간</a:t>
            </a:r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마르고 체형이 클 것</a:t>
            </a:r>
            <a:endParaRPr lang="en-US" altLang="ko-KR" sz="24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ctr" eaLnBrk="1" latinLnBrk="1" hangingPunct="1"/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체중보다 체형 중시</a:t>
            </a:r>
            <a:endParaRPr lang="en-US" altLang="ko-KR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92663" y="1121926"/>
            <a:ext cx="4323353" cy="578882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 eaLnBrk="1" latinLnBrk="1" hangingPunct="1"/>
            <a:r>
              <a:rPr lang="ko-KR" altLang="en-US" sz="28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Verdana" panose="020B0604030504040204" pitchFamily="34" charset="0"/>
                <a:ea typeface="HY궁서B" panose="02030600000101010101" pitchFamily="18" charset="-127"/>
                <a:cs typeface="Verdana" panose="020B0604030504040204" pitchFamily="34" charset="0"/>
              </a:rPr>
              <a:t>밑소는</a:t>
            </a:r>
            <a:r>
              <a:rPr lang="ko-KR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Verdana" panose="020B0604030504040204" pitchFamily="34" charset="0"/>
                <a:ea typeface="HY궁서B" panose="02030600000101010101" pitchFamily="18" charset="-127"/>
                <a:cs typeface="Verdana" panose="020B0604030504040204" pitchFamily="34" charset="0"/>
              </a:rPr>
              <a:t> 비육할 소의 재료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059832" y="4039204"/>
            <a:ext cx="3447742" cy="46991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ko-KR" altLang="en-US" sz="2400" dirty="0">
                <a:solidFill>
                  <a:srgbClr val="3333CC"/>
                </a:solidFill>
                <a:latin typeface="+mn-ea"/>
              </a:rPr>
              <a:t>체중</a:t>
            </a:r>
            <a:r>
              <a:rPr lang="en-US" altLang="ja-JP" sz="2400" dirty="0">
                <a:solidFill>
                  <a:srgbClr val="3333CC"/>
                </a:solidFill>
                <a:latin typeface="+mn-ea"/>
              </a:rPr>
              <a:t>(kg)</a:t>
            </a:r>
            <a:r>
              <a:rPr lang="ja-JP" altLang="en-US" sz="2400" dirty="0">
                <a:solidFill>
                  <a:srgbClr val="3333CC"/>
                </a:solidFill>
                <a:latin typeface="+mn-ea"/>
              </a:rPr>
              <a:t>／</a:t>
            </a:r>
            <a:r>
              <a:rPr lang="ko-KR" altLang="en-US" sz="2400" dirty="0" err="1">
                <a:solidFill>
                  <a:srgbClr val="3333CC"/>
                </a:solidFill>
                <a:latin typeface="+mn-ea"/>
              </a:rPr>
              <a:t>일령</a:t>
            </a:r>
            <a:r>
              <a:rPr lang="ja-JP" altLang="en-US" sz="2400" dirty="0">
                <a:solidFill>
                  <a:srgbClr val="3333CC"/>
                </a:solidFill>
                <a:latin typeface="+mn-ea"/>
              </a:rPr>
              <a:t>＝</a:t>
            </a:r>
            <a:r>
              <a:rPr lang="en-US" altLang="ja-JP" sz="2400" dirty="0">
                <a:solidFill>
                  <a:srgbClr val="3333CC"/>
                </a:solidFill>
                <a:latin typeface="+mn-ea"/>
              </a:rPr>
              <a:t>1.0-1.1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364007" y="3795729"/>
            <a:ext cx="2642519" cy="578882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 eaLnBrk="1" latinLnBrk="1" hangingPunct="1"/>
            <a:r>
              <a:rPr lang="ko-KR" altLang="en-US" sz="28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Verdana" panose="020B0604030504040204" pitchFamily="34" charset="0"/>
              </a:rPr>
              <a:t>일령</a:t>
            </a:r>
            <a:r>
              <a:rPr lang="ko-KR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Verdana" panose="020B0604030504040204" pitchFamily="34" charset="0"/>
              </a:rPr>
              <a:t> 체중 지수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395536" y="5013176"/>
            <a:ext cx="2147415" cy="578882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 eaLnBrk="1" latinLnBrk="1" hangingPunct="1"/>
            <a:r>
              <a:rPr lang="ko-KR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Verdana" panose="020B0604030504040204" pitchFamily="34" charset="0"/>
              </a:rPr>
              <a:t>도입기 사양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569540" y="5013176"/>
            <a:ext cx="5962900" cy="83767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ko-KR" altLang="en-US" sz="2400" dirty="0">
                <a:latin typeface="+mn-ea"/>
              </a:rPr>
              <a:t>사양환경의 변화는 스트레스의 하나</a:t>
            </a:r>
            <a:endParaRPr lang="ja-JP" altLang="en-US" sz="2400" dirty="0">
              <a:latin typeface="+mn-ea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ko-KR" altLang="en-US" sz="2400" dirty="0">
                <a:solidFill>
                  <a:srgbClr val="0000FF"/>
                </a:solidFill>
                <a:latin typeface="+mn-ea"/>
              </a:rPr>
              <a:t>우선 소화기능의 조정</a:t>
            </a:r>
            <a:r>
              <a:rPr lang="ja-JP" altLang="en-US" sz="2400" dirty="0">
                <a:solidFill>
                  <a:srgbClr val="0000FF"/>
                </a:solidFill>
                <a:latin typeface="+mn-ea"/>
              </a:rPr>
              <a:t>・</a:t>
            </a:r>
            <a:r>
              <a:rPr lang="ko-KR" altLang="en-US" sz="2400" dirty="0">
                <a:solidFill>
                  <a:srgbClr val="0000FF"/>
                </a:solidFill>
                <a:latin typeface="+mn-ea"/>
              </a:rPr>
              <a:t>양질 조사료 급여</a:t>
            </a:r>
            <a:endParaRPr lang="ja-JP" altLang="en-US" sz="24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866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851931"/>
            <a:ext cx="4329819" cy="3208673"/>
          </a:xfrm>
          <a:prstGeom prst="rect">
            <a:avLst/>
          </a:prstGeom>
        </p:spPr>
      </p:pic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육성우의 외형 </a:t>
            </a:r>
            <a:r>
              <a:rPr lang="en-US" altLang="ko-KR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흉수와 미침</a:t>
            </a:r>
            <a:r>
              <a:rPr lang="en-US" altLang="ko-KR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78365" y="5175828"/>
            <a:ext cx="7066043" cy="14215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ko-KR" altLang="en-US" sz="2400" b="1" dirty="0">
                <a:solidFill>
                  <a:srgbClr val="CC0000"/>
                </a:solidFill>
                <a:ea typeface="굴림" panose="020B0600000101010101" pitchFamily="50" charset="-127"/>
              </a:rPr>
              <a:t>체중보다 체형 중시</a:t>
            </a:r>
            <a:endParaRPr kumimoji="0" lang="en-US" altLang="ko-KR" sz="2400" b="1" dirty="0">
              <a:solidFill>
                <a:srgbClr val="CC0000"/>
              </a:solidFill>
              <a:ea typeface="굴림" panose="020B0600000101010101" pitchFamily="50" charset="-127"/>
            </a:endParaRPr>
          </a:p>
          <a:p>
            <a:pPr>
              <a:lnSpc>
                <a:spcPct val="90000"/>
              </a:lnSpc>
            </a:pPr>
            <a:r>
              <a:rPr kumimoji="0" lang="ko-KR" altLang="en-US" sz="2400" b="1" dirty="0">
                <a:solidFill>
                  <a:prstClr val="black"/>
                </a:solidFill>
                <a:ea typeface="굴림" panose="020B0600000101010101" pitchFamily="50" charset="-127"/>
              </a:rPr>
              <a:t>바람직한 체중의 기준 </a:t>
            </a:r>
            <a:r>
              <a:rPr kumimoji="0" lang="ja-JP" altLang="en-US" sz="2400" b="1" dirty="0">
                <a:solidFill>
                  <a:prstClr val="black"/>
                </a:solidFill>
              </a:rPr>
              <a:t>： </a:t>
            </a:r>
            <a:r>
              <a:rPr kumimoji="0" lang="ko-KR" altLang="en-US" sz="2400" b="1" dirty="0" err="1">
                <a:solidFill>
                  <a:srgbClr val="000099"/>
                </a:solidFill>
                <a:ea typeface="굴림" panose="020B0600000101010101" pitchFamily="50" charset="-127"/>
              </a:rPr>
              <a:t>일령체중지수</a:t>
            </a:r>
            <a:endParaRPr kumimoji="0" lang="ja-JP" altLang="en-US" sz="2400" b="1" dirty="0">
              <a:solidFill>
                <a:srgbClr val="000099"/>
              </a:solidFill>
              <a:ea typeface="굴림" panose="020B0600000101010101" pitchFamily="50" charset="-127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kumimoji="0" lang="ja-JP" altLang="en-US" sz="2400" b="1" dirty="0">
                <a:solidFill>
                  <a:srgbClr val="FF0000"/>
                </a:solidFill>
              </a:rPr>
              <a:t>　　　　　　　　　　　　　　　</a:t>
            </a:r>
            <a:r>
              <a:rPr kumimoji="0" lang="ko-KR" altLang="en-US" sz="2400" b="1" dirty="0">
                <a:solidFill>
                  <a:srgbClr val="CC0000"/>
                </a:solidFill>
                <a:ea typeface="굴림" panose="020B0600000101010101" pitchFamily="50" charset="-127"/>
              </a:rPr>
              <a:t>체중</a:t>
            </a:r>
            <a:r>
              <a:rPr kumimoji="0" lang="en-US" altLang="ja-JP" sz="2400" b="1" dirty="0">
                <a:solidFill>
                  <a:srgbClr val="CC0000"/>
                </a:solidFill>
                <a:latin typeface="MS PGothic" panose="020B0600070205080204" pitchFamily="34" charset="-128"/>
              </a:rPr>
              <a:t>(kg)</a:t>
            </a:r>
            <a:r>
              <a:rPr kumimoji="0" lang="ja-JP" altLang="en-US" sz="2400" b="1" dirty="0">
                <a:solidFill>
                  <a:srgbClr val="CC0000"/>
                </a:solidFill>
              </a:rPr>
              <a:t>／</a:t>
            </a:r>
            <a:r>
              <a:rPr kumimoji="0" lang="ko-KR" altLang="en-US" sz="2400" b="1" dirty="0" err="1">
                <a:solidFill>
                  <a:srgbClr val="CC0000"/>
                </a:solidFill>
                <a:ea typeface="굴림" panose="020B0600000101010101" pitchFamily="50" charset="-127"/>
              </a:rPr>
              <a:t>일령</a:t>
            </a:r>
            <a:r>
              <a:rPr kumimoji="0" lang="ja-JP" altLang="en-US" sz="2400" b="1" dirty="0">
                <a:solidFill>
                  <a:srgbClr val="CC0000"/>
                </a:solidFill>
              </a:rPr>
              <a:t>＝</a:t>
            </a:r>
            <a:r>
              <a:rPr kumimoji="0" lang="en-US" altLang="ja-JP" sz="2400" b="1" dirty="0">
                <a:solidFill>
                  <a:srgbClr val="CC0000"/>
                </a:solidFill>
                <a:latin typeface="MS PGothic" panose="020B0600070205080204" pitchFamily="34" charset="-128"/>
              </a:rPr>
              <a:t>1.0-1.1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852936"/>
            <a:ext cx="2120344" cy="1848501"/>
          </a:xfrm>
          <a:prstGeom prst="rect">
            <a:avLst/>
          </a:prstGeom>
        </p:spPr>
      </p:pic>
      <p:sp>
        <p:nvSpPr>
          <p:cNvPr id="7" name="모서리가 둥근 사각형 설명선 6"/>
          <p:cNvSpPr/>
          <p:nvPr/>
        </p:nvSpPr>
        <p:spPr>
          <a:xfrm>
            <a:off x="5652120" y="1982464"/>
            <a:ext cx="992056" cy="754949"/>
          </a:xfrm>
          <a:prstGeom prst="wedgeRoundRectCallout">
            <a:avLst>
              <a:gd name="adj1" fmla="val -131053"/>
              <a:gd name="adj2" fmla="val 2933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dirty="0">
                <a:solidFill>
                  <a:srgbClr val="FFFF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kumimoji="0" lang="ko-KR" altLang="en-US" sz="3600" dirty="0">
              <a:solidFill>
                <a:srgbClr val="FFFF6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580112" y="1972220"/>
            <a:ext cx="992056" cy="754949"/>
          </a:xfrm>
          <a:prstGeom prst="wedgeRoundRectCallout">
            <a:avLst>
              <a:gd name="adj1" fmla="val -131053"/>
              <a:gd name="adj2" fmla="val 2933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>
                <a:solidFill>
                  <a:srgbClr val="FFFF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尾枕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187624" y="1048390"/>
            <a:ext cx="6624638" cy="576262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2000" dirty="0">
                <a:solidFill>
                  <a:srgbClr val="0000CC"/>
                </a:solidFill>
              </a:rPr>
              <a:t>미침이 있는 송아지는 </a:t>
            </a:r>
            <a:r>
              <a:rPr kumimoji="0" lang="ko-KR" altLang="en-US" sz="2000" dirty="0" err="1">
                <a:solidFill>
                  <a:srgbClr val="0000CC"/>
                </a:solidFill>
              </a:rPr>
              <a:t>복강내</a:t>
            </a:r>
            <a:r>
              <a:rPr kumimoji="0" lang="ko-KR" altLang="en-US" sz="2000" dirty="0">
                <a:solidFill>
                  <a:srgbClr val="0000CC"/>
                </a:solidFill>
              </a:rPr>
              <a:t> 지방과 근간지방이 형성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4531767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</a:rPr>
              <a:t>흉수</a:t>
            </a:r>
            <a:r>
              <a:rPr lang="en-US" altLang="ko-KR" sz="4400" b="1" dirty="0">
                <a:solidFill>
                  <a:srgbClr val="3333CC"/>
                </a:solidFill>
              </a:rPr>
              <a:t>U x</a:t>
            </a:r>
            <a:r>
              <a:rPr lang="en-US" altLang="ko-KR" sz="4400" b="1" dirty="0">
                <a:solidFill>
                  <a:srgbClr val="3333CC"/>
                </a:solidFill>
                <a:sym typeface="Wingdings" pitchFamily="2" charset="2"/>
              </a:rPr>
              <a:t></a:t>
            </a:r>
            <a:r>
              <a:rPr lang="ko-KR" altLang="en-US" sz="4400" b="1" dirty="0">
                <a:solidFill>
                  <a:srgbClr val="FF0066"/>
                </a:solidFill>
              </a:rPr>
              <a:t> </a:t>
            </a:r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altLang="ko-KR" sz="3200" b="1" dirty="0">
                <a:solidFill>
                  <a:srgbClr val="FF0066"/>
                </a:solidFill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xmlns="" val="27932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513" y="588963"/>
            <a:ext cx="70754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テキスト ボックス 2"/>
          <p:cNvSpPr txBox="1">
            <a:spLocks noChangeArrowheads="1"/>
          </p:cNvSpPr>
          <p:nvPr/>
        </p:nvSpPr>
        <p:spPr bwMode="auto">
          <a:xfrm>
            <a:off x="409575" y="5522913"/>
            <a:ext cx="8424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defRPr>
            </a:lvl9pPr>
          </a:lstStyle>
          <a:p>
            <a:pPr eaLnBrk="1" hangingPunct="1"/>
            <a:r>
              <a:rPr lang="ko-KR" altLang="en-US" sz="18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너무 살찐 비육 밑소</a:t>
            </a:r>
            <a:r>
              <a:rPr lang="en-US" altLang="ko-KR" sz="18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8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야마가타현</a:t>
            </a:r>
            <a:r>
              <a:rPr lang="en-US" altLang="ko-KR" sz="18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)</a:t>
            </a:r>
            <a:endParaRPr lang="en-US" altLang="ja-JP" sz="1800" b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sz="1400" b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ja-JP" altLang="en-US" sz="1400" b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（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체중이 크고</a:t>
            </a:r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건강하게 보여 높은 가격에 판매되기는 하지만</a:t>
            </a:r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, 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내장의 발달이 나쁘기 때문에 비육장에서는 </a:t>
            </a:r>
            <a:endParaRPr lang="en-US" altLang="ko-KR" sz="1400" b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eaLnBrk="1" hangingPunct="1"/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1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개월간 이상 조사료만으로 내장 만들기</a:t>
            </a:r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(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고쳐 키우기</a:t>
            </a:r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)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을 하지 않으면 발육과</a:t>
            </a:r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육질이 나쁘게 됨</a:t>
            </a:r>
            <a:r>
              <a:rPr lang="en-US" altLang="ko-KR" sz="1400" b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)</a:t>
            </a:r>
            <a:endParaRPr lang="ja-JP" altLang="en-US" sz="1400" b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10596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4607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Oval 2"/>
          <p:cNvSpPr>
            <a:spLocks noChangeArrowheads="1"/>
          </p:cNvSpPr>
          <p:nvPr/>
        </p:nvSpPr>
        <p:spPr bwMode="auto">
          <a:xfrm>
            <a:off x="971550" y="980728"/>
            <a:ext cx="7062788" cy="1676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2339975" y="1242666"/>
            <a:ext cx="4751388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kumimoji="0" lang="ko-KR" altLang="en-US" sz="2800" b="1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 포인트</a:t>
            </a:r>
            <a:r>
              <a:rPr kumimoji="0" lang="ja-JP" altLang="ko-KR" sz="2200" b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en-US" altLang="ko-KR" sz="2200" b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(</a:t>
            </a:r>
            <a:r>
              <a:rPr kumimoji="0" lang="ko-KR" alt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</a:rPr>
              <a:t>도입 </a:t>
            </a:r>
            <a:r>
              <a:rPr kumimoji="0" lang="en-US" altLang="ko-KR" sz="22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~ 13</a:t>
            </a:r>
            <a:r>
              <a:rPr kumimoji="0" lang="ko-KR" alt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개월</a:t>
            </a:r>
            <a:r>
              <a:rPr kumimoji="0" lang="en-US" altLang="ko-KR" sz="22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)</a:t>
            </a:r>
            <a:r>
              <a:rPr kumimoji="0" lang="en-US" altLang="ja-JP" sz="2200" b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ja-JP" altLang="ko-KR" sz="2200" b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en-US" altLang="ja-JP" sz="2200" b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kumimoji="0" lang="ko-KR" altLang="ja-JP" sz="2200" b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endParaRPr kumimoji="0" lang="en-US" altLang="ja-JP" sz="2200" b="1" dirty="0">
              <a:solidFill>
                <a:prstClr val="black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kumimoji="0" lang="ko-KR" alt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</a:rPr>
              <a:t>충분한 양질의 조사료 급여량 증대</a:t>
            </a:r>
            <a:endParaRPr kumimoji="0" lang="ko-KR" altLang="en-US" sz="2200" b="1" dirty="0">
              <a:solidFill>
                <a:prstClr val="black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19813" name="AutoShape 5"/>
          <p:cNvSpPr>
            <a:spLocks noChangeArrowheads="1"/>
          </p:cNvSpPr>
          <p:nvPr/>
        </p:nvSpPr>
        <p:spPr bwMode="auto">
          <a:xfrm>
            <a:off x="2843213" y="2739008"/>
            <a:ext cx="685800" cy="7620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3765550" y="2853308"/>
            <a:ext cx="4335463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kumimoji="0" lang="ko-KR" altLang="en-US" sz="2400" b="1" dirty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등심</a:t>
            </a:r>
            <a:r>
              <a:rPr kumimoji="0" lang="en-US" altLang="ko-KR" sz="2400" b="1" dirty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2400" b="1" dirty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목</a:t>
            </a:r>
            <a:r>
              <a:rPr kumimoji="0" lang="en-US" altLang="ko-KR" sz="2400" b="1" dirty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2400" b="1" dirty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어깨 등 육량증대</a:t>
            </a:r>
          </a:p>
        </p:txBody>
      </p:sp>
      <p:sp>
        <p:nvSpPr>
          <p:cNvPr id="119816" name="Arc 8"/>
          <p:cNvSpPr>
            <a:spLocks/>
          </p:cNvSpPr>
          <p:nvPr/>
        </p:nvSpPr>
        <p:spPr bwMode="auto">
          <a:xfrm>
            <a:off x="3925888" y="3249266"/>
            <a:ext cx="1676400" cy="259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0" cap="rnd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19818" name="Arc 10"/>
          <p:cNvSpPr>
            <a:spLocks/>
          </p:cNvSpPr>
          <p:nvPr/>
        </p:nvSpPr>
        <p:spPr bwMode="auto">
          <a:xfrm>
            <a:off x="4306888" y="3249266"/>
            <a:ext cx="1676400" cy="259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0" cap="rnd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60438" y="3249266"/>
            <a:ext cx="6851650" cy="2895600"/>
            <a:chOff x="580" y="2256"/>
            <a:chExt cx="4316" cy="1824"/>
          </a:xfrm>
        </p:grpSpPr>
        <p:sp>
          <p:nvSpPr>
            <p:cNvPr id="119820" name="Arc 12"/>
            <p:cNvSpPr>
              <a:spLocks/>
            </p:cNvSpPr>
            <p:nvPr/>
          </p:nvSpPr>
          <p:spPr bwMode="auto">
            <a:xfrm>
              <a:off x="2592" y="2256"/>
              <a:ext cx="1056" cy="1632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600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600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0" cap="rnd">
              <a:solidFill>
                <a:schemeClr val="tx2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9821" name="AutoShape 13"/>
            <p:cNvSpPr>
              <a:spLocks noChangeArrowheads="1"/>
            </p:cNvSpPr>
            <p:nvPr/>
          </p:nvSpPr>
          <p:spPr bwMode="auto">
            <a:xfrm>
              <a:off x="580" y="3652"/>
              <a:ext cx="2056" cy="424"/>
            </a:xfrm>
            <a:prstGeom prst="cube">
              <a:avLst>
                <a:gd name="adj" fmla="val 24995"/>
              </a:avLst>
            </a:prstGeom>
            <a:solidFill>
              <a:srgbClr val="00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9822" name="Rectangle 14"/>
            <p:cNvSpPr>
              <a:spLocks noChangeArrowheads="1"/>
            </p:cNvSpPr>
            <p:nvPr/>
          </p:nvSpPr>
          <p:spPr bwMode="auto">
            <a:xfrm>
              <a:off x="624" y="3792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kumimoji="0" lang="ko-KR" altLang="en-US" sz="2400" b="1">
                  <a:solidFill>
                    <a:prstClr val="white"/>
                  </a:solidFill>
                  <a:latin typeface="Times New Roman" panose="02020603050405020304" pitchFamily="18" charset="0"/>
                  <a:ea typeface="맑은 고딕"/>
                </a:rPr>
                <a:t>충분한 조사료급여</a:t>
              </a:r>
              <a:endParaRPr kumimoji="0" lang="ja-JP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19823" name="Rectangle 15"/>
            <p:cNvSpPr>
              <a:spLocks noChangeArrowheads="1"/>
            </p:cNvSpPr>
            <p:nvPr/>
          </p:nvSpPr>
          <p:spPr bwMode="auto">
            <a:xfrm>
              <a:off x="2544" y="3312"/>
              <a:ext cx="2208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kumimoji="0" lang="ko-KR" altLang="en-US" sz="2000" b="1" u="sng">
                  <a:solidFill>
                    <a:srgbClr val="000000"/>
                  </a:solidFill>
                  <a:latin typeface="Times New Roman" panose="02020603050405020304" pitchFamily="18" charset="0"/>
                  <a:ea typeface="맑은 고딕"/>
                </a:rPr>
                <a:t>제</a:t>
              </a:r>
              <a:r>
                <a:rPr kumimoji="0" lang="en-US" altLang="ko-KR" sz="2000" b="1" u="sng">
                  <a:solidFill>
                    <a:srgbClr val="000000"/>
                  </a:solidFill>
                  <a:latin typeface="Times New Roman" panose="02020603050405020304" pitchFamily="18" charset="0"/>
                  <a:ea typeface="맑은 고딕"/>
                </a:rPr>
                <a:t>1</a:t>
              </a:r>
              <a:r>
                <a:rPr kumimoji="0" lang="ko-KR" altLang="en-US" sz="2000" b="1" u="sng">
                  <a:solidFill>
                    <a:srgbClr val="000000"/>
                  </a:solidFill>
                  <a:latin typeface="Times New Roman" panose="02020603050405020304" pitchFamily="18" charset="0"/>
                  <a:ea typeface="맑은 고딕"/>
                </a:rPr>
                <a:t>위내 환경</a:t>
              </a:r>
              <a:r>
                <a:rPr kumimoji="0" lang="ja-JP" altLang="en-US" sz="2000" b="1" u="sng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、</a:t>
              </a:r>
              <a:r>
                <a:rPr kumimoji="0" lang="ko-KR" altLang="en-US" sz="2000" b="1" u="sng">
                  <a:solidFill>
                    <a:srgbClr val="000000"/>
                  </a:solidFill>
                  <a:latin typeface="Times New Roman" panose="02020603050405020304" pitchFamily="18" charset="0"/>
                  <a:ea typeface="맑은 고딕"/>
                </a:rPr>
                <a:t>기능의 충실</a:t>
              </a:r>
              <a:endParaRPr kumimoji="0" lang="ja-JP" altLang="en-US" sz="2000" b="1" u="sng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19824" name="Rectangle 16"/>
            <p:cNvSpPr>
              <a:spLocks noChangeArrowheads="1"/>
            </p:cNvSpPr>
            <p:nvPr/>
          </p:nvSpPr>
          <p:spPr bwMode="auto">
            <a:xfrm>
              <a:off x="2400" y="2736"/>
              <a:ext cx="2496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kumimoji="0" lang="ko-KR" altLang="en-US" sz="2400" b="1" i="1">
                  <a:solidFill>
                    <a:srgbClr val="003399"/>
                  </a:solidFill>
                  <a:latin typeface="Times New Roman" panose="02020603050405020304" pitchFamily="18" charset="0"/>
                  <a:ea typeface="맑은 고딕"/>
                </a:rPr>
                <a:t>미생물단백질 합성량증가</a:t>
              </a:r>
              <a:endParaRPr kumimoji="0" lang="ko-KR" altLang="en-US" sz="2400" b="1" i="1">
                <a:solidFill>
                  <a:srgbClr val="003399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19825" name="Rectangle 17"/>
            <p:cNvSpPr>
              <a:spLocks noChangeArrowheads="1"/>
            </p:cNvSpPr>
            <p:nvPr/>
          </p:nvSpPr>
          <p:spPr bwMode="auto">
            <a:xfrm>
              <a:off x="768" y="3408"/>
              <a:ext cx="16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kumimoji="0" lang="ko-KR" altLang="en-US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/>
                </a:rPr>
                <a:t>충분한 </a:t>
              </a:r>
              <a:r>
                <a:rPr kumimoji="0" lang="en-US" altLang="ko-KR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/>
                </a:rPr>
                <a:t>NDF </a:t>
              </a:r>
              <a:r>
                <a:rPr kumimoji="0" lang="ko-KR" altLang="en-US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맑은 고딕"/>
                </a:rPr>
                <a:t>공급</a:t>
              </a:r>
              <a:endParaRPr kumimoji="0" lang="ja-JP" alt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육성우 관리 포인트</a:t>
            </a:r>
          </a:p>
        </p:txBody>
      </p:sp>
    </p:spTree>
    <p:extLst>
      <p:ext uri="{BB962C8B-B14F-4D97-AF65-F5344CB8AC3E}">
        <p14:creationId xmlns:p14="http://schemas.microsoft.com/office/powerpoint/2010/main" xmlns="" val="2384108462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987675" y="1728887"/>
            <a:ext cx="2897187" cy="4391025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2339975" y="1728887"/>
            <a:ext cx="647700" cy="4391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srgbClr val="FFFF00"/>
                </a:solidFill>
              </a:rPr>
              <a:t>농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srgbClr val="FFFF00"/>
                </a:solidFill>
              </a:rPr>
              <a:t>후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srgbClr val="FFFF00"/>
                </a:solidFill>
              </a:rPr>
              <a:t>사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srgbClr val="FFFF00"/>
                </a:solidFill>
              </a:rPr>
              <a:t>료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srgbClr val="FFFF00"/>
                </a:solidFill>
              </a:rPr>
              <a:t>중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srgbClr val="FFFF00"/>
                </a:solidFill>
              </a:rPr>
              <a:t>시</a:t>
            </a:r>
          </a:p>
        </p:txBody>
      </p:sp>
      <p:sp>
        <p:nvSpPr>
          <p:cNvPr id="879620" name="Text Box 4"/>
          <p:cNvSpPr txBox="1">
            <a:spLocks noChangeArrowheads="1"/>
          </p:cNvSpPr>
          <p:nvPr/>
        </p:nvSpPr>
        <p:spPr bwMode="auto">
          <a:xfrm>
            <a:off x="5780088" y="5245200"/>
            <a:ext cx="3024187" cy="11303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1" fontAlgn="auto" latinLnBrk="1" hangingPunct="1"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새굴림" pitchFamily="18" charset="-127"/>
                <a:ea typeface="새굴림" pitchFamily="18" charset="-127"/>
              </a:rPr>
              <a:t>        </a:t>
            </a:r>
            <a:r>
              <a:rPr kumimoji="0" lang="ko-KR" altLang="en-US" sz="1600" dirty="0">
                <a:solidFill>
                  <a:prstClr val="black"/>
                </a:solidFill>
                <a:latin typeface="새굴림" pitchFamily="18" charset="-127"/>
                <a:ea typeface="새굴림" pitchFamily="18" charset="-127"/>
              </a:rPr>
              <a:t>발달시기</a:t>
            </a:r>
          </a:p>
          <a:p>
            <a:pPr eaLnBrk="1" fontAlgn="auto" latinLnBrk="1" hangingPunct="1"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1600" dirty="0">
                <a:solidFill>
                  <a:prstClr val="black"/>
                </a:solidFill>
                <a:latin typeface="새굴림" pitchFamily="18" charset="-127"/>
                <a:ea typeface="새굴림" pitchFamily="18" charset="-127"/>
              </a:rPr>
              <a:t>          최대발달시기</a:t>
            </a:r>
          </a:p>
          <a:p>
            <a:pPr eaLnBrk="1" fontAlgn="auto" latinLnBrk="1" hangingPunct="1"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1600" dirty="0">
                <a:solidFill>
                  <a:prstClr val="black"/>
                </a:solidFill>
                <a:latin typeface="새굴림" pitchFamily="18" charset="-127"/>
                <a:ea typeface="새굴림" pitchFamily="18" charset="-127"/>
              </a:rPr>
              <a:t>          지방전구세포 분화시기           </a:t>
            </a:r>
          </a:p>
        </p:txBody>
      </p:sp>
      <p:sp>
        <p:nvSpPr>
          <p:cNvPr id="879621" name="Text Box 5"/>
          <p:cNvSpPr txBox="1">
            <a:spLocks noChangeArrowheads="1"/>
          </p:cNvSpPr>
          <p:nvPr/>
        </p:nvSpPr>
        <p:spPr bwMode="auto">
          <a:xfrm>
            <a:off x="395288" y="1833662"/>
            <a:ext cx="1441450" cy="323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fontAlgn="auto" latinLnBrk="1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골 격</a:t>
            </a:r>
          </a:p>
          <a:p>
            <a:pPr algn="ctr" eaLnBrk="1" fontAlgn="auto" latinLnBrk="1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반추위</a:t>
            </a:r>
          </a:p>
          <a:p>
            <a:pPr algn="ctr" eaLnBrk="1" fontAlgn="auto" latinLnBrk="1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배최장근</a:t>
            </a:r>
            <a:endParaRPr kumimoji="0" lang="ko-KR" altLang="en-US" sz="20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 pitchFamily="50" charset="-127"/>
              <a:ea typeface="맑은 고딕" pitchFamily="50" charset="-127"/>
            </a:endParaRPr>
          </a:p>
          <a:p>
            <a:pPr algn="ctr" eaLnBrk="1" fontAlgn="auto" latinLnBrk="1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갈비살</a:t>
            </a:r>
          </a:p>
          <a:p>
            <a:pPr algn="ctr" eaLnBrk="1" fontAlgn="auto" latinLnBrk="1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지방교잡</a:t>
            </a:r>
          </a:p>
          <a:p>
            <a:pPr algn="ctr" eaLnBrk="1" fontAlgn="auto" latinLnBrk="1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피하지방</a:t>
            </a:r>
          </a:p>
        </p:txBody>
      </p:sp>
      <p:sp>
        <p:nvSpPr>
          <p:cNvPr id="879622" name="Text Box 6"/>
          <p:cNvSpPr txBox="1">
            <a:spLocks noChangeArrowheads="1"/>
          </p:cNvSpPr>
          <p:nvPr/>
        </p:nvSpPr>
        <p:spPr bwMode="auto">
          <a:xfrm>
            <a:off x="1690688" y="1295500"/>
            <a:ext cx="67691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1" fontAlgn="auto" latinLnBrk="1" hangingPunct="1"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en-US" altLang="ko-KR" sz="20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맑은 고딕"/>
              </a:rPr>
              <a:t>0  1  2  3  4  5  6  7  8  9  10  11  12  13  14  15  16  17  18</a:t>
            </a:r>
          </a:p>
        </p:txBody>
      </p:sp>
      <p:sp>
        <p:nvSpPr>
          <p:cNvPr id="879623" name="Text Box 7"/>
          <p:cNvSpPr txBox="1">
            <a:spLocks noChangeArrowheads="1"/>
          </p:cNvSpPr>
          <p:nvPr/>
        </p:nvSpPr>
        <p:spPr bwMode="auto">
          <a:xfrm>
            <a:off x="4427538" y="836712"/>
            <a:ext cx="143986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1" fontAlgn="auto" latinLnBrk="1" hangingPunct="1"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으뜸체" pitchFamily="18" charset="-127"/>
              </a:rPr>
              <a:t>월  </a:t>
            </a:r>
            <a:r>
              <a:rPr kumimoji="0" lang="ko-KR" altLang="en-US" sz="2000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으뜸체" pitchFamily="18" charset="-127"/>
              </a:rPr>
              <a:t>령</a:t>
            </a:r>
            <a:endParaRPr kumimoji="0" lang="ko-KR" altLang="en-US" sz="20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으뜸체" pitchFamily="18" charset="-127"/>
            </a:endParaRPr>
          </a:p>
        </p:txBody>
      </p:sp>
      <p:sp>
        <p:nvSpPr>
          <p:cNvPr id="158729" name="Line 9"/>
          <p:cNvSpPr>
            <a:spLocks noChangeShapeType="1"/>
          </p:cNvSpPr>
          <p:nvPr/>
        </p:nvSpPr>
        <p:spPr bwMode="auto">
          <a:xfrm>
            <a:off x="5940425" y="5445225"/>
            <a:ext cx="360363" cy="63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879626" name="Text Box 10"/>
          <p:cNvSpPr txBox="1">
            <a:spLocks noChangeArrowheads="1"/>
          </p:cNvSpPr>
          <p:nvPr/>
        </p:nvSpPr>
        <p:spPr bwMode="auto">
          <a:xfrm>
            <a:off x="755650" y="1268512"/>
            <a:ext cx="792163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1" fontAlgn="auto" latinLnBrk="1" hangingPunct="1">
              <a:spcBef>
                <a:spcPct val="50000"/>
              </a:spcBef>
              <a:spcAft>
                <a:spcPts val="0"/>
              </a:spcAft>
              <a:buSzPct val="75000"/>
              <a:defRPr/>
            </a:pPr>
            <a:r>
              <a:rPr kumimoji="0" lang="ko-KR" altLang="en-US" sz="20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맑은 고딕"/>
              </a:rPr>
              <a:t>조직</a:t>
            </a:r>
          </a:p>
        </p:txBody>
      </p:sp>
      <p:sp>
        <p:nvSpPr>
          <p:cNvPr id="158731" name="Line 11"/>
          <p:cNvSpPr>
            <a:spLocks noChangeShapeType="1"/>
          </p:cNvSpPr>
          <p:nvPr/>
        </p:nvSpPr>
        <p:spPr bwMode="auto">
          <a:xfrm>
            <a:off x="468313" y="1727300"/>
            <a:ext cx="792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32" name="Line 12"/>
          <p:cNvSpPr>
            <a:spLocks noChangeShapeType="1"/>
          </p:cNvSpPr>
          <p:nvPr/>
        </p:nvSpPr>
        <p:spPr bwMode="auto">
          <a:xfrm>
            <a:off x="2195513" y="2160687"/>
            <a:ext cx="34559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33" name="Oval 13"/>
          <p:cNvSpPr>
            <a:spLocks noChangeArrowheads="1"/>
          </p:cNvSpPr>
          <p:nvPr/>
        </p:nvSpPr>
        <p:spPr bwMode="auto">
          <a:xfrm>
            <a:off x="4032250" y="2016225"/>
            <a:ext cx="252413" cy="252412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34" name="Line 14"/>
          <p:cNvSpPr>
            <a:spLocks noChangeShapeType="1"/>
          </p:cNvSpPr>
          <p:nvPr/>
        </p:nvSpPr>
        <p:spPr bwMode="auto">
          <a:xfrm>
            <a:off x="2987675" y="2703612"/>
            <a:ext cx="27368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35" name="Oval 15"/>
          <p:cNvSpPr>
            <a:spLocks noChangeArrowheads="1"/>
          </p:cNvSpPr>
          <p:nvPr/>
        </p:nvSpPr>
        <p:spPr bwMode="auto">
          <a:xfrm>
            <a:off x="4032250" y="2592487"/>
            <a:ext cx="252413" cy="252413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36" name="Line 16"/>
          <p:cNvSpPr>
            <a:spLocks noChangeShapeType="1"/>
          </p:cNvSpPr>
          <p:nvPr/>
        </p:nvSpPr>
        <p:spPr bwMode="auto">
          <a:xfrm>
            <a:off x="2124075" y="3205262"/>
            <a:ext cx="61928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37" name="Oval 17"/>
          <p:cNvSpPr>
            <a:spLocks noChangeArrowheads="1"/>
          </p:cNvSpPr>
          <p:nvPr/>
        </p:nvSpPr>
        <p:spPr bwMode="auto">
          <a:xfrm>
            <a:off x="5940425" y="3095725"/>
            <a:ext cx="252413" cy="252412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38" name="Line 18"/>
          <p:cNvSpPr>
            <a:spLocks noChangeShapeType="1"/>
          </p:cNvSpPr>
          <p:nvPr/>
        </p:nvSpPr>
        <p:spPr bwMode="auto">
          <a:xfrm>
            <a:off x="2124075" y="3746600"/>
            <a:ext cx="61928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39" name="Oval 19"/>
          <p:cNvSpPr>
            <a:spLocks noChangeArrowheads="1"/>
          </p:cNvSpPr>
          <p:nvPr/>
        </p:nvSpPr>
        <p:spPr bwMode="auto">
          <a:xfrm>
            <a:off x="5614988" y="3635475"/>
            <a:ext cx="252412" cy="252412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40" name="Line 20"/>
          <p:cNvSpPr>
            <a:spLocks noChangeShapeType="1"/>
          </p:cNvSpPr>
          <p:nvPr/>
        </p:nvSpPr>
        <p:spPr bwMode="auto">
          <a:xfrm>
            <a:off x="6084888" y="4924525"/>
            <a:ext cx="22320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41" name="Oval 21"/>
          <p:cNvSpPr>
            <a:spLocks noChangeArrowheads="1"/>
          </p:cNvSpPr>
          <p:nvPr/>
        </p:nvSpPr>
        <p:spPr bwMode="auto">
          <a:xfrm>
            <a:off x="7920038" y="4813400"/>
            <a:ext cx="252412" cy="252412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42" name="Oval 22"/>
          <p:cNvSpPr>
            <a:spLocks noChangeArrowheads="1"/>
          </p:cNvSpPr>
          <p:nvPr/>
        </p:nvSpPr>
        <p:spPr bwMode="auto">
          <a:xfrm>
            <a:off x="5995988" y="5708750"/>
            <a:ext cx="252412" cy="252412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58743" name="Line 23"/>
          <p:cNvSpPr>
            <a:spLocks noChangeShapeType="1"/>
          </p:cNvSpPr>
          <p:nvPr/>
        </p:nvSpPr>
        <p:spPr bwMode="auto">
          <a:xfrm>
            <a:off x="6588125" y="4356200"/>
            <a:ext cx="1728788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44" name="Line 25"/>
          <p:cNvSpPr>
            <a:spLocks noChangeShapeType="1"/>
          </p:cNvSpPr>
          <p:nvPr/>
        </p:nvSpPr>
        <p:spPr bwMode="auto">
          <a:xfrm>
            <a:off x="5940425" y="6170712"/>
            <a:ext cx="35877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45" name="Oval 26"/>
          <p:cNvSpPr>
            <a:spLocks noChangeArrowheads="1"/>
          </p:cNvSpPr>
          <p:nvPr/>
        </p:nvSpPr>
        <p:spPr bwMode="auto">
          <a:xfrm>
            <a:off x="3708400" y="3440212"/>
            <a:ext cx="863600" cy="1655763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복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강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방</a:t>
            </a:r>
          </a:p>
        </p:txBody>
      </p:sp>
      <p:sp>
        <p:nvSpPr>
          <p:cNvPr id="158746" name="Oval 27"/>
          <p:cNvSpPr>
            <a:spLocks noChangeArrowheads="1"/>
          </p:cNvSpPr>
          <p:nvPr/>
        </p:nvSpPr>
        <p:spPr bwMode="auto">
          <a:xfrm>
            <a:off x="4356100" y="3440212"/>
            <a:ext cx="936625" cy="165576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근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간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</a:t>
            </a:r>
          </a:p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방</a:t>
            </a:r>
          </a:p>
        </p:txBody>
      </p:sp>
      <p:sp>
        <p:nvSpPr>
          <p:cNvPr id="158747" name="Line 28"/>
          <p:cNvSpPr>
            <a:spLocks noChangeShapeType="1"/>
          </p:cNvSpPr>
          <p:nvPr/>
        </p:nvSpPr>
        <p:spPr bwMode="auto">
          <a:xfrm>
            <a:off x="4572000" y="4284762"/>
            <a:ext cx="3744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8748" name="Text Box 29"/>
          <p:cNvSpPr txBox="1">
            <a:spLocks noChangeArrowheads="1"/>
          </p:cNvSpPr>
          <p:nvPr/>
        </p:nvSpPr>
        <p:spPr bwMode="auto">
          <a:xfrm>
            <a:off x="3276079" y="5545237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Bef>
                <a:spcPct val="50000"/>
              </a:spcBef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b="1" dirty="0">
                <a:solidFill>
                  <a:srgbClr val="008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조사료 중시</a:t>
            </a:r>
          </a:p>
        </p:txBody>
      </p:sp>
      <p:sp>
        <p:nvSpPr>
          <p:cNvPr id="158749" name="Oval 24"/>
          <p:cNvSpPr>
            <a:spLocks noChangeArrowheads="1"/>
          </p:cNvSpPr>
          <p:nvPr/>
        </p:nvSpPr>
        <p:spPr bwMode="auto">
          <a:xfrm>
            <a:off x="7272338" y="4176812"/>
            <a:ext cx="252412" cy="252413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소 조직의 각 부위별 발달시기</a:t>
            </a:r>
          </a:p>
        </p:txBody>
      </p:sp>
    </p:spTree>
    <p:extLst>
      <p:ext uri="{BB962C8B-B14F-4D97-AF65-F5344CB8AC3E}">
        <p14:creationId xmlns:p14="http://schemas.microsoft.com/office/powerpoint/2010/main" xmlns="" val="214602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881063" y="908720"/>
          <a:ext cx="3038475" cy="5445125"/>
        </p:xfrm>
        <a:graphic>
          <a:graphicData uri="http://schemas.openxmlformats.org/presentationml/2006/ole">
            <p:oleObj spid="_x0000_s604258" name="비트맵 이미지" r:id="rId3" imgW="2238687" imgH="4009524" progId="PBrush">
              <p:embed/>
            </p:oleObj>
          </a:graphicData>
        </a:graphic>
      </p:graphicFrame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5132388" y="908720"/>
          <a:ext cx="2995612" cy="5373687"/>
        </p:xfrm>
        <a:graphic>
          <a:graphicData uri="http://schemas.openxmlformats.org/presentationml/2006/ole">
            <p:oleObj spid="_x0000_s604259" name="비트맵 이미지" r:id="rId4" imgW="2029108" imgH="3638095" progId="PBrush">
              <p:embed/>
            </p:oleObj>
          </a:graphicData>
        </a:graphic>
      </p:graphicFrame>
      <p:sp>
        <p:nvSpPr>
          <p:cNvPr id="122885" name="AutoShape 5"/>
          <p:cNvSpPr>
            <a:spLocks noChangeArrowheads="1"/>
          </p:cNvSpPr>
          <p:nvPr/>
        </p:nvSpPr>
        <p:spPr bwMode="auto">
          <a:xfrm>
            <a:off x="250825" y="5156870"/>
            <a:ext cx="1152525" cy="360363"/>
          </a:xfrm>
          <a:prstGeom prst="wedgeRoundRectCallout">
            <a:avLst>
              <a:gd name="adj1" fmla="val 66255"/>
              <a:gd name="adj2" fmla="val 1019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KPN263</a:t>
            </a: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auto">
          <a:xfrm>
            <a:off x="4643611" y="5156869"/>
            <a:ext cx="1152525" cy="360363"/>
          </a:xfrm>
          <a:prstGeom prst="wedgeRoundRectCallout">
            <a:avLst>
              <a:gd name="adj1" fmla="val 66255"/>
              <a:gd name="adj2" fmla="val 1019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KPN263</a:t>
            </a: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693118" y="5084986"/>
            <a:ext cx="1582738" cy="576262"/>
          </a:xfrm>
          <a:prstGeom prst="wedgeRoundRectCallout">
            <a:avLst>
              <a:gd name="adj1" fmla="val 46588"/>
              <a:gd name="adj2" fmla="val 9765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배최장근단면적</a:t>
            </a:r>
            <a:endParaRPr kumimoji="0" lang="ko-KR" altLang="en-US" sz="14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103cm</a:t>
            </a: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6088063" y="5013176"/>
            <a:ext cx="1585912" cy="576263"/>
          </a:xfrm>
          <a:prstGeom prst="wedgeRoundRectCallout">
            <a:avLst>
              <a:gd name="adj1" fmla="val 40491"/>
              <a:gd name="adj2" fmla="val 10013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배최장근단면적</a:t>
            </a:r>
            <a:endParaRPr kumimoji="0" lang="ko-KR" altLang="en-US" sz="14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83cm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등심단면적의 차이</a:t>
            </a:r>
            <a:endParaRPr kumimoji="0" lang="ko-KR" altLang="en-US" sz="2800" dirty="0">
              <a:solidFill>
                <a:srgbClr val="EB641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9672" y="6093296"/>
            <a:ext cx="718642" cy="189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eaLnBrk="1" latinLnBrk="1" hangingPunct="1"/>
            <a:endParaRPr lang="ko-KR" altLang="en-US" sz="1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013598" y="6021288"/>
            <a:ext cx="718642" cy="189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eaLnBrk="1" latinLnBrk="1" hangingPunct="1"/>
            <a:endParaRPr lang="ko-KR" altLang="en-US" sz="1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111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3"/>
          <p:cNvSpPr txBox="1">
            <a:spLocks noChangeArrowheads="1"/>
          </p:cNvSpPr>
          <p:nvPr/>
        </p:nvSpPr>
        <p:spPr bwMode="auto">
          <a:xfrm>
            <a:off x="212725" y="908720"/>
            <a:ext cx="8981946" cy="53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</a:t>
            </a:r>
            <a:r>
              <a:rPr kumimoji="0" lang="ko-KR" altLang="en-US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양질의 조사료 급여는 육성기 사양의 기본</a:t>
            </a: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kumimoji="0" lang="en-US" altLang="ko-KR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비율을 </a:t>
            </a:r>
            <a:r>
              <a:rPr kumimoji="0" lang="en-US" altLang="ko-KR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40~50%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가져갈 것 </a:t>
            </a:r>
            <a:r>
              <a:rPr kumimoji="0" lang="en-US" altLang="ko-KR" dirty="0">
                <a:solidFill>
                  <a:srgbClr val="99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dirty="0">
                <a:solidFill>
                  <a:srgbClr val="99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농후사료 제한급여</a:t>
            </a:r>
            <a:r>
              <a:rPr kumimoji="0" lang="en-US" altLang="ko-KR" dirty="0">
                <a:solidFill>
                  <a:srgbClr val="99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en-US" altLang="ko-KR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- 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생후 </a:t>
            </a:r>
            <a:r>
              <a:rPr kumimoji="0" lang="en-US" altLang="ko-KR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r>
              <a:rPr kumimoji="0" lang="ko-KR" altLang="en-US" dirty="0" err="1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개월령까지는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dirty="0" err="1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요각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및 갈비가 보일 것</a:t>
            </a: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kumimoji="0" lang="en-US" altLang="ko-KR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반추위 점막과 위 </a:t>
            </a:r>
            <a:r>
              <a:rPr kumimoji="0" lang="ko-KR" altLang="en-US" dirty="0" err="1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근육층을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튼튼하게 함</a:t>
            </a: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kumimoji="0" lang="en-US" altLang="ko-KR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kumimoji="0" lang="ko-KR" altLang="en-US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침의 분비량이 많아져 반추위 미생물 활성화</a:t>
            </a:r>
            <a:r>
              <a:rPr kumimoji="0" lang="en-US" altLang="ko-KR" dirty="0">
                <a:solidFill>
                  <a:srgbClr val="99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dirty="0">
                <a:solidFill>
                  <a:srgbClr val="99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발효안정화</a:t>
            </a:r>
            <a:r>
              <a:rPr kumimoji="0" lang="en-US" altLang="ko-KR" dirty="0">
                <a:solidFill>
                  <a:srgbClr val="9966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endParaRPr kumimoji="0" lang="en-US" altLang="ko-KR" dirty="0">
              <a:solidFill>
                <a:srgbClr val="00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en-US" altLang="ko-KR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</a:t>
            </a:r>
            <a:r>
              <a:rPr kumimoji="0" lang="ko-KR" altLang="en-US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혼합급여로 조사료 섭취량 최대유지 또는 </a:t>
            </a:r>
            <a:r>
              <a:rPr kumimoji="0" lang="en-US" altLang="ko-KR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가급적</a:t>
            </a:r>
            <a:r>
              <a:rPr kumimoji="0" lang="en-US" altLang="ko-KR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kumimoji="0" lang="ko-KR" altLang="en-US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kumimoji="0" lang="en-US" altLang="ko-KR" dirty="0">
              <a:solidFill>
                <a:srgbClr val="00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en-US" altLang="ko-KR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kumimoji="0" lang="ko-KR" altLang="en-US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조사료를 먼저 농후사료 나중에 급여 </a:t>
            </a:r>
            <a:r>
              <a:rPr kumimoji="0" lang="en-US" altLang="ko-KR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발효속도</a:t>
            </a:r>
            <a:r>
              <a:rPr kumimoji="0" lang="en-US" altLang="ko-KR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eaLnBrk="1" fontAlgn="auto" latinLnBrk="0" hangingPunct="1">
              <a:spcAft>
                <a:spcPts val="0"/>
              </a:spcAft>
              <a:buSzPct val="75000"/>
              <a:buFontTx/>
              <a:buNone/>
            </a:pPr>
            <a:endParaRPr kumimoji="0" lang="en-US" altLang="ko-KR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fontAlgn="auto" latinLnBrk="0" hangingPunct="1">
              <a:lnSpc>
                <a:spcPct val="130000"/>
              </a:lnSpc>
              <a:spcAft>
                <a:spcPts val="0"/>
              </a:spcAft>
              <a:buSzPct val="75000"/>
              <a:buFontTx/>
              <a:buNone/>
            </a:pPr>
            <a:r>
              <a:rPr kumimoji="0"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</a:t>
            </a:r>
            <a:r>
              <a:rPr kumimoji="0"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볏짚을 줄 경우 </a:t>
            </a:r>
            <a:r>
              <a:rPr kumimoji="0"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3~5cm</a:t>
            </a:r>
            <a:r>
              <a:rPr kumimoji="0"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 절단 급여 </a:t>
            </a:r>
            <a:r>
              <a:rPr kumimoji="0"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최대섭취량 제고</a:t>
            </a:r>
            <a:r>
              <a:rPr kumimoji="0"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kumimoji="0" lang="ko-KR" altLang="en-US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7700" name="슬라이드 번호 개체 틀 3"/>
          <p:cNvSpPr txBox="1">
            <a:spLocks noGrp="1"/>
          </p:cNvSpPr>
          <p:nvPr/>
        </p:nvSpPr>
        <p:spPr bwMode="auto">
          <a:xfrm>
            <a:off x="7046913" y="6492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latinLnBrk="0" hangingPunct="1">
              <a:spcAft>
                <a:spcPts val="0"/>
              </a:spcAft>
              <a:buSzPct val="75000"/>
              <a:buFontTx/>
              <a:buChar char="•"/>
            </a:pPr>
            <a:fld id="{75F7B0A3-6B6C-410D-B6F8-8F81D75B32A8}" type="slidenum">
              <a:rPr kumimoji="0" lang="ko-KR" altLang="en-US" sz="1300">
                <a:solidFill>
                  <a:prstClr val="white"/>
                </a:solidFill>
                <a:latin typeface="Tahoma" panose="020B0604030504040204" pitchFamily="34" charset="0"/>
                <a:ea typeface="굴림" panose="020B0600000101010101" pitchFamily="50" charset="-127"/>
              </a:rPr>
              <a:pPr algn="ctr" eaLnBrk="1" fontAlgn="auto" latinLnBrk="0" hangingPunct="1">
                <a:spcAft>
                  <a:spcPts val="0"/>
                </a:spcAft>
                <a:buSzPct val="75000"/>
                <a:buFontTx/>
                <a:buChar char="•"/>
              </a:pPr>
              <a:t>29</a:t>
            </a:fld>
            <a:r>
              <a:rPr kumimoji="0" lang="en-US" altLang="ko-KR" sz="1300">
                <a:solidFill>
                  <a:prstClr val="white"/>
                </a:solidFill>
                <a:latin typeface="Tahoma" panose="020B0604030504040204" pitchFamily="34" charset="0"/>
                <a:ea typeface="굴림" panose="020B0600000101010101" pitchFamily="50" charset="-127"/>
              </a:rPr>
              <a:t>/71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육성기 사양관리 </a:t>
            </a:r>
            <a:r>
              <a:rPr kumimoji="0"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Tip</a:t>
            </a:r>
            <a:endParaRPr kumimoji="0" lang="ko-KR" altLang="en-US" sz="2800" dirty="0">
              <a:solidFill>
                <a:srgbClr val="EB641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2141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75712365"/>
              </p:ext>
            </p:extLst>
          </p:nvPr>
        </p:nvGraphicFramePr>
        <p:xfrm>
          <a:off x="457200" y="980728"/>
          <a:ext cx="8219256" cy="511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8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58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55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309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32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64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구분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단가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/>
                        <a:t>원</a:t>
                      </a:r>
                      <a:r>
                        <a:rPr lang="en-US" altLang="ko-KR" dirty="0"/>
                        <a:t>/kg)</a:t>
                      </a:r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차이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/>
                        <a:t>원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두수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4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평균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17,181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(100%)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210,887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(100%)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dirty="0"/>
                        <a:t>육질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1++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</a:rPr>
                        <a:t>19,899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(115.8%)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31,287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(14.8%)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1+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17,635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(102.6%)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rgbClr val="FF0066"/>
                          </a:solidFill>
                        </a:rPr>
                        <a:t>-2,264</a:t>
                      </a:r>
                      <a:endParaRPr lang="ko-KR" altLang="en-US" dirty="0">
                        <a:solidFill>
                          <a:srgbClr val="FF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101,838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(48.3%)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16,437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(95.7%)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rgbClr val="FF0066"/>
                          </a:solidFill>
                        </a:rPr>
                        <a:t>-1,198</a:t>
                      </a:r>
                      <a:endParaRPr lang="ko-KR" altLang="en-US" dirty="0">
                        <a:solidFill>
                          <a:srgbClr val="FF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51,767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(24.5%)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14,169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(82.5%)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-2,268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24.108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(11.4%)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endParaRPr lang="ko-KR" alt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10,334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(60.1%)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-3,835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1,703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(0.8%)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등외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5,723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(33.3%)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184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(0.1%)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dirty="0"/>
                        <a:t>육량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A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</a:rPr>
                        <a:t>18,208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(106.0%)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  <a:endParaRPr lang="ko-KR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39,768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(18.9%)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B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17,518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(102.0%)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rgbClr val="FF0066"/>
                          </a:solidFill>
                        </a:rPr>
                        <a:t>  -690</a:t>
                      </a:r>
                      <a:endParaRPr lang="ko-KR" altLang="en-US" dirty="0">
                        <a:solidFill>
                          <a:srgbClr val="FF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98,415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(46.7%)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4779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</a:t>
                      </a:r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16,264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(94.7%)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rgbClr val="FF0066"/>
                          </a:solidFill>
                        </a:rPr>
                        <a:t>-1,254</a:t>
                      </a:r>
                      <a:endParaRPr lang="ko-KR" altLang="en-US" dirty="0">
                        <a:solidFill>
                          <a:srgbClr val="FF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  72,520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rgbClr val="FF0000"/>
                          </a:solidFill>
                        </a:rPr>
                        <a:t>(34.4%)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제목 6"/>
          <p:cNvSpPr txBox="1">
            <a:spLocks/>
          </p:cNvSpPr>
          <p:nvPr/>
        </p:nvSpPr>
        <p:spPr bwMode="auto">
          <a:xfrm>
            <a:off x="0" y="218058"/>
            <a:ext cx="9144000" cy="4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2017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년 육질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·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육량 등급 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출현율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및 가격 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한우거세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6093296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*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축산물품질평가원 통계 발췌 작성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2017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년 </a:t>
            </a:r>
            <a:r>
              <a:rPr lang="en-US" altLang="ko-KR" dirty="0">
                <a:solidFill>
                  <a:prstClr val="black"/>
                </a:solidFill>
              </a:rPr>
              <a:t>8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월 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15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일 기준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546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077200" cy="532859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ko-KR" altLang="en-US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물이 부족 </a:t>
            </a:r>
            <a:r>
              <a:rPr lang="en-US" altLang="ko-KR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식욕감퇴</a:t>
            </a:r>
            <a:r>
              <a:rPr lang="en-US" altLang="ko-KR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사료효율  저하</a:t>
            </a:r>
            <a:r>
              <a:rPr lang="en-US" altLang="ko-KR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b="1" dirty="0">
                <a:solidFill>
                  <a:srgbClr val="FF006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대사장애 발생</a:t>
            </a:r>
            <a:endParaRPr lang="en-US" altLang="ko-KR" sz="2300" b="1" dirty="0">
              <a:solidFill>
                <a:srgbClr val="FF006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10000"/>
              </a:lnSpc>
            </a:pPr>
            <a:endParaRPr lang="ko-KR" altLang="en-US" sz="2300" b="1" dirty="0">
              <a:solidFill>
                <a:srgbClr val="FF006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2300" b="1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물의 기능</a:t>
            </a:r>
          </a:p>
          <a:p>
            <a:pPr lvl="1">
              <a:lnSpc>
                <a:spcPct val="110000"/>
              </a:lnSpc>
            </a:pPr>
            <a:r>
              <a:rPr lang="ko-KR" altLang="en-US" sz="2300" dirty="0" err="1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체조직</a:t>
            </a: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구성성분 </a:t>
            </a:r>
            <a:r>
              <a:rPr lang="en-US" altLang="ko-KR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동물체중의 </a:t>
            </a:r>
            <a:r>
              <a:rPr lang="en-US" altLang="ko-KR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70%)</a:t>
            </a:r>
          </a:p>
          <a:p>
            <a:pPr lvl="1">
              <a:lnSpc>
                <a:spcPct val="110000"/>
              </a:lnSpc>
            </a:pP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체온조절</a:t>
            </a:r>
          </a:p>
          <a:p>
            <a:pPr lvl="1">
              <a:lnSpc>
                <a:spcPct val="110000"/>
              </a:lnSpc>
            </a:pP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체내 화학반응에 필수</a:t>
            </a:r>
          </a:p>
          <a:p>
            <a:pPr lvl="1">
              <a:lnSpc>
                <a:spcPct val="110000"/>
              </a:lnSpc>
            </a:pP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영양소 소화</a:t>
            </a:r>
            <a:r>
              <a:rPr lang="en-US" altLang="ko-KR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흡수</a:t>
            </a:r>
            <a:r>
              <a:rPr lang="en-US" altLang="ko-KR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전달</a:t>
            </a:r>
            <a:r>
              <a:rPr lang="en-US" altLang="ko-KR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배설 매개물</a:t>
            </a:r>
            <a:endParaRPr lang="en-US" altLang="ko-KR" sz="2300" dirty="0">
              <a:solidFill>
                <a:srgbClr val="0000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ko-KR" altLang="en-US" sz="2300" b="1" dirty="0">
              <a:solidFill>
                <a:srgbClr val="0000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2300" b="1" dirty="0" err="1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음수량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영향인자 </a:t>
            </a:r>
            <a:r>
              <a:rPr lang="en-US" altLang="ko-KR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온도</a:t>
            </a:r>
            <a:r>
              <a:rPr lang="en-US" altLang="ko-KR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사료섭취량</a:t>
            </a:r>
            <a:r>
              <a:rPr lang="en-US" altLang="ko-KR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사료특성</a:t>
            </a:r>
            <a:endParaRPr lang="en-US" altLang="ko-KR" sz="2300" b="1" dirty="0">
              <a:solidFill>
                <a:srgbClr val="008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(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소금함량</a:t>
            </a:r>
            <a:r>
              <a:rPr lang="en-US" altLang="ko-KR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사료 내 수분 함량 등</a:t>
            </a:r>
            <a:r>
              <a:rPr lang="en-US" altLang="ko-KR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), </a:t>
            </a: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 생산량 등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ko-KR" altLang="en-US" sz="2300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36512" y="169476"/>
            <a:ext cx="9180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물</a:t>
            </a:r>
            <a:r>
              <a:rPr kumimoji="0"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(H</a:t>
            </a:r>
            <a:r>
              <a:rPr kumimoji="0" lang="en-US" altLang="ko-KR" sz="2800" baseline="-250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kumimoji="0"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O)</a:t>
            </a: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중요성</a:t>
            </a:r>
          </a:p>
        </p:txBody>
      </p:sp>
    </p:spTree>
    <p:extLst>
      <p:ext uri="{BB962C8B-B14F-4D97-AF65-F5344CB8AC3E}">
        <p14:creationId xmlns:p14="http://schemas.microsoft.com/office/powerpoint/2010/main" xmlns="" val="2679799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195" grpId="0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980728"/>
            <a:ext cx="8229600" cy="4983163"/>
          </a:xfrm>
        </p:spPr>
        <p:txBody>
          <a:bodyPr/>
          <a:lstStyle/>
          <a:p>
            <a:r>
              <a:rPr lang="en-US" altLang="ko-KR" b="1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b="1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b="1" dirty="0">
                <a:solidFill>
                  <a:srgbClr val="0000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100~180ℓ </a:t>
            </a:r>
            <a:r>
              <a:rPr lang="en-US" altLang="ko-KR" b="1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900" b="1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타액 분비량은 저작시간에 비례</a:t>
            </a:r>
            <a:r>
              <a:rPr lang="en-US" altLang="ko-KR" b="1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0" indent="0">
              <a:buNone/>
            </a:pPr>
            <a:endParaRPr lang="en-US" altLang="ko-KR" b="1" dirty="0">
              <a:solidFill>
                <a:srgbClr val="0000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완충작용</a:t>
            </a:r>
          </a:p>
          <a:p>
            <a:pPr>
              <a:buFontTx/>
              <a:buNone/>
            </a:pP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타액중의 </a:t>
            </a:r>
            <a:r>
              <a:rPr lang="ko-KR" altLang="en-US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중탄산염</a:t>
            </a:r>
            <a:r>
              <a:rPr lang="en-US" altLang="ko-KR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(NaHCO</a:t>
            </a:r>
            <a:r>
              <a:rPr lang="en-US" altLang="ko-KR" sz="2400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3, </a:t>
            </a:r>
            <a:r>
              <a:rPr lang="en-US" altLang="ko-KR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KHCO</a:t>
            </a:r>
            <a:r>
              <a:rPr lang="en-US" altLang="ko-KR" sz="2400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en-US" altLang="ko-KR" dirty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</a:t>
            </a:r>
          </a:p>
          <a:p>
            <a:pPr>
              <a:buFontTx/>
              <a:buNone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의해 반추위 내 산도가 미생물 성장에 </a:t>
            </a:r>
          </a:p>
          <a:p>
            <a:pPr>
              <a:buFontTx/>
              <a:buNone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적합토록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유지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FontTx/>
              <a:buNone/>
            </a:pP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반추위 내에 적정 수분</a:t>
            </a:r>
            <a:r>
              <a:rPr lang="en-US" altLang="ko-KR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(80%) </a:t>
            </a:r>
            <a:r>
              <a:rPr lang="ko-KR" altLang="en-US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유지하여</a:t>
            </a:r>
          </a:p>
          <a:p>
            <a:pPr>
              <a:buFontTx/>
              <a:buNone/>
            </a:pPr>
            <a:r>
              <a:rPr lang="ko-KR" altLang="en-US" b="1" dirty="0">
                <a:solidFill>
                  <a:srgbClr val="008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미생물 활동 촉진</a:t>
            </a:r>
          </a:p>
        </p:txBody>
      </p:sp>
      <p:sp>
        <p:nvSpPr>
          <p:cNvPr id="169988" name="슬라이드 번호 개체 틀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67E2E0-6662-4CB8-8610-32F654D27128}" type="slidenum">
              <a:rPr lang="en-US" altLang="ko-KR" sz="1200" smtClean="0">
                <a:solidFill>
                  <a:srgbClr val="898989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ko-KR" sz="1200">
              <a:solidFill>
                <a:srgbClr val="898989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타액</a:t>
            </a:r>
            <a:r>
              <a:rPr kumimoji="0"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침</a:t>
            </a:r>
            <a:r>
              <a:rPr kumimoji="0"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중요성</a:t>
            </a:r>
          </a:p>
        </p:txBody>
      </p:sp>
    </p:spTree>
    <p:extLst>
      <p:ext uri="{BB962C8B-B14F-4D97-AF65-F5344CB8AC3E}">
        <p14:creationId xmlns:p14="http://schemas.microsoft.com/office/powerpoint/2010/main" xmlns="" val="2466816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43" grpId="0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685274"/>
            <a:ext cx="1573560" cy="134832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653136"/>
            <a:ext cx="1573560" cy="13483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2856" y="4658324"/>
            <a:ext cx="1573560" cy="133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836712"/>
            <a:ext cx="413125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Compound Cattle Feed</a:t>
            </a:r>
            <a:endParaRPr kumimoji="0" lang="ko-KR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685274"/>
            <a:ext cx="1545361" cy="1308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3236" y="5942422"/>
            <a:ext cx="38362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Semi Complete Type</a:t>
            </a:r>
            <a:endParaRPr kumimoji="0" lang="ko-KR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2182" y="1412776"/>
            <a:ext cx="7438279" cy="3055681"/>
          </a:xfrm>
          <a:prstGeom prst="rect">
            <a:avLst/>
          </a:prstGeom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일본의 육성우 사료</a:t>
            </a:r>
          </a:p>
        </p:txBody>
      </p:sp>
    </p:spTree>
    <p:extLst>
      <p:ext uri="{BB962C8B-B14F-4D97-AF65-F5344CB8AC3E}">
        <p14:creationId xmlns:p14="http://schemas.microsoft.com/office/powerpoint/2010/main" xmlns="" val="163105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알팔파</a:t>
            </a:r>
            <a:r>
              <a:rPr lang="ko-KR" altLang="en-US" sz="280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품질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4513582"/>
              </p:ext>
            </p:extLst>
          </p:nvPr>
        </p:nvGraphicFramePr>
        <p:xfrm>
          <a:off x="395536" y="1052736"/>
          <a:ext cx="8352928" cy="25802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3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889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 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조단백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조지방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NDF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ADF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TDN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RFV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708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알팔파베일</a:t>
                      </a:r>
                      <a:endParaRPr lang="en-US" altLang="ko-KR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14.88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1.33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44.73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36.66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47.38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125.49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708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rgbClr val="0000FF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알팔파큐브</a:t>
                      </a:r>
                      <a:endParaRPr lang="ko-KR" altLang="en-US" sz="2000" dirty="0">
                        <a:solidFill>
                          <a:srgbClr val="0000FF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14.25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1.34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45.85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34.49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49.47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125.85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708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알팔파펠렛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14.66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1.74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51.26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37.50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48.71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108.31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44008" y="37170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최근 </a:t>
            </a:r>
            <a:r>
              <a:rPr kumimoji="0" lang="en-US" altLang="ko-KR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kumimoji="0" lang="ko-KR" altLang="en-US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년간 </a:t>
            </a:r>
            <a:r>
              <a:rPr kumimoji="0" lang="en-US" altLang="ko-KR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WS </a:t>
            </a:r>
            <a:r>
              <a:rPr kumimoji="0" lang="ko-KR" altLang="en-US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사료성분 분석표 참조</a:t>
            </a:r>
            <a:r>
              <a:rPr kumimoji="0" lang="en-US" altLang="ko-KR" dirty="0">
                <a:solidFill>
                  <a:prstClr val="white">
                    <a:lumMod val="75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59" y="4365104"/>
            <a:ext cx="8245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RFV(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상대적 사료가치</a:t>
            </a: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: </a:t>
            </a:r>
            <a:r>
              <a:rPr kumimoji="0" lang="ko-KR" altLang="en-US" sz="2000" dirty="0" err="1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알팔파의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품질을 나타내는 지수</a:t>
            </a:r>
            <a:endParaRPr kumimoji="0" lang="en-US" altLang="ko-KR" sz="2000" dirty="0">
              <a:solidFill>
                <a:prstClr val="white">
                  <a:lumMod val="50000"/>
                </a:prst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- RFV = (DMI x DDM) / 1.29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- DMI = 120 / NDF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- DDM = 88.9 – (ADF x 0.779)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en-US" altLang="ko-KR" sz="2000" dirty="0">
              <a:solidFill>
                <a:prstClr val="white">
                  <a:lumMod val="50000"/>
                </a:prst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RFV 100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</a:t>
            </a:r>
            <a:r>
              <a:rPr kumimoji="0" lang="ko-KR" altLang="en-US" sz="2000" dirty="0" err="1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알팔파의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NDF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</a:t>
            </a: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53%, ADF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</a:t>
            </a:r>
            <a:r>
              <a:rPr kumimoji="0" lang="en-US" altLang="ko-KR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41%</a:t>
            </a:r>
            <a:r>
              <a:rPr kumimoji="0" lang="ko-KR" altLang="en-US" sz="2000" dirty="0" err="1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일때</a:t>
            </a:r>
            <a:r>
              <a:rPr kumimoji="0" lang="ko-KR" altLang="en-US" sz="2000" dirty="0">
                <a:solidFill>
                  <a:prstClr val="white">
                    <a:lumMod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기준</a:t>
            </a:r>
          </a:p>
        </p:txBody>
      </p:sp>
    </p:spTree>
    <p:extLst>
      <p:ext uri="{BB962C8B-B14F-4D97-AF65-F5344CB8AC3E}">
        <p14:creationId xmlns:p14="http://schemas.microsoft.com/office/powerpoint/2010/main" xmlns="" val="3318469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832" name="Group 80"/>
          <p:cNvGraphicFramePr>
            <a:graphicFrameLocks noGrp="1"/>
          </p:cNvGraphicFramePr>
          <p:nvPr/>
        </p:nvGraphicFramePr>
        <p:xfrm>
          <a:off x="914400" y="1066800"/>
          <a:ext cx="7499350" cy="5181602"/>
        </p:xfrm>
        <a:graphic>
          <a:graphicData uri="http://schemas.openxmlformats.org/drawingml/2006/table">
            <a:tbl>
              <a:tblPr/>
              <a:tblGrid>
                <a:gridCol w="1374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6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순   위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질   병</a:t>
                      </a:r>
                    </a:p>
                  </a:txBody>
                  <a:tcPr marL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 폐 두 수</a:t>
                      </a:r>
                    </a:p>
                  </a:txBody>
                  <a:tcPr marL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   율</a:t>
                      </a:r>
                    </a:p>
                  </a:txBody>
                  <a:tcPr marL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폐렴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1519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42 %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급성 </a:t>
                      </a:r>
                      <a:r>
                        <a:rPr kumimoji="1" lang="ko-KR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고창증</a:t>
                      </a:r>
                      <a:endParaRPr kumimoji="1" lang="ko-KR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938 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26 %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간질환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460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13 %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kumimoji="1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위 질환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201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6 %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위장염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143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4 %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탈구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117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3 %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사고사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70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2 %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신염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70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2 %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골절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60 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2 %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</a:p>
                  </a:txBody>
                  <a:tcPr marL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전위 질환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23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1 %</a:t>
                      </a:r>
                    </a:p>
                  </a:txBody>
                  <a:tcPr marL="762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0721" name="Text Box 53"/>
          <p:cNvSpPr txBox="1">
            <a:spLocks noChangeArrowheads="1"/>
          </p:cNvSpPr>
          <p:nvPr/>
        </p:nvSpPr>
        <p:spPr bwMode="auto">
          <a:xfrm>
            <a:off x="925513" y="6308725"/>
            <a:ext cx="3062057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ko-K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2003</a:t>
            </a:r>
            <a:r>
              <a: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년도 가축공제사업 통계 </a:t>
            </a:r>
            <a:r>
              <a:rPr lang="en-US" altLang="ko-K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(</a:t>
            </a:r>
            <a:r>
              <a: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일본</a:t>
            </a:r>
            <a:r>
              <a:rPr lang="en-US" altLang="ko-K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)</a:t>
            </a:r>
          </a:p>
        </p:txBody>
      </p:sp>
      <p:sp>
        <p:nvSpPr>
          <p:cNvPr id="70722" name="직사각형 4"/>
          <p:cNvSpPr>
            <a:spLocks noChangeArrowheads="1"/>
          </p:cNvSpPr>
          <p:nvPr/>
        </p:nvSpPr>
        <p:spPr bwMode="auto">
          <a:xfrm>
            <a:off x="1000125" y="2071688"/>
            <a:ext cx="7358063" cy="1857375"/>
          </a:xfrm>
          <a:prstGeom prst="rect">
            <a:avLst/>
          </a:prstGeom>
          <a:noFill/>
          <a:ln w="25400" cmpd="dbl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1" hangingPunct="1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01613"/>
            <a:ext cx="9144000" cy="490537"/>
          </a:xfrm>
          <a:prstGeom prst="rect">
            <a:avLst/>
          </a:prstGeom>
          <a:noFill/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9pPr>
            <a:extLst/>
          </a:lstStyle>
          <a:p>
            <a:pPr eaLnBrk="1" hangingPunct="1">
              <a:defRPr/>
            </a:pPr>
            <a:r>
              <a:rPr kumimoji="0" lang="ko-KR" altLang="en-US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비육우의 </a:t>
            </a:r>
            <a:r>
              <a:rPr kumimoji="0" lang="ko-KR" altLang="en-US" sz="2800" b="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사폐두수</a:t>
            </a:r>
            <a:r>
              <a:rPr kumimoji="0" lang="ko-KR" altLang="en-US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en-US" altLang="ko-KR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WORST 10 </a:t>
            </a:r>
            <a:r>
              <a:rPr lang="en-US" altLang="ko-KR" sz="20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홀스타인거세</a:t>
            </a:r>
            <a:r>
              <a:rPr lang="en-US" altLang="ko-KR" sz="20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 b="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흑모화우</a:t>
            </a:r>
            <a:r>
              <a:rPr lang="en-US" altLang="ko-KR" sz="20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kumimoji="0" lang="en-US" altLang="ko-KR" sz="20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kumimoji="0" lang="ko-KR" altLang="en-US" sz="2000" b="0" dirty="0">
              <a:solidFill>
                <a:srgbClr val="EB641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76800" y="1325661"/>
            <a:ext cx="3810000" cy="2819400"/>
            <a:chOff x="1104" y="2736"/>
            <a:chExt cx="4225" cy="110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104" y="2736"/>
              <a:ext cx="4225" cy="1104"/>
              <a:chOff x="1066" y="2840"/>
              <a:chExt cx="4186" cy="1134"/>
            </a:xfrm>
          </p:grpSpPr>
          <p:sp>
            <p:nvSpPr>
              <p:cNvPr id="152596" name="AutoShape 4"/>
              <p:cNvSpPr>
                <a:spLocks noChangeArrowheads="1"/>
              </p:cNvSpPr>
              <p:nvPr/>
            </p:nvSpPr>
            <p:spPr bwMode="auto">
              <a:xfrm>
                <a:off x="1066" y="2840"/>
                <a:ext cx="4186" cy="1134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>
                <a:solidFill>
                  <a:srgbClr val="A9D1C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597" name="AutoShape 5"/>
              <p:cNvSpPr>
                <a:spLocks noChangeArrowheads="1"/>
              </p:cNvSpPr>
              <p:nvPr/>
            </p:nvSpPr>
            <p:spPr bwMode="auto">
              <a:xfrm>
                <a:off x="1078" y="2856"/>
                <a:ext cx="4158" cy="1105"/>
              </a:xfrm>
              <a:prstGeom prst="roundRect">
                <a:avLst>
                  <a:gd name="adj" fmla="val 2898"/>
                </a:avLst>
              </a:prstGeom>
              <a:gradFill rotWithShape="1">
                <a:gsLst>
                  <a:gs pos="0">
                    <a:srgbClr val="D5EBE4"/>
                  </a:gs>
                  <a:gs pos="50000">
                    <a:srgbClr val="FFFFFF"/>
                  </a:gs>
                  <a:gs pos="100000">
                    <a:srgbClr val="D5EBE4"/>
                  </a:gs>
                </a:gsLst>
                <a:lin ang="2700000" scaled="1"/>
              </a:gradFill>
              <a:ln w="9525">
                <a:solidFill>
                  <a:srgbClr val="75D3A4"/>
                </a:solidFill>
                <a:round/>
                <a:headEnd/>
                <a:tailEnd/>
              </a:ln>
              <a:effectLst>
                <a:prstShdw prst="shdw17" dist="17961" dir="2700000">
                  <a:srgbClr val="467F62"/>
                </a:prstShdw>
              </a:effec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6662" name="Text Box 6"/>
            <p:cNvSpPr txBox="1">
              <a:spLocks noChangeArrowheads="1"/>
            </p:cNvSpPr>
            <p:nvPr/>
          </p:nvSpPr>
          <p:spPr bwMode="auto">
            <a:xfrm>
              <a:off x="2778" y="2764"/>
              <a:ext cx="194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endParaRPr lang="ko-KR" altLang="ko-KR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525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90537"/>
          </a:xfrm>
        </p:spPr>
        <p:txBody>
          <a:bodyPr>
            <a:no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정상우와 조사료 부족의 제</a:t>
            </a:r>
            <a:r>
              <a:rPr lang="en-US" altLang="ko-KR" sz="2800" b="0" i="0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800" b="0" i="0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 융모</a:t>
            </a:r>
          </a:p>
        </p:txBody>
      </p:sp>
      <p:pic>
        <p:nvPicPr>
          <p:cNvPr id="326664" name="Picture 8" descr="스캔0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78061"/>
            <a:ext cx="3505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1000" y="1325661"/>
            <a:ext cx="3962400" cy="2819400"/>
            <a:chOff x="1104" y="2736"/>
            <a:chExt cx="4225" cy="1104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104" y="2736"/>
              <a:ext cx="4225" cy="1104"/>
              <a:chOff x="1066" y="2840"/>
              <a:chExt cx="4186" cy="1134"/>
            </a:xfrm>
          </p:grpSpPr>
          <p:sp>
            <p:nvSpPr>
              <p:cNvPr id="152592" name="AutoShape 11"/>
              <p:cNvSpPr>
                <a:spLocks noChangeArrowheads="1"/>
              </p:cNvSpPr>
              <p:nvPr/>
            </p:nvSpPr>
            <p:spPr bwMode="auto">
              <a:xfrm>
                <a:off x="1066" y="2840"/>
                <a:ext cx="4186" cy="1134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>
                <a:solidFill>
                  <a:srgbClr val="A9D1C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593" name="AutoShape 12"/>
              <p:cNvSpPr>
                <a:spLocks noChangeArrowheads="1"/>
              </p:cNvSpPr>
              <p:nvPr/>
            </p:nvSpPr>
            <p:spPr bwMode="auto">
              <a:xfrm>
                <a:off x="1078" y="2856"/>
                <a:ext cx="4158" cy="1105"/>
              </a:xfrm>
              <a:prstGeom prst="roundRect">
                <a:avLst>
                  <a:gd name="adj" fmla="val 2898"/>
                </a:avLst>
              </a:prstGeom>
              <a:gradFill rotWithShape="1">
                <a:gsLst>
                  <a:gs pos="0">
                    <a:srgbClr val="D5EBE4"/>
                  </a:gs>
                  <a:gs pos="50000">
                    <a:srgbClr val="FFFFFF"/>
                  </a:gs>
                  <a:gs pos="100000">
                    <a:srgbClr val="D5EBE4"/>
                  </a:gs>
                </a:gsLst>
                <a:lin ang="2700000" scaled="1"/>
              </a:gradFill>
              <a:ln w="9525">
                <a:solidFill>
                  <a:srgbClr val="75D3A4"/>
                </a:solidFill>
                <a:round/>
                <a:headEnd/>
                <a:tailEnd/>
              </a:ln>
              <a:effectLst>
                <a:prstShdw prst="shdw17" dist="17961" dir="2700000">
                  <a:srgbClr val="467F62"/>
                </a:prstShdw>
              </a:effec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6669" name="Text Box 13"/>
            <p:cNvSpPr txBox="1">
              <a:spLocks noChangeArrowheads="1"/>
            </p:cNvSpPr>
            <p:nvPr/>
          </p:nvSpPr>
          <p:spPr bwMode="auto">
            <a:xfrm>
              <a:off x="2778" y="2764"/>
              <a:ext cx="193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endParaRPr lang="ko-KR" altLang="ko-KR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26670" name="Picture 14" descr="스캔0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78061"/>
            <a:ext cx="36576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11188" y="4319686"/>
            <a:ext cx="3381375" cy="685800"/>
            <a:chOff x="569" y="709"/>
            <a:chExt cx="2071" cy="1094"/>
          </a:xfrm>
        </p:grpSpPr>
        <p:sp>
          <p:nvSpPr>
            <p:cNvPr id="152588" name="AutoShape 16"/>
            <p:cNvSpPr>
              <a:spLocks noChangeArrowheads="1"/>
            </p:cNvSpPr>
            <p:nvPr/>
          </p:nvSpPr>
          <p:spPr bwMode="auto">
            <a:xfrm>
              <a:off x="569" y="709"/>
              <a:ext cx="2071" cy="1094"/>
            </a:xfrm>
            <a:prstGeom prst="roundRect">
              <a:avLst>
                <a:gd name="adj" fmla="val 17940"/>
              </a:avLst>
            </a:prstGeom>
            <a:gradFill rotWithShape="1">
              <a:gsLst>
                <a:gs pos="0">
                  <a:srgbClr val="CEF6FE"/>
                </a:gs>
                <a:gs pos="100000">
                  <a:srgbClr val="7BC3DD"/>
                </a:gs>
              </a:gsLst>
              <a:lin ang="2700000" scaled="1"/>
            </a:gradFill>
            <a:ln w="19050" algn="ctr">
              <a:solidFill>
                <a:srgbClr val="7BC3DD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ko-KR" altLang="ko-KR" sz="1800">
                <a:solidFill>
                  <a:prstClr val="black"/>
                </a:solidFill>
              </a:endParaRPr>
            </a:p>
          </p:txBody>
        </p:sp>
        <p:sp>
          <p:nvSpPr>
            <p:cNvPr id="326673" name="Rectangle 17"/>
            <p:cNvSpPr>
              <a:spLocks noChangeArrowheads="1"/>
            </p:cNvSpPr>
            <p:nvPr/>
          </p:nvSpPr>
          <p:spPr bwMode="auto">
            <a:xfrm>
              <a:off x="625" y="912"/>
              <a:ext cx="1928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400">
                  <a:solidFill>
                    <a:srgbClr val="DA1F2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정상인 제</a:t>
              </a:r>
              <a:r>
                <a:rPr lang="en-US" altLang="ko-KR" sz="2400">
                  <a:solidFill>
                    <a:srgbClr val="DA1F2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lang="ko-KR" altLang="en-US" sz="2400">
                  <a:solidFill>
                    <a:srgbClr val="DA1F2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 융모</a:t>
              </a: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003800" y="4319686"/>
            <a:ext cx="3381375" cy="685800"/>
            <a:chOff x="569" y="709"/>
            <a:chExt cx="2071" cy="1094"/>
          </a:xfrm>
        </p:grpSpPr>
        <p:sp>
          <p:nvSpPr>
            <p:cNvPr id="152586" name="AutoShape 19"/>
            <p:cNvSpPr>
              <a:spLocks noChangeArrowheads="1"/>
            </p:cNvSpPr>
            <p:nvPr/>
          </p:nvSpPr>
          <p:spPr bwMode="auto">
            <a:xfrm>
              <a:off x="569" y="709"/>
              <a:ext cx="2071" cy="1094"/>
            </a:xfrm>
            <a:prstGeom prst="roundRect">
              <a:avLst>
                <a:gd name="adj" fmla="val 17940"/>
              </a:avLst>
            </a:prstGeom>
            <a:gradFill rotWithShape="1">
              <a:gsLst>
                <a:gs pos="0">
                  <a:srgbClr val="CEF6FE"/>
                </a:gs>
                <a:gs pos="100000">
                  <a:srgbClr val="7BC3DD"/>
                </a:gs>
              </a:gsLst>
              <a:lin ang="2700000" scaled="1"/>
            </a:gradFill>
            <a:ln w="19050" algn="ctr">
              <a:solidFill>
                <a:srgbClr val="7BC3DD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ko-KR" altLang="ko-KR" sz="1800">
                <a:solidFill>
                  <a:prstClr val="black"/>
                </a:solidFill>
              </a:endParaRPr>
            </a:p>
          </p:txBody>
        </p:sp>
        <p:sp>
          <p:nvSpPr>
            <p:cNvPr id="326676" name="Rectangle 20"/>
            <p:cNvSpPr>
              <a:spLocks noChangeArrowheads="1"/>
            </p:cNvSpPr>
            <p:nvPr/>
          </p:nvSpPr>
          <p:spPr bwMode="auto">
            <a:xfrm>
              <a:off x="625" y="912"/>
              <a:ext cx="1928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400">
                  <a:solidFill>
                    <a:srgbClr val="DA1F2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제</a:t>
              </a:r>
              <a:r>
                <a:rPr lang="en-US" altLang="ko-KR" sz="2400">
                  <a:solidFill>
                    <a:srgbClr val="DA1F2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lang="ko-KR" altLang="en-US" sz="2400">
                  <a:solidFill>
                    <a:srgbClr val="DA1F2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 부전각화증</a:t>
              </a:r>
            </a:p>
          </p:txBody>
        </p:sp>
      </p:grpSp>
      <p:sp>
        <p:nvSpPr>
          <p:cNvPr id="326677" name="Text Box 21"/>
          <p:cNvSpPr txBox="1">
            <a:spLocks noChangeArrowheads="1"/>
          </p:cNvSpPr>
          <p:nvPr/>
        </p:nvSpPr>
        <p:spPr bwMode="auto">
          <a:xfrm>
            <a:off x="5076825" y="5078511"/>
            <a:ext cx="3311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ko-KR" altLang="en-US" sz="1800">
                <a:solidFill>
                  <a:prstClr val="black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조사료 부족의 제</a:t>
            </a:r>
            <a:r>
              <a:rPr lang="en-US" altLang="ko-KR" sz="1800">
                <a:solidFill>
                  <a:prstClr val="black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1</a:t>
            </a:r>
            <a:r>
              <a:rPr lang="ko-KR" altLang="en-US" sz="1800">
                <a:solidFill>
                  <a:prstClr val="black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위 융모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0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2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 descr="사본 -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95438"/>
            <a:ext cx="6192838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Rectangle 7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농후사료 다급 비육우의 제</a:t>
            </a:r>
            <a:r>
              <a:rPr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위내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부전각화증</a:t>
            </a:r>
            <a:endParaRPr lang="ko-KR" altLang="en-US" sz="2800" dirty="0">
              <a:solidFill>
                <a:srgbClr val="EB641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6794" name="Text Box 10"/>
          <p:cNvSpPr txBox="1">
            <a:spLocks noChangeArrowheads="1"/>
          </p:cNvSpPr>
          <p:nvPr/>
        </p:nvSpPr>
        <p:spPr bwMode="auto">
          <a:xfrm>
            <a:off x="6804025" y="1485900"/>
            <a:ext cx="2087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농후사료 다급</a:t>
            </a:r>
            <a:endParaRPr lang="ja-JP" altLang="ko-KR" sz="280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algn="ctr">
              <a:defRPr/>
            </a:pPr>
            <a:r>
              <a:rPr lang="ko-KR" altLang="en-US" sz="280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조사료 부족 </a:t>
            </a:r>
            <a:endParaRPr lang="ko-KR" altLang="ja-JP" sz="280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246798" name="Text Box 14"/>
          <p:cNvSpPr txBox="1">
            <a:spLocks noChangeArrowheads="1"/>
          </p:cNvSpPr>
          <p:nvPr/>
        </p:nvSpPr>
        <p:spPr bwMode="auto">
          <a:xfrm>
            <a:off x="6588125" y="3605213"/>
            <a:ext cx="24844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40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반추위 과산증</a:t>
            </a:r>
          </a:p>
          <a:p>
            <a:pPr algn="ctr">
              <a:defRPr/>
            </a:pPr>
            <a:r>
              <a:rPr lang="ko-KR" altLang="en-US" sz="240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제</a:t>
            </a:r>
            <a:r>
              <a:rPr lang="en-US" altLang="ko-KR" sz="240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1</a:t>
            </a:r>
            <a:r>
              <a:rPr lang="ko-KR" altLang="en-US" sz="240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위염</a:t>
            </a:r>
          </a:p>
          <a:p>
            <a:pPr algn="ctr">
              <a:defRPr/>
            </a:pPr>
            <a:r>
              <a:rPr lang="ko-KR" altLang="en-US" sz="240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융모의 괴상접착</a:t>
            </a:r>
          </a:p>
          <a:p>
            <a:pPr algn="ctr">
              <a:defRPr/>
            </a:pPr>
            <a:r>
              <a:rPr lang="ko-KR" altLang="en-US" sz="240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식욕저하</a:t>
            </a:r>
          </a:p>
        </p:txBody>
      </p:sp>
      <p:sp>
        <p:nvSpPr>
          <p:cNvPr id="246799" name="Text Box 15"/>
          <p:cNvSpPr txBox="1">
            <a:spLocks noChangeArrowheads="1"/>
          </p:cNvSpPr>
          <p:nvPr/>
        </p:nvSpPr>
        <p:spPr bwMode="auto">
          <a:xfrm>
            <a:off x="6732588" y="2693988"/>
            <a:ext cx="2376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사료입자 미세화 </a:t>
            </a:r>
            <a:endParaRPr lang="ko-KR" altLang="ja-JP" sz="2800">
              <a:solidFill>
                <a:srgbClr val="0033CC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42536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4" descr="IMG_08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1" t="28413" r="5014" b="12869"/>
          <a:stretch>
            <a:fillRect/>
          </a:stretch>
        </p:blipFill>
        <p:spPr bwMode="auto">
          <a:xfrm>
            <a:off x="539750" y="1124744"/>
            <a:ext cx="80645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1835597" y="4941168"/>
            <a:ext cx="165628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ko-KR" altLang="en-US" sz="1800" b="1" dirty="0">
                <a:solidFill>
                  <a:prstClr val="black"/>
                </a:solidFill>
                <a:latin typeface="Arial" panose="020B0604020202020204" pitchFamily="34" charset="0"/>
                <a:ea typeface="HY엽서L" panose="02030600000101010101" pitchFamily="18" charset="-127"/>
              </a:rPr>
              <a:t>정상인 간장</a:t>
            </a:r>
          </a:p>
        </p:txBody>
      </p:sp>
      <p:sp>
        <p:nvSpPr>
          <p:cNvPr id="155653" name="Text Box 6"/>
          <p:cNvSpPr txBox="1">
            <a:spLocks noChangeArrowheads="1"/>
          </p:cNvSpPr>
          <p:nvPr/>
        </p:nvSpPr>
        <p:spPr bwMode="auto">
          <a:xfrm>
            <a:off x="6084316" y="4859868"/>
            <a:ext cx="15840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ko-KR" altLang="en-US" sz="1800" b="1" dirty="0" err="1">
                <a:solidFill>
                  <a:srgbClr val="FF0000"/>
                </a:solidFill>
                <a:latin typeface="Arial" panose="020B0604020202020204" pitchFamily="34" charset="0"/>
                <a:ea typeface="HY엽서L" panose="02030600000101010101" pitchFamily="18" charset="-127"/>
              </a:rPr>
              <a:t>간농양</a:t>
            </a:r>
            <a:r>
              <a:rPr kumimoji="0" lang="ko-KR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HY엽서L" panose="02030600000101010101" pitchFamily="18" charset="-127"/>
              </a:rPr>
              <a:t> 간장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88913"/>
            <a:ext cx="9144000" cy="503783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atinLnBrk="1"/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간농양</a:t>
            </a:r>
            <a:r>
              <a:rPr kumimoji="0" lang="ja-JP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en-US" altLang="ja-JP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en-US" altLang="ja-JP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Liver abscess</a:t>
            </a:r>
            <a:r>
              <a:rPr kumimoji="0" lang="en-US" altLang="ja-JP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kumimoji="0" lang="en-US" altLang="ja-JP" sz="2800" b="1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518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503783"/>
          </a:xfrm>
        </p:spPr>
        <p:txBody>
          <a:bodyPr>
            <a:noAutofit/>
          </a:bodyPr>
          <a:lstStyle/>
          <a:p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b="0" i="0" dirty="0" err="1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제엽염</a:t>
            </a:r>
            <a:r>
              <a:rPr lang="ja-JP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ja-JP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(Laminitis) </a:t>
            </a:r>
            <a:r>
              <a:rPr lang="en-US" altLang="ja-JP" sz="280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pic>
        <p:nvPicPr>
          <p:cNvPr id="156675" name="Picture 4" descr="사본 -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6877050" cy="46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6804025" y="908720"/>
            <a:ext cx="2305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 dirty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농후사료 다급</a:t>
            </a:r>
          </a:p>
          <a:p>
            <a:pPr algn="ctr">
              <a:defRPr/>
            </a:pPr>
            <a:r>
              <a:rPr lang="ko-KR" altLang="en-US" sz="2800" dirty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전분 과잉섭취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6838950" y="1916832"/>
            <a:ext cx="2305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 dirty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젖산 </a:t>
            </a:r>
            <a:r>
              <a:rPr lang="ko-KR" altLang="en-US" sz="2800" dirty="0" err="1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과산증</a:t>
            </a:r>
            <a:endParaRPr lang="ko-KR" altLang="en-US" sz="2800" dirty="0">
              <a:solidFill>
                <a:srgbClr val="0033CC"/>
              </a:solidFill>
              <a:latin typeface="휴먼매직체" pitchFamily="18" charset="-127"/>
              <a:ea typeface="휴먼매직체" pitchFamily="18" charset="-127"/>
            </a:endParaRPr>
          </a:p>
          <a:p>
            <a:pPr algn="ctr">
              <a:defRPr/>
            </a:pPr>
            <a:r>
              <a:rPr lang="ko-KR" altLang="en-US" sz="2800" dirty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히스타민 생성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6804025" y="2924944"/>
            <a:ext cx="2305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 dirty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발굽 </a:t>
            </a:r>
            <a:r>
              <a:rPr lang="ko-KR" altLang="en-US" sz="2800" dirty="0" err="1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진피층</a:t>
            </a:r>
            <a:r>
              <a:rPr lang="en-US" altLang="ko-KR" sz="2800" dirty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,</a:t>
            </a:r>
          </a:p>
          <a:p>
            <a:pPr algn="ctr">
              <a:defRPr/>
            </a:pPr>
            <a:r>
              <a:rPr lang="ko-KR" altLang="en-US" sz="2800" dirty="0" err="1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엽상층</a:t>
            </a:r>
            <a:r>
              <a:rPr lang="ko-KR" altLang="en-US" sz="2800" dirty="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자극</a:t>
            </a:r>
          </a:p>
        </p:txBody>
      </p:sp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6804025" y="4005064"/>
            <a:ext cx="2305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 dirty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충혈</a:t>
            </a:r>
            <a:r>
              <a:rPr lang="en-US" altLang="ko-KR" sz="2800" dirty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/</a:t>
            </a:r>
            <a:r>
              <a:rPr lang="ko-KR" altLang="en-US" sz="2800" dirty="0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동통</a:t>
            </a:r>
          </a:p>
        </p:txBody>
      </p:sp>
      <p:sp>
        <p:nvSpPr>
          <p:cNvPr id="248844" name="Text Box 12"/>
          <p:cNvSpPr txBox="1">
            <a:spLocks noChangeArrowheads="1"/>
          </p:cNvSpPr>
          <p:nvPr/>
        </p:nvSpPr>
        <p:spPr bwMode="auto">
          <a:xfrm>
            <a:off x="6803628" y="4653136"/>
            <a:ext cx="23768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800" dirty="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발굽이상</a:t>
            </a:r>
            <a:endParaRPr lang="en-US" altLang="ko-KR" sz="2800" dirty="0">
              <a:solidFill>
                <a:srgbClr val="FF3300"/>
              </a:solidFill>
              <a:latin typeface="휴먼매직체" pitchFamily="18" charset="-127"/>
              <a:ea typeface="휴먼매직체" pitchFamily="18" charset="-127"/>
            </a:endParaRPr>
          </a:p>
          <a:p>
            <a:pPr algn="ctr">
              <a:defRPr/>
            </a:pPr>
            <a:r>
              <a:rPr lang="ko-KR" altLang="en-US" sz="2800" dirty="0" err="1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로보트걸음</a:t>
            </a:r>
            <a:endParaRPr lang="ko-KR" altLang="en-US" sz="2800" dirty="0">
              <a:solidFill>
                <a:srgbClr val="FF33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318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7100" y="2803748"/>
            <a:ext cx="4724400" cy="3505200"/>
            <a:chOff x="1392" y="816"/>
            <a:chExt cx="2976" cy="2208"/>
          </a:xfrm>
        </p:grpSpPr>
        <p:sp>
          <p:nvSpPr>
            <p:cNvPr id="157706" name="Rectangle 3"/>
            <p:cNvSpPr>
              <a:spLocks noChangeArrowheads="1"/>
            </p:cNvSpPr>
            <p:nvPr/>
          </p:nvSpPr>
          <p:spPr bwMode="auto">
            <a:xfrm>
              <a:off x="1392" y="816"/>
              <a:ext cx="2976" cy="2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prstClr val="black"/>
                </a:solidFill>
              </a:endParaRPr>
            </a:p>
          </p:txBody>
        </p:sp>
        <p:pic>
          <p:nvPicPr>
            <p:cNvPr id="157707" name="Picture 4" descr="스캔002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864"/>
              <a:ext cx="2880" cy="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7699" name="Picture 5" descr="스캔00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425" y="1108298"/>
            <a:ext cx="47910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요석증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en-US" altLang="ko-KR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Urolithiasis</a:t>
            </a:r>
            <a:r>
              <a:rPr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800" dirty="0">
              <a:solidFill>
                <a:srgbClr val="EB641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300788" y="1052736"/>
            <a:ext cx="23749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농후사료 다급</a:t>
            </a:r>
            <a:endParaRPr lang="ja-JP" altLang="ko-KR" sz="280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algn="ctr">
              <a:defRPr/>
            </a:pPr>
            <a:r>
              <a:rPr lang="ko-KR" altLang="en-US" sz="280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조사료 부족 </a:t>
            </a:r>
            <a:endParaRPr lang="ko-KR" altLang="ja-JP" sz="280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  <a:p>
            <a:pPr algn="ctr">
              <a:defRPr/>
            </a:pPr>
            <a:r>
              <a:rPr lang="ko-KR" altLang="en-US" sz="2800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수분섭취 부족</a:t>
            </a:r>
            <a:endParaRPr lang="en-US" altLang="ko-KR" sz="2800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6156325" y="2984723"/>
            <a:ext cx="2486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섭취 </a:t>
            </a:r>
            <a:r>
              <a:rPr lang="en-US" altLang="ja-JP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Ca/P</a:t>
            </a:r>
            <a:r>
              <a:rPr lang="ko-KR" altLang="en-US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 저하</a:t>
            </a:r>
            <a:endParaRPr lang="en-US" altLang="ko-KR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6156325" y="3854673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>
                <a:solidFill>
                  <a:prstClr val="black"/>
                </a:solidFill>
                <a:latin typeface="휴먼매직체" pitchFamily="18" charset="-127"/>
                <a:ea typeface="휴먼매직체" pitchFamily="18" charset="-127"/>
              </a:rPr>
              <a:t>뇨중 미네랄 농도 상승</a:t>
            </a:r>
            <a:endParaRPr lang="en-US" altLang="ko-KR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5868988" y="3422873"/>
            <a:ext cx="302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Ca </a:t>
            </a:r>
            <a:r>
              <a:rPr lang="ko-KR" altLang="en-US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흡수부족</a:t>
            </a:r>
            <a:r>
              <a:rPr lang="en-US" altLang="ko-KR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, </a:t>
            </a:r>
            <a:r>
              <a:rPr lang="en-US" altLang="ja-JP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P </a:t>
            </a:r>
            <a:r>
              <a:rPr lang="ko-KR" altLang="en-US">
                <a:solidFill>
                  <a:srgbClr val="0033CC"/>
                </a:solidFill>
                <a:latin typeface="휴먼매직체" pitchFamily="18" charset="-127"/>
                <a:ea typeface="휴먼매직체" pitchFamily="18" charset="-127"/>
              </a:rPr>
              <a:t>과잉섭취</a:t>
            </a:r>
            <a:endParaRPr lang="en-US" altLang="ko-KR">
              <a:solidFill>
                <a:prstClr val="black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5941318" y="4696048"/>
            <a:ext cx="29511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신</a:t>
            </a:r>
            <a:r>
              <a:rPr lang="ja-JP" altLang="en-US" sz="2400" dirty="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・</a:t>
            </a:r>
            <a:r>
              <a:rPr lang="ko-KR" altLang="en-US" sz="2400" dirty="0" err="1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뇨관</a:t>
            </a:r>
            <a:r>
              <a:rPr lang="ja-JP" altLang="en-US" sz="2400" dirty="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・</a:t>
            </a:r>
            <a:r>
              <a:rPr lang="ko-KR" altLang="en-US" sz="2400" dirty="0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방광에 </a:t>
            </a:r>
          </a:p>
          <a:p>
            <a:pPr algn="ctr">
              <a:defRPr/>
            </a:pPr>
            <a:r>
              <a:rPr lang="ko-KR" altLang="en-US" sz="2400" dirty="0" err="1">
                <a:solidFill>
                  <a:srgbClr val="FF3300"/>
                </a:solidFill>
                <a:latin typeface="휴먼매직체" pitchFamily="18" charset="-127"/>
                <a:ea typeface="휴먼매직체" pitchFamily="18" charset="-127"/>
              </a:rPr>
              <a:t>염류결정화</a:t>
            </a:r>
            <a:endParaRPr lang="en-US" altLang="ko-KR" sz="2400" dirty="0">
              <a:solidFill>
                <a:srgbClr val="FF330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26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3195891" y="2045181"/>
            <a:ext cx="440005" cy="73574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195891" y="2765261"/>
            <a:ext cx="440005" cy="73574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203848" y="3485341"/>
            <a:ext cx="440005" cy="73574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3203848" y="4205421"/>
            <a:ext cx="440005" cy="73574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203848" y="4925501"/>
            <a:ext cx="440005" cy="73574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1" u="none" strike="noStrike" kern="1200" cap="none" spc="0" normalizeH="0" baseline="0" noProof="0" dirty="0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3563888" y="2139201"/>
            <a:ext cx="1152128" cy="562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1++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3482424"/>
            <a:ext cx="288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상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중</a:t>
            </a: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4202504"/>
            <a:ext cx="288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646">
                    <a:lumMod val="60000"/>
                    <a:lumOff val="4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상중하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2" y="4922584"/>
            <a:ext cx="288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646">
                    <a:lumMod val="60000"/>
                    <a:lumOff val="4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상중하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832" y="2042264"/>
            <a:ext cx="288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646">
                    <a:lumMod val="60000"/>
                    <a:lumOff val="4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상중하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2762344"/>
            <a:ext cx="288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646">
                    <a:lumMod val="60000"/>
                    <a:lumOff val="4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상중하</a:t>
            </a:r>
          </a:p>
        </p:txBody>
      </p:sp>
      <p:sp>
        <p:nvSpPr>
          <p:cNvPr id="16" name="타원 15"/>
          <p:cNvSpPr/>
          <p:nvPr/>
        </p:nvSpPr>
        <p:spPr>
          <a:xfrm>
            <a:off x="3742030" y="2859281"/>
            <a:ext cx="829970" cy="562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1+</a:t>
            </a:r>
            <a:endParaRPr kumimoji="1" lang="ko-KR" altLang="en-US" sz="20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923928" y="4299441"/>
            <a:ext cx="516647" cy="562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1" lang="ko-KR" altLang="en-US" sz="20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931885" y="5019521"/>
            <a:ext cx="516647" cy="562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kumimoji="1" lang="ko-KR" altLang="en-US" sz="20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923928" y="3579361"/>
            <a:ext cx="516647" cy="56263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kumimoji="1" lang="ko-KR" altLang="en-US" sz="20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5233816" y="2549237"/>
            <a:ext cx="922360" cy="735747"/>
          </a:xfrm>
          <a:prstGeom prst="ellipse">
            <a:avLst/>
          </a:prstGeom>
          <a:solidFill>
            <a:srgbClr val="A0E9F6"/>
          </a:solidFill>
          <a:ln w="31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endParaRPr kumimoji="1" lang="ko-KR" altLang="en-US" sz="2800" b="1" i="0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233816" y="3485341"/>
            <a:ext cx="922360" cy="735747"/>
          </a:xfrm>
          <a:prstGeom prst="ellipse">
            <a:avLst/>
          </a:prstGeom>
          <a:solidFill>
            <a:srgbClr val="A0E9F6"/>
          </a:solidFill>
          <a:ln w="31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endParaRPr kumimoji="1" lang="ko-KR" altLang="en-US" sz="2800" b="1" i="0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292080" y="4421445"/>
            <a:ext cx="922360" cy="735747"/>
          </a:xfrm>
          <a:prstGeom prst="ellipse">
            <a:avLst/>
          </a:prstGeom>
          <a:solidFill>
            <a:srgbClr val="A0E9F6"/>
          </a:solidFill>
          <a:ln w="31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endParaRPr kumimoji="1" lang="ko-KR" altLang="en-US" sz="2800" b="1" i="0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3109524" y="980728"/>
            <a:ext cx="947262" cy="6113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오른쪽 화살표 25"/>
          <p:cNvSpPr/>
          <p:nvPr/>
        </p:nvSpPr>
        <p:spPr>
          <a:xfrm>
            <a:off x="4045628" y="836712"/>
            <a:ext cx="947262" cy="6113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오른쪽 화살표 26"/>
          <p:cNvSpPr/>
          <p:nvPr/>
        </p:nvSpPr>
        <p:spPr>
          <a:xfrm>
            <a:off x="5928994" y="548680"/>
            <a:ext cx="947262" cy="6113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4990116" y="692696"/>
            <a:ext cx="947262" cy="61138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오른쪽 화살표 28"/>
          <p:cNvSpPr/>
          <p:nvPr/>
        </p:nvSpPr>
        <p:spPr>
          <a:xfrm>
            <a:off x="6865098" y="404664"/>
            <a:ext cx="947262" cy="6113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오른쪽 화살표 29"/>
          <p:cNvSpPr/>
          <p:nvPr/>
        </p:nvSpPr>
        <p:spPr>
          <a:xfrm>
            <a:off x="2173420" y="1124744"/>
            <a:ext cx="947262" cy="6113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오른쪽 화살표 30"/>
          <p:cNvSpPr/>
          <p:nvPr/>
        </p:nvSpPr>
        <p:spPr>
          <a:xfrm>
            <a:off x="7801202" y="260648"/>
            <a:ext cx="947262" cy="61138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오른쪽 화살표 31"/>
          <p:cNvSpPr/>
          <p:nvPr/>
        </p:nvSpPr>
        <p:spPr>
          <a:xfrm>
            <a:off x="314567" y="1268760"/>
            <a:ext cx="2022693" cy="61138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bg2">
                <a:lumMod val="1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비육기간 </a:t>
            </a: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1" lang="ko-KR" altLang="en-US" sz="1400" b="0" i="1" u="none" strike="noStrike" kern="1200" cap="none" spc="0" normalizeH="0" baseline="0" noProof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생후개월</a:t>
            </a:r>
            <a:r>
              <a:rPr kumimoji="1" lang="en-US" altLang="ko-KR" sz="1400" b="0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kumimoji="1" lang="ko-KR" altLang="en-US" sz="1400" b="0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45428" y="996305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-45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2062" y="940658"/>
            <a:ext cx="168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사료비증감</a:t>
            </a:r>
            <a:endParaRPr kumimoji="1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81532" y="852289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-30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17636" y="728018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-15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89844" y="420241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+15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25948" y="276225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+30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12360" y="116632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+45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32240" y="1044025"/>
            <a:ext cx="2242654" cy="584775"/>
          </a:xfrm>
          <a:prstGeom prst="rect">
            <a:avLst/>
          </a:prstGeom>
          <a:solidFill>
            <a:srgbClr val="FFFF99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30</a:t>
            </a:r>
            <a:r>
              <a:rPr kumimoji="1" lang="ko-KR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개월거세출하기준</a:t>
            </a:r>
            <a:endParaRPr kumimoji="1" lang="en-US" altLang="ko-KR" sz="16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생체</a:t>
            </a:r>
            <a:r>
              <a:rPr kumimoji="1" lang="en-US" altLang="ko-KR" sz="16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750/</a:t>
            </a:r>
            <a:r>
              <a:rPr kumimoji="1" lang="ko-KR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도체</a:t>
            </a:r>
            <a:r>
              <a:rPr kumimoji="1" lang="en-US" altLang="ko-KR" sz="16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450kg</a:t>
            </a:r>
            <a:endParaRPr kumimoji="1" lang="ko-KR" altLang="en-US" sz="16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3286" y="1755393"/>
            <a:ext cx="2765290" cy="1169551"/>
          </a:xfrm>
          <a:prstGeom prst="rect">
            <a:avLst/>
          </a:prstGeom>
          <a:solidFill>
            <a:srgbClr val="A0E9F6"/>
          </a:solidFill>
          <a:ln>
            <a:solidFill>
              <a:schemeClr val="bg1">
                <a:lumMod val="8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i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월령</a:t>
            </a:r>
            <a:r>
              <a:rPr kumimoji="1" lang="ko-KR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ADG    </a:t>
            </a:r>
            <a:r>
              <a:rPr kumimoji="1" lang="ko-KR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생체중</a:t>
            </a:r>
            <a:r>
              <a:rPr kumimoji="1" lang="ko-KR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</a:t>
            </a:r>
            <a:r>
              <a:rPr kumimoji="1" lang="ko-KR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도체중</a:t>
            </a:r>
            <a:endParaRPr kumimoji="1" lang="en-US" altLang="ko-KR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lvl="0" algn="ctr"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27</a:t>
            </a:r>
            <a:r>
              <a:rPr kumimoji="1" lang="ko-KR" alt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개월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0.8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 </a:t>
            </a:r>
            <a:r>
              <a:rPr lang="en-US" altLang="ko-KR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HY엽서M" panose="02030600000101010101" pitchFamily="18" charset="-127"/>
                <a:ea typeface="HY엽서M" panose="02030600000101010101" pitchFamily="18" charset="-127"/>
                <a:sym typeface="Wingdings" panose="05000000000000000000" pitchFamily="2" charset="2"/>
              </a:rPr>
              <a:t>24kg 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15</a:t>
            </a:r>
            <a:r>
              <a:rPr lang="en-US" altLang="ko-KR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HY엽서M" panose="02030600000101010101" pitchFamily="18" charset="-127"/>
                <a:ea typeface="HY엽서M" panose="02030600000101010101" pitchFamily="18" charset="-127"/>
                <a:sym typeface="Wingdings" panose="05000000000000000000" pitchFamily="2" charset="2"/>
              </a:rPr>
              <a:t>kg</a:t>
            </a:r>
            <a:endParaRPr kumimoji="1" lang="en-US" altLang="ko-KR" sz="1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엽서M" panose="02030600000101010101" pitchFamily="18" charset="-127"/>
              <a:ea typeface="HY엽서M" panose="02030600000101010101" pitchFamily="18" charset="-127"/>
              <a:cs typeface="+mn-cs"/>
              <a:sym typeface="Wingdings" panose="05000000000000000000" pitchFamily="2" charset="2"/>
            </a:endParaRPr>
          </a:p>
          <a:p>
            <a:pPr lvl="0" algn="ctr"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28</a:t>
            </a:r>
            <a:r>
              <a:rPr kumimoji="1" lang="ko-KR" alt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개월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 0.7  </a:t>
            </a:r>
            <a:r>
              <a:rPr lang="en-US" altLang="ko-KR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HY엽서M" panose="02030600000101010101" pitchFamily="18" charset="-127"/>
                <a:ea typeface="HY엽서M" panose="02030600000101010101" pitchFamily="18" charset="-127"/>
                <a:sym typeface="Wingdings" panose="05000000000000000000" pitchFamily="2" charset="2"/>
              </a:rPr>
              <a:t>21kg 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13kg</a:t>
            </a:r>
          </a:p>
          <a:p>
            <a:pPr lvl="0" algn="ctr"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29</a:t>
            </a:r>
            <a:r>
              <a:rPr kumimoji="1" lang="ko-KR" alt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개월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 0.6  </a:t>
            </a:r>
            <a:r>
              <a:rPr lang="en-US" altLang="ko-KR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HY엽서M" panose="02030600000101010101" pitchFamily="18" charset="-127"/>
                <a:ea typeface="HY엽서M" panose="02030600000101010101" pitchFamily="18" charset="-127"/>
                <a:sym typeface="Wingdings" panose="05000000000000000000" pitchFamily="2" charset="2"/>
              </a:rPr>
              <a:t>18kg 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11kg</a:t>
            </a:r>
          </a:p>
          <a:p>
            <a:pPr lvl="0" algn="ctr"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30</a:t>
            </a:r>
            <a:r>
              <a:rPr kumimoji="1" lang="ko-KR" alt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개월</a:t>
            </a:r>
            <a:r>
              <a:rPr kumimoji="1" lang="en-US" altLang="ko-K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0.5  </a:t>
            </a:r>
            <a:r>
              <a:rPr lang="en-US" altLang="ko-KR" sz="1400" b="1" i="1" dirty="0">
                <a:solidFill>
                  <a:srgbClr val="FF0066"/>
                </a:solidFill>
                <a:latin typeface="HY엽서M" panose="02030600000101010101" pitchFamily="18" charset="-127"/>
                <a:ea typeface="HY엽서M" panose="02030600000101010101" pitchFamily="18" charset="-127"/>
                <a:sym typeface="Wingdings" panose="05000000000000000000" pitchFamily="2" charset="2"/>
              </a:rPr>
              <a:t>15kg    </a:t>
            </a: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  <a:sym typeface="Wingdings" panose="05000000000000000000" pitchFamily="2" charset="2"/>
              </a:rPr>
              <a:t>9kg</a:t>
            </a:r>
            <a:endParaRPr kumimoji="1" lang="ko-KR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Y엽서M" panose="02030600000101010101" pitchFamily="18" charset="-127"/>
              <a:ea typeface="HY엽서M" panose="02030600000101010101" pitchFamily="18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734997"/>
            <a:ext cx="858011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만일 한 등급 상향을 위해 한달 더 키워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C 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나왔다면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수지타산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=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+78+17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-45-56 =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highlight>
                  <a:srgbClr val="FF0000"/>
                </a:highligh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-6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@-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사고율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인건비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</a:t>
            </a:r>
            <a:r>
              <a:rPr kumimoji="1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회전율 등 기회비용 상실</a:t>
            </a:r>
          </a:p>
        </p:txBody>
      </p:sp>
      <p:cxnSp>
        <p:nvCxnSpPr>
          <p:cNvPr id="42" name="꺾인 연결선 41"/>
          <p:cNvCxnSpPr/>
          <p:nvPr/>
        </p:nvCxnSpPr>
        <p:spPr>
          <a:xfrm rot="16200000" flipV="1">
            <a:off x="1648744" y="3471936"/>
            <a:ext cx="576064" cy="202159"/>
          </a:xfrm>
          <a:prstGeom prst="bentConnector3">
            <a:avLst>
              <a:gd name="adj1" fmla="val 50000"/>
            </a:avLst>
          </a:prstGeom>
          <a:ln w="38100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타원 54"/>
          <p:cNvSpPr/>
          <p:nvPr/>
        </p:nvSpPr>
        <p:spPr>
          <a:xfrm>
            <a:off x="3065619" y="3212976"/>
            <a:ext cx="282245" cy="275822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2" name="꺾인 연결선 61"/>
          <p:cNvCxnSpPr/>
          <p:nvPr/>
        </p:nvCxnSpPr>
        <p:spPr>
          <a:xfrm rot="16200000" flipV="1">
            <a:off x="950638" y="3593978"/>
            <a:ext cx="792088" cy="1741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꺾인 연결선 64"/>
          <p:cNvCxnSpPr/>
          <p:nvPr/>
        </p:nvCxnSpPr>
        <p:spPr>
          <a:xfrm rot="16200000" flipV="1">
            <a:off x="2311699" y="3400948"/>
            <a:ext cx="360042" cy="128112"/>
          </a:xfrm>
          <a:prstGeom prst="bent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22330" y="3244914"/>
            <a:ext cx="7095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</a:t>
            </a:r>
            <a:r>
              <a:rPr kumimoji="1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개월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79712" y="3460576"/>
            <a:ext cx="6524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2</a:t>
            </a:r>
            <a:r>
              <a:rPr kumimoji="1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개월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6180" y="3717032"/>
            <a:ext cx="6455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3</a:t>
            </a:r>
            <a:r>
              <a:rPr kumimoji="1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개월</a:t>
            </a:r>
            <a:endParaRPr kumimoji="1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DEF5FA">
                  <a:lumMod val="50000"/>
                </a:srgb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>
            <a:off x="1403648" y="4077072"/>
            <a:ext cx="1717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>
            <a:endCxn id="6" idx="1"/>
          </p:cNvCxnSpPr>
          <p:nvPr/>
        </p:nvCxnSpPr>
        <p:spPr>
          <a:xfrm>
            <a:off x="2051720" y="3851756"/>
            <a:ext cx="1008112" cy="0"/>
          </a:xfrm>
          <a:prstGeom prst="line">
            <a:avLst/>
          </a:prstGeom>
          <a:ln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 flipV="1">
            <a:off x="2555776" y="3640016"/>
            <a:ext cx="565493" cy="5008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971600" y="2924944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+45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DEF5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547664" y="2924944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+30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123728" y="2924944"/>
            <a:ext cx="59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+15</a:t>
            </a:r>
            <a:endParaRPr kumimoji="1" lang="ko-KR" altLang="en-US" sz="1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4" name="타원 103"/>
          <p:cNvSpPr/>
          <p:nvPr/>
        </p:nvSpPr>
        <p:spPr>
          <a:xfrm>
            <a:off x="147007" y="3428256"/>
            <a:ext cx="1256641" cy="432792"/>
          </a:xfrm>
          <a:prstGeom prst="ellipse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33.3%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211960" y="26276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-2,264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원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211959" y="3347700"/>
            <a:ext cx="115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-1,198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원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903051" y="4149080"/>
            <a:ext cx="115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-1,254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원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903051" y="3284984"/>
            <a:ext cx="97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</a:t>
            </a:r>
            <a:r>
              <a:rPr lang="en-US" altLang="ko-KR" b="1" dirty="0">
                <a:solidFill>
                  <a:srgbClr val="3333CC"/>
                </a:solidFill>
              </a:rPr>
              <a:t>690</a:t>
            </a:r>
            <a:r>
              <a:rPr kumimoji="1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원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10" name="위쪽 화살표 설명선 109"/>
          <p:cNvSpPr/>
          <p:nvPr/>
        </p:nvSpPr>
        <p:spPr>
          <a:xfrm>
            <a:off x="466221" y="1916832"/>
            <a:ext cx="917356" cy="801529"/>
          </a:xfrm>
          <a:prstGeom prst="upArrow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+78</a:t>
            </a:r>
            <a:r>
              <a:rPr kumimoji="1" lang="ko-KR" altLang="en-US" sz="1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만</a:t>
            </a:r>
            <a:endParaRPr kumimoji="1" lang="en-US" altLang="ko-KR" sz="1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등급업</a:t>
            </a:r>
            <a:endParaRPr kumimoji="1" lang="ko-KR" altLang="en-US" sz="1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위쪽 화살표 설명선 110"/>
          <p:cNvSpPr/>
          <p:nvPr/>
        </p:nvSpPr>
        <p:spPr>
          <a:xfrm>
            <a:off x="7380312" y="2996952"/>
            <a:ext cx="916031" cy="801529"/>
          </a:xfrm>
          <a:prstGeom prst="upArrow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altLang="ko-KR" sz="1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kumimoji="1" lang="ko-KR" altLang="en-US" sz="1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만</a:t>
            </a:r>
            <a:endParaRPr kumimoji="1" lang="en-US" altLang="ko-KR" sz="1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도체중</a:t>
            </a:r>
            <a:endParaRPr kumimoji="1" lang="ko-KR" altLang="en-US" sz="1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2" name="아래쪽 화살표 설명선 111"/>
          <p:cNvSpPr/>
          <p:nvPr/>
        </p:nvSpPr>
        <p:spPr>
          <a:xfrm>
            <a:off x="7380312" y="4086513"/>
            <a:ext cx="916033" cy="801529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-56</a:t>
            </a:r>
            <a:r>
              <a:rPr kumimoji="1" lang="ko-KR" altLang="en-US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만</a:t>
            </a:r>
            <a:endParaRPr kumimoji="1" lang="en-US" altLang="ko-KR" sz="1400" b="0" i="1" u="none" strike="noStrike" kern="1200" cap="none" spc="0" normalizeH="0" baseline="0" noProof="0" dirty="0">
              <a:ln w="0"/>
              <a:solidFill>
                <a:srgbClr val="2DA2B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ko-KR" altLang="en-US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등급</a:t>
            </a:r>
          </a:p>
        </p:txBody>
      </p:sp>
      <p:sp>
        <p:nvSpPr>
          <p:cNvPr id="113" name="아래쪽 화살표 설명선 112"/>
          <p:cNvSpPr/>
          <p:nvPr/>
        </p:nvSpPr>
        <p:spPr>
          <a:xfrm>
            <a:off x="467544" y="4387459"/>
            <a:ext cx="916033" cy="801529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-45</a:t>
            </a:r>
            <a:r>
              <a:rPr kumimoji="1" lang="ko-KR" altLang="en-US" sz="1400" b="0" i="1" u="none" strike="noStrike" kern="1200" cap="none" spc="0" normalizeH="0" baseline="0" noProof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만</a:t>
            </a:r>
            <a:endParaRPr kumimoji="1" lang="en-US" altLang="ko-KR" sz="1400" b="0" i="1" u="none" strike="noStrike" kern="1200" cap="none" spc="0" normalizeH="0" baseline="0" noProof="0" dirty="0">
              <a:ln w="0"/>
              <a:solidFill>
                <a:srgbClr val="2DA2B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1" u="none" strike="noStrike" kern="1200" cap="none" spc="0" normalizeH="0" baseline="0" noProof="0" dirty="0" err="1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사료비</a:t>
            </a:r>
            <a:endParaRPr kumimoji="1" lang="ko-KR" altLang="en-US" sz="1400" b="0" i="1" u="none" strike="noStrike" kern="1200" cap="none" spc="0" normalizeH="0" baseline="0" noProof="0" dirty="0">
              <a:ln w="0"/>
              <a:solidFill>
                <a:srgbClr val="2DA2B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93078" y="2276872"/>
            <a:ext cx="109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1731</a:t>
            </a:r>
            <a:r>
              <a:rPr kumimoji="1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원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X450kg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휴먼편지체" panose="02030504000101010101" pitchFamily="18" charset="-127"/>
              <a:ea typeface="휴먼편지체" panose="02030504000101010101" pitchFamily="18" charset="-127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345406" y="3068960"/>
            <a:ext cx="109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1731</a:t>
            </a:r>
            <a:r>
              <a:rPr kumimoji="1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원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100392" y="3800073"/>
            <a:ext cx="109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18767</a:t>
            </a:r>
            <a:r>
              <a:rPr kumimoji="1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원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X9kg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휴먼편지체" panose="02030504000101010101" pitchFamily="18" charset="-127"/>
              <a:ea typeface="휴먼편지체" panose="02030504000101010101" pitchFamily="18" charset="-127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00392" y="4653136"/>
            <a:ext cx="109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1254</a:t>
            </a:r>
            <a:r>
              <a:rPr kumimoji="1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원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X450kg</a:t>
            </a:r>
            <a:endParaRPr kumimoji="1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휴먼편지체" panose="02030504000101010101" pitchFamily="18" charset="-127"/>
              <a:ea typeface="휴먼편지체" panose="02030504000101010101" pitchFamily="18" charset="-127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249062" y="4509120"/>
            <a:ext cx="1090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15</a:t>
            </a:r>
            <a:r>
              <a: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만</a:t>
            </a:r>
            <a:r>
              <a:rPr kumimoji="1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X3.3</a:t>
            </a:r>
            <a:r>
              <a: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휴먼편지체" panose="02030504000101010101" pitchFamily="18" charset="-127"/>
                <a:ea typeface="휴먼편지체" panose="02030504000101010101" pitchFamily="18" charset="-127"/>
                <a:cs typeface="+mn-cs"/>
              </a:rPr>
              <a:t>배</a:t>
            </a:r>
          </a:p>
        </p:txBody>
      </p:sp>
      <p:sp>
        <p:nvSpPr>
          <p:cNvPr id="120" name="제목 6"/>
          <p:cNvSpPr txBox="1">
            <a:spLocks/>
          </p:cNvSpPr>
          <p:nvPr/>
        </p:nvSpPr>
        <p:spPr bwMode="auto">
          <a:xfrm>
            <a:off x="0" y="218058"/>
            <a:ext cx="9144000" cy="4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도루묵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확률 게임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(2017. 8. 15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기준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21" name="아래쪽 화살표 설명선 120"/>
          <p:cNvSpPr/>
          <p:nvPr/>
        </p:nvSpPr>
        <p:spPr>
          <a:xfrm>
            <a:off x="6516216" y="5219759"/>
            <a:ext cx="916033" cy="801529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-?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1" u="none" strike="noStrike" kern="1200" cap="none" spc="0" normalizeH="0" baseline="0" noProof="0" dirty="0">
                <a:ln w="0"/>
                <a:solidFill>
                  <a:srgbClr val="2DA2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기회비용</a:t>
            </a:r>
          </a:p>
        </p:txBody>
      </p:sp>
      <p:sp>
        <p:nvSpPr>
          <p:cNvPr id="122" name="위쪽 화살표 설명선 121"/>
          <p:cNvSpPr/>
          <p:nvPr/>
        </p:nvSpPr>
        <p:spPr>
          <a:xfrm>
            <a:off x="5220072" y="1412776"/>
            <a:ext cx="916031" cy="801529"/>
          </a:xfrm>
          <a:prstGeom prst="upArrow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+?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자존심</a:t>
            </a:r>
            <a:endParaRPr kumimoji="1" lang="ko-KR" altLang="en-US" sz="1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965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2"/>
            <a:ext cx="9144000" cy="503783"/>
          </a:xfrm>
        </p:spPr>
        <p:txBody>
          <a:bodyPr>
            <a:noAutofit/>
          </a:bodyPr>
          <a:lstStyle/>
          <a:p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b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방광결석</a:t>
            </a:r>
            <a:r>
              <a:rPr lang="ja-JP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ja-JP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(Bladder stone, B. calculus, </a:t>
            </a:r>
            <a:r>
              <a:rPr lang="en-US" altLang="ja-JP" sz="2800" b="0" i="0" dirty="0" err="1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Cystolith</a:t>
            </a:r>
            <a:r>
              <a:rPr lang="en-US" altLang="ja-JP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pic>
        <p:nvPicPr>
          <p:cNvPr id="158723" name="Picture 4" descr="IMG_08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13" t="19388" r="17828" b="8357"/>
          <a:stretch>
            <a:fillRect/>
          </a:stretch>
        </p:blipFill>
        <p:spPr bwMode="auto">
          <a:xfrm>
            <a:off x="887413" y="1000150"/>
            <a:ext cx="7356475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 Box 5"/>
          <p:cNvSpPr txBox="1">
            <a:spLocks noChangeArrowheads="1"/>
          </p:cNvSpPr>
          <p:nvPr/>
        </p:nvSpPr>
        <p:spPr bwMode="auto">
          <a:xfrm>
            <a:off x="2844800" y="5745187"/>
            <a:ext cx="2519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ko-KR" altLang="en-US" sz="1800">
                <a:solidFill>
                  <a:prstClr val="black"/>
                </a:solidFill>
                <a:latin typeface="Arial" panose="020B0604020202020204" pitchFamily="34" charset="0"/>
                <a:ea typeface="HY엽서L" panose="02030600000101010101" pitchFamily="18" charset="-127"/>
              </a:rPr>
              <a:t>방광결석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250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6738" y="1040259"/>
            <a:ext cx="7967662" cy="2820789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-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축우사료에 </a:t>
            </a:r>
            <a:r>
              <a:rPr lang="ko-KR" altLang="en-US" sz="2400" b="1" dirty="0">
                <a:solidFill>
                  <a:srgbClr val="FF3300"/>
                </a:solidFill>
                <a:latin typeface="휴먼옛체" pitchFamily="18" charset="-127"/>
                <a:ea typeface="휴먼옛체" pitchFamily="18" charset="-127"/>
              </a:rPr>
              <a:t>가장 중요한 비타민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-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정상적인 </a:t>
            </a:r>
            <a:r>
              <a:rPr lang="ko-KR" altLang="en-US" sz="2400" b="1" dirty="0">
                <a:solidFill>
                  <a:srgbClr val="FF3300"/>
                </a:solidFill>
                <a:latin typeface="휴먼옛체" pitchFamily="18" charset="-127"/>
                <a:ea typeface="휴먼옛체" pitchFamily="18" charset="-127"/>
              </a:rPr>
              <a:t>성장과 골격형성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-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정상적인 시력유지에 필수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-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번식</a:t>
            </a: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상피세포 유지</a:t>
            </a: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,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면역기구유지</a:t>
            </a:r>
            <a:endParaRPr lang="en-US" altLang="ko-KR" sz="2400" b="1" dirty="0">
              <a:solidFill>
                <a:srgbClr val="000000"/>
              </a:solidFill>
              <a:latin typeface="휴먼옛체" pitchFamily="18" charset="-127"/>
              <a:ea typeface="휴먼옛체" pitchFamily="18" charset="-127"/>
            </a:endParaRPr>
          </a:p>
          <a:p>
            <a:pPr>
              <a:lnSpc>
                <a:spcPct val="130000"/>
              </a:lnSpc>
              <a:buNone/>
            </a:pPr>
            <a:r>
              <a:rPr lang="en-US" altLang="ko-KR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- </a:t>
            </a:r>
            <a:r>
              <a:rPr lang="ko-KR" altLang="en-US" sz="2400" b="1" dirty="0">
                <a:solidFill>
                  <a:srgbClr val="000000"/>
                </a:solidFill>
                <a:latin typeface="휴먼옛체" pitchFamily="18" charset="-127"/>
                <a:ea typeface="휴먼옛체" pitchFamily="18" charset="-127"/>
              </a:rPr>
              <a:t>식물체에는 </a:t>
            </a: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휴먼옛체" pitchFamily="18" charset="-127"/>
                <a:ea typeface="휴먼옛체" pitchFamily="18" charset="-127"/>
                <a:sym typeface="Symbol" panose="05050102010706020507" pitchFamily="18" charset="2"/>
              </a:rPr>
              <a:t></a:t>
            </a:r>
            <a:r>
              <a:rPr lang="en-US" altLang="ko-K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휴먼옛체" pitchFamily="18" charset="-127"/>
                <a:ea typeface="휴먼옛체" pitchFamily="18" charset="-127"/>
                <a:sym typeface="Symbol" panose="05050102010706020507" pitchFamily="18" charset="2"/>
              </a:rPr>
              <a:t>-carotene </a:t>
            </a: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휴먼옛체" pitchFamily="18" charset="-127"/>
                <a:ea typeface="휴먼옛체" pitchFamily="18" charset="-127"/>
                <a:sym typeface="Symbol" panose="05050102010706020507" pitchFamily="18" charset="2"/>
              </a:rPr>
              <a:t>형태로 존재</a:t>
            </a:r>
            <a:endParaRPr lang="ko-KR" altLang="en-US" sz="2400" b="1" dirty="0">
              <a:solidFill>
                <a:srgbClr val="0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77859" name="Oval 3"/>
          <p:cNvSpPr>
            <a:spLocks noChangeArrowheads="1"/>
          </p:cNvSpPr>
          <p:nvPr/>
        </p:nvSpPr>
        <p:spPr bwMode="auto">
          <a:xfrm>
            <a:off x="838200" y="3994150"/>
            <a:ext cx="1981200" cy="577850"/>
          </a:xfrm>
          <a:prstGeom prst="ellipse">
            <a:avLst/>
          </a:prstGeom>
          <a:solidFill>
            <a:srgbClr val="A3FBB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  <a:buNone/>
              <a:defRPr/>
            </a:pPr>
            <a:r>
              <a:rPr lang="ko-KR" altLang="en-US" sz="240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결핍증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609600" y="4679950"/>
            <a:ext cx="7274768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A3FBB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rgbClr val="0033CC"/>
              </a:buClr>
              <a:buFont typeface="Wingdings" panose="05000000000000000000" pitchFamily="2" charset="2"/>
              <a:buNone/>
              <a:defRPr/>
            </a:pP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사료섭취량 감소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불량한 외모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관절과 흉부 부종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눈물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안구건조증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  </a:t>
            </a:r>
            <a:r>
              <a:rPr lang="ko-KR" alt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야맹증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성장지연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설사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경련성 발작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골격성장 이상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시각 손상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 </a:t>
            </a:r>
            <a:r>
              <a:rPr lang="ko-KR" alt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수태율</a:t>
            </a:r>
            <a:r>
              <a:rPr lang="ko-KR" alt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저하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유산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사산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눈먼 송아지</a:t>
            </a: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비정상 정액 및 </a:t>
            </a:r>
            <a:r>
              <a:rPr lang="ko-KR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새굴림" panose="02030600000101010101" pitchFamily="18" charset="-127"/>
                <a:ea typeface="새굴림" panose="02030600000101010101" pitchFamily="18" charset="-127"/>
              </a:rPr>
              <a:t>감염증</a:t>
            </a:r>
            <a:endParaRPr lang="ko-KR" altLang="en-US" dirty="0">
              <a:effectLst>
                <a:outerShdw blurRad="38100" dist="38100" dir="2700000" algn="tl">
                  <a:srgbClr val="C0C0C0"/>
                </a:outerShdw>
              </a:effectLst>
              <a:latin typeface="새굴림" panose="02030600000101010101" pitchFamily="18" charset="-127"/>
              <a:ea typeface="새굴림" panose="02030600000101010101" pitchFamily="18" charset="-127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02159"/>
            <a:ext cx="9144000" cy="490537"/>
          </a:xfrm>
          <a:prstGeom prst="rect">
            <a:avLst/>
          </a:prstGeom>
          <a:noFill/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9pPr>
            <a:extLst/>
          </a:lstStyle>
          <a:p>
            <a:pPr eaLnBrk="1" hangingPunct="1">
              <a:defRPr/>
            </a:pPr>
            <a:r>
              <a:rPr kumimoji="0" lang="ko-KR" altLang="en-US" sz="2800" b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비타민 </a:t>
            </a:r>
            <a:r>
              <a:rPr kumimoji="0" lang="en-US" altLang="ko-KR" sz="2800" b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kumimoji="0" lang="ko-KR" altLang="en-US" sz="2800" b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기능</a:t>
            </a:r>
            <a:r>
              <a:rPr kumimoji="0" lang="en-US" altLang="ko-KR" sz="2800" b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kumimoji="0" lang="ko-KR" altLang="en-US" sz="2800" b="0" dirty="0">
              <a:solidFill>
                <a:schemeClr val="accent3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329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지방조직의 지방합성 과정</a:t>
            </a:r>
          </a:p>
        </p:txBody>
      </p:sp>
      <p:sp>
        <p:nvSpPr>
          <p:cNvPr id="161795" name="AutoShape 5"/>
          <p:cNvSpPr>
            <a:spLocks noChangeArrowheads="1"/>
          </p:cNvSpPr>
          <p:nvPr/>
        </p:nvSpPr>
        <p:spPr bwMode="auto">
          <a:xfrm>
            <a:off x="152400" y="1032098"/>
            <a:ext cx="8915400" cy="365760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28575">
            <a:solidFill>
              <a:srgbClr val="ABC2C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 u="none"/>
          </a:p>
        </p:txBody>
      </p:sp>
      <p:sp>
        <p:nvSpPr>
          <p:cNvPr id="161796" name="AutoShape 6"/>
          <p:cNvSpPr>
            <a:spLocks noChangeArrowheads="1"/>
          </p:cNvSpPr>
          <p:nvPr/>
        </p:nvSpPr>
        <p:spPr bwMode="auto">
          <a:xfrm>
            <a:off x="173038" y="1082898"/>
            <a:ext cx="8859837" cy="3565525"/>
          </a:xfrm>
          <a:prstGeom prst="roundRect">
            <a:avLst>
              <a:gd name="adj" fmla="val 2898"/>
            </a:avLst>
          </a:prstGeom>
          <a:solidFill>
            <a:schemeClr val="bg1"/>
          </a:solidFill>
          <a:ln w="9525">
            <a:solidFill>
              <a:srgbClr val="76A4D2"/>
            </a:solidFill>
            <a:round/>
            <a:headEnd/>
            <a:tailEnd/>
          </a:ln>
          <a:effectLst>
            <a:prstShdw prst="shdw17" dist="17961" dir="2700000">
              <a:srgbClr val="47627E"/>
            </a:prstShdw>
          </a:effec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 u="none"/>
          </a:p>
        </p:txBody>
      </p:sp>
      <p:pic>
        <p:nvPicPr>
          <p:cNvPr id="161797" name="Picture 7" descr="스캔0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90861"/>
            <a:ext cx="850423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Rectangle 8"/>
          <p:cNvSpPr>
            <a:spLocks noChangeArrowheads="1"/>
          </p:cNvSpPr>
          <p:nvPr/>
        </p:nvSpPr>
        <p:spPr bwMode="auto">
          <a:xfrm>
            <a:off x="755576" y="1412776"/>
            <a:ext cx="2005013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 u="none" dirty="0" err="1"/>
              <a:t>지방전구세포수</a:t>
            </a:r>
            <a:r>
              <a:rPr lang="ko-KR" altLang="en-US" sz="1600" b="1" u="none" dirty="0"/>
              <a:t> 증가</a:t>
            </a:r>
          </a:p>
        </p:txBody>
      </p:sp>
      <p:sp>
        <p:nvSpPr>
          <p:cNvPr id="161799" name="Rectangle 9"/>
          <p:cNvSpPr>
            <a:spLocks noChangeArrowheads="1"/>
          </p:cNvSpPr>
          <p:nvPr/>
        </p:nvSpPr>
        <p:spPr bwMode="auto">
          <a:xfrm>
            <a:off x="3563888" y="1412776"/>
            <a:ext cx="2448272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 u="none" dirty="0"/>
              <a:t>지방합성 및 축적개시</a:t>
            </a:r>
          </a:p>
        </p:txBody>
      </p:sp>
      <p:sp>
        <p:nvSpPr>
          <p:cNvPr id="161800" name="Rectangle 10"/>
          <p:cNvSpPr>
            <a:spLocks noChangeArrowheads="1"/>
          </p:cNvSpPr>
          <p:nvPr/>
        </p:nvSpPr>
        <p:spPr bwMode="auto">
          <a:xfrm>
            <a:off x="6876256" y="1412776"/>
            <a:ext cx="1806352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 u="none" dirty="0"/>
              <a:t>지방세포 침착</a:t>
            </a:r>
          </a:p>
        </p:txBody>
      </p:sp>
      <p:sp>
        <p:nvSpPr>
          <p:cNvPr id="161801" name="Rectangle 11"/>
          <p:cNvSpPr>
            <a:spLocks noChangeArrowheads="1"/>
          </p:cNvSpPr>
          <p:nvPr/>
        </p:nvSpPr>
        <p:spPr bwMode="auto">
          <a:xfrm>
            <a:off x="990600" y="4003898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u="none"/>
              <a:t>지방전구세포증식인자</a:t>
            </a:r>
          </a:p>
        </p:txBody>
      </p:sp>
      <p:sp>
        <p:nvSpPr>
          <p:cNvPr id="161802" name="Rectangle 12"/>
          <p:cNvSpPr>
            <a:spLocks noChangeArrowheads="1"/>
          </p:cNvSpPr>
          <p:nvPr/>
        </p:nvSpPr>
        <p:spPr bwMode="auto">
          <a:xfrm>
            <a:off x="2819400" y="4003898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u="none"/>
              <a:t>분화촉진인자</a:t>
            </a:r>
          </a:p>
        </p:txBody>
      </p:sp>
      <p:sp>
        <p:nvSpPr>
          <p:cNvPr id="161803" name="Rectangle 13"/>
          <p:cNvSpPr>
            <a:spLocks noChangeArrowheads="1"/>
          </p:cNvSpPr>
          <p:nvPr/>
        </p:nvSpPr>
        <p:spPr bwMode="auto">
          <a:xfrm>
            <a:off x="4343400" y="3622898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u="none"/>
              <a:t>지방적</a:t>
            </a:r>
          </a:p>
        </p:txBody>
      </p:sp>
      <p:sp>
        <p:nvSpPr>
          <p:cNvPr id="161804" name="Rectangle 14"/>
          <p:cNvSpPr>
            <a:spLocks noChangeArrowheads="1"/>
          </p:cNvSpPr>
          <p:nvPr/>
        </p:nvSpPr>
        <p:spPr bwMode="auto">
          <a:xfrm>
            <a:off x="5943600" y="3983261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u="none"/>
              <a:t>지방합성원료</a:t>
            </a:r>
          </a:p>
        </p:txBody>
      </p:sp>
      <p:sp>
        <p:nvSpPr>
          <p:cNvPr id="161805" name="Rectangle 15"/>
          <p:cNvSpPr>
            <a:spLocks noChangeArrowheads="1"/>
          </p:cNvSpPr>
          <p:nvPr/>
        </p:nvSpPr>
        <p:spPr bwMode="auto">
          <a:xfrm>
            <a:off x="3124200" y="2175098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u="none"/>
              <a:t>핵</a:t>
            </a:r>
          </a:p>
        </p:txBody>
      </p:sp>
      <p:sp>
        <p:nvSpPr>
          <p:cNvPr id="161806" name="Rectangle 41"/>
          <p:cNvSpPr>
            <a:spLocks noChangeArrowheads="1"/>
          </p:cNvSpPr>
          <p:nvPr/>
        </p:nvSpPr>
        <p:spPr bwMode="auto">
          <a:xfrm>
            <a:off x="1043608" y="4975448"/>
            <a:ext cx="7056784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800" u="none" dirty="0">
                <a:solidFill>
                  <a:srgbClr val="3333CC"/>
                </a:solidFill>
                <a:latin typeface="HY헤드라인M" pitchFamily="18" charset="-127"/>
                <a:ea typeface="HY헤드라인M" pitchFamily="18" charset="-127"/>
              </a:rPr>
              <a:t>영양소            호르몬           국소인자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1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3" descr="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19672" y="989336"/>
            <a:ext cx="5166891" cy="5175968"/>
          </a:xfrm>
          <a:noFill/>
        </p:spPr>
      </p:pic>
      <p:sp>
        <p:nvSpPr>
          <p:cNvPr id="169987" name="Rectangle 5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6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지방세포수 변화 </a:t>
            </a:r>
            <a:r>
              <a:rPr lang="ko-KR" altLang="en-US" sz="20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(비육우)</a:t>
            </a:r>
          </a:p>
        </p:txBody>
      </p:sp>
      <p:sp>
        <p:nvSpPr>
          <p:cNvPr id="169988" name="Text Box 7"/>
          <p:cNvSpPr txBox="1">
            <a:spLocks noChangeArrowheads="1"/>
          </p:cNvSpPr>
          <p:nvPr/>
        </p:nvSpPr>
        <p:spPr bwMode="auto">
          <a:xfrm>
            <a:off x="6803975" y="1046064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o-KR" altLang="en-US" sz="1800" u="none" dirty="0" err="1">
                <a:solidFill>
                  <a:srgbClr val="FF0066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근내지방</a:t>
            </a:r>
            <a:endParaRPr lang="ko-KR" altLang="en-US" sz="1800" u="none" dirty="0">
              <a:solidFill>
                <a:srgbClr val="FF0066"/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sp>
        <p:nvSpPr>
          <p:cNvPr id="169989" name="Text Box 8"/>
          <p:cNvSpPr txBox="1">
            <a:spLocks noChangeArrowheads="1"/>
          </p:cNvSpPr>
          <p:nvPr/>
        </p:nvSpPr>
        <p:spPr bwMode="auto">
          <a:xfrm>
            <a:off x="6803975" y="2270200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o-KR" altLang="en-US" sz="1800" u="none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근간지방</a:t>
            </a:r>
          </a:p>
        </p:txBody>
      </p:sp>
      <p:sp>
        <p:nvSpPr>
          <p:cNvPr id="169990" name="Text Box 9"/>
          <p:cNvSpPr txBox="1">
            <a:spLocks noChangeArrowheads="1"/>
          </p:cNvSpPr>
          <p:nvPr/>
        </p:nvSpPr>
        <p:spPr bwMode="auto">
          <a:xfrm>
            <a:off x="6803975" y="2996952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o-KR" altLang="en-US" sz="1800" u="none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피하지방</a:t>
            </a:r>
          </a:p>
        </p:txBody>
      </p:sp>
      <p:sp>
        <p:nvSpPr>
          <p:cNvPr id="169991" name="Text Box 10"/>
          <p:cNvSpPr txBox="1">
            <a:spLocks noChangeArrowheads="1"/>
          </p:cNvSpPr>
          <p:nvPr/>
        </p:nvSpPr>
        <p:spPr bwMode="auto">
          <a:xfrm>
            <a:off x="6803975" y="357346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o-KR" altLang="en-US" sz="1800" u="none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신장지방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800600" y="5013176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 u="none" dirty="0" err="1">
                <a:latin typeface="새굴림" pitchFamily="18" charset="-127"/>
                <a:ea typeface="새굴림" pitchFamily="18" charset="-127"/>
              </a:rPr>
              <a:t>월령</a:t>
            </a:r>
            <a:endParaRPr lang="ko-KR" altLang="en-US" sz="1400" u="none" dirty="0"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339752" y="1340768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 u="none" dirty="0">
                <a:latin typeface="새굴림" pitchFamily="18" charset="-127"/>
                <a:ea typeface="새굴림" pitchFamily="18" charset="-127"/>
              </a:rPr>
              <a:t>상대치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841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496845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ja-JP" b="1" dirty="0" err="1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34" charset="-128"/>
              </a:rPr>
              <a:t>Vt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ＭＳ Ｐゴシック" panose="020B0600070205080204" pitchFamily="34" charset="-128"/>
              </a:rPr>
              <a:t> A</a:t>
            </a:r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</a:rPr>
              <a:t>컨트롤에 의한 </a:t>
            </a:r>
            <a:r>
              <a:rPr lang="ko-KR" altLang="en-US" b="1" dirty="0" err="1">
                <a:solidFill>
                  <a:schemeClr val="bg1">
                    <a:lumMod val="50000"/>
                  </a:schemeClr>
                </a:solidFill>
              </a:rPr>
              <a:t>근육내</a:t>
            </a:r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</a:rPr>
              <a:t> 지방향상기술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b="1" dirty="0"/>
              <a:t>　</a:t>
            </a:r>
          </a:p>
          <a:p>
            <a:pPr algn="ctr">
              <a:lnSpc>
                <a:spcPct val="200000"/>
              </a:lnSpc>
              <a:buFontTx/>
              <a:buNone/>
            </a:pPr>
            <a:r>
              <a:rPr lang="ko-KR" altLang="en-US" b="1" dirty="0"/>
              <a:t>지방교잡은 소 근육 내 지방세포의 증식, 비대</a:t>
            </a:r>
            <a:endParaRPr lang="ja-JP" altLang="en-US" sz="2800" b="1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ja-JP" b="1" dirty="0">
              <a:solidFill>
                <a:srgbClr val="FF0000"/>
              </a:solidFill>
              <a:latin typeface="ＭＳ Ｐゴシック" panose="020B0600070205080204" pitchFamily="34" charset="-128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ja-JP" b="1" dirty="0" err="1">
                <a:solidFill>
                  <a:srgbClr val="FF0000"/>
                </a:solidFill>
                <a:latin typeface="ＭＳ Ｐゴシック" panose="020B0600070205080204" pitchFamily="34" charset="-128"/>
              </a:rPr>
              <a:t>Vt</a:t>
            </a:r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34" charset="-128"/>
              </a:rPr>
              <a:t> 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＝ </a:t>
            </a:r>
            <a:r>
              <a:rPr lang="ko-KR" altLang="en-US" b="1" dirty="0">
                <a:solidFill>
                  <a:srgbClr val="FF0000"/>
                </a:solidFill>
              </a:rPr>
              <a:t>지방전구세포</a:t>
            </a:r>
            <a:r>
              <a:rPr lang="ja-JP" altLang="en-US" b="1" dirty="0">
                <a:solidFill>
                  <a:srgbClr val="FF0000"/>
                </a:solidFill>
              </a:rPr>
              <a:t>  －</a:t>
            </a:r>
            <a:r>
              <a:rPr lang="en-US" altLang="ja-JP" b="1" dirty="0">
                <a:solidFill>
                  <a:srgbClr val="FF0000"/>
                </a:solidFill>
              </a:rPr>
              <a:t>×→  </a:t>
            </a:r>
            <a:r>
              <a:rPr lang="ko-KR" altLang="en-US" b="1" dirty="0">
                <a:solidFill>
                  <a:srgbClr val="FF0000"/>
                </a:solidFill>
              </a:rPr>
              <a:t>지방세포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ja-JP" altLang="en-US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8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ko-KR" altLang="en-US" sz="2800" b="1" dirty="0">
                <a:solidFill>
                  <a:schemeClr val="bg1">
                    <a:lumMod val="50000"/>
                  </a:schemeClr>
                </a:solidFill>
              </a:rPr>
              <a:t>지방세포로의 분화억제</a:t>
            </a:r>
            <a:r>
              <a:rPr lang="ja-JP" altLang="en-US" sz="2800" b="1" dirty="0">
                <a:solidFill>
                  <a:schemeClr val="bg1">
                    <a:lumMod val="50000"/>
                  </a:schemeClr>
                </a:solidFill>
              </a:rPr>
              <a:t>）</a:t>
            </a:r>
            <a:endParaRPr lang="ja-JP" altLang="ko-KR" sz="2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ja-JP" altLang="en-US" sz="2800" b="1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ko-KR" altLang="en-US" sz="2800" b="1" dirty="0"/>
              <a:t>비육중기 16개월령부터 24개월령까지 </a:t>
            </a:r>
            <a:endParaRPr lang="en-US" altLang="ko-KR" sz="2800" b="1" dirty="0"/>
          </a:p>
          <a:p>
            <a:pPr algn="ctr">
              <a:buFontTx/>
              <a:buNone/>
            </a:pPr>
            <a:r>
              <a:rPr lang="en-US" altLang="ja-JP" sz="2800" b="1" dirty="0" err="1">
                <a:solidFill>
                  <a:srgbClr val="0000FF"/>
                </a:solidFill>
                <a:latin typeface="ＭＳ Ｐゴシック" panose="020B0600070205080204" pitchFamily="34" charset="-128"/>
              </a:rPr>
              <a:t>Vt</a:t>
            </a:r>
            <a:r>
              <a:rPr lang="en-US" altLang="ko-KR" sz="2800" b="1" dirty="0">
                <a:solidFill>
                  <a:srgbClr val="0000FF"/>
                </a:solidFill>
                <a:latin typeface="ＭＳ Ｐゴシック" panose="020B0600070205080204" pitchFamily="34" charset="-128"/>
              </a:rPr>
              <a:t> </a:t>
            </a:r>
            <a:r>
              <a:rPr lang="en-US" altLang="ja-JP" sz="2800" b="1" dirty="0">
                <a:solidFill>
                  <a:srgbClr val="0000FF"/>
                </a:solidFill>
                <a:latin typeface="ＭＳ Ｐゴシック" panose="020B0600070205080204" pitchFamily="34" charset="-128"/>
              </a:rPr>
              <a:t>A</a:t>
            </a:r>
            <a:r>
              <a:rPr lang="en-US" altLang="ko-KR" sz="2800" b="1" dirty="0">
                <a:solidFill>
                  <a:srgbClr val="0000FF"/>
                </a:solidFill>
                <a:latin typeface="ＭＳ Ｐゴシック" panose="020B0600070205080204" pitchFamily="34" charset="-128"/>
              </a:rPr>
              <a:t> </a:t>
            </a:r>
            <a:r>
              <a:rPr lang="ko-KR" altLang="en-US" sz="2800" b="1" dirty="0" err="1">
                <a:solidFill>
                  <a:srgbClr val="0000FF"/>
                </a:solidFill>
              </a:rPr>
              <a:t>급여제한</a:t>
            </a:r>
            <a:r>
              <a:rPr lang="ko-KR" altLang="en-US" sz="2800" b="1" dirty="0" err="1"/>
              <a:t>하면</a:t>
            </a:r>
            <a:r>
              <a:rPr lang="ko-KR" altLang="en-US" sz="2800" b="1" dirty="0"/>
              <a:t> </a:t>
            </a:r>
            <a:r>
              <a:rPr lang="ko-KR" altLang="en-US" sz="2800" b="1" dirty="0" err="1"/>
              <a:t>근육내</a:t>
            </a:r>
            <a:r>
              <a:rPr lang="ko-KR" altLang="en-US" sz="2800" b="1" dirty="0"/>
              <a:t> 지방함량의 증가효과</a:t>
            </a:r>
            <a:endParaRPr lang="ja-JP" altLang="en-US" sz="2800" b="1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ja-JP" b="1" dirty="0"/>
          </a:p>
          <a:p>
            <a:pPr algn="ctr">
              <a:lnSpc>
                <a:spcPct val="80000"/>
              </a:lnSpc>
              <a:buFontTx/>
              <a:buNone/>
            </a:pPr>
            <a:endParaRPr lang="ja-JP" altLang="en-US" sz="4000" b="1" dirty="0"/>
          </a:p>
          <a:p>
            <a:pPr algn="ctr">
              <a:lnSpc>
                <a:spcPct val="80000"/>
              </a:lnSpc>
            </a:pPr>
            <a:endParaRPr lang="ja-JP" altLang="en-US" dirty="0"/>
          </a:p>
        </p:txBody>
      </p:sp>
      <p:sp>
        <p:nvSpPr>
          <p:cNvPr id="162819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비육중기 비타민 </a:t>
            </a:r>
            <a:r>
              <a:rPr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 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제어에 의한 지방교잡 개선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367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90537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혈중 비타민</a:t>
            </a:r>
            <a:r>
              <a:rPr lang="en-US" altLang="ko-KR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 </a:t>
            </a:r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농도에 따른 </a:t>
            </a:r>
            <a:r>
              <a:rPr lang="ko-KR" altLang="en-US" sz="2800" b="0" i="0" dirty="0" err="1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증체와</a:t>
            </a:r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육질의 관계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980728"/>
            <a:ext cx="8458200" cy="5334000"/>
            <a:chOff x="192" y="816"/>
            <a:chExt cx="5328" cy="336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92" y="816"/>
              <a:ext cx="5328" cy="3360"/>
              <a:chOff x="1104" y="2736"/>
              <a:chExt cx="4225" cy="1104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104" y="2736"/>
                <a:ext cx="4225" cy="1104"/>
                <a:chOff x="1066" y="2840"/>
                <a:chExt cx="4186" cy="1134"/>
              </a:xfrm>
            </p:grpSpPr>
            <p:sp>
              <p:nvSpPr>
                <p:cNvPr id="163877" name="AutoShape 6"/>
                <p:cNvSpPr>
                  <a:spLocks noChangeArrowheads="1"/>
                </p:cNvSpPr>
                <p:nvPr/>
              </p:nvSpPr>
              <p:spPr bwMode="auto">
                <a:xfrm>
                  <a:off x="1066" y="2840"/>
                  <a:ext cx="4186" cy="1134"/>
                </a:xfrm>
                <a:prstGeom prst="roundRect">
                  <a:avLst>
                    <a:gd name="adj" fmla="val 4583"/>
                  </a:avLst>
                </a:prstGeom>
                <a:solidFill>
                  <a:schemeClr val="bg1"/>
                </a:solidFill>
                <a:ln w="28575">
                  <a:solidFill>
                    <a:srgbClr val="A9D1C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800" u="none"/>
                </a:p>
              </p:txBody>
            </p:sp>
            <p:sp>
              <p:nvSpPr>
                <p:cNvPr id="163878" name="AutoShape 7"/>
                <p:cNvSpPr>
                  <a:spLocks noChangeArrowheads="1"/>
                </p:cNvSpPr>
                <p:nvPr/>
              </p:nvSpPr>
              <p:spPr bwMode="auto">
                <a:xfrm>
                  <a:off x="1078" y="2856"/>
                  <a:ext cx="4158" cy="1105"/>
                </a:xfrm>
                <a:prstGeom prst="roundRect">
                  <a:avLst>
                    <a:gd name="adj" fmla="val 2898"/>
                  </a:avLst>
                </a:prstGeom>
                <a:solidFill>
                  <a:schemeClr val="bg1"/>
                </a:solidFill>
                <a:ln w="9525">
                  <a:solidFill>
                    <a:srgbClr val="75D3A4"/>
                  </a:solidFill>
                  <a:round/>
                  <a:headEnd/>
                  <a:tailEnd/>
                </a:ln>
                <a:effectLst>
                  <a:prstShdw prst="shdw17" dist="17961" dir="2700000">
                    <a:srgbClr val="467F62"/>
                  </a:prstShdw>
                </a:effec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800" u="none"/>
                </a:p>
              </p:txBody>
            </p:sp>
          </p:grpSp>
          <p:sp>
            <p:nvSpPr>
              <p:cNvPr id="460808" name="Text Box 8"/>
              <p:cNvSpPr txBox="1">
                <a:spLocks noChangeArrowheads="1"/>
              </p:cNvSpPr>
              <p:nvPr/>
            </p:nvSpPr>
            <p:spPr bwMode="auto">
              <a:xfrm>
                <a:off x="2768" y="2764"/>
                <a:ext cx="92" cy="8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20000"/>
                  </a:spcBef>
                  <a:defRPr/>
                </a:pPr>
                <a:endParaRPr lang="ko-KR" altLang="ko-KR" sz="2200" b="0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pic>
          <p:nvPicPr>
            <p:cNvPr id="163845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812" b="20721"/>
            <a:stretch>
              <a:fillRect/>
            </a:stretch>
          </p:blipFill>
          <p:spPr bwMode="auto">
            <a:xfrm>
              <a:off x="249" y="908"/>
              <a:ext cx="5171" cy="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744" y="1488"/>
              <a:ext cx="1681" cy="1440"/>
              <a:chOff x="3744" y="1440"/>
              <a:chExt cx="1681" cy="1537"/>
            </a:xfrm>
          </p:grpSpPr>
          <p:sp>
            <p:nvSpPr>
              <p:cNvPr id="163853" name="Rectangle 11"/>
              <p:cNvSpPr>
                <a:spLocks noChangeArrowheads="1"/>
              </p:cNvSpPr>
              <p:nvPr/>
            </p:nvSpPr>
            <p:spPr bwMode="auto">
              <a:xfrm>
                <a:off x="4761" y="2669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solidFill>
                      <a:srgbClr val="0066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양호</a:t>
                </a:r>
              </a:p>
            </p:txBody>
          </p:sp>
          <p:sp>
            <p:nvSpPr>
              <p:cNvPr id="163854" name="Rectangle 12"/>
              <p:cNvSpPr>
                <a:spLocks noChangeArrowheads="1"/>
              </p:cNvSpPr>
              <p:nvPr/>
            </p:nvSpPr>
            <p:spPr bwMode="auto">
              <a:xfrm>
                <a:off x="4098" y="2669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solidFill>
                      <a:srgbClr val="0066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양호</a:t>
                </a:r>
              </a:p>
            </p:txBody>
          </p:sp>
          <p:sp>
            <p:nvSpPr>
              <p:cNvPr id="163855" name="Rectangle 13"/>
              <p:cNvSpPr>
                <a:spLocks noChangeArrowheads="1"/>
              </p:cNvSpPr>
              <p:nvPr/>
            </p:nvSpPr>
            <p:spPr bwMode="auto">
              <a:xfrm>
                <a:off x="3744" y="2669"/>
                <a:ext cx="354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altLang="ko-KR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D</a:t>
                </a:r>
              </a:p>
            </p:txBody>
          </p:sp>
          <p:sp>
            <p:nvSpPr>
              <p:cNvPr id="163856" name="Rectangle 14"/>
              <p:cNvSpPr>
                <a:spLocks noChangeArrowheads="1"/>
              </p:cNvSpPr>
              <p:nvPr/>
            </p:nvSpPr>
            <p:spPr bwMode="auto">
              <a:xfrm>
                <a:off x="4761" y="2362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불량</a:t>
                </a:r>
              </a:p>
            </p:txBody>
          </p:sp>
          <p:sp>
            <p:nvSpPr>
              <p:cNvPr id="163857" name="Rectangle 15"/>
              <p:cNvSpPr>
                <a:spLocks noChangeArrowheads="1"/>
              </p:cNvSpPr>
              <p:nvPr/>
            </p:nvSpPr>
            <p:spPr bwMode="auto">
              <a:xfrm>
                <a:off x="4098" y="2362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불량</a:t>
                </a:r>
              </a:p>
            </p:txBody>
          </p:sp>
          <p:sp>
            <p:nvSpPr>
              <p:cNvPr id="163858" name="Rectangle 16"/>
              <p:cNvSpPr>
                <a:spLocks noChangeArrowheads="1"/>
              </p:cNvSpPr>
              <p:nvPr/>
            </p:nvSpPr>
            <p:spPr bwMode="auto">
              <a:xfrm>
                <a:off x="3744" y="2362"/>
                <a:ext cx="354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altLang="ko-KR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C</a:t>
                </a:r>
              </a:p>
            </p:txBody>
          </p:sp>
          <p:sp>
            <p:nvSpPr>
              <p:cNvPr id="163859" name="Rectangle 17"/>
              <p:cNvSpPr>
                <a:spLocks noChangeArrowheads="1"/>
              </p:cNvSpPr>
              <p:nvPr/>
            </p:nvSpPr>
            <p:spPr bwMode="auto">
              <a:xfrm>
                <a:off x="4761" y="2054"/>
                <a:ext cx="663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solidFill>
                      <a:srgbClr val="0066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양호</a:t>
                </a:r>
                <a:r>
                  <a:rPr lang="en-US" altLang="ko-KR" sz="1400" b="0" u="none">
                    <a:solidFill>
                      <a:srgbClr val="FF00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(</a:t>
                </a:r>
                <a:r>
                  <a:rPr lang="ko-KR" altLang="en-US" sz="1400" b="0" u="none">
                    <a:solidFill>
                      <a:srgbClr val="FF00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질병</a:t>
                </a:r>
                <a:r>
                  <a:rPr lang="en-US" altLang="ko-KR" sz="1400" b="0" u="none">
                    <a:solidFill>
                      <a:srgbClr val="FF00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)</a:t>
                </a:r>
              </a:p>
            </p:txBody>
          </p:sp>
          <p:sp>
            <p:nvSpPr>
              <p:cNvPr id="163860" name="Rectangle 18"/>
              <p:cNvSpPr>
                <a:spLocks noChangeArrowheads="1"/>
              </p:cNvSpPr>
              <p:nvPr/>
            </p:nvSpPr>
            <p:spPr bwMode="auto">
              <a:xfrm>
                <a:off x="4098" y="2054"/>
                <a:ext cx="663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불량</a:t>
                </a:r>
              </a:p>
            </p:txBody>
          </p:sp>
          <p:sp>
            <p:nvSpPr>
              <p:cNvPr id="163861" name="Rectangle 19"/>
              <p:cNvSpPr>
                <a:spLocks noChangeArrowheads="1"/>
              </p:cNvSpPr>
              <p:nvPr/>
            </p:nvSpPr>
            <p:spPr bwMode="auto">
              <a:xfrm>
                <a:off x="3744" y="2054"/>
                <a:ext cx="354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altLang="ko-KR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B</a:t>
                </a:r>
              </a:p>
            </p:txBody>
          </p:sp>
          <p:sp>
            <p:nvSpPr>
              <p:cNvPr id="163862" name="Rectangle 20"/>
              <p:cNvSpPr>
                <a:spLocks noChangeArrowheads="1"/>
              </p:cNvSpPr>
              <p:nvPr/>
            </p:nvSpPr>
            <p:spPr bwMode="auto">
              <a:xfrm>
                <a:off x="4761" y="1747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불량</a:t>
                </a:r>
              </a:p>
            </p:txBody>
          </p:sp>
          <p:sp>
            <p:nvSpPr>
              <p:cNvPr id="163863" name="Rectangle 21"/>
              <p:cNvSpPr>
                <a:spLocks noChangeArrowheads="1"/>
              </p:cNvSpPr>
              <p:nvPr/>
            </p:nvSpPr>
            <p:spPr bwMode="auto">
              <a:xfrm>
                <a:off x="4098" y="1747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solidFill>
                      <a:srgbClr val="0066FF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양호</a:t>
                </a:r>
              </a:p>
            </p:txBody>
          </p:sp>
          <p:sp>
            <p:nvSpPr>
              <p:cNvPr id="163864" name="Rectangle 22"/>
              <p:cNvSpPr>
                <a:spLocks noChangeArrowheads="1"/>
              </p:cNvSpPr>
              <p:nvPr/>
            </p:nvSpPr>
            <p:spPr bwMode="auto">
              <a:xfrm>
                <a:off x="3744" y="1747"/>
                <a:ext cx="354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altLang="ko-KR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A</a:t>
                </a:r>
              </a:p>
            </p:txBody>
          </p:sp>
          <p:sp>
            <p:nvSpPr>
              <p:cNvPr id="163865" name="Rectangle 23"/>
              <p:cNvSpPr>
                <a:spLocks noChangeArrowheads="1"/>
              </p:cNvSpPr>
              <p:nvPr/>
            </p:nvSpPr>
            <p:spPr bwMode="auto">
              <a:xfrm>
                <a:off x="4761" y="1440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육질</a:t>
                </a:r>
              </a:p>
            </p:txBody>
          </p:sp>
          <p:sp>
            <p:nvSpPr>
              <p:cNvPr id="163866" name="Rectangle 24"/>
              <p:cNvSpPr>
                <a:spLocks noChangeArrowheads="1"/>
              </p:cNvSpPr>
              <p:nvPr/>
            </p:nvSpPr>
            <p:spPr bwMode="auto">
              <a:xfrm>
                <a:off x="4098" y="1440"/>
                <a:ext cx="663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ko-KR" altLang="en-US" sz="1600" b="0" u="none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증체</a:t>
                </a:r>
              </a:p>
            </p:txBody>
          </p:sp>
          <p:sp>
            <p:nvSpPr>
              <p:cNvPr id="163867" name="Rectangle 25"/>
              <p:cNvSpPr>
                <a:spLocks noChangeArrowheads="1"/>
              </p:cNvSpPr>
              <p:nvPr/>
            </p:nvSpPr>
            <p:spPr bwMode="auto">
              <a:xfrm>
                <a:off x="3744" y="1440"/>
                <a:ext cx="354" cy="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buFontTx/>
                  <a:buNone/>
                </a:pPr>
                <a:endParaRPr lang="ko-KR" altLang="ko-KR" sz="1600" b="0" u="none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  <p:sp>
            <p:nvSpPr>
              <p:cNvPr id="163868" name="Line 26"/>
              <p:cNvSpPr>
                <a:spLocks noChangeShapeType="1"/>
              </p:cNvSpPr>
              <p:nvPr/>
            </p:nvSpPr>
            <p:spPr bwMode="auto">
              <a:xfrm>
                <a:off x="3744" y="1440"/>
                <a:ext cx="1680" cy="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163869" name="Line 27"/>
              <p:cNvSpPr>
                <a:spLocks noChangeShapeType="1"/>
              </p:cNvSpPr>
              <p:nvPr/>
            </p:nvSpPr>
            <p:spPr bwMode="auto">
              <a:xfrm>
                <a:off x="3744" y="1747"/>
                <a:ext cx="168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163870" name="Line 28"/>
              <p:cNvSpPr>
                <a:spLocks noChangeShapeType="1"/>
              </p:cNvSpPr>
              <p:nvPr/>
            </p:nvSpPr>
            <p:spPr bwMode="auto">
              <a:xfrm>
                <a:off x="3744" y="2976"/>
                <a:ext cx="1680" cy="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163871" name="Line 29"/>
              <p:cNvSpPr>
                <a:spLocks noChangeShapeType="1"/>
              </p:cNvSpPr>
              <p:nvPr/>
            </p:nvSpPr>
            <p:spPr bwMode="auto">
              <a:xfrm>
                <a:off x="3744" y="1440"/>
                <a:ext cx="1" cy="15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163872" name="Line 30"/>
              <p:cNvSpPr>
                <a:spLocks noChangeShapeType="1"/>
              </p:cNvSpPr>
              <p:nvPr/>
            </p:nvSpPr>
            <p:spPr bwMode="auto">
              <a:xfrm>
                <a:off x="4098" y="1440"/>
                <a:ext cx="1" cy="15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163873" name="Line 31"/>
              <p:cNvSpPr>
                <a:spLocks noChangeShapeType="1"/>
              </p:cNvSpPr>
              <p:nvPr/>
            </p:nvSpPr>
            <p:spPr bwMode="auto">
              <a:xfrm>
                <a:off x="4761" y="1440"/>
                <a:ext cx="1" cy="15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163874" name="Line 32"/>
              <p:cNvSpPr>
                <a:spLocks noChangeShapeType="1"/>
              </p:cNvSpPr>
              <p:nvPr/>
            </p:nvSpPr>
            <p:spPr bwMode="auto">
              <a:xfrm>
                <a:off x="5424" y="1440"/>
                <a:ext cx="1" cy="15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</p:grpSp>
        <p:sp>
          <p:nvSpPr>
            <p:cNvPr id="460833" name="Text Box 33"/>
            <p:cNvSpPr txBox="1">
              <a:spLocks noChangeArrowheads="1"/>
            </p:cNvSpPr>
            <p:nvPr/>
          </p:nvSpPr>
          <p:spPr bwMode="auto">
            <a:xfrm>
              <a:off x="1920" y="3840"/>
              <a:ext cx="61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월  령</a:t>
              </a:r>
            </a:p>
          </p:txBody>
        </p:sp>
        <p:sp>
          <p:nvSpPr>
            <p:cNvPr id="460834" name="Text Box 34"/>
            <p:cNvSpPr txBox="1">
              <a:spLocks noChangeArrowheads="1"/>
            </p:cNvSpPr>
            <p:nvPr/>
          </p:nvSpPr>
          <p:spPr bwMode="auto">
            <a:xfrm>
              <a:off x="336" y="1200"/>
              <a:ext cx="288" cy="25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defRPr/>
              </a:pPr>
              <a:endParaRPr lang="en-US" altLang="ko-KR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혈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중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비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타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민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A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농</a:t>
              </a:r>
            </a:p>
            <a:p>
              <a:pPr algn="l">
                <a:lnSpc>
                  <a:spcPct val="110000"/>
                </a:lnSpc>
                <a:defRPr/>
              </a:pPr>
              <a:r>
                <a:rPr lang="ko-KR" altLang="en-US" b="0" u="none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도</a:t>
              </a:r>
            </a:p>
            <a:p>
              <a:pPr algn="l">
                <a:lnSpc>
                  <a:spcPct val="110000"/>
                </a:lnSpc>
                <a:defRPr/>
              </a:pPr>
              <a:endParaRPr lang="ko-KR" altLang="en-US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l">
                <a:lnSpc>
                  <a:spcPct val="110000"/>
                </a:lnSpc>
                <a:defRPr/>
              </a:pPr>
              <a:endParaRPr lang="ko-KR" altLang="en-US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l">
                <a:lnSpc>
                  <a:spcPct val="110000"/>
                </a:lnSpc>
                <a:defRPr/>
              </a:pPr>
              <a:endParaRPr lang="ko-KR" altLang="en-US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l">
                <a:lnSpc>
                  <a:spcPct val="110000"/>
                </a:lnSpc>
                <a:defRPr/>
              </a:pPr>
              <a:endParaRPr lang="en-US" altLang="ko-KR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460835" name="Text Box 35"/>
            <p:cNvSpPr txBox="1">
              <a:spLocks noChangeArrowheads="1"/>
            </p:cNvSpPr>
            <p:nvPr/>
          </p:nvSpPr>
          <p:spPr bwMode="auto">
            <a:xfrm>
              <a:off x="2928" y="1257"/>
              <a:ext cx="38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altLang="ko-KR" u="none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A</a:t>
              </a:r>
            </a:p>
          </p:txBody>
        </p:sp>
        <p:sp>
          <p:nvSpPr>
            <p:cNvPr id="460836" name="Text Box 36"/>
            <p:cNvSpPr txBox="1">
              <a:spLocks noChangeArrowheads="1"/>
            </p:cNvSpPr>
            <p:nvPr/>
          </p:nvSpPr>
          <p:spPr bwMode="auto">
            <a:xfrm>
              <a:off x="2688" y="1776"/>
              <a:ext cx="38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altLang="ko-KR" u="none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</a:t>
              </a:r>
            </a:p>
          </p:txBody>
        </p:sp>
        <p:sp>
          <p:nvSpPr>
            <p:cNvPr id="460837" name="Text Box 37"/>
            <p:cNvSpPr txBox="1">
              <a:spLocks noChangeArrowheads="1"/>
            </p:cNvSpPr>
            <p:nvPr/>
          </p:nvSpPr>
          <p:spPr bwMode="auto">
            <a:xfrm>
              <a:off x="2016" y="2217"/>
              <a:ext cx="38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altLang="ko-KR" u="none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D</a:t>
              </a:r>
            </a:p>
          </p:txBody>
        </p:sp>
        <p:sp>
          <p:nvSpPr>
            <p:cNvPr id="460838" name="Text Box 38"/>
            <p:cNvSpPr txBox="1">
              <a:spLocks noChangeArrowheads="1"/>
            </p:cNvSpPr>
            <p:nvPr/>
          </p:nvSpPr>
          <p:spPr bwMode="auto">
            <a:xfrm>
              <a:off x="1296" y="2880"/>
              <a:ext cx="24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altLang="ko-KR" u="none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B</a:t>
              </a: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1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90537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비타민</a:t>
            </a:r>
            <a:r>
              <a:rPr lang="en-US" altLang="ko-KR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 </a:t>
            </a:r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급여와 혈중 비타민</a:t>
            </a:r>
            <a:r>
              <a:rPr lang="en-US" altLang="ko-KR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 </a:t>
            </a:r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농도 추이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980728"/>
            <a:ext cx="8382000" cy="5257800"/>
            <a:chOff x="1104" y="2736"/>
            <a:chExt cx="4225" cy="110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104" y="2736"/>
              <a:ext cx="4225" cy="1104"/>
              <a:chOff x="1066" y="2840"/>
              <a:chExt cx="4186" cy="1134"/>
            </a:xfrm>
          </p:grpSpPr>
          <p:sp>
            <p:nvSpPr>
              <p:cNvPr id="164883" name="AutoShape 6"/>
              <p:cNvSpPr>
                <a:spLocks noChangeArrowheads="1"/>
              </p:cNvSpPr>
              <p:nvPr/>
            </p:nvSpPr>
            <p:spPr bwMode="auto">
              <a:xfrm>
                <a:off x="1066" y="2840"/>
                <a:ext cx="4186" cy="1134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>
                <a:solidFill>
                  <a:srgbClr val="A9D1C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 u="none"/>
              </a:p>
            </p:txBody>
          </p:sp>
          <p:sp>
            <p:nvSpPr>
              <p:cNvPr id="164884" name="AutoShape 7"/>
              <p:cNvSpPr>
                <a:spLocks noChangeArrowheads="1"/>
              </p:cNvSpPr>
              <p:nvPr/>
            </p:nvSpPr>
            <p:spPr bwMode="auto">
              <a:xfrm>
                <a:off x="1078" y="2856"/>
                <a:ext cx="4158" cy="1105"/>
              </a:xfrm>
              <a:prstGeom prst="roundRect">
                <a:avLst>
                  <a:gd name="adj" fmla="val 2898"/>
                </a:avLst>
              </a:prstGeom>
              <a:solidFill>
                <a:schemeClr val="bg1"/>
              </a:solidFill>
              <a:ln w="9525">
                <a:solidFill>
                  <a:srgbClr val="75D3A4"/>
                </a:solidFill>
                <a:round/>
                <a:headEnd/>
                <a:tailEnd/>
              </a:ln>
              <a:effectLst>
                <a:prstShdw prst="shdw17" dist="17961" dir="2700000">
                  <a:srgbClr val="467F62"/>
                </a:prstShdw>
              </a:effec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 u="none"/>
              </a:p>
            </p:txBody>
          </p:sp>
        </p:grpSp>
        <p:sp>
          <p:nvSpPr>
            <p:cNvPr id="461832" name="Text Box 8"/>
            <p:cNvSpPr txBox="1">
              <a:spLocks noChangeArrowheads="1"/>
            </p:cNvSpPr>
            <p:nvPr/>
          </p:nvSpPr>
          <p:spPr bwMode="auto">
            <a:xfrm>
              <a:off x="2768" y="2764"/>
              <a:ext cx="93" cy="9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  <a:defRPr/>
              </a:pPr>
              <a:endParaRPr lang="ko-KR" altLang="ko-KR" sz="2200" b="0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64868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59"/>
          <a:stretch>
            <a:fillRect/>
          </a:stretch>
        </p:blipFill>
        <p:spPr>
          <a:xfrm>
            <a:off x="546100" y="1053901"/>
            <a:ext cx="8064500" cy="5111750"/>
          </a:xfrm>
          <a:noFill/>
        </p:spPr>
      </p:pic>
      <p:sp>
        <p:nvSpPr>
          <p:cNvPr id="164869" name="Text Box 10"/>
          <p:cNvSpPr txBox="1">
            <a:spLocks noChangeArrowheads="1"/>
          </p:cNvSpPr>
          <p:nvPr/>
        </p:nvSpPr>
        <p:spPr bwMode="auto">
          <a:xfrm>
            <a:off x="6228184" y="2047528"/>
            <a:ext cx="1905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ko-KR" altLang="en-US" sz="1600" u="none" dirty="0">
                <a:solidFill>
                  <a:srgbClr val="0066FF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경구 </a:t>
            </a:r>
            <a:r>
              <a:rPr lang="en-US" altLang="ko-KR" sz="1600" u="none" dirty="0">
                <a:solidFill>
                  <a:srgbClr val="0066FF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or </a:t>
            </a:r>
            <a:r>
              <a:rPr lang="ko-KR" altLang="en-US" sz="1600" u="none" dirty="0">
                <a:solidFill>
                  <a:srgbClr val="0066FF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근육주사</a:t>
            </a:r>
          </a:p>
        </p:txBody>
      </p:sp>
      <p:sp>
        <p:nvSpPr>
          <p:cNvPr id="461835" name="Text Box 11"/>
          <p:cNvSpPr txBox="1">
            <a:spLocks noChangeArrowheads="1"/>
          </p:cNvSpPr>
          <p:nvPr/>
        </p:nvSpPr>
        <p:spPr bwMode="auto">
          <a:xfrm>
            <a:off x="7467600" y="5247928"/>
            <a:ext cx="914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 령</a:t>
            </a:r>
          </a:p>
        </p:txBody>
      </p:sp>
      <p:sp>
        <p:nvSpPr>
          <p:cNvPr id="164871" name="Text Box 12"/>
          <p:cNvSpPr txBox="1">
            <a:spLocks noChangeArrowheads="1"/>
          </p:cNvSpPr>
          <p:nvPr/>
        </p:nvSpPr>
        <p:spPr bwMode="auto">
          <a:xfrm>
            <a:off x="1691680" y="2946053"/>
            <a:ext cx="202723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ko-KR" altLang="en-US" sz="1600" u="none" dirty="0">
                <a:solidFill>
                  <a:srgbClr val="0066FF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경구 또는 근육주사</a:t>
            </a:r>
          </a:p>
        </p:txBody>
      </p:sp>
      <p:sp>
        <p:nvSpPr>
          <p:cNvPr id="461837" name="Text Box 13"/>
          <p:cNvSpPr txBox="1">
            <a:spLocks noChangeArrowheads="1"/>
          </p:cNvSpPr>
          <p:nvPr/>
        </p:nvSpPr>
        <p:spPr bwMode="auto">
          <a:xfrm>
            <a:off x="595313" y="1776065"/>
            <a:ext cx="387350" cy="2735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혈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액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중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타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민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ko-KR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농</a:t>
            </a:r>
          </a:p>
          <a:p>
            <a:pPr algn="ctr">
              <a:lnSpc>
                <a:spcPct val="120000"/>
              </a:lnSpc>
              <a:defRPr/>
            </a:pPr>
            <a:r>
              <a:rPr lang="ko-KR" altLang="en-US" sz="1600" b="0" u="none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도</a:t>
            </a:r>
          </a:p>
        </p:txBody>
      </p:sp>
      <p:sp>
        <p:nvSpPr>
          <p:cNvPr id="461838" name="Text Box 14"/>
          <p:cNvSpPr txBox="1">
            <a:spLocks noChangeArrowheads="1"/>
          </p:cNvSpPr>
          <p:nvPr/>
        </p:nvSpPr>
        <p:spPr bwMode="auto">
          <a:xfrm>
            <a:off x="1219200" y="5444778"/>
            <a:ext cx="4572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b="0" u="none">
                <a:effectLst>
                  <a:outerShdw blurRad="38100" dist="38100" dir="2700000" algn="tl">
                    <a:srgbClr val="C0C0C0"/>
                  </a:outerShdw>
                </a:effectLst>
                <a:latin typeface="휴먼매직체" pitchFamily="18" charset="-127"/>
                <a:ea typeface="휴먼매직체" pitchFamily="18" charset="-127"/>
              </a:rPr>
              <a:t> * : </a:t>
            </a:r>
            <a:r>
              <a:rPr lang="ko-KR" altLang="en-US" b="0" u="none">
                <a:effectLst>
                  <a:outerShdw blurRad="38100" dist="38100" dir="2700000" algn="tl">
                    <a:srgbClr val="C0C0C0"/>
                  </a:outerShdw>
                </a:effectLst>
                <a:latin typeface="휴먼매직체" pitchFamily="18" charset="-127"/>
                <a:ea typeface="휴먼매직체" pitchFamily="18" charset="-127"/>
              </a:rPr>
              <a:t>사료에 첨가하면 필요 없음</a:t>
            </a:r>
          </a:p>
          <a:p>
            <a:pPr algn="l">
              <a:defRPr/>
            </a:pPr>
            <a:r>
              <a:rPr lang="ko-KR" altLang="en-US" b="0" u="none">
                <a:effectLst>
                  <a:outerShdw blurRad="38100" dist="38100" dir="2700000" algn="tl">
                    <a:srgbClr val="C0C0C0"/>
                  </a:outerShdw>
                </a:effectLst>
                <a:latin typeface="휴먼매직체" pitchFamily="18" charset="-127"/>
                <a:ea typeface="휴먼매직체" pitchFamily="18" charset="-127"/>
              </a:rPr>
              <a:t>** </a:t>
            </a:r>
            <a:r>
              <a:rPr lang="en-US" altLang="ko-KR" b="0" u="none">
                <a:effectLst>
                  <a:outerShdw blurRad="38100" dist="38100" dir="2700000" algn="tl">
                    <a:srgbClr val="C0C0C0"/>
                  </a:outerShdw>
                </a:effectLst>
                <a:latin typeface="휴먼매직체" pitchFamily="18" charset="-127"/>
                <a:ea typeface="휴먼매직체" pitchFamily="18" charset="-127"/>
              </a:rPr>
              <a:t>: </a:t>
            </a:r>
            <a:r>
              <a:rPr lang="ko-KR" altLang="en-US" b="0" u="none">
                <a:effectLst>
                  <a:outerShdw blurRad="38100" dist="38100" dir="2700000" algn="tl">
                    <a:srgbClr val="C0C0C0"/>
                  </a:outerShdw>
                </a:effectLst>
                <a:latin typeface="휴먼매직체" pitchFamily="18" charset="-127"/>
                <a:ea typeface="휴먼매직체" pitchFamily="18" charset="-127"/>
              </a:rPr>
              <a:t>소의 상태를 보면서</a:t>
            </a:r>
          </a:p>
        </p:txBody>
      </p:sp>
      <p:sp>
        <p:nvSpPr>
          <p:cNvPr id="164874" name="Text Box 15"/>
          <p:cNvSpPr txBox="1">
            <a:spLocks noChangeArrowheads="1"/>
          </p:cNvSpPr>
          <p:nvPr/>
        </p:nvSpPr>
        <p:spPr bwMode="auto">
          <a:xfrm>
            <a:off x="5562600" y="4225578"/>
            <a:ext cx="1682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400" u="none">
                <a:latin typeface="새굴림" panose="02030600000101010101" pitchFamily="18" charset="-127"/>
                <a:ea typeface="새굴림" panose="02030600000101010101" pitchFamily="18" charset="-127"/>
              </a:rPr>
              <a:t>일</a:t>
            </a:r>
          </a:p>
        </p:txBody>
      </p:sp>
      <p:sp>
        <p:nvSpPr>
          <p:cNvPr id="164875" name="Text Box 16"/>
          <p:cNvSpPr txBox="1">
            <a:spLocks noChangeArrowheads="1"/>
          </p:cNvSpPr>
          <p:nvPr/>
        </p:nvSpPr>
        <p:spPr bwMode="auto">
          <a:xfrm>
            <a:off x="8153400" y="4257328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400" u="none">
                <a:latin typeface="새굴림" panose="02030600000101010101" pitchFamily="18" charset="-127"/>
                <a:ea typeface="새굴림" panose="02030600000101010101" pitchFamily="18" charset="-127"/>
              </a:rPr>
              <a:t>일</a:t>
            </a:r>
          </a:p>
        </p:txBody>
      </p:sp>
      <p:sp>
        <p:nvSpPr>
          <p:cNvPr id="461841" name="Text Box 17"/>
          <p:cNvSpPr txBox="1">
            <a:spLocks noChangeArrowheads="1"/>
          </p:cNvSpPr>
          <p:nvPr/>
        </p:nvSpPr>
        <p:spPr bwMode="auto">
          <a:xfrm>
            <a:off x="1676400" y="3876328"/>
            <a:ext cx="16002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600" u="none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사료첨가</a:t>
            </a:r>
          </a:p>
        </p:txBody>
      </p:sp>
      <p:sp>
        <p:nvSpPr>
          <p:cNvPr id="164877" name="Text Box 18"/>
          <p:cNvSpPr txBox="1">
            <a:spLocks noChangeArrowheads="1"/>
          </p:cNvSpPr>
          <p:nvPr/>
        </p:nvSpPr>
        <p:spPr bwMode="auto">
          <a:xfrm>
            <a:off x="7391400" y="1787178"/>
            <a:ext cx="533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u="none"/>
              <a:t>만 </a:t>
            </a:r>
            <a:r>
              <a:rPr lang="en-US" altLang="ko-KR" sz="1600" u="none"/>
              <a:t>IU</a:t>
            </a:r>
          </a:p>
        </p:txBody>
      </p:sp>
      <p:sp>
        <p:nvSpPr>
          <p:cNvPr id="164878" name="Text Box 19"/>
          <p:cNvSpPr txBox="1">
            <a:spLocks noChangeArrowheads="1"/>
          </p:cNvSpPr>
          <p:nvPr/>
        </p:nvSpPr>
        <p:spPr bwMode="auto">
          <a:xfrm>
            <a:off x="2362200" y="4208115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u="none">
                <a:latin typeface="새굴림" panose="02030600000101010101" pitchFamily="18" charset="-127"/>
                <a:ea typeface="새굴림" panose="02030600000101010101" pitchFamily="18" charset="-127"/>
              </a:rPr>
              <a:t>만 </a:t>
            </a:r>
            <a:r>
              <a:rPr lang="en-US" altLang="ko-KR" sz="1400" u="none">
                <a:latin typeface="새굴림" panose="02030600000101010101" pitchFamily="18" charset="-127"/>
                <a:ea typeface="새굴림" panose="02030600000101010101" pitchFamily="18" charset="-127"/>
              </a:rPr>
              <a:t>IU/</a:t>
            </a:r>
            <a:r>
              <a:rPr lang="ko-KR" altLang="en-US" sz="1400" u="none">
                <a:latin typeface="새굴림" panose="02030600000101010101" pitchFamily="18" charset="-127"/>
                <a:ea typeface="새굴림" panose="02030600000101010101" pitchFamily="18" charset="-127"/>
              </a:rPr>
              <a:t>일</a:t>
            </a:r>
          </a:p>
        </p:txBody>
      </p:sp>
      <p:sp>
        <p:nvSpPr>
          <p:cNvPr id="164879" name="Text Box 20"/>
          <p:cNvSpPr txBox="1">
            <a:spLocks noChangeArrowheads="1"/>
          </p:cNvSpPr>
          <p:nvPr/>
        </p:nvSpPr>
        <p:spPr bwMode="auto">
          <a:xfrm>
            <a:off x="2971800" y="2625378"/>
            <a:ext cx="533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600" u="none">
                <a:latin typeface="새굴림" panose="02030600000101010101" pitchFamily="18" charset="-127"/>
                <a:ea typeface="새굴림" panose="02030600000101010101" pitchFamily="18" charset="-127"/>
              </a:rPr>
              <a:t>만 </a:t>
            </a:r>
            <a:r>
              <a:rPr lang="en-US" altLang="ko-KR" sz="1600" u="none">
                <a:latin typeface="새굴림" panose="02030600000101010101" pitchFamily="18" charset="-127"/>
                <a:ea typeface="새굴림" panose="02030600000101010101" pitchFamily="18" charset="-127"/>
              </a:rPr>
              <a:t>IU</a:t>
            </a:r>
          </a:p>
        </p:txBody>
      </p:sp>
      <p:sp>
        <p:nvSpPr>
          <p:cNvPr id="164880" name="Text Box 21"/>
          <p:cNvSpPr txBox="1">
            <a:spLocks noChangeArrowheads="1"/>
          </p:cNvSpPr>
          <p:nvPr/>
        </p:nvSpPr>
        <p:spPr bwMode="auto">
          <a:xfrm>
            <a:off x="1692275" y="6189315"/>
            <a:ext cx="698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ko-KR" sz="1400" b="0" u="none" dirty="0"/>
              <a:t>Oka </a:t>
            </a:r>
            <a:r>
              <a:rPr lang="en-US" altLang="ko-KR" sz="1400" b="0" i="1" u="none" dirty="0"/>
              <a:t>et al</a:t>
            </a:r>
            <a:r>
              <a:rPr lang="en-US" altLang="ko-KR" sz="1400" b="0" u="none" dirty="0"/>
              <a:t>., Proc. </a:t>
            </a:r>
            <a:r>
              <a:rPr lang="en-US" altLang="ko-KR" sz="1400" b="0" u="none" dirty="0" err="1"/>
              <a:t>Jpn</a:t>
            </a:r>
            <a:r>
              <a:rPr lang="en-US" altLang="ko-KR" sz="1400" b="0" u="none" dirty="0"/>
              <a:t>. </a:t>
            </a:r>
            <a:r>
              <a:rPr lang="en-US" altLang="ko-KR" sz="1400" b="0" u="none" dirty="0" err="1"/>
              <a:t>Soci</a:t>
            </a:r>
            <a:r>
              <a:rPr lang="en-US" altLang="ko-KR" sz="1400" b="0" u="none" dirty="0"/>
              <a:t>. Anim. </a:t>
            </a:r>
            <a:r>
              <a:rPr lang="en-US" altLang="ko-KR" sz="1400" b="0" u="none" dirty="0" err="1"/>
              <a:t>Nutr</a:t>
            </a:r>
            <a:r>
              <a:rPr lang="en-US" altLang="ko-KR" sz="1400" b="0" u="none" dirty="0"/>
              <a:t>. </a:t>
            </a:r>
            <a:r>
              <a:rPr lang="en-US" altLang="ko-KR" sz="1400" b="0" u="none" dirty="0" err="1"/>
              <a:t>Metabol</a:t>
            </a:r>
            <a:r>
              <a:rPr lang="en-US" altLang="ko-KR" sz="1400" b="0" u="none" dirty="0"/>
              <a:t>., 43, 137-144. 1999</a:t>
            </a:r>
          </a:p>
        </p:txBody>
      </p:sp>
    </p:spTree>
    <p:extLst>
      <p:ext uri="{BB962C8B-B14F-4D97-AF65-F5344CB8AC3E}">
        <p14:creationId xmlns:p14="http://schemas.microsoft.com/office/powerpoint/2010/main" xmlns="" val="4264764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980728"/>
            <a:ext cx="8135937" cy="5029200"/>
            <a:chOff x="1104" y="2736"/>
            <a:chExt cx="4225" cy="110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104" y="2736"/>
              <a:ext cx="4225" cy="1104"/>
              <a:chOff x="1066" y="2840"/>
              <a:chExt cx="4186" cy="1134"/>
            </a:xfrm>
          </p:grpSpPr>
          <p:sp>
            <p:nvSpPr>
              <p:cNvPr id="77848" name="AutoShape 4"/>
              <p:cNvSpPr>
                <a:spLocks noChangeArrowheads="1"/>
              </p:cNvSpPr>
              <p:nvPr/>
            </p:nvSpPr>
            <p:spPr bwMode="auto">
              <a:xfrm>
                <a:off x="1066" y="2840"/>
                <a:ext cx="4186" cy="1134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>
                <a:solidFill>
                  <a:srgbClr val="A9D1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ko-KR" altLang="en-US"/>
              </a:p>
            </p:txBody>
          </p:sp>
          <p:sp>
            <p:nvSpPr>
              <p:cNvPr id="77849" name="AutoShape 5"/>
              <p:cNvSpPr>
                <a:spLocks noChangeArrowheads="1"/>
              </p:cNvSpPr>
              <p:nvPr/>
            </p:nvSpPr>
            <p:spPr bwMode="auto">
              <a:xfrm>
                <a:off x="1078" y="2856"/>
                <a:ext cx="4158" cy="1105"/>
              </a:xfrm>
              <a:prstGeom prst="roundRect">
                <a:avLst>
                  <a:gd name="adj" fmla="val 2898"/>
                </a:avLst>
              </a:prstGeom>
              <a:solidFill>
                <a:schemeClr val="bg1"/>
              </a:solidFill>
              <a:ln w="9525">
                <a:solidFill>
                  <a:srgbClr val="75D3A4"/>
                </a:solidFill>
                <a:round/>
                <a:headEnd/>
                <a:tailEnd/>
              </a:ln>
              <a:effectLst>
                <a:prstShdw prst="shdw17" dist="17961" dir="2700000">
                  <a:srgbClr val="467F62"/>
                </a:prstShdw>
              </a:effectLst>
            </p:spPr>
            <p:txBody>
              <a:bodyPr wrap="none" anchor="ctr"/>
              <a:lstStyle/>
              <a:p>
                <a:pPr eaLnBrk="1" hangingPunct="1"/>
                <a:endParaRPr lang="ko-KR" altLang="en-US"/>
              </a:p>
            </p:txBody>
          </p:sp>
        </p:grpSp>
        <p:sp>
          <p:nvSpPr>
            <p:cNvPr id="462854" name="Text Box 6"/>
            <p:cNvSpPr txBox="1">
              <a:spLocks noChangeArrowheads="1"/>
            </p:cNvSpPr>
            <p:nvPr/>
          </p:nvSpPr>
          <p:spPr bwMode="auto">
            <a:xfrm>
              <a:off x="2768" y="2764"/>
              <a:ext cx="93" cy="9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endParaRPr lang="ko-KR" altLang="ko-KR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graphicFrame>
        <p:nvGraphicFramePr>
          <p:cNvPr id="462894" name="Group 46"/>
          <p:cNvGraphicFramePr>
            <a:graphicFrameLocks noGrp="1"/>
          </p:cNvGraphicFramePr>
          <p:nvPr/>
        </p:nvGraphicFramePr>
        <p:xfrm>
          <a:off x="539750" y="1082328"/>
          <a:ext cx="7993063" cy="4851400"/>
        </p:xfrm>
        <a:graphic>
          <a:graphicData uri="http://schemas.openxmlformats.org/drawingml/2006/table">
            <a:tbl>
              <a:tblPr/>
              <a:tblGrid>
                <a:gridCol w="4032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0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볏짚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1470   ±  986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버뮤다그라스 짚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800 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이탈리안그라스 짚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640   ±  396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사탕수수잎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18707  ±  15899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수단그라스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3304  ±  1924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연맥건초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720   ±  183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헤이큐브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7467  ±   2259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알팔파</a:t>
                      </a:r>
                      <a:endParaRPr kumimoji="1" lang="ko-K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6980  ±   4169</a:t>
                      </a:r>
                    </a:p>
                  </a:txBody>
                  <a:tcPr marL="762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9F5F6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7844" name="Text Box 45"/>
          <p:cNvSpPr txBox="1">
            <a:spLocks noChangeArrowheads="1"/>
          </p:cNvSpPr>
          <p:nvPr/>
        </p:nvSpPr>
        <p:spPr bwMode="auto">
          <a:xfrm>
            <a:off x="467544" y="6009928"/>
            <a:ext cx="2438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전농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1995, 1996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년 </a:t>
            </a:r>
            <a:r>
              <a:rPr lang="ko-KR" alt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분석치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88913"/>
            <a:ext cx="9144000" cy="49053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j-cs"/>
              </a:rPr>
              <a:t> 조사료의 비타민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j-cs"/>
              </a:rPr>
              <a:t>A 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j-cs"/>
              </a:rPr>
              <a:t>함량 </a:t>
            </a:r>
            <a:r>
              <a:rPr kumimoji="0" lang="en-US" altLang="ko-KR" sz="2800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+mj-cs"/>
              </a:rPr>
              <a:t>[IU/kg]</a:t>
            </a:r>
            <a:endParaRPr kumimoji="0" lang="ko-KR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번호 개체 틀 1"/>
          <p:cNvSpPr>
            <a:spLocks noGrp="1"/>
          </p:cNvSpPr>
          <p:nvPr>
            <p:ph type="sldNum" sz="quarter" idx="11"/>
          </p:nvPr>
        </p:nvSpPr>
        <p:spPr bwMode="auto">
          <a:xfrm>
            <a:off x="8647113" y="6065044"/>
            <a:ext cx="3667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3826B7A-5886-49DD-B677-B4B365A14F9D}" type="slidenum">
              <a:rPr kumimoji="1" lang="ko-KR" altLang="en-US" sz="1200">
                <a:solidFill>
                  <a:srgbClr val="898989"/>
                </a:solidFill>
              </a:rPr>
              <a:pPr/>
              <a:t>48</a:t>
            </a:fld>
            <a:endParaRPr kumimoji="1" lang="ko-KR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11386" y="1052736"/>
          <a:ext cx="7993062" cy="5129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3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43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3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건초 종류</a:t>
                      </a: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mg/kg,</a:t>
                      </a:r>
                      <a:r>
                        <a:rPr lang="en-US" altLang="ko-KR" sz="1800" baseline="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DM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bg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IU/kg, DM</a:t>
                      </a:r>
                      <a:endParaRPr lang="ko-KR" altLang="en-US" sz="1800" dirty="0">
                        <a:solidFill>
                          <a:schemeClr val="bg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오차드그라스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42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16,800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이탈리안라이그라스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31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12,400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티모시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4,000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톨페스큐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1,600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수단그라스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8,800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버뮤다그라스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6,000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알팔파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12,000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알팔파펠렛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85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34,000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연맥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5,200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6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볏짚</a:t>
                      </a: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1,600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1442" marR="91442" marT="45726" marB="45726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0" y="188913"/>
            <a:ext cx="9143999" cy="490537"/>
          </a:xfrm>
          <a:prstGeom prst="rect">
            <a:avLst/>
          </a:prstGeom>
          <a:noFill/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000" b="1" i="1">
                <a:solidFill>
                  <a:srgbClr val="1F5600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2800" b="0" i="0" kern="0" dirty="0">
                <a:solidFill>
                  <a:schemeClr val="accent3"/>
                </a:solidFill>
                <a:latin typeface="HY헤드라인M" pitchFamily="18" charset="-127"/>
                <a:ea typeface="HY헤드라인M" pitchFamily="18" charset="-127"/>
              </a:rPr>
              <a:t> 건초 중 베타카로틴 함량</a:t>
            </a:r>
            <a:endParaRPr lang="en-US" altLang="ko-KR" sz="2800" b="0" i="0" kern="0" dirty="0">
              <a:solidFill>
                <a:schemeClr val="accent3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736"/>
            <a:ext cx="8713788" cy="5400675"/>
          </a:xfrm>
        </p:spPr>
        <p:txBody>
          <a:bodyPr/>
          <a:lstStyle/>
          <a:p>
            <a:r>
              <a:rPr lang="ko-KR" altLang="en-US" sz="2800" b="1" dirty="0"/>
              <a:t>지방교잡은 소 </a:t>
            </a:r>
            <a:r>
              <a:rPr lang="ko-KR" altLang="en-US" sz="2800" b="1" dirty="0" err="1"/>
              <a:t>근육내</a:t>
            </a:r>
            <a:r>
              <a:rPr lang="ko-KR" altLang="en-US" sz="2800" b="1" dirty="0"/>
              <a:t> 지방세포의 증식, 비대</a:t>
            </a:r>
            <a:r>
              <a:rPr lang="ja-JP" altLang="en-US" sz="2800" dirty="0"/>
              <a:t>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ja-JP" altLang="en-US" sz="2800" b="1" dirty="0">
                <a:solidFill>
                  <a:srgbClr val="CC0000"/>
                </a:solidFill>
              </a:rPr>
              <a:t>　　</a:t>
            </a:r>
            <a:r>
              <a:rPr lang="ja-JP" altLang="ko-KR" sz="2800" b="1" dirty="0">
                <a:solidFill>
                  <a:srgbClr val="CC0000"/>
                </a:solidFill>
              </a:rPr>
              <a:t> </a:t>
            </a:r>
            <a:r>
              <a:rPr lang="ja-JP" altLang="en-US" sz="2800" b="1" dirty="0">
                <a:solidFill>
                  <a:srgbClr val="CC0000"/>
                </a:solidFill>
              </a:rPr>
              <a:t> </a:t>
            </a:r>
            <a:r>
              <a:rPr lang="ja-JP" altLang="ko-KR" sz="2800" b="1" dirty="0">
                <a:solidFill>
                  <a:srgbClr val="CC0000"/>
                </a:solidFill>
              </a:rPr>
              <a:t> </a:t>
            </a:r>
            <a:r>
              <a:rPr lang="ja-JP" altLang="en-US" sz="2800" b="1" dirty="0">
                <a:solidFill>
                  <a:srgbClr val="CC0000"/>
                </a:solidFill>
              </a:rPr>
              <a:t> </a:t>
            </a:r>
            <a:r>
              <a:rPr lang="ja-JP" altLang="ko-KR" sz="2800" b="1" dirty="0">
                <a:solidFill>
                  <a:srgbClr val="CC0000"/>
                </a:solidFill>
              </a:rPr>
              <a:t> </a:t>
            </a:r>
            <a:r>
              <a:rPr lang="ja-JP" altLang="en-US" sz="2800" b="1" dirty="0">
                <a:solidFill>
                  <a:srgbClr val="CC0000"/>
                </a:solidFill>
              </a:rPr>
              <a:t> </a:t>
            </a:r>
            <a:r>
              <a:rPr lang="ja-JP" altLang="ko-KR" sz="2800" b="1" dirty="0">
                <a:solidFill>
                  <a:srgbClr val="CC0000"/>
                </a:solidFill>
              </a:rPr>
              <a:t> </a:t>
            </a:r>
            <a:r>
              <a:rPr lang="ja-JP" altLang="en-US" sz="2800" b="1" dirty="0">
                <a:solidFill>
                  <a:srgbClr val="CC0000"/>
                </a:solidFill>
              </a:rPr>
              <a:t> </a:t>
            </a:r>
            <a:r>
              <a:rPr lang="en-US" altLang="ja-JP" sz="2800" b="1" dirty="0" err="1">
                <a:solidFill>
                  <a:srgbClr val="CC0000"/>
                </a:solidFill>
                <a:latin typeface="ＭＳ Ｐゴシック" panose="020B0600070205080204" pitchFamily="34" charset="-128"/>
              </a:rPr>
              <a:t>VtC</a:t>
            </a:r>
            <a:r>
              <a:rPr lang="ja-JP" altLang="en-US" sz="2800" b="1" dirty="0">
                <a:solidFill>
                  <a:srgbClr val="CC0000"/>
                </a:solidFill>
              </a:rPr>
              <a:t>＝</a:t>
            </a:r>
            <a:r>
              <a:rPr lang="ko-KR" altLang="en-US" sz="2800" b="1" dirty="0">
                <a:solidFill>
                  <a:srgbClr val="CC0000"/>
                </a:solidFill>
              </a:rPr>
              <a:t>지방전구세포 </a:t>
            </a:r>
            <a:r>
              <a:rPr lang="en-US" altLang="ko-KR" sz="2800" b="1" dirty="0">
                <a:solidFill>
                  <a:srgbClr val="CC0000"/>
                </a:solidFill>
                <a:sym typeface="Wingdings" panose="05000000000000000000" pitchFamily="2" charset="2"/>
              </a:rPr>
              <a:t> </a:t>
            </a:r>
            <a:r>
              <a:rPr lang="ko-KR" altLang="en-US" sz="2800" b="1" dirty="0">
                <a:solidFill>
                  <a:srgbClr val="CC0000"/>
                </a:solidFill>
              </a:rPr>
              <a:t>지방세포</a:t>
            </a:r>
            <a:endParaRPr lang="ja-JP" altLang="en-US" sz="2800" b="1" dirty="0">
              <a:solidFill>
                <a:srgbClr val="CC0000"/>
              </a:solidFill>
            </a:endParaRPr>
          </a:p>
          <a:p>
            <a:pPr>
              <a:buFontTx/>
              <a:buNone/>
            </a:pPr>
            <a:r>
              <a:rPr lang="ja-JP" altLang="en-US" sz="2800" b="1" dirty="0"/>
              <a:t>　　　</a:t>
            </a:r>
            <a:r>
              <a:rPr lang="ja-JP" altLang="ko-KR" sz="2800" b="1" dirty="0"/>
              <a:t> </a:t>
            </a:r>
            <a:r>
              <a:rPr lang="ja-JP" altLang="en-US" sz="2800" b="1" dirty="0"/>
              <a:t> </a:t>
            </a:r>
            <a:r>
              <a:rPr lang="ja-JP" altLang="ko-KR" sz="2800" b="1" dirty="0"/>
              <a:t> </a:t>
            </a:r>
            <a:r>
              <a:rPr lang="ja-JP" altLang="en-US" sz="2800" b="1" dirty="0"/>
              <a:t> </a:t>
            </a:r>
            <a:r>
              <a:rPr lang="ja-JP" altLang="ko-KR" sz="2800" b="1" dirty="0"/>
              <a:t> </a:t>
            </a:r>
            <a:r>
              <a:rPr lang="ja-JP" altLang="en-US" sz="2800" b="1" dirty="0"/>
              <a:t> </a:t>
            </a:r>
            <a:r>
              <a:rPr lang="ja-JP" altLang="ko-KR" sz="2800" b="1" dirty="0"/>
              <a:t> 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지방세포로의 분화촉진</a:t>
            </a:r>
            <a:r>
              <a:rPr lang="en-US" altLang="ja-JP" sz="2400" b="1" dirty="0"/>
              <a:t>; </a:t>
            </a:r>
            <a:r>
              <a:rPr lang="ko-KR" altLang="en-US" sz="2400" b="1" dirty="0"/>
              <a:t>시험관내 배양세포</a:t>
            </a:r>
            <a:r>
              <a:rPr lang="ja-JP" altLang="en-US" sz="2400" b="1" dirty="0"/>
              <a:t>）</a:t>
            </a:r>
          </a:p>
          <a:p>
            <a:pPr>
              <a:buFontTx/>
              <a:buNone/>
            </a:pPr>
            <a:endParaRPr lang="ja-JP" altLang="en-US" sz="2800" b="1" dirty="0"/>
          </a:p>
          <a:p>
            <a:pPr>
              <a:buFontTx/>
              <a:buNone/>
            </a:pPr>
            <a:r>
              <a:rPr lang="en-US" altLang="ja-JP" sz="2800" b="1" dirty="0"/>
              <a:t>○ </a:t>
            </a:r>
            <a:r>
              <a:rPr lang="ko-KR" altLang="en-US" sz="2800" b="1" dirty="0" err="1"/>
              <a:t>흑모화종</a:t>
            </a:r>
            <a:r>
              <a:rPr lang="ko-KR" altLang="en-US" sz="2800" b="1" dirty="0"/>
              <a:t> </a:t>
            </a:r>
            <a:r>
              <a:rPr lang="ko-KR" altLang="en-US" sz="2800" b="1" dirty="0" err="1"/>
              <a:t>거세우</a:t>
            </a:r>
            <a:r>
              <a:rPr lang="ko-KR" altLang="en-US" sz="2800" b="1" dirty="0"/>
              <a:t> 비육중기 15개월 ~ 31개월령</a:t>
            </a:r>
            <a:r>
              <a:rPr lang="ja-JP" altLang="en-US" sz="2800" b="1" dirty="0"/>
              <a:t>　</a:t>
            </a:r>
          </a:p>
          <a:p>
            <a:pPr>
              <a:buFontTx/>
              <a:buNone/>
            </a:pPr>
            <a:r>
              <a:rPr lang="ja-JP" altLang="en-US" sz="2800" b="1" dirty="0"/>
              <a:t>　　</a:t>
            </a:r>
            <a:r>
              <a:rPr lang="en-US" altLang="ja-JP" sz="2800" b="1" dirty="0" err="1">
                <a:solidFill>
                  <a:srgbClr val="0000FF"/>
                </a:solidFill>
                <a:latin typeface="ＭＳ Ｐゴシック" panose="020B0600070205080204" pitchFamily="34" charset="-128"/>
              </a:rPr>
              <a:t>VtC</a:t>
            </a:r>
            <a:r>
              <a:rPr lang="en-US" altLang="ja-JP" sz="2800" b="1" dirty="0">
                <a:solidFill>
                  <a:srgbClr val="0000FF"/>
                </a:solidFill>
                <a:latin typeface="ＭＳ Ｐゴシック" panose="020B0600070205080204" pitchFamily="34" charset="-128"/>
              </a:rPr>
              <a:t> 60mg, 30mg, 0mg / kg BW</a:t>
            </a:r>
            <a:r>
              <a:rPr lang="en-US" altLang="ja-JP" sz="2800" b="1" dirty="0">
                <a:solidFill>
                  <a:srgbClr val="0000FF"/>
                </a:solidFill>
              </a:rPr>
              <a:t> </a:t>
            </a:r>
            <a:r>
              <a:rPr lang="ko-KR" altLang="en-US" sz="2800" b="1" dirty="0">
                <a:solidFill>
                  <a:srgbClr val="0000FF"/>
                </a:solidFill>
              </a:rPr>
              <a:t>급여시험</a:t>
            </a:r>
            <a:endParaRPr lang="ja-JP" altLang="en-US" sz="2800" b="1" dirty="0"/>
          </a:p>
          <a:p>
            <a:pPr>
              <a:buFontTx/>
              <a:buNone/>
            </a:pP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                                </a:t>
            </a:r>
            <a:r>
              <a:rPr lang="ja-JP" altLang="ko-K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（福井県</a:t>
            </a:r>
            <a:r>
              <a:rPr lang="ko-KR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축산시험장 </a:t>
            </a:r>
            <a:r>
              <a:rPr lang="en-US" altLang="ja-JP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2003 - </a:t>
            </a:r>
            <a:r>
              <a:rPr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굴림" pitchFamily="50" charset="-127"/>
                <a:ea typeface="굴림" pitchFamily="50" charset="-127"/>
              </a:rPr>
              <a:t>）</a:t>
            </a:r>
          </a:p>
          <a:p>
            <a:pPr>
              <a:buFontTx/>
              <a:buNone/>
            </a:pPr>
            <a:r>
              <a:rPr lang="ja-JP" altLang="en-US" sz="2800" b="1" dirty="0"/>
              <a:t>　　</a:t>
            </a:r>
            <a:r>
              <a:rPr lang="en-US" altLang="ko-KR" sz="2800" b="1" dirty="0">
                <a:solidFill>
                  <a:srgbClr val="FF0066"/>
                </a:solidFill>
                <a:sym typeface="Wingdings" panose="05000000000000000000" pitchFamily="2" charset="2"/>
              </a:rPr>
              <a:t></a:t>
            </a:r>
            <a:r>
              <a:rPr lang="en-US" altLang="ko-KR" sz="2800" b="1" dirty="0">
                <a:sym typeface="Wingdings" panose="05000000000000000000" pitchFamily="2" charset="2"/>
              </a:rPr>
              <a:t> </a:t>
            </a:r>
            <a:r>
              <a:rPr lang="ko-KR" altLang="en-US" sz="2800" b="1" dirty="0"/>
              <a:t>출하체중</a:t>
            </a:r>
            <a:r>
              <a:rPr lang="en-US" altLang="ja-JP" sz="2800" b="1" dirty="0"/>
              <a:t>, </a:t>
            </a:r>
            <a:r>
              <a:rPr lang="ko-KR" altLang="en-US" sz="2800" b="1" dirty="0" err="1"/>
              <a:t>일당증체량</a:t>
            </a:r>
            <a:r>
              <a:rPr lang="ja-JP" altLang="ko-KR" sz="2800" b="1" dirty="0"/>
              <a:t> </a:t>
            </a:r>
            <a:r>
              <a:rPr lang="ko-KR" altLang="en-US" sz="2800" b="1" dirty="0"/>
              <a:t>향상</a:t>
            </a:r>
            <a:endParaRPr lang="ja-JP" altLang="en-US" sz="2800" b="1" dirty="0"/>
          </a:p>
          <a:p>
            <a:pPr>
              <a:buFontTx/>
              <a:buNone/>
            </a:pPr>
            <a:r>
              <a:rPr lang="ja-JP" altLang="en-US" sz="2800" b="1" dirty="0"/>
              <a:t>　　　</a:t>
            </a:r>
            <a:r>
              <a:rPr lang="ja-JP" altLang="ko-KR" sz="2800" b="1" dirty="0"/>
              <a:t> </a:t>
            </a:r>
            <a:r>
              <a:rPr lang="ja-JP" altLang="en-US" sz="2800" b="1" dirty="0"/>
              <a:t> </a:t>
            </a:r>
            <a:r>
              <a:rPr lang="en-US" altLang="ja-JP" sz="2800" b="1" dirty="0">
                <a:latin typeface="ＭＳ Ｐゴシック" panose="020B0600070205080204" pitchFamily="34" charset="-128"/>
              </a:rPr>
              <a:t>BMS</a:t>
            </a:r>
            <a:r>
              <a:rPr lang="ja-JP" altLang="en-US" sz="2800" b="1" dirty="0"/>
              <a:t>　</a:t>
            </a:r>
            <a:r>
              <a:rPr lang="en-US" altLang="ja-JP" sz="2800" b="1" dirty="0">
                <a:solidFill>
                  <a:srgbClr val="0033CC"/>
                </a:solidFill>
                <a:latin typeface="ＭＳ Ｐゴシック" panose="020B0600070205080204" pitchFamily="34" charset="-128"/>
              </a:rPr>
              <a:t>60mg :</a:t>
            </a:r>
            <a:r>
              <a:rPr lang="en-US" altLang="ja-JP" sz="2800" b="1" dirty="0">
                <a:latin typeface="ＭＳ Ｐゴシック" panose="020B0600070205080204" pitchFamily="34" charset="-128"/>
              </a:rPr>
              <a:t> 8.0   </a:t>
            </a:r>
            <a:r>
              <a:rPr lang="en-US" altLang="ja-JP" sz="2800" b="1" dirty="0">
                <a:solidFill>
                  <a:srgbClr val="0033CC"/>
                </a:solidFill>
                <a:latin typeface="ＭＳ Ｐゴシック" panose="020B0600070205080204" pitchFamily="34" charset="-128"/>
              </a:rPr>
              <a:t>30mg :</a:t>
            </a:r>
            <a:r>
              <a:rPr lang="en-US" altLang="ja-JP" sz="2800" b="1" dirty="0">
                <a:latin typeface="ＭＳ Ｐゴシック" panose="020B0600070205080204" pitchFamily="34" charset="-128"/>
              </a:rPr>
              <a:t> 8.0, 7.0   </a:t>
            </a:r>
            <a:r>
              <a:rPr lang="en-US" altLang="ja-JP" sz="2800" b="1" dirty="0">
                <a:solidFill>
                  <a:srgbClr val="0033CC"/>
                </a:solidFill>
                <a:latin typeface="ＭＳ Ｐゴシック" panose="020B0600070205080204" pitchFamily="34" charset="-128"/>
              </a:rPr>
              <a:t>0mg :</a:t>
            </a:r>
            <a:r>
              <a:rPr lang="en-US" altLang="ja-JP" sz="2800" b="1" dirty="0">
                <a:latin typeface="ＭＳ Ｐゴシック" panose="020B0600070205080204" pitchFamily="34" charset="-128"/>
              </a:rPr>
              <a:t> 6.5</a:t>
            </a:r>
            <a:endParaRPr lang="ja-JP" altLang="en-US" sz="2800" b="1" dirty="0"/>
          </a:p>
        </p:txBody>
      </p:sp>
      <p:sp>
        <p:nvSpPr>
          <p:cNvPr id="167939" name="Rectangle 7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비타민</a:t>
            </a:r>
            <a:r>
              <a:rPr lang="en-US" altLang="ko-KR" sz="28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 </a:t>
            </a:r>
            <a:r>
              <a:rPr lang="ko-KR" altLang="en-US" sz="28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첨가에 의한 </a:t>
            </a:r>
            <a:r>
              <a:rPr lang="ko-KR" altLang="en-US" sz="2800" u="none" dirty="0" err="1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근육내</a:t>
            </a:r>
            <a:r>
              <a:rPr lang="ko-KR" altLang="en-US" sz="2800" u="none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지방향상 기술</a:t>
            </a:r>
            <a:endParaRPr lang="en-US" altLang="ko-KR" sz="2800" u="none" dirty="0">
              <a:solidFill>
                <a:schemeClr val="accent3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40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28050678"/>
              </p:ext>
            </p:extLst>
          </p:nvPr>
        </p:nvGraphicFramePr>
        <p:xfrm>
          <a:off x="251520" y="908720"/>
          <a:ext cx="8592410" cy="396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5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2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3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5124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165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년도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두수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/>
                        <a:t>생체중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(kg)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/>
                        <a:t>도체중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(kg)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/>
                        <a:t>등지방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두께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등심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단면적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(cm)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육량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지수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/>
                        <a:t>근내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지방도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(No)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경락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ko-KR" altLang="en-US" dirty="0"/>
                        <a:t>단가</a:t>
                      </a:r>
                      <a:endParaRPr lang="en-US" altLang="ko-KR" dirty="0"/>
                    </a:p>
                    <a:p>
                      <a:pPr algn="ctr" latinLnBrk="1"/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원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7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182,206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767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459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94.5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63.6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17,410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6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284,349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760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456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94.3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63.6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18,999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07030699"/>
                  </a:ext>
                </a:extLst>
              </a:tr>
              <a:tr h="4313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329,673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752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452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14.3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94.0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63.8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16,927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5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312,397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748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449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13.9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92.9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64.0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15,133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6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282,591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744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446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13.9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92.8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64.1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14.223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27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226,199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742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445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14.4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93.0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63.8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15,021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39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2011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259,100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737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447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14.3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92.5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63.7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5.4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13.687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-36512" y="5157192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ko-KR" altLang="en-US" sz="1800" dirty="0">
                <a:solidFill>
                  <a:srgbClr val="3333CC"/>
                </a:solidFill>
              </a:rPr>
              <a:t>육량지수</a:t>
            </a:r>
            <a:r>
              <a:rPr lang="en-US" altLang="ko-KR" sz="1800" dirty="0">
                <a:solidFill>
                  <a:srgbClr val="3333CC"/>
                </a:solidFill>
              </a:rPr>
              <a:t>=68.184 – [0.626x</a:t>
            </a:r>
            <a:r>
              <a:rPr lang="en-US" altLang="ko-KR" sz="1800" dirty="0">
                <a:solidFill>
                  <a:srgbClr val="FF0000"/>
                </a:solidFill>
              </a:rPr>
              <a:t>15</a:t>
            </a:r>
            <a:r>
              <a:rPr lang="en-US" altLang="ko-KR" sz="1800" dirty="0">
                <a:solidFill>
                  <a:srgbClr val="3333CC"/>
                </a:solidFill>
              </a:rPr>
              <a:t>mm] + [0.130x</a:t>
            </a:r>
            <a:r>
              <a:rPr lang="en-US" altLang="ko-KR" sz="1800" dirty="0">
                <a:solidFill>
                  <a:srgbClr val="FF0000"/>
                </a:solidFill>
              </a:rPr>
              <a:t>93</a:t>
            </a:r>
            <a:r>
              <a:rPr lang="en-US" altLang="ko-KR" sz="1800" dirty="0">
                <a:solidFill>
                  <a:srgbClr val="3333CC"/>
                </a:solidFill>
              </a:rPr>
              <a:t>cm] - [0.024x</a:t>
            </a:r>
            <a:r>
              <a:rPr lang="en-US" altLang="ko-KR" sz="1800" dirty="0">
                <a:solidFill>
                  <a:srgbClr val="FF0000"/>
                </a:solidFill>
              </a:rPr>
              <a:t>450</a:t>
            </a:r>
            <a:r>
              <a:rPr lang="en-US" altLang="ko-KR" sz="1800" dirty="0">
                <a:solidFill>
                  <a:srgbClr val="3333CC"/>
                </a:solidFill>
              </a:rPr>
              <a:t>kg] + 3.23</a:t>
            </a:r>
            <a:endParaRPr lang="ko-KR" altLang="en-US" sz="1800" dirty="0">
              <a:solidFill>
                <a:srgbClr val="3333CC"/>
              </a:solidFill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 bwMode="auto">
          <a:xfrm>
            <a:off x="0" y="188640"/>
            <a:ext cx="8820472" cy="56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30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등급판정 항목별 평균 </a:t>
            </a:r>
            <a:r>
              <a:rPr kumimoji="0" lang="en-US" altLang="ko-KR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0" lang="ko-KR" altLang="en-US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한우거세</a:t>
            </a:r>
            <a:r>
              <a:rPr kumimoji="0" lang="en-US" altLang="ko-KR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400kg </a:t>
            </a:r>
            <a:r>
              <a:rPr kumimoji="0" lang="ko-KR" altLang="en-US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이상</a:t>
            </a:r>
            <a:r>
              <a:rPr kumimoji="0" lang="en-US" altLang="ko-KR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  </a:t>
            </a:r>
            <a:r>
              <a:rPr kumimoji="0" lang="en-US" altLang="ko-KR" sz="1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2017</a:t>
            </a:r>
            <a:r>
              <a:rPr kumimoji="0" lang="ko-KR" altLang="en-US" sz="1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년은 </a:t>
            </a:r>
            <a:r>
              <a:rPr kumimoji="0" lang="en-US" altLang="ko-KR" sz="1800" spc="-300" dirty="0">
                <a:solidFill>
                  <a:prstClr val="black">
                    <a:lumMod val="50000"/>
                    <a:lumOff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kumimoji="0" lang="ko-KR" altLang="en-US" sz="1800" spc="-300" dirty="0">
                <a:solidFill>
                  <a:prstClr val="black">
                    <a:lumMod val="50000"/>
                    <a:lumOff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kumimoji="0" lang="en-US" altLang="ko-KR" sz="1800" spc="-300" dirty="0">
                <a:solidFill>
                  <a:prstClr val="black">
                    <a:lumMod val="50000"/>
                    <a:lumOff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kumimoji="0" lang="ko-KR" altLang="en-US" sz="1800" b="0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일 </a:t>
            </a:r>
            <a:r>
              <a:rPr kumimoji="0" lang="ko-KR" altLang="en-US" sz="1800" spc="-300" dirty="0">
                <a:solidFill>
                  <a:prstClr val="black">
                    <a:lumMod val="50000"/>
                    <a:lumOff val="50000"/>
                  </a:prst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기준</a:t>
            </a:r>
            <a:endParaRPr kumimoji="0" lang="ko-KR" altLang="en-US" sz="1800" b="0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651956"/>
            <a:ext cx="1152128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= 63.31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2483768" y="5588496"/>
            <a:ext cx="936104" cy="432792"/>
          </a:xfrm>
          <a:prstGeom prst="ellipse">
            <a:avLst/>
          </a:prstGeom>
          <a:noFill/>
          <a:ln w="3175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4427984" y="5588496"/>
            <a:ext cx="936104" cy="432792"/>
          </a:xfrm>
          <a:prstGeom prst="ellipse">
            <a:avLst/>
          </a:prstGeom>
          <a:noFill/>
          <a:ln w="3175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7.7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6228184" y="5588496"/>
            <a:ext cx="936104" cy="432792"/>
          </a:xfrm>
          <a:prstGeom prst="ellipse">
            <a:avLst/>
          </a:prstGeom>
          <a:noFill/>
          <a:ln w="3175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41.7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56519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등지방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 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56519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등심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 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56519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도체중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 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49411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16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49411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100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49411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455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3753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362950" cy="999494"/>
          </a:xfrm>
        </p:spPr>
        <p:txBody>
          <a:bodyPr/>
          <a:lstStyle/>
          <a:p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대부분의 가축은 간장에서 포도당으로부터 </a:t>
            </a:r>
            <a:endParaRPr lang="en-US" altLang="ko-KR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>
              <a:buNone/>
            </a:pP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  </a:t>
            </a:r>
            <a:r>
              <a:rPr lang="ko-KR" altLang="en-US" b="1" dirty="0" err="1">
                <a:latin typeface="새굴림" panose="02030600000101010101" pitchFamily="18" charset="-127"/>
                <a:ea typeface="새굴림" panose="02030600000101010101" pitchFamily="18" charset="-127"/>
              </a:rPr>
              <a:t>충분량의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 </a:t>
            </a:r>
            <a:r>
              <a:rPr lang="ko-KR" altLang="en-US" b="1">
                <a:solidFill>
                  <a:srgbClr val="3333CC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비타민</a:t>
            </a:r>
            <a:r>
              <a:rPr lang="en-US" altLang="ko-KR" b="1" dirty="0">
                <a:solidFill>
                  <a:srgbClr val="3333CC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C</a:t>
            </a:r>
            <a:r>
              <a:rPr lang="ko-KR" altLang="en-US" b="1">
                <a:solidFill>
                  <a:srgbClr val="3333CC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를 합성하기 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때문에 </a:t>
            </a:r>
            <a:r>
              <a:rPr lang="ko-KR" altLang="en-US" b="1">
                <a:latin typeface="새굴림" panose="02030600000101010101" pitchFamily="18" charset="-127"/>
                <a:ea typeface="새굴림" panose="02030600000101010101" pitchFamily="18" charset="-127"/>
              </a:rPr>
              <a:t>부족은 없다</a:t>
            </a:r>
            <a:endParaRPr lang="ja-JP" altLang="en-US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</p:txBody>
      </p:sp>
      <p:sp>
        <p:nvSpPr>
          <p:cNvPr id="168963" name="Rectangle 7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가축의 비타민 </a:t>
            </a:r>
            <a:r>
              <a:rPr lang="en-US" altLang="ko-KR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 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요구량</a:t>
            </a:r>
            <a:endParaRPr lang="en-US" altLang="ko-KR" sz="2800" dirty="0">
              <a:solidFill>
                <a:srgbClr val="EB641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  <p:sp>
        <p:nvSpPr>
          <p:cNvPr id="2" name="아래쪽 화살표 설명선 1"/>
          <p:cNvSpPr/>
          <p:nvPr/>
        </p:nvSpPr>
        <p:spPr>
          <a:xfrm>
            <a:off x="4499992" y="2492896"/>
            <a:ext cx="3384376" cy="3158966"/>
          </a:xfrm>
          <a:prstGeom prst="downArrowCallout">
            <a:avLst/>
          </a:prstGeom>
          <a:noFill/>
          <a:ln>
            <a:solidFill>
              <a:srgbClr val="3333CC"/>
            </a:solidFill>
          </a:ln>
        </p:spPr>
        <p:txBody>
          <a:bodyPr wrap="square" rtlCol="0" anchor="ctr">
            <a:spAutoFit/>
          </a:bodyPr>
          <a:lstStyle/>
          <a:p>
            <a:pPr algn="ctr" eaLnBrk="1" latinLnBrk="1" hangingPunct="1"/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4.04</a:t>
            </a:r>
          </a:p>
          <a:p>
            <a:pPr algn="ctr" eaLnBrk="1" latinLnBrk="1" hangingPunct="1"/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3.91</a:t>
            </a:r>
          </a:p>
          <a:p>
            <a:pPr algn="ctr" eaLnBrk="1" latinLnBrk="1" hangingPunct="1"/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3.35</a:t>
            </a:r>
          </a:p>
          <a:p>
            <a:pPr algn="ctr" eaLnBrk="1" latinLnBrk="1" hangingPunct="1"/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2.32</a:t>
            </a:r>
            <a:endParaRPr lang="ko-KR" altLang="en-US" sz="3200" i="1" dirty="0" err="1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아래쪽 화살표 설명선 5"/>
          <p:cNvSpPr/>
          <p:nvPr/>
        </p:nvSpPr>
        <p:spPr>
          <a:xfrm>
            <a:off x="1115616" y="2492896"/>
            <a:ext cx="3384376" cy="3158966"/>
          </a:xfrm>
          <a:prstGeom prst="downArrowCallout">
            <a:avLst/>
          </a:prstGeom>
          <a:noFill/>
          <a:ln>
            <a:solidFill>
              <a:srgbClr val="3333CC"/>
            </a:solidFill>
          </a:ln>
        </p:spPr>
        <p:txBody>
          <a:bodyPr wrap="square" rtlCol="0" anchor="ctr">
            <a:spAutoFit/>
          </a:bodyPr>
          <a:lstStyle/>
          <a:p>
            <a:pPr algn="ctr" eaLnBrk="1" latinLnBrk="1" hangingPunct="1"/>
            <a:r>
              <a:rPr lang="ko-KR" altLang="en-US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육성기</a:t>
            </a:r>
            <a:endParaRPr lang="en-US" altLang="ko-KR" sz="3200" i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r>
              <a:rPr lang="ko-KR" altLang="en-US" sz="3200" i="1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비육기</a:t>
            </a:r>
            <a:r>
              <a:rPr lang="ko-KR" altLang="en-US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12~22</a:t>
            </a:r>
            <a:r>
              <a:rPr lang="ko-KR" altLang="en-US" sz="3200" i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ko-KR" sz="3200" i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23~28</a:t>
            </a:r>
            <a:r>
              <a:rPr lang="ko-KR" altLang="en-US" sz="3200" i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개월령</a:t>
            </a:r>
            <a:endParaRPr lang="en-US" altLang="ko-KR" sz="3200" i="1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latinLnBrk="1" hangingPunct="1"/>
            <a:r>
              <a:rPr lang="en-US" altLang="ko-KR" sz="3200" i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28&lt;</a:t>
            </a:r>
            <a:endParaRPr lang="ko-KR" altLang="en-US" sz="3200" i="1" dirty="0" err="1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5571237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ko-KR" altLang="en-US" sz="2800" b="1" dirty="0">
                <a:solidFill>
                  <a:srgbClr val="0000FF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비육우에서는 대량의 사료섭취로 </a:t>
            </a:r>
            <a:endParaRPr lang="en-US" altLang="ko-KR" sz="2800" b="1" dirty="0">
              <a:solidFill>
                <a:srgbClr val="0000FF"/>
              </a:solidFill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>
              <a:buFontTx/>
              <a:buNone/>
            </a:pPr>
            <a:r>
              <a:rPr lang="ko-KR" altLang="en-US" sz="2800" b="1" dirty="0">
                <a:solidFill>
                  <a:srgbClr val="FF0066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비타민과 미네랄의 요구량이 증가할 </a:t>
            </a:r>
            <a:r>
              <a:rPr lang="ko-KR" altLang="en-US" sz="2800" b="1" dirty="0">
                <a:solidFill>
                  <a:srgbClr val="0000FF"/>
                </a:solidFill>
                <a:latin typeface="새굴림" panose="02030600000101010101" pitchFamily="18" charset="-127"/>
                <a:ea typeface="새굴림" panose="02030600000101010101" pitchFamily="18" charset="-127"/>
              </a:rPr>
              <a:t>가능성이 있다.</a:t>
            </a:r>
            <a:endParaRPr lang="en-US" altLang="ja-JP" sz="2800" b="1" dirty="0">
              <a:solidFill>
                <a:srgbClr val="0000FF"/>
              </a:solidFill>
              <a:latin typeface="새굴림" panose="02030600000101010101" pitchFamily="18" charset="-127"/>
              <a:ea typeface="새굴림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1844824"/>
            <a:ext cx="676875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비육우</a:t>
            </a:r>
            <a:r>
              <a:rPr lang="en-US" altLang="ja-JP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8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거세</a:t>
            </a:r>
            <a:r>
              <a:rPr lang="en-US" altLang="ja-JP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ja-JP" altLang="en-US" sz="2800" b="1" dirty="0">
                <a:latin typeface="나눔바른고딕" panose="020B0603020101020101" pitchFamily="50" charset="-127"/>
                <a:ea typeface="새굴림" panose="02030600000101010101" pitchFamily="18" charset="-127"/>
              </a:rPr>
              <a:t> </a:t>
            </a: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혈중 비타민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 </a:t>
            </a:r>
            <a:r>
              <a:rPr lang="ko-KR" altLang="en-US" sz="2800" b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함량 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(mg/L)</a:t>
            </a:r>
            <a:endParaRPr lang="ja-JP" altLang="en-US" sz="2800" b="1" dirty="0">
              <a:latin typeface="나눔바른고딕" panose="020B0603020101020101" pitchFamily="50" charset="-127"/>
              <a:ea typeface="새굴림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083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90537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비타민 </a:t>
            </a:r>
            <a:r>
              <a:rPr lang="en-US" altLang="ko-KR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C </a:t>
            </a:r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첨가가 지방세포 분화에 미치는 영향 </a:t>
            </a: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338138" y="975767"/>
            <a:ext cx="84248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en-US" altLang="ko-KR" sz="1600" b="0" u="none" dirty="0">
                <a:latin typeface="휴먼옛체" panose="02030504000101010101" pitchFamily="18" charset="-127"/>
                <a:ea typeface="휴먼옛체" panose="02030504000101010101" pitchFamily="18" charset="-127"/>
              </a:rPr>
              <a:t>Effect of </a:t>
            </a:r>
            <a:r>
              <a:rPr lang="en-US" altLang="ko-KR" sz="1600" b="0" u="none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Asc</a:t>
            </a:r>
            <a:r>
              <a:rPr lang="en-US" altLang="ko-KR" sz="1600" b="0" u="none" dirty="0">
                <a:latin typeface="휴먼옛체" panose="02030504000101010101" pitchFamily="18" charset="-127"/>
                <a:ea typeface="휴먼옛체" panose="02030504000101010101" pitchFamily="18" charset="-127"/>
              </a:rPr>
              <a:t>-P supplementation on </a:t>
            </a:r>
            <a:r>
              <a:rPr lang="en-US" altLang="ko-KR" sz="1600" b="0" u="none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adipocyte</a:t>
            </a:r>
            <a:r>
              <a:rPr lang="en-US" altLang="ko-KR" sz="1600" b="0" u="none" dirty="0">
                <a:latin typeface="휴먼옛체" panose="02030504000101010101" pitchFamily="18" charset="-127"/>
                <a:ea typeface="휴먼옛체" panose="02030504000101010101" pitchFamily="18" charset="-127"/>
              </a:rPr>
              <a:t> differentiation of bovine </a:t>
            </a:r>
            <a:r>
              <a:rPr lang="en-US" altLang="ko-KR" sz="1600" b="0" u="none" dirty="0" err="1">
                <a:latin typeface="휴먼옛체" panose="02030504000101010101" pitchFamily="18" charset="-127"/>
                <a:ea typeface="휴먼옛체" panose="02030504000101010101" pitchFamily="18" charset="-127"/>
              </a:rPr>
              <a:t>preadipocytes</a:t>
            </a:r>
            <a:r>
              <a:rPr lang="en-US" altLang="ko-KR" sz="1600" b="0" u="none" dirty="0">
                <a:latin typeface="휴먼옛체" panose="02030504000101010101" pitchFamily="18" charset="-127"/>
                <a:ea typeface="휴먼옛체" panose="02030504000101010101" pitchFamily="18" charset="-127"/>
              </a:rPr>
              <a:t> in primary culture.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93675" y="5700812"/>
            <a:ext cx="87137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en-US" altLang="ko-KR" sz="1400" b="0" u="none">
                <a:latin typeface="휴먼옛체" panose="02030504000101010101" pitchFamily="18" charset="-127"/>
                <a:ea typeface="휴먼옛체" panose="02030504000101010101" pitchFamily="18" charset="-127"/>
              </a:rPr>
              <a:t>GPDH activity (■) and the number of differentiated adipocytes (□) observable under phase-contrast microscope are indicated. The data were obtained at day 10 of the treatment with Asc-P.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9625" y="1417737"/>
            <a:ext cx="7524750" cy="4179347"/>
            <a:chOff x="413" y="798"/>
            <a:chExt cx="5067" cy="2920"/>
          </a:xfrm>
        </p:grpSpPr>
        <p:sp>
          <p:nvSpPr>
            <p:cNvPr id="171015" name="Text Box 6"/>
            <p:cNvSpPr txBox="1">
              <a:spLocks noChangeArrowheads="1"/>
            </p:cNvSpPr>
            <p:nvPr/>
          </p:nvSpPr>
          <p:spPr bwMode="auto">
            <a:xfrm rot="10800000">
              <a:off x="413" y="937"/>
              <a:ext cx="495" cy="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■ GPDH activity </a:t>
              </a:r>
            </a:p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(mU/mg protein)</a:t>
              </a:r>
            </a:p>
          </p:txBody>
        </p:sp>
        <p:sp>
          <p:nvSpPr>
            <p:cNvPr id="171016" name="Text Box 7"/>
            <p:cNvSpPr txBox="1">
              <a:spLocks noChangeArrowheads="1"/>
            </p:cNvSpPr>
            <p:nvPr/>
          </p:nvSpPr>
          <p:spPr bwMode="auto">
            <a:xfrm rot="10800000">
              <a:off x="4967" y="798"/>
              <a:ext cx="513" cy="2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□ </a:t>
              </a:r>
              <a:r>
                <a:rPr lang="en-US" altLang="ko-KR" sz="1800" b="0" u="none" dirty="0" err="1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Adipocyte</a:t>
              </a:r>
              <a:r>
                <a:rPr lang="en-US" altLang="ko-KR" sz="1800" b="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 number</a:t>
              </a: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    (cells per fields)</a:t>
              </a:r>
            </a:p>
          </p:txBody>
        </p:sp>
        <p:sp>
          <p:nvSpPr>
            <p:cNvPr id="171017" name="Rectangle 8"/>
            <p:cNvSpPr>
              <a:spLocks noChangeArrowheads="1"/>
            </p:cNvSpPr>
            <p:nvPr/>
          </p:nvSpPr>
          <p:spPr bwMode="auto">
            <a:xfrm>
              <a:off x="1180" y="981"/>
              <a:ext cx="3389" cy="2267"/>
            </a:xfrm>
            <a:prstGeom prst="rect">
              <a:avLst/>
            </a:prstGeom>
            <a:solidFill>
              <a:schemeClr val="bg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endParaRPr lang="ko-KR" altLang="ko-KR" sz="1800" b="0" u="none">
                <a:solidFill>
                  <a:srgbClr val="4D4D4D"/>
                </a:solidFill>
                <a:latin typeface="휴먼옛체" panose="02030504000101010101" pitchFamily="18" charset="-127"/>
                <a:ea typeface="휴먼옛체" panose="02030504000101010101" pitchFamily="18" charset="-127"/>
              </a:endParaRPr>
            </a:p>
          </p:txBody>
        </p:sp>
        <p:sp>
          <p:nvSpPr>
            <p:cNvPr id="171018" name="Line 9"/>
            <p:cNvSpPr>
              <a:spLocks noChangeShapeType="1"/>
            </p:cNvSpPr>
            <p:nvPr/>
          </p:nvSpPr>
          <p:spPr bwMode="auto">
            <a:xfrm flipH="1">
              <a:off x="1111" y="3248"/>
              <a:ext cx="52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19" name="Line 10"/>
            <p:cNvSpPr>
              <a:spLocks noChangeShapeType="1"/>
            </p:cNvSpPr>
            <p:nvPr/>
          </p:nvSpPr>
          <p:spPr bwMode="auto">
            <a:xfrm flipH="1">
              <a:off x="1119" y="2567"/>
              <a:ext cx="51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0" name="Line 11"/>
            <p:cNvSpPr>
              <a:spLocks noChangeShapeType="1"/>
            </p:cNvSpPr>
            <p:nvPr/>
          </p:nvSpPr>
          <p:spPr bwMode="auto">
            <a:xfrm flipH="1">
              <a:off x="1119" y="1887"/>
              <a:ext cx="51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1" name="Line 12"/>
            <p:cNvSpPr>
              <a:spLocks noChangeShapeType="1"/>
            </p:cNvSpPr>
            <p:nvPr/>
          </p:nvSpPr>
          <p:spPr bwMode="auto">
            <a:xfrm flipH="1">
              <a:off x="1119" y="1206"/>
              <a:ext cx="51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2" name="Line 13"/>
            <p:cNvSpPr>
              <a:spLocks noChangeShapeType="1"/>
            </p:cNvSpPr>
            <p:nvPr/>
          </p:nvSpPr>
          <p:spPr bwMode="auto">
            <a:xfrm flipH="1">
              <a:off x="4586" y="3248"/>
              <a:ext cx="52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3" name="Line 14"/>
            <p:cNvSpPr>
              <a:spLocks noChangeShapeType="1"/>
            </p:cNvSpPr>
            <p:nvPr/>
          </p:nvSpPr>
          <p:spPr bwMode="auto">
            <a:xfrm flipH="1">
              <a:off x="4587" y="2659"/>
              <a:ext cx="52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4" name="Line 15"/>
            <p:cNvSpPr>
              <a:spLocks noChangeShapeType="1"/>
            </p:cNvSpPr>
            <p:nvPr/>
          </p:nvSpPr>
          <p:spPr bwMode="auto">
            <a:xfrm flipH="1">
              <a:off x="4586" y="2069"/>
              <a:ext cx="52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5" name="Line 16"/>
            <p:cNvSpPr>
              <a:spLocks noChangeShapeType="1"/>
            </p:cNvSpPr>
            <p:nvPr/>
          </p:nvSpPr>
          <p:spPr bwMode="auto">
            <a:xfrm flipH="1">
              <a:off x="4586" y="1479"/>
              <a:ext cx="52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6" name="Line 17"/>
            <p:cNvSpPr>
              <a:spLocks noChangeShapeType="1"/>
            </p:cNvSpPr>
            <p:nvPr/>
          </p:nvSpPr>
          <p:spPr bwMode="auto">
            <a:xfrm rot="16200000" flipH="1">
              <a:off x="1583" y="3283"/>
              <a:ext cx="54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7" name="Line 18"/>
            <p:cNvSpPr>
              <a:spLocks noChangeShapeType="1"/>
            </p:cNvSpPr>
            <p:nvPr/>
          </p:nvSpPr>
          <p:spPr bwMode="auto">
            <a:xfrm rot="16200000" flipH="1">
              <a:off x="2399" y="3283"/>
              <a:ext cx="54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8" name="Line 19"/>
            <p:cNvSpPr>
              <a:spLocks noChangeShapeType="1"/>
            </p:cNvSpPr>
            <p:nvPr/>
          </p:nvSpPr>
          <p:spPr bwMode="auto">
            <a:xfrm rot="16200000" flipH="1">
              <a:off x="3216" y="3283"/>
              <a:ext cx="54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29" name="Line 20"/>
            <p:cNvSpPr>
              <a:spLocks noChangeShapeType="1"/>
            </p:cNvSpPr>
            <p:nvPr/>
          </p:nvSpPr>
          <p:spPr bwMode="auto">
            <a:xfrm rot="16200000" flipH="1">
              <a:off x="4032" y="3283"/>
              <a:ext cx="54" cy="1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  <p:sp>
          <p:nvSpPr>
            <p:cNvPr id="171030" name="Text Box 21"/>
            <p:cNvSpPr txBox="1">
              <a:spLocks noChangeArrowheads="1"/>
            </p:cNvSpPr>
            <p:nvPr/>
          </p:nvSpPr>
          <p:spPr bwMode="auto">
            <a:xfrm>
              <a:off x="795" y="3108"/>
              <a:ext cx="271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0</a:t>
              </a:r>
            </a:p>
          </p:txBody>
        </p:sp>
        <p:sp>
          <p:nvSpPr>
            <p:cNvPr id="171031" name="Text Box 22"/>
            <p:cNvSpPr txBox="1">
              <a:spLocks noChangeArrowheads="1"/>
            </p:cNvSpPr>
            <p:nvPr/>
          </p:nvSpPr>
          <p:spPr bwMode="auto">
            <a:xfrm>
              <a:off x="795" y="2342"/>
              <a:ext cx="271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10</a:t>
              </a:r>
            </a:p>
          </p:txBody>
        </p:sp>
        <p:sp>
          <p:nvSpPr>
            <p:cNvPr id="171032" name="Text Box 23"/>
            <p:cNvSpPr txBox="1">
              <a:spLocks noChangeArrowheads="1"/>
            </p:cNvSpPr>
            <p:nvPr/>
          </p:nvSpPr>
          <p:spPr bwMode="auto">
            <a:xfrm>
              <a:off x="793" y="1661"/>
              <a:ext cx="2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20</a:t>
              </a:r>
            </a:p>
          </p:txBody>
        </p:sp>
        <p:sp>
          <p:nvSpPr>
            <p:cNvPr id="171033" name="Text Box 24"/>
            <p:cNvSpPr txBox="1">
              <a:spLocks noChangeArrowheads="1"/>
            </p:cNvSpPr>
            <p:nvPr/>
          </p:nvSpPr>
          <p:spPr bwMode="auto">
            <a:xfrm>
              <a:off x="793" y="990"/>
              <a:ext cx="2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30</a:t>
              </a:r>
            </a:p>
          </p:txBody>
        </p:sp>
        <p:sp>
          <p:nvSpPr>
            <p:cNvPr id="171034" name="Text Box 25"/>
            <p:cNvSpPr txBox="1">
              <a:spLocks noChangeArrowheads="1"/>
            </p:cNvSpPr>
            <p:nvPr/>
          </p:nvSpPr>
          <p:spPr bwMode="auto">
            <a:xfrm>
              <a:off x="4623" y="3114"/>
              <a:ext cx="27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0</a:t>
              </a:r>
            </a:p>
          </p:txBody>
        </p:sp>
        <p:sp>
          <p:nvSpPr>
            <p:cNvPr id="171035" name="Text Box 26"/>
            <p:cNvSpPr txBox="1">
              <a:spLocks noChangeArrowheads="1"/>
            </p:cNvSpPr>
            <p:nvPr/>
          </p:nvSpPr>
          <p:spPr bwMode="auto">
            <a:xfrm>
              <a:off x="4649" y="2428"/>
              <a:ext cx="272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10</a:t>
              </a:r>
            </a:p>
          </p:txBody>
        </p:sp>
        <p:sp>
          <p:nvSpPr>
            <p:cNvPr id="171036" name="Text Box 27"/>
            <p:cNvSpPr txBox="1">
              <a:spLocks noChangeArrowheads="1"/>
            </p:cNvSpPr>
            <p:nvPr/>
          </p:nvSpPr>
          <p:spPr bwMode="auto">
            <a:xfrm>
              <a:off x="4649" y="1834"/>
              <a:ext cx="2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20</a:t>
              </a:r>
            </a:p>
          </p:txBody>
        </p:sp>
        <p:sp>
          <p:nvSpPr>
            <p:cNvPr id="171037" name="Text Box 28"/>
            <p:cNvSpPr txBox="1">
              <a:spLocks noChangeArrowheads="1"/>
            </p:cNvSpPr>
            <p:nvPr/>
          </p:nvSpPr>
          <p:spPr bwMode="auto">
            <a:xfrm>
              <a:off x="4649" y="1244"/>
              <a:ext cx="2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30</a:t>
              </a:r>
            </a:p>
          </p:txBody>
        </p:sp>
        <p:sp>
          <p:nvSpPr>
            <p:cNvPr id="171038" name="Rectangle 29"/>
            <p:cNvSpPr>
              <a:spLocks noChangeArrowheads="1"/>
            </p:cNvSpPr>
            <p:nvPr/>
          </p:nvSpPr>
          <p:spPr bwMode="auto">
            <a:xfrm>
              <a:off x="1564" y="2794"/>
              <a:ext cx="91" cy="91"/>
            </a:xfrm>
            <a:prstGeom prst="rect">
              <a:avLst/>
            </a:prstGeom>
            <a:solidFill>
              <a:schemeClr val="tx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39" name="Rectangle 30"/>
            <p:cNvSpPr>
              <a:spLocks noChangeArrowheads="1"/>
            </p:cNvSpPr>
            <p:nvPr/>
          </p:nvSpPr>
          <p:spPr bwMode="auto">
            <a:xfrm>
              <a:off x="1565" y="3194"/>
              <a:ext cx="91" cy="91"/>
            </a:xfrm>
            <a:prstGeom prst="rect">
              <a:avLst/>
            </a:prstGeom>
            <a:solidFill>
              <a:schemeClr val="bg1"/>
            </a:solidFill>
            <a:ln w="635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40" name="Rectangle 31"/>
            <p:cNvSpPr>
              <a:spLocks noChangeArrowheads="1"/>
            </p:cNvSpPr>
            <p:nvPr/>
          </p:nvSpPr>
          <p:spPr bwMode="auto">
            <a:xfrm>
              <a:off x="2381" y="2704"/>
              <a:ext cx="91" cy="91"/>
            </a:xfrm>
            <a:prstGeom prst="rect">
              <a:avLst/>
            </a:prstGeom>
            <a:solidFill>
              <a:schemeClr val="tx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41" name="Rectangle 32"/>
            <p:cNvSpPr>
              <a:spLocks noChangeArrowheads="1"/>
            </p:cNvSpPr>
            <p:nvPr/>
          </p:nvSpPr>
          <p:spPr bwMode="auto">
            <a:xfrm>
              <a:off x="3197" y="1833"/>
              <a:ext cx="91" cy="91"/>
            </a:xfrm>
            <a:prstGeom prst="rect">
              <a:avLst/>
            </a:prstGeom>
            <a:solidFill>
              <a:schemeClr val="tx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42" name="Rectangle 33"/>
            <p:cNvSpPr>
              <a:spLocks noChangeArrowheads="1"/>
            </p:cNvSpPr>
            <p:nvPr/>
          </p:nvSpPr>
          <p:spPr bwMode="auto">
            <a:xfrm>
              <a:off x="4014" y="1216"/>
              <a:ext cx="91" cy="91"/>
            </a:xfrm>
            <a:prstGeom prst="rect">
              <a:avLst/>
            </a:prstGeom>
            <a:solidFill>
              <a:schemeClr val="tx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43" name="Rectangle 34"/>
            <p:cNvSpPr>
              <a:spLocks noChangeArrowheads="1"/>
            </p:cNvSpPr>
            <p:nvPr/>
          </p:nvSpPr>
          <p:spPr bwMode="auto">
            <a:xfrm>
              <a:off x="2381" y="3121"/>
              <a:ext cx="91" cy="91"/>
            </a:xfrm>
            <a:prstGeom prst="rect">
              <a:avLst/>
            </a:prstGeom>
            <a:solidFill>
              <a:schemeClr val="bg1"/>
            </a:solidFill>
            <a:ln w="635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44" name="Rectangle 35"/>
            <p:cNvSpPr>
              <a:spLocks noChangeArrowheads="1"/>
            </p:cNvSpPr>
            <p:nvPr/>
          </p:nvSpPr>
          <p:spPr bwMode="auto">
            <a:xfrm>
              <a:off x="3197" y="2813"/>
              <a:ext cx="91" cy="91"/>
            </a:xfrm>
            <a:prstGeom prst="rect">
              <a:avLst/>
            </a:prstGeom>
            <a:solidFill>
              <a:schemeClr val="bg1"/>
            </a:solidFill>
            <a:ln w="635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sp>
          <p:nvSpPr>
            <p:cNvPr id="171045" name="Rectangle 36"/>
            <p:cNvSpPr>
              <a:spLocks noChangeArrowheads="1"/>
            </p:cNvSpPr>
            <p:nvPr/>
          </p:nvSpPr>
          <p:spPr bwMode="auto">
            <a:xfrm>
              <a:off x="4014" y="1524"/>
              <a:ext cx="91" cy="91"/>
            </a:xfrm>
            <a:prstGeom prst="rect">
              <a:avLst/>
            </a:prstGeom>
            <a:solidFill>
              <a:schemeClr val="bg1"/>
            </a:solidFill>
            <a:ln w="6350" cap="sq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 u="none"/>
            </a:p>
          </p:txBody>
        </p:sp>
        <p:cxnSp>
          <p:nvCxnSpPr>
            <p:cNvPr id="171046" name="AutoShape 37"/>
            <p:cNvCxnSpPr>
              <a:cxnSpLocks noChangeShapeType="1"/>
              <a:stCxn id="171038" idx="3"/>
              <a:endCxn id="171040" idx="1"/>
            </p:cNvCxnSpPr>
            <p:nvPr/>
          </p:nvCxnSpPr>
          <p:spPr bwMode="auto">
            <a:xfrm flipV="1">
              <a:off x="1663" y="2750"/>
              <a:ext cx="710" cy="90"/>
            </a:xfrm>
            <a:prstGeom prst="straightConnector1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047" name="AutoShape 38"/>
            <p:cNvCxnSpPr>
              <a:cxnSpLocks noChangeShapeType="1"/>
            </p:cNvCxnSpPr>
            <p:nvPr/>
          </p:nvCxnSpPr>
          <p:spPr bwMode="auto">
            <a:xfrm flipV="1">
              <a:off x="2427" y="1888"/>
              <a:ext cx="816" cy="871"/>
            </a:xfrm>
            <a:prstGeom prst="straightConnector1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048" name="AutoShape 39"/>
            <p:cNvCxnSpPr>
              <a:cxnSpLocks noChangeShapeType="1"/>
            </p:cNvCxnSpPr>
            <p:nvPr/>
          </p:nvCxnSpPr>
          <p:spPr bwMode="auto">
            <a:xfrm flipV="1">
              <a:off x="3251" y="1298"/>
              <a:ext cx="763" cy="553"/>
            </a:xfrm>
            <a:prstGeom prst="straightConnector1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049" name="AutoShape 40"/>
            <p:cNvCxnSpPr>
              <a:cxnSpLocks noChangeShapeType="1"/>
              <a:stCxn id="171039" idx="3"/>
              <a:endCxn id="171043" idx="1"/>
            </p:cNvCxnSpPr>
            <p:nvPr/>
          </p:nvCxnSpPr>
          <p:spPr bwMode="auto">
            <a:xfrm flipV="1">
              <a:off x="1656" y="3167"/>
              <a:ext cx="725" cy="73"/>
            </a:xfrm>
            <a:prstGeom prst="straightConnector1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050" name="AutoShape 41"/>
            <p:cNvCxnSpPr>
              <a:cxnSpLocks noChangeShapeType="1"/>
              <a:endCxn id="171044" idx="1"/>
            </p:cNvCxnSpPr>
            <p:nvPr/>
          </p:nvCxnSpPr>
          <p:spPr bwMode="auto">
            <a:xfrm flipV="1">
              <a:off x="2463" y="2859"/>
              <a:ext cx="734" cy="280"/>
            </a:xfrm>
            <a:prstGeom prst="straightConnector1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051" name="AutoShape 42"/>
            <p:cNvCxnSpPr>
              <a:cxnSpLocks noChangeShapeType="1"/>
              <a:stCxn id="171045" idx="2"/>
              <a:endCxn id="171044" idx="0"/>
            </p:cNvCxnSpPr>
            <p:nvPr/>
          </p:nvCxnSpPr>
          <p:spPr bwMode="auto">
            <a:xfrm flipH="1">
              <a:off x="3243" y="1615"/>
              <a:ext cx="817" cy="1198"/>
            </a:xfrm>
            <a:prstGeom prst="straightConnector1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2399" y="2567"/>
              <a:ext cx="52" cy="137"/>
              <a:chOff x="721" y="3475"/>
              <a:chExt cx="52" cy="137"/>
            </a:xfrm>
          </p:grpSpPr>
          <p:sp>
            <p:nvSpPr>
              <p:cNvPr id="171082" name="Line 44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83" name="Line 45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1583" y="2658"/>
              <a:ext cx="52" cy="137"/>
              <a:chOff x="721" y="3475"/>
              <a:chExt cx="52" cy="137"/>
            </a:xfrm>
          </p:grpSpPr>
          <p:sp>
            <p:nvSpPr>
              <p:cNvPr id="171080" name="Line 47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81" name="Line 48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Group 49"/>
            <p:cNvGrpSpPr>
              <a:grpSpLocks/>
            </p:cNvGrpSpPr>
            <p:nvPr/>
          </p:nvGrpSpPr>
          <p:grpSpPr bwMode="auto">
            <a:xfrm>
              <a:off x="3209" y="1706"/>
              <a:ext cx="52" cy="137"/>
              <a:chOff x="721" y="3475"/>
              <a:chExt cx="52" cy="137"/>
            </a:xfrm>
          </p:grpSpPr>
          <p:sp>
            <p:nvSpPr>
              <p:cNvPr id="171078" name="Line 50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79" name="Line 51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4026" y="1071"/>
              <a:ext cx="52" cy="137"/>
              <a:chOff x="721" y="3475"/>
              <a:chExt cx="52" cy="137"/>
            </a:xfrm>
          </p:grpSpPr>
          <p:sp>
            <p:nvSpPr>
              <p:cNvPr id="171076" name="Line 53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77" name="Line 54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585" y="3057"/>
              <a:ext cx="52" cy="137"/>
              <a:chOff x="721" y="3475"/>
              <a:chExt cx="52" cy="137"/>
            </a:xfrm>
          </p:grpSpPr>
          <p:sp>
            <p:nvSpPr>
              <p:cNvPr id="171074" name="Line 56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75" name="Line 57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2399" y="2986"/>
              <a:ext cx="52" cy="137"/>
              <a:chOff x="721" y="3475"/>
              <a:chExt cx="52" cy="137"/>
            </a:xfrm>
          </p:grpSpPr>
          <p:sp>
            <p:nvSpPr>
              <p:cNvPr id="171072" name="Line 59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73" name="Line 60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3209" y="2668"/>
              <a:ext cx="52" cy="137"/>
              <a:chOff x="721" y="3475"/>
              <a:chExt cx="52" cy="137"/>
            </a:xfrm>
          </p:grpSpPr>
          <p:sp>
            <p:nvSpPr>
              <p:cNvPr id="171070" name="Line 62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71" name="Line 63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>
              <a:off x="4023" y="1389"/>
              <a:ext cx="52" cy="137"/>
              <a:chOff x="721" y="3475"/>
              <a:chExt cx="52" cy="137"/>
            </a:xfrm>
          </p:grpSpPr>
          <p:sp>
            <p:nvSpPr>
              <p:cNvPr id="171068" name="Line 65"/>
              <p:cNvSpPr>
                <a:spLocks noChangeShapeType="1"/>
              </p:cNvSpPr>
              <p:nvPr/>
            </p:nvSpPr>
            <p:spPr bwMode="auto">
              <a:xfrm flipV="1">
                <a:off x="748" y="3475"/>
                <a:ext cx="0" cy="137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171069" name="Line 66"/>
              <p:cNvSpPr>
                <a:spLocks noChangeShapeType="1"/>
              </p:cNvSpPr>
              <p:nvPr/>
            </p:nvSpPr>
            <p:spPr bwMode="auto">
              <a:xfrm flipH="1">
                <a:off x="721" y="3475"/>
                <a:ext cx="52" cy="1"/>
              </a:xfrm>
              <a:prstGeom prst="line">
                <a:avLst/>
              </a:prstGeom>
              <a:noFill/>
              <a:ln w="190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71060" name="Text Box 67"/>
            <p:cNvSpPr txBox="1">
              <a:spLocks noChangeArrowheads="1"/>
            </p:cNvSpPr>
            <p:nvPr/>
          </p:nvSpPr>
          <p:spPr bwMode="auto">
            <a:xfrm>
              <a:off x="1474" y="3305"/>
              <a:ext cx="27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0</a:t>
              </a:r>
            </a:p>
          </p:txBody>
        </p:sp>
        <p:sp>
          <p:nvSpPr>
            <p:cNvPr id="171061" name="Text Box 68"/>
            <p:cNvSpPr txBox="1">
              <a:spLocks noChangeArrowheads="1"/>
            </p:cNvSpPr>
            <p:nvPr/>
          </p:nvSpPr>
          <p:spPr bwMode="auto">
            <a:xfrm>
              <a:off x="2290" y="3291"/>
              <a:ext cx="272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5</a:t>
              </a:r>
            </a:p>
          </p:txBody>
        </p:sp>
        <p:sp>
          <p:nvSpPr>
            <p:cNvPr id="171062" name="Text Box 69"/>
            <p:cNvSpPr txBox="1">
              <a:spLocks noChangeArrowheads="1"/>
            </p:cNvSpPr>
            <p:nvPr/>
          </p:nvSpPr>
          <p:spPr bwMode="auto">
            <a:xfrm>
              <a:off x="3116" y="3303"/>
              <a:ext cx="31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50</a:t>
              </a:r>
            </a:p>
          </p:txBody>
        </p:sp>
        <p:sp>
          <p:nvSpPr>
            <p:cNvPr id="171063" name="Text Box 70"/>
            <p:cNvSpPr txBox="1">
              <a:spLocks noChangeArrowheads="1"/>
            </p:cNvSpPr>
            <p:nvPr/>
          </p:nvSpPr>
          <p:spPr bwMode="auto">
            <a:xfrm>
              <a:off x="3851" y="3300"/>
              <a:ext cx="40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500</a:t>
              </a:r>
            </a:p>
          </p:txBody>
        </p:sp>
        <p:sp>
          <p:nvSpPr>
            <p:cNvPr id="171064" name="Text Box 71"/>
            <p:cNvSpPr txBox="1">
              <a:spLocks noChangeArrowheads="1"/>
            </p:cNvSpPr>
            <p:nvPr/>
          </p:nvSpPr>
          <p:spPr bwMode="auto">
            <a:xfrm>
              <a:off x="1831" y="3461"/>
              <a:ext cx="199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sq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Symbol" panose="05050102010706020507" pitchFamily="18" charset="2"/>
                <a:buNone/>
              </a:pPr>
              <a:r>
                <a:rPr lang="en-US" altLang="ko-KR" sz="1800" b="0" u="none" dirty="0" err="1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Asc</a:t>
              </a:r>
              <a:r>
                <a:rPr lang="en-US" altLang="ko-KR" sz="1800" b="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-P (</a:t>
              </a:r>
              <a:r>
                <a:rPr lang="el-GR" altLang="ko-KR" sz="180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μ</a:t>
              </a:r>
              <a:r>
                <a:rPr lang="en-US" altLang="ko-KR" sz="1800" b="0" u="none" dirty="0">
                  <a:solidFill>
                    <a:srgbClr val="4D4D4D"/>
                  </a:solidFill>
                  <a:latin typeface="휴먼옛체" panose="02030504000101010101" pitchFamily="18" charset="-127"/>
                  <a:ea typeface="휴먼옛체" panose="02030504000101010101" pitchFamily="18" charset="-127"/>
                </a:rPr>
                <a:t>M)</a:t>
              </a:r>
              <a:endParaRPr lang="el-GR" altLang="ko-KR" sz="1800" b="0" u="none" dirty="0">
                <a:solidFill>
                  <a:srgbClr val="4D4D4D"/>
                </a:solidFill>
                <a:latin typeface="휴먼옛체" panose="02030504000101010101" pitchFamily="18" charset="-127"/>
                <a:ea typeface="휴먼옛체" panose="02030504000101010101" pitchFamily="18" charset="-127"/>
              </a:endParaRPr>
            </a:p>
          </p:txBody>
        </p:sp>
        <p:sp>
          <p:nvSpPr>
            <p:cNvPr id="478280" name="AutoShape 72"/>
            <p:cNvSpPr>
              <a:spLocks noChangeArrowheads="1"/>
            </p:cNvSpPr>
            <p:nvPr/>
          </p:nvSpPr>
          <p:spPr bwMode="auto">
            <a:xfrm flipV="1">
              <a:off x="3289" y="1706"/>
              <a:ext cx="45" cy="42"/>
            </a:xfrm>
            <a:prstGeom prst="star5">
              <a:avLst/>
            </a:prstGeom>
            <a:solidFill>
              <a:schemeClr val="tx2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>
                <a:defRPr/>
              </a:pPr>
              <a:endParaRPr lang="ko-KR" altLang="en-US" u="none"/>
            </a:p>
          </p:txBody>
        </p:sp>
        <p:sp>
          <p:nvSpPr>
            <p:cNvPr id="478281" name="AutoShape 73"/>
            <p:cNvSpPr>
              <a:spLocks noChangeArrowheads="1"/>
            </p:cNvSpPr>
            <p:nvPr/>
          </p:nvSpPr>
          <p:spPr bwMode="auto">
            <a:xfrm flipV="1">
              <a:off x="4150" y="1117"/>
              <a:ext cx="45" cy="41"/>
            </a:xfrm>
            <a:prstGeom prst="star5">
              <a:avLst/>
            </a:prstGeom>
            <a:solidFill>
              <a:schemeClr val="bg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>
                <a:defRPr/>
              </a:pPr>
              <a:endParaRPr lang="ko-KR" altLang="en-US" u="none"/>
            </a:p>
          </p:txBody>
        </p:sp>
        <p:sp>
          <p:nvSpPr>
            <p:cNvPr id="478282" name="AutoShape 74"/>
            <p:cNvSpPr>
              <a:spLocks noChangeArrowheads="1"/>
            </p:cNvSpPr>
            <p:nvPr/>
          </p:nvSpPr>
          <p:spPr bwMode="auto">
            <a:xfrm flipV="1">
              <a:off x="4150" y="1434"/>
              <a:ext cx="45" cy="45"/>
            </a:xfrm>
            <a:prstGeom prst="star5">
              <a:avLst/>
            </a:prstGeom>
            <a:solidFill>
              <a:schemeClr val="bg1"/>
            </a:solidFill>
            <a:ln w="25400" cap="sq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l">
                <a:defRPr/>
              </a:pPr>
              <a:endParaRPr lang="ko-KR" altLang="en-US" u="none"/>
            </a:p>
          </p:txBody>
        </p:sp>
      </p:grpSp>
      <p:sp>
        <p:nvSpPr>
          <p:cNvPr id="171014" name="Rectangle 75"/>
          <p:cNvSpPr>
            <a:spLocks noChangeArrowheads="1"/>
          </p:cNvSpPr>
          <p:nvPr/>
        </p:nvSpPr>
        <p:spPr bwMode="auto">
          <a:xfrm>
            <a:off x="5595938" y="1331476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i="1" u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vitro </a:t>
            </a:r>
            <a:r>
              <a:rPr lang="en-US" altLang="ko-KR" sz="1800" u="non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trial</a:t>
            </a:r>
          </a:p>
        </p:txBody>
      </p:sp>
    </p:spTree>
    <p:extLst>
      <p:ext uri="{BB962C8B-B14F-4D97-AF65-F5344CB8AC3E}">
        <p14:creationId xmlns:p14="http://schemas.microsoft.com/office/powerpoint/2010/main" xmlns="" val="9857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905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o-KR" altLang="en-US" sz="2800" i="0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비타민 </a:t>
            </a:r>
            <a:r>
              <a:rPr lang="en-US" altLang="ko-KR" sz="2800" i="0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 </a:t>
            </a:r>
            <a:r>
              <a:rPr lang="ko-KR" altLang="en-US" sz="2800" i="0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첨가에 의한 한우 지방전구세포의 분화</a:t>
            </a:r>
            <a:endParaRPr lang="ko-KR" altLang="en-US" sz="2800" i="0" dirty="0">
              <a:solidFill>
                <a:schemeClr val="accent3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38499"/>
            <a:ext cx="82804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Rectangle 6"/>
          <p:cNvSpPr>
            <a:spLocks noChangeArrowheads="1"/>
          </p:cNvSpPr>
          <p:nvPr/>
        </p:nvSpPr>
        <p:spPr bwMode="auto">
          <a:xfrm>
            <a:off x="1143000" y="4440461"/>
            <a:ext cx="6934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800" b="0" u="none">
                <a:solidFill>
                  <a:srgbClr val="003300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Control                                     Vitamin C</a:t>
            </a:r>
          </a:p>
        </p:txBody>
      </p:sp>
      <p:sp>
        <p:nvSpPr>
          <p:cNvPr id="172037" name="Rectangle 7"/>
          <p:cNvSpPr>
            <a:spLocks noChangeArrowheads="1"/>
          </p:cNvSpPr>
          <p:nvPr/>
        </p:nvSpPr>
        <p:spPr bwMode="auto">
          <a:xfrm>
            <a:off x="6243638" y="1052736"/>
            <a:ext cx="1423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i="1" u="none">
                <a:solidFill>
                  <a:srgbClr val="0033CC"/>
                </a:solidFill>
              </a:rPr>
              <a:t>In vitro </a:t>
            </a:r>
            <a:r>
              <a:rPr lang="en-US" altLang="ko-KR" sz="1800" u="none">
                <a:solidFill>
                  <a:srgbClr val="0033CC"/>
                </a:solidFill>
              </a:rPr>
              <a:t> trial</a:t>
            </a:r>
          </a:p>
        </p:txBody>
      </p:sp>
      <p:sp>
        <p:nvSpPr>
          <p:cNvPr id="476168" name="Rectangle 8"/>
          <p:cNvSpPr>
            <a:spLocks noChangeArrowheads="1"/>
          </p:cNvSpPr>
          <p:nvPr/>
        </p:nvSpPr>
        <p:spPr bwMode="auto">
          <a:xfrm>
            <a:off x="7678738" y="1059086"/>
            <a:ext cx="925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ko-KR" u="none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(×200)</a:t>
            </a:r>
            <a:br>
              <a:rPr lang="en-US" altLang="ko-KR" u="none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ko-KR" u="none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988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C:\Documents and Settings\corntktg\My Documents\My Pictures\비타민C-contr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1989485"/>
            <a:ext cx="38163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4" descr="C:\Documents and Settings\corntktg\My Documents\My Pictures\비타민C-treatment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825" y="1989485"/>
            <a:ext cx="38417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92275" y="126876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938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Before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03950" y="1273523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938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After</a:t>
            </a:r>
          </a:p>
        </p:txBody>
      </p:sp>
      <p:sp>
        <p:nvSpPr>
          <p:cNvPr id="101382" name="TextBox 7"/>
          <p:cNvSpPr txBox="1">
            <a:spLocks noChangeArrowheads="1"/>
          </p:cNvSpPr>
          <p:nvPr/>
        </p:nvSpPr>
        <p:spPr bwMode="auto">
          <a:xfrm>
            <a:off x="0" y="21070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latinLnBrk="1" hangingPunct="1"/>
            <a:r>
              <a:rPr kumimoji="0" lang="ko-KR" altLang="en-US" sz="2800" dirty="0">
                <a:solidFill>
                  <a:schemeClr val="accent3"/>
                </a:solidFill>
                <a:latin typeface="HY헤드라인M" pitchFamily="18" charset="-127"/>
                <a:ea typeface="HY헤드라인M" pitchFamily="18" charset="-127"/>
              </a:rPr>
              <a:t> 보호 비타민</a:t>
            </a:r>
            <a:r>
              <a:rPr kumimoji="0" lang="en-US" altLang="ko-KR" sz="2800" dirty="0">
                <a:solidFill>
                  <a:schemeClr val="accent3"/>
                </a:solidFill>
                <a:latin typeface="HY헤드라인M" pitchFamily="18" charset="-127"/>
                <a:ea typeface="HY헤드라인M" pitchFamily="18" charset="-127"/>
              </a:rPr>
              <a:t>C</a:t>
            </a:r>
            <a:r>
              <a:rPr kumimoji="0" lang="ko-KR" altLang="en-US" sz="2800" dirty="0">
                <a:solidFill>
                  <a:schemeClr val="accent3"/>
                </a:solidFill>
                <a:latin typeface="HY헤드라인M" pitchFamily="18" charset="-127"/>
                <a:ea typeface="HY헤드라인M" pitchFamily="18" charset="-127"/>
              </a:rPr>
              <a:t>와 지방세포분화 </a:t>
            </a:r>
            <a:endParaRPr kumimoji="0" lang="en-US" altLang="ko-KR" sz="2800" dirty="0">
              <a:solidFill>
                <a:schemeClr val="accent3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2"/>
          <p:cNvGrpSpPr>
            <a:grpSpLocks/>
          </p:cNvGrpSpPr>
          <p:nvPr/>
        </p:nvGrpSpPr>
        <p:grpSpPr bwMode="auto">
          <a:xfrm>
            <a:off x="899592" y="4570636"/>
            <a:ext cx="7315200" cy="1711325"/>
            <a:chOff x="576" y="3024"/>
            <a:chExt cx="4608" cy="1078"/>
          </a:xfrm>
        </p:grpSpPr>
        <p:pic>
          <p:nvPicPr>
            <p:cNvPr id="173068" name="Picture 1029" descr="바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3024"/>
              <a:ext cx="4608" cy="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9" name="Rectangle 1030"/>
            <p:cNvSpPr>
              <a:spLocks noChangeArrowheads="1"/>
            </p:cNvSpPr>
            <p:nvPr/>
          </p:nvSpPr>
          <p:spPr bwMode="auto">
            <a:xfrm>
              <a:off x="825" y="3211"/>
              <a:ext cx="4050" cy="679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ko-KR" altLang="en-US" dirty="0">
                  <a:solidFill>
                    <a:srgbClr val="FF0066"/>
                  </a:solidFill>
                  <a:latin typeface="ＭＳ Ｐゴシック" panose="020B0600070205080204" pitchFamily="34" charset="-128"/>
                </a:rPr>
                <a:t>지방세포 분화 조절을 통하여</a:t>
              </a:r>
              <a:endParaRPr kumimoji="0" lang="en-US" altLang="ko-KR" dirty="0">
                <a:solidFill>
                  <a:srgbClr val="FF0066"/>
                </a:solidFill>
                <a:latin typeface="ＭＳ Ｐゴシック" panose="020B0600070205080204" pitchFamily="34" charset="-128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ko-KR" altLang="en-US" dirty="0" err="1">
                  <a:solidFill>
                    <a:srgbClr val="FF0066"/>
                  </a:solidFill>
                  <a:latin typeface="ＭＳ Ｐゴシック" panose="020B0600070205080204" pitchFamily="34" charset="-128"/>
                </a:rPr>
                <a:t>마블링</a:t>
              </a:r>
              <a:r>
                <a:rPr kumimoji="0" lang="ko-KR" altLang="en-US" dirty="0">
                  <a:solidFill>
                    <a:srgbClr val="FF0066"/>
                  </a:solidFill>
                  <a:latin typeface="ＭＳ Ｐゴシック" panose="020B0600070205080204" pitchFamily="34" charset="-128"/>
                </a:rPr>
                <a:t> 스코어를 향상시킬 수 있다</a:t>
              </a:r>
            </a:p>
          </p:txBody>
        </p:sp>
      </p:grpSp>
      <p:grpSp>
        <p:nvGrpSpPr>
          <p:cNvPr id="3" name="Group 1031"/>
          <p:cNvGrpSpPr>
            <a:grpSpLocks/>
          </p:cNvGrpSpPr>
          <p:nvPr/>
        </p:nvGrpSpPr>
        <p:grpSpPr bwMode="auto">
          <a:xfrm>
            <a:off x="2362200" y="1052736"/>
            <a:ext cx="4241800" cy="774700"/>
            <a:chOff x="1746" y="720"/>
            <a:chExt cx="2267" cy="488"/>
          </a:xfrm>
        </p:grpSpPr>
        <p:sp>
          <p:nvSpPr>
            <p:cNvPr id="173066" name="AutoShape 1032"/>
            <p:cNvSpPr>
              <a:spLocks noChangeArrowheads="1"/>
            </p:cNvSpPr>
            <p:nvPr/>
          </p:nvSpPr>
          <p:spPr bwMode="auto">
            <a:xfrm>
              <a:off x="1746" y="720"/>
              <a:ext cx="2267" cy="488"/>
            </a:xfrm>
            <a:prstGeom prst="roundRect">
              <a:avLst>
                <a:gd name="adj" fmla="val 14560"/>
              </a:avLst>
            </a:prstGeom>
            <a:gradFill rotWithShape="1">
              <a:gsLst>
                <a:gs pos="0">
                  <a:srgbClr val="99FF99"/>
                </a:gs>
                <a:gs pos="100000">
                  <a:srgbClr val="009900"/>
                </a:gs>
              </a:gsLst>
              <a:lin ang="2700000" scaled="1"/>
            </a:gradFill>
            <a:ln w="19050" algn="ctr">
              <a:solidFill>
                <a:srgbClr val="99FF99"/>
              </a:solidFill>
              <a:round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1017" name="Rectangle 1033"/>
            <p:cNvSpPr>
              <a:spLocks noChangeArrowheads="1"/>
            </p:cNvSpPr>
            <p:nvPr/>
          </p:nvSpPr>
          <p:spPr bwMode="auto">
            <a:xfrm>
              <a:off x="2016" y="816"/>
              <a:ext cx="17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24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마블링</a:t>
              </a:r>
              <a:r>
                <a:rPr lang="ko-KR" altLang="en-US" sz="2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= </a:t>
              </a:r>
              <a:r>
                <a:rPr lang="ko-KR" altLang="en-US" sz="24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근내지방조직</a:t>
              </a:r>
              <a:endParaRPr lang="ko-KR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71028" name="Text Box 1044"/>
          <p:cNvSpPr txBox="1">
            <a:spLocks noChangeArrowheads="1"/>
          </p:cNvSpPr>
          <p:nvPr/>
        </p:nvSpPr>
        <p:spPr bwMode="auto">
          <a:xfrm>
            <a:off x="685800" y="2069204"/>
            <a:ext cx="777240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lnSpc>
                <a:spcPct val="160000"/>
              </a:lnSpc>
              <a:spcBef>
                <a:spcPct val="50000"/>
              </a:spcBef>
              <a:spcAft>
                <a:spcPct val="5000"/>
              </a:spcAft>
              <a:buClr>
                <a:srgbClr val="FF9900"/>
              </a:buClr>
              <a:buFontTx/>
              <a:buNone/>
            </a:pPr>
            <a:r>
              <a:rPr lang="ko-KR" altLang="en-US" sz="2800" dirty="0" err="1">
                <a:solidFill>
                  <a:prstClr val="black"/>
                </a:solidFill>
                <a:latin typeface="ＭＳ Ｐゴシック" panose="020B0600070205080204" pitchFamily="34" charset="-128"/>
              </a:rPr>
              <a:t>마블링을</a:t>
            </a:r>
            <a:r>
              <a:rPr lang="ko-KR" altLang="en-US" sz="2800" dirty="0">
                <a:solidFill>
                  <a:prstClr val="black"/>
                </a:solidFill>
                <a:latin typeface="ＭＳ Ｐゴシック" panose="020B0600070205080204" pitchFamily="34" charset="-128"/>
              </a:rPr>
              <a:t> 증가시키기 위해서는 </a:t>
            </a:r>
            <a:r>
              <a:rPr lang="ko-KR" altLang="en-US" sz="2800" dirty="0">
                <a:solidFill>
                  <a:srgbClr val="3333CC"/>
                </a:solidFill>
                <a:latin typeface="ＭＳ Ｐゴシック" panose="020B0600070205080204" pitchFamily="34" charset="-128"/>
              </a:rPr>
              <a:t>지방전구세포에서 지방세포로의 분화가 열쇠</a:t>
            </a: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마블링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향상은 가능한가</a:t>
            </a:r>
          </a:p>
        </p:txBody>
      </p:sp>
      <p:grpSp>
        <p:nvGrpSpPr>
          <p:cNvPr id="4" name="Group 1051"/>
          <p:cNvGrpSpPr>
            <a:grpSpLocks/>
          </p:cNvGrpSpPr>
          <p:nvPr/>
        </p:nvGrpSpPr>
        <p:grpSpPr bwMode="auto">
          <a:xfrm>
            <a:off x="3276600" y="3656236"/>
            <a:ext cx="2590800" cy="1066800"/>
            <a:chOff x="2064" y="2448"/>
            <a:chExt cx="1632" cy="672"/>
          </a:xfrm>
        </p:grpSpPr>
        <p:pic>
          <p:nvPicPr>
            <p:cNvPr id="173064" name="Picture 1045" descr="화살표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498"/>
              <a:ext cx="1344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34" name="Text Box 1050"/>
            <p:cNvSpPr txBox="1">
              <a:spLocks noChangeArrowheads="1"/>
            </p:cNvSpPr>
            <p:nvPr/>
          </p:nvSpPr>
          <p:spPr bwMode="auto">
            <a:xfrm>
              <a:off x="2064" y="2448"/>
              <a:ext cx="16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3200">
                  <a:solidFill>
                    <a:prstClr val="black"/>
                  </a:solidFill>
                  <a:latin typeface="휴먼매직체" pitchFamily="18" charset="-127"/>
                  <a:ea typeface="휴먼매직체" pitchFamily="18" charset="-127"/>
                </a:rPr>
                <a:t>영 양 소</a:t>
              </a: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4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8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27"/>
          <p:cNvSpPr>
            <a:spLocks noChangeArrowheads="1"/>
          </p:cNvSpPr>
          <p:nvPr/>
        </p:nvSpPr>
        <p:spPr bwMode="auto">
          <a:xfrm>
            <a:off x="323528" y="1052736"/>
            <a:ext cx="8534400" cy="5105400"/>
          </a:xfrm>
          <a:prstGeom prst="rect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75107" name="Rectangle 1028"/>
          <p:cNvSpPr>
            <a:spLocks noChangeArrowheads="1"/>
          </p:cNvSpPr>
          <p:nvPr/>
        </p:nvSpPr>
        <p:spPr bwMode="auto">
          <a:xfrm>
            <a:off x="399728" y="1128936"/>
            <a:ext cx="8382000" cy="4953000"/>
          </a:xfrm>
          <a:prstGeom prst="rect">
            <a:avLst/>
          </a:prstGeom>
          <a:solidFill>
            <a:srgbClr val="CFE9EB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prstClr val="black"/>
              </a:solidFill>
            </a:endParaRPr>
          </a:p>
        </p:txBody>
      </p:sp>
      <p:pic>
        <p:nvPicPr>
          <p:cNvPr id="175108" name="Picture 1032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128" y="2652936"/>
            <a:ext cx="807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Text Box 1029"/>
          <p:cNvSpPr txBox="1">
            <a:spLocks noChangeArrowheads="1"/>
          </p:cNvSpPr>
          <p:nvPr/>
        </p:nvSpPr>
        <p:spPr bwMode="auto">
          <a:xfrm>
            <a:off x="475928" y="1128936"/>
            <a:ext cx="8229600" cy="136652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800" dirty="0">
                <a:solidFill>
                  <a:srgbClr val="FF3300"/>
                </a:solidFill>
              </a:rPr>
              <a:t>비타민</a:t>
            </a:r>
            <a:r>
              <a:rPr lang="ja-JP" altLang="en-US" sz="2800" dirty="0">
                <a:solidFill>
                  <a:srgbClr val="FF3300"/>
                </a:solidFill>
              </a:rPr>
              <a:t>Ｃ</a:t>
            </a:r>
            <a:r>
              <a:rPr lang="ko-KR" altLang="en-US" sz="2800" dirty="0">
                <a:solidFill>
                  <a:srgbClr val="FF3300"/>
                </a:solidFill>
              </a:rPr>
              <a:t>와</a:t>
            </a:r>
            <a:r>
              <a:rPr lang="ko-KR" altLang="ja-JP" sz="2800" dirty="0">
                <a:solidFill>
                  <a:srgbClr val="FF3300"/>
                </a:solidFill>
              </a:rPr>
              <a:t> </a:t>
            </a:r>
            <a:r>
              <a:rPr lang="ko-KR" altLang="en-US" sz="2800" dirty="0">
                <a:solidFill>
                  <a:srgbClr val="FF3300"/>
                </a:solidFill>
              </a:rPr>
              <a:t>비타민 </a:t>
            </a:r>
            <a:r>
              <a:rPr lang="en-US" altLang="ko-KR" sz="2800" dirty="0">
                <a:solidFill>
                  <a:srgbClr val="FF3300"/>
                </a:solidFill>
              </a:rPr>
              <a:t>E </a:t>
            </a:r>
            <a:r>
              <a:rPr lang="ko-KR" altLang="en-US" sz="2800" dirty="0">
                <a:solidFill>
                  <a:srgbClr val="FF3300"/>
                </a:solidFill>
              </a:rPr>
              <a:t>급여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           </a:t>
            </a:r>
            <a:r>
              <a:rPr lang="ko-KR" altLang="en-US" sz="2400" dirty="0">
                <a:solidFill>
                  <a:srgbClr val="0066FF"/>
                </a:solidFill>
                <a:sym typeface="Wingdings" panose="05000000000000000000" pitchFamily="2" charset="2"/>
              </a:rPr>
              <a:t> 고기 색소단백 </a:t>
            </a:r>
            <a:r>
              <a:rPr lang="ja-JP" altLang="en-US" sz="2400" dirty="0">
                <a:solidFill>
                  <a:srgbClr val="0066FF"/>
                </a:solidFill>
              </a:rPr>
              <a:t>(</a:t>
            </a:r>
            <a:r>
              <a:rPr lang="ko-KR" altLang="en-US" sz="2400" dirty="0" err="1">
                <a:solidFill>
                  <a:srgbClr val="0066FF"/>
                </a:solidFill>
              </a:rPr>
              <a:t>미오글로빈</a:t>
            </a:r>
            <a:r>
              <a:rPr lang="ja-JP" altLang="en-US" sz="2400" dirty="0">
                <a:solidFill>
                  <a:srgbClr val="0066FF"/>
                </a:solidFill>
              </a:rPr>
              <a:t>)</a:t>
            </a:r>
            <a:r>
              <a:rPr lang="ja-JP" altLang="ko-KR" sz="2400" dirty="0">
                <a:solidFill>
                  <a:srgbClr val="0066FF"/>
                </a:solidFill>
              </a:rPr>
              <a:t> </a:t>
            </a:r>
            <a:r>
              <a:rPr lang="ko-KR" altLang="en-US" sz="2400" dirty="0">
                <a:solidFill>
                  <a:srgbClr val="0066FF"/>
                </a:solidFill>
              </a:rPr>
              <a:t>산화를 억제</a:t>
            </a:r>
          </a:p>
        </p:txBody>
      </p:sp>
      <p:sp>
        <p:nvSpPr>
          <p:cNvPr id="175110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항산화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비타민 투여로 </a:t>
            </a:r>
            <a:r>
              <a:rPr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육색</a:t>
            </a:r>
            <a:r>
              <a:rPr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개선</a:t>
            </a:r>
          </a:p>
        </p:txBody>
      </p:sp>
      <p:sp>
        <p:nvSpPr>
          <p:cNvPr id="175111" name="AutoShape 1037"/>
          <p:cNvSpPr>
            <a:spLocks noChangeArrowheads="1"/>
          </p:cNvSpPr>
          <p:nvPr/>
        </p:nvSpPr>
        <p:spPr bwMode="auto">
          <a:xfrm>
            <a:off x="1542728" y="3262536"/>
            <a:ext cx="2133600" cy="914400"/>
          </a:xfrm>
          <a:prstGeom prst="roundRect">
            <a:avLst>
              <a:gd name="adj" fmla="val 16667"/>
            </a:avLst>
          </a:prstGeom>
          <a:solidFill>
            <a:srgbClr val="F852B1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75112" name="AutoShape 1038"/>
          <p:cNvSpPr>
            <a:spLocks noChangeArrowheads="1"/>
          </p:cNvSpPr>
          <p:nvPr/>
        </p:nvSpPr>
        <p:spPr bwMode="auto">
          <a:xfrm>
            <a:off x="3828728" y="3262536"/>
            <a:ext cx="2133600" cy="914400"/>
          </a:xfrm>
          <a:prstGeom prst="roundRect">
            <a:avLst>
              <a:gd name="adj" fmla="val 16667"/>
            </a:avLst>
          </a:prstGeom>
          <a:solidFill>
            <a:srgbClr val="FF7C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75113" name="AutoShape 1039"/>
          <p:cNvSpPr>
            <a:spLocks noChangeArrowheads="1"/>
          </p:cNvSpPr>
          <p:nvPr/>
        </p:nvSpPr>
        <p:spPr bwMode="auto">
          <a:xfrm>
            <a:off x="6114728" y="3262536"/>
            <a:ext cx="2133600" cy="914400"/>
          </a:xfrm>
          <a:prstGeom prst="roundRect">
            <a:avLst>
              <a:gd name="adj" fmla="val 16667"/>
            </a:avLst>
          </a:prstGeom>
          <a:solidFill>
            <a:srgbClr val="99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175114" name="AutoShape 1033"/>
          <p:cNvSpPr>
            <a:spLocks noChangeArrowheads="1"/>
          </p:cNvSpPr>
          <p:nvPr/>
        </p:nvSpPr>
        <p:spPr bwMode="auto">
          <a:xfrm>
            <a:off x="553716" y="2648174"/>
            <a:ext cx="8378825" cy="3365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ko-KR" altLang="en-US" sz="2000">
                <a:solidFill>
                  <a:srgbClr val="3333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>
                <a:solidFill>
                  <a:prstClr val="black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근육의 미오글로빈</a:t>
            </a:r>
            <a:r>
              <a:rPr lang="ja-JP" altLang="en-US" sz="2000">
                <a:solidFill>
                  <a:prstClr val="black"/>
                </a:solidFill>
                <a:latin typeface="휴먼옛체" panose="02030504000101010101" pitchFamily="18" charset="-127"/>
                <a:ea typeface="휴먼옛체" panose="02030504000101010101" pitchFamily="18" charset="-127"/>
              </a:rPr>
              <a:t>：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>
                <a:srgbClr val="FF0066"/>
              </a:buClr>
              <a:buFont typeface="Wingdings" panose="05000000000000000000" pitchFamily="2" charset="2"/>
              <a:buChar char="§"/>
            </a:pPr>
            <a:endParaRPr lang="ja-JP" altLang="en-US" sz="2000">
              <a:solidFill>
                <a:prstClr val="black"/>
              </a:solidFill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pPr eaLnBrk="1" hangingPunct="1">
              <a:buFontTx/>
              <a:buNone/>
            </a:pPr>
            <a:r>
              <a:rPr lang="ja-JP" altLang="en-US" sz="2000">
                <a:solidFill>
                  <a:srgbClr val="0000CC"/>
                </a:solidFill>
              </a:rPr>
              <a:t>　　　  </a:t>
            </a:r>
            <a:r>
              <a:rPr lang="ko-KR" altLang="en-US" sz="200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환원미오글로빈</a:t>
            </a:r>
            <a:r>
              <a:rPr lang="ja-JP" altLang="en-US" sz="200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r>
              <a:rPr lang="ko-KR" altLang="en-US" sz="200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옥시미오글로빈</a:t>
            </a:r>
            <a:r>
              <a:rPr lang="ja-JP" altLang="en-US" sz="200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ja-JP" altLang="en-US" sz="200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r>
              <a:rPr lang="ko-KR" altLang="en-US" sz="200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메트미오글로빈</a:t>
            </a:r>
          </a:p>
          <a:p>
            <a:pPr eaLnBrk="1" hangingPunct="1">
              <a:buFontTx/>
              <a:buNone/>
            </a:pPr>
            <a:r>
              <a:rPr lang="ja-JP" altLang="en-US" sz="2000">
                <a:solidFill>
                  <a:prstClr val="black"/>
                </a:solidFill>
              </a:rPr>
              <a:t>　　　        </a:t>
            </a:r>
            <a:r>
              <a:rPr lang="ja-JP" altLang="ko-KR" sz="2000">
                <a:solidFill>
                  <a:prstClr val="black"/>
                </a:solidFill>
              </a:rPr>
              <a:t> </a:t>
            </a:r>
            <a:r>
              <a:rPr lang="ko-KR" altLang="en-US" sz="2000">
                <a:solidFill>
                  <a:srgbClr val="0000CC"/>
                </a:solidFill>
              </a:rPr>
              <a:t>자주색</a:t>
            </a:r>
            <a:r>
              <a:rPr lang="ja-JP" altLang="en-US" sz="2000">
                <a:solidFill>
                  <a:prstClr val="black"/>
                </a:solidFill>
              </a:rPr>
              <a:t>    </a:t>
            </a:r>
            <a:r>
              <a:rPr lang="ja-JP" altLang="ko-KR" sz="2000">
                <a:solidFill>
                  <a:prstClr val="black"/>
                </a:solidFill>
              </a:rPr>
              <a:t> </a:t>
            </a:r>
            <a:r>
              <a:rPr lang="ja-JP" altLang="en-US" sz="2000">
                <a:solidFill>
                  <a:prstClr val="black"/>
                </a:solidFill>
              </a:rPr>
              <a:t>            </a:t>
            </a:r>
            <a:r>
              <a:rPr lang="ko-KR" altLang="en-US" sz="2000">
                <a:solidFill>
                  <a:srgbClr val="FF0000"/>
                </a:solidFill>
                <a:latin typeface="ＭＳ ゴシック" panose="020B0609070205080204" pitchFamily="49" charset="-128"/>
              </a:rPr>
              <a:t>선홍색</a:t>
            </a:r>
            <a:r>
              <a:rPr lang="ja-JP" altLang="en-US" sz="2000">
                <a:solidFill>
                  <a:prstClr val="black"/>
                </a:solidFill>
              </a:rPr>
              <a:t>                   </a:t>
            </a:r>
            <a:r>
              <a:rPr lang="ko-KR" altLang="en-US" sz="2000">
                <a:solidFill>
                  <a:prstClr val="black"/>
                </a:solidFill>
              </a:rPr>
              <a:t>차갈색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o-KR" altLang="en-US" sz="2000">
              <a:solidFill>
                <a:prstClr val="black"/>
              </a:solidFill>
            </a:endParaRPr>
          </a:p>
          <a:p>
            <a:pPr eaLnBrk="1" hangingPunct="1">
              <a:buFontTx/>
              <a:buNone/>
            </a:pPr>
            <a:r>
              <a:rPr lang="ko-KR" altLang="en-US" sz="2000">
                <a:solidFill>
                  <a:prstClr val="black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생체내</a:t>
            </a:r>
            <a:r>
              <a:rPr lang="ja-JP" altLang="en-US" sz="2000">
                <a:solidFill>
                  <a:prstClr val="black"/>
                </a:solidFill>
              </a:rPr>
              <a:t>        </a:t>
            </a:r>
            <a:r>
              <a:rPr lang="ko-KR" altLang="en-US" sz="2000">
                <a:solidFill>
                  <a:srgbClr val="0000FF"/>
                </a:solidFill>
              </a:rPr>
              <a:t>환원형</a:t>
            </a:r>
            <a:r>
              <a:rPr lang="ja-JP" altLang="en-US" sz="2000">
                <a:solidFill>
                  <a:prstClr val="black"/>
                </a:solidFill>
              </a:rPr>
              <a:t>　</a:t>
            </a:r>
          </a:p>
          <a:p>
            <a:pPr eaLnBrk="1" hangingPunct="1">
              <a:buFontTx/>
              <a:buNone/>
            </a:pPr>
            <a:r>
              <a:rPr lang="ko-KR" altLang="en-US" sz="2000">
                <a:solidFill>
                  <a:prstClr val="black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지육 </a:t>
            </a:r>
            <a:r>
              <a:rPr lang="ja-JP" altLang="en-US" sz="2000">
                <a:solidFill>
                  <a:prstClr val="black"/>
                </a:solidFill>
              </a:rPr>
              <a:t>　　　</a:t>
            </a:r>
            <a:r>
              <a:rPr lang="ja-JP" altLang="ko-KR" sz="2000">
                <a:solidFill>
                  <a:prstClr val="black"/>
                </a:solidFill>
              </a:rPr>
              <a:t> </a:t>
            </a:r>
            <a:r>
              <a:rPr lang="ja-JP" altLang="en-US" sz="2000">
                <a:solidFill>
                  <a:prstClr val="black"/>
                </a:solidFill>
              </a:rPr>
              <a:t>  </a:t>
            </a:r>
            <a:r>
              <a:rPr lang="ko-KR" altLang="en-US" sz="2000">
                <a:solidFill>
                  <a:srgbClr val="0000FF"/>
                </a:solidFill>
              </a:rPr>
              <a:t>환원형     </a:t>
            </a:r>
            <a:r>
              <a:rPr lang="ja-JP" altLang="en-US" sz="2000">
                <a:solidFill>
                  <a:prstClr val="black"/>
                </a:solidFill>
              </a:rPr>
              <a:t>＋</a:t>
            </a:r>
            <a:r>
              <a:rPr lang="ja-JP" altLang="ko-KR" sz="2000">
                <a:solidFill>
                  <a:prstClr val="black"/>
                </a:solidFill>
              </a:rPr>
              <a:t> </a:t>
            </a:r>
            <a:r>
              <a:rPr lang="ja-JP" altLang="en-US" sz="2000">
                <a:solidFill>
                  <a:prstClr val="black"/>
                </a:solidFill>
              </a:rPr>
              <a:t>   </a:t>
            </a:r>
            <a:r>
              <a:rPr lang="ko-KR" altLang="en-US" sz="2000">
                <a:solidFill>
                  <a:srgbClr val="FF0000"/>
                </a:solidFill>
              </a:rPr>
              <a:t>산소결합형</a:t>
            </a:r>
            <a:r>
              <a:rPr lang="ja-JP" altLang="en-US" sz="2000">
                <a:solidFill>
                  <a:prstClr val="black"/>
                </a:solidFill>
              </a:rPr>
              <a:t>　</a:t>
            </a:r>
          </a:p>
          <a:p>
            <a:pPr eaLnBrk="1" hangingPunct="1">
              <a:buFontTx/>
              <a:buNone/>
            </a:pPr>
            <a:r>
              <a:rPr lang="ko-KR" altLang="en-US" sz="2000">
                <a:solidFill>
                  <a:prstClr val="black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부분육</a:t>
            </a:r>
            <a:r>
              <a:rPr lang="ja-JP" altLang="en-US" sz="2000">
                <a:solidFill>
                  <a:prstClr val="black"/>
                </a:solidFill>
              </a:rPr>
              <a:t>　           </a:t>
            </a:r>
            <a:r>
              <a:rPr lang="ko-KR" altLang="en-US" sz="2000">
                <a:solidFill>
                  <a:srgbClr val="0000FF"/>
                </a:solidFill>
              </a:rPr>
              <a:t>환원형     </a:t>
            </a:r>
            <a:r>
              <a:rPr lang="ja-JP" altLang="en-US" sz="2000">
                <a:solidFill>
                  <a:prstClr val="black"/>
                </a:solidFill>
              </a:rPr>
              <a:t>＋</a:t>
            </a:r>
            <a:r>
              <a:rPr lang="ja-JP" altLang="ko-KR" sz="2000">
                <a:solidFill>
                  <a:prstClr val="black"/>
                </a:solidFill>
              </a:rPr>
              <a:t> </a:t>
            </a:r>
            <a:r>
              <a:rPr lang="ja-JP" altLang="en-US" sz="2000">
                <a:solidFill>
                  <a:prstClr val="black"/>
                </a:solidFill>
              </a:rPr>
              <a:t>  </a:t>
            </a:r>
            <a:r>
              <a:rPr lang="ko-KR" altLang="en-US" sz="2000">
                <a:solidFill>
                  <a:srgbClr val="FF0000"/>
                </a:solidFill>
              </a:rPr>
              <a:t>산소결합형</a:t>
            </a:r>
          </a:p>
          <a:p>
            <a:pPr eaLnBrk="1" hangingPunct="1">
              <a:buFontTx/>
              <a:buNone/>
            </a:pPr>
            <a:r>
              <a:rPr lang="ko-KR" altLang="en-US" sz="2000">
                <a:solidFill>
                  <a:prstClr val="black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    소매육</a:t>
            </a:r>
            <a:r>
              <a:rPr lang="ja-JP" altLang="en-US" sz="2000">
                <a:solidFill>
                  <a:prstClr val="black"/>
                </a:solidFill>
              </a:rPr>
              <a:t>                                    </a:t>
            </a:r>
            <a:r>
              <a:rPr lang="ko-KR" altLang="en-US" sz="2000">
                <a:solidFill>
                  <a:srgbClr val="FF0000"/>
                </a:solidFill>
              </a:rPr>
              <a:t>산소결합형    </a:t>
            </a:r>
            <a:r>
              <a:rPr lang="ja-JP" altLang="en-US" sz="2000">
                <a:solidFill>
                  <a:prstClr val="black"/>
                </a:solidFill>
              </a:rPr>
              <a:t>＋    </a:t>
            </a:r>
            <a:r>
              <a:rPr lang="ko-KR" altLang="en-US" sz="2000">
                <a:solidFill>
                  <a:srgbClr val="993300"/>
                </a:solidFill>
              </a:rPr>
              <a:t>산화형</a:t>
            </a:r>
            <a:endParaRPr lang="ko-KR" altLang="en-US" sz="2000">
              <a:solidFill>
                <a:srgbClr val="99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5115" name="AutoShape 1040"/>
          <p:cNvSpPr>
            <a:spLocks noChangeArrowheads="1"/>
          </p:cNvSpPr>
          <p:nvPr/>
        </p:nvSpPr>
        <p:spPr bwMode="auto">
          <a:xfrm>
            <a:off x="3447728" y="3795936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210 h 21600"/>
              <a:gd name="T14" fmla="*/ 19305 w 21600"/>
              <a:gd name="T15" fmla="*/ 153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6210"/>
                </a:lnTo>
                <a:lnTo>
                  <a:pt x="3375" y="6210"/>
                </a:lnTo>
                <a:lnTo>
                  <a:pt x="3375" y="15390"/>
                </a:lnTo>
                <a:lnTo>
                  <a:pt x="16200" y="1539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6210"/>
                </a:moveTo>
                <a:lnTo>
                  <a:pt x="1350" y="15390"/>
                </a:lnTo>
                <a:lnTo>
                  <a:pt x="2700" y="15390"/>
                </a:lnTo>
                <a:lnTo>
                  <a:pt x="2700" y="6210"/>
                </a:lnTo>
                <a:lnTo>
                  <a:pt x="1350" y="6210"/>
                </a:lnTo>
                <a:close/>
              </a:path>
              <a:path w="21600" h="21600">
                <a:moveTo>
                  <a:pt x="0" y="6210"/>
                </a:moveTo>
                <a:lnTo>
                  <a:pt x="0" y="15390"/>
                </a:lnTo>
                <a:lnTo>
                  <a:pt x="675" y="15390"/>
                </a:lnTo>
                <a:lnTo>
                  <a:pt x="675" y="6210"/>
                </a:lnTo>
                <a:lnTo>
                  <a:pt x="0" y="62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5116" name="AutoShape 1042"/>
          <p:cNvSpPr>
            <a:spLocks noChangeArrowheads="1"/>
          </p:cNvSpPr>
          <p:nvPr/>
        </p:nvSpPr>
        <p:spPr bwMode="auto">
          <a:xfrm>
            <a:off x="5809928" y="3795936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210 h 21600"/>
              <a:gd name="T14" fmla="*/ 19305 w 21600"/>
              <a:gd name="T15" fmla="*/ 1539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6210"/>
                </a:lnTo>
                <a:lnTo>
                  <a:pt x="3375" y="6210"/>
                </a:lnTo>
                <a:lnTo>
                  <a:pt x="3375" y="15390"/>
                </a:lnTo>
                <a:lnTo>
                  <a:pt x="16200" y="1539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6210"/>
                </a:moveTo>
                <a:lnTo>
                  <a:pt x="1350" y="15390"/>
                </a:lnTo>
                <a:lnTo>
                  <a:pt x="2700" y="15390"/>
                </a:lnTo>
                <a:lnTo>
                  <a:pt x="2700" y="6210"/>
                </a:lnTo>
                <a:lnTo>
                  <a:pt x="1350" y="6210"/>
                </a:lnTo>
                <a:close/>
              </a:path>
              <a:path w="21600" h="21600">
                <a:moveTo>
                  <a:pt x="0" y="6210"/>
                </a:moveTo>
                <a:lnTo>
                  <a:pt x="0" y="15390"/>
                </a:lnTo>
                <a:lnTo>
                  <a:pt x="675" y="15390"/>
                </a:lnTo>
                <a:lnTo>
                  <a:pt x="675" y="6210"/>
                </a:lnTo>
                <a:lnTo>
                  <a:pt x="0" y="62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410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9"/>
          <p:cNvSpPr>
            <a:spLocks noChangeArrowheads="1"/>
          </p:cNvSpPr>
          <p:nvPr/>
        </p:nvSpPr>
        <p:spPr bwMode="auto">
          <a:xfrm>
            <a:off x="242888" y="1000125"/>
            <a:ext cx="8686800" cy="571500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28575">
            <a:solidFill>
              <a:srgbClr val="ABC2C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u="none">
              <a:solidFill>
                <a:srgbClr val="000000"/>
              </a:solidFill>
            </a:endParaRPr>
          </a:p>
        </p:txBody>
      </p:sp>
      <p:sp>
        <p:nvSpPr>
          <p:cNvPr id="177155" name="AutoShape 10"/>
          <p:cNvSpPr>
            <a:spLocks noChangeArrowheads="1"/>
          </p:cNvSpPr>
          <p:nvPr/>
        </p:nvSpPr>
        <p:spPr bwMode="auto">
          <a:xfrm>
            <a:off x="263525" y="1009650"/>
            <a:ext cx="8632825" cy="5638800"/>
          </a:xfrm>
          <a:prstGeom prst="roundRect">
            <a:avLst>
              <a:gd name="adj" fmla="val 2898"/>
            </a:avLst>
          </a:prstGeom>
          <a:gradFill rotWithShape="1">
            <a:gsLst>
              <a:gs pos="0">
                <a:srgbClr val="D7E3E9"/>
              </a:gs>
              <a:gs pos="50000">
                <a:srgbClr val="FFFFFF"/>
              </a:gs>
              <a:gs pos="100000">
                <a:srgbClr val="D7E3E9"/>
              </a:gs>
            </a:gsLst>
            <a:lin ang="2700000" scaled="1"/>
          </a:gradFill>
          <a:ln w="9525">
            <a:solidFill>
              <a:srgbClr val="76A4D2"/>
            </a:solidFill>
            <a:round/>
            <a:headEnd/>
            <a:tailEnd/>
          </a:ln>
          <a:effectLst>
            <a:prstShdw prst="shdw17" dist="17961" dir="2700000">
              <a:srgbClr val="47627E"/>
            </a:prstShdw>
          </a:effectLst>
        </p:spPr>
        <p:txBody>
          <a:bodyPr wrap="none" anchor="ctr"/>
          <a:lstStyle>
            <a:lvl1pPr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 u="none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63513"/>
            <a:ext cx="9143999" cy="490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비육우에게 미량원소의 의의</a:t>
            </a:r>
            <a:endParaRPr lang="ja-JP" altLang="en-US" sz="2800" kern="0" dirty="0">
              <a:solidFill>
                <a:srgbClr val="EB641B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7157" name="Rectangle 3"/>
          <p:cNvSpPr txBox="1">
            <a:spLocks noChangeArrowheads="1"/>
          </p:cNvSpPr>
          <p:nvPr/>
        </p:nvSpPr>
        <p:spPr bwMode="auto">
          <a:xfrm>
            <a:off x="357188" y="1143000"/>
            <a:ext cx="843597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 Zn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28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케라틴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피모/발굽/피부 상태, 면역 항체 생산, </a:t>
            </a:r>
            <a:endParaRPr lang="en-US" altLang="ko-KR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spcBef>
                <a:spcPct val="20000"/>
              </a:spcBef>
            </a:pPr>
            <a:r>
              <a:rPr lang="ko-KR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유방염 예방, </a:t>
            </a:r>
            <a:r>
              <a:rPr lang="ko-KR" altLang="en-US" sz="2800" u="none" dirty="0" err="1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항산화</a:t>
            </a:r>
            <a:r>
              <a:rPr lang="ko-KR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효소 교호인자, </a:t>
            </a:r>
            <a:endParaRPr lang="en-US" altLang="ko-KR" sz="2800" u="none" dirty="0">
              <a:solidFill>
                <a:srgbClr val="C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spcBef>
                <a:spcPct val="20000"/>
              </a:spcBef>
            </a:pPr>
            <a:r>
              <a:rPr lang="ko-KR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번식호르몬, 단백질합성, 골격형성 등</a:t>
            </a:r>
            <a:r>
              <a:rPr lang="en-US" altLang="ja-JP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ko-KR" altLang="en-US" sz="20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인슐린성</a:t>
            </a:r>
            <a:r>
              <a:rPr lang="ko-KR" altLang="en-US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작용</a:t>
            </a:r>
            <a:r>
              <a:rPr lang="en-US" altLang="ko-KR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인슐린으로의 </a:t>
            </a:r>
            <a:r>
              <a:rPr lang="ko-KR" altLang="en-US" sz="20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반응성</a:t>
            </a:r>
            <a:r>
              <a:rPr lang="ko-KR" altLang="en-US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향상</a:t>
            </a:r>
            <a:endParaRPr lang="en-US" altLang="ko-KR" sz="20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spcBef>
                <a:spcPct val="20000"/>
              </a:spcBef>
            </a:pPr>
            <a:endParaRPr lang="ja-JP" altLang="en-US" sz="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ja-JP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Zn </a:t>
            </a:r>
            <a:r>
              <a:rPr lang="ko-KR" altLang="en-US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결핍증</a:t>
            </a:r>
            <a:r>
              <a:rPr lang="ja-JP" altLang="en-US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  <a:r>
              <a:rPr lang="en-US" altLang="ja-JP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itchFamily="2" charset="2"/>
              </a:rPr>
              <a:t></a:t>
            </a:r>
            <a:r>
              <a:rPr lang="ja-JP" altLang="en-US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  <a:r>
              <a:rPr lang="ko-KR" altLang="en-US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사료섭취저하</a:t>
            </a:r>
            <a:r>
              <a:rPr lang="en-US" altLang="ko-KR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성장억제</a:t>
            </a:r>
            <a:r>
              <a:rPr lang="ja-JP" altLang="en-US" sz="2400" u="none" dirty="0">
                <a:solidFill>
                  <a:srgbClr val="33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ko-KR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소의 </a:t>
            </a:r>
            <a:r>
              <a:rPr lang="en-US" altLang="ja-JP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Zn </a:t>
            </a:r>
            <a:r>
              <a:rPr lang="ko-KR" altLang="en-US" sz="2400" i="1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요구율</a:t>
            </a:r>
            <a:r>
              <a:rPr lang="ja-JP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  <a:r>
              <a:rPr lang="en-US" altLang="ja-JP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30mg/kg </a:t>
            </a:r>
            <a:r>
              <a:rPr lang="ko-KR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사료</a:t>
            </a:r>
            <a:endParaRPr lang="en-US" altLang="ko-KR" sz="2400" i="1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ko-KR" altLang="en-US" sz="2800" u="none" dirty="0" err="1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증체</a:t>
            </a:r>
            <a:r>
              <a:rPr lang="en-US" altLang="ko-KR" sz="2800" u="none" dirty="0">
                <a:solidFill>
                  <a:srgbClr val="FF660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‧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증가 효과를 보려면 </a:t>
            </a:r>
            <a:r>
              <a:rPr lang="en-US" altLang="ko-KR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NRC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요구량의 </a:t>
            </a:r>
            <a:r>
              <a:rPr lang="en-US" altLang="ko-KR" sz="28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2.5~3</a:t>
            </a:r>
            <a:r>
              <a:rPr lang="ko-KR" altLang="en-US" sz="28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배</a:t>
            </a:r>
            <a:endParaRPr lang="en-US" altLang="ko-KR" sz="2800" u="none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spcBef>
                <a:spcPct val="20000"/>
              </a:spcBef>
            </a:pPr>
            <a:r>
              <a:rPr lang="ko-KR" altLang="en-US" sz="2800" u="none" dirty="0" err="1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갈모화종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비육중기부터 </a:t>
            </a:r>
            <a:r>
              <a:rPr lang="ko-KR" altLang="en-US" sz="2800" u="none" dirty="0" err="1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유기태아연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400mg/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급여</a:t>
            </a:r>
            <a:endParaRPr lang="en-US" altLang="ko-KR" sz="2800" u="none" dirty="0">
              <a:solidFill>
                <a:srgbClr val="FF66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ko-KR" sz="2800" u="none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anose="05000000000000000000" pitchFamily="2" charset="2"/>
              </a:rPr>
              <a:t> </a:t>
            </a:r>
            <a:r>
              <a:rPr lang="ko-KR" altLang="en-US" sz="2800" u="none" dirty="0" err="1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anose="05000000000000000000" pitchFamily="2" charset="2"/>
              </a:rPr>
              <a:t>지육증량</a:t>
            </a:r>
            <a:r>
              <a:rPr lang="en-US" altLang="ko-KR" sz="2800" u="none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800" u="none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anose="05000000000000000000" pitchFamily="2" charset="2"/>
              </a:rPr>
              <a:t>등심단면적 증대</a:t>
            </a:r>
            <a:r>
              <a:rPr lang="en-US" altLang="ko-KR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800" u="none" dirty="0">
                <a:solidFill>
                  <a:srgbClr val="FF66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sym typeface="Wingdings" panose="05000000000000000000" pitchFamily="2" charset="2"/>
              </a:rPr>
              <a:t>육질개선효과 없음</a:t>
            </a:r>
            <a:endParaRPr lang="en-US" altLang="ko-KR" sz="2800" u="none" dirty="0">
              <a:solidFill>
                <a:srgbClr val="FF66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867417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9"/>
          <p:cNvSpPr>
            <a:spLocks noChangeArrowheads="1"/>
          </p:cNvSpPr>
          <p:nvPr/>
        </p:nvSpPr>
        <p:spPr bwMode="auto">
          <a:xfrm>
            <a:off x="242888" y="1000125"/>
            <a:ext cx="8686800" cy="571500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28575">
            <a:solidFill>
              <a:srgbClr val="ABC2C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u="none">
              <a:solidFill>
                <a:srgbClr val="000000"/>
              </a:solidFill>
            </a:endParaRPr>
          </a:p>
        </p:txBody>
      </p:sp>
      <p:sp>
        <p:nvSpPr>
          <p:cNvPr id="178179" name="AutoShape 10"/>
          <p:cNvSpPr>
            <a:spLocks noChangeArrowheads="1"/>
          </p:cNvSpPr>
          <p:nvPr/>
        </p:nvSpPr>
        <p:spPr bwMode="auto">
          <a:xfrm>
            <a:off x="263525" y="1009650"/>
            <a:ext cx="8632825" cy="5638800"/>
          </a:xfrm>
          <a:prstGeom prst="roundRect">
            <a:avLst>
              <a:gd name="adj" fmla="val 2898"/>
            </a:avLst>
          </a:prstGeom>
          <a:gradFill rotWithShape="1">
            <a:gsLst>
              <a:gs pos="0">
                <a:srgbClr val="D7E3E9"/>
              </a:gs>
              <a:gs pos="50000">
                <a:srgbClr val="FFFFFF"/>
              </a:gs>
              <a:gs pos="100000">
                <a:srgbClr val="D7E3E9"/>
              </a:gs>
            </a:gsLst>
            <a:lin ang="2700000" scaled="1"/>
          </a:gradFill>
          <a:ln w="9525">
            <a:solidFill>
              <a:srgbClr val="76A4D2"/>
            </a:solidFill>
            <a:round/>
            <a:headEnd/>
            <a:tailEnd/>
          </a:ln>
          <a:effectLst>
            <a:prstShdw prst="shdw17" dist="17961" dir="2700000">
              <a:srgbClr val="47627E"/>
            </a:prstShdw>
          </a:effectLst>
        </p:spPr>
        <p:txBody>
          <a:bodyPr wrap="none" anchor="ctr"/>
          <a:lstStyle>
            <a:lvl1pPr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u="none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63513"/>
            <a:ext cx="9143999" cy="490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비육우에게 미량원소의 의의</a:t>
            </a:r>
            <a:endParaRPr lang="ja-JP" altLang="en-US" sz="2800" kern="0" dirty="0">
              <a:solidFill>
                <a:srgbClr val="EB641B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8181" name="Rectangle 3"/>
          <p:cNvSpPr txBox="1">
            <a:spLocks noChangeArrowheads="1"/>
          </p:cNvSpPr>
          <p:nvPr/>
        </p:nvSpPr>
        <p:spPr bwMode="auto">
          <a:xfrm>
            <a:off x="395288" y="1214438"/>
            <a:ext cx="849788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2) </a:t>
            </a:r>
            <a:r>
              <a:rPr lang="en-US" altLang="ko-KR" sz="28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Mn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: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골격 발달, 호르몬 합성, 번식 관여 등</a:t>
            </a:r>
            <a:endParaRPr lang="ko-KR" altLang="ko-KR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endParaRPr lang="en-US" altLang="ko-KR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 Cr (</a:t>
            </a:r>
            <a:r>
              <a:rPr lang="en-US" altLang="ja-JP" sz="28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Cr</a:t>
            </a:r>
            <a:r>
              <a:rPr lang="en-US" altLang="ko-KR" sz="28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Ⅲ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 :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효모에서 추출한 내당인자의 성분</a:t>
            </a:r>
            <a:endParaRPr lang="ja-JP" altLang="en-US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    </a:t>
            </a:r>
            <a:r>
              <a:rPr lang="ja-JP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ja-JP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인슐린 작용을 증강</a:t>
            </a:r>
            <a:endParaRPr lang="ja-JP" altLang="en-US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</a:t>
            </a:r>
            <a:r>
              <a:rPr lang="ko-KR" altLang="en-US" sz="2400" u="none" dirty="0" err="1">
                <a:solidFill>
                  <a:srgbClr val="00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도입육성우에</a:t>
            </a:r>
            <a:r>
              <a:rPr lang="ko-KR" altLang="en-US" sz="2400" u="none" dirty="0">
                <a:solidFill>
                  <a:srgbClr val="00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투여 </a:t>
            </a:r>
            <a:r>
              <a:rPr lang="en-US" altLang="ja-JP" sz="2400" u="none" dirty="0">
                <a:solidFill>
                  <a:srgbClr val="00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→ </a:t>
            </a:r>
            <a:r>
              <a:rPr lang="ko-KR" altLang="en-US" sz="2400" u="none" dirty="0">
                <a:solidFill>
                  <a:srgbClr val="00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혈청 </a:t>
            </a:r>
            <a:r>
              <a:rPr lang="ko-KR" altLang="en-US" sz="2400" u="none" dirty="0" err="1">
                <a:solidFill>
                  <a:srgbClr val="00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코티졸</a:t>
            </a:r>
            <a:r>
              <a:rPr lang="ko-KR" altLang="en-US" sz="2400" u="none" dirty="0">
                <a:solidFill>
                  <a:srgbClr val="0033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저하</a:t>
            </a:r>
            <a:endParaRPr lang="ja-JP" altLang="en-US" sz="2400" u="none" dirty="0">
              <a:solidFill>
                <a:srgbClr val="0033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　　　　　　  　</a:t>
            </a:r>
            <a:r>
              <a:rPr lang="ko-KR" altLang="en-US" sz="2400" u="none" dirty="0" err="1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채식량</a:t>
            </a:r>
            <a:r>
              <a:rPr lang="ja-JP" altLang="en-US" sz="2400" u="none" dirty="0">
                <a:solidFill>
                  <a:srgbClr val="CC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・</a:t>
            </a:r>
            <a:r>
              <a:rPr lang="ko-KR" altLang="en-US" sz="2400" u="none" dirty="0" err="1">
                <a:solidFill>
                  <a:srgbClr val="CC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증체속도</a:t>
            </a:r>
            <a:r>
              <a:rPr lang="ko-KR" altLang="en-US" sz="2400" u="none" dirty="0">
                <a:solidFill>
                  <a:srgbClr val="CC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증가</a:t>
            </a: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</a:t>
            </a:r>
            <a:r>
              <a:rPr lang="ko-KR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소의 </a:t>
            </a:r>
            <a:r>
              <a:rPr lang="en-US" altLang="ja-JP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Cr </a:t>
            </a:r>
            <a:r>
              <a:rPr lang="ko-KR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요구량</a:t>
            </a:r>
            <a:r>
              <a:rPr lang="ja-JP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  <a:r>
              <a:rPr lang="en-US" altLang="ja-JP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0.1mg/kg </a:t>
            </a:r>
            <a:r>
              <a:rPr lang="ko-KR" altLang="en-US" sz="2400" i="1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사료</a:t>
            </a: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 </a:t>
            </a:r>
          </a:p>
          <a:p>
            <a:pPr>
              <a:spcBef>
                <a:spcPct val="20000"/>
              </a:spcBef>
            </a:pPr>
            <a:endParaRPr lang="en-US" altLang="ko-KR" sz="24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 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Cu :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번식, 면역, 성장 및 대사, 철 대사와 관련,  </a:t>
            </a:r>
            <a:endParaRPr lang="en-US" altLang="ko-KR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</a:t>
            </a:r>
            <a:r>
              <a:rPr lang="ko-KR" altLang="en-US" sz="28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항산화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효소 교호인자 등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800" u="none" dirty="0" err="1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등지방감소효과</a:t>
            </a:r>
            <a:endParaRPr lang="ko-KR" altLang="ko-KR" sz="2800" u="none" dirty="0">
              <a:solidFill>
                <a:srgbClr val="FF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ja-JP" altLang="en-US" sz="2400" b="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970125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AutoShape 9"/>
          <p:cNvSpPr>
            <a:spLocks noChangeArrowheads="1"/>
          </p:cNvSpPr>
          <p:nvPr/>
        </p:nvSpPr>
        <p:spPr bwMode="auto">
          <a:xfrm>
            <a:off x="242888" y="1000125"/>
            <a:ext cx="8686800" cy="571500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28575">
            <a:solidFill>
              <a:srgbClr val="ABC2C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u="none">
              <a:solidFill>
                <a:srgbClr val="000000"/>
              </a:solidFill>
            </a:endParaRPr>
          </a:p>
        </p:txBody>
      </p:sp>
      <p:sp>
        <p:nvSpPr>
          <p:cNvPr id="179203" name="AutoShape 10"/>
          <p:cNvSpPr>
            <a:spLocks noChangeArrowheads="1"/>
          </p:cNvSpPr>
          <p:nvPr/>
        </p:nvSpPr>
        <p:spPr bwMode="auto">
          <a:xfrm>
            <a:off x="263525" y="1009650"/>
            <a:ext cx="8632825" cy="5638800"/>
          </a:xfrm>
          <a:prstGeom prst="roundRect">
            <a:avLst>
              <a:gd name="adj" fmla="val 2898"/>
            </a:avLst>
          </a:prstGeom>
          <a:gradFill rotWithShape="1">
            <a:gsLst>
              <a:gs pos="0">
                <a:srgbClr val="D7E3E9"/>
              </a:gs>
              <a:gs pos="50000">
                <a:srgbClr val="FFFFFF"/>
              </a:gs>
              <a:gs pos="100000">
                <a:srgbClr val="D7E3E9"/>
              </a:gs>
            </a:gsLst>
            <a:lin ang="2700000" scaled="1"/>
          </a:gradFill>
          <a:ln w="9525">
            <a:solidFill>
              <a:srgbClr val="76A4D2"/>
            </a:solidFill>
            <a:round/>
            <a:headEnd/>
            <a:tailEnd/>
          </a:ln>
          <a:effectLst>
            <a:prstShdw prst="shdw17" dist="17961" dir="2700000">
              <a:srgbClr val="47627E"/>
            </a:prstShdw>
          </a:effectLst>
        </p:spPr>
        <p:txBody>
          <a:bodyPr wrap="none" anchor="ctr"/>
          <a:lstStyle>
            <a:lvl1pPr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u="none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63513"/>
            <a:ext cx="9143999" cy="490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비육우에게 미량원소의 의의</a:t>
            </a:r>
            <a:endParaRPr lang="ja-JP" altLang="en-US" sz="2800" kern="0" dirty="0">
              <a:solidFill>
                <a:srgbClr val="EB641B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9205" name="Rectangle 3"/>
          <p:cNvSpPr txBox="1">
            <a:spLocks noChangeArrowheads="1"/>
          </p:cNvSpPr>
          <p:nvPr/>
        </p:nvSpPr>
        <p:spPr bwMode="auto">
          <a:xfrm>
            <a:off x="457200" y="1338263"/>
            <a:ext cx="843597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 Se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유방염/체세포, 면역, 번식, 송아지 건강</a:t>
            </a:r>
            <a:endParaRPr lang="en-US" altLang="ja-JP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ja-JP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Glutathione </a:t>
            </a:r>
            <a:r>
              <a:rPr lang="en-US" altLang="ja-JP" sz="2000" u="none" dirty="0" err="1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peroxidase</a:t>
            </a:r>
            <a:r>
              <a:rPr lang="ko-KR" altLang="en-US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의 구성성분</a:t>
            </a:r>
            <a:r>
              <a:rPr lang="ja-JP" altLang="en-US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ko-KR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</a:t>
            </a:r>
            <a:r>
              <a:rPr lang="ko-KR" altLang="en-US" sz="2600" u="none" dirty="0" err="1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항산화작용</a:t>
            </a:r>
            <a:r>
              <a:rPr lang="en-US" altLang="ko-KR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ja-JP" altLang="en-US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비타민</a:t>
            </a:r>
            <a:r>
              <a:rPr lang="en-US" altLang="ja-JP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E, </a:t>
            </a:r>
            <a:r>
              <a:rPr lang="ko-KR" altLang="en-US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비타민</a:t>
            </a:r>
            <a:r>
              <a:rPr lang="en-US" altLang="ja-JP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C </a:t>
            </a:r>
            <a:r>
              <a:rPr lang="ko-KR" altLang="en-US" sz="26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 협조</a:t>
            </a:r>
            <a:endParaRPr lang="ja-JP" altLang="en-US" sz="2600" u="none" dirty="0">
              <a:solidFill>
                <a:srgbClr val="C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ja-JP" altLang="en-US" sz="20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   </a:t>
            </a:r>
            <a:r>
              <a:rPr lang="ko-KR" altLang="en-US" sz="2000" u="none" dirty="0" err="1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결핍량과</a:t>
            </a:r>
            <a:r>
              <a:rPr lang="ko-KR" altLang="en-US" sz="20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중독량 사이의 적량 범위가 좁다</a:t>
            </a:r>
            <a:r>
              <a:rPr lang="en-US" altLang="ko-KR" sz="20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6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6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사람 권장량</a:t>
            </a:r>
            <a:r>
              <a:rPr lang="ja-JP" altLang="en-US" sz="16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  <a:r>
              <a:rPr lang="en-US" altLang="ja-JP" sz="16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25-30μg/</a:t>
            </a:r>
            <a:r>
              <a:rPr lang="ko-KR" altLang="en-US" sz="16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ja-JP" altLang="en-US" sz="1600" u="none" dirty="0"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）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</a:t>
            </a:r>
            <a:r>
              <a:rPr lang="ja-JP" altLang="en-US" sz="2400" u="none" dirty="0">
                <a:solidFill>
                  <a:srgbClr val="3333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  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결핍증 </a:t>
            </a:r>
            <a:r>
              <a:rPr lang="en-US" altLang="ko-KR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2400" u="none" dirty="0" err="1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근위축증</a:t>
            </a:r>
            <a:endParaRPr lang="ja-JP" altLang="en-US" sz="2400" u="none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  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과잉증 </a:t>
            </a:r>
            <a:r>
              <a:rPr lang="en-US" altLang="ko-KR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탈모</a:t>
            </a:r>
            <a:r>
              <a:rPr lang="en-US" altLang="ko-KR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파행</a:t>
            </a:r>
            <a:r>
              <a:rPr lang="en-US" altLang="ko-KR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식욕감퇴</a:t>
            </a:r>
            <a:r>
              <a:rPr lang="ja-JP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</a:t>
            </a:r>
            <a:r>
              <a:rPr lang="ja-JP" altLang="en-US" sz="24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</a:t>
            </a:r>
          </a:p>
          <a:p>
            <a:pPr>
              <a:spcBef>
                <a:spcPct val="20000"/>
              </a:spcBef>
            </a:pP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 Co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</a:t>
            </a:r>
            <a:r>
              <a:rPr lang="en-US" altLang="ko-KR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효소 체계에 관여, 비타민</a:t>
            </a:r>
            <a:r>
              <a:rPr lang="en-US" altLang="ja-JP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B</a:t>
            </a:r>
            <a:r>
              <a:rPr lang="en-US" altLang="ja-JP" sz="2800" u="none" baseline="-250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12 </a:t>
            </a: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구성성분</a:t>
            </a:r>
            <a:r>
              <a:rPr lang="en-US" altLang="ko-KR" sz="2800" u="none" baseline="-25000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ko-KR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고온스트레스 예방, 반추위 단백질 대사 관련 등</a:t>
            </a:r>
            <a:endParaRPr lang="en-US" altLang="ko-KR" sz="2800" u="none" dirty="0">
              <a:solidFill>
                <a:srgbClr val="0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ja-JP" altLang="en-US" sz="2800" u="none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   </a:t>
            </a:r>
            <a:r>
              <a:rPr lang="ko-KR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결핍증</a:t>
            </a:r>
            <a:r>
              <a:rPr lang="ja-JP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＝ </a:t>
            </a:r>
            <a:r>
              <a:rPr lang="ko-KR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비타민</a:t>
            </a:r>
            <a:r>
              <a:rPr lang="en-US" altLang="ja-JP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B</a:t>
            </a:r>
            <a:r>
              <a:rPr lang="en-US" altLang="ja-JP" sz="2800" u="none" baseline="-25000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12</a:t>
            </a:r>
            <a:r>
              <a:rPr lang="en-US" altLang="ja-JP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2800" u="none" dirty="0">
                <a:solidFill>
                  <a:srgbClr val="C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결핍증</a:t>
            </a:r>
            <a:endParaRPr lang="ja-JP" altLang="en-US" sz="2800" u="none" dirty="0">
              <a:solidFill>
                <a:srgbClr val="C0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ja-JP" altLang="en-US" sz="2400" u="none" dirty="0">
                <a:solidFill>
                  <a:srgbClr val="3333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　　　    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식욕</a:t>
            </a:r>
            <a:r>
              <a:rPr lang="ja-JP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・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체중감소</a:t>
            </a:r>
            <a:r>
              <a:rPr lang="en-US" altLang="ko-KR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성장저하</a:t>
            </a:r>
            <a:endParaRPr lang="ja-JP" altLang="en-US" sz="2400" u="none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ja-JP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　　　　　　　     </a:t>
            </a:r>
            <a:r>
              <a:rPr lang="ko-KR" altLang="en-US" sz="2400" u="none" dirty="0" err="1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프로피온산</a:t>
            </a:r>
            <a:r>
              <a:rPr lang="ko-KR" altLang="en-US" sz="2400" u="none" dirty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대사 이상</a:t>
            </a:r>
            <a:endParaRPr lang="ja-JP" altLang="en-US" sz="2400" b="0" u="none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80431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82625" y="948780"/>
            <a:ext cx="3384550" cy="608012"/>
            <a:chOff x="295" y="1051"/>
            <a:chExt cx="1950" cy="383"/>
          </a:xfrm>
        </p:grpSpPr>
        <p:pic>
          <p:nvPicPr>
            <p:cNvPr id="3" name="Picture 8" descr="arr_b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051"/>
              <a:ext cx="1950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333" y="1117"/>
              <a:ext cx="1623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ko-KR" altLang="en-US" sz="28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육량 </a:t>
              </a:r>
              <a:r>
                <a:rPr lang="en-US" altLang="ko-KR" sz="28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A, B</a:t>
              </a:r>
              <a:r>
                <a:rPr lang="ko-KR" altLang="en-US" sz="28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등급 ↑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23850" y="1635150"/>
            <a:ext cx="4103688" cy="3887787"/>
            <a:chOff x="204" y="1661"/>
            <a:chExt cx="2585" cy="2449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204" y="1661"/>
              <a:ext cx="2495" cy="2449"/>
            </a:xfrm>
            <a:prstGeom prst="roundRect">
              <a:avLst>
                <a:gd name="adj" fmla="val 4347"/>
              </a:avLst>
            </a:prstGeom>
            <a:solidFill>
              <a:schemeClr val="bg1">
                <a:alpha val="25882"/>
              </a:schemeClr>
            </a:solidFill>
            <a:ln w="381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endParaRPr lang="ko-KR" altLang="ko-KR" u="none">
                <a:solidFill>
                  <a:srgbClr val="FFFFF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49" y="1669"/>
              <a:ext cx="2540" cy="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lnSpc>
                  <a:spcPct val="140000"/>
                </a:lnSpc>
                <a:buFontTx/>
                <a:buBlip>
                  <a:blip r:embed="rId3"/>
                </a:buBlip>
              </a:pPr>
              <a:r>
                <a:rPr lang="ko-KR" altLang="en-US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비육기간 단축</a:t>
              </a:r>
              <a:r>
                <a:rPr lang="en-US" altLang="ko-KR" sz="2800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28750</a:t>
              </a:r>
            </a:p>
            <a:p>
              <a:pPr eaLnBrk="1" hangingPunct="1">
                <a:lnSpc>
                  <a:spcPct val="140000"/>
                </a:lnSpc>
                <a:buFontTx/>
                <a:buBlip>
                  <a:blip r:embed="rId3"/>
                </a:buBlip>
              </a:pP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보호비타민</a:t>
              </a:r>
              <a:r>
                <a:rPr lang="en-US" altLang="ko-KR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C, </a:t>
              </a:r>
              <a:r>
                <a:rPr lang="ko-KR" altLang="en-US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구리</a:t>
              </a:r>
              <a:r>
                <a:rPr lang="en-US" altLang="ko-KR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endParaRPr lang="ko-KR" altLang="en-US" sz="28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eaLnBrk="1" hangingPunct="1">
                <a:lnSpc>
                  <a:spcPct val="140000"/>
                </a:lnSpc>
              </a:pP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sym typeface="Wingdings" panose="05000000000000000000" pitchFamily="2" charset="2"/>
                </a:rPr>
                <a:t> </a:t>
              </a:r>
              <a:r>
                <a:rPr lang="ko-KR" altLang="en-US" sz="2800" u="none" dirty="0" err="1">
                  <a:solidFill>
                    <a:srgbClr val="381EF8"/>
                  </a:solidFill>
                  <a:latin typeface="맑은 고딕" pitchFamily="50" charset="-127"/>
                  <a:ea typeface="맑은 고딕" pitchFamily="50" charset="-127"/>
                  <a:sym typeface="Wingdings" panose="05000000000000000000" pitchFamily="2" charset="2"/>
                </a:rPr>
                <a:t>등지방두께</a:t>
              </a:r>
              <a:r>
                <a:rPr lang="ko-KR" altLang="en-US" sz="2800" u="none" dirty="0">
                  <a:solidFill>
                    <a:srgbClr val="381EF8"/>
                  </a:solidFill>
                  <a:latin typeface="맑은 고딕" pitchFamily="50" charset="-127"/>
                  <a:ea typeface="맑은 고딕" pitchFamily="50" charset="-127"/>
                </a:rPr>
                <a:t> ↓</a:t>
              </a:r>
            </a:p>
            <a:p>
              <a:pPr eaLnBrk="1" hangingPunct="1">
                <a:lnSpc>
                  <a:spcPct val="170000"/>
                </a:lnSpc>
                <a:buFontTx/>
                <a:buBlip>
                  <a:blip r:embed="rId3"/>
                </a:buBlip>
              </a:pPr>
              <a:r>
                <a:rPr lang="ko-KR" altLang="en-US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보호비타민</a:t>
              </a:r>
              <a:r>
                <a:rPr lang="en-US" altLang="ko-KR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C, </a:t>
              </a:r>
              <a:r>
                <a:rPr lang="ko-KR" altLang="en-US" sz="28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아연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sym typeface="Wingdings" panose="05000000000000000000" pitchFamily="2" charset="2"/>
                </a:rPr>
                <a:t> </a:t>
              </a:r>
              <a:r>
                <a:rPr lang="ko-KR" altLang="en-US" sz="2800" u="none" dirty="0">
                  <a:solidFill>
                    <a:srgbClr val="381EF8"/>
                  </a:solidFill>
                  <a:latin typeface="맑은 고딕" pitchFamily="50" charset="-127"/>
                  <a:ea typeface="맑은 고딕" pitchFamily="50" charset="-127"/>
                  <a:sym typeface="Wingdings" panose="05000000000000000000" pitchFamily="2" charset="2"/>
                </a:rPr>
                <a:t>등심단면적 </a:t>
              </a:r>
              <a:r>
                <a:rPr lang="ko-KR" altLang="en-US" sz="2800" u="none" dirty="0">
                  <a:solidFill>
                    <a:srgbClr val="381EF8"/>
                  </a:solidFill>
                  <a:latin typeface="맑은 고딕" pitchFamily="50" charset="-127"/>
                  <a:ea typeface="맑은 고딕" pitchFamily="50" charset="-127"/>
                </a:rPr>
                <a:t>↑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sym typeface="Wingdings" panose="05000000000000000000" pitchFamily="2" charset="2"/>
                </a:rPr>
                <a:t> </a:t>
              </a:r>
              <a:r>
                <a:rPr lang="ko-KR" altLang="en-US" sz="2800" u="none" dirty="0" err="1">
                  <a:solidFill>
                    <a:srgbClr val="381EF8"/>
                  </a:solidFill>
                  <a:latin typeface="맑은 고딕" pitchFamily="50" charset="-127"/>
                  <a:ea typeface="맑은 고딕" pitchFamily="50" charset="-127"/>
                </a:rPr>
                <a:t>도체중향상</a:t>
              </a:r>
              <a:r>
                <a:rPr lang="ko-KR" altLang="en-US" sz="2800" u="none" dirty="0">
                  <a:solidFill>
                    <a:srgbClr val="381EF8"/>
                  </a:solidFill>
                  <a:latin typeface="맑은 고딕" pitchFamily="50" charset="-127"/>
                  <a:ea typeface="맑은 고딕" pitchFamily="50" charset="-127"/>
                </a:rPr>
                <a:t> ↑</a:t>
              </a:r>
              <a:endParaRPr lang="en-US" altLang="ko-KR" sz="2800" u="none" dirty="0">
                <a:solidFill>
                  <a:srgbClr val="381EF8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4970463" y="920205"/>
            <a:ext cx="3530600" cy="636587"/>
            <a:chOff x="3243" y="1008"/>
            <a:chExt cx="1633" cy="401"/>
          </a:xfrm>
        </p:grpSpPr>
        <p:pic>
          <p:nvPicPr>
            <p:cNvPr id="9" name="Picture 7" descr="arr_b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026"/>
              <a:ext cx="1633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288" y="1008"/>
              <a:ext cx="1257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ko-KR" altLang="en-US" sz="2800" i="1" u="none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육 질 등 급 ↑</a:t>
              </a:r>
            </a:p>
          </p:txBody>
        </p:sp>
      </p:grp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899592" y="5679901"/>
            <a:ext cx="7715250" cy="11334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kumimoji="0" lang="ko-KR" alt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육성기 조사료 </a:t>
            </a:r>
            <a:r>
              <a:rPr kumimoji="0" lang="en-US" altLang="ko-KR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/ </a:t>
            </a:r>
            <a:r>
              <a:rPr kumimoji="0" lang="ko-KR" alt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보호비타민 </a:t>
            </a:r>
            <a:r>
              <a:rPr kumimoji="0" lang="en-US" altLang="ko-KR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C </a:t>
            </a:r>
            <a:r>
              <a:rPr kumimoji="0" lang="ko-KR" alt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첨가</a:t>
            </a:r>
          </a:p>
          <a:p>
            <a:pPr algn="ctr">
              <a:lnSpc>
                <a:spcPct val="110000"/>
              </a:lnSpc>
              <a:defRPr/>
            </a:pPr>
            <a:r>
              <a:rPr kumimoji="0" lang="ko-KR" alt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비타민 </a:t>
            </a:r>
            <a:r>
              <a:rPr kumimoji="0" lang="en-US" altLang="ko-KR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A </a:t>
            </a:r>
            <a:r>
              <a:rPr kumimoji="0" lang="ko-KR" alt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조절 </a:t>
            </a:r>
            <a:r>
              <a:rPr kumimoji="0" lang="en-US" altLang="ko-KR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/ </a:t>
            </a:r>
            <a:r>
              <a:rPr kumimoji="0" lang="ko-KR" altLang="en-US" sz="3600" dirty="0" err="1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유기태미네랄</a:t>
            </a:r>
            <a:r>
              <a:rPr kumimoji="0" lang="ko-KR" altLang="en-US" sz="3600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옛체" pitchFamily="18" charset="-127"/>
                <a:ea typeface="휴먼옛체" pitchFamily="18" charset="-127"/>
              </a:rPr>
              <a:t> 첨가</a:t>
            </a:r>
            <a:endParaRPr kumimoji="0" lang="ko-KR" altLang="en-US" sz="3600" dirty="0">
              <a:solidFill>
                <a:srgbClr val="3333CC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4572000" y="1628800"/>
            <a:ext cx="4608513" cy="3894137"/>
            <a:chOff x="2925" y="1657"/>
            <a:chExt cx="2858" cy="2453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2925" y="1662"/>
              <a:ext cx="2767" cy="2448"/>
            </a:xfrm>
            <a:prstGeom prst="foldedCorner">
              <a:avLst>
                <a:gd name="adj" fmla="val 12500"/>
              </a:avLst>
            </a:prstGeom>
            <a:solidFill>
              <a:srgbClr val="FFFFFF">
                <a:alpha val="34901"/>
              </a:srgbClr>
            </a:solidFill>
            <a:ln w="3175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ko-KR" u="none">
                  <a:solidFill>
                    <a:srgbClr val="FFFFFF"/>
                  </a:solidFill>
                  <a:latin typeface="휴먼둥근헤드라인" panose="02030504000101010101" pitchFamily="18" charset="-127"/>
                  <a:ea typeface="휴먼둥근헤드라인" panose="02030504000101010101" pitchFamily="18" charset="-127"/>
                </a:rPr>
                <a:t> 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948" y="1657"/>
              <a:ext cx="2835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 b="1" u="sng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lnSpc>
                  <a:spcPct val="140000"/>
                </a:lnSpc>
                <a:buFontTx/>
                <a:buBlip>
                  <a:blip r:embed="rId3"/>
                </a:buBlip>
              </a:pPr>
              <a:r>
                <a:rPr lang="ko-KR" altLang="en-US" sz="2800" u="none" dirty="0">
                  <a:solidFill>
                    <a:srgbClr val="000000"/>
                  </a:solidFill>
                  <a:latin typeface="+mn-ea"/>
                  <a:ea typeface="+mn-ea"/>
                </a:rPr>
                <a:t> </a:t>
              </a:r>
              <a:r>
                <a:rPr lang="ko-KR" altLang="en-US" sz="2800" dirty="0">
                  <a:solidFill>
                    <a:srgbClr val="000000"/>
                  </a:solidFill>
                  <a:latin typeface="+mn-ea"/>
                  <a:ea typeface="+mn-ea"/>
                </a:rPr>
                <a:t>비타민</a:t>
              </a:r>
              <a:r>
                <a:rPr lang="en-US" altLang="ko-KR" sz="2800" dirty="0">
                  <a:solidFill>
                    <a:srgbClr val="000000"/>
                  </a:solidFill>
                  <a:latin typeface="+mn-ea"/>
                  <a:ea typeface="+mn-ea"/>
                </a:rPr>
                <a:t>A </a:t>
              </a:r>
              <a:r>
                <a:rPr lang="ko-KR" altLang="en-US" sz="2800" dirty="0">
                  <a:solidFill>
                    <a:srgbClr val="000000"/>
                  </a:solidFill>
                  <a:latin typeface="+mn-ea"/>
                  <a:ea typeface="+mn-ea"/>
                </a:rPr>
                <a:t>조절</a:t>
              </a:r>
              <a:r>
                <a:rPr lang="en-US" altLang="ko-KR" sz="2800" dirty="0">
                  <a:solidFill>
                    <a:srgbClr val="000000"/>
                  </a:solidFill>
                  <a:latin typeface="+mn-ea"/>
                  <a:ea typeface="+mn-ea"/>
                </a:rPr>
                <a:t>, </a:t>
              </a:r>
              <a:r>
                <a:rPr lang="ko-KR" altLang="en-US" sz="2800" dirty="0">
                  <a:solidFill>
                    <a:srgbClr val="000000"/>
                  </a:solidFill>
                  <a:latin typeface="+mn-ea"/>
                  <a:ea typeface="+mn-ea"/>
                </a:rPr>
                <a:t>코발트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 </a:t>
              </a:r>
              <a:r>
                <a:rPr lang="ko-KR" altLang="en-US" sz="2800" u="none" dirty="0" err="1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근내지방도</a:t>
              </a:r>
              <a:r>
                <a:rPr lang="ko-KR" altLang="en-US" sz="2800" u="none" dirty="0">
                  <a:solidFill>
                    <a:srgbClr val="381EF8"/>
                  </a:solidFill>
                  <a:latin typeface="+mn-ea"/>
                  <a:ea typeface="+mn-ea"/>
                </a:rPr>
                <a:t> ↑</a:t>
              </a:r>
            </a:p>
            <a:p>
              <a:pPr eaLnBrk="1" hangingPunct="1">
                <a:lnSpc>
                  <a:spcPct val="170000"/>
                </a:lnSpc>
                <a:buFontTx/>
                <a:buBlip>
                  <a:blip r:embed="rId3"/>
                </a:buBlip>
              </a:pPr>
              <a:r>
                <a:rPr lang="ko-KR" altLang="en-US" sz="2800" u="none" dirty="0">
                  <a:solidFill>
                    <a:srgbClr val="000000"/>
                  </a:solidFill>
                  <a:latin typeface="+mn-ea"/>
                  <a:ea typeface="+mn-ea"/>
                </a:rPr>
                <a:t> </a:t>
              </a:r>
              <a:r>
                <a:rPr lang="ko-KR" altLang="en-US" sz="2800" dirty="0">
                  <a:solidFill>
                    <a:srgbClr val="000000"/>
                  </a:solidFill>
                  <a:latin typeface="+mn-ea"/>
                  <a:ea typeface="+mn-ea"/>
                </a:rPr>
                <a:t>보호비타민</a:t>
              </a:r>
              <a:r>
                <a:rPr lang="en-US" altLang="ko-KR" sz="2800" dirty="0">
                  <a:solidFill>
                    <a:srgbClr val="000000"/>
                  </a:solidFill>
                  <a:latin typeface="+mn-ea"/>
                  <a:ea typeface="+mn-ea"/>
                </a:rPr>
                <a:t>C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ko-KR" altLang="en-US" sz="2800" u="none" dirty="0">
                  <a:solidFill>
                    <a:srgbClr val="000000"/>
                  </a:solidFill>
                  <a:latin typeface="+mn-ea"/>
                  <a:ea typeface="+mn-ea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 </a:t>
              </a:r>
              <a:r>
                <a:rPr lang="ko-KR" altLang="en-US" sz="2800" u="none" dirty="0" err="1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근내지방도</a:t>
              </a:r>
              <a:r>
                <a:rPr lang="ko-KR" altLang="en-US" sz="2800" u="none" dirty="0">
                  <a:solidFill>
                    <a:srgbClr val="381EF8"/>
                  </a:solidFill>
                  <a:latin typeface="+mn-ea"/>
                  <a:ea typeface="+mn-ea"/>
                </a:rPr>
                <a:t> ↑</a:t>
              </a:r>
              <a:endParaRPr lang="ko-KR" altLang="en-US" sz="2800" u="none" dirty="0">
                <a:solidFill>
                  <a:srgbClr val="000000"/>
                </a:solidFill>
                <a:latin typeface="+mn-ea"/>
                <a:ea typeface="+mn-ea"/>
              </a:endParaRPr>
            </a:p>
            <a:p>
              <a:pPr eaLnBrk="1" hangingPunct="1">
                <a:lnSpc>
                  <a:spcPct val="110000"/>
                </a:lnSpc>
              </a:pP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 </a:t>
              </a:r>
              <a:r>
                <a:rPr lang="ko-KR" altLang="en-US" sz="2800" u="none" dirty="0" err="1">
                  <a:solidFill>
                    <a:srgbClr val="FF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항산화효과</a:t>
              </a:r>
              <a:endParaRPr lang="ko-KR" altLang="en-US" sz="2800" u="none" dirty="0">
                <a:solidFill>
                  <a:srgbClr val="FF0000"/>
                </a:solidFill>
                <a:latin typeface="+mn-ea"/>
                <a:ea typeface="+mn-ea"/>
                <a:sym typeface="Wingdings" panose="05000000000000000000" pitchFamily="2" charset="2"/>
              </a:endParaRPr>
            </a:p>
            <a:p>
              <a:pPr eaLnBrk="1" hangingPunct="1">
                <a:lnSpc>
                  <a:spcPct val="110000"/>
                </a:lnSpc>
              </a:pPr>
              <a:r>
                <a:rPr lang="ko-KR" altLang="en-US" sz="2800" u="none" dirty="0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</a:t>
              </a:r>
              <a:r>
                <a:rPr lang="en-US" altLang="ko-KR" sz="2800" u="none" dirty="0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 </a:t>
              </a:r>
              <a:r>
                <a:rPr lang="ko-KR" altLang="en-US" sz="2800" u="none" dirty="0">
                  <a:solidFill>
                    <a:srgbClr val="FF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선홍색고기</a:t>
              </a:r>
              <a:r>
                <a:rPr lang="en-US" altLang="ko-KR" sz="2000" u="none" dirty="0">
                  <a:solidFill>
                    <a:srgbClr val="FF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(</a:t>
              </a:r>
              <a:r>
                <a:rPr lang="ko-KR" altLang="en-US" sz="2000" u="none" dirty="0">
                  <a:solidFill>
                    <a:srgbClr val="FF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소비자</a:t>
              </a:r>
              <a:r>
                <a:rPr lang="en-US" altLang="ko-KR" sz="2000" u="none" dirty="0">
                  <a:solidFill>
                    <a:srgbClr val="FF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) 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en-US" altLang="ko-KR" sz="2800" u="none" dirty="0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    </a:t>
              </a:r>
              <a:r>
                <a:rPr lang="en-US" altLang="ko-KR" sz="2800" u="none" dirty="0">
                  <a:solidFill>
                    <a:srgbClr val="000000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</a:t>
              </a:r>
              <a:r>
                <a:rPr lang="en-US" altLang="ko-KR" sz="2800" u="none" dirty="0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 </a:t>
              </a:r>
              <a:r>
                <a:rPr lang="ko-KR" altLang="en-US" sz="2800" u="none" dirty="0" err="1">
                  <a:solidFill>
                    <a:srgbClr val="381EF8"/>
                  </a:solidFill>
                  <a:latin typeface="+mn-ea"/>
                  <a:ea typeface="+mn-ea"/>
                  <a:sym typeface="Wingdings" panose="05000000000000000000" pitchFamily="2" charset="2"/>
                </a:rPr>
                <a:t>근출혈감소</a:t>
              </a:r>
              <a:endParaRPr lang="ko-KR" altLang="en-US" sz="2800" u="none" dirty="0">
                <a:solidFill>
                  <a:srgbClr val="381EF8"/>
                </a:solidFill>
                <a:latin typeface="+mn-ea"/>
                <a:ea typeface="+mn-ea"/>
                <a:sym typeface="Wingdings" panose="05000000000000000000" pitchFamily="2" charset="2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163513"/>
            <a:ext cx="9143999" cy="490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 육량</a:t>
            </a:r>
            <a:r>
              <a:rPr lang="en-US" altLang="ko-KR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육질 향상 막연히 안 된다 </a:t>
            </a:r>
            <a:r>
              <a:rPr lang="en-US" altLang="ko-KR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 </a:t>
            </a: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확률을 높여라 </a:t>
            </a:r>
            <a:r>
              <a:rPr lang="en-US" altLang="ko-KR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궁리</a:t>
            </a:r>
            <a:r>
              <a:rPr lang="en-US" altLang="ko-KR" sz="2800" kern="0" dirty="0">
                <a:solidFill>
                  <a:srgbClr val="EB641B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ja-JP" altLang="en-US" sz="2800" kern="0" dirty="0">
              <a:solidFill>
                <a:srgbClr val="EB641B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2880320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r>
              <a:rPr lang="ko-KR" altLang="en-US" sz="3600" dirty="0">
                <a:solidFill>
                  <a:srgbClr val="3333CC"/>
                </a:solidFill>
              </a:rPr>
              <a:t>육량지수</a:t>
            </a:r>
            <a:r>
              <a:rPr lang="en-US" altLang="ko-KR" sz="3600" dirty="0">
                <a:solidFill>
                  <a:srgbClr val="3333CC"/>
                </a:solidFill>
              </a:rPr>
              <a:t>=</a:t>
            </a:r>
            <a:r>
              <a:rPr lang="en-US" altLang="ko-KR" sz="3600" dirty="0">
                <a:solidFill>
                  <a:schemeClr val="tx1"/>
                </a:solidFill>
              </a:rPr>
              <a:t>68.184</a:t>
            </a:r>
            <a:r>
              <a:rPr lang="en-US" altLang="ko-KR" sz="3600" dirty="0">
                <a:solidFill>
                  <a:srgbClr val="3333CC"/>
                </a:solidFill>
              </a:rPr>
              <a:t> </a:t>
            </a:r>
            <a:br>
              <a:rPr lang="en-US" altLang="ko-KR" sz="3600" dirty="0">
                <a:solidFill>
                  <a:srgbClr val="3333CC"/>
                </a:solidFill>
              </a:rPr>
            </a:br>
            <a:r>
              <a:rPr lang="en-US" altLang="ko-KR" sz="3600" dirty="0">
                <a:solidFill>
                  <a:srgbClr val="3333CC"/>
                </a:solidFill>
              </a:rPr>
              <a:t>             – [0.626 x </a:t>
            </a:r>
            <a:r>
              <a:rPr lang="ko-KR" altLang="en-US" sz="3600" dirty="0" err="1">
                <a:solidFill>
                  <a:srgbClr val="3333CC"/>
                </a:solidFill>
              </a:rPr>
              <a:t>등지방두께</a:t>
            </a:r>
            <a:r>
              <a:rPr lang="en-US" altLang="ko-KR" sz="3600" dirty="0">
                <a:solidFill>
                  <a:srgbClr val="3333CC"/>
                </a:solidFill>
              </a:rPr>
              <a:t>(mm)] </a:t>
            </a:r>
            <a:br>
              <a:rPr lang="en-US" altLang="ko-KR" sz="3600" dirty="0">
                <a:solidFill>
                  <a:srgbClr val="3333CC"/>
                </a:solidFill>
              </a:rPr>
            </a:br>
            <a:r>
              <a:rPr lang="en-US" altLang="ko-KR" sz="3600" dirty="0">
                <a:solidFill>
                  <a:srgbClr val="3333CC"/>
                </a:solidFill>
              </a:rPr>
              <a:t>         </a:t>
            </a:r>
            <a:r>
              <a:rPr lang="en-US" altLang="ko-KR" sz="1600" dirty="0">
                <a:solidFill>
                  <a:srgbClr val="3333CC"/>
                </a:solidFill>
              </a:rPr>
              <a:t>       </a:t>
            </a:r>
            <a:r>
              <a:rPr lang="en-US" altLang="ko-KR" sz="3600" dirty="0">
                <a:solidFill>
                  <a:srgbClr val="3333CC"/>
                </a:solidFill>
              </a:rPr>
              <a:t>+ [</a:t>
            </a:r>
            <a:r>
              <a:rPr lang="en-US" altLang="ko-KR" sz="3600" dirty="0">
                <a:solidFill>
                  <a:srgbClr val="FF0066"/>
                </a:solidFill>
              </a:rPr>
              <a:t>0.130 x </a:t>
            </a:r>
            <a:r>
              <a:rPr lang="ko-KR" altLang="en-US" sz="3600" dirty="0" err="1">
                <a:solidFill>
                  <a:srgbClr val="FF0066"/>
                </a:solidFill>
              </a:rPr>
              <a:t>배최장근단면적</a:t>
            </a:r>
            <a:r>
              <a:rPr lang="en-US" altLang="ko-KR" sz="3600" dirty="0">
                <a:solidFill>
                  <a:srgbClr val="FF0066"/>
                </a:solidFill>
              </a:rPr>
              <a:t>(cm</a:t>
            </a:r>
            <a:r>
              <a:rPr lang="en-US" altLang="ko-KR" sz="1800" dirty="0">
                <a:solidFill>
                  <a:srgbClr val="FF0066"/>
                </a:solidFill>
              </a:rPr>
              <a:t> </a:t>
            </a:r>
            <a:r>
              <a:rPr lang="en-US" altLang="ko-KR" sz="3600" dirty="0">
                <a:solidFill>
                  <a:srgbClr val="FF0066"/>
                </a:solidFill>
              </a:rPr>
              <a:t>)</a:t>
            </a:r>
            <a:r>
              <a:rPr lang="en-US" altLang="ko-KR" sz="3600" dirty="0">
                <a:solidFill>
                  <a:srgbClr val="3333CC"/>
                </a:solidFill>
              </a:rPr>
              <a:t>] </a:t>
            </a:r>
            <a:br>
              <a:rPr lang="en-US" altLang="ko-KR" sz="3600" dirty="0">
                <a:solidFill>
                  <a:srgbClr val="3333CC"/>
                </a:solidFill>
              </a:rPr>
            </a:br>
            <a:r>
              <a:rPr lang="en-US" altLang="ko-KR" sz="3600" dirty="0">
                <a:solidFill>
                  <a:srgbClr val="3333CC"/>
                </a:solidFill>
              </a:rPr>
              <a:t>             - [</a:t>
            </a:r>
            <a:r>
              <a:rPr lang="en-US" altLang="ko-KR" sz="3600" dirty="0">
                <a:solidFill>
                  <a:srgbClr val="00B050"/>
                </a:solidFill>
              </a:rPr>
              <a:t>0.024 x </a:t>
            </a:r>
            <a:r>
              <a:rPr lang="ko-KR" altLang="en-US" sz="3600" dirty="0">
                <a:solidFill>
                  <a:srgbClr val="00B050"/>
                </a:solidFill>
              </a:rPr>
              <a:t>도체중량</a:t>
            </a:r>
            <a:r>
              <a:rPr lang="en-US" altLang="ko-KR" sz="3600" dirty="0">
                <a:solidFill>
                  <a:srgbClr val="00B050"/>
                </a:solidFill>
              </a:rPr>
              <a:t>(kg)</a:t>
            </a:r>
            <a:r>
              <a:rPr lang="en-US" altLang="ko-KR" sz="3600" dirty="0">
                <a:solidFill>
                  <a:srgbClr val="3333CC"/>
                </a:solidFill>
              </a:rPr>
              <a:t>] </a:t>
            </a:r>
            <a:br>
              <a:rPr lang="en-US" altLang="ko-KR" sz="3600" dirty="0">
                <a:solidFill>
                  <a:srgbClr val="3333CC"/>
                </a:solidFill>
              </a:rPr>
            </a:br>
            <a:r>
              <a:rPr lang="en-US" altLang="ko-KR" sz="3600" dirty="0">
                <a:solidFill>
                  <a:srgbClr val="3333CC"/>
                </a:solidFill>
              </a:rPr>
              <a:t>            + </a:t>
            </a:r>
            <a:r>
              <a:rPr lang="en-US" altLang="ko-KR" sz="3600" dirty="0">
                <a:solidFill>
                  <a:schemeClr val="tx1"/>
                </a:solidFill>
              </a:rPr>
              <a:t>3.23 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 err="1">
                <a:solidFill>
                  <a:schemeClr val="tx1"/>
                </a:solidFill>
              </a:rPr>
              <a:t>한우가산점</a:t>
            </a:r>
            <a:r>
              <a:rPr lang="en-US" altLang="ko-KR" sz="2800" dirty="0">
                <a:solidFill>
                  <a:schemeClr val="tx1"/>
                </a:solidFill>
              </a:rPr>
              <a:t>)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 bwMode="auto">
          <a:xfrm>
            <a:off x="0" y="188640"/>
            <a:ext cx="8820472" cy="56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-30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육량지수란</a:t>
            </a:r>
            <a:r>
              <a:rPr kumimoji="0" lang="en-US" altLang="ko-KR" sz="2800" b="0" i="0" u="none" strike="noStrike" kern="1200" cap="none" spc="-300" normalizeH="0" baseline="0" noProof="0" dirty="0">
                <a:ln>
                  <a:noFill/>
                </a:ln>
                <a:solidFill>
                  <a:srgbClr val="EB641B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?</a:t>
            </a:r>
            <a:endParaRPr kumimoji="0" lang="ko-KR" altLang="en-US" sz="2000" b="0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003884"/>
            <a:ext cx="1152128" cy="369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= 63.31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2483768" y="4148336"/>
            <a:ext cx="936104" cy="432792"/>
          </a:xfrm>
          <a:prstGeom prst="ellipse">
            <a:avLst/>
          </a:prstGeom>
          <a:noFill/>
          <a:ln w="3175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1.6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4427984" y="4148336"/>
            <a:ext cx="936104" cy="432792"/>
          </a:xfrm>
          <a:prstGeom prst="ellipse">
            <a:avLst/>
          </a:prstGeom>
          <a:noFill/>
          <a:ln w="3175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7.7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6228184" y="4148336"/>
            <a:ext cx="936104" cy="432792"/>
          </a:xfrm>
          <a:prstGeom prst="ellipse">
            <a:avLst/>
          </a:prstGeom>
          <a:noFill/>
          <a:ln w="3175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1" u="none" strike="noStrike" kern="1200" cap="none" spc="0" normalizeH="0" baseline="0" noProof="0" dirty="0">
                <a:ln w="22225">
                  <a:solidFill>
                    <a:srgbClr val="DA1F28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41.7</a:t>
            </a:r>
            <a:endParaRPr kumimoji="1" lang="ko-KR" altLang="en-US" sz="1400" b="1" i="1" u="none" strike="noStrike" kern="1200" cap="none" spc="0" normalizeH="0" baseline="0" noProof="0" dirty="0" err="1">
              <a:ln w="22225">
                <a:solidFill>
                  <a:srgbClr val="DA1F28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4211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등지방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 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4211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등심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 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4211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도체중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매직체" pitchFamily="18" charset="-127"/>
                <a:ea typeface="휴먼매직체" pitchFamily="18" charset="-127"/>
                <a:cs typeface="+mn-cs"/>
              </a:rPr>
              <a:t> </a:t>
            </a: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매직체" pitchFamily="18" charset="-127"/>
              <a:ea typeface="휴먼매직체" pitchFamily="18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9832" y="52292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16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52292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100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52292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460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0" name="제목 2"/>
          <p:cNvSpPr txBox="1">
            <a:spLocks/>
          </p:cNvSpPr>
          <p:nvPr/>
        </p:nvSpPr>
        <p:spPr>
          <a:xfrm>
            <a:off x="0" y="4653136"/>
            <a:ext cx="9144000" cy="57606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육량지수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=68.184 – [0.626x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mm] + [0.130x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93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cm] - [0.024x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450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맑은 고딕" panose="020B0503020000020004" pitchFamily="50" charset="-127"/>
                <a:cs typeface="+mn-cs"/>
              </a:rPr>
              <a:t>kg] + 3.23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ucida Sans Unicode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3131676"/>
            <a:ext cx="1152128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= 61.414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1547500"/>
            <a:ext cx="115212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16-10 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04" y="2060848"/>
            <a:ext cx="115212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77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+10</a:t>
            </a: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504" y="2564904"/>
            <a:ext cx="115212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417-10 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72400" y="19168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7824" y="55079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-10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6056" y="55079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+13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48264" y="55079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-11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5616" y="5507940"/>
            <a:ext cx="1152128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= 63.414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6011996"/>
            <a:ext cx="9142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A : 67.2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이상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B : 63.3-67.2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미만</a:t>
            </a: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, C : 63.3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미만</a:t>
            </a:r>
          </a:p>
        </p:txBody>
      </p:sp>
    </p:spTree>
    <p:extLst>
      <p:ext uri="{BB962C8B-B14F-4D97-AF65-F5344CB8AC3E}">
        <p14:creationId xmlns:p14="http://schemas.microsoft.com/office/powerpoint/2010/main" xmlns="" val="750613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44624"/>
            <a:ext cx="9180512" cy="77809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지방색에 미치는 영향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57200" y="980728"/>
            <a:ext cx="8229600" cy="1828800"/>
            <a:chOff x="288" y="864"/>
            <a:chExt cx="5184" cy="1152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88" y="864"/>
              <a:ext cx="5184" cy="1152"/>
              <a:chOff x="336" y="2592"/>
              <a:chExt cx="5184" cy="1152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336" y="2592"/>
                <a:ext cx="5184" cy="1152"/>
                <a:chOff x="1053" y="2750"/>
                <a:chExt cx="4186" cy="1134"/>
              </a:xfrm>
            </p:grpSpPr>
            <p:sp>
              <p:nvSpPr>
                <p:cNvPr id="181269" name="AutoShape 9"/>
                <p:cNvSpPr>
                  <a:spLocks noChangeArrowheads="1"/>
                </p:cNvSpPr>
                <p:nvPr/>
              </p:nvSpPr>
              <p:spPr bwMode="auto">
                <a:xfrm>
                  <a:off x="1053" y="2750"/>
                  <a:ext cx="4186" cy="1134"/>
                </a:xfrm>
                <a:prstGeom prst="roundRect">
                  <a:avLst>
                    <a:gd name="adj" fmla="val 4583"/>
                  </a:avLst>
                </a:prstGeom>
                <a:solidFill>
                  <a:schemeClr val="bg1"/>
                </a:solidFill>
                <a:ln w="28575">
                  <a:solidFill>
                    <a:srgbClr val="ABC2C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800" u="none"/>
                </a:p>
              </p:txBody>
            </p:sp>
            <p:sp>
              <p:nvSpPr>
                <p:cNvPr id="181270" name="AutoShape 10"/>
                <p:cNvSpPr>
                  <a:spLocks noChangeArrowheads="1"/>
                </p:cNvSpPr>
                <p:nvPr/>
              </p:nvSpPr>
              <p:spPr bwMode="auto">
                <a:xfrm>
                  <a:off x="1063" y="2766"/>
                  <a:ext cx="4160" cy="1105"/>
                </a:xfrm>
                <a:prstGeom prst="roundRect">
                  <a:avLst>
                    <a:gd name="adj" fmla="val 2898"/>
                  </a:avLst>
                </a:prstGeom>
                <a:gradFill rotWithShape="1">
                  <a:gsLst>
                    <a:gs pos="0">
                      <a:srgbClr val="D7E3E9"/>
                    </a:gs>
                    <a:gs pos="50000">
                      <a:srgbClr val="FFFFFF"/>
                    </a:gs>
                    <a:gs pos="100000">
                      <a:srgbClr val="D7E3E9"/>
                    </a:gs>
                  </a:gsLst>
                  <a:lin ang="2700000" scaled="1"/>
                </a:gradFill>
                <a:ln w="9525">
                  <a:solidFill>
                    <a:srgbClr val="76A4D2"/>
                  </a:solidFill>
                  <a:round/>
                  <a:headEnd/>
                  <a:tailEnd/>
                </a:ln>
                <a:effectLst>
                  <a:prstShdw prst="shdw17" dist="17961" dir="2700000">
                    <a:srgbClr val="47627E"/>
                  </a:prstShdw>
                </a:effec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800" u="none"/>
                </a:p>
              </p:txBody>
            </p:sp>
          </p:grpSp>
          <p:sp>
            <p:nvSpPr>
              <p:cNvPr id="181268" name="Text Box 3"/>
              <p:cNvSpPr txBox="1">
                <a:spLocks noChangeArrowheads="1"/>
              </p:cNvSpPr>
              <p:nvPr/>
            </p:nvSpPr>
            <p:spPr bwMode="auto">
              <a:xfrm>
                <a:off x="576" y="2648"/>
                <a:ext cx="4464" cy="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  <a:spcBef>
                    <a:spcPct val="50000"/>
                  </a:spcBef>
                  <a:buClr>
                    <a:srgbClr val="FF00FF"/>
                  </a:buClr>
                  <a:buFont typeface="Wingdings" panose="05000000000000000000" pitchFamily="2" charset="2"/>
                  <a:buChar char="Ø"/>
                </a:pPr>
                <a:r>
                  <a:rPr lang="en-US" altLang="ko-KR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 </a:t>
                </a: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지방색은 가축이 섭취하는 사료의 종류에 따라 변화</a:t>
                </a:r>
              </a:p>
              <a:p>
                <a:pPr eaLnBrk="1" hangingPunct="1">
                  <a:lnSpc>
                    <a:spcPct val="130000"/>
                  </a:lnSpc>
                  <a:spcBef>
                    <a:spcPct val="50000"/>
                  </a:spcBef>
                  <a:buClr>
                    <a:srgbClr val="FF00FF"/>
                  </a:buClr>
                  <a:buFont typeface="Wingdings" panose="05000000000000000000" pitchFamily="2" charset="2"/>
                  <a:buNone/>
                </a:pP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  </a:t>
                </a:r>
                <a:r>
                  <a:rPr lang="en-US" altLang="ko-KR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- </a:t>
                </a:r>
                <a:r>
                  <a:rPr lang="ko-KR" altLang="en-US" sz="2000" u="none">
                    <a:solidFill>
                      <a:srgbClr val="0033CC"/>
                    </a:solidFill>
                    <a:latin typeface="새굴림" panose="02030600000101010101" pitchFamily="18" charset="-127"/>
                    <a:ea typeface="새굴림" panose="02030600000101010101" pitchFamily="18" charset="-127"/>
                  </a:rPr>
                  <a:t>보리 </a:t>
                </a:r>
                <a:r>
                  <a:rPr lang="en-US" altLang="ko-KR" sz="2000" u="none">
                    <a:solidFill>
                      <a:srgbClr val="0033CC"/>
                    </a:solidFill>
                    <a:latin typeface="새굴림" panose="02030600000101010101" pitchFamily="18" charset="-127"/>
                    <a:ea typeface="새굴림" panose="02030600000101010101" pitchFamily="18" charset="-127"/>
                  </a:rPr>
                  <a:t>: </a:t>
                </a:r>
                <a:r>
                  <a:rPr lang="ko-KR" altLang="en-US" sz="2000" u="none">
                    <a:solidFill>
                      <a:srgbClr val="0033CC"/>
                    </a:solidFill>
                    <a:latin typeface="새굴림" panose="02030600000101010101" pitchFamily="18" charset="-127"/>
                    <a:ea typeface="새굴림" panose="02030600000101010101" pitchFamily="18" charset="-127"/>
                  </a:rPr>
                  <a:t>백색화</a:t>
                </a:r>
              </a:p>
              <a:p>
                <a:pPr eaLnBrk="1" hangingPunct="1">
                  <a:lnSpc>
                    <a:spcPct val="130000"/>
                  </a:lnSpc>
                  <a:spcBef>
                    <a:spcPct val="50000"/>
                  </a:spcBef>
                  <a:buClr>
                    <a:srgbClr val="FF00FF"/>
                  </a:buClr>
                  <a:buFont typeface="Wingdings" panose="05000000000000000000" pitchFamily="2" charset="2"/>
                  <a:buNone/>
                </a:pP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  </a:t>
                </a:r>
                <a:r>
                  <a:rPr lang="en-US" altLang="ko-KR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- </a:t>
                </a: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사일리지 </a:t>
                </a:r>
                <a:r>
                  <a:rPr lang="en-US" altLang="ko-KR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: </a:t>
                </a: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옥수수</a:t>
                </a:r>
                <a:r>
                  <a:rPr lang="en-US" altLang="ko-KR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, </a:t>
                </a: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호맥</a:t>
                </a:r>
                <a:r>
                  <a:rPr lang="en-US" altLang="ko-KR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, </a:t>
                </a: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</a:rPr>
                  <a:t>이탈리안라이그라스 등은 탁색</a:t>
                </a:r>
                <a:endParaRPr lang="ko-KR" altLang="en-US" sz="2000" u="none">
                  <a:latin typeface="새굴림" panose="02030600000101010101" pitchFamily="18" charset="-127"/>
                  <a:ea typeface="새굴림" panose="02030600000101010101" pitchFamily="18" charset="-127"/>
                  <a:sym typeface="Wingdings" panose="05000000000000000000" pitchFamily="2" charset="2"/>
                </a:endParaRPr>
              </a:p>
            </p:txBody>
          </p:sp>
        </p:grpSp>
        <p:pic>
          <p:nvPicPr>
            <p:cNvPr id="181266" name="Picture 22" descr="po4-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008"/>
              <a:ext cx="192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57200" y="4638328"/>
            <a:ext cx="8229600" cy="1447800"/>
            <a:chOff x="288" y="3168"/>
            <a:chExt cx="5184" cy="912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288" y="3168"/>
              <a:ext cx="5184" cy="912"/>
              <a:chOff x="288" y="768"/>
              <a:chExt cx="5184" cy="912"/>
            </a:xfrm>
          </p:grpSpPr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288" y="768"/>
                <a:ext cx="5184" cy="912"/>
                <a:chOff x="1053" y="2750"/>
                <a:chExt cx="4186" cy="1134"/>
              </a:xfrm>
            </p:grpSpPr>
            <p:sp>
              <p:nvSpPr>
                <p:cNvPr id="181263" name="AutoShape 9"/>
                <p:cNvSpPr>
                  <a:spLocks noChangeArrowheads="1"/>
                </p:cNvSpPr>
                <p:nvPr/>
              </p:nvSpPr>
              <p:spPr bwMode="auto">
                <a:xfrm>
                  <a:off x="1053" y="2750"/>
                  <a:ext cx="4186" cy="1134"/>
                </a:xfrm>
                <a:prstGeom prst="roundRect">
                  <a:avLst>
                    <a:gd name="adj" fmla="val 4583"/>
                  </a:avLst>
                </a:prstGeom>
                <a:solidFill>
                  <a:schemeClr val="bg1"/>
                </a:solidFill>
                <a:ln w="28575">
                  <a:solidFill>
                    <a:srgbClr val="ABC2C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800" u="none"/>
                </a:p>
              </p:txBody>
            </p:sp>
            <p:sp>
              <p:nvSpPr>
                <p:cNvPr id="181264" name="AutoShape 10"/>
                <p:cNvSpPr>
                  <a:spLocks noChangeArrowheads="1"/>
                </p:cNvSpPr>
                <p:nvPr/>
              </p:nvSpPr>
              <p:spPr bwMode="auto">
                <a:xfrm>
                  <a:off x="1063" y="2766"/>
                  <a:ext cx="4160" cy="1105"/>
                </a:xfrm>
                <a:prstGeom prst="roundRect">
                  <a:avLst>
                    <a:gd name="adj" fmla="val 2898"/>
                  </a:avLst>
                </a:prstGeom>
                <a:gradFill rotWithShape="1">
                  <a:gsLst>
                    <a:gs pos="0">
                      <a:srgbClr val="D7E3E9"/>
                    </a:gs>
                    <a:gs pos="50000">
                      <a:srgbClr val="FFFFFF"/>
                    </a:gs>
                    <a:gs pos="100000">
                      <a:srgbClr val="D7E3E9"/>
                    </a:gs>
                  </a:gsLst>
                  <a:lin ang="2700000" scaled="1"/>
                </a:gradFill>
                <a:ln w="9525">
                  <a:solidFill>
                    <a:srgbClr val="76A4D2"/>
                  </a:solidFill>
                  <a:round/>
                  <a:headEnd/>
                  <a:tailEnd/>
                </a:ln>
                <a:effectLst>
                  <a:prstShdw prst="shdw17" dist="17961" dir="2700000">
                    <a:srgbClr val="47627E"/>
                  </a:prstShdw>
                </a:effec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ko-KR" altLang="en-US" sz="1800" u="none"/>
                </a:p>
              </p:txBody>
            </p:sp>
          </p:grpSp>
          <p:sp>
            <p:nvSpPr>
              <p:cNvPr id="181262" name="Text Box 3"/>
              <p:cNvSpPr txBox="1">
                <a:spLocks noChangeArrowheads="1"/>
              </p:cNvSpPr>
              <p:nvPr/>
            </p:nvSpPr>
            <p:spPr bwMode="auto">
              <a:xfrm>
                <a:off x="528" y="882"/>
                <a:ext cx="4320" cy="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lnSpc>
                    <a:spcPct val="130000"/>
                  </a:lnSpc>
                  <a:spcBef>
                    <a:spcPct val="50000"/>
                  </a:spcBef>
                  <a:buClr>
                    <a:srgbClr val="FF00FF"/>
                  </a:buClr>
                  <a:buFont typeface="Wingdings" panose="05000000000000000000" pitchFamily="2" charset="2"/>
                  <a:buNone/>
                </a:pP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  <a:sym typeface="Wingdings" panose="05000000000000000000" pitchFamily="2" charset="2"/>
                  </a:rPr>
                  <a:t>   육류의 유통기간이 길거나 보관상태가 양호하지 않을 </a:t>
                </a:r>
              </a:p>
              <a:p>
                <a:pPr eaLnBrk="1" hangingPunct="1">
                  <a:lnSpc>
                    <a:spcPct val="130000"/>
                  </a:lnSpc>
                  <a:spcBef>
                    <a:spcPct val="50000"/>
                  </a:spcBef>
                  <a:buClr>
                    <a:srgbClr val="FF00FF"/>
                  </a:buClr>
                  <a:buFont typeface="Wingdings" panose="05000000000000000000" pitchFamily="2" charset="2"/>
                  <a:buNone/>
                </a:pPr>
                <a:r>
                  <a:rPr lang="ko-KR" altLang="en-US" sz="2000" u="none">
                    <a:latin typeface="새굴림" panose="02030600000101010101" pitchFamily="18" charset="-127"/>
                    <a:ea typeface="새굴림" panose="02030600000101010101" pitchFamily="18" charset="-127"/>
                    <a:sym typeface="Wingdings" panose="05000000000000000000" pitchFamily="2" charset="2"/>
                  </a:rPr>
                  <a:t>   경우 지방조직의 산패 등으로 인하여 지방이 변색</a:t>
                </a:r>
              </a:p>
            </p:txBody>
          </p:sp>
        </p:grpSp>
        <p:pic>
          <p:nvPicPr>
            <p:cNvPr id="181260" name="Picture 23" descr="po4-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85"/>
              <a:ext cx="192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2961928"/>
            <a:ext cx="8229600" cy="1524000"/>
            <a:chOff x="288" y="2112"/>
            <a:chExt cx="5184" cy="960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88" y="2112"/>
              <a:ext cx="5184" cy="960"/>
              <a:chOff x="1053" y="2750"/>
              <a:chExt cx="4186" cy="1134"/>
            </a:xfrm>
          </p:grpSpPr>
          <p:sp>
            <p:nvSpPr>
              <p:cNvPr id="181257" name="AutoShape 9"/>
              <p:cNvSpPr>
                <a:spLocks noChangeArrowheads="1"/>
              </p:cNvSpPr>
              <p:nvPr/>
            </p:nvSpPr>
            <p:spPr bwMode="auto">
              <a:xfrm>
                <a:off x="1053" y="2750"/>
                <a:ext cx="4186" cy="1134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>
                <a:solidFill>
                  <a:srgbClr val="ABC2C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 u="none"/>
              </a:p>
            </p:txBody>
          </p:sp>
          <p:sp>
            <p:nvSpPr>
              <p:cNvPr id="181258" name="AutoShape 10"/>
              <p:cNvSpPr>
                <a:spLocks noChangeArrowheads="1"/>
              </p:cNvSpPr>
              <p:nvPr/>
            </p:nvSpPr>
            <p:spPr bwMode="auto">
              <a:xfrm>
                <a:off x="1063" y="2766"/>
                <a:ext cx="4160" cy="1105"/>
              </a:xfrm>
              <a:prstGeom prst="roundRect">
                <a:avLst>
                  <a:gd name="adj" fmla="val 2898"/>
                </a:avLst>
              </a:prstGeom>
              <a:gradFill rotWithShape="1">
                <a:gsLst>
                  <a:gs pos="0">
                    <a:srgbClr val="D7E3E9"/>
                  </a:gs>
                  <a:gs pos="50000">
                    <a:srgbClr val="FFFFFF"/>
                  </a:gs>
                  <a:gs pos="100000">
                    <a:srgbClr val="D7E3E9"/>
                  </a:gs>
                </a:gsLst>
                <a:lin ang="2700000" scaled="1"/>
              </a:gradFill>
              <a:ln w="9525">
                <a:solidFill>
                  <a:srgbClr val="76A4D2"/>
                </a:solidFill>
                <a:round/>
                <a:headEnd/>
                <a:tailEnd/>
              </a:ln>
              <a:effectLst>
                <a:prstShdw prst="shdw17" dist="17961" dir="2700000">
                  <a:srgbClr val="47627E"/>
                </a:prstShdw>
              </a:effectLst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 u="none"/>
              </a:p>
            </p:txBody>
          </p:sp>
        </p:grpSp>
        <p:sp>
          <p:nvSpPr>
            <p:cNvPr id="181255" name="Text Box 3"/>
            <p:cNvSpPr txBox="1">
              <a:spLocks noChangeArrowheads="1"/>
            </p:cNvSpPr>
            <p:nvPr/>
          </p:nvSpPr>
          <p:spPr bwMode="auto">
            <a:xfrm>
              <a:off x="528" y="2226"/>
              <a:ext cx="4464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Clr>
                  <a:srgbClr val="FF00FF"/>
                </a:buClr>
                <a:buFont typeface="Wingdings" panose="05000000000000000000" pitchFamily="2" charset="2"/>
                <a:buChar char="Ø"/>
              </a:pPr>
              <a:r>
                <a:rPr lang="ko-KR" altLang="en-US" sz="2000" u="none">
                  <a:latin typeface="새굴림" panose="02030600000101010101" pitchFamily="18" charset="-127"/>
                  <a:ea typeface="새굴림" panose="02030600000101010101" pitchFamily="18" charset="-127"/>
                  <a:sym typeface="Wingdings" panose="05000000000000000000" pitchFamily="2" charset="2"/>
                </a:rPr>
                <a:t> 가축의 체지방은 나이가 어릴 때는 흰색에 가까우나</a:t>
              </a:r>
            </a:p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Clr>
                  <a:srgbClr val="FF00FF"/>
                </a:buClr>
                <a:buFont typeface="Wingdings" panose="05000000000000000000" pitchFamily="2" charset="2"/>
                <a:buNone/>
              </a:pPr>
              <a:r>
                <a:rPr lang="ko-KR" altLang="en-US" sz="2000" u="none">
                  <a:latin typeface="새굴림" panose="02030600000101010101" pitchFamily="18" charset="-127"/>
                  <a:ea typeface="새굴림" panose="02030600000101010101" pitchFamily="18" charset="-127"/>
                  <a:sym typeface="Wingdings" panose="05000000000000000000" pitchFamily="2" charset="2"/>
                </a:rPr>
                <a:t>    나이가 많아질수록 탁해지거나 노랗게 되는 경향이 있음</a:t>
              </a:r>
            </a:p>
          </p:txBody>
        </p:sp>
        <p:pic>
          <p:nvPicPr>
            <p:cNvPr id="181256" name="Picture 24" descr="po4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337"/>
              <a:ext cx="19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직사각형 22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8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44624"/>
            <a:ext cx="9180512" cy="77809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ko-KR" altLang="en-US" sz="2800" b="0" i="0" dirty="0">
                <a:solidFill>
                  <a:schemeClr val="accent3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거세한우의 비육후기 보리급여 효과</a:t>
            </a:r>
          </a:p>
        </p:txBody>
      </p:sp>
      <p:graphicFrame>
        <p:nvGraphicFramePr>
          <p:cNvPr id="418819" name="Group 3"/>
          <p:cNvGraphicFramePr>
            <a:graphicFrameLocks noGrp="1"/>
          </p:cNvGraphicFramePr>
          <p:nvPr/>
        </p:nvGraphicFramePr>
        <p:xfrm>
          <a:off x="304800" y="980728"/>
          <a:ext cx="8610600" cy="5157787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83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구분</a:t>
                      </a:r>
                    </a:p>
                  </a:txBody>
                  <a:tcPr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대조구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옥수수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40%)</a:t>
                      </a:r>
                    </a:p>
                  </a:txBody>
                  <a:tcPr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분쇄보리구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옥수수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20+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보리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20)</a:t>
                      </a:r>
                    </a:p>
                  </a:txBody>
                  <a:tcPr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분쇄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+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압편보리구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옥수수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10+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보리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30)</a:t>
                      </a:r>
                    </a:p>
                  </a:txBody>
                  <a:tcPr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9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개시체중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kg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종료체중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kg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사료섭취량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kg/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등심단면적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cm</a:t>
                      </a:r>
                      <a:r>
                        <a:rPr kumimoji="1" lang="en-US" altLang="ko-K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등지방두께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cm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육량등급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(A:B:C)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지방색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근내지방도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육질등급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(1</a:t>
                      </a:r>
                      <a:r>
                        <a:rPr kumimoji="1" lang="en-US" altLang="ko-KR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+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:1:2)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가열감량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%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올레인산 함량</a:t>
                      </a: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%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489.2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664.9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9.77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84.6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3:4:3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4:4:2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25.5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50.0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496.1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674.6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10.02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92.5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3:5:2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6:3:1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22.2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50.9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503.1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653.3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9.90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85.0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5:3:2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2.6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5:3:2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21.7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51.5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18836" name="Text Box 20"/>
          <p:cNvSpPr txBox="1">
            <a:spLocks noChangeArrowheads="1"/>
          </p:cNvSpPr>
          <p:nvPr/>
        </p:nvSpPr>
        <p:spPr bwMode="auto">
          <a:xfrm>
            <a:off x="6948488" y="6149628"/>
            <a:ext cx="1890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ko-KR" sz="1400" b="0" u="none" dirty="0">
                <a:latin typeface="새굴림" panose="02030600000101010101" pitchFamily="18" charset="-127"/>
                <a:ea typeface="새굴림" panose="02030600000101010101" pitchFamily="18" charset="-127"/>
              </a:rPr>
              <a:t>&lt;</a:t>
            </a:r>
            <a:r>
              <a:rPr lang="ko-KR" altLang="en-US" sz="1400" b="0" u="none" dirty="0">
                <a:latin typeface="새굴림" panose="02030600000101010101" pitchFamily="18" charset="-127"/>
                <a:ea typeface="새굴림" panose="02030600000101010101" pitchFamily="18" charset="-127"/>
              </a:rPr>
              <a:t>축산기술연구소</a:t>
            </a:r>
            <a:r>
              <a:rPr lang="en-US" altLang="ko-KR" sz="1400" b="0" u="none" dirty="0">
                <a:latin typeface="새굴림" panose="02030600000101010101" pitchFamily="18" charset="-127"/>
                <a:ea typeface="새굴림" panose="02030600000101010101" pitchFamily="18" charset="-127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xmlns="" val="16370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3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Text Box 6"/>
          <p:cNvSpPr txBox="1">
            <a:spLocks noChangeArrowheads="1"/>
          </p:cNvSpPr>
          <p:nvPr/>
        </p:nvSpPr>
        <p:spPr bwMode="auto">
          <a:xfrm>
            <a:off x="2197100" y="1268760"/>
            <a:ext cx="69834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ko-KR" altLang="en-US" sz="2400" u="none" dirty="0">
                <a:solidFill>
                  <a:schemeClr val="bg1"/>
                </a:solidFill>
              </a:rPr>
              <a:t>이와 같은 사육방법의 문제점은 무엇이겠습니까</a:t>
            </a:r>
            <a:r>
              <a:rPr lang="en-US" altLang="ko-KR" sz="2400" u="none" dirty="0">
                <a:solidFill>
                  <a:schemeClr val="bg1"/>
                </a:solidFill>
              </a:rPr>
              <a:t>?</a:t>
            </a:r>
            <a:endParaRPr lang="ja-JP" altLang="en-US" sz="2400" u="none" dirty="0">
              <a:solidFill>
                <a:schemeClr val="bg1"/>
              </a:solidFill>
            </a:endParaRPr>
          </a:p>
        </p:txBody>
      </p:sp>
      <p:sp>
        <p:nvSpPr>
          <p:cNvPr id="183300" name="Rectangle 7"/>
          <p:cNvSpPr>
            <a:spLocks noChangeArrowheads="1"/>
          </p:cNvSpPr>
          <p:nvPr/>
        </p:nvSpPr>
        <p:spPr bwMode="auto">
          <a:xfrm>
            <a:off x="-66180" y="6525344"/>
            <a:ext cx="13258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1200" b="0" u="none" dirty="0">
                <a:solidFill>
                  <a:schemeClr val="bg1"/>
                </a:solidFill>
              </a:rPr>
              <a:t>（木村 信熙</a:t>
            </a:r>
            <a:r>
              <a:rPr lang="en-US" altLang="ja-JP" sz="1200" b="0" u="none" dirty="0">
                <a:solidFill>
                  <a:schemeClr val="bg1"/>
                </a:solidFill>
              </a:rPr>
              <a:t>2011</a:t>
            </a:r>
            <a:r>
              <a:rPr lang="ja-JP" altLang="en-US" sz="1200" b="0" u="none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183301" name="Rectangle 9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ja-JP" sz="1200" b="0" u="none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</p:spTree>
    <p:extLst>
      <p:ext uri="{BB962C8B-B14F-4D97-AF65-F5344CB8AC3E}">
        <p14:creationId xmlns:p14="http://schemas.microsoft.com/office/powerpoint/2010/main" xmlns="" val="3501417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5"/>
            <a:ext cx="22256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418" y="1052735"/>
            <a:ext cx="188595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4" name="Line 6"/>
          <p:cNvSpPr>
            <a:spLocks noChangeShapeType="1"/>
          </p:cNvSpPr>
          <p:nvPr/>
        </p:nvSpPr>
        <p:spPr bwMode="auto">
          <a:xfrm>
            <a:off x="5998418" y="1052735"/>
            <a:ext cx="0" cy="4608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25" name="Line 7"/>
          <p:cNvSpPr>
            <a:spLocks noChangeShapeType="1"/>
          </p:cNvSpPr>
          <p:nvPr/>
        </p:nvSpPr>
        <p:spPr bwMode="auto">
          <a:xfrm>
            <a:off x="7871668" y="1052735"/>
            <a:ext cx="0" cy="4608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26" name="Line 8"/>
          <p:cNvSpPr>
            <a:spLocks noChangeShapeType="1"/>
          </p:cNvSpPr>
          <p:nvPr/>
        </p:nvSpPr>
        <p:spPr bwMode="auto">
          <a:xfrm>
            <a:off x="1197149" y="1124173"/>
            <a:ext cx="0" cy="3887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27" name="Line 9"/>
          <p:cNvSpPr>
            <a:spLocks noChangeShapeType="1"/>
          </p:cNvSpPr>
          <p:nvPr/>
        </p:nvSpPr>
        <p:spPr bwMode="auto">
          <a:xfrm>
            <a:off x="3357736" y="1124173"/>
            <a:ext cx="0" cy="3887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28" name="Line 10"/>
          <p:cNvSpPr>
            <a:spLocks noChangeShapeType="1"/>
          </p:cNvSpPr>
          <p:nvPr/>
        </p:nvSpPr>
        <p:spPr bwMode="auto">
          <a:xfrm>
            <a:off x="1197149" y="1052735"/>
            <a:ext cx="2160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29" name="Line 11"/>
          <p:cNvSpPr>
            <a:spLocks noChangeShapeType="1"/>
          </p:cNvSpPr>
          <p:nvPr/>
        </p:nvSpPr>
        <p:spPr bwMode="auto">
          <a:xfrm>
            <a:off x="1197149" y="5011960"/>
            <a:ext cx="2160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30" name="Line 12"/>
          <p:cNvSpPr>
            <a:spLocks noChangeShapeType="1"/>
          </p:cNvSpPr>
          <p:nvPr/>
        </p:nvSpPr>
        <p:spPr bwMode="auto">
          <a:xfrm>
            <a:off x="5998418" y="5661248"/>
            <a:ext cx="1873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31" name="Line 13"/>
          <p:cNvSpPr>
            <a:spLocks noChangeShapeType="1"/>
          </p:cNvSpPr>
          <p:nvPr/>
        </p:nvSpPr>
        <p:spPr bwMode="auto">
          <a:xfrm>
            <a:off x="5998418" y="1052735"/>
            <a:ext cx="1873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4332" name="Text Box 14"/>
          <p:cNvSpPr txBox="1">
            <a:spLocks noChangeArrowheads="1"/>
          </p:cNvSpPr>
          <p:nvPr/>
        </p:nvSpPr>
        <p:spPr bwMode="auto">
          <a:xfrm>
            <a:off x="3491880" y="2708920"/>
            <a:ext cx="24482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2400" u="none" dirty="0">
                <a:solidFill>
                  <a:srgbClr val="800000"/>
                </a:solidFill>
              </a:rPr>
              <a:t>５</a:t>
            </a:r>
            <a:r>
              <a:rPr lang="ko-KR" altLang="en-US" sz="2400" u="none" dirty="0">
                <a:solidFill>
                  <a:srgbClr val="800000"/>
                </a:solidFill>
              </a:rPr>
              <a:t>두 </a:t>
            </a:r>
            <a:r>
              <a:rPr lang="en-US" altLang="ja-JP" sz="2400" u="none" dirty="0">
                <a:solidFill>
                  <a:srgbClr val="800000"/>
                </a:solidFill>
              </a:rPr>
              <a:t>1</a:t>
            </a:r>
            <a:r>
              <a:rPr lang="ko-KR" altLang="en-US" sz="2400" u="none" dirty="0">
                <a:solidFill>
                  <a:srgbClr val="800000"/>
                </a:solidFill>
              </a:rPr>
              <a:t>군 사육</a:t>
            </a:r>
            <a:r>
              <a:rPr lang="ja-JP" altLang="en-US" sz="2400" dirty="0">
                <a:solidFill>
                  <a:srgbClr val="800000"/>
                </a:solidFill>
              </a:rPr>
              <a:t> </a:t>
            </a:r>
            <a:endParaRPr lang="en-US" altLang="ja-JP" sz="2400" dirty="0">
              <a:solidFill>
                <a:srgbClr val="800000"/>
              </a:solidFill>
            </a:endParaRPr>
          </a:p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ko-KR" altLang="en-US" sz="2400" u="none" dirty="0">
                <a:solidFill>
                  <a:srgbClr val="800000"/>
                </a:solidFill>
              </a:rPr>
              <a:t>두당 면적 동일</a:t>
            </a:r>
            <a:endParaRPr lang="ja-JP" altLang="en-US" sz="2400" u="none" dirty="0">
              <a:solidFill>
                <a:srgbClr val="800000"/>
              </a:solidFill>
            </a:endParaRPr>
          </a:p>
        </p:txBody>
      </p:sp>
      <p:sp>
        <p:nvSpPr>
          <p:cNvPr id="184333" name="Rectangle 15"/>
          <p:cNvSpPr>
            <a:spLocks noChangeArrowheads="1"/>
          </p:cNvSpPr>
          <p:nvPr/>
        </p:nvSpPr>
        <p:spPr bwMode="auto">
          <a:xfrm>
            <a:off x="7668344" y="6092825"/>
            <a:ext cx="15295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1400" b="0" u="none" dirty="0">
                <a:solidFill>
                  <a:srgbClr val="000000"/>
                </a:solidFill>
              </a:rPr>
              <a:t>（木村 信熙</a:t>
            </a:r>
            <a:r>
              <a:rPr lang="en-US" altLang="ja-JP" sz="1400" b="0" u="none" dirty="0">
                <a:solidFill>
                  <a:srgbClr val="000000"/>
                </a:solidFill>
              </a:rPr>
              <a:t>2013</a:t>
            </a:r>
            <a:r>
              <a:rPr lang="ja-JP" altLang="en-US" sz="1400" b="0" u="none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84334" name="Rectangle 17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ja-JP" sz="1200" b="0" u="none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-36512" y="44624"/>
            <a:ext cx="9180512" cy="77809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j-cs"/>
              </a:rPr>
              <a:t> 발육과 육질은 어느 쪽이 좋을까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j-cs"/>
              </a:rPr>
              <a:t>?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403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Text Box 5"/>
          <p:cNvSpPr txBox="1">
            <a:spLocks noChangeArrowheads="1"/>
          </p:cNvSpPr>
          <p:nvPr/>
        </p:nvSpPr>
        <p:spPr bwMode="auto">
          <a:xfrm>
            <a:off x="0" y="2679303"/>
            <a:ext cx="914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ko-KR" altLang="en-US" sz="2400" b="1" u="none" dirty="0" err="1">
                <a:solidFill>
                  <a:schemeClr val="bg1"/>
                </a:solidFill>
              </a:rPr>
              <a:t>화우</a:t>
            </a:r>
            <a:r>
              <a:rPr lang="ko-KR" altLang="en-US" sz="2400" b="1" u="none" dirty="0">
                <a:solidFill>
                  <a:schemeClr val="bg1"/>
                </a:solidFill>
              </a:rPr>
              <a:t> 번식우의 사료급여</a:t>
            </a:r>
            <a:r>
              <a:rPr lang="en-US" altLang="ko-KR" sz="2400" b="1" u="none" dirty="0">
                <a:solidFill>
                  <a:schemeClr val="bg1"/>
                </a:solidFill>
              </a:rPr>
              <a:t>.  </a:t>
            </a:r>
            <a:r>
              <a:rPr lang="ko-KR" altLang="en-US" sz="2400" b="1" u="none" dirty="0">
                <a:solidFill>
                  <a:schemeClr val="bg1"/>
                </a:solidFill>
              </a:rPr>
              <a:t>왜 연동 </a:t>
            </a:r>
            <a:r>
              <a:rPr lang="ko-KR" altLang="en-US" sz="2400" b="1" u="none" dirty="0" err="1">
                <a:solidFill>
                  <a:schemeClr val="bg1"/>
                </a:solidFill>
              </a:rPr>
              <a:t>스탄쳔을</a:t>
            </a:r>
            <a:r>
              <a:rPr lang="ko-KR" altLang="en-US" sz="2400" b="1" u="none" dirty="0">
                <a:solidFill>
                  <a:schemeClr val="bg1"/>
                </a:solidFill>
              </a:rPr>
              <a:t> 사용하는 것일까요</a:t>
            </a:r>
            <a:r>
              <a:rPr lang="en-US" altLang="ko-KR" sz="2400" b="1" u="none" dirty="0">
                <a:solidFill>
                  <a:schemeClr val="bg1"/>
                </a:solidFill>
              </a:rPr>
              <a:t>?</a:t>
            </a:r>
            <a:endParaRPr lang="ja-JP" altLang="en-US" sz="2400" b="1" u="none" dirty="0">
              <a:solidFill>
                <a:schemeClr val="bg1"/>
              </a:solidFill>
            </a:endParaRPr>
          </a:p>
        </p:txBody>
      </p:sp>
      <p:sp>
        <p:nvSpPr>
          <p:cNvPr id="185348" name="Rectangle 7"/>
          <p:cNvSpPr>
            <a:spLocks noChangeArrowheads="1"/>
          </p:cNvSpPr>
          <p:nvPr/>
        </p:nvSpPr>
        <p:spPr bwMode="auto">
          <a:xfrm>
            <a:off x="6930846" y="6525344"/>
            <a:ext cx="15295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1400" b="0" u="none" dirty="0">
                <a:solidFill>
                  <a:srgbClr val="000000"/>
                </a:solidFill>
              </a:rPr>
              <a:t>（木村 信熙</a:t>
            </a:r>
            <a:r>
              <a:rPr lang="en-US" altLang="ja-JP" sz="1400" b="0" u="none" dirty="0">
                <a:solidFill>
                  <a:srgbClr val="000000"/>
                </a:solidFill>
              </a:rPr>
              <a:t>2005</a:t>
            </a:r>
            <a:r>
              <a:rPr lang="ja-JP" altLang="en-US" sz="1400" b="0" u="none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85349" name="Rectangle 8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ja-JP" sz="1200" b="0" u="none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</p:spTree>
    <p:extLst>
      <p:ext uri="{BB962C8B-B14F-4D97-AF65-F5344CB8AC3E}">
        <p14:creationId xmlns:p14="http://schemas.microsoft.com/office/powerpoint/2010/main" xmlns="" val="10653909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RIMG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2555776" y="519063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ko-KR" altLang="en-US" sz="2400" b="1" u="none" dirty="0">
                <a:solidFill>
                  <a:schemeClr val="bg1"/>
                </a:solidFill>
                <a:ea typeface="굴림" panose="020B0600000101010101" pitchFamily="50" charset="-127"/>
              </a:rPr>
              <a:t>전 두수가 나란히 서서 채식이 가능한 사육방법</a:t>
            </a:r>
            <a:endParaRPr lang="ja-JP" altLang="en-US" sz="2400" b="1" u="none" dirty="0">
              <a:solidFill>
                <a:schemeClr val="bg1"/>
              </a:solidFill>
            </a:endParaRPr>
          </a:p>
        </p:txBody>
      </p:sp>
      <p:sp>
        <p:nvSpPr>
          <p:cNvPr id="186372" name="Rectangle 5"/>
          <p:cNvSpPr>
            <a:spLocks noChangeArrowheads="1"/>
          </p:cNvSpPr>
          <p:nvPr/>
        </p:nvSpPr>
        <p:spPr bwMode="auto">
          <a:xfrm>
            <a:off x="6656151" y="6525344"/>
            <a:ext cx="15162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1400" b="0" u="none" dirty="0">
                <a:solidFill>
                  <a:schemeClr val="bg1"/>
                </a:solidFill>
              </a:rPr>
              <a:t>（木村 信熙</a:t>
            </a:r>
            <a:r>
              <a:rPr lang="en-US" altLang="ja-JP" sz="1400" b="0" u="none" dirty="0">
                <a:solidFill>
                  <a:schemeClr val="bg1"/>
                </a:solidFill>
              </a:rPr>
              <a:t>2011</a:t>
            </a:r>
            <a:r>
              <a:rPr lang="ja-JP" altLang="en-US" sz="1400" b="0" u="none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186373" name="Rectangle 6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ja-JP" sz="1200" b="0" u="none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</p:spTree>
    <p:extLst>
      <p:ext uri="{BB962C8B-B14F-4D97-AF65-F5344CB8AC3E}">
        <p14:creationId xmlns:p14="http://schemas.microsoft.com/office/powerpoint/2010/main" xmlns="" val="40779835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180512" cy="710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5" name="Rectangle 7"/>
          <p:cNvSpPr>
            <a:spLocks noChangeArrowheads="1"/>
          </p:cNvSpPr>
          <p:nvPr/>
        </p:nvSpPr>
        <p:spPr bwMode="auto">
          <a:xfrm>
            <a:off x="7019925" y="6237288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1800" b="0" u="none">
                <a:solidFill>
                  <a:srgbClr val="000000"/>
                </a:solidFill>
              </a:rPr>
              <a:t>（木村 信熙</a:t>
            </a:r>
            <a:r>
              <a:rPr lang="en-US" altLang="ja-JP" sz="1800" b="0" u="none">
                <a:solidFill>
                  <a:srgbClr val="000000"/>
                </a:solidFill>
              </a:rPr>
              <a:t>2007</a:t>
            </a:r>
            <a:r>
              <a:rPr lang="ja-JP" altLang="en-US" sz="1800" b="0" u="none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87396" name="Rectangle 9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ja-JP" sz="1200" b="0" u="none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  <p:sp>
        <p:nvSpPr>
          <p:cNvPr id="187397" name="Rectangle 3"/>
          <p:cNvSpPr>
            <a:spLocks noChangeArrowheads="1"/>
          </p:cNvSpPr>
          <p:nvPr/>
        </p:nvSpPr>
        <p:spPr bwMode="auto">
          <a:xfrm>
            <a:off x="179512" y="6207695"/>
            <a:ext cx="67473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2400" b="1" u="none" dirty="0">
                <a:solidFill>
                  <a:srgbClr val="FFFF00"/>
                </a:solidFill>
              </a:rPr>
              <a:t>　</a:t>
            </a:r>
            <a:r>
              <a:rPr lang="ko-KR" altLang="en-US" sz="2400" b="1" u="none" dirty="0">
                <a:solidFill>
                  <a:srgbClr val="FFFF00"/>
                </a:solidFill>
                <a:ea typeface="굴림" panose="020B0600000101010101" pitchFamily="50" charset="-127"/>
              </a:rPr>
              <a:t>전 두수가 나란히 서서 채식이 가능한 사육방법</a:t>
            </a:r>
            <a:endParaRPr lang="ja-JP" altLang="en-US" sz="2400" b="1" u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479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54"/>
            <a:ext cx="9182472" cy="608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3" name="Text Box 6"/>
          <p:cNvSpPr txBox="1">
            <a:spLocks noChangeArrowheads="1"/>
          </p:cNvSpPr>
          <p:nvPr/>
        </p:nvSpPr>
        <p:spPr bwMode="auto">
          <a:xfrm>
            <a:off x="1187624" y="6055121"/>
            <a:ext cx="66008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ko-KR" altLang="en-US" sz="2400" b="1" u="none" dirty="0">
                <a:solidFill>
                  <a:srgbClr val="800000"/>
                </a:solidFill>
              </a:rPr>
              <a:t>사료급여 직후에 모여 일제히 먹을 수 있음</a:t>
            </a:r>
            <a:endParaRPr lang="ja-JP" altLang="en-US" sz="2400" b="1" u="none" dirty="0">
              <a:solidFill>
                <a:srgbClr val="800000"/>
              </a:solidFill>
            </a:endParaRPr>
          </a:p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ko-KR" altLang="en-US" sz="2400" b="1" u="none" dirty="0">
                <a:solidFill>
                  <a:srgbClr val="000000"/>
                </a:solidFill>
              </a:rPr>
              <a:t>그 밖에</a:t>
            </a:r>
            <a:r>
              <a:rPr lang="en-US" altLang="ko-KR" sz="2400" b="1" u="none" dirty="0">
                <a:solidFill>
                  <a:srgbClr val="000000"/>
                </a:solidFill>
              </a:rPr>
              <a:t>, </a:t>
            </a:r>
            <a:r>
              <a:rPr lang="ko-KR" altLang="en-US" sz="2400" b="1" u="none" dirty="0">
                <a:solidFill>
                  <a:srgbClr val="000000"/>
                </a:solidFill>
              </a:rPr>
              <a:t>이 우사에 좋은 점은</a:t>
            </a:r>
            <a:r>
              <a:rPr lang="en-US" altLang="ko-KR" sz="2400" b="1" u="none" dirty="0">
                <a:solidFill>
                  <a:srgbClr val="000000"/>
                </a:solidFill>
              </a:rPr>
              <a:t>?</a:t>
            </a:r>
            <a:endParaRPr lang="ja-JP" altLang="en-US" sz="2400" b="1" u="none" dirty="0">
              <a:solidFill>
                <a:srgbClr val="000000"/>
              </a:solidFill>
            </a:endParaRPr>
          </a:p>
        </p:txBody>
      </p:sp>
      <p:sp>
        <p:nvSpPr>
          <p:cNvPr id="189444" name="Rectangle 8"/>
          <p:cNvSpPr>
            <a:spLocks noChangeArrowheads="1"/>
          </p:cNvSpPr>
          <p:nvPr/>
        </p:nvSpPr>
        <p:spPr bwMode="auto">
          <a:xfrm>
            <a:off x="7452027" y="6156012"/>
            <a:ext cx="180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ja-JP" altLang="en-US" sz="1800" b="0" u="none" dirty="0">
                <a:solidFill>
                  <a:srgbClr val="000000"/>
                </a:solidFill>
              </a:rPr>
              <a:t>（木村 信熙</a:t>
            </a:r>
            <a:r>
              <a:rPr lang="en-US" altLang="ja-JP" sz="1400" b="0" u="none" dirty="0">
                <a:solidFill>
                  <a:srgbClr val="000000"/>
                </a:solidFill>
              </a:rPr>
              <a:t>2005</a:t>
            </a:r>
            <a:r>
              <a:rPr lang="ja-JP" altLang="en-US" sz="1800" b="0" u="none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89445" name="Rectangle 9"/>
          <p:cNvSpPr>
            <a:spLocks noChangeArrowheads="1"/>
          </p:cNvSpPr>
          <p:nvPr/>
        </p:nvSpPr>
        <p:spPr bwMode="auto">
          <a:xfrm>
            <a:off x="8345488" y="6538913"/>
            <a:ext cx="7635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ja-JP" sz="1200" b="0" u="none">
                <a:solidFill>
                  <a:srgbClr val="000000"/>
                </a:solidFill>
                <a:latin typeface="Cooper Black" panose="0208090404030B020404" pitchFamily="18" charset="0"/>
              </a:rPr>
              <a:t>KAPEO</a:t>
            </a:r>
          </a:p>
        </p:txBody>
      </p:sp>
    </p:spTree>
    <p:extLst>
      <p:ext uri="{BB962C8B-B14F-4D97-AF65-F5344CB8AC3E}">
        <p14:creationId xmlns:p14="http://schemas.microsoft.com/office/powerpoint/2010/main" xmlns="" val="91639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4" cstate="print"/>
          <a:srcRect l="13860" t="18480" r="20160" b="20160"/>
          <a:stretch>
            <a:fillRect/>
          </a:stretch>
        </p:blipFill>
        <p:spPr bwMode="auto">
          <a:xfrm>
            <a:off x="347663" y="620713"/>
            <a:ext cx="3968750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3" descr="초음파측정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1875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6" name="Picture 4" descr="쾌적사육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71500"/>
            <a:ext cx="40894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2757" name="Object 5"/>
          <p:cNvGraphicFramePr>
            <a:graphicFrameLocks noChangeAspect="1"/>
          </p:cNvGraphicFramePr>
          <p:nvPr/>
        </p:nvGraphicFramePr>
        <p:xfrm>
          <a:off x="338138" y="3621360"/>
          <a:ext cx="3987800" cy="3048000"/>
        </p:xfrm>
        <a:graphic>
          <a:graphicData uri="http://schemas.openxmlformats.org/presentationml/2006/ole">
            <p:oleObj spid="_x0000_s622643" name="Photo Editor 사진" r:id="rId7" imgW="9752381" imgH="7314286" progId="">
              <p:embed/>
            </p:oleObj>
          </a:graphicData>
        </a:graphic>
      </p:graphicFrame>
      <p:sp>
        <p:nvSpPr>
          <p:cNvPr id="202758" name="TextBox 6"/>
          <p:cNvSpPr txBox="1">
            <a:spLocks noChangeArrowheads="1"/>
          </p:cNvSpPr>
          <p:nvPr/>
        </p:nvSpPr>
        <p:spPr bwMode="auto">
          <a:xfrm>
            <a:off x="2855913" y="25400"/>
            <a:ext cx="3240087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latinLnBrk="1" hangingPunct="1"/>
            <a:r>
              <a:rPr lang="ko-KR" altLang="en-US" sz="2800" b="1" dirty="0" err="1">
                <a:solidFill>
                  <a:srgbClr val="FF0066"/>
                </a:solidFill>
                <a:latin typeface="HY동녘B" pitchFamily="18" charset="-127"/>
                <a:ea typeface="HY동녘B" pitchFamily="18" charset="-127"/>
              </a:rPr>
              <a:t>고급육</a:t>
            </a:r>
            <a:r>
              <a:rPr lang="ko-KR" altLang="en-US" sz="2800" b="1" dirty="0">
                <a:solidFill>
                  <a:srgbClr val="FF0066"/>
                </a:solidFill>
                <a:latin typeface="HY동녘B" pitchFamily="18" charset="-127"/>
                <a:ea typeface="HY동녘B" pitchFamily="18" charset="-127"/>
              </a:rPr>
              <a:t> 사양의 기본</a:t>
            </a:r>
          </a:p>
        </p:txBody>
      </p:sp>
      <p:sp>
        <p:nvSpPr>
          <p:cNvPr id="202759" name="TextBox 7"/>
          <p:cNvSpPr txBox="1">
            <a:spLocks noChangeArrowheads="1"/>
          </p:cNvSpPr>
          <p:nvPr/>
        </p:nvSpPr>
        <p:spPr bwMode="auto">
          <a:xfrm>
            <a:off x="227013" y="569913"/>
            <a:ext cx="2092325" cy="46196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latinLnBrk="1" hangingPunct="1"/>
            <a:r>
              <a:rPr lang="ko-KR" altLang="en-US" sz="2400" b="1" dirty="0">
                <a:solidFill>
                  <a:srgbClr val="000000"/>
                </a:solidFill>
                <a:latin typeface="HY동녘B" pitchFamily="18" charset="-127"/>
                <a:ea typeface="HY동녘B" pitchFamily="18" charset="-127"/>
              </a:rPr>
              <a:t>양질의 조사료</a:t>
            </a:r>
          </a:p>
        </p:txBody>
      </p:sp>
      <p:sp>
        <p:nvSpPr>
          <p:cNvPr id="202760" name="TextBox 8"/>
          <p:cNvSpPr txBox="1">
            <a:spLocks noChangeArrowheads="1"/>
          </p:cNvSpPr>
          <p:nvPr/>
        </p:nvSpPr>
        <p:spPr bwMode="auto">
          <a:xfrm>
            <a:off x="6513513" y="3582988"/>
            <a:ext cx="2395537" cy="46196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latinLnBrk="1" hangingPunct="1"/>
            <a:r>
              <a:rPr lang="ko-KR" altLang="en-US" sz="2400" b="1">
                <a:solidFill>
                  <a:srgbClr val="000000"/>
                </a:solidFill>
                <a:latin typeface="HY동녘B" pitchFamily="18" charset="-127"/>
                <a:ea typeface="HY동녘B" pitchFamily="18" charset="-127"/>
              </a:rPr>
              <a:t>철저한 개체관리</a:t>
            </a:r>
          </a:p>
        </p:txBody>
      </p:sp>
      <p:sp>
        <p:nvSpPr>
          <p:cNvPr id="202761" name="TextBox 9"/>
          <p:cNvSpPr txBox="1">
            <a:spLocks noChangeArrowheads="1"/>
          </p:cNvSpPr>
          <p:nvPr/>
        </p:nvSpPr>
        <p:spPr bwMode="auto">
          <a:xfrm>
            <a:off x="196850" y="3573463"/>
            <a:ext cx="2395538" cy="46196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latinLnBrk="1" hangingPunct="1"/>
            <a:r>
              <a:rPr lang="ko-KR" altLang="en-US" sz="2400" b="1">
                <a:solidFill>
                  <a:srgbClr val="000000"/>
                </a:solidFill>
                <a:latin typeface="HY동녘B" pitchFamily="18" charset="-127"/>
                <a:ea typeface="HY동녘B" pitchFamily="18" charset="-127"/>
              </a:rPr>
              <a:t>정확한 사료급여</a:t>
            </a:r>
          </a:p>
        </p:txBody>
      </p:sp>
      <p:sp>
        <p:nvSpPr>
          <p:cNvPr id="202762" name="TextBox 10"/>
          <p:cNvSpPr txBox="1">
            <a:spLocks noChangeArrowheads="1"/>
          </p:cNvSpPr>
          <p:nvPr/>
        </p:nvSpPr>
        <p:spPr bwMode="auto">
          <a:xfrm>
            <a:off x="6470650" y="549275"/>
            <a:ext cx="2395538" cy="4603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latinLnBrk="1" hangingPunct="1"/>
            <a:r>
              <a:rPr lang="ko-KR" altLang="en-US" sz="2400" b="1">
                <a:solidFill>
                  <a:srgbClr val="000000"/>
                </a:solidFill>
                <a:latin typeface="HY동녘B" pitchFamily="18" charset="-127"/>
                <a:ea typeface="HY동녘B" pitchFamily="18" charset="-127"/>
              </a:rPr>
              <a:t>깨끗한 바닥관리</a:t>
            </a:r>
          </a:p>
        </p:txBody>
      </p:sp>
      <p:pic>
        <p:nvPicPr>
          <p:cNvPr id="20276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6213" y="5300663"/>
            <a:ext cx="19621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3563888" y="4653136"/>
            <a:ext cx="5112568" cy="57606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농학박사  양 운 목</a:t>
            </a:r>
          </a:p>
        </p:txBody>
      </p:sp>
      <p:grpSp>
        <p:nvGrpSpPr>
          <p:cNvPr id="2" name="그룹 9"/>
          <p:cNvGrpSpPr/>
          <p:nvPr/>
        </p:nvGrpSpPr>
        <p:grpSpPr>
          <a:xfrm>
            <a:off x="-108520" y="549275"/>
            <a:ext cx="9361040" cy="3381375"/>
            <a:chOff x="-108520" y="549275"/>
            <a:chExt cx="9361040" cy="3381375"/>
          </a:xfrm>
        </p:grpSpPr>
        <p:pic>
          <p:nvPicPr>
            <p:cNvPr id="11" name="그림 34" descr="큰제목가로판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9275"/>
              <a:ext cx="9144000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/>
            <p:cNvSpPr txBox="1"/>
            <p:nvPr/>
          </p:nvSpPr>
          <p:spPr>
            <a:xfrm>
              <a:off x="-108520" y="1619509"/>
              <a:ext cx="9361040" cy="13849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31750" prstMaterial="matte">
                <a:bevelT w="25400" h="55880" prst="artDeco"/>
                <a:contourClr>
                  <a:schemeClr val="bg1"/>
                </a:contourClr>
              </a:sp3d>
            </a:bodyPr>
            <a:lstStyle>
              <a:defPPr>
                <a:defRPr lang="en-US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Arial" pitchFamily="34" charset="0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    합리적 </a:t>
              </a:r>
              <a:r>
                <a:rPr kumimoji="1" lang="ko-KR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번식우</a:t>
              </a:r>
              <a:r>
                <a:rPr kumimoji="1" lang="ko-K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 사업을 위한 </a:t>
              </a:r>
              <a:endPara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         한우 </a:t>
              </a:r>
              <a:r>
                <a:rPr kumimoji="1" lang="ko-KR" alt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번식우</a:t>
              </a:r>
              <a:r>
                <a:rPr kumimoji="1" lang="ko-KR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견명조" panose="02030600000101010101" pitchFamily="18" charset="-127"/>
                  <a:ea typeface="HY견명조" panose="02030600000101010101" pitchFamily="18" charset="-127"/>
                  <a:cs typeface="+mn-cs"/>
                </a:rPr>
                <a:t> 사양관리</a:t>
              </a:r>
              <a:endParaRPr kumimoji="1" lang="ko-KR" altLang="en-US" sz="4800" b="1" i="0" u="none" strike="noStrike" kern="1200" cap="none" spc="50" normalizeH="0" baseline="0" noProof="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  <a:cs typeface="+mn-cs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827584" y="6165304"/>
            <a:ext cx="20882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0" y="5877272"/>
            <a:ext cx="5616623" cy="980728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010-4894-6678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yangunmok@hanmail.net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0" i="1" u="none" strike="noStrike" kern="1200" cap="none" spc="0" normalizeH="0" baseline="0" noProof="0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Bauhaus 93" panose="04030905020B02020C02" pitchFamily="82" charset="0"/>
                <a:ea typeface="굴림" pitchFamily="50" charset="-127"/>
                <a:cs typeface="+mn-cs"/>
              </a:rPr>
              <a:t>umy</a:t>
            </a:r>
            <a:endParaRPr kumimoji="1" lang="en-US" altLang="ko-KR" sz="1200" b="0" i="1" u="none" strike="noStrike" kern="1200" cap="none" spc="0" normalizeH="0" baseline="0" noProof="0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effectLst/>
              <a:uLnTx/>
              <a:uFillTx/>
              <a:latin typeface="Bauhaus 93" panose="04030905020B02020C02" pitchFamily="82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66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2159"/>
            <a:ext cx="9144000" cy="4905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o-KR" altLang="en-US" sz="2800" dirty="0">
                <a:solidFill>
                  <a:schemeClr val="accent3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식육생산의 원리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68313" y="1052513"/>
            <a:ext cx="799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ko-KR" altLang="en-US" sz="2400" b="1" dirty="0">
                <a:solidFill>
                  <a:srgbClr val="FF0000"/>
                </a:solidFill>
                <a:latin typeface="Times New Roman" pitchFamily="18" charset="0"/>
              </a:rPr>
              <a:t>육량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・</a:t>
            </a:r>
            <a:r>
              <a:rPr lang="ko-KR" altLang="en-US" sz="2400" b="1" dirty="0">
                <a:solidFill>
                  <a:srgbClr val="FF0000"/>
                </a:solidFill>
                <a:latin typeface="Times New Roman" pitchFamily="18" charset="0"/>
              </a:rPr>
              <a:t>육질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＝（</a:t>
            </a:r>
            <a:r>
              <a:rPr lang="ko-KR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유전적생산능력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＋</a:t>
            </a:r>
            <a:r>
              <a:rPr lang="ko-KR" altLang="en-US" sz="2400" b="1" dirty="0">
                <a:solidFill>
                  <a:srgbClr val="FF0000"/>
                </a:solidFill>
                <a:latin typeface="Times New Roman" pitchFamily="18" charset="0"/>
              </a:rPr>
              <a:t>섭취영양소량</a:t>
            </a:r>
            <a:r>
              <a:rPr lang="ja-JP" altLang="en-US" sz="2400" b="1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）×</a:t>
            </a:r>
            <a:r>
              <a:rPr lang="ko-KR" altLang="en-US" sz="2400" b="1" dirty="0">
                <a:solidFill>
                  <a:srgbClr val="FF0000"/>
                </a:solidFill>
                <a:latin typeface="Times New Roman" pitchFamily="18" charset="0"/>
              </a:rPr>
              <a:t>환경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42" y="1628775"/>
            <a:ext cx="8857449" cy="2814638"/>
            <a:chOff x="249" y="1347"/>
            <a:chExt cx="5641" cy="1773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00" y="1347"/>
              <a:ext cx="1941" cy="576"/>
              <a:chOff x="1564" y="1347"/>
              <a:chExt cx="1941" cy="576"/>
            </a:xfrm>
          </p:grpSpPr>
          <p:sp>
            <p:nvSpPr>
              <p:cNvPr id="60451" name="Text Box 6"/>
              <p:cNvSpPr txBox="1">
                <a:spLocks noChangeArrowheads="1"/>
              </p:cNvSpPr>
              <p:nvPr/>
            </p:nvSpPr>
            <p:spPr bwMode="auto">
              <a:xfrm>
                <a:off x="1976" y="1347"/>
                <a:ext cx="110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ja-JP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[</a:t>
                </a:r>
                <a:r>
                  <a:rPr lang="ko-KR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환</a:t>
                </a:r>
                <a:r>
                  <a:rPr lang="ja-JP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　</a:t>
                </a:r>
                <a:r>
                  <a:rPr lang="ko-KR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경</a:t>
                </a:r>
                <a:r>
                  <a:rPr lang="ja-JP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]</a:t>
                </a:r>
              </a:p>
            </p:txBody>
          </p:sp>
          <p:sp>
            <p:nvSpPr>
              <p:cNvPr id="60452" name="Text Box 7"/>
              <p:cNvSpPr txBox="1">
                <a:spLocks noChangeArrowheads="1"/>
              </p:cNvSpPr>
              <p:nvPr/>
            </p:nvSpPr>
            <p:spPr bwMode="auto">
              <a:xfrm>
                <a:off x="1564" y="1632"/>
                <a:ext cx="194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ko-KR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기후</a:t>
                </a:r>
                <a:r>
                  <a:rPr lang="ja-JP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・</a:t>
                </a:r>
                <a:r>
                  <a:rPr lang="ko-KR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축사</a:t>
                </a:r>
                <a:r>
                  <a:rPr lang="ja-JP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・</a:t>
                </a:r>
                <a:r>
                  <a:rPr lang="ko-KR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수송</a:t>
                </a: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49" y="1891"/>
              <a:ext cx="2247" cy="1085"/>
              <a:chOff x="249" y="2035"/>
              <a:chExt cx="2247" cy="1085"/>
            </a:xfrm>
          </p:grpSpPr>
          <p:grpSp>
            <p:nvGrpSpPr>
              <p:cNvPr id="5" name="Group 9"/>
              <p:cNvGrpSpPr>
                <a:grpSpLocks/>
              </p:cNvGrpSpPr>
              <p:nvPr/>
            </p:nvGrpSpPr>
            <p:grpSpPr bwMode="auto">
              <a:xfrm>
                <a:off x="249" y="2035"/>
                <a:ext cx="2247" cy="560"/>
                <a:chOff x="249" y="2419"/>
                <a:chExt cx="2247" cy="560"/>
              </a:xfrm>
            </p:grpSpPr>
            <p:sp>
              <p:nvSpPr>
                <p:cNvPr id="6044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62" y="2419"/>
                  <a:ext cx="139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ja-JP" altLang="en-US" sz="2400" dirty="0">
                      <a:solidFill>
                        <a:srgbClr val="0066FF"/>
                      </a:solidFill>
                      <a:latin typeface="HY견고딕" pitchFamily="18" charset="-127"/>
                      <a:ea typeface="HY견고딕" pitchFamily="18" charset="-127"/>
                    </a:rPr>
                    <a:t>[</a:t>
                  </a:r>
                  <a:r>
                    <a:rPr lang="ko-KR" altLang="en-US" sz="2400" dirty="0">
                      <a:solidFill>
                        <a:srgbClr val="0066FF"/>
                      </a:solidFill>
                      <a:latin typeface="HY견고딕" pitchFamily="18" charset="-127"/>
                      <a:ea typeface="HY견고딕" pitchFamily="18" charset="-127"/>
                    </a:rPr>
                    <a:t>사</a:t>
                  </a:r>
                  <a:r>
                    <a:rPr lang="ja-JP" altLang="en-US" sz="2400" dirty="0">
                      <a:solidFill>
                        <a:srgbClr val="0066FF"/>
                      </a:solidFill>
                      <a:latin typeface="HY견고딕" pitchFamily="18" charset="-127"/>
                      <a:ea typeface="HY견고딕" pitchFamily="18" charset="-127"/>
                    </a:rPr>
                    <a:t>　</a:t>
                  </a:r>
                  <a:r>
                    <a:rPr lang="ko-KR" altLang="en-US" sz="2400" dirty="0" err="1">
                      <a:solidFill>
                        <a:srgbClr val="0066FF"/>
                      </a:solidFill>
                      <a:latin typeface="HY견고딕" pitchFamily="18" charset="-127"/>
                      <a:ea typeface="HY견고딕" pitchFamily="18" charset="-127"/>
                    </a:rPr>
                    <a:t>료</a:t>
                  </a:r>
                  <a:r>
                    <a:rPr lang="ja-JP" altLang="en-US" sz="2400" dirty="0">
                      <a:solidFill>
                        <a:srgbClr val="0066FF"/>
                      </a:solidFill>
                      <a:latin typeface="HY견고딕" pitchFamily="18" charset="-127"/>
                      <a:ea typeface="HY견고딕" pitchFamily="18" charset="-127"/>
                    </a:rPr>
                    <a:t>]</a:t>
                  </a:r>
                </a:p>
              </p:txBody>
            </p:sp>
            <p:sp>
              <p:nvSpPr>
                <p:cNvPr id="6045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49" y="2688"/>
                  <a:ext cx="224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ko-KR" altLang="en-US" sz="2400" dirty="0">
                      <a:solidFill>
                        <a:prstClr val="black"/>
                      </a:solidFill>
                      <a:latin typeface="HY견고딕" pitchFamily="18" charset="-127"/>
                      <a:ea typeface="HY견고딕" pitchFamily="18" charset="-127"/>
                    </a:rPr>
                    <a:t>사료</a:t>
                  </a:r>
                  <a:r>
                    <a:rPr lang="ja-JP" altLang="en-US" sz="2400" dirty="0">
                      <a:solidFill>
                        <a:prstClr val="black"/>
                      </a:solidFill>
                      <a:latin typeface="HY견고딕" pitchFamily="18" charset="-127"/>
                      <a:ea typeface="HY견고딕" pitchFamily="18" charset="-127"/>
                    </a:rPr>
                    <a:t>　　　　   </a:t>
                  </a:r>
                  <a:r>
                    <a:rPr lang="ko-KR" altLang="en-US" sz="2400" dirty="0">
                      <a:solidFill>
                        <a:prstClr val="black"/>
                      </a:solidFill>
                      <a:latin typeface="HY견고딕" pitchFamily="18" charset="-127"/>
                      <a:ea typeface="HY견고딕" pitchFamily="18" charset="-127"/>
                    </a:rPr>
                    <a:t>급이</a:t>
                  </a:r>
                </a:p>
              </p:txBody>
            </p:sp>
          </p:grpSp>
          <p:sp>
            <p:nvSpPr>
              <p:cNvPr id="60446" name="Text Box 12"/>
              <p:cNvSpPr txBox="1">
                <a:spLocks noChangeArrowheads="1"/>
              </p:cNvSpPr>
              <p:nvPr/>
            </p:nvSpPr>
            <p:spPr bwMode="auto">
              <a:xfrm>
                <a:off x="662" y="2832"/>
                <a:ext cx="135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ko-KR" altLang="en-US" sz="2400" dirty="0">
                    <a:solidFill>
                      <a:srgbClr val="FF0000"/>
                    </a:solidFill>
                    <a:latin typeface="HY견고딕" pitchFamily="18" charset="-127"/>
                    <a:ea typeface="HY견고딕" pitchFamily="18" charset="-127"/>
                  </a:rPr>
                  <a:t>섭취영양소</a:t>
                </a:r>
              </a:p>
            </p:txBody>
          </p:sp>
          <p:sp>
            <p:nvSpPr>
              <p:cNvPr id="60447" name="Line 13"/>
              <p:cNvSpPr>
                <a:spLocks noChangeShapeType="1"/>
              </p:cNvSpPr>
              <p:nvPr/>
            </p:nvSpPr>
            <p:spPr bwMode="auto">
              <a:xfrm>
                <a:off x="768" y="2592"/>
                <a:ext cx="52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60448" name="Line 14"/>
              <p:cNvSpPr>
                <a:spLocks noChangeShapeType="1"/>
              </p:cNvSpPr>
              <p:nvPr/>
            </p:nvSpPr>
            <p:spPr bwMode="auto">
              <a:xfrm flipH="1">
                <a:off x="1392" y="2592"/>
                <a:ext cx="48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551" y="1891"/>
              <a:ext cx="2339" cy="1085"/>
              <a:chOff x="3503" y="1891"/>
              <a:chExt cx="2339" cy="1085"/>
            </a:xfrm>
          </p:grpSpPr>
          <p:sp>
            <p:nvSpPr>
              <p:cNvPr id="60439" name="Text Box 16"/>
              <p:cNvSpPr txBox="1">
                <a:spLocks noChangeArrowheads="1"/>
              </p:cNvSpPr>
              <p:nvPr/>
            </p:nvSpPr>
            <p:spPr bwMode="auto">
              <a:xfrm>
                <a:off x="3914" y="1891"/>
                <a:ext cx="105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ja-JP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[</a:t>
                </a:r>
                <a:r>
                  <a:rPr lang="ko-KR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가</a:t>
                </a:r>
                <a:r>
                  <a:rPr lang="ja-JP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　</a:t>
                </a:r>
                <a:r>
                  <a:rPr lang="ko-KR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축</a:t>
                </a:r>
                <a:r>
                  <a:rPr lang="ja-JP" altLang="en-US" sz="2400" dirty="0">
                    <a:solidFill>
                      <a:srgbClr val="0066FF"/>
                    </a:solidFill>
                    <a:latin typeface="HY견고딕" pitchFamily="18" charset="-127"/>
                    <a:ea typeface="HY견고딕" pitchFamily="18" charset="-127"/>
                  </a:rPr>
                  <a:t>]</a:t>
                </a:r>
              </a:p>
            </p:txBody>
          </p:sp>
          <p:sp>
            <p:nvSpPr>
              <p:cNvPr id="60440" name="Text Box 17"/>
              <p:cNvSpPr txBox="1">
                <a:spLocks noChangeArrowheads="1"/>
              </p:cNvSpPr>
              <p:nvPr/>
            </p:nvSpPr>
            <p:spPr bwMode="auto">
              <a:xfrm>
                <a:off x="3503" y="2145"/>
                <a:ext cx="233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ko-KR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성</a:t>
                </a:r>
                <a:r>
                  <a:rPr lang="ja-JP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  　 </a:t>
                </a:r>
                <a:r>
                  <a:rPr lang="ko-KR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품종</a:t>
                </a:r>
                <a:r>
                  <a:rPr lang="ja-JP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　　</a:t>
                </a:r>
                <a:r>
                  <a:rPr lang="ko-KR" altLang="en-US" sz="2400" dirty="0">
                    <a:solidFill>
                      <a:prstClr val="black"/>
                    </a:solidFill>
                    <a:latin typeface="HY견고딕" pitchFamily="18" charset="-127"/>
                    <a:ea typeface="HY견고딕" pitchFamily="18" charset="-127"/>
                  </a:rPr>
                  <a:t>계통</a:t>
                </a:r>
              </a:p>
            </p:txBody>
          </p:sp>
          <p:sp>
            <p:nvSpPr>
              <p:cNvPr id="60441" name="Text Box 18"/>
              <p:cNvSpPr txBox="1">
                <a:spLocks noChangeArrowheads="1"/>
              </p:cNvSpPr>
              <p:nvPr/>
            </p:nvSpPr>
            <p:spPr bwMode="auto">
              <a:xfrm>
                <a:off x="3594" y="2688"/>
                <a:ext cx="177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ko-KR" altLang="en-US" sz="2400" dirty="0" err="1">
                    <a:solidFill>
                      <a:srgbClr val="FF0000"/>
                    </a:solidFill>
                    <a:latin typeface="HY견고딕" pitchFamily="18" charset="-127"/>
                    <a:ea typeface="HY견고딕" pitchFamily="18" charset="-127"/>
                  </a:rPr>
                  <a:t>잠재적산육능력</a:t>
                </a:r>
                <a:endParaRPr lang="ko-KR" altLang="en-US" sz="24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60442" name="Line 19"/>
              <p:cNvSpPr>
                <a:spLocks noChangeShapeType="1"/>
              </p:cNvSpPr>
              <p:nvPr/>
            </p:nvSpPr>
            <p:spPr bwMode="auto">
              <a:xfrm>
                <a:off x="3696" y="2448"/>
                <a:ext cx="62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60443" name="Line 20"/>
              <p:cNvSpPr>
                <a:spLocks noChangeShapeType="1"/>
              </p:cNvSpPr>
              <p:nvPr/>
            </p:nvSpPr>
            <p:spPr bwMode="auto">
              <a:xfrm>
                <a:off x="4320" y="2448"/>
                <a:ext cx="14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60444" name="Line 21"/>
              <p:cNvSpPr>
                <a:spLocks noChangeShapeType="1"/>
              </p:cNvSpPr>
              <p:nvPr/>
            </p:nvSpPr>
            <p:spPr bwMode="auto">
              <a:xfrm flipH="1">
                <a:off x="4560" y="2448"/>
                <a:ext cx="52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sp>
          <p:nvSpPr>
            <p:cNvPr id="60435" name="Line 22"/>
            <p:cNvSpPr>
              <a:spLocks noChangeShapeType="1"/>
            </p:cNvSpPr>
            <p:nvPr/>
          </p:nvSpPr>
          <p:spPr bwMode="auto">
            <a:xfrm>
              <a:off x="1344" y="2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36" name="Line 23"/>
            <p:cNvSpPr>
              <a:spLocks noChangeShapeType="1"/>
            </p:cNvSpPr>
            <p:nvPr/>
          </p:nvSpPr>
          <p:spPr bwMode="auto">
            <a:xfrm>
              <a:off x="4512" y="2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37" name="Line 24"/>
            <p:cNvSpPr>
              <a:spLocks noChangeShapeType="1"/>
            </p:cNvSpPr>
            <p:nvPr/>
          </p:nvSpPr>
          <p:spPr bwMode="auto">
            <a:xfrm>
              <a:off x="1344" y="3120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38" name="Line 25"/>
            <p:cNvSpPr>
              <a:spLocks noChangeShapeType="1"/>
            </p:cNvSpPr>
            <p:nvPr/>
          </p:nvSpPr>
          <p:spPr bwMode="auto">
            <a:xfrm>
              <a:off x="2880" y="1920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2643188" y="5005390"/>
            <a:ext cx="3657600" cy="1262063"/>
            <a:chOff x="1728" y="3216"/>
            <a:chExt cx="2304" cy="795"/>
          </a:xfrm>
        </p:grpSpPr>
        <p:sp>
          <p:nvSpPr>
            <p:cNvPr id="60425" name="Text Box 27"/>
            <p:cNvSpPr txBox="1">
              <a:spLocks noChangeArrowheads="1"/>
            </p:cNvSpPr>
            <p:nvPr/>
          </p:nvSpPr>
          <p:spPr bwMode="auto">
            <a:xfrm>
              <a:off x="1728" y="3216"/>
              <a:ext cx="8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2400" dirty="0" err="1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rPr>
                <a:t>증체량</a:t>
              </a:r>
              <a:endParaRPr lang="ko-KR" altLang="en-US" sz="24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26" name="Text Box 28"/>
            <p:cNvSpPr txBox="1">
              <a:spLocks noChangeArrowheads="1"/>
            </p:cNvSpPr>
            <p:nvPr/>
          </p:nvSpPr>
          <p:spPr bwMode="auto">
            <a:xfrm>
              <a:off x="3351" y="3216"/>
              <a:ext cx="6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2400" dirty="0">
                  <a:solidFill>
                    <a:prstClr val="black"/>
                  </a:solidFill>
                  <a:latin typeface="HY견고딕" pitchFamily="18" charset="-127"/>
                  <a:ea typeface="HY견고딕" pitchFamily="18" charset="-127"/>
                </a:rPr>
                <a:t>기간</a:t>
              </a:r>
            </a:p>
          </p:txBody>
        </p:sp>
        <p:sp>
          <p:nvSpPr>
            <p:cNvPr id="60427" name="Line 29"/>
            <p:cNvSpPr>
              <a:spLocks noChangeShapeType="1"/>
            </p:cNvSpPr>
            <p:nvPr/>
          </p:nvSpPr>
          <p:spPr bwMode="auto">
            <a:xfrm>
              <a:off x="2127" y="350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28" name="Line 30"/>
            <p:cNvSpPr>
              <a:spLocks noChangeShapeType="1"/>
            </p:cNvSpPr>
            <p:nvPr/>
          </p:nvSpPr>
          <p:spPr bwMode="auto">
            <a:xfrm>
              <a:off x="3669" y="350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29" name="Line 31"/>
            <p:cNvSpPr>
              <a:spLocks noChangeShapeType="1"/>
            </p:cNvSpPr>
            <p:nvPr/>
          </p:nvSpPr>
          <p:spPr bwMode="auto">
            <a:xfrm>
              <a:off x="2137" y="3648"/>
              <a:ext cx="1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30" name="Line 32"/>
            <p:cNvSpPr>
              <a:spLocks noChangeShapeType="1"/>
            </p:cNvSpPr>
            <p:nvPr/>
          </p:nvSpPr>
          <p:spPr bwMode="auto">
            <a:xfrm>
              <a:off x="2880" y="364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0431" name="Text Box 33"/>
            <p:cNvSpPr txBox="1">
              <a:spLocks noChangeArrowheads="1"/>
            </p:cNvSpPr>
            <p:nvPr/>
          </p:nvSpPr>
          <p:spPr bwMode="auto">
            <a:xfrm>
              <a:off x="2172" y="3720"/>
              <a:ext cx="145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ja-JP" altLang="en-US" sz="2400" dirty="0">
                  <a:solidFill>
                    <a:srgbClr val="0066FF"/>
                  </a:solidFill>
                  <a:latin typeface="HY견고딕" pitchFamily="18" charset="-127"/>
                  <a:ea typeface="HY견고딕" pitchFamily="18" charset="-127"/>
                </a:rPr>
                <a:t>[</a:t>
              </a:r>
              <a:r>
                <a:rPr lang="ko-KR" altLang="en-US" sz="2400" dirty="0">
                  <a:solidFill>
                    <a:srgbClr val="0066FF"/>
                  </a:solidFill>
                  <a:latin typeface="HY견고딕" pitchFamily="18" charset="-127"/>
                  <a:ea typeface="HY견고딕" pitchFamily="18" charset="-127"/>
                </a:rPr>
                <a:t>육량</a:t>
              </a:r>
              <a:r>
                <a:rPr lang="ja-JP" altLang="en-US" sz="2400" dirty="0">
                  <a:solidFill>
                    <a:srgbClr val="0066FF"/>
                  </a:solidFill>
                  <a:latin typeface="HY견고딕" pitchFamily="18" charset="-127"/>
                  <a:ea typeface="HY견고딕" pitchFamily="18" charset="-127"/>
                </a:rPr>
                <a:t>・</a:t>
              </a:r>
              <a:r>
                <a:rPr lang="ko-KR" altLang="en-US" sz="2400" dirty="0">
                  <a:solidFill>
                    <a:srgbClr val="0066FF"/>
                  </a:solidFill>
                  <a:latin typeface="HY견고딕" pitchFamily="18" charset="-127"/>
                  <a:ea typeface="HY견고딕" pitchFamily="18" charset="-127"/>
                </a:rPr>
                <a:t>육질</a:t>
              </a:r>
              <a:r>
                <a:rPr lang="ja-JP" altLang="en-US" sz="2400" dirty="0">
                  <a:solidFill>
                    <a:srgbClr val="0066FF"/>
                  </a:solidFill>
                  <a:latin typeface="HY견고딕" pitchFamily="18" charset="-127"/>
                  <a:ea typeface="HY견고딕" pitchFamily="18" charset="-127"/>
                </a:rPr>
                <a:t>]</a:t>
              </a:r>
            </a:p>
          </p:txBody>
        </p:sp>
      </p:grpSp>
      <p:sp>
        <p:nvSpPr>
          <p:cNvPr id="60422" name="Line 35"/>
          <p:cNvSpPr>
            <a:spLocks noChangeShapeType="1"/>
          </p:cNvSpPr>
          <p:nvPr/>
        </p:nvSpPr>
        <p:spPr bwMode="auto">
          <a:xfrm>
            <a:off x="3259981" y="4437063"/>
            <a:ext cx="15875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0423" name="Line 35"/>
          <p:cNvSpPr>
            <a:spLocks noChangeShapeType="1"/>
          </p:cNvSpPr>
          <p:nvPr/>
        </p:nvSpPr>
        <p:spPr bwMode="auto">
          <a:xfrm>
            <a:off x="5708650" y="4437063"/>
            <a:ext cx="15875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33400" y="1752600"/>
            <a:ext cx="3124200" cy="714375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474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650504"/>
            <a:ext cx="4038600" cy="914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ko-KR" altLang="en-US" dirty="0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사양관리목표</a:t>
            </a:r>
            <a:endParaRPr lang="ko-KR" altLang="en-US" sz="2800" dirty="0">
              <a:solidFill>
                <a:srgbClr val="66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7460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번식용 암소의 기본관리</a:t>
            </a:r>
          </a:p>
        </p:txBody>
      </p:sp>
      <p:sp>
        <p:nvSpPr>
          <p:cNvPr id="147461" name="Rectangle 9"/>
          <p:cNvSpPr>
            <a:spLocks noChangeArrowheads="1"/>
          </p:cNvSpPr>
          <p:nvPr/>
        </p:nvSpPr>
        <p:spPr bwMode="auto">
          <a:xfrm>
            <a:off x="762000" y="2438400"/>
            <a:ext cx="822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342900" marR="0" lvl="0" indent="-34290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초종부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생후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13~15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개월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, 260~300kg, </a:t>
            </a:r>
          </a:p>
          <a:p>
            <a:pPr marL="342900" marR="0" lvl="0" indent="-34290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            </a:t>
            </a: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체장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120~125cm (</a:t>
            </a: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성축의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80-90%), </a:t>
            </a:r>
          </a:p>
          <a:p>
            <a:pPr marL="342900" marR="0" lvl="0" indent="-34290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            </a:t>
            </a: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체고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110~115cm</a:t>
            </a:r>
          </a:p>
          <a:p>
            <a:pPr marL="342900" marR="0" lvl="0" indent="-34290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초   산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23~26</a:t>
            </a: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개월령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발정재귀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: </a:t>
            </a:r>
            <a:r>
              <a:rPr kumimoji="1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분만후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80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일 이내</a:t>
            </a:r>
          </a:p>
        </p:txBody>
      </p:sp>
    </p:spTree>
    <p:extLst>
      <p:ext uri="{BB962C8B-B14F-4D97-AF65-F5344CB8AC3E}">
        <p14:creationId xmlns:p14="http://schemas.microsoft.com/office/powerpoint/2010/main" xmlns="" val="27056384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1143000" y="1752600"/>
            <a:ext cx="4419600" cy="7620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484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58888" y="1690464"/>
            <a:ext cx="58674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ko-KR" altLang="en-US" dirty="0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육성우의 성장 특성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골격과 근육이 왕성하게 발달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반추위 크기가 정상으로 발달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생식기 발달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8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성성숙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완성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성장이 왕성한 시기</a:t>
            </a:r>
          </a:p>
        </p:txBody>
      </p:sp>
      <p:sp>
        <p:nvSpPr>
          <p:cNvPr id="148484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3864445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9" name="AutoShape 9"/>
          <p:cNvSpPr>
            <a:spLocks noChangeArrowheads="1"/>
          </p:cNvSpPr>
          <p:nvPr/>
        </p:nvSpPr>
        <p:spPr bwMode="auto">
          <a:xfrm>
            <a:off x="4876800" y="4953000"/>
            <a:ext cx="4038600" cy="1676400"/>
          </a:xfrm>
          <a:prstGeom prst="irregularSeal1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몸 짱</a:t>
            </a: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381000" y="1905000"/>
            <a:ext cx="3429000" cy="6858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0063" y="1773238"/>
            <a:ext cx="8153400" cy="44640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ko-KR" altLang="en-US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사양관리 요령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반추위 기능 발달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조사료 위주 사양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골격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근육 발달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단백질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칼슘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인  및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                            비타민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A, D</a:t>
            </a:r>
            <a:r>
              <a:rPr lang="en-US" altLang="ko-KR" sz="2600" baseline="-25000">
                <a:latin typeface="Arial Black" panose="020B0A04020102020204" pitchFamily="34" charset="0"/>
                <a:ea typeface="HY헤드라인M" panose="02030600000101010101" pitchFamily="18" charset="-127"/>
              </a:rPr>
              <a:t>3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E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충분한 급여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체성장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생식기관 발달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적절한 영양공급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BCS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유지</a:t>
            </a:r>
          </a:p>
        </p:txBody>
      </p:sp>
      <p:sp>
        <p:nvSpPr>
          <p:cNvPr id="149509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9481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9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143000" y="1828800"/>
            <a:ext cx="2971800" cy="6858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0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1628800"/>
            <a:ext cx="6858000" cy="411480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ko-KR" altLang="en-US" dirty="0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선발과 입식</a:t>
            </a:r>
          </a:p>
          <a:p>
            <a:pPr eaLnBrk="1" hangingPunct="1">
              <a:lnSpc>
                <a:spcPct val="230000"/>
              </a:lnSpc>
              <a:buFontTx/>
              <a:buNone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월령에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적합한 체중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동일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월령에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체형이 큰 소 선발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정상적으로 발육한 소</a:t>
            </a:r>
          </a:p>
        </p:txBody>
      </p:sp>
      <p:sp>
        <p:nvSpPr>
          <p:cNvPr id="150532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256157156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1143000" y="1676400"/>
            <a:ext cx="4267200" cy="5334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15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3608" y="1412776"/>
            <a:ext cx="7704856" cy="4537075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ko-KR" altLang="en-US" sz="2800" dirty="0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한우의 반추위 발달과정</a:t>
            </a:r>
          </a:p>
          <a:p>
            <a:pPr eaLnBrk="1" hangingPunct="1">
              <a:lnSpc>
                <a:spcPct val="210000"/>
              </a:lnSpc>
              <a:buFontTx/>
              <a:buNone/>
            </a:pP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-  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출  생  시 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         1.2 L</a:t>
            </a:r>
            <a:r>
              <a:rPr lang="en-US" altLang="ko-KR" sz="2400" i="1" dirty="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(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전체 위의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23.8%)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-   3  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주  령 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         3.0 L (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전체 위의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37.5%)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-   3 </a:t>
            </a:r>
            <a:r>
              <a:rPr lang="ko-KR" altLang="en-US" sz="2400" dirty="0" err="1">
                <a:latin typeface="Arial Black" panose="020B0A04020102020204" pitchFamily="34" charset="0"/>
                <a:ea typeface="HY헤드라인M" panose="02030600000101010101" pitchFamily="18" charset="-127"/>
              </a:rPr>
              <a:t>개월령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    10~15 L (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전체 위의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58.5%)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- 12 </a:t>
            </a:r>
            <a:r>
              <a:rPr lang="ko-KR" altLang="en-US" sz="2400" dirty="0" err="1">
                <a:latin typeface="Arial Black" panose="020B0A04020102020204" pitchFamily="34" charset="0"/>
                <a:ea typeface="HY헤드라인M" panose="02030600000101010101" pitchFamily="18" charset="-127"/>
              </a:rPr>
              <a:t>개월령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          68 L (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전체 위의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75.0%)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-  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성       우 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150~200 L (</a:t>
            </a:r>
            <a:r>
              <a:rPr lang="ko-KR" altLang="en-US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전체 위의 </a:t>
            </a:r>
            <a:r>
              <a:rPr lang="en-US" altLang="ko-KR" sz="2400" dirty="0">
                <a:latin typeface="Arial Black" panose="020B0A04020102020204" pitchFamily="34" charset="0"/>
                <a:ea typeface="HY헤드라인M" panose="02030600000101010101" pitchFamily="18" charset="-127"/>
              </a:rPr>
              <a:t>80.6%)</a:t>
            </a:r>
          </a:p>
        </p:txBody>
      </p:sp>
      <p:sp>
        <p:nvSpPr>
          <p:cNvPr id="151556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2840602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685800" y="2133600"/>
            <a:ext cx="3962400" cy="7620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257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8305800" cy="4114800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ko-KR" altLang="en-US" sz="3800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일당 증체 목표</a:t>
            </a:r>
          </a:p>
          <a:p>
            <a:pPr eaLnBrk="1" hangingPunct="1">
              <a:lnSpc>
                <a:spcPct val="210000"/>
              </a:lnSpc>
              <a:buFontTx/>
              <a:buNone/>
            </a:pPr>
            <a:r>
              <a:rPr lang="ko-KR" altLang="en-US" sz="34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34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3400">
                <a:latin typeface="Arial Black" panose="020B0A04020102020204" pitchFamily="34" charset="0"/>
                <a:ea typeface="HY헤드라인M" panose="02030600000101010101" pitchFamily="18" charset="-127"/>
              </a:rPr>
              <a:t>성성숙 전 </a:t>
            </a:r>
            <a:r>
              <a:rPr lang="en-US" altLang="ko-KR" sz="34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en-US" altLang="ko-KR" sz="34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0.6 kg</a:t>
            </a:r>
            <a:r>
              <a:rPr lang="en-US" altLang="ko-KR" sz="340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en-US" altLang="ko-KR" sz="3600">
                <a:latin typeface="Arial Narrow" panose="020B0606020202030204" pitchFamily="34" charset="0"/>
              </a:rPr>
              <a:t>± </a:t>
            </a:r>
            <a:r>
              <a:rPr lang="en-US" altLang="ko-KR" sz="3400">
                <a:latin typeface="Arial Black" panose="020B0A04020102020204" pitchFamily="34" charset="0"/>
                <a:ea typeface="HY헤드라인M" panose="02030600000101010101" pitchFamily="18" charset="-127"/>
              </a:rPr>
              <a:t>0.1</a:t>
            </a:r>
          </a:p>
          <a:p>
            <a:pPr eaLnBrk="1" hangingPunct="1">
              <a:lnSpc>
                <a:spcPct val="210000"/>
              </a:lnSpc>
              <a:buFontTx/>
              <a:buNone/>
            </a:pPr>
            <a:r>
              <a:rPr lang="en-US" altLang="ko-KR" sz="3400">
                <a:latin typeface="Arial Black" panose="020B0A04020102020204" pitchFamily="34" charset="0"/>
                <a:ea typeface="HY헤드라인M" panose="02030600000101010101" pitchFamily="18" charset="-127"/>
              </a:rPr>
              <a:t>    - </a:t>
            </a:r>
            <a:r>
              <a:rPr lang="ko-KR" altLang="en-US" sz="3400">
                <a:latin typeface="Arial Black" panose="020B0A04020102020204" pitchFamily="34" charset="0"/>
                <a:ea typeface="HY헤드라인M" panose="02030600000101010101" pitchFamily="18" charset="-127"/>
              </a:rPr>
              <a:t>성성숙 후 </a:t>
            </a:r>
            <a:r>
              <a:rPr lang="en-US" altLang="ko-KR" sz="34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en-US" altLang="ko-KR" sz="34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0.4 kg</a:t>
            </a:r>
          </a:p>
        </p:txBody>
      </p:sp>
      <p:sp>
        <p:nvSpPr>
          <p:cNvPr id="152580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3492454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990600" y="1905000"/>
            <a:ext cx="3048000" cy="7620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3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834480"/>
            <a:ext cx="7772400" cy="4114800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ko-KR" altLang="en-US" sz="3400" dirty="0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 급여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- 3 </a:t>
            </a:r>
            <a:r>
              <a:rPr lang="ko-KR" altLang="en-US" sz="30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개월령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 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반추위가 정상 규모의 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60% 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수준으로 발달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- 10</a:t>
            </a:r>
            <a:r>
              <a:rPr lang="ko-KR" altLang="en-US" sz="30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개월령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정상기능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사 료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무제한 급여</a:t>
            </a:r>
          </a:p>
        </p:txBody>
      </p:sp>
      <p:sp>
        <p:nvSpPr>
          <p:cNvPr id="153604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17560761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685800" y="1752600"/>
            <a:ext cx="3733800" cy="6858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46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153400" cy="2590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ko-KR" altLang="en-US" sz="2600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영양수준과 번식관계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영양수준 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체성장과 성성숙에 밀접한 관계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적절한 영양관리 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</a:rPr>
              <a:t>성장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발육 촉진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,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수태율 향상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    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-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부적절한 영양관리 </a:t>
            </a:r>
            <a:r>
              <a:rPr lang="en-US" altLang="ko-KR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: </a:t>
            </a:r>
            <a:r>
              <a:rPr lang="ko-KR" altLang="en-US" sz="2200">
                <a:latin typeface="HY헤드라인M" panose="02030600000101010101" pitchFamily="18" charset="-127"/>
                <a:ea typeface="HY헤드라인M" panose="02030600000101010101" pitchFamily="18" charset="-127"/>
                <a:sym typeface="Symbol" panose="05050102010706020507" pitchFamily="18" charset="2"/>
              </a:rPr>
              <a:t>성성숙 지연</a:t>
            </a:r>
            <a:endParaRPr lang="ko-KR" altLang="en-US" sz="22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4628" name="Text Box 5"/>
          <p:cNvSpPr txBox="1">
            <a:spLocks noChangeArrowheads="1"/>
          </p:cNvSpPr>
          <p:nvPr/>
        </p:nvSpPr>
        <p:spPr bwMode="auto">
          <a:xfrm>
            <a:off x="1171575" y="4419600"/>
            <a:ext cx="6753225" cy="1373188"/>
          </a:xfrm>
          <a:prstGeom prst="rect">
            <a:avLst/>
          </a:prstGeom>
          <a:noFill/>
          <a:ln w="76200" cmpd="tri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표준보다 </a:t>
            </a:r>
            <a:r>
              <a:rPr kumimoji="1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20% </a:t>
            </a: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낮은 영양수준으로 사육하면</a:t>
            </a:r>
          </a:p>
          <a:p>
            <a:pPr marL="0" marR="0" lvl="0" indent="0" algn="ctr" defTabSz="914400" rtl="0" eaLnBrk="1" fontAlgn="base" latinLnBrk="1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2</a:t>
            </a:r>
            <a:r>
              <a:rPr kumimoji="1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개월 성성숙 지연 </a:t>
            </a:r>
            <a:r>
              <a:rPr kumimoji="1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!!</a:t>
            </a:r>
            <a:endParaRPr kumimoji="1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 Black" panose="020B0A04020102020204" pitchFamily="34" charset="0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2717800" y="5661025"/>
            <a:ext cx="3429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4630" name="Rectangle 8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5103577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1031"/>
          <p:cNvSpPr>
            <a:spLocks noChangeArrowheads="1"/>
          </p:cNvSpPr>
          <p:nvPr/>
        </p:nvSpPr>
        <p:spPr bwMode="auto">
          <a:xfrm>
            <a:off x="609600" y="1905000"/>
            <a:ext cx="5029200" cy="6858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5651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09600" y="1700213"/>
            <a:ext cx="8305800" cy="411480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ko-KR" altLang="en-US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초임우의 조기번식 피해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8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어미체구 왜소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유산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난산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태아발육 부진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생시체중 작고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허약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산후회복 지연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발정재귀지연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분만간격 길어짐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                       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번식장애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경제수명단축</a:t>
            </a:r>
          </a:p>
        </p:txBody>
      </p:sp>
      <p:sp>
        <p:nvSpPr>
          <p:cNvPr id="155652" name="Rectangle 1030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육성우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2599172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381000" y="1676400"/>
            <a:ext cx="3758952" cy="5334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66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672" y="1556792"/>
            <a:ext cx="8686800" cy="2209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ko-KR" altLang="en-US" sz="2800" dirty="0" err="1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임신우</a:t>
            </a:r>
            <a:r>
              <a:rPr lang="ko-KR" altLang="en-US" sz="2800" dirty="0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 영양소 요구량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임신초기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6 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개월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추가 공급 불필요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분만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2~3</a:t>
            </a:r>
            <a:r>
              <a:rPr lang="ko-KR" altLang="en-US" sz="1800" dirty="0" err="1">
                <a:latin typeface="Arial Black" panose="020B0A04020102020204" pitchFamily="34" charset="0"/>
                <a:ea typeface="HY헤드라인M" panose="02030600000101010101" pitchFamily="18" charset="-127"/>
              </a:rPr>
              <a:t>개월전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태아발육과 성장에 필요한 영양소 추가 공급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                            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(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태아의 </a:t>
            </a:r>
            <a:r>
              <a:rPr lang="ko-KR" altLang="en-US" sz="1800" dirty="0" err="1">
                <a:latin typeface="Arial Black" panose="020B0A04020102020204" pitchFamily="34" charset="0"/>
                <a:ea typeface="HY헤드라인M" panose="02030600000101010101" pitchFamily="18" charset="-127"/>
              </a:rPr>
              <a:t>증체가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1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일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0.4kg</a:t>
            </a:r>
            <a:r>
              <a:rPr lang="ko-KR" altLang="en-US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이므로 평소보다 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10~20% </a:t>
            </a:r>
            <a:r>
              <a:rPr lang="ko-KR" altLang="en-US" sz="1800" dirty="0" err="1">
                <a:latin typeface="Arial Black" panose="020B0A04020102020204" pitchFamily="34" charset="0"/>
                <a:ea typeface="HY헤드라인M" panose="02030600000101010101" pitchFamily="18" charset="-127"/>
              </a:rPr>
              <a:t>증급</a:t>
            </a:r>
            <a:r>
              <a:rPr lang="en-US" altLang="ko-KR" sz="1800" dirty="0">
                <a:latin typeface="Arial Black" panose="020B0A04020102020204" pitchFamily="34" charset="0"/>
                <a:ea typeface="HY헤드라인M" panose="02030600000101010101" pitchFamily="18" charset="-127"/>
              </a:rPr>
              <a:t>)</a:t>
            </a:r>
          </a:p>
        </p:txBody>
      </p:sp>
      <p:graphicFrame>
        <p:nvGraphicFramePr>
          <p:cNvPr id="156676" name="Object 0"/>
          <p:cNvGraphicFramePr>
            <a:graphicFrameLocks noChangeAspect="1"/>
          </p:cNvGraphicFramePr>
          <p:nvPr/>
        </p:nvGraphicFramePr>
        <p:xfrm>
          <a:off x="3657600" y="3886200"/>
          <a:ext cx="4648200" cy="2733675"/>
        </p:xfrm>
        <a:graphic>
          <a:graphicData uri="http://schemas.openxmlformats.org/presentationml/2006/ole">
            <p:oleObj spid="_x0000_s645132" name="워크시트" r:id="rId3" imgW="4404240" imgH="2597760" progId="Excel.Sheet.8">
              <p:embed/>
            </p:oleObj>
          </a:graphicData>
        </a:graphic>
      </p:graphicFrame>
      <p:sp>
        <p:nvSpPr>
          <p:cNvPr id="156677" name="Text Box 6"/>
          <p:cNvSpPr txBox="1">
            <a:spLocks noChangeArrowheads="1"/>
          </p:cNvSpPr>
          <p:nvPr/>
        </p:nvSpPr>
        <p:spPr bwMode="auto">
          <a:xfrm>
            <a:off x="1354138" y="4256088"/>
            <a:ext cx="1693862" cy="369887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태아 발육곡선</a:t>
            </a:r>
          </a:p>
        </p:txBody>
      </p:sp>
      <p:sp>
        <p:nvSpPr>
          <p:cNvPr id="156678" name="Text Box 7"/>
          <p:cNvSpPr txBox="1">
            <a:spLocks noChangeArrowheads="1"/>
          </p:cNvSpPr>
          <p:nvPr/>
        </p:nvSpPr>
        <p:spPr bwMode="auto">
          <a:xfrm>
            <a:off x="5791200" y="5334000"/>
            <a:ext cx="731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20%</a:t>
            </a:r>
          </a:p>
        </p:txBody>
      </p:sp>
      <p:sp>
        <p:nvSpPr>
          <p:cNvPr id="156679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임신우 사양관리</a:t>
            </a:r>
          </a:p>
        </p:txBody>
      </p:sp>
      <p:sp>
        <p:nvSpPr>
          <p:cNvPr id="104461" name="AutoShape 13"/>
          <p:cNvSpPr>
            <a:spLocks noChangeArrowheads="1"/>
          </p:cNvSpPr>
          <p:nvPr/>
        </p:nvSpPr>
        <p:spPr bwMode="auto">
          <a:xfrm>
            <a:off x="3200400" y="4267200"/>
            <a:ext cx="4572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29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65250"/>
            <a:ext cx="8001000" cy="4800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altLang="ko-KR" b="1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ko-KR" altLang="en-US" b="1">
                <a:solidFill>
                  <a:schemeClr val="tx2"/>
                </a:solidFill>
              </a:rPr>
              <a:t>아무리 산육능력이 높은 가축이라도</a:t>
            </a:r>
            <a:r>
              <a:rPr lang="ja-JP" altLang="en-US" b="1">
                <a:solidFill>
                  <a:schemeClr val="tx2"/>
                </a:solidFill>
              </a:rPr>
              <a:t>　</a:t>
            </a:r>
          </a:p>
          <a:p>
            <a:pPr>
              <a:buFont typeface="Wingdings" pitchFamily="2" charset="2"/>
              <a:buNone/>
            </a:pPr>
            <a:r>
              <a:rPr lang="ja-JP" altLang="en-US" b="1">
                <a:solidFill>
                  <a:schemeClr val="tx2"/>
                </a:solidFill>
              </a:rPr>
              <a:t>　　　　　</a:t>
            </a:r>
            <a:r>
              <a:rPr lang="ko-KR" altLang="en-US" b="1">
                <a:solidFill>
                  <a:schemeClr val="tx2"/>
                </a:solidFill>
              </a:rPr>
              <a:t>영양이 충분치 않으면</a:t>
            </a:r>
            <a:endParaRPr lang="ja-JP" altLang="en-US" b="1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ja-JP" altLang="en-US" b="1">
                <a:solidFill>
                  <a:schemeClr val="tx2"/>
                </a:solidFill>
              </a:rPr>
              <a:t>　　　　　　　</a:t>
            </a:r>
            <a:r>
              <a:rPr lang="ko-KR" altLang="en-US" b="1">
                <a:solidFill>
                  <a:schemeClr val="tx2"/>
                </a:solidFill>
              </a:rPr>
              <a:t>그 능력은 발휘할 수 없다</a:t>
            </a:r>
            <a:endParaRPr lang="ja-JP" altLang="en-US" b="1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ja-JP" altLang="en-US" sz="2000" b="1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ja-JP" altLang="en-US" sz="2000" b="1"/>
          </a:p>
          <a:p>
            <a:pPr>
              <a:buFont typeface="Wingdings" pitchFamily="2" charset="2"/>
              <a:buNone/>
            </a:pPr>
            <a:r>
              <a:rPr lang="ko-KR" altLang="en-US" b="1">
                <a:solidFill>
                  <a:srgbClr val="CC0000"/>
                </a:solidFill>
              </a:rPr>
              <a:t>아무리 영양조건이 좋더라도</a:t>
            </a:r>
            <a:r>
              <a:rPr lang="ja-JP" altLang="en-US" b="1">
                <a:solidFill>
                  <a:srgbClr val="CC0000"/>
                </a:solidFill>
              </a:rPr>
              <a:t>　　　　　</a:t>
            </a:r>
          </a:p>
          <a:p>
            <a:pPr>
              <a:buFont typeface="Wingdings" pitchFamily="2" charset="2"/>
              <a:buNone/>
            </a:pPr>
            <a:r>
              <a:rPr lang="ja-JP" altLang="en-US" b="1">
                <a:solidFill>
                  <a:srgbClr val="CC0000"/>
                </a:solidFill>
              </a:rPr>
              <a:t>　　　　</a:t>
            </a:r>
            <a:r>
              <a:rPr lang="ko-KR" altLang="en-US" b="1">
                <a:solidFill>
                  <a:srgbClr val="CC0000"/>
                </a:solidFill>
              </a:rPr>
              <a:t>가축에게 산육능력이 없으면</a:t>
            </a:r>
            <a:endParaRPr lang="ja-JP" altLang="en-US" b="1">
              <a:solidFill>
                <a:srgbClr val="CC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ja-JP" altLang="en-US" b="1">
                <a:solidFill>
                  <a:srgbClr val="CC0000"/>
                </a:solidFill>
              </a:rPr>
              <a:t>   　　　　　　　</a:t>
            </a:r>
            <a:r>
              <a:rPr lang="ko-KR" altLang="en-US" b="1">
                <a:solidFill>
                  <a:srgbClr val="CC0000"/>
                </a:solidFill>
              </a:rPr>
              <a:t>좋은 고기는 만들 수 없다</a:t>
            </a:r>
            <a:endParaRPr lang="ja-JP" altLang="en-US" b="1">
              <a:solidFill>
                <a:srgbClr val="CC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01613"/>
            <a:ext cx="9144000" cy="490537"/>
          </a:xfrm>
          <a:prstGeom prst="rect">
            <a:avLst/>
          </a:prstGeom>
          <a:noFill/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맑은 고딕" pitchFamily="50" charset="-127"/>
              </a:defRPr>
            </a:lvl9pPr>
            <a:extLst/>
          </a:lstStyle>
          <a:p>
            <a:pPr eaLnBrk="1" hangingPunct="1">
              <a:defRPr/>
            </a:pPr>
            <a:r>
              <a:rPr kumimoji="0" lang="ko-KR" altLang="en-US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한마디로 </a:t>
            </a:r>
            <a:r>
              <a:rPr kumimoji="0" lang="ko-KR" altLang="en-US" sz="2800" b="0" dirty="0">
                <a:solidFill>
                  <a:srgbClr val="EB641B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애기하자면</a:t>
            </a:r>
            <a:r>
              <a:rPr kumimoji="0" lang="ko-KR" altLang="en-US" sz="2800" b="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8665592" y="6608385"/>
            <a:ext cx="4764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i="1" dirty="0" err="1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CC"/>
                </a:solidFill>
                <a:latin typeface="Bauhaus 93" panose="04030905020B02020C02" pitchFamily="82" charset="0"/>
              </a:rPr>
              <a:t>umy</a:t>
            </a:r>
            <a:endParaRPr lang="en-US" altLang="ko-KR" sz="1200" i="1" dirty="0">
              <a:ln w="6600">
                <a:solidFill>
                  <a:srgbClr val="DA1F28"/>
                </a:solidFill>
                <a:prstDash val="solid"/>
              </a:ln>
              <a:solidFill>
                <a:srgbClr val="FFFFCC"/>
              </a:solidFill>
              <a:latin typeface="Bauhaus 93" panose="04030905020B02020C02" pitchFamily="82" charset="0"/>
            </a:endParaRPr>
          </a:p>
        </p:txBody>
      </p:sp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457200" y="2565400"/>
            <a:ext cx="8229600" cy="1600200"/>
          </a:xfrm>
          <a:prstGeom prst="rect">
            <a:avLst/>
          </a:prstGeom>
          <a:gradFill rotWithShape="0">
            <a:gsLst>
              <a:gs pos="0">
                <a:srgbClr val="CC99FF"/>
              </a:gs>
              <a:gs pos="50000">
                <a:srgbClr val="CC99FF">
                  <a:gamma/>
                  <a:tint val="22353"/>
                  <a:invGamma/>
                </a:srgbClr>
              </a:gs>
              <a:gs pos="100000">
                <a:srgbClr val="CC99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7699" name="Text Box 5"/>
          <p:cNvSpPr txBox="1">
            <a:spLocks noChangeArrowheads="1"/>
          </p:cNvSpPr>
          <p:nvPr/>
        </p:nvSpPr>
        <p:spPr bwMode="auto">
          <a:xfrm>
            <a:off x="419100" y="1716088"/>
            <a:ext cx="83216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[</a:t>
            </a:r>
            <a:r>
              <a:rPr kumimoji="1" lang="ko-KR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임신말기 </a:t>
            </a:r>
            <a:r>
              <a:rPr kumimoji="1" lang="en-US" altLang="ko-KR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2</a:t>
            </a:r>
            <a:r>
              <a:rPr kumimoji="1" lang="ko-KR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개월간 추가로 공급해야 될 영양소 요구량</a:t>
            </a:r>
            <a:r>
              <a:rPr kumimoji="1" lang="en-US" altLang="ko-KR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]</a:t>
            </a:r>
          </a:p>
        </p:txBody>
      </p:sp>
      <p:sp>
        <p:nvSpPr>
          <p:cNvPr id="157700" name="Text Box 7"/>
          <p:cNvSpPr txBox="1">
            <a:spLocks noChangeArrowheads="1"/>
          </p:cNvSpPr>
          <p:nvPr/>
        </p:nvSpPr>
        <p:spPr bwMode="auto">
          <a:xfrm>
            <a:off x="457200" y="5353050"/>
            <a:ext cx="8382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주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) 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분만전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2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개월간 유지에 추가로 급여하는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1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일당 건물량은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1.5kg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을 목표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.</a:t>
            </a:r>
          </a:p>
          <a:p>
            <a:pPr marL="0" marR="0" lvl="0" indent="0" algn="l" defTabSz="914400" rtl="0" eaLnBrk="1" fontAlgn="base" latinLnBrk="1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     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비타민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A : 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유지요구량에 체중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1kg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당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HY헤드라인M" panose="02030600000101010101" pitchFamily="18" charset="-127"/>
                <a:cs typeface="+mn-cs"/>
              </a:rPr>
              <a:t>330 IU</a:t>
            </a:r>
          </a:p>
        </p:txBody>
      </p:sp>
      <p:sp>
        <p:nvSpPr>
          <p:cNvPr id="157701" name="Rectangle 9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임신우 영양소 요구량</a:t>
            </a:r>
          </a:p>
        </p:txBody>
      </p:sp>
      <p:graphicFrame>
        <p:nvGraphicFramePr>
          <p:cNvPr id="157702" name="Object 0"/>
          <p:cNvGraphicFramePr>
            <a:graphicFrameLocks noChangeAspect="1"/>
          </p:cNvGraphicFramePr>
          <p:nvPr/>
        </p:nvGraphicFramePr>
        <p:xfrm>
          <a:off x="685800" y="2781300"/>
          <a:ext cx="7848600" cy="1116013"/>
        </p:xfrm>
        <a:graphic>
          <a:graphicData uri="http://schemas.openxmlformats.org/presentationml/2006/ole">
            <p:oleObj spid="_x0000_s646156" name="워크시트" r:id="rId3" imgW="7121160" imgH="911160" progId="Excel.Sheet.8">
              <p:embed/>
            </p:oleObj>
          </a:graphicData>
        </a:graphic>
      </p:graphicFrame>
      <p:sp>
        <p:nvSpPr>
          <p:cNvPr id="106508" name="Oval 12"/>
          <p:cNvSpPr>
            <a:spLocks noChangeArrowheads="1"/>
          </p:cNvSpPr>
          <p:nvPr/>
        </p:nvSpPr>
        <p:spPr bwMode="auto">
          <a:xfrm>
            <a:off x="1619250" y="4365625"/>
            <a:ext cx="5832475" cy="892175"/>
          </a:xfrm>
          <a:prstGeom prst="ellipse">
            <a:avLst/>
          </a:prstGeom>
          <a:solidFill>
            <a:srgbClr val="A3FBB6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건물 </a:t>
            </a:r>
            <a:r>
              <a:rPr kumimoji="1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1.5 kg </a:t>
            </a:r>
            <a:r>
              <a:rPr kumimoji="1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증급</a:t>
            </a:r>
          </a:p>
        </p:txBody>
      </p:sp>
    </p:spTree>
    <p:extLst>
      <p:ext uri="{BB962C8B-B14F-4D97-AF65-F5344CB8AC3E}">
        <p14:creationId xmlns:p14="http://schemas.microsoft.com/office/powerpoint/2010/main" xmlns="" val="29649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65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 animBg="1"/>
      <p:bldP spid="106508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304800" y="1524000"/>
            <a:ext cx="2971800" cy="6096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8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588375" cy="5211762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ko-KR" altLang="en-US" sz="2800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주요 관리 사항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과격한 충격 방지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임신초기 </a:t>
            </a:r>
            <a:r>
              <a:rPr lang="en-US" altLang="ko-KR" sz="20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3~4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개월 특히 주의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과도한 운동 피함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: 1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일 최소 </a:t>
            </a:r>
            <a:r>
              <a:rPr lang="en-US" altLang="ko-KR" sz="20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3~4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시간 운동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분만 </a:t>
            </a:r>
            <a:r>
              <a:rPr lang="en-US" altLang="ko-KR" sz="2000">
                <a:solidFill>
                  <a:srgbClr val="00FF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1</a:t>
            </a:r>
            <a:r>
              <a:rPr lang="ko-KR" altLang="en-US" sz="2000">
                <a:solidFill>
                  <a:srgbClr val="00FF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주일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전부터 사료급여량 점감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    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태아 과대성장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어미소 소화장애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난산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    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후산정체 예방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(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분만 당일에는 기준량의 </a:t>
            </a:r>
            <a:r>
              <a:rPr lang="en-US" altLang="ko-KR" sz="20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1/2~1/3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)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-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임신말기 </a:t>
            </a:r>
            <a:r>
              <a:rPr lang="en-US" altLang="ko-KR" sz="2000">
                <a:solidFill>
                  <a:srgbClr val="00FF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2</a:t>
            </a:r>
            <a:r>
              <a:rPr lang="ko-KR" altLang="en-US" sz="2000">
                <a:solidFill>
                  <a:srgbClr val="00FF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개월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동안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평소보다 건물 섭취량을 </a:t>
            </a:r>
            <a:r>
              <a:rPr lang="en-US" altLang="ko-KR" sz="20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20~30%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증량 급여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분만 </a:t>
            </a:r>
            <a:r>
              <a:rPr lang="en-US" altLang="ko-KR" sz="2000">
                <a:solidFill>
                  <a:srgbClr val="00FF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7 </a:t>
            </a:r>
            <a:r>
              <a:rPr lang="ko-KR" altLang="en-US" sz="2000">
                <a:solidFill>
                  <a:srgbClr val="00FF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일전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: 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분만실로 이동 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(</a:t>
            </a:r>
            <a:r>
              <a:rPr lang="ko-KR" altLang="en-US" sz="20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안정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취함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, </a:t>
            </a:r>
            <a:r>
              <a:rPr lang="ko-KR" altLang="en-US" sz="2000">
                <a:solidFill>
                  <a:srgbClr val="FF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청결</a:t>
            </a:r>
            <a:r>
              <a:rPr lang="ko-KR" altLang="en-US" sz="2000">
                <a:latin typeface="Arial Black" panose="020B0A04020102020204" pitchFamily="34" charset="0"/>
                <a:ea typeface="HY헤드라인M" panose="02030600000101010101" pitchFamily="18" charset="-127"/>
              </a:rPr>
              <a:t> 유지</a:t>
            </a:r>
            <a:r>
              <a:rPr lang="en-US" altLang="ko-KR" sz="2000">
                <a:latin typeface="Arial Black" panose="020B0A04020102020204" pitchFamily="34" charset="0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58724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임신우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28054102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Oval 2"/>
          <p:cNvSpPr>
            <a:spLocks noChangeArrowheads="1"/>
          </p:cNvSpPr>
          <p:nvPr/>
        </p:nvSpPr>
        <p:spPr bwMode="auto">
          <a:xfrm>
            <a:off x="2005013" y="5732463"/>
            <a:ext cx="838200" cy="533400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533400" y="1676400"/>
            <a:ext cx="2057400" cy="5334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66738" y="1412875"/>
            <a:ext cx="7967662" cy="5064125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ko-KR" altLang="en-US" sz="2800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영양관리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산후어미소의 기능회복과 유지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임신말기에 태아에 빼앗긴 영양분 보충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포유를 위한 유생산 </a:t>
            </a:r>
            <a:r>
              <a:rPr lang="en-US" altLang="ko-KR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유생산 분만후 </a:t>
            </a:r>
            <a:r>
              <a:rPr lang="en-US" altLang="ko-KR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 </a:t>
            </a:r>
            <a:r>
              <a:rPr lang="ko-KR" altLang="en-US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</a:t>
            </a:r>
            <a:r>
              <a:rPr lang="en-US" altLang="ko-KR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3~5kg/</a:t>
            </a:r>
            <a:r>
              <a:rPr lang="ko-KR" altLang="en-US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자궁회복과 발정재귀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분만후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주일부터 서서히 임신우 대비 </a:t>
            </a:r>
            <a:r>
              <a:rPr lang="en-US" altLang="ko-KR" sz="200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10~15%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(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건물기준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증급 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임신우와는 달리 증체보다는 산후회복에 주력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양질의 </a:t>
            </a:r>
            <a:r>
              <a:rPr lang="ko-KR" altLang="en-US" sz="2000">
                <a:solidFill>
                  <a:srgbClr val="00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조사료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충분히 공급</a:t>
            </a: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포유모우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21871425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ChangeArrowheads="1"/>
          </p:cNvSpPr>
          <p:nvPr/>
        </p:nvSpPr>
        <p:spPr bwMode="auto">
          <a:xfrm>
            <a:off x="533400" y="1671638"/>
            <a:ext cx="3200400" cy="5334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6738" y="1412875"/>
            <a:ext cx="7967662" cy="2854325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ko-KR" altLang="en-US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비타민 </a:t>
            </a:r>
            <a:r>
              <a:rPr lang="en-US" altLang="ko-KR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 </a:t>
            </a:r>
            <a:r>
              <a:rPr lang="ko-KR" altLang="en-US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400">
                <a:solidFill>
                  <a:srgbClr val="0066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축우사료에 가장 중요한 비타민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정상적인 시력유지에 필수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성장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번식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상피세포 유지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골격성장</a:t>
            </a:r>
            <a:r>
              <a:rPr lang="en-US" altLang="ko-KR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>
                <a:latin typeface="HY헤드라인M" panose="02030600000101010101" pitchFamily="18" charset="-127"/>
                <a:ea typeface="HY헤드라인M" panose="02030600000101010101" pitchFamily="18" charset="-127"/>
              </a:rPr>
              <a:t>면역기구유지</a:t>
            </a:r>
          </a:p>
        </p:txBody>
      </p:sp>
      <p:sp>
        <p:nvSpPr>
          <p:cNvPr id="160772" name="Rectangle 1028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번식우 일반 사양관리</a:t>
            </a:r>
          </a:p>
        </p:txBody>
      </p:sp>
      <p:sp>
        <p:nvSpPr>
          <p:cNvPr id="155653" name="Oval 1029"/>
          <p:cNvSpPr>
            <a:spLocks noChangeArrowheads="1"/>
          </p:cNvSpPr>
          <p:nvPr/>
        </p:nvSpPr>
        <p:spPr bwMode="auto">
          <a:xfrm>
            <a:off x="685800" y="4343400"/>
            <a:ext cx="2362200" cy="685800"/>
          </a:xfrm>
          <a:prstGeom prst="ellipse">
            <a:avLst/>
          </a:prstGeom>
          <a:solidFill>
            <a:srgbClr val="A3FB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결핍증</a:t>
            </a:r>
          </a:p>
        </p:txBody>
      </p:sp>
      <p:sp>
        <p:nvSpPr>
          <p:cNvPr id="155654" name="Text Box 1030"/>
          <p:cNvSpPr txBox="1">
            <a:spLocks noChangeArrowheads="1"/>
          </p:cNvSpPr>
          <p:nvPr/>
        </p:nvSpPr>
        <p:spPr bwMode="auto">
          <a:xfrm>
            <a:off x="685800" y="5029200"/>
            <a:ext cx="8077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사료섭취량 감소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불량한 외모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관절과 흉부 부종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눈물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안구건조증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 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야맹증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성장지연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설사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경련성 발작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골격성장 이상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시각 손상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     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수태율 저하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유산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사산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눈먼 송아지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비정상 정액 및 감염증</a:t>
            </a:r>
          </a:p>
        </p:txBody>
      </p:sp>
    </p:spTree>
    <p:extLst>
      <p:ext uri="{BB962C8B-B14F-4D97-AF65-F5344CB8AC3E}">
        <p14:creationId xmlns:p14="http://schemas.microsoft.com/office/powerpoint/2010/main" xmlns="" val="32932436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533400" y="1743075"/>
            <a:ext cx="3200400" cy="5334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17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7967663" cy="2854325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ko-KR" altLang="en-US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비타민 </a:t>
            </a:r>
            <a:r>
              <a:rPr lang="en-US" altLang="ko-KR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D </a:t>
            </a:r>
            <a:r>
              <a:rPr lang="ko-KR" altLang="en-US">
                <a:solidFill>
                  <a:srgbClr val="66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구루병 예방 및 치료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칼슘과 인의 흡수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정상적인 골격형성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골격에서 칼슘동원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000">
                <a:latin typeface="HY헤드라인M" panose="02030600000101010101" pitchFamily="18" charset="-127"/>
                <a:ea typeface="HY헤드라인M" panose="02030600000101010101" pitchFamily="18" charset="-127"/>
              </a:rPr>
              <a:t>면역세포 기능의 조절 역할 보고</a:t>
            </a:r>
          </a:p>
        </p:txBody>
      </p:sp>
      <p:sp>
        <p:nvSpPr>
          <p:cNvPr id="161796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번식우 일반 사양관리</a:t>
            </a:r>
          </a:p>
        </p:txBody>
      </p:sp>
      <p:sp>
        <p:nvSpPr>
          <p:cNvPr id="109577" name="Oval 9"/>
          <p:cNvSpPr>
            <a:spLocks noChangeArrowheads="1"/>
          </p:cNvSpPr>
          <p:nvPr/>
        </p:nvSpPr>
        <p:spPr bwMode="auto">
          <a:xfrm>
            <a:off x="685800" y="4038600"/>
            <a:ext cx="2362200" cy="685800"/>
          </a:xfrm>
          <a:prstGeom prst="ellipse">
            <a:avLst/>
          </a:prstGeom>
          <a:solidFill>
            <a:srgbClr val="A3FBB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결핍증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685800" y="4876800"/>
            <a:ext cx="80772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구루병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혈액내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 칼슘과 인 감소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부종과 굳은 관절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식욕부진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신경과민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경련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골연화증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골절 및 </a:t>
            </a:r>
            <a:r>
              <a:rPr kumimoji="1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후구마비로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 인한 척추골절</a:t>
            </a:r>
          </a:p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갓난 송아지에서 허약하거나 기형 또는 아예 사산하기도 </a:t>
            </a:r>
          </a:p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일반증상 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: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식욕감퇴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성장부진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소화기능 이상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, </a:t>
            </a:r>
            <a:r>
              <a:rPr kumimoji="1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호흡이상 및 무력증</a:t>
            </a:r>
          </a:p>
        </p:txBody>
      </p:sp>
    </p:spTree>
    <p:extLst>
      <p:ext uri="{BB962C8B-B14F-4D97-AF65-F5344CB8AC3E}">
        <p14:creationId xmlns:p14="http://schemas.microsoft.com/office/powerpoint/2010/main" xmlns="" val="35956241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609600" y="2636838"/>
            <a:ext cx="7924800" cy="1524000"/>
          </a:xfrm>
          <a:prstGeom prst="rect">
            <a:avLst/>
          </a:prstGeom>
          <a:gradFill rotWithShape="0">
            <a:gsLst>
              <a:gs pos="0">
                <a:srgbClr val="CC99FF"/>
              </a:gs>
              <a:gs pos="50000">
                <a:srgbClr val="CC99FF">
                  <a:gamma/>
                  <a:tint val="23922"/>
                  <a:invGamma/>
                </a:srgbClr>
              </a:gs>
              <a:gs pos="100000">
                <a:srgbClr val="CC99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2819" name="Text Box 6"/>
          <p:cNvSpPr txBox="1">
            <a:spLocks noChangeArrowheads="1"/>
          </p:cNvSpPr>
          <p:nvPr/>
        </p:nvSpPr>
        <p:spPr bwMode="auto">
          <a:xfrm>
            <a:off x="539750" y="1557338"/>
            <a:ext cx="68945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[</a:t>
            </a:r>
            <a:r>
              <a:rPr kumimoji="1" lang="ko-KR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포유중 유지에 추가로 필요한 영양소 요구량</a:t>
            </a:r>
            <a:r>
              <a:rPr kumimoji="1" lang="en-US" altLang="ko-KR" sz="26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]</a:t>
            </a:r>
          </a:p>
        </p:txBody>
      </p:sp>
      <p:sp>
        <p:nvSpPr>
          <p:cNvPr id="162820" name="Text Box 7"/>
          <p:cNvSpPr txBox="1">
            <a:spLocks noChangeArrowheads="1"/>
          </p:cNvSpPr>
          <p:nvPr/>
        </p:nvSpPr>
        <p:spPr bwMode="auto">
          <a:xfrm>
            <a:off x="5715000" y="2239963"/>
            <a:ext cx="2843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(</a:t>
            </a:r>
            <a:r>
              <a:rPr kumimoji="1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비유량 </a:t>
            </a:r>
            <a:r>
              <a:rPr kumimoji="1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1kg</a:t>
            </a:r>
            <a:r>
              <a:rPr kumimoji="1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당 요구량</a:t>
            </a:r>
            <a:r>
              <a:rPr kumimoji="1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)</a:t>
            </a:r>
          </a:p>
        </p:txBody>
      </p:sp>
      <p:graphicFrame>
        <p:nvGraphicFramePr>
          <p:cNvPr id="162821" name="Object 8"/>
          <p:cNvGraphicFramePr>
            <a:graphicFrameLocks noChangeAspect="1"/>
          </p:cNvGraphicFramePr>
          <p:nvPr/>
        </p:nvGraphicFramePr>
        <p:xfrm>
          <a:off x="989013" y="2997200"/>
          <a:ext cx="7188200" cy="915988"/>
        </p:xfrm>
        <a:graphic>
          <a:graphicData uri="http://schemas.openxmlformats.org/presentationml/2006/ole">
            <p:oleObj spid="_x0000_s647180" name="Worksheet" r:id="rId3" imgW="6029342" imgH="771459" progId="Excel.Sheet.8">
              <p:embed/>
            </p:oleObj>
          </a:graphicData>
        </a:graphic>
      </p:graphicFrame>
      <p:sp>
        <p:nvSpPr>
          <p:cNvPr id="162822" name="Text Box 9"/>
          <p:cNvSpPr txBox="1">
            <a:spLocks noChangeArrowheads="1"/>
          </p:cNvSpPr>
          <p:nvPr/>
        </p:nvSpPr>
        <p:spPr bwMode="auto">
          <a:xfrm>
            <a:off x="592138" y="5194300"/>
            <a:ext cx="6416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주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) 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유생산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1kg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당 유지에 추가되는 건물량은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0.7kg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을 목표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.</a:t>
            </a:r>
          </a:p>
          <a:p>
            <a:pPr marL="0" marR="0" lvl="0" indent="0" algn="l" defTabSz="914400" rtl="0" eaLnBrk="1" fontAlgn="base" latinLnBrk="1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     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비타민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A : 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유지요구량에 체중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1kg</a:t>
            </a:r>
            <a:r>
              <a: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당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HY헤드라인M" panose="02030600000101010101" pitchFamily="18" charset="-127"/>
                <a:cs typeface="+mn-cs"/>
              </a:rPr>
              <a:t>149 IU</a:t>
            </a:r>
          </a:p>
        </p:txBody>
      </p:sp>
      <p:sp>
        <p:nvSpPr>
          <p:cNvPr id="162823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포유모우 사양관리</a:t>
            </a:r>
          </a:p>
        </p:txBody>
      </p:sp>
      <p:sp>
        <p:nvSpPr>
          <p:cNvPr id="110605" name="Oval 13"/>
          <p:cNvSpPr>
            <a:spLocks noChangeArrowheads="1"/>
          </p:cNvSpPr>
          <p:nvPr/>
        </p:nvSpPr>
        <p:spPr bwMode="auto">
          <a:xfrm>
            <a:off x="1547813" y="4365625"/>
            <a:ext cx="5832475" cy="792163"/>
          </a:xfrm>
          <a:prstGeom prst="ellipse">
            <a:avLst/>
          </a:prstGeom>
          <a:solidFill>
            <a:srgbClr val="A3FBB6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건물 </a:t>
            </a:r>
            <a:r>
              <a:rPr kumimoji="1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2.8 kg </a:t>
            </a:r>
            <a:r>
              <a:rPr kumimoji="1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증급 </a:t>
            </a:r>
            <a:r>
              <a:rPr kumimoji="1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 </a:t>
            </a:r>
            <a:r>
              <a:rPr kumimoji="1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4kg </a:t>
            </a:r>
            <a:r>
              <a:rPr kumimoji="1" lang="ko-K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수유시</a:t>
            </a:r>
            <a:endParaRPr kumimoji="1" lang="ko-KR" altLang="en-US" sz="2800" b="1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11060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5" grpId="0" animBg="1"/>
      <p:bldP spid="110605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295400" y="1676400"/>
            <a:ext cx="3200400" cy="6096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38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8263" y="1524000"/>
            <a:ext cx="6477000" cy="4114800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ko-KR" altLang="en-US" sz="3000">
                <a:solidFill>
                  <a:srgbClr val="6600FF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주요 관리 사항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분만시 송아지의 </a:t>
            </a:r>
            <a:r>
              <a:rPr lang="ko-KR" altLang="en-US" sz="2600">
                <a:solidFill>
                  <a:srgbClr val="FF0000"/>
                </a:solidFill>
                <a:latin typeface="Arial Black" panose="020B0A04020102020204" pitchFamily="34" charset="0"/>
                <a:ea typeface="HY헤드라인M" panose="02030600000101010101" pitchFamily="18" charset="-127"/>
              </a:rPr>
              <a:t>초유 섭취여부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관찰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후산여부 관찰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- BCS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가 극히 불량시 농후사료 증급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   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(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송아지 조기 이유</a:t>
            </a: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)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ko-KR" sz="2600">
                <a:latin typeface="Arial Black" panose="020B0A04020102020204" pitchFamily="34" charset="0"/>
                <a:ea typeface="HY헤드라인M" panose="02030600000101010101" pitchFamily="18" charset="-127"/>
              </a:rPr>
              <a:t>    - </a:t>
            </a:r>
            <a:r>
              <a:rPr lang="ko-KR" altLang="en-US" sz="2600">
                <a:latin typeface="Arial Black" panose="020B0A04020102020204" pitchFamily="34" charset="0"/>
                <a:ea typeface="HY헤드라인M" panose="02030600000101010101" pitchFamily="18" charset="-127"/>
              </a:rPr>
              <a:t>주변 청결 유지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포유모우 사양관리</a:t>
            </a:r>
          </a:p>
        </p:txBody>
      </p:sp>
    </p:spTree>
    <p:extLst>
      <p:ext uri="{BB962C8B-B14F-4D97-AF65-F5344CB8AC3E}">
        <p14:creationId xmlns:p14="http://schemas.microsoft.com/office/powerpoint/2010/main" xmlns="" val="1692376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371600" y="4038600"/>
            <a:ext cx="6324600" cy="8382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1371600" y="2362200"/>
            <a:ext cx="6324600" cy="8382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1331913" y="2205038"/>
            <a:ext cx="62245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첫 수정은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14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개월령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, 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체중 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280kg</a:t>
            </a:r>
          </a:p>
        </p:txBody>
      </p:sp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번식한우 경영목표</a:t>
            </a: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1484313" y="3886200"/>
            <a:ext cx="60944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첫 분만은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24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개월령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, </a:t>
            </a:r>
            <a:r>
              <a:rPr kumimoji="1" lang="ko-KR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체중 </a:t>
            </a:r>
            <a:r>
              <a:rPr kumimoji="1" lang="en-US" altLang="ko-KR" sz="30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400kg</a:t>
            </a:r>
          </a:p>
        </p:txBody>
      </p:sp>
    </p:spTree>
    <p:extLst>
      <p:ext uri="{BB962C8B-B14F-4D97-AF65-F5344CB8AC3E}">
        <p14:creationId xmlns:p14="http://schemas.microsoft.com/office/powerpoint/2010/main" xmlns="" val="21789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animBg="1"/>
      <p:bldP spid="126982" grpId="0" animBg="1"/>
      <p:bldP spid="126979" grpId="0" autoUpdateAnimBg="0"/>
      <p:bldP spid="126984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1066800" y="4953000"/>
            <a:ext cx="7010400" cy="6096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1066800" y="4114800"/>
            <a:ext cx="7010400" cy="6096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1066800" y="3276600"/>
            <a:ext cx="7010400" cy="6096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1066800" y="2438400"/>
            <a:ext cx="7010400" cy="609600"/>
          </a:xfrm>
          <a:prstGeom prst="rect">
            <a:avLst/>
          </a:prstGeom>
          <a:solidFill>
            <a:srgbClr val="A3FB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5894" name="Text Box 3"/>
          <p:cNvSpPr txBox="1">
            <a:spLocks noChangeArrowheads="1"/>
          </p:cNvSpPr>
          <p:nvPr/>
        </p:nvSpPr>
        <p:spPr bwMode="auto">
          <a:xfrm>
            <a:off x="1071563" y="2244725"/>
            <a:ext cx="70294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궁서체" panose="02030609000101010101" pitchFamily="17" charset="-127"/>
                <a:ea typeface="궁서체" panose="02030609000101010101" pitchFamily="17" charset="-127"/>
                <a:cs typeface="+mn-cs"/>
              </a:rPr>
              <a:t>일년에 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궁서체" panose="02030609000101010101" pitchFamily="17" charset="-127"/>
                <a:ea typeface="궁서체" panose="02030609000101010101" pitchFamily="17" charset="-127"/>
                <a:cs typeface="+mn-cs"/>
              </a:rPr>
              <a:t>한마리씩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 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번식간격 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12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개월</a:t>
            </a:r>
          </a:p>
          <a:p>
            <a:pPr marL="0" marR="0" lvl="0" indent="0" algn="l" defTabSz="914400" rtl="0" eaLnBrk="1" fontAlgn="base" latinLnBrk="1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궁서체" panose="02030609000101010101" pitchFamily="17" charset="-127"/>
                <a:ea typeface="궁서체" panose="02030609000101010101" pitchFamily="17" charset="-127"/>
                <a:cs typeface="+mn-cs"/>
              </a:rPr>
              <a:t>오래오래 살며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    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공용연수 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6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산차</a:t>
            </a:r>
            <a:endParaRPr kumimoji="1" lang="ko-KR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궁서체" panose="02030609000101010101" pitchFamily="17" charset="-127"/>
                <a:ea typeface="궁서체" panose="02030609000101010101" pitchFamily="17" charset="-127"/>
                <a:cs typeface="+mn-cs"/>
              </a:rPr>
              <a:t>건강한 새끼 낳아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생시체중 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30kg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이상</a:t>
            </a:r>
            <a:endParaRPr kumimoji="1" lang="en-US" altLang="ko-KR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궁서체" panose="02030609000101010101" pitchFamily="17" charset="-127"/>
                <a:ea typeface="궁서체" panose="02030609000101010101" pitchFamily="17" charset="-127"/>
                <a:cs typeface="+mn-cs"/>
              </a:rPr>
              <a:t>잘 크는 송아지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   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폐사율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 </a:t>
            </a: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5%</a:t>
            </a:r>
            <a:r>
              <a:rPr kumimoji="1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t>미만</a:t>
            </a:r>
          </a:p>
        </p:txBody>
      </p:sp>
      <p:sp>
        <p:nvSpPr>
          <p:cNvPr id="165895" name="Rectangle 6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번식한우 경영목표</a:t>
            </a:r>
          </a:p>
        </p:txBody>
      </p:sp>
    </p:spTree>
    <p:extLst>
      <p:ext uri="{BB962C8B-B14F-4D97-AF65-F5344CB8AC3E}">
        <p14:creationId xmlns:p14="http://schemas.microsoft.com/office/powerpoint/2010/main" xmlns="" val="37792178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114" name="Group 66"/>
          <p:cNvGraphicFramePr>
            <a:graphicFrameLocks noGrp="1"/>
          </p:cNvGraphicFramePr>
          <p:nvPr/>
        </p:nvGraphicFramePr>
        <p:xfrm>
          <a:off x="228600" y="1700213"/>
          <a:ext cx="8534400" cy="2054226"/>
        </p:xfrm>
        <a:graphic>
          <a:graphicData uri="http://schemas.openxmlformats.org/drawingml/2006/table">
            <a:tbl>
              <a:tblPr/>
              <a:tblGrid>
                <a:gridCol w="1570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9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산차구분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초임우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산차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초산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단계구분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초종부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3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개월전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첫분만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이유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개월전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분만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월령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개월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표준체중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(kg)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360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380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3725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6953" name="AutoShape 46"/>
          <p:cNvSpPr>
            <a:spLocks noChangeArrowheads="1"/>
          </p:cNvSpPr>
          <p:nvPr/>
        </p:nvSpPr>
        <p:spPr bwMode="auto">
          <a:xfrm>
            <a:off x="2133600" y="4495800"/>
            <a:ext cx="1447800" cy="381000"/>
          </a:xfrm>
          <a:prstGeom prst="chevron">
            <a:avLst>
              <a:gd name="adj" fmla="val 95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2.5-3.0</a:t>
            </a:r>
          </a:p>
        </p:txBody>
      </p:sp>
      <p:sp>
        <p:nvSpPr>
          <p:cNvPr id="166954" name="AutoShape 47"/>
          <p:cNvSpPr>
            <a:spLocks noChangeArrowheads="1"/>
          </p:cNvSpPr>
          <p:nvPr/>
        </p:nvSpPr>
        <p:spPr bwMode="auto">
          <a:xfrm>
            <a:off x="2514600" y="6096000"/>
            <a:ext cx="904875" cy="381000"/>
          </a:xfrm>
          <a:prstGeom prst="homePlate">
            <a:avLst>
              <a:gd name="adj" fmla="val 59375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1.0</a:t>
            </a:r>
          </a:p>
        </p:txBody>
      </p:sp>
      <p:sp>
        <p:nvSpPr>
          <p:cNvPr id="130096" name="Rectangle 48"/>
          <p:cNvSpPr>
            <a:spLocks noChangeArrowheads="1"/>
          </p:cNvSpPr>
          <p:nvPr/>
        </p:nvSpPr>
        <p:spPr bwMode="auto">
          <a:xfrm>
            <a:off x="228600" y="4495800"/>
            <a:ext cx="1600200" cy="457200"/>
          </a:xfrm>
          <a:prstGeom prst="rect">
            <a:avLst/>
          </a:prstGeom>
          <a:solidFill>
            <a:srgbClr val="FF9900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임신우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굴림" pitchFamily="50" charset="-127"/>
              <a:cs typeface="+mn-cs"/>
            </a:endParaRPr>
          </a:p>
        </p:txBody>
      </p:sp>
      <p:sp>
        <p:nvSpPr>
          <p:cNvPr id="130097" name="Rectangle 49"/>
          <p:cNvSpPr>
            <a:spLocks noChangeArrowheads="1"/>
          </p:cNvSpPr>
          <p:nvPr/>
        </p:nvSpPr>
        <p:spPr bwMode="auto">
          <a:xfrm>
            <a:off x="228600" y="5029200"/>
            <a:ext cx="1600200" cy="457200"/>
          </a:xfrm>
          <a:prstGeom prst="rect">
            <a:avLst/>
          </a:prstGeom>
          <a:solidFill>
            <a:srgbClr val="FF99CC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포유암소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굴림" pitchFamily="50" charset="-127"/>
              <a:cs typeface="+mn-cs"/>
            </a:endParaRPr>
          </a:p>
        </p:txBody>
      </p:sp>
      <p:sp>
        <p:nvSpPr>
          <p:cNvPr id="130098" name="Rectangle 50"/>
          <p:cNvSpPr>
            <a:spLocks noChangeArrowheads="1"/>
          </p:cNvSpPr>
          <p:nvPr/>
        </p:nvSpPr>
        <p:spPr bwMode="auto">
          <a:xfrm>
            <a:off x="228600" y="5562600"/>
            <a:ext cx="1600200" cy="457200"/>
          </a:xfrm>
          <a:prstGeom prst="rect">
            <a:avLst/>
          </a:prstGeom>
          <a:solidFill>
            <a:srgbClr val="FFCC99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볏짚</a:t>
            </a:r>
          </a:p>
        </p:txBody>
      </p:sp>
      <p:sp>
        <p:nvSpPr>
          <p:cNvPr id="130099" name="Rectangle 51"/>
          <p:cNvSpPr>
            <a:spLocks noChangeArrowheads="1"/>
          </p:cNvSpPr>
          <p:nvPr/>
        </p:nvSpPr>
        <p:spPr bwMode="auto">
          <a:xfrm>
            <a:off x="228600" y="6096000"/>
            <a:ext cx="1600200" cy="457200"/>
          </a:xfrm>
          <a:prstGeom prst="rect">
            <a:avLst/>
          </a:prstGeom>
          <a:solidFill>
            <a:srgbClr val="99CC00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양질건초</a:t>
            </a:r>
          </a:p>
        </p:txBody>
      </p:sp>
      <p:sp>
        <p:nvSpPr>
          <p:cNvPr id="166959" name="Oval 52"/>
          <p:cNvSpPr>
            <a:spLocks noChangeArrowheads="1"/>
          </p:cNvSpPr>
          <p:nvPr/>
        </p:nvSpPr>
        <p:spPr bwMode="auto">
          <a:xfrm>
            <a:off x="2667000" y="3860800"/>
            <a:ext cx="3962400" cy="533400"/>
          </a:xfrm>
          <a:prstGeom prst="ellipse">
            <a:avLst/>
          </a:prstGeom>
          <a:solidFill>
            <a:srgbClr val="FFFF00"/>
          </a:solidFill>
          <a:ln w="31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권장급여량 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(kg/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일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/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두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</a:p>
        </p:txBody>
      </p:sp>
      <p:sp>
        <p:nvSpPr>
          <p:cNvPr id="166960" name="AutoShape 53"/>
          <p:cNvSpPr>
            <a:spLocks noChangeArrowheads="1"/>
          </p:cNvSpPr>
          <p:nvPr/>
        </p:nvSpPr>
        <p:spPr bwMode="auto">
          <a:xfrm>
            <a:off x="5638800" y="4495800"/>
            <a:ext cx="1447800" cy="381000"/>
          </a:xfrm>
          <a:prstGeom prst="chevron">
            <a:avLst>
              <a:gd name="adj" fmla="val 95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3.0</a:t>
            </a:r>
          </a:p>
        </p:txBody>
      </p:sp>
      <p:sp>
        <p:nvSpPr>
          <p:cNvPr id="166961" name="AutoShape 54"/>
          <p:cNvSpPr>
            <a:spLocks noChangeArrowheads="1"/>
          </p:cNvSpPr>
          <p:nvPr/>
        </p:nvSpPr>
        <p:spPr bwMode="auto">
          <a:xfrm>
            <a:off x="3352800" y="5029200"/>
            <a:ext cx="1371600" cy="381000"/>
          </a:xfrm>
          <a:prstGeom prst="chevron">
            <a:avLst>
              <a:gd name="adj" fmla="val 90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3.5</a:t>
            </a:r>
          </a:p>
        </p:txBody>
      </p:sp>
      <p:sp>
        <p:nvSpPr>
          <p:cNvPr id="166962" name="AutoShape 55"/>
          <p:cNvSpPr>
            <a:spLocks noChangeArrowheads="1"/>
          </p:cNvSpPr>
          <p:nvPr/>
        </p:nvSpPr>
        <p:spPr bwMode="auto">
          <a:xfrm>
            <a:off x="4495800" y="5029200"/>
            <a:ext cx="1447800" cy="381000"/>
          </a:xfrm>
          <a:prstGeom prst="chevron">
            <a:avLst>
              <a:gd name="adj" fmla="val 95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4.0-4.5</a:t>
            </a:r>
          </a:p>
        </p:txBody>
      </p:sp>
      <p:sp>
        <p:nvSpPr>
          <p:cNvPr id="166963" name="AutoShape 56"/>
          <p:cNvSpPr>
            <a:spLocks noChangeArrowheads="1"/>
          </p:cNvSpPr>
          <p:nvPr/>
        </p:nvSpPr>
        <p:spPr bwMode="auto">
          <a:xfrm>
            <a:off x="6705600" y="5029200"/>
            <a:ext cx="1371600" cy="381000"/>
          </a:xfrm>
          <a:prstGeom prst="chevron">
            <a:avLst>
              <a:gd name="adj" fmla="val 90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3.5</a:t>
            </a:r>
          </a:p>
        </p:txBody>
      </p:sp>
      <p:sp>
        <p:nvSpPr>
          <p:cNvPr id="166964" name="AutoShape 57"/>
          <p:cNvSpPr>
            <a:spLocks noChangeArrowheads="1"/>
          </p:cNvSpPr>
          <p:nvPr/>
        </p:nvSpPr>
        <p:spPr bwMode="auto">
          <a:xfrm>
            <a:off x="7848600" y="5029200"/>
            <a:ext cx="1295400" cy="381000"/>
          </a:xfrm>
          <a:prstGeom prst="chevron">
            <a:avLst>
              <a:gd name="adj" fmla="val 85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4.0-</a:t>
            </a:r>
          </a:p>
        </p:txBody>
      </p:sp>
      <p:sp>
        <p:nvSpPr>
          <p:cNvPr id="166965" name="AutoShape 58"/>
          <p:cNvSpPr>
            <a:spLocks noChangeArrowheads="1"/>
          </p:cNvSpPr>
          <p:nvPr/>
        </p:nvSpPr>
        <p:spPr bwMode="auto">
          <a:xfrm>
            <a:off x="2057400" y="5562600"/>
            <a:ext cx="6858000" cy="381000"/>
          </a:xfrm>
          <a:prstGeom prst="chevron">
            <a:avLst>
              <a:gd name="adj" fmla="val 450000"/>
            </a:avLst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자유급여</a:t>
            </a:r>
          </a:p>
        </p:txBody>
      </p:sp>
      <p:sp>
        <p:nvSpPr>
          <p:cNvPr id="166966" name="AutoShape 59"/>
          <p:cNvSpPr>
            <a:spLocks noChangeArrowheads="1"/>
          </p:cNvSpPr>
          <p:nvPr/>
        </p:nvSpPr>
        <p:spPr bwMode="auto">
          <a:xfrm>
            <a:off x="3733800" y="6096000"/>
            <a:ext cx="909638" cy="381000"/>
          </a:xfrm>
          <a:prstGeom prst="homePlate">
            <a:avLst>
              <a:gd name="adj" fmla="val 59688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1.5</a:t>
            </a:r>
          </a:p>
        </p:txBody>
      </p:sp>
      <p:sp>
        <p:nvSpPr>
          <p:cNvPr id="166967" name="AutoShape 60"/>
          <p:cNvSpPr>
            <a:spLocks noChangeArrowheads="1"/>
          </p:cNvSpPr>
          <p:nvPr/>
        </p:nvSpPr>
        <p:spPr bwMode="auto">
          <a:xfrm>
            <a:off x="6011863" y="6096000"/>
            <a:ext cx="923925" cy="381000"/>
          </a:xfrm>
          <a:prstGeom prst="homePlate">
            <a:avLst>
              <a:gd name="adj" fmla="val 60625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1.0</a:t>
            </a:r>
          </a:p>
        </p:txBody>
      </p:sp>
      <p:sp>
        <p:nvSpPr>
          <p:cNvPr id="166968" name="AutoShape 61"/>
          <p:cNvSpPr>
            <a:spLocks noChangeArrowheads="1"/>
          </p:cNvSpPr>
          <p:nvPr/>
        </p:nvSpPr>
        <p:spPr bwMode="auto">
          <a:xfrm>
            <a:off x="71628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1.5</a:t>
            </a:r>
          </a:p>
        </p:txBody>
      </p:sp>
      <p:sp>
        <p:nvSpPr>
          <p:cNvPr id="166969" name="AutoShape 62"/>
          <p:cNvSpPr>
            <a:spLocks noChangeArrowheads="1"/>
          </p:cNvSpPr>
          <p:nvPr/>
        </p:nvSpPr>
        <p:spPr bwMode="auto">
          <a:xfrm>
            <a:off x="83058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2.0</a:t>
            </a:r>
          </a:p>
        </p:txBody>
      </p:sp>
      <p:sp>
        <p:nvSpPr>
          <p:cNvPr id="166970" name="AutoShape 63"/>
          <p:cNvSpPr>
            <a:spLocks noChangeArrowheads="1"/>
          </p:cNvSpPr>
          <p:nvPr/>
        </p:nvSpPr>
        <p:spPr bwMode="auto">
          <a:xfrm>
            <a:off x="4876800" y="6096000"/>
            <a:ext cx="919163" cy="381000"/>
          </a:xfrm>
          <a:prstGeom prst="homePlate">
            <a:avLst>
              <a:gd name="adj" fmla="val 60313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2.0</a:t>
            </a:r>
          </a:p>
        </p:txBody>
      </p:sp>
      <p:sp>
        <p:nvSpPr>
          <p:cNvPr id="130112" name="Rectangle 64"/>
          <p:cNvSpPr>
            <a:spLocks noChangeArrowheads="1"/>
          </p:cNvSpPr>
          <p:nvPr/>
        </p:nvSpPr>
        <p:spPr bwMode="auto">
          <a:xfrm>
            <a:off x="8839200" y="4876800"/>
            <a:ext cx="304800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6972" name="Rectangle 65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번식한우 사료 급여 프로그램</a:t>
            </a:r>
          </a:p>
        </p:txBody>
      </p:sp>
    </p:spTree>
    <p:extLst>
      <p:ext uri="{BB962C8B-B14F-4D97-AF65-F5344CB8AC3E}">
        <p14:creationId xmlns:p14="http://schemas.microsoft.com/office/powerpoint/2010/main" xmlns="" val="37058474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7"/>
          <p:cNvSpPr>
            <a:spLocks noChangeArrowheads="1"/>
          </p:cNvSpPr>
          <p:nvPr/>
        </p:nvSpPr>
        <p:spPr bwMode="auto">
          <a:xfrm>
            <a:off x="1138238" y="1287240"/>
            <a:ext cx="717550" cy="5746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06499" name="AutoShape 8"/>
          <p:cNvSpPr>
            <a:spLocks noChangeArrowheads="1"/>
          </p:cNvSpPr>
          <p:nvPr/>
        </p:nvSpPr>
        <p:spPr bwMode="auto">
          <a:xfrm>
            <a:off x="2005013" y="1125537"/>
            <a:ext cx="5230812" cy="2303463"/>
          </a:xfrm>
          <a:prstGeom prst="roundRect">
            <a:avLst>
              <a:gd name="adj" fmla="val 13745"/>
            </a:avLst>
          </a:prstGeom>
          <a:solidFill>
            <a:srgbClr val="FFFFFF">
              <a:alpha val="30980"/>
            </a:srgbClr>
          </a:solidFill>
          <a:ln w="3810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b="1" dirty="0">
                <a:solidFill>
                  <a:prstClr val="black"/>
                </a:solidFill>
                <a:latin typeface="+mn-ea"/>
                <a:ea typeface="+mn-ea"/>
              </a:rPr>
              <a:t>성호르몬은 육질에 영향</a:t>
            </a:r>
          </a:p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일당증체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: </a:t>
            </a: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숫소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&gt; </a:t>
            </a: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거세우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&gt; 암소</a:t>
            </a:r>
          </a:p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사료효율 : </a:t>
            </a: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숫소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&gt; </a:t>
            </a: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거세우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&gt; 암소</a:t>
            </a:r>
          </a:p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육량    :    </a:t>
            </a: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숫소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&gt; </a:t>
            </a:r>
            <a:r>
              <a:rPr kumimoji="0" lang="ko-KR" altLang="en-US" sz="2000" dirty="0" err="1">
                <a:solidFill>
                  <a:prstClr val="black"/>
                </a:solidFill>
                <a:latin typeface="+mn-ea"/>
                <a:ea typeface="+mn-ea"/>
              </a:rPr>
              <a:t>거세우</a:t>
            </a:r>
            <a:r>
              <a:rPr kumimoji="0" lang="ko-KR" altLang="en-US" sz="2000" dirty="0">
                <a:solidFill>
                  <a:prstClr val="black"/>
                </a:solidFill>
                <a:latin typeface="+mn-ea"/>
                <a:ea typeface="+mn-ea"/>
              </a:rPr>
              <a:t> &gt; </a:t>
            </a:r>
          </a:p>
          <a:p>
            <a:pPr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dirty="0">
                <a:solidFill>
                  <a:srgbClr val="FF0000"/>
                </a:solidFill>
                <a:latin typeface="+mn-ea"/>
                <a:ea typeface="+mn-ea"/>
              </a:rPr>
              <a:t>육질    :    </a:t>
            </a:r>
            <a:r>
              <a:rPr kumimoji="0" lang="ko-KR" altLang="en-US" sz="2000" dirty="0" err="1">
                <a:solidFill>
                  <a:srgbClr val="FF0000"/>
                </a:solidFill>
                <a:latin typeface="+mn-ea"/>
                <a:ea typeface="+mn-ea"/>
              </a:rPr>
              <a:t>숫소</a:t>
            </a:r>
            <a:r>
              <a:rPr kumimoji="0" lang="ko-KR" altLang="en-US" sz="2000" dirty="0">
                <a:solidFill>
                  <a:srgbClr val="FF0000"/>
                </a:solidFill>
                <a:latin typeface="+mn-ea"/>
                <a:ea typeface="+mn-ea"/>
              </a:rPr>
              <a:t> &lt; </a:t>
            </a:r>
            <a:r>
              <a:rPr kumimoji="0" lang="ko-KR" altLang="en-US" sz="2000" dirty="0" err="1">
                <a:solidFill>
                  <a:srgbClr val="FF0000"/>
                </a:solidFill>
                <a:latin typeface="+mn-ea"/>
                <a:ea typeface="+mn-ea"/>
              </a:rPr>
              <a:t>거세우</a:t>
            </a:r>
            <a:r>
              <a:rPr kumimoji="0" lang="ko-KR" altLang="en-US" sz="2000" dirty="0">
                <a:solidFill>
                  <a:srgbClr val="FF0000"/>
                </a:solidFill>
                <a:latin typeface="+mn-ea"/>
                <a:ea typeface="+mn-ea"/>
              </a:rPr>
              <a:t> = 암소</a:t>
            </a:r>
          </a:p>
        </p:txBody>
      </p:sp>
      <p:pic>
        <p:nvPicPr>
          <p:cNvPr id="106500" name="Picture 41" descr="http://t3.gstatic.com/images?q=tbn:ANd9GcREJlQ4HC9ZWqTMNOg9S_-1SzvXx_j3vMUA4B8YbUvs5AngjnIv1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75" y="3644677"/>
            <a:ext cx="2286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43" descr="http://t2.gstatic.com/images?q=tbn:ANd9GcQmaEVGs5khwiE_Zqc38TcPPzEmLq1cnzZF0Vv8vlOzeX0Iolk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16115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0" y="16947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sz="2800" dirty="0" err="1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근내지방을</a:t>
            </a:r>
            <a:r>
              <a:rPr kumimoji="0" lang="ko-KR" altLang="en-US" sz="2800" dirty="0">
                <a:solidFill>
                  <a:srgbClr val="EB641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높이기 위한 거세</a:t>
            </a:r>
          </a:p>
        </p:txBody>
      </p:sp>
    </p:spTree>
    <p:extLst>
      <p:ext uri="{BB962C8B-B14F-4D97-AF65-F5344CB8AC3E}">
        <p14:creationId xmlns:p14="http://schemas.microsoft.com/office/powerpoint/2010/main" xmlns="" val="12870129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137" name="Group 65"/>
          <p:cNvGraphicFramePr>
            <a:graphicFrameLocks noGrp="1"/>
          </p:cNvGraphicFramePr>
          <p:nvPr/>
        </p:nvGraphicFramePr>
        <p:xfrm>
          <a:off x="228600" y="1700213"/>
          <a:ext cx="8610600" cy="2054226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323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산차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3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산차 이상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산차구분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이유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개월전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분만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이유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2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개월전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분만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단계구분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월령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개월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470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23529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표준체중</a:t>
                      </a:r>
                      <a:r>
                        <a:rPr kumimoji="1" lang="en-US" altLang="ko-K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돋움" pitchFamily="50" charset="-127"/>
                          <a:ea typeface="돋움" pitchFamily="50" charset="-127"/>
                        </a:rPr>
                        <a:t>(kg)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B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7977" name="AutoShape 44"/>
          <p:cNvSpPr>
            <a:spLocks noChangeArrowheads="1"/>
          </p:cNvSpPr>
          <p:nvPr/>
        </p:nvSpPr>
        <p:spPr bwMode="auto">
          <a:xfrm>
            <a:off x="609600" y="4495800"/>
            <a:ext cx="1447800" cy="381000"/>
          </a:xfrm>
          <a:prstGeom prst="chevron">
            <a:avLst>
              <a:gd name="adj" fmla="val 95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3.0</a:t>
            </a:r>
          </a:p>
        </p:txBody>
      </p:sp>
      <p:sp>
        <p:nvSpPr>
          <p:cNvPr id="131117" name="Rectangle 45"/>
          <p:cNvSpPr>
            <a:spLocks noChangeArrowheads="1"/>
          </p:cNvSpPr>
          <p:nvPr/>
        </p:nvSpPr>
        <p:spPr bwMode="auto">
          <a:xfrm>
            <a:off x="7239000" y="4495800"/>
            <a:ext cx="1600200" cy="457200"/>
          </a:xfrm>
          <a:prstGeom prst="rect">
            <a:avLst/>
          </a:prstGeom>
          <a:solidFill>
            <a:srgbClr val="FF9900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임신우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굴림" pitchFamily="50" charset="-127"/>
              <a:cs typeface="+mn-cs"/>
            </a:endParaRPr>
          </a:p>
        </p:txBody>
      </p:sp>
      <p:sp>
        <p:nvSpPr>
          <p:cNvPr id="131118" name="Rectangle 46"/>
          <p:cNvSpPr>
            <a:spLocks noChangeArrowheads="1"/>
          </p:cNvSpPr>
          <p:nvPr/>
        </p:nvSpPr>
        <p:spPr bwMode="auto">
          <a:xfrm>
            <a:off x="7239000" y="5029200"/>
            <a:ext cx="1600200" cy="457200"/>
          </a:xfrm>
          <a:prstGeom prst="rect">
            <a:avLst/>
          </a:prstGeom>
          <a:solidFill>
            <a:srgbClr val="FF99CC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포유암소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굴림" pitchFamily="50" charset="-127"/>
              <a:cs typeface="+mn-cs"/>
            </a:endParaRPr>
          </a:p>
        </p:txBody>
      </p:sp>
      <p:sp>
        <p:nvSpPr>
          <p:cNvPr id="131119" name="Rectangle 47"/>
          <p:cNvSpPr>
            <a:spLocks noChangeArrowheads="1"/>
          </p:cNvSpPr>
          <p:nvPr/>
        </p:nvSpPr>
        <p:spPr bwMode="auto">
          <a:xfrm>
            <a:off x="7239000" y="5562600"/>
            <a:ext cx="1600200" cy="457200"/>
          </a:xfrm>
          <a:prstGeom prst="rect">
            <a:avLst/>
          </a:prstGeom>
          <a:solidFill>
            <a:srgbClr val="FFCC99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볏짚</a:t>
            </a:r>
          </a:p>
        </p:txBody>
      </p:sp>
      <p:sp>
        <p:nvSpPr>
          <p:cNvPr id="131120" name="Rectangle 48"/>
          <p:cNvSpPr>
            <a:spLocks noChangeArrowheads="1"/>
          </p:cNvSpPr>
          <p:nvPr/>
        </p:nvSpPr>
        <p:spPr bwMode="auto">
          <a:xfrm>
            <a:off x="7239000" y="6096000"/>
            <a:ext cx="1600200" cy="457200"/>
          </a:xfrm>
          <a:prstGeom prst="rect">
            <a:avLst/>
          </a:prstGeom>
          <a:solidFill>
            <a:srgbClr val="99CC00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굴림" pitchFamily="50" charset="-127"/>
                <a:cs typeface="+mn-cs"/>
              </a:rPr>
              <a:t>양질건초</a:t>
            </a:r>
          </a:p>
        </p:txBody>
      </p:sp>
      <p:sp>
        <p:nvSpPr>
          <p:cNvPr id="167982" name="AutoShape 50"/>
          <p:cNvSpPr>
            <a:spLocks noChangeArrowheads="1"/>
          </p:cNvSpPr>
          <p:nvPr/>
        </p:nvSpPr>
        <p:spPr bwMode="auto">
          <a:xfrm>
            <a:off x="4267200" y="4495800"/>
            <a:ext cx="1447800" cy="381000"/>
          </a:xfrm>
          <a:prstGeom prst="chevron">
            <a:avLst>
              <a:gd name="adj" fmla="val 95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3.0-3.5</a:t>
            </a:r>
          </a:p>
        </p:txBody>
      </p:sp>
      <p:sp>
        <p:nvSpPr>
          <p:cNvPr id="167983" name="AutoShape 51"/>
          <p:cNvSpPr>
            <a:spLocks noChangeArrowheads="1"/>
          </p:cNvSpPr>
          <p:nvPr/>
        </p:nvSpPr>
        <p:spPr bwMode="auto">
          <a:xfrm>
            <a:off x="1828800" y="5029200"/>
            <a:ext cx="1371600" cy="381000"/>
          </a:xfrm>
          <a:prstGeom prst="chevron">
            <a:avLst>
              <a:gd name="adj" fmla="val 90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3.5</a:t>
            </a:r>
          </a:p>
        </p:txBody>
      </p:sp>
      <p:sp>
        <p:nvSpPr>
          <p:cNvPr id="167984" name="AutoShape 52"/>
          <p:cNvSpPr>
            <a:spLocks noChangeArrowheads="1"/>
          </p:cNvSpPr>
          <p:nvPr/>
        </p:nvSpPr>
        <p:spPr bwMode="auto">
          <a:xfrm>
            <a:off x="2971800" y="5029200"/>
            <a:ext cx="1447800" cy="381000"/>
          </a:xfrm>
          <a:prstGeom prst="chevron">
            <a:avLst>
              <a:gd name="adj" fmla="val 95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4.5-5.0</a:t>
            </a:r>
          </a:p>
        </p:txBody>
      </p:sp>
      <p:sp>
        <p:nvSpPr>
          <p:cNvPr id="167985" name="AutoShape 53"/>
          <p:cNvSpPr>
            <a:spLocks noChangeArrowheads="1"/>
          </p:cNvSpPr>
          <p:nvPr/>
        </p:nvSpPr>
        <p:spPr bwMode="auto">
          <a:xfrm>
            <a:off x="5486400" y="5029200"/>
            <a:ext cx="1371600" cy="381000"/>
          </a:xfrm>
          <a:prstGeom prst="chevron">
            <a:avLst>
              <a:gd name="adj" fmla="val 90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3.5-4.0</a:t>
            </a:r>
          </a:p>
        </p:txBody>
      </p:sp>
      <p:sp>
        <p:nvSpPr>
          <p:cNvPr id="167986" name="AutoShape 54"/>
          <p:cNvSpPr>
            <a:spLocks noChangeArrowheads="1"/>
          </p:cNvSpPr>
          <p:nvPr/>
        </p:nvSpPr>
        <p:spPr bwMode="auto">
          <a:xfrm>
            <a:off x="-381000" y="5029200"/>
            <a:ext cx="1295400" cy="381000"/>
          </a:xfrm>
          <a:prstGeom prst="chevron">
            <a:avLst>
              <a:gd name="adj" fmla="val 85000"/>
            </a:avLst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    -4.5</a:t>
            </a:r>
          </a:p>
        </p:txBody>
      </p:sp>
      <p:sp>
        <p:nvSpPr>
          <p:cNvPr id="167987" name="AutoShape 55"/>
          <p:cNvSpPr>
            <a:spLocks noChangeArrowheads="1"/>
          </p:cNvSpPr>
          <p:nvPr/>
        </p:nvSpPr>
        <p:spPr bwMode="auto">
          <a:xfrm>
            <a:off x="228600" y="5562600"/>
            <a:ext cx="6858000" cy="381000"/>
          </a:xfrm>
          <a:prstGeom prst="chevron">
            <a:avLst>
              <a:gd name="adj" fmla="val 450000"/>
            </a:avLst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    </a:t>
            </a:r>
            <a:r>
              <a:rPr kumimoji="1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자유급여</a:t>
            </a:r>
          </a:p>
        </p:txBody>
      </p:sp>
      <p:sp>
        <p:nvSpPr>
          <p:cNvPr id="167988" name="AutoShape 56"/>
          <p:cNvSpPr>
            <a:spLocks noChangeArrowheads="1"/>
          </p:cNvSpPr>
          <p:nvPr/>
        </p:nvSpPr>
        <p:spPr bwMode="auto">
          <a:xfrm>
            <a:off x="9144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1.0</a:t>
            </a:r>
          </a:p>
        </p:txBody>
      </p:sp>
      <p:sp>
        <p:nvSpPr>
          <p:cNvPr id="167989" name="AutoShape 57"/>
          <p:cNvSpPr>
            <a:spLocks noChangeArrowheads="1"/>
          </p:cNvSpPr>
          <p:nvPr/>
        </p:nvSpPr>
        <p:spPr bwMode="auto">
          <a:xfrm>
            <a:off x="33528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2.0</a:t>
            </a:r>
          </a:p>
        </p:txBody>
      </p:sp>
      <p:sp>
        <p:nvSpPr>
          <p:cNvPr id="167990" name="AutoShape 58"/>
          <p:cNvSpPr>
            <a:spLocks noChangeArrowheads="1"/>
          </p:cNvSpPr>
          <p:nvPr/>
        </p:nvSpPr>
        <p:spPr bwMode="auto">
          <a:xfrm>
            <a:off x="45720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1.0</a:t>
            </a:r>
          </a:p>
        </p:txBody>
      </p:sp>
      <p:sp>
        <p:nvSpPr>
          <p:cNvPr id="167991" name="AutoShape 59"/>
          <p:cNvSpPr>
            <a:spLocks noChangeArrowheads="1"/>
          </p:cNvSpPr>
          <p:nvPr/>
        </p:nvSpPr>
        <p:spPr bwMode="auto">
          <a:xfrm>
            <a:off x="57150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1.5</a:t>
            </a:r>
          </a:p>
        </p:txBody>
      </p:sp>
      <p:sp>
        <p:nvSpPr>
          <p:cNvPr id="167992" name="AutoShape 60"/>
          <p:cNvSpPr>
            <a:spLocks noChangeArrowheads="1"/>
          </p:cNvSpPr>
          <p:nvPr/>
        </p:nvSpPr>
        <p:spPr bwMode="auto">
          <a:xfrm>
            <a:off x="2133600" y="6096000"/>
            <a:ext cx="838200" cy="381000"/>
          </a:xfrm>
          <a:prstGeom prst="homePlate">
            <a:avLst>
              <a:gd name="adj" fmla="val 5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굴림" panose="020B0600000101010101" pitchFamily="50" charset="-127"/>
                <a:cs typeface="+mn-cs"/>
              </a:rPr>
              <a:t>1.5</a:t>
            </a:r>
          </a:p>
        </p:txBody>
      </p:sp>
      <p:sp>
        <p:nvSpPr>
          <p:cNvPr id="131133" name="Rectangle 61"/>
          <p:cNvSpPr>
            <a:spLocks noChangeArrowheads="1"/>
          </p:cNvSpPr>
          <p:nvPr/>
        </p:nvSpPr>
        <p:spPr bwMode="auto">
          <a:xfrm>
            <a:off x="8839200" y="4876800"/>
            <a:ext cx="304800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31134" name="Rectangle 62"/>
          <p:cNvSpPr>
            <a:spLocks noChangeArrowheads="1"/>
          </p:cNvSpPr>
          <p:nvPr/>
        </p:nvSpPr>
        <p:spPr bwMode="auto">
          <a:xfrm>
            <a:off x="0" y="4876800"/>
            <a:ext cx="304800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67995" name="Oval 63"/>
          <p:cNvSpPr>
            <a:spLocks noChangeArrowheads="1"/>
          </p:cNvSpPr>
          <p:nvPr/>
        </p:nvSpPr>
        <p:spPr bwMode="auto">
          <a:xfrm>
            <a:off x="2409825" y="3860800"/>
            <a:ext cx="3962400" cy="533400"/>
          </a:xfrm>
          <a:prstGeom prst="ellipse">
            <a:avLst/>
          </a:prstGeom>
          <a:solidFill>
            <a:srgbClr val="FFFF00"/>
          </a:solidFill>
          <a:ln w="31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권장급여량 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(kg/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일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/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두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</a:p>
        </p:txBody>
      </p:sp>
      <p:sp>
        <p:nvSpPr>
          <p:cNvPr id="167996" name="Rectangle 64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번식한우 사료 급여 프로그램</a:t>
            </a:r>
          </a:p>
        </p:txBody>
      </p:sp>
    </p:spTree>
    <p:extLst>
      <p:ext uri="{BB962C8B-B14F-4D97-AF65-F5344CB8AC3E}">
        <p14:creationId xmlns:p14="http://schemas.microsoft.com/office/powerpoint/2010/main" xmlns="" val="32985595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8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초종부</a:t>
            </a:r>
            <a:r>
              <a:rPr kumimoji="1" lang="en-US" altLang="ko-KR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-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초산시 사양관리 포인트</a:t>
            </a:r>
          </a:p>
        </p:txBody>
      </p:sp>
      <p:graphicFrame>
        <p:nvGraphicFramePr>
          <p:cNvPr id="132129" name="Group 1057"/>
          <p:cNvGraphicFramePr>
            <a:graphicFrameLocks noGrp="1"/>
          </p:cNvGraphicFramePr>
          <p:nvPr/>
        </p:nvGraphicFramePr>
        <p:xfrm>
          <a:off x="304800" y="1828800"/>
          <a:ext cx="8534400" cy="4495802"/>
        </p:xfrm>
        <a:graphic>
          <a:graphicData uri="http://schemas.openxmlformats.org/drawingml/2006/table">
            <a:tbl>
              <a:tblPr/>
              <a:tblGrid>
                <a:gridCol w="853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14</a:t>
                      </a:r>
                      <a:r>
                        <a:rPr kumimoji="1" lang="ko-KR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개월령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280kg</a:t>
                      </a: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에 초종부 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양질의 건초를 </a:t>
                      </a: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1-1.5kg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급여한다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소금</a:t>
                      </a: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미네랄 불록을 별도 급여한다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운동 및 일광욕을 충분히 시킨다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 전부터 포유암소사료로 교체 급여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농후사료 과다급여로 인한 과비에 주의한다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(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분만전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개월까지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BCS 3.0,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분만직전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BCS 3.5)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18251314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4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분만전후 어미소 사양관리 포인트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304800" y="1812925"/>
          <a:ext cx="8534400" cy="4495802"/>
        </p:xfrm>
        <a:graphic>
          <a:graphicData uri="http://schemas.openxmlformats.org/drawingml/2006/table">
            <a:tbl>
              <a:tblPr/>
              <a:tblGrid>
                <a:gridCol w="853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</a:t>
                      </a:r>
                      <a:r>
                        <a:rPr kumimoji="1" lang="en-US" altLang="ko-K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 전부터 포유암소사료로 교체급여한다</a:t>
                      </a:r>
                      <a:endParaRPr kumimoji="1" lang="ko-KR" alt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최소 </a:t>
                      </a:r>
                      <a:r>
                        <a:rPr kumimoji="1" lang="en-US" altLang="ko-K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주일전에 안락한 분만우사로 이동한다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분만전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후 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 및 분만당일에 비타민제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(AD</a:t>
                      </a:r>
                      <a:r>
                        <a:rPr kumimoji="1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E)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주사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분만당일 포유암소사료는 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1.0kg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제한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익일부터 증량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분만후 </a:t>
                      </a: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21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일에 자궁세척을 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운동 및 일광욕을 충분히 시킨다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매일 정해진 시간에 </a:t>
                      </a:r>
                      <a:r>
                        <a:rPr kumimoji="1" lang="en-US" altLang="ko-K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회 이상 발정증세를 관찰한다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3601623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4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갓난송아지 사양관리 포인트</a:t>
            </a:r>
          </a:p>
        </p:txBody>
      </p:sp>
      <p:graphicFrame>
        <p:nvGraphicFramePr>
          <p:cNvPr id="134172" name="Group 28"/>
          <p:cNvGraphicFramePr>
            <a:graphicFrameLocks noGrp="1"/>
          </p:cNvGraphicFramePr>
          <p:nvPr/>
        </p:nvGraphicFramePr>
        <p:xfrm>
          <a:off x="304800" y="1828800"/>
          <a:ext cx="8534400" cy="4495802"/>
        </p:xfrm>
        <a:graphic>
          <a:graphicData uri="http://schemas.openxmlformats.org/drawingml/2006/table">
            <a:tbl>
              <a:tblPr/>
              <a:tblGrid>
                <a:gridCol w="853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분만후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30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 이내에 충분한 생명물질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초유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급여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마른 깔짚을 매일 깔아준다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분변상태</a:t>
                      </a: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건강상태를 매일 관찰한다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생후 </a:t>
                      </a: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주일부터 갓난송아지 사료를 급여한다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어미소의 사료를 섭취하지 않도록 한다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백신접종 프로그램을 준수한다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FF"/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생후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90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일령에 이유한다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가급적 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60</a:t>
                      </a:r>
                      <a:r>
                        <a:rPr kumimoji="1" lang="ko-KR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 이내 권장</a:t>
                      </a:r>
                      <a:r>
                        <a:rPr kumimoji="1" lang="en-US" altLang="ko-K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19216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082045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230" name="Group 62"/>
          <p:cNvGraphicFramePr>
            <a:graphicFrameLocks noGrp="1"/>
          </p:cNvGraphicFramePr>
          <p:nvPr/>
        </p:nvGraphicFramePr>
        <p:xfrm>
          <a:off x="304800" y="1773238"/>
          <a:ext cx="8534400" cy="4679951"/>
        </p:xfrm>
        <a:graphic>
          <a:graphicData uri="http://schemas.openxmlformats.org/drawingml/2006/table">
            <a:tbl>
              <a:tblPr/>
              <a:tblGrid>
                <a:gridCol w="2395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589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백신명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방법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일반사항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접종횟수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접종대상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61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 유행열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아까바네 병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FF">
                            <a:gamma/>
                            <a:tint val="3922"/>
                            <a:invGamma/>
                          </a:srgbClr>
                        </a:gs>
                        <a:gs pos="100000">
                          <a:srgbClr val="FF00FF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피하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매년 </a:t>
                      </a: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4,5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 접종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주간격 두번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생후 </a:t>
                      </a: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개월령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회 접종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9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IBR  </a:t>
                      </a:r>
                      <a:r>
                        <a:rPr kumimoji="1" lang="en-US" altLang="ko-KR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전염성 기관지염</a:t>
                      </a:r>
                      <a:r>
                        <a:rPr kumimoji="1" lang="en-US" altLang="ko-KR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BVD </a:t>
                      </a:r>
                      <a:r>
                        <a:rPr kumimoji="1" lang="en-US" altLang="ko-KR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소바이러스성설사</a:t>
                      </a: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P13  </a:t>
                      </a:r>
                      <a:r>
                        <a:rPr kumimoji="1" lang="en-US" altLang="ko-KR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파라인플루엔자</a:t>
                      </a:r>
                      <a:r>
                        <a:rPr kumimoji="1" lang="en-US" altLang="ko-KR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FF">
                            <a:gamma/>
                            <a:tint val="3922"/>
                            <a:invGamma/>
                          </a:srgbClr>
                        </a:gs>
                        <a:gs pos="100000">
                          <a:srgbClr val="FF00FF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근육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피하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종 혼합백신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주간격 두번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 간격 보강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생후 </a:t>
                      </a: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개월령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9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로타 바이러스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코로나 바이러스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FF">
                            <a:gamma/>
                            <a:tint val="3922"/>
                            <a:invGamma/>
                          </a:srgbClr>
                        </a:gs>
                        <a:gs pos="100000">
                          <a:srgbClr val="FF00FF">
                            <a:alpha val="50000"/>
                          </a:srgb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근육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어미는 필수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분만 </a:t>
                      </a:r>
                      <a:r>
                        <a:rPr kumimoji="1" lang="en-US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6,4 </a:t>
                      </a: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주전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임신우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갓난송아지는 선택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초유전 접종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갓난송아지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0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72072" name="Rectangle 41"/>
          <p:cNvSpPr>
            <a:spLocks noChangeArrowheads="1"/>
          </p:cNvSpPr>
          <p:nvPr/>
        </p:nvSpPr>
        <p:spPr bwMode="auto">
          <a:xfrm>
            <a:off x="-36513" y="620713"/>
            <a:ext cx="9144001" cy="863600"/>
          </a:xfrm>
          <a:prstGeom prst="rect">
            <a:avLst/>
          </a:prstGeom>
          <a:gradFill rotWithShape="1">
            <a:gsLst>
              <a:gs pos="0">
                <a:srgbClr val="A9A944">
                  <a:alpha val="67000"/>
                </a:srgbClr>
              </a:gs>
              <a:gs pos="100000">
                <a:srgbClr val="FFFF66">
                  <a:alpha val="67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</a:t>
            </a:r>
            <a:r>
              <a:rPr kumimoji="1" lang="ko-KR" altLang="en-US" sz="4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백신접종 프로그램</a:t>
            </a:r>
          </a:p>
        </p:txBody>
      </p:sp>
    </p:spTree>
    <p:extLst>
      <p:ext uri="{BB962C8B-B14F-4D97-AF65-F5344CB8AC3E}">
        <p14:creationId xmlns:p14="http://schemas.microsoft.com/office/powerpoint/2010/main" xmlns="" val="69774844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775" y="26988"/>
            <a:ext cx="10329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テキスト ボックス 2"/>
          <p:cNvSpPr txBox="1">
            <a:spLocks noChangeArrowheads="1"/>
          </p:cNvSpPr>
          <p:nvPr/>
        </p:nvSpPr>
        <p:spPr bwMode="auto">
          <a:xfrm>
            <a:off x="3405188" y="6246813"/>
            <a:ext cx="3278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번식우 방목장 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오키나와현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7156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スライド番号プレースホルダー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fld id="{092236B5-0E9E-4C14-9224-931D7CFB3C45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t>95</a:t>
            </a:fld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sp>
        <p:nvSpPr>
          <p:cNvPr id="177158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19877090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テキスト ボックス 2"/>
          <p:cNvSpPr txBox="1">
            <a:spLocks noChangeArrowheads="1"/>
          </p:cNvSpPr>
          <p:nvPr/>
        </p:nvSpPr>
        <p:spPr bwMode="auto">
          <a:xfrm>
            <a:off x="34925" y="6353175"/>
            <a:ext cx="754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방목장에 설치된 번식우 사료 급여장 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연동 스탄치온 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오키나와현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8180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22538896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 descr="P1010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-9525"/>
            <a:ext cx="9217026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テキスト ボックス 1"/>
          <p:cNvSpPr txBox="1">
            <a:spLocks noChangeArrowheads="1"/>
          </p:cNvSpPr>
          <p:nvPr/>
        </p:nvSpPr>
        <p:spPr bwMode="auto">
          <a:xfrm>
            <a:off x="2771775" y="6143625"/>
            <a:ext cx="359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대형 우사내 번식장 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시마네현</a:t>
            </a:r>
            <a:r>
              <a:rPr kumimoji="1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9204" name="Picture 31" descr="図KAP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テキスト ボックス 4"/>
          <p:cNvSpPr txBox="1">
            <a:spLocks noChangeArrowheads="1"/>
          </p:cNvSpPr>
          <p:nvPr/>
        </p:nvSpPr>
        <p:spPr bwMode="auto">
          <a:xfrm>
            <a:off x="7953375" y="6319838"/>
            <a:ext cx="129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（木村 信熙撮影）</a:t>
            </a:r>
          </a:p>
        </p:txBody>
      </p:sp>
    </p:spTree>
    <p:extLst>
      <p:ext uri="{BB962C8B-B14F-4D97-AF65-F5344CB8AC3E}">
        <p14:creationId xmlns:p14="http://schemas.microsoft.com/office/powerpoint/2010/main" xmlns="" val="15498972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650" y="268288"/>
            <a:ext cx="7488238" cy="534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일본 </a:t>
            </a:r>
            <a:r>
              <a:rPr kumimoji="1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흑모화종</a:t>
            </a:r>
            <a:r>
              <a: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번식우</a:t>
            </a:r>
            <a:r>
              <a: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개요</a:t>
            </a:r>
            <a:endParaRPr kumimoji="1" lang="ko-KR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50" y="987425"/>
            <a:ext cx="9144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사육규모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618,400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두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53,000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호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11.7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두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/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호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              (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번식전문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1,000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호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번식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+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비육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52,000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호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              (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육용우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264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만두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그 중 </a:t>
            </a:r>
            <a:r>
              <a:rPr kumimoji="1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흑모화종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171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만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홀스타인 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38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만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, 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교잡종 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50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만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950" y="2133600"/>
            <a:ext cx="89916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초회발정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10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개월령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체중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230kg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950" y="2708275"/>
            <a:ext cx="899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발정주기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17~26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평균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21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50" y="3284538"/>
            <a:ext cx="8991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초회종부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14~15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개월령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체고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116~118cm,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체중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300~330kg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950" y="3860800"/>
            <a:ext cx="899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초회수정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수태율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55~65%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950" y="4437063"/>
            <a:ext cx="8991600" cy="425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임신기간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수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289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일간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암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286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일간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산차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높을수록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↑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950" y="5021263"/>
            <a:ext cx="8991600" cy="423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초산분만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25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개월령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950" y="5559425"/>
            <a:ext cx="899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재귀발정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분만후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24~70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(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평균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48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일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950" y="6092825"/>
            <a:ext cx="8991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사육형태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호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11.7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두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군사육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주간방목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・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야간 사사 사육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(1,000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두 번식농가도 출현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</a:t>
            </a:r>
            <a:r>
              <a:rPr kumimoji="1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수정란 이식과의 조합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788" y="2276475"/>
            <a:ext cx="2843212" cy="885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생애분만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: 6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산</a:t>
            </a:r>
            <a:endParaRPr kumimoji="1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* 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도태연령 </a:t>
            </a:r>
            <a:r>
              <a:rPr kumimoji="1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8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세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9323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タイトル 1"/>
          <p:cNvSpPr>
            <a:spLocks noGrp="1"/>
          </p:cNvSpPr>
          <p:nvPr>
            <p:ph type="title"/>
          </p:nvPr>
        </p:nvSpPr>
        <p:spPr>
          <a:xfrm>
            <a:off x="628650" y="93663"/>
            <a:ext cx="7886700" cy="871537"/>
          </a:xfrm>
        </p:spPr>
        <p:txBody>
          <a:bodyPr/>
          <a:lstStyle/>
          <a:p>
            <a:pPr algn="ctr" eaLnBrk="1" hangingPunct="1"/>
            <a:r>
              <a:rPr lang="ko-KR" altLang="en-US" sz="3200"/>
              <a:t>번식경영의 기술요인</a:t>
            </a:r>
            <a:endParaRPr lang="ja-JP" altLang="en-US" sz="32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136650"/>
            <a:ext cx="7996238" cy="5461000"/>
          </a:xfrm>
        </p:spPr>
        <p:txBody>
          <a:bodyPr rtlCol="0" anchor="ctr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ja-JP" sz="2000" dirty="0"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dirty="0" err="1">
                <a:latin typeface="맑은 고딕" pitchFamily="50" charset="-127"/>
              </a:rPr>
              <a:t>번식우</a:t>
            </a:r>
            <a:r>
              <a:rPr lang="ko-KR" altLang="en-US" sz="2000" dirty="0">
                <a:latin typeface="맑은 고딕" pitchFamily="50" charset="-127"/>
              </a:rPr>
              <a:t> 사육두수</a:t>
            </a: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（</a:t>
            </a:r>
            <a:r>
              <a:rPr lang="ko-KR" altLang="en-US" sz="2000" dirty="0">
                <a:latin typeface="맑은 고딕" pitchFamily="50" charset="-127"/>
              </a:rPr>
              <a:t>경영규모</a:t>
            </a: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）</a:t>
            </a:r>
            <a:endParaRPr lang="en-US" altLang="ja-JP" sz="2000" dirty="0"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dirty="0">
                <a:latin typeface="맑은 고딕" pitchFamily="50" charset="-127"/>
              </a:rPr>
              <a:t>송아지 생산두수</a:t>
            </a:r>
            <a:r>
              <a:rPr lang="en-US" altLang="ko-KR" sz="2000" dirty="0">
                <a:latin typeface="맑은 고딕" pitchFamily="50" charset="-127"/>
              </a:rPr>
              <a:t> (</a:t>
            </a:r>
            <a:r>
              <a:rPr lang="ko-KR" altLang="en-US" sz="2000" dirty="0" err="1">
                <a:latin typeface="맑은 고딕" pitchFamily="50" charset="-127"/>
              </a:rPr>
              <a:t>어미소</a:t>
            </a:r>
            <a:r>
              <a:rPr lang="ko-KR" altLang="en-US" sz="2000" dirty="0">
                <a:latin typeface="맑은 고딕" pitchFamily="50" charset="-127"/>
              </a:rPr>
              <a:t> 두수</a:t>
            </a:r>
            <a:r>
              <a:rPr lang="en-US" altLang="ja-JP" sz="2000" dirty="0">
                <a:latin typeface="맑은 고딕" pitchFamily="50" charset="-127"/>
                <a:ea typeface="맑은 고딕" pitchFamily="50" charset="-127"/>
              </a:rPr>
              <a:t>×</a:t>
            </a:r>
            <a:r>
              <a:rPr lang="ko-KR" altLang="en-US" sz="2000" dirty="0">
                <a:latin typeface="맑은 고딕" pitchFamily="50" charset="-127"/>
              </a:rPr>
              <a:t>송아지 </a:t>
            </a:r>
            <a:r>
              <a:rPr lang="ko-KR" altLang="en-US" sz="2000" dirty="0" err="1">
                <a:latin typeface="맑은 고딕" pitchFamily="50" charset="-127"/>
              </a:rPr>
              <a:t>생산율</a:t>
            </a:r>
            <a:r>
              <a:rPr lang="en-US" altLang="ko-KR" sz="2000" dirty="0">
                <a:latin typeface="맑은 고딕" pitchFamily="50" charset="-127"/>
              </a:rPr>
              <a:t>)</a:t>
            </a:r>
            <a:endParaRPr lang="en-US" altLang="ja-JP" sz="2000" dirty="0"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　　</a:t>
            </a: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ja-JP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	  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송아지 </a:t>
            </a:r>
            <a:r>
              <a:rPr lang="ko-KR" altLang="en-US" sz="2000" dirty="0" err="1">
                <a:solidFill>
                  <a:srgbClr val="6600FF"/>
                </a:solidFill>
                <a:latin typeface="맑은 고딕" pitchFamily="50" charset="-127"/>
              </a:rPr>
              <a:t>생산율</a:t>
            </a: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ko-KR" altLang="en-US" sz="2000" dirty="0" err="1">
                <a:solidFill>
                  <a:srgbClr val="6600FF"/>
                </a:solidFill>
                <a:latin typeface="맑은 고딕" pitchFamily="50" charset="-127"/>
              </a:rPr>
              <a:t>초산우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 비율</a:t>
            </a: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（</a:t>
            </a:r>
            <a:r>
              <a:rPr lang="ko-KR" altLang="en-US" sz="2000" dirty="0" err="1">
                <a:solidFill>
                  <a:srgbClr val="6600FF"/>
                </a:solidFill>
                <a:latin typeface="맑은 고딕" pitchFamily="50" charset="-127"/>
              </a:rPr>
              <a:t>갱신율</a:t>
            </a: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）＋</a:t>
            </a:r>
            <a:endParaRPr lang="en-US" altLang="ja-JP" sz="2000" dirty="0">
              <a:solidFill>
                <a:srgbClr val="6600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　                             </a:t>
            </a:r>
            <a:r>
              <a:rPr lang="ko-KR" altLang="en-US" sz="2000" dirty="0" err="1">
                <a:solidFill>
                  <a:srgbClr val="6600FF"/>
                </a:solidFill>
                <a:latin typeface="맑은 고딕" pitchFamily="50" charset="-127"/>
              </a:rPr>
              <a:t>경산우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 비율 </a:t>
            </a:r>
            <a:r>
              <a:rPr lang="en-US" altLang="ja-JP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× 12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개월 </a:t>
            </a:r>
            <a:r>
              <a:rPr lang="en-US" altLang="ja-JP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÷ 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분만간격</a:t>
            </a:r>
            <a:r>
              <a:rPr lang="en-US" altLang="ja-JP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월</a:t>
            </a:r>
            <a:r>
              <a:rPr lang="en-US" altLang="ko-KR" sz="2000" dirty="0">
                <a:solidFill>
                  <a:srgbClr val="6600FF"/>
                </a:solidFill>
                <a:latin typeface="맑은 고딕" pitchFamily="50" charset="-127"/>
              </a:rPr>
              <a:t>)</a:t>
            </a:r>
            <a:endParaRPr lang="en-US" altLang="ja-JP" sz="2000" dirty="0">
              <a:solidFill>
                <a:srgbClr val="6600FF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　　 </a:t>
            </a:r>
            <a:r>
              <a:rPr lang="en-US" altLang="ja-JP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	  </a:t>
            </a:r>
            <a:r>
              <a:rPr lang="ko-KR" altLang="en-US" sz="2000" dirty="0">
                <a:solidFill>
                  <a:srgbClr val="00FF00"/>
                </a:solidFill>
                <a:latin typeface="맑은 고딕" pitchFamily="50" charset="-127"/>
              </a:rPr>
              <a:t>일본 송아지 갱신율은 평균 </a:t>
            </a:r>
            <a:r>
              <a:rPr lang="en-US" altLang="ko-KR" sz="2000" dirty="0">
                <a:solidFill>
                  <a:srgbClr val="00FF00"/>
                </a:solidFill>
                <a:latin typeface="맑은 고딕" pitchFamily="50" charset="-127"/>
              </a:rPr>
              <a:t>16.4%</a:t>
            </a:r>
            <a:r>
              <a:rPr lang="ja-JP" altLang="en-US" sz="2000" dirty="0">
                <a:solidFill>
                  <a:srgbClr val="00FF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ja-JP" sz="2000" dirty="0">
                <a:solidFill>
                  <a:srgbClr val="00FF00"/>
                </a:solidFill>
                <a:latin typeface="맑은 고딕" pitchFamily="50" charset="-127"/>
                <a:ea typeface="맑은 고딕" pitchFamily="50" charset="-127"/>
              </a:rPr>
              <a:t>: 6</a:t>
            </a:r>
            <a:r>
              <a:rPr lang="ko-KR" altLang="en-US" sz="2000" dirty="0">
                <a:solidFill>
                  <a:srgbClr val="00FF00"/>
                </a:solidFill>
                <a:latin typeface="맑은 고딕" pitchFamily="50" charset="-127"/>
              </a:rPr>
              <a:t>산 </a:t>
            </a:r>
            <a:r>
              <a:rPr lang="en-US" altLang="ko-KR" sz="2000" dirty="0">
                <a:solidFill>
                  <a:srgbClr val="00FF00"/>
                </a:solidFill>
                <a:latin typeface="맑은 고딕" pitchFamily="50" charset="-127"/>
              </a:rPr>
              <a:t>8</a:t>
            </a:r>
            <a:r>
              <a:rPr lang="ko-KR" altLang="en-US" sz="2000" dirty="0">
                <a:solidFill>
                  <a:srgbClr val="00FF00"/>
                </a:solidFill>
                <a:latin typeface="맑은 고딕" pitchFamily="50" charset="-127"/>
              </a:rPr>
              <a:t>세</a:t>
            </a:r>
            <a:endParaRPr lang="en-US" altLang="ja-JP" sz="2000" dirty="0">
              <a:solidFill>
                <a:srgbClr val="00FF0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　　    </a:t>
            </a:r>
            <a:r>
              <a:rPr lang="en-US" altLang="ja-JP" sz="200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	  </a:t>
            </a:r>
            <a:r>
              <a:rPr lang="ko-KR" altLang="en-US" sz="2000">
                <a:solidFill>
                  <a:srgbClr val="6600FF"/>
                </a:solidFill>
                <a:latin typeface="맑은 고딕" pitchFamily="50" charset="-127"/>
              </a:rPr>
              <a:t>일본 </a:t>
            </a:r>
            <a:r>
              <a:rPr lang="ko-KR" altLang="en-US" sz="2000" dirty="0">
                <a:solidFill>
                  <a:srgbClr val="6600FF"/>
                </a:solidFill>
                <a:latin typeface="맑은 고딕" pitchFamily="50" charset="-127"/>
              </a:rPr>
              <a:t>송아지 </a:t>
            </a:r>
            <a:r>
              <a:rPr lang="ko-KR" altLang="en-US" sz="2000" dirty="0" err="1">
                <a:solidFill>
                  <a:srgbClr val="6600FF"/>
                </a:solidFill>
                <a:latin typeface="맑은 고딕" pitchFamily="50" charset="-127"/>
              </a:rPr>
              <a:t>생산율</a:t>
            </a: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en-US" altLang="ja-JP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16.4+83.6×12/13</a:t>
            </a:r>
            <a:r>
              <a:rPr lang="ja-JP" altLang="en-US" sz="2000" dirty="0">
                <a:solidFill>
                  <a:srgbClr val="6600FF"/>
                </a:solidFill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en-US" altLang="ja-JP" sz="20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93.6%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dirty="0">
                <a:latin typeface="맑은 고딕" pitchFamily="50" charset="-127"/>
              </a:rPr>
              <a:t>송아지 </a:t>
            </a:r>
            <a:r>
              <a:rPr lang="ko-KR" altLang="en-US" sz="2000" dirty="0" err="1">
                <a:latin typeface="맑은 고딕" pitchFamily="50" charset="-127"/>
              </a:rPr>
              <a:t>판매수</a:t>
            </a: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ko-KR" altLang="en-US" sz="2000" dirty="0">
                <a:latin typeface="맑은 고딕" pitchFamily="50" charset="-127"/>
              </a:rPr>
              <a:t>송아지생산두수</a:t>
            </a: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－</a:t>
            </a:r>
            <a:r>
              <a:rPr lang="ko-KR" altLang="en-US" sz="2000" dirty="0" err="1">
                <a:latin typeface="맑은 고딕" pitchFamily="50" charset="-127"/>
              </a:rPr>
              <a:t>갱신용송아지두수</a:t>
            </a: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－</a:t>
            </a:r>
            <a:r>
              <a:rPr lang="ko-KR" altLang="en-US" sz="2000" dirty="0">
                <a:latin typeface="맑은 고딕" pitchFamily="50" charset="-127"/>
              </a:rPr>
              <a:t>폐사두수</a:t>
            </a:r>
            <a:r>
              <a:rPr lang="en-US" altLang="ko-KR" sz="2000" dirty="0">
                <a:latin typeface="맑은 고딕" pitchFamily="50" charset="-127"/>
              </a:rPr>
              <a:t>             </a:t>
            </a:r>
            <a:endParaRPr lang="en-US" altLang="ja-JP" sz="2000" dirty="0"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solidFill>
                  <a:srgbClr val="1D02BE"/>
                </a:solidFill>
                <a:latin typeface="맑은 고딕" pitchFamily="50" charset="-127"/>
                <a:ea typeface="맑은 고딕" pitchFamily="50" charset="-127"/>
              </a:rPr>
              <a:t>             </a:t>
            </a:r>
            <a:r>
              <a:rPr lang="ko-KR" altLang="en-US" sz="2000" dirty="0" err="1">
                <a:solidFill>
                  <a:srgbClr val="1D02BE"/>
                </a:solidFill>
                <a:latin typeface="맑은 고딕" pitchFamily="50" charset="-127"/>
              </a:rPr>
              <a:t>번식우</a:t>
            </a:r>
            <a:r>
              <a:rPr lang="ko-KR" altLang="en-US" sz="2000" dirty="0">
                <a:solidFill>
                  <a:srgbClr val="1D02BE"/>
                </a:solidFill>
                <a:latin typeface="맑은 고딕" pitchFamily="50" charset="-127"/>
              </a:rPr>
              <a:t> </a:t>
            </a:r>
            <a:r>
              <a:rPr lang="en-US" altLang="ko-KR" sz="2000" dirty="0">
                <a:solidFill>
                  <a:srgbClr val="1D02BE"/>
                </a:solidFill>
                <a:latin typeface="맑은 고딕" pitchFamily="50" charset="-127"/>
              </a:rPr>
              <a:t>100</a:t>
            </a:r>
            <a:r>
              <a:rPr lang="ko-KR" altLang="en-US" sz="2000" dirty="0">
                <a:solidFill>
                  <a:srgbClr val="1D02BE"/>
                </a:solidFill>
                <a:latin typeface="맑은 고딕" pitchFamily="50" charset="-127"/>
              </a:rPr>
              <a:t>두인 경우의 일본 표준</a:t>
            </a:r>
            <a:r>
              <a:rPr lang="en-US" altLang="ko-KR" sz="2000" dirty="0">
                <a:solidFill>
                  <a:srgbClr val="1D02BE"/>
                </a:solidFill>
                <a:latin typeface="맑은 고딕" pitchFamily="50" charset="-127"/>
              </a:rPr>
              <a:t> : </a:t>
            </a:r>
            <a:endParaRPr lang="en-US" altLang="ja-JP" sz="2000" dirty="0">
              <a:solidFill>
                <a:srgbClr val="1D02BE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000" dirty="0">
                <a:solidFill>
                  <a:srgbClr val="1D02BE"/>
                </a:solidFill>
                <a:latin typeface="맑은 고딕" pitchFamily="50" charset="-127"/>
                <a:ea typeface="맑은 고딕" pitchFamily="50" charset="-127"/>
              </a:rPr>
              <a:t>             100×0.936-16.4-100×0.936×0.05</a:t>
            </a:r>
            <a:r>
              <a:rPr lang="ja-JP" altLang="en-US" sz="2000" dirty="0">
                <a:solidFill>
                  <a:srgbClr val="1D02BE"/>
                </a:solidFill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en-US" altLang="ja-JP" sz="2000" dirty="0">
                <a:solidFill>
                  <a:srgbClr val="1D02BE"/>
                </a:solidFill>
                <a:latin typeface="맑은 고딕" pitchFamily="50" charset="-127"/>
                <a:ea typeface="맑은 고딕" pitchFamily="50" charset="-127"/>
              </a:rPr>
              <a:t>93.6-16.4-4.7</a:t>
            </a:r>
            <a:r>
              <a:rPr lang="ja-JP" altLang="en-US" sz="2000" dirty="0">
                <a:solidFill>
                  <a:srgbClr val="1D02BE"/>
                </a:solidFill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en-US" altLang="ja-JP" sz="20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72.5</a:t>
            </a:r>
            <a:r>
              <a:rPr lang="ko-KR" altLang="en-US" sz="2000" dirty="0">
                <a:solidFill>
                  <a:srgbClr val="1D02BE"/>
                </a:solidFill>
                <a:latin typeface="맑은 고딕" pitchFamily="50" charset="-127"/>
              </a:rPr>
              <a:t>두</a:t>
            </a:r>
            <a:endParaRPr lang="en-US" altLang="ja-JP" sz="2000" dirty="0">
              <a:solidFill>
                <a:srgbClr val="1D02BE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</a:t>
            </a:r>
            <a:r>
              <a:rPr lang="en-US" altLang="ja-JP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요인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]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암소두수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분만간격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(</a:t>
            </a:r>
            <a:r>
              <a:rPr lang="ko-KR" altLang="en-US" sz="2000" dirty="0" err="1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수태율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발정발견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사양관리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),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                              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  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  </a:t>
            </a:r>
            <a:r>
              <a:rPr lang="ko-KR" altLang="en-US" sz="2000" dirty="0" err="1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공용년수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위생관리</a:t>
            </a:r>
            <a:endParaRPr lang="en-US" altLang="ja-JP" sz="2000" dirty="0">
              <a:solidFill>
                <a:schemeClr val="accent2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dirty="0">
                <a:latin typeface="맑은 고딕" pitchFamily="50" charset="-127"/>
              </a:rPr>
              <a:t>송아지 판매액</a:t>
            </a:r>
            <a:r>
              <a:rPr lang="ja-JP" altLang="en-US" sz="2000" dirty="0">
                <a:latin typeface="맑은 고딕" pitchFamily="50" charset="-127"/>
                <a:ea typeface="맑은 고딕" pitchFamily="50" charset="-127"/>
              </a:rPr>
              <a:t>＝</a:t>
            </a:r>
            <a:r>
              <a:rPr lang="ko-KR" altLang="en-US" sz="2000" dirty="0">
                <a:latin typeface="맑은 고딕" pitchFamily="50" charset="-127"/>
              </a:rPr>
              <a:t>판매가격</a:t>
            </a:r>
            <a:r>
              <a:rPr lang="en-US" altLang="ja-JP" sz="2000" dirty="0">
                <a:latin typeface="맑은 고딕" pitchFamily="50" charset="-127"/>
                <a:ea typeface="맑은 고딕" pitchFamily="50" charset="-127"/>
              </a:rPr>
              <a:t>×</a:t>
            </a:r>
            <a:r>
              <a:rPr lang="ko-KR" altLang="en-US" sz="2000" dirty="0">
                <a:latin typeface="맑은 고딕" pitchFamily="50" charset="-127"/>
              </a:rPr>
              <a:t>판매두수</a:t>
            </a:r>
            <a:endParaRPr lang="en-US" altLang="ja-JP" sz="2000" dirty="0">
              <a:latin typeface="맑은 고딕" pitchFamily="50" charset="-127"/>
              <a:ea typeface="맑은 고딕" pitchFamily="50" charset="-127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            </a:t>
            </a:r>
            <a:r>
              <a:rPr lang="en-US" altLang="ja-JP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요인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]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송아지 발육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외관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혈통</a:t>
            </a:r>
            <a:r>
              <a:rPr lang="en-US" altLang="ko-KR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,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맑은 고딕" pitchFamily="50" charset="-127"/>
              </a:rPr>
              <a:t>판매두수</a:t>
            </a:r>
            <a:endParaRPr lang="en-US" altLang="ja-JP" sz="2000" dirty="0">
              <a:latin typeface="맑은 고딕" pitchFamily="50" charset="-127"/>
              <a:ea typeface="맑은 고딕" pitchFamily="50" charset="-127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ja-JP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1252" name="Picture 31" descr="図KAP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088" y="6669088"/>
            <a:ext cx="10429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9493908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wrap="none">
        <a:spAutoFit/>
      </a:bodyPr>
      <a:lstStyle>
        <a:defPPr algn="ctr" eaLnBrk="1" latinLnBrk="1" hangingPunct="1">
          <a:defRPr sz="1400" b="1" i="1" dirty="0" err="1">
            <a:ln w="22225">
              <a:solidFill>
                <a:schemeClr val="accent2"/>
              </a:solidFill>
              <a:prstDash val="solid"/>
            </a:ln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</a:objectDefaults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wrap="none">
        <a:spAutoFit/>
      </a:bodyPr>
      <a:lstStyle>
        <a:defPPr algn="ctr" eaLnBrk="1" latinLnBrk="1" hangingPunct="1">
          <a:defRPr sz="1400" b="1" i="1" dirty="0" err="1">
            <a:ln w="22225">
              <a:solidFill>
                <a:schemeClr val="accent2"/>
              </a:solidFill>
              <a:prstDash val="solid"/>
            </a:ln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wrap="none">
        <a:spAutoFit/>
      </a:bodyPr>
      <a:lstStyle>
        <a:defPPr algn="ctr" eaLnBrk="1" latinLnBrk="1" hangingPunct="1">
          <a:defRPr sz="1400" b="1" i="1" dirty="0" err="1">
            <a:ln w="22225">
              <a:solidFill>
                <a:schemeClr val="accent2"/>
              </a:solidFill>
              <a:prstDash val="solid"/>
            </a:ln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</a:objectDefaults>
  <a:extraClrSchemeLst/>
</a:theme>
</file>

<file path=ppt/theme/theme5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wrap="none">
        <a:spAutoFit/>
      </a:bodyPr>
      <a:lstStyle>
        <a:defPPr algn="ctr" eaLnBrk="1" latinLnBrk="1" hangingPunct="1">
          <a:defRPr sz="1400" b="1" i="1" dirty="0" err="1">
            <a:ln w="22225">
              <a:solidFill>
                <a:schemeClr val="accent2"/>
              </a:solidFill>
              <a:prstDash val="solid"/>
            </a:ln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</a:objectDefaults>
  <a:extraClrSchemeLst/>
</a:theme>
</file>

<file path=ppt/theme/theme7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3FB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20000"/>
          </a:lnSpc>
          <a:spcBef>
            <a:spcPct val="20000"/>
          </a:spcBef>
          <a:spcAft>
            <a:spcPct val="0"/>
          </a:spcAft>
          <a:buClr>
            <a:srgbClr val="0033CC"/>
          </a:buClr>
          <a:buSzTx/>
          <a:buFont typeface="Wingdings" pitchFamily="2" charset="2"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엑스포" pitchFamily="18" charset="-127"/>
            <a:ea typeface="휴먼엑스포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3FB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20000"/>
          </a:lnSpc>
          <a:spcBef>
            <a:spcPct val="20000"/>
          </a:spcBef>
          <a:spcAft>
            <a:spcPct val="0"/>
          </a:spcAft>
          <a:buClr>
            <a:srgbClr val="0033CC"/>
          </a:buClr>
          <a:buSzTx/>
          <a:buFont typeface="Wingdings" pitchFamily="2" charset="2"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엑스포" pitchFamily="18" charset="-127"/>
            <a:ea typeface="휴먼엑스포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1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2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3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4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5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6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8763</TotalTime>
  <Words>5330</Words>
  <Application>Microsoft Office PowerPoint</Application>
  <PresentationFormat>화면 슬라이드 쇼(4:3)</PresentationFormat>
  <Paragraphs>1758</Paragraphs>
  <Slides>129</Slides>
  <Notes>9</Notes>
  <HiddenSlides>1</HiddenSlides>
  <MMClips>0</MMClips>
  <ScaleCrop>false</ScaleCrop>
  <HeadingPairs>
    <vt:vector size="6" baseType="variant">
      <vt:variant>
        <vt:lpstr>테마</vt:lpstr>
      </vt:variant>
      <vt:variant>
        <vt:i4>11</vt:i4>
      </vt:variant>
      <vt:variant>
        <vt:lpstr>포함된 OLE 서버</vt:lpstr>
      </vt:variant>
      <vt:variant>
        <vt:i4>6</vt:i4>
      </vt:variant>
      <vt:variant>
        <vt:lpstr>슬라이드 제목</vt:lpstr>
      </vt:variant>
      <vt:variant>
        <vt:i4>129</vt:i4>
      </vt:variant>
    </vt:vector>
  </HeadingPairs>
  <TitlesOfParts>
    <vt:vector size="146" baseType="lpstr">
      <vt:lpstr>1_디자인 사용자 지정</vt:lpstr>
      <vt:lpstr>2_Office 테마</vt:lpstr>
      <vt:lpstr>1_광장</vt:lpstr>
      <vt:lpstr>광장</vt:lpstr>
      <vt:lpstr>5_기본 디자인</vt:lpstr>
      <vt:lpstr>2_광장</vt:lpstr>
      <vt:lpstr>Office テーマ</vt:lpstr>
      <vt:lpstr>기본 디자인</vt:lpstr>
      <vt:lpstr>1_Office テーマ</vt:lpstr>
      <vt:lpstr>Ripple</vt:lpstr>
      <vt:lpstr>3_광장</vt:lpstr>
      <vt:lpstr>Image</vt:lpstr>
      <vt:lpstr>Photo Editor 사진</vt:lpstr>
      <vt:lpstr>차트</vt:lpstr>
      <vt:lpstr>비트맵 이미지</vt:lpstr>
      <vt:lpstr>워크시트</vt:lpstr>
      <vt:lpstr>Worksheet</vt:lpstr>
      <vt:lpstr>슬라이드 1</vt:lpstr>
      <vt:lpstr>슬라이드 2</vt:lpstr>
      <vt:lpstr>슬라이드 3</vt:lpstr>
      <vt:lpstr>슬라이드 4</vt:lpstr>
      <vt:lpstr>육량지수=68.184 – [0.626x15mm] + [0.130x93cm] - [0.024x450kg] + 3.23</vt:lpstr>
      <vt:lpstr>육량지수=68.184               – [0.626 x 등지방두께(mm)]                  + [0.130 x 배최장근단면적(cm )]               - [0.024 x 도체중량(kg)]              + 3.23 (한우가산점)</vt:lpstr>
      <vt:lpstr> 식육생산의 원리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 정상우와 조사료 부족의 제1위 융모</vt:lpstr>
      <vt:lpstr>슬라이드 36</vt:lpstr>
      <vt:lpstr>슬라이드 37</vt:lpstr>
      <vt:lpstr> 제엽염 (Laminitis)  </vt:lpstr>
      <vt:lpstr>슬라이드 39</vt:lpstr>
      <vt:lpstr> 방광결석 (Bladder stone, B. calculus, Cystolith)</vt:lpstr>
      <vt:lpstr>슬라이드 41</vt:lpstr>
      <vt:lpstr> 지방조직의 지방합성 과정</vt:lpstr>
      <vt:lpstr>슬라이드 43</vt:lpstr>
      <vt:lpstr>슬라이드 44</vt:lpstr>
      <vt:lpstr> 혈중 비타민A 농도에 따른 증체와 육질의 관계</vt:lpstr>
      <vt:lpstr> 비타민A 급여와 혈중 비타민A 농도 추이</vt:lpstr>
      <vt:lpstr>슬라이드 47</vt:lpstr>
      <vt:lpstr>슬라이드 48</vt:lpstr>
      <vt:lpstr>슬라이드 49</vt:lpstr>
      <vt:lpstr>슬라이드 50</vt:lpstr>
      <vt:lpstr> 비타민 C 첨가가 지방세포 분화에 미치는 영향 </vt:lpstr>
      <vt:lpstr> 비타민 C 첨가에 의한 한우 지방전구세포의 분화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 지방색에 미치는 영향</vt:lpstr>
      <vt:lpstr> 거세한우의 비육후기 보리급여 효과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  <vt:lpstr>슬라이드 81</vt:lpstr>
      <vt:lpstr>슬라이드 82</vt:lpstr>
      <vt:lpstr>슬라이드 83</vt:lpstr>
      <vt:lpstr>슬라이드 84</vt:lpstr>
      <vt:lpstr>슬라이드 85</vt:lpstr>
      <vt:lpstr>슬라이드 86</vt:lpstr>
      <vt:lpstr>슬라이드 87</vt:lpstr>
      <vt:lpstr>슬라이드 88</vt:lpstr>
      <vt:lpstr>슬라이드 89</vt:lpstr>
      <vt:lpstr>슬라이드 90</vt:lpstr>
      <vt:lpstr>슬라이드 91</vt:lpstr>
      <vt:lpstr>슬라이드 92</vt:lpstr>
      <vt:lpstr>슬라이드 93</vt:lpstr>
      <vt:lpstr>슬라이드 94</vt:lpstr>
      <vt:lpstr>슬라이드 95</vt:lpstr>
      <vt:lpstr>슬라이드 96</vt:lpstr>
      <vt:lpstr>슬라이드 97</vt:lpstr>
      <vt:lpstr>슬라이드 98</vt:lpstr>
      <vt:lpstr>번식경영의 기술요인</vt:lpstr>
      <vt:lpstr>슬라이드 100</vt:lpstr>
      <vt:lpstr>슬라이드 101</vt:lpstr>
      <vt:lpstr>슬라이드 102</vt:lpstr>
      <vt:lpstr>번식우의 영양상태와 번식성적 ―영양도（Body Condition Score・BCS ）의 활용―</vt:lpstr>
      <vt:lpstr>슬라이드 104</vt:lpstr>
      <vt:lpstr>슬라이드 105</vt:lpstr>
      <vt:lpstr>슬라이드 106</vt:lpstr>
      <vt:lpstr>1년 1산 달성을 위한 노력 </vt:lpstr>
      <vt:lpstr>슬라이드 108</vt:lpstr>
      <vt:lpstr>슬라이드 109</vt:lpstr>
      <vt:lpstr>슬라이드 110</vt:lpstr>
      <vt:lpstr>육용종 번식우에 희망사항</vt:lpstr>
      <vt:lpstr>슬라이드 112</vt:lpstr>
      <vt:lpstr>슬라이드 113</vt:lpstr>
      <vt:lpstr>슬라이드 114</vt:lpstr>
      <vt:lpstr>슬라이드 115</vt:lpstr>
      <vt:lpstr>슬라이드 116</vt:lpstr>
      <vt:lpstr>슬라이드 117</vt:lpstr>
      <vt:lpstr>슬라이드 118</vt:lpstr>
      <vt:lpstr>슬라이드 119</vt:lpstr>
      <vt:lpstr>슬라이드 120</vt:lpstr>
      <vt:lpstr>슬라이드 121</vt:lpstr>
      <vt:lpstr>슬라이드 122</vt:lpstr>
      <vt:lpstr>슬라이드 123</vt:lpstr>
      <vt:lpstr>Creep feeding </vt:lpstr>
      <vt:lpstr>슬라이드 125</vt:lpstr>
      <vt:lpstr>슬라이드 126</vt:lpstr>
      <vt:lpstr>슬라이드 127</vt:lpstr>
      <vt:lpstr>슬라이드 128</vt:lpstr>
      <vt:lpstr>슬라이드 129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Your User Name</dc:creator>
  <cp:lastModifiedBy>snoopy</cp:lastModifiedBy>
  <cp:revision>602</cp:revision>
  <cp:lastPrinted>2016-10-22T04:44:29Z</cp:lastPrinted>
  <dcterms:created xsi:type="dcterms:W3CDTF">2010-10-21T00:50:24Z</dcterms:created>
  <dcterms:modified xsi:type="dcterms:W3CDTF">2017-08-16T04:46:04Z</dcterms:modified>
</cp:coreProperties>
</file>