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306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4" d="100"/>
          <a:sy n="104" d="100"/>
        </p:scale>
        <p:origin x="-96" y="-84"/>
      </p:cViewPr>
      <p:guideLst>
        <p:guide orient="horz" pos="2160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A7FEDF-93B9-4A93-845B-A79D8186BD5B}" type="datetimeFigureOut">
              <a:rPr lang="ko-KR" altLang="en-US" smtClean="0"/>
              <a:t>2017-08-21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82DCF-4DB3-48A4-B5D9-EA4078F2718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595297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14F202-9990-43B5-A663-29959E9FFFF3}" type="datetimeFigureOut">
              <a:rPr lang="ko-KR" altLang="en-US" smtClean="0"/>
              <a:t>2017-08-21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8DDE6F-305A-496E-B92E-2F71E0CB727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31274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649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dirty="0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366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30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5" tIns="45478" rIns="90955" bIns="45478" anchor="b"/>
          <a:lstStyle>
            <a:lvl1pPr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defTabSz="909638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465C525-DFFA-4730-BB3A-10BF26F16D4A}" type="slidenum">
              <a:rPr lang="en-US" altLang="ko-KR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33</a:t>
            </a:fld>
            <a:endParaRPr lang="en-US" altLang="ko-KR">
              <a:solidFill>
                <a:srgbClr val="000000"/>
              </a:solidFill>
            </a:endParaRPr>
          </a:p>
        </p:txBody>
      </p:sp>
      <p:sp>
        <p:nvSpPr>
          <p:cNvPr id="1146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469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955" tIns="45478" rIns="90955" bIns="45478"/>
          <a:lstStyle/>
          <a:p>
            <a:pPr>
              <a:lnSpc>
                <a:spcPct val="90000"/>
              </a:lnSpc>
            </a:pPr>
            <a:r>
              <a:rPr lang="ko-KR" altLang="en-US" smtClean="0"/>
              <a:t>다음은 채권보전 심사에 대하여 설명을 드리겠습니다</a:t>
            </a:r>
          </a:p>
          <a:p>
            <a:pPr>
              <a:lnSpc>
                <a:spcPct val="90000"/>
              </a:lnSpc>
            </a:pPr>
            <a:endParaRPr lang="ko-KR" altLang="en-US" smtClean="0"/>
          </a:p>
          <a:p>
            <a:pPr>
              <a:lnSpc>
                <a:spcPct val="90000"/>
              </a:lnSpc>
            </a:pPr>
            <a:r>
              <a:rPr lang="ko-KR" altLang="en-US" smtClean="0"/>
              <a:t>종합자금에서는 채권보전에 대한 규정을 별도로 정하고 있지 않고 여신업무방법서의 채권보전</a:t>
            </a:r>
            <a:r>
              <a:rPr lang="en-US" altLang="ko-KR" smtClean="0"/>
              <a:t>, </a:t>
            </a:r>
            <a:r>
              <a:rPr lang="ko-KR" altLang="en-US" smtClean="0"/>
              <a:t>감정평가 등의 심사기준을 준용토록 하고 있습니다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단</a:t>
            </a:r>
            <a:r>
              <a:rPr lang="en-US" altLang="ko-KR" smtClean="0"/>
              <a:t>, </a:t>
            </a:r>
            <a:r>
              <a:rPr lang="ko-KR" altLang="en-US" smtClean="0"/>
              <a:t>중앙회의 경우에는 농신보 부분보증서 담보대출시 대출취급기관 책임분담금에 대한 채권보전 조치시 예외적용을 정하고 있습니다</a:t>
            </a:r>
          </a:p>
          <a:p>
            <a:pPr>
              <a:lnSpc>
                <a:spcPct val="90000"/>
              </a:lnSpc>
            </a:pPr>
            <a:endParaRPr lang="ko-KR" altLang="en-US" smtClean="0"/>
          </a:p>
          <a:p>
            <a:pPr>
              <a:lnSpc>
                <a:spcPct val="90000"/>
              </a:lnSpc>
            </a:pPr>
            <a:r>
              <a:rPr lang="ko-KR" altLang="en-US" smtClean="0"/>
              <a:t>법인에 대한 대출시 본회책임 분담금이 </a:t>
            </a:r>
            <a:r>
              <a:rPr lang="en-US" altLang="ko-KR" smtClean="0"/>
              <a:t>1</a:t>
            </a:r>
            <a:r>
              <a:rPr lang="ko-KR" altLang="en-US" smtClean="0"/>
              <a:t>억원이하인 경우에는 과점주주나 실질경영주</a:t>
            </a:r>
            <a:r>
              <a:rPr lang="en-US" altLang="ko-KR" smtClean="0"/>
              <a:t>, </a:t>
            </a:r>
            <a:r>
              <a:rPr lang="ko-KR" altLang="en-US" smtClean="0"/>
              <a:t>고용임원이 아닌 대표이사 중 </a:t>
            </a:r>
            <a:r>
              <a:rPr lang="en-US" altLang="ko-KR" smtClean="0"/>
              <a:t>1</a:t>
            </a:r>
            <a:r>
              <a:rPr lang="ko-KR" altLang="en-US" smtClean="0"/>
              <a:t>명 이상을 입보하면 되고</a:t>
            </a:r>
          </a:p>
          <a:p>
            <a:pPr>
              <a:lnSpc>
                <a:spcPct val="90000"/>
              </a:lnSpc>
            </a:pPr>
            <a:r>
              <a:rPr lang="ko-KR" altLang="en-US" smtClean="0"/>
              <a:t>책임분담금이 </a:t>
            </a:r>
            <a:r>
              <a:rPr lang="en-US" altLang="ko-KR" smtClean="0"/>
              <a:t>1</a:t>
            </a:r>
            <a:r>
              <a:rPr lang="ko-KR" altLang="en-US" smtClean="0"/>
              <a:t>억원을 초과할 경우 출자임원 전원을 연대보증인으로 입보시켜야 합니다</a:t>
            </a:r>
          </a:p>
          <a:p>
            <a:pPr>
              <a:lnSpc>
                <a:spcPct val="90000"/>
              </a:lnSpc>
            </a:pPr>
            <a:endParaRPr lang="ko-KR" altLang="en-US" smtClean="0"/>
          </a:p>
          <a:p>
            <a:pPr>
              <a:lnSpc>
                <a:spcPct val="90000"/>
              </a:lnSpc>
            </a:pPr>
            <a:r>
              <a:rPr lang="ko-KR" altLang="en-US" smtClean="0"/>
              <a:t>개인의 경우에는 책임분담금이 </a:t>
            </a:r>
            <a:r>
              <a:rPr lang="en-US" altLang="ko-KR" smtClean="0"/>
              <a:t>3</a:t>
            </a:r>
            <a:r>
              <a:rPr lang="ko-KR" altLang="en-US" smtClean="0"/>
              <a:t>천만원이하인 경우에는 무입보로 하여 지원이 가능하지만</a:t>
            </a:r>
            <a:r>
              <a:rPr lang="en-US" altLang="ko-KR" smtClean="0"/>
              <a:t>, 3</a:t>
            </a:r>
            <a:r>
              <a:rPr lang="ko-KR" altLang="en-US" smtClean="0"/>
              <a:t>천만원이 초과할 경우에는 적격 연대보증인을 입보시켜야 합니다</a:t>
            </a:r>
          </a:p>
          <a:p>
            <a:pPr>
              <a:lnSpc>
                <a:spcPct val="90000"/>
              </a:lnSpc>
            </a:pPr>
            <a:endParaRPr lang="ko-KR" altLang="en-US" smtClean="0"/>
          </a:p>
          <a:p>
            <a:pPr>
              <a:lnSpc>
                <a:spcPct val="90000"/>
              </a:lnSpc>
            </a:pPr>
            <a:r>
              <a:rPr lang="ko-KR" altLang="en-US" smtClean="0"/>
              <a:t>여기서 책임분담금 한도란 금차 신청한 </a:t>
            </a:r>
            <a:r>
              <a:rPr lang="en-US" altLang="ko-KR" smtClean="0"/>
              <a:t>1</a:t>
            </a:r>
            <a:r>
              <a:rPr lang="ko-KR" altLang="en-US" smtClean="0"/>
              <a:t>건의 대출금에 대한 한도를 의미하는 것이 아니고 동일 채무자의 모든 부분보증서 담보대출금에 대한 총 한도를 의미합니다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33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44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673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45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46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878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47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981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48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752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6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8547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10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957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11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14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1619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15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6260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smtClean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25</a:t>
            </a:fld>
            <a:endParaRPr lang="ko-KR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8DDE6F-305A-496E-B92E-2F71E0CB727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39650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3484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951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4213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9445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6235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1066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59025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552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6421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8571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7596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325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BC9BCC-069C-4C05-8F2C-CEE27EC6EB5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546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0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hyperlink" Target="http://imagesearch.naver.com/search.naver?where=idetail&amp;query=pc&amp;a=wei&amp;r=4&amp;so=0&amp;u=http://www.fashionincity.co.kr/Board/PhotoAlbum/PostView.aspx?folderID=4&amp;postID=118745&amp;o=http://www.fashionincity.co.kr/Common/PostImage.aspx?fileID=12467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png"/><Relationship Id="rId7" Type="http://schemas.openxmlformats.org/officeDocument/2006/relationships/image" Target="../media/image1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gif"/><Relationship Id="rId5" Type="http://schemas.openxmlformats.org/officeDocument/2006/relationships/image" Target="../media/image16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12"/>
          <p:cNvSpPr>
            <a:spLocks noChangeArrowheads="1"/>
          </p:cNvSpPr>
          <p:nvPr/>
        </p:nvSpPr>
        <p:spPr bwMode="auto">
          <a:xfrm>
            <a:off x="1576388" y="2924175"/>
            <a:ext cx="5688012" cy="1871663"/>
          </a:xfrm>
          <a:prstGeom prst="rect">
            <a:avLst/>
          </a:prstGeom>
          <a:solidFill>
            <a:schemeClr val="bg1">
              <a:alpha val="4901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1800"/>
          </a:p>
        </p:txBody>
      </p:sp>
      <p:sp>
        <p:nvSpPr>
          <p:cNvPr id="55299" name="WordArt 4"/>
          <p:cNvSpPr>
            <a:spLocks noChangeArrowheads="1" noChangeShapeType="1" noTextEdit="1"/>
          </p:cNvSpPr>
          <p:nvPr/>
        </p:nvSpPr>
        <p:spPr bwMode="auto">
          <a:xfrm>
            <a:off x="1331913" y="908050"/>
            <a:ext cx="6624637" cy="10810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4800" kern="10" spc="960" dirty="0">
                <a:solidFill>
                  <a:srgbClr val="0070C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휴먼둥근헤드라인"/>
                <a:ea typeface="휴먼둥근헤드라인"/>
              </a:rPr>
              <a:t>후계농업경영인대출안내</a:t>
            </a:r>
          </a:p>
        </p:txBody>
      </p:sp>
      <p:sp>
        <p:nvSpPr>
          <p:cNvPr id="7173" name="WordArt 9"/>
          <p:cNvSpPr>
            <a:spLocks noChangeArrowheads="1" noChangeShapeType="1" noTextEdit="1"/>
          </p:cNvSpPr>
          <p:nvPr/>
        </p:nvSpPr>
        <p:spPr bwMode="auto">
          <a:xfrm>
            <a:off x="3566490" y="5420866"/>
            <a:ext cx="3309766" cy="5284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sz="2000" kern="10" spc="400" dirty="0">
                <a:ln w="222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HY헤드라인M"/>
                <a:ea typeface="HY헤드라인M"/>
              </a:rPr>
              <a:t>NH</a:t>
            </a:r>
            <a:r>
              <a:rPr lang="ko-KR" altLang="en-US" sz="2000" kern="10" spc="400" dirty="0">
                <a:ln w="222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HY헤드라인M"/>
                <a:ea typeface="HY헤드라인M"/>
              </a:rPr>
              <a:t>농협은행 </a:t>
            </a:r>
            <a:r>
              <a:rPr lang="ko-KR" altLang="en-US" sz="2000" kern="10" spc="400" dirty="0" err="1">
                <a:ln w="222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HY헤드라인M"/>
                <a:ea typeface="HY헤드라인M"/>
              </a:rPr>
              <a:t>농식품금융부</a:t>
            </a:r>
            <a:r>
              <a:rPr lang="ko-KR" altLang="en-US" sz="2000" kern="10" spc="400" dirty="0">
                <a:ln w="22225">
                  <a:noFill/>
                  <a:round/>
                  <a:headEnd/>
                  <a:tailEnd/>
                </a:ln>
                <a:solidFill>
                  <a:srgbClr val="0070C0"/>
                </a:solidFill>
                <a:latin typeface="HY헤드라인M"/>
                <a:ea typeface="HY헤드라인M"/>
              </a:rPr>
              <a:t>  </a:t>
            </a:r>
          </a:p>
        </p:txBody>
      </p:sp>
      <p:pic>
        <p:nvPicPr>
          <p:cNvPr id="55301" name="Picture 10" descr="동영상로고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5373688"/>
            <a:ext cx="4699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WordArt 13"/>
          <p:cNvSpPr>
            <a:spLocks noChangeArrowheads="1" noChangeShapeType="1" noTextEdit="1"/>
          </p:cNvSpPr>
          <p:nvPr/>
        </p:nvSpPr>
        <p:spPr bwMode="auto">
          <a:xfrm>
            <a:off x="4067175" y="2133600"/>
            <a:ext cx="1296988" cy="2825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ko-KR" b="1" kern="10" spc="7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(</a:t>
            </a:r>
            <a:r>
              <a:rPr lang="en-US" altLang="ko-KR" b="1" kern="10" spc="7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HY헤드라인M"/>
              </a:rPr>
              <a:t>‘</a:t>
            </a:r>
            <a:r>
              <a:rPr lang="en-US" altLang="ko-KR" b="1" kern="10" spc="72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헤드라인M"/>
                <a:ea typeface="HY헤드라인M"/>
              </a:rPr>
              <a:t>17. 8 )</a:t>
            </a:r>
            <a:endParaRPr lang="ko-KR" altLang="en-US" b="1" kern="10" spc="72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헤드라인M"/>
              <a:ea typeface="HY헤드라인M"/>
            </a:endParaRPr>
          </a:p>
        </p:txBody>
      </p:sp>
      <p:grpSp>
        <p:nvGrpSpPr>
          <p:cNvPr id="55303" name="Group 19"/>
          <p:cNvGrpSpPr>
            <a:grpSpLocks/>
          </p:cNvGrpSpPr>
          <p:nvPr/>
        </p:nvGrpSpPr>
        <p:grpSpPr bwMode="auto">
          <a:xfrm>
            <a:off x="890588" y="2935288"/>
            <a:ext cx="7085012" cy="1871662"/>
            <a:chOff x="204" y="1842"/>
            <a:chExt cx="5488" cy="1179"/>
          </a:xfrm>
        </p:grpSpPr>
        <p:pic>
          <p:nvPicPr>
            <p:cNvPr id="55304" name="Picture 5" descr="배드세요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5" y="1842"/>
              <a:ext cx="1633" cy="1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5" name="Picture 6" descr="농업인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1842"/>
              <a:ext cx="1497" cy="1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6" name="Picture 16" descr="%C1%A6%B0%A1%C7%D1%BF%EC%BF%B9%BF%E4_koxen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9" y="1842"/>
              <a:ext cx="1469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307" name="Picture 18" descr="새농촌새농협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32" b="2077"/>
            <a:stretch>
              <a:fillRect/>
            </a:stretch>
          </p:blipFill>
          <p:spPr bwMode="auto">
            <a:xfrm>
              <a:off x="204" y="1842"/>
              <a:ext cx="1339" cy="1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19215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utoShape 290"/>
          <p:cNvSpPr>
            <a:spLocks noChangeArrowheads="1"/>
          </p:cNvSpPr>
          <p:nvPr/>
        </p:nvSpPr>
        <p:spPr bwMode="auto">
          <a:xfrm>
            <a:off x="500034" y="1714488"/>
            <a:ext cx="3867153" cy="76114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24" name="AutoShape 290"/>
          <p:cNvSpPr>
            <a:spLocks noChangeArrowheads="1"/>
          </p:cNvSpPr>
          <p:nvPr/>
        </p:nvSpPr>
        <p:spPr bwMode="auto">
          <a:xfrm>
            <a:off x="500062" y="3249978"/>
            <a:ext cx="3929061" cy="97923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4516" name="Text Box 34"/>
          <p:cNvSpPr txBox="1">
            <a:spLocks noChangeArrowheads="1"/>
          </p:cNvSpPr>
          <p:nvPr/>
        </p:nvSpPr>
        <p:spPr bwMode="auto">
          <a:xfrm>
            <a:off x="539750" y="3348038"/>
            <a:ext cx="3827437" cy="6572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대출신청 및 기초상담</a:t>
            </a:r>
          </a:p>
          <a:p>
            <a:pPr algn="ctr" eaLnBrk="1" hangingPunct="1"/>
            <a:endParaRPr lang="en-US" altLang="ko-KR" sz="100" dirty="0">
              <a:latin typeface="HY동녘B" pitchFamily="18" charset="-127"/>
              <a:ea typeface="HY동녘B" pitchFamily="18" charset="-127"/>
            </a:endParaRPr>
          </a:p>
          <a:p>
            <a:pPr algn="ctr" eaLnBrk="1" hangingPunct="1"/>
            <a:r>
              <a:rPr lang="en-US" altLang="ko-KR" sz="18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8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대출희망 </a:t>
            </a:r>
            <a:r>
              <a:rPr lang="ko-KR" altLang="en-US" sz="1800" dirty="0" err="1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농축협</a:t>
            </a:r>
            <a:r>
              <a:rPr lang="en-US" altLang="ko-KR" sz="18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8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45" name="AutoShape 290"/>
          <p:cNvSpPr>
            <a:spLocks noChangeArrowheads="1"/>
          </p:cNvSpPr>
          <p:nvPr/>
        </p:nvSpPr>
        <p:spPr bwMode="auto">
          <a:xfrm>
            <a:off x="5004456" y="1678964"/>
            <a:ext cx="4064283" cy="864132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43" name="AutoShape 290"/>
          <p:cNvSpPr>
            <a:spLocks noChangeArrowheads="1"/>
          </p:cNvSpPr>
          <p:nvPr/>
        </p:nvSpPr>
        <p:spPr bwMode="auto">
          <a:xfrm>
            <a:off x="4956831" y="3301823"/>
            <a:ext cx="4064283" cy="989998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cxnSp>
        <p:nvCxnSpPr>
          <p:cNvPr id="64519" name="꺾인 연결선 163"/>
          <p:cNvCxnSpPr>
            <a:cxnSpLocks noChangeShapeType="1"/>
          </p:cNvCxnSpPr>
          <p:nvPr/>
        </p:nvCxnSpPr>
        <p:spPr bwMode="auto">
          <a:xfrm flipV="1">
            <a:off x="4399151" y="2127250"/>
            <a:ext cx="636587" cy="320675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chemeClr val="tx1"/>
            </a:solidFill>
            <a:miter lim="800000"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0" name="직선 화살표 연결선 172"/>
          <p:cNvCxnSpPr>
            <a:cxnSpLocks noChangeShapeType="1"/>
          </p:cNvCxnSpPr>
          <p:nvPr/>
        </p:nvCxnSpPr>
        <p:spPr bwMode="auto">
          <a:xfrm rot="16200000" flipH="1">
            <a:off x="2175063" y="4643438"/>
            <a:ext cx="571500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1" name="직선 화살표 연결선 174"/>
          <p:cNvCxnSpPr>
            <a:cxnSpLocks noChangeShapeType="1"/>
          </p:cNvCxnSpPr>
          <p:nvPr/>
        </p:nvCxnSpPr>
        <p:spPr bwMode="auto">
          <a:xfrm rot="5400000">
            <a:off x="6547644" y="2904332"/>
            <a:ext cx="7635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직선 화살표 연결선 175"/>
          <p:cNvCxnSpPr>
            <a:cxnSpLocks noChangeShapeType="1"/>
          </p:cNvCxnSpPr>
          <p:nvPr/>
        </p:nvCxnSpPr>
        <p:spPr bwMode="auto">
          <a:xfrm rot="5400000">
            <a:off x="6715125" y="4643438"/>
            <a:ext cx="42862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4523" name="직선 화살표 연결선 31"/>
          <p:cNvCxnSpPr>
            <a:cxnSpLocks noChangeShapeType="1"/>
          </p:cNvCxnSpPr>
          <p:nvPr/>
        </p:nvCxnSpPr>
        <p:spPr bwMode="auto">
          <a:xfrm rot="5400000">
            <a:off x="2078226" y="2881313"/>
            <a:ext cx="763587" cy="1587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524" name="AutoShape 4"/>
          <p:cNvSpPr>
            <a:spLocks noChangeArrowheads="1"/>
          </p:cNvSpPr>
          <p:nvPr/>
        </p:nvSpPr>
        <p:spPr bwMode="auto">
          <a:xfrm>
            <a:off x="755650" y="333375"/>
            <a:ext cx="748823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대출 절차</a:t>
            </a:r>
          </a:p>
        </p:txBody>
      </p:sp>
      <p:sp>
        <p:nvSpPr>
          <p:cNvPr id="64525" name="Text Box 34"/>
          <p:cNvSpPr txBox="1">
            <a:spLocks noChangeArrowheads="1"/>
          </p:cNvSpPr>
          <p:nvPr/>
        </p:nvSpPr>
        <p:spPr bwMode="auto">
          <a:xfrm>
            <a:off x="539750" y="1773238"/>
            <a:ext cx="3887788" cy="6111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사업신청 및 대상선정 통보</a:t>
            </a:r>
            <a:endParaRPr lang="en-US" altLang="ko-KR" sz="16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/>
            <a:r>
              <a:rPr lang="ko-KR" altLang="en-US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신용조사 의뢰 및 발급</a:t>
            </a:r>
            <a:r>
              <a:rPr lang="en-US" altLang="ko-KR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시▪군 ↔ 농▪축협</a:t>
            </a:r>
            <a:r>
              <a:rPr lang="en-US" altLang="ko-KR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ko-KR" altLang="en-US" sz="16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AutoShape 290"/>
          <p:cNvSpPr>
            <a:spLocks noChangeArrowheads="1"/>
          </p:cNvSpPr>
          <p:nvPr/>
        </p:nvSpPr>
        <p:spPr bwMode="auto">
          <a:xfrm>
            <a:off x="642940" y="4957023"/>
            <a:ext cx="3929060" cy="918514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4527" name="Text Box 34"/>
          <p:cNvSpPr txBox="1">
            <a:spLocks noChangeArrowheads="1"/>
          </p:cNvSpPr>
          <p:nvPr/>
        </p:nvSpPr>
        <p:spPr bwMode="auto">
          <a:xfrm>
            <a:off x="418152" y="4995736"/>
            <a:ext cx="4214812" cy="6254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사업실시</a:t>
            </a:r>
            <a:r>
              <a:rPr lang="en-US" altLang="ko-KR" sz="1800" dirty="0">
                <a:latin typeface="HY동녘B" pitchFamily="18" charset="-127"/>
                <a:ea typeface="HY동녘B" pitchFamily="18" charset="-127"/>
              </a:rPr>
              <a:t>/</a:t>
            </a: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실적확인</a:t>
            </a:r>
            <a:r>
              <a:rPr lang="en-US" altLang="ko-KR" sz="14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400" dirty="0">
                <a:latin typeface="HY동녘B" pitchFamily="18" charset="-127"/>
                <a:ea typeface="HY동녘B" pitchFamily="18" charset="-127"/>
              </a:rPr>
              <a:t>사업추진실적확인서</a:t>
            </a:r>
            <a:r>
              <a:rPr lang="en-US" altLang="ko-KR" sz="1400" dirty="0">
                <a:latin typeface="HY동녘B" pitchFamily="18" charset="-127"/>
                <a:ea typeface="HY동녘B" pitchFamily="18" charset="-127"/>
              </a:rPr>
              <a:t>)</a:t>
            </a:r>
          </a:p>
          <a:p>
            <a:pPr algn="ctr" eaLnBrk="1" hangingPunct="1"/>
            <a:endParaRPr lang="en-US" altLang="ko-KR" sz="300" dirty="0">
              <a:latin typeface="HY동녘B" pitchFamily="18" charset="-127"/>
              <a:ea typeface="HY동녘B" pitchFamily="18" charset="-127"/>
            </a:endParaRPr>
          </a:p>
          <a:p>
            <a:pPr algn="ctr" eaLnBrk="1" hangingPunct="1"/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사업실적 확인</a:t>
            </a:r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/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통보 </a:t>
            </a:r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사업주관기관</a:t>
            </a:r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) ⇒ 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대출기관</a:t>
            </a:r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14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4528" name="Text Box 34"/>
          <p:cNvSpPr txBox="1">
            <a:spLocks noChangeArrowheads="1"/>
          </p:cNvSpPr>
          <p:nvPr/>
        </p:nvSpPr>
        <p:spPr bwMode="auto">
          <a:xfrm>
            <a:off x="4840288" y="1742281"/>
            <a:ext cx="4214812" cy="6731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대출심사</a:t>
            </a:r>
            <a:r>
              <a:rPr lang="en-US" altLang="ko-KR" sz="1800" dirty="0"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채권보전심사</a:t>
            </a:r>
            <a:r>
              <a:rPr lang="en-US" altLang="ko-KR" sz="1800" dirty="0">
                <a:latin typeface="HY동녘B" pitchFamily="18" charset="-127"/>
                <a:ea typeface="HY동녘B" pitchFamily="18" charset="-127"/>
              </a:rPr>
              <a:t>)</a:t>
            </a:r>
          </a:p>
          <a:p>
            <a:pPr algn="ctr" eaLnBrk="1" hangingPunct="1"/>
            <a:endParaRPr lang="en-US" altLang="ko-KR" sz="300" dirty="0">
              <a:latin typeface="HY동녘B" pitchFamily="18" charset="-127"/>
              <a:ea typeface="HY동녘B" pitchFamily="18" charset="-127"/>
            </a:endParaRPr>
          </a:p>
          <a:p>
            <a:pPr algn="ctr" eaLnBrk="1" hangingPunct="1"/>
            <a:endParaRPr lang="en-US" altLang="ko-KR" sz="100" dirty="0">
              <a:latin typeface="HY동녘B" pitchFamily="18" charset="-127"/>
              <a:ea typeface="HY동녘B" pitchFamily="18" charset="-127"/>
            </a:endParaRPr>
          </a:p>
          <a:p>
            <a:pPr algn="ctr" eaLnBrk="1" hangingPunct="1"/>
            <a:r>
              <a:rPr lang="en-US" altLang="ko-KR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담보평가 및 대출가능금액산출</a:t>
            </a:r>
            <a:r>
              <a:rPr lang="en-US" altLang="ko-KR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)</a:t>
            </a:r>
            <a:endParaRPr lang="en-US" altLang="ko-KR" sz="1600" dirty="0"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64529" name="Text Box 34"/>
          <p:cNvSpPr txBox="1">
            <a:spLocks noChangeArrowheads="1"/>
          </p:cNvSpPr>
          <p:nvPr/>
        </p:nvSpPr>
        <p:spPr bwMode="auto">
          <a:xfrm>
            <a:off x="5076825" y="3341688"/>
            <a:ext cx="3671888" cy="808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대출실행 및 대출금지급</a:t>
            </a:r>
          </a:p>
          <a:p>
            <a:pPr algn="ctr" eaLnBrk="1" hangingPunct="1"/>
            <a:endParaRPr lang="en-US" altLang="ko-KR" sz="100" dirty="0">
              <a:latin typeface="HY동녘B" pitchFamily="18" charset="-127"/>
              <a:ea typeface="HY동녘B" pitchFamily="18" charset="-127"/>
            </a:endParaRPr>
          </a:p>
          <a:p>
            <a:pPr algn="ctr" eaLnBrk="1" hangingPunct="1"/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* 시설자금</a:t>
            </a:r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(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농지구입자금</a:t>
            </a:r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)→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시설공여자</a:t>
            </a:r>
          </a:p>
          <a:p>
            <a:pPr eaLnBrk="1" hangingPunct="1"/>
            <a:r>
              <a:rPr lang="en-US" altLang="ko-KR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   * </a:t>
            </a:r>
            <a:r>
              <a:rPr lang="ko-KR" altLang="en-US" sz="14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운전자금→사업대상자   </a:t>
            </a:r>
          </a:p>
        </p:txBody>
      </p:sp>
      <p:sp>
        <p:nvSpPr>
          <p:cNvPr id="3" name="AutoShape 290"/>
          <p:cNvSpPr>
            <a:spLocks noChangeArrowheads="1"/>
          </p:cNvSpPr>
          <p:nvPr/>
        </p:nvSpPr>
        <p:spPr bwMode="auto">
          <a:xfrm>
            <a:off x="4956147" y="4960926"/>
            <a:ext cx="3867152" cy="761149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 algn="ctr">
            <a:noFill/>
            <a:round/>
            <a:headEnd/>
            <a:tailEnd/>
          </a:ln>
          <a:effectLst>
            <a:reflection blurRad="6350" stA="50000" endA="300" endPos="55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4531" name="Text Box 34"/>
          <p:cNvSpPr txBox="1">
            <a:spLocks noChangeArrowheads="1"/>
          </p:cNvSpPr>
          <p:nvPr/>
        </p:nvSpPr>
        <p:spPr bwMode="auto">
          <a:xfrm>
            <a:off x="5003800" y="5013325"/>
            <a:ext cx="3887788" cy="611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1800" dirty="0">
                <a:latin typeface="HY동녘B" pitchFamily="18" charset="-127"/>
                <a:ea typeface="HY동녘B" pitchFamily="18" charset="-127"/>
              </a:rPr>
              <a:t>사후관리</a:t>
            </a:r>
            <a:endParaRPr lang="en-US" altLang="ko-KR" sz="1600" dirty="0">
              <a:solidFill>
                <a:srgbClr val="0000FF"/>
              </a:solidFill>
              <a:latin typeface="HY울릉도M" pitchFamily="18" charset="-127"/>
              <a:ea typeface="HY울릉도M" pitchFamily="18" charset="-127"/>
            </a:endParaRPr>
          </a:p>
          <a:p>
            <a:pPr algn="ctr" eaLnBrk="1" hangingPunct="1"/>
            <a:r>
              <a:rPr lang="ko-KR" altLang="en-US" sz="1600" dirty="0">
                <a:solidFill>
                  <a:srgbClr val="0000FF"/>
                </a:solidFill>
                <a:latin typeface="HY울릉도M" pitchFamily="18" charset="-127"/>
                <a:ea typeface="HY울릉도M" pitchFamily="18" charset="-127"/>
              </a:rPr>
              <a:t>사업승계 및 농지매도절차 등</a:t>
            </a: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241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4"/>
          <p:cNvSpPr>
            <a:spLocks noChangeArrowheads="1"/>
          </p:cNvSpPr>
          <p:nvPr/>
        </p:nvSpPr>
        <p:spPr bwMode="auto">
          <a:xfrm>
            <a:off x="755650" y="333375"/>
            <a:ext cx="748823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농업자금 대출의 기본흐름</a:t>
            </a:r>
          </a:p>
        </p:txBody>
      </p:sp>
      <p:grpSp>
        <p:nvGrpSpPr>
          <p:cNvPr id="65539" name="그룹 19"/>
          <p:cNvGrpSpPr>
            <a:grpSpLocks/>
          </p:cNvGrpSpPr>
          <p:nvPr/>
        </p:nvGrpSpPr>
        <p:grpSpPr bwMode="auto">
          <a:xfrm>
            <a:off x="681038" y="1571625"/>
            <a:ext cx="7781925" cy="4378325"/>
            <a:chOff x="681038" y="1143000"/>
            <a:chExt cx="7781925" cy="4788062"/>
          </a:xfrm>
        </p:grpSpPr>
        <p:sp>
          <p:nvSpPr>
            <p:cNvPr id="65540" name="AutoShape 50"/>
            <p:cNvSpPr>
              <a:spLocks noChangeArrowheads="1"/>
            </p:cNvSpPr>
            <p:nvPr/>
          </p:nvSpPr>
          <p:spPr bwMode="auto">
            <a:xfrm rot="5400000" flipV="1">
              <a:off x="3214687" y="-192087"/>
              <a:ext cx="2714625" cy="7385050"/>
            </a:xfrm>
            <a:prstGeom prst="rightArrow">
              <a:avLst>
                <a:gd name="adj1" fmla="val 66157"/>
                <a:gd name="adj2" fmla="val 13190"/>
              </a:avLst>
            </a:prstGeom>
            <a:gradFill rotWithShape="0">
              <a:gsLst>
                <a:gs pos="0">
                  <a:srgbClr val="C0C0C0"/>
                </a:gs>
                <a:gs pos="100000">
                  <a:srgbClr val="FFFFFF"/>
                </a:gs>
              </a:gsLst>
              <a:lin ang="162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eaVert"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ko-KR" sz="1400">
                <a:ea typeface="가는으뜸체"/>
                <a:cs typeface="가는으뜸체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779463" y="1143000"/>
              <a:ext cx="7585075" cy="857615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>
                <a:defRPr/>
              </a:pPr>
              <a:r>
                <a:rPr lang="ko-KR" altLang="en-US" sz="2800" b="1" dirty="0">
                  <a:solidFill>
                    <a:schemeClr val="tx1"/>
                  </a:solidFill>
                  <a:latin typeface="HY견고딕" panose="02030600000101010101" pitchFamily="18" charset="-127"/>
                  <a:ea typeface="HY견고딕" panose="02030600000101010101" pitchFamily="18" charset="-127"/>
                </a:rPr>
                <a:t>농업자금 대출의 고려사항</a:t>
              </a:r>
            </a:p>
          </p:txBody>
        </p:sp>
        <p:sp>
          <p:nvSpPr>
            <p:cNvPr id="23" name="모서리가 둥근 직사각형 22"/>
            <p:cNvSpPr/>
            <p:nvPr/>
          </p:nvSpPr>
          <p:spPr bwMode="auto">
            <a:xfrm>
              <a:off x="681038" y="2924201"/>
              <a:ext cx="2439987" cy="1218716"/>
            </a:xfrm>
            <a:prstGeom prst="roundRect">
              <a:avLst>
                <a:gd name="adj" fmla="val 5069"/>
              </a:avLst>
            </a:prstGeom>
            <a:solidFill>
              <a:srgbClr val="FFCCFF"/>
            </a:solidFill>
            <a:ln>
              <a:solidFill>
                <a:srgbClr val="FF99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defRPr/>
              </a:pPr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당해 대출을 </a:t>
              </a:r>
            </a:p>
            <a:p>
              <a:pPr algn="ctr">
                <a:defRPr/>
              </a:pPr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신용으로 대출할 </a:t>
              </a:r>
              <a:b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</a:br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것인가</a:t>
              </a:r>
              <a:r>
                <a:rPr lang="en-US" altLang="ko-KR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?</a:t>
              </a:r>
            </a:p>
          </p:txBody>
        </p:sp>
        <p:sp>
          <p:nvSpPr>
            <p:cNvPr id="25" name="모서리가 둥근 직사각형 24"/>
            <p:cNvSpPr/>
            <p:nvPr/>
          </p:nvSpPr>
          <p:spPr bwMode="auto">
            <a:xfrm>
              <a:off x="3384550" y="2924201"/>
              <a:ext cx="2439988" cy="1218716"/>
            </a:xfrm>
            <a:prstGeom prst="roundRect">
              <a:avLst>
                <a:gd name="adj" fmla="val 5069"/>
              </a:avLst>
            </a:prstGeom>
            <a:solidFill>
              <a:srgbClr val="FFCCFF"/>
            </a:solidFill>
            <a:ln>
              <a:solidFill>
                <a:srgbClr val="FF99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defRPr/>
              </a:pPr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담보를 제공하고 </a:t>
              </a:r>
              <a:b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</a:br>
              <a:r>
                <a:rPr lang="ko-KR" altLang="en-US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대출할 것인가</a:t>
              </a:r>
              <a:r>
                <a:rPr lang="en-US" altLang="ko-KR" sz="2000" b="1" dirty="0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?</a:t>
              </a:r>
            </a:p>
          </p:txBody>
        </p:sp>
        <p:sp>
          <p:nvSpPr>
            <p:cNvPr id="26" name="모서리가 둥근 직사각형 25"/>
            <p:cNvSpPr/>
            <p:nvPr/>
          </p:nvSpPr>
          <p:spPr bwMode="auto">
            <a:xfrm>
              <a:off x="747713" y="5000532"/>
              <a:ext cx="7583487" cy="930530"/>
            </a:xfrm>
            <a:prstGeom prst="roundRect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ko-KR" altLang="en-US" sz="2400" b="1" dirty="0"/>
                <a:t>대출 여부 최종 결정 </a:t>
              </a:r>
              <a:r>
                <a:rPr lang="en-US" altLang="ko-KR" sz="2400" b="1" dirty="0"/>
                <a:t>: </a:t>
              </a:r>
              <a:r>
                <a:rPr lang="ko-KR" altLang="en-US" sz="2400" b="1" dirty="0"/>
                <a:t>신용등급</a:t>
              </a:r>
              <a:r>
                <a:rPr lang="en-US" altLang="ko-KR" sz="2400" b="1" dirty="0"/>
                <a:t>, </a:t>
              </a:r>
              <a:r>
                <a:rPr lang="ko-KR" altLang="en-US" sz="2400" b="1" dirty="0"/>
                <a:t>담보</a:t>
              </a:r>
              <a:r>
                <a:rPr lang="en-US" altLang="ko-KR" sz="2400" b="1" dirty="0"/>
                <a:t> OK</a:t>
              </a:r>
              <a:endParaRPr lang="ko-KR" altLang="en-US" sz="2400" b="1" dirty="0"/>
            </a:p>
          </p:txBody>
        </p:sp>
        <p:sp>
          <p:nvSpPr>
            <p:cNvPr id="27" name="모서리가 둥근 직사각형 26"/>
            <p:cNvSpPr/>
            <p:nvPr/>
          </p:nvSpPr>
          <p:spPr bwMode="auto">
            <a:xfrm>
              <a:off x="6022975" y="2924201"/>
              <a:ext cx="2439988" cy="1218716"/>
            </a:xfrm>
            <a:prstGeom prst="roundRect">
              <a:avLst>
                <a:gd name="adj" fmla="val 5069"/>
              </a:avLst>
            </a:prstGeom>
            <a:solidFill>
              <a:srgbClr val="FFCCFF"/>
            </a:solidFill>
            <a:ln>
              <a:solidFill>
                <a:srgbClr val="FF9999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>
                <a:defRPr/>
              </a:pPr>
              <a:r>
                <a:rPr lang="ko-KR" altLang="en-US" sz="2000" b="1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농신보의 보증서를 제공하고 대출할 </a:t>
              </a:r>
              <a:br>
                <a:rPr lang="ko-KR" altLang="en-US" sz="2000" b="1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</a:br>
              <a:r>
                <a:rPr lang="ko-KR" altLang="en-US" sz="2000" b="1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것인가</a:t>
              </a:r>
              <a:r>
                <a:rPr lang="en-US" altLang="ko-KR" sz="2000" b="1" smtClean="0">
                  <a:latin typeface="맑은 고딕" pitchFamily="50" charset="-127"/>
                  <a:ea typeface="맑은 고딕" pitchFamily="50" charset="-127"/>
                  <a:cs typeface="가는으뜸체" pitchFamily="18" charset="-127"/>
                </a:rPr>
                <a:t>?</a:t>
              </a:r>
            </a:p>
          </p:txBody>
        </p:sp>
        <p:sp>
          <p:nvSpPr>
            <p:cNvPr id="65546" name="모서리가 둥근 직사각형 20"/>
            <p:cNvSpPr>
              <a:spLocks noChangeArrowheads="1"/>
            </p:cNvSpPr>
            <p:nvPr/>
          </p:nvSpPr>
          <p:spPr bwMode="auto">
            <a:xfrm>
              <a:off x="2266950" y="2133600"/>
              <a:ext cx="5184775" cy="576263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B6DCDF"/>
              </a:solidFill>
              <a:round/>
              <a:headEnd/>
              <a:tailEnd type="triangle" w="med" len="med"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2400" b="1">
                  <a:latin typeface="맑은 고딕" pitchFamily="50" charset="-127"/>
                  <a:ea typeface="맑은 고딕" pitchFamily="50" charset="-127"/>
                  <a:cs typeface="가는으뜸체"/>
                </a:rPr>
                <a:t>대출심사 결과 </a:t>
              </a:r>
              <a:r>
                <a:rPr lang="en-US" altLang="ko-KR" sz="2400" b="1">
                  <a:latin typeface="맑은 고딕" pitchFamily="50" charset="-127"/>
                  <a:ea typeface="맑은 고딕" pitchFamily="50" charset="-127"/>
                  <a:cs typeface="가는으뜸체"/>
                </a:rPr>
                <a:t>: </a:t>
              </a:r>
              <a:r>
                <a:rPr lang="ko-KR" altLang="en-US" sz="2400" b="1">
                  <a:latin typeface="맑은 고딕" pitchFamily="50" charset="-127"/>
                  <a:ea typeface="맑은 고딕" pitchFamily="50" charset="-127"/>
                  <a:cs typeface="가는으뜸체"/>
                </a:rPr>
                <a:t>신용등급산출 → </a:t>
              </a:r>
              <a:r>
                <a:rPr lang="en-US" altLang="ko-KR" sz="2400" b="1">
                  <a:latin typeface="맑은 고딕" pitchFamily="50" charset="-127"/>
                  <a:ea typeface="맑은 고딕" pitchFamily="50" charset="-127"/>
                  <a:cs typeface="가는으뜸체"/>
                </a:rPr>
                <a:t>??</a:t>
              </a: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946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90"/>
          <p:cNvSpPr>
            <a:spLocks noChangeArrowheads="1"/>
          </p:cNvSpPr>
          <p:nvPr/>
        </p:nvSpPr>
        <p:spPr bwMode="auto">
          <a:xfrm>
            <a:off x="539552" y="3933056"/>
            <a:ext cx="8136904" cy="194421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9" name="AutoShape 290"/>
          <p:cNvSpPr>
            <a:spLocks noChangeArrowheads="1"/>
          </p:cNvSpPr>
          <p:nvPr/>
        </p:nvSpPr>
        <p:spPr bwMode="auto">
          <a:xfrm>
            <a:off x="539552" y="1484784"/>
            <a:ext cx="8136904" cy="194421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539750" y="1509713"/>
            <a:ext cx="3000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000" b="1">
                <a:latin typeface="농협체M" pitchFamily="18" charset="-127"/>
                <a:ea typeface="농협체M" pitchFamily="18" charset="-127"/>
              </a:rPr>
              <a:t>  </a:t>
            </a: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사 업 목 적</a:t>
            </a:r>
          </a:p>
        </p:txBody>
      </p:sp>
      <p:sp>
        <p:nvSpPr>
          <p:cNvPr id="66565" name="TextBox 6"/>
          <p:cNvSpPr txBox="1">
            <a:spLocks noChangeArrowheads="1"/>
          </p:cNvSpPr>
          <p:nvPr/>
        </p:nvSpPr>
        <p:spPr bwMode="auto">
          <a:xfrm>
            <a:off x="755650" y="2060575"/>
            <a:ext cx="78581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ko-KR" altLang="en-US" sz="2000">
                <a:latin typeface="농협희망"/>
                <a:ea typeface="농협희망"/>
                <a:cs typeface="농협희망"/>
              </a:rPr>
              <a:t> 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농업발전을 이끌어 나갈 유망한 예비 농업인 및 우수 농업경영인을 </a:t>
            </a:r>
            <a:endParaRPr lang="en-US" altLang="ko-KR" sz="1800" b="1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800" b="1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발굴하여 일정기간 동안 교육</a:t>
            </a:r>
            <a:r>
              <a:rPr lang="en-US" altLang="ko-KR" sz="1800" b="1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컨설팅</a:t>
            </a:r>
            <a:r>
              <a:rPr lang="en-US" altLang="ko-KR" sz="1800" b="1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영농자금 등 종합적인 지원을 </a:t>
            </a:r>
            <a:endParaRPr lang="en-US" altLang="ko-KR" sz="1800" b="1">
              <a:latin typeface="굴림체" pitchFamily="49" charset="-127"/>
              <a:ea typeface="굴림체" pitchFamily="49" charset="-127"/>
            </a:endParaRPr>
          </a:p>
          <a:p>
            <a:pPr eaLnBrk="1" hangingPunct="1"/>
            <a:r>
              <a:rPr lang="en-US" altLang="ko-KR" sz="1800" b="1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통한 정예 농업인력 육성</a:t>
            </a:r>
            <a:endParaRPr lang="en-US" altLang="ko-KR" sz="1800" b="1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66566" name="TextBox 9"/>
          <p:cNvSpPr txBox="1">
            <a:spLocks noChangeArrowheads="1"/>
          </p:cNvSpPr>
          <p:nvPr/>
        </p:nvSpPr>
        <p:spPr bwMode="auto">
          <a:xfrm>
            <a:off x="500063" y="4114800"/>
            <a:ext cx="2571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지 원 대 상 자</a:t>
            </a:r>
          </a:p>
        </p:txBody>
      </p:sp>
      <p:sp>
        <p:nvSpPr>
          <p:cNvPr id="66567" name="TextBox 10"/>
          <p:cNvSpPr txBox="1">
            <a:spLocks noChangeArrowheads="1"/>
          </p:cNvSpPr>
          <p:nvPr/>
        </p:nvSpPr>
        <p:spPr bwMode="auto">
          <a:xfrm>
            <a:off x="785813" y="4708525"/>
            <a:ext cx="8143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l"/>
            </a:pPr>
            <a:r>
              <a:rPr lang="ko-KR" altLang="en-US" sz="2000">
                <a:latin typeface="농협희망"/>
                <a:ea typeface="농협희망"/>
                <a:cs typeface="농협희망"/>
              </a:rPr>
              <a:t>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읍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면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동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농업기술센터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군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도의 심사 및 추천을 거처 </a:t>
            </a:r>
            <a:endParaRPr lang="en-US" altLang="ko-KR" sz="20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</a:pP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   후계농업경영인 육성자금 지원대상자로 선정된 자</a:t>
            </a:r>
            <a:endParaRPr lang="en-US" altLang="ko-KR" sz="2000" b="1"/>
          </a:p>
          <a:p>
            <a:pPr eaLnBrk="1" hangingPunct="1"/>
            <a:endParaRPr lang="ko-KR" altLang="ko-KR" sz="1800"/>
          </a:p>
        </p:txBody>
      </p:sp>
      <p:sp>
        <p:nvSpPr>
          <p:cNvPr id="66568" name="AutoShape 4"/>
          <p:cNvSpPr>
            <a:spLocks noChangeArrowheads="1"/>
          </p:cNvSpPr>
          <p:nvPr/>
        </p:nvSpPr>
        <p:spPr bwMode="auto">
          <a:xfrm>
            <a:off x="857250" y="500063"/>
            <a:ext cx="7488238" cy="7191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사업목적 및 지원대상자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12488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90"/>
          <p:cNvSpPr>
            <a:spLocks noChangeArrowheads="1"/>
          </p:cNvSpPr>
          <p:nvPr/>
        </p:nvSpPr>
        <p:spPr bwMode="auto">
          <a:xfrm>
            <a:off x="539552" y="2094048"/>
            <a:ext cx="8136904" cy="3658915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5364" name="TextBox 10"/>
          <p:cNvSpPr txBox="1">
            <a:spLocks noChangeArrowheads="1"/>
          </p:cNvSpPr>
          <p:nvPr/>
        </p:nvSpPr>
        <p:spPr bwMode="auto">
          <a:xfrm>
            <a:off x="714375" y="2492375"/>
            <a:ext cx="814387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800" dirty="0" smtClean="0">
                <a:latin typeface="농협희망"/>
                <a:ea typeface="농협희망"/>
                <a:cs typeface="농협희망"/>
              </a:rPr>
              <a:t> </a:t>
            </a:r>
            <a:r>
              <a:rPr lang="ko-KR" altLang="en-US" sz="1800" b="1" dirty="0" smtClean="0"/>
              <a:t>연령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신청일 현재 </a:t>
            </a:r>
            <a:r>
              <a:rPr lang="en-US" altLang="ko-KR" sz="1800" b="1" dirty="0" smtClean="0"/>
              <a:t>18</a:t>
            </a:r>
            <a:r>
              <a:rPr lang="ko-KR" altLang="en-US" sz="1800" b="1" dirty="0" err="1" smtClean="0"/>
              <a:t>세이상</a:t>
            </a:r>
            <a:r>
              <a:rPr lang="ko-KR" altLang="en-US" sz="1800" b="1" dirty="0" smtClean="0"/>
              <a:t> </a:t>
            </a:r>
            <a:r>
              <a:rPr lang="en-US" altLang="ko-KR" sz="1800" b="1" dirty="0" smtClean="0"/>
              <a:t>~ 50</a:t>
            </a:r>
            <a:r>
              <a:rPr lang="ko-KR" altLang="en-US" sz="1800" b="1" dirty="0" smtClean="0"/>
              <a:t>세 </a:t>
            </a:r>
            <a:r>
              <a:rPr lang="ko-KR" altLang="en-US" sz="1800" b="1" dirty="0" err="1" smtClean="0"/>
              <a:t>미만인자</a:t>
            </a:r>
            <a:endParaRPr lang="en-US" altLang="ko-KR" sz="1800" b="1" dirty="0" smtClean="0"/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800" b="1" dirty="0" smtClean="0"/>
              <a:t> 병역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병역필</a:t>
            </a:r>
            <a:r>
              <a:rPr lang="en-US" altLang="ko-KR" sz="1800" b="1" dirty="0" smtClean="0"/>
              <a:t>, </a:t>
            </a:r>
            <a:r>
              <a:rPr lang="ko-KR" altLang="en-US" sz="1800" b="1" dirty="0" smtClean="0"/>
              <a:t>병역면제자</a:t>
            </a:r>
            <a:r>
              <a:rPr lang="en-US" altLang="ko-KR" sz="1800" b="1" dirty="0" smtClean="0"/>
              <a:t>(</a:t>
            </a:r>
            <a:r>
              <a:rPr lang="ko-KR" altLang="en-US" sz="1800" b="1" dirty="0" smtClean="0"/>
              <a:t>여성포함</a:t>
            </a:r>
            <a:r>
              <a:rPr lang="en-US" altLang="ko-KR" sz="1800" b="1" dirty="0" smtClean="0"/>
              <a:t>) </a:t>
            </a:r>
            <a:r>
              <a:rPr lang="ko-KR" altLang="en-US" sz="1800" b="1" dirty="0" smtClean="0"/>
              <a:t>또는 산업기능요원 편입대상자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800" b="1" dirty="0" smtClean="0"/>
              <a:t> 영농경력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/>
              <a:t>영농에 종사한 경력이 없거나 종사한지 </a:t>
            </a:r>
            <a:r>
              <a:rPr lang="en-US" altLang="ko-KR" sz="1800" b="1" dirty="0" smtClean="0"/>
              <a:t>10</a:t>
            </a:r>
            <a:r>
              <a:rPr lang="ko-KR" altLang="en-US" sz="1800" b="1" dirty="0" smtClean="0"/>
              <a:t>년이 지나지 아니한 자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ko-KR" altLang="en-US" sz="1800" b="1" dirty="0" smtClean="0"/>
              <a:t> 교육실적 </a:t>
            </a:r>
            <a:r>
              <a:rPr lang="en-US" altLang="ko-KR" sz="1800" b="1" dirty="0" smtClean="0"/>
              <a:t>: </a:t>
            </a:r>
            <a:r>
              <a:rPr lang="ko-KR" altLang="en-US" sz="1800" b="1" dirty="0" smtClean="0">
                <a:latin typeface="+mn-lt"/>
              </a:rPr>
              <a:t>대학의 농업관련 학과나 </a:t>
            </a:r>
            <a:r>
              <a:rPr lang="ko-KR" altLang="en-US" sz="1800" b="1" dirty="0" err="1" smtClean="0">
                <a:latin typeface="+mn-lt"/>
              </a:rPr>
              <a:t>농업계</a:t>
            </a:r>
            <a:r>
              <a:rPr lang="ko-KR" altLang="en-US" sz="1800" b="1" dirty="0" smtClean="0">
                <a:latin typeface="+mn-lt"/>
              </a:rPr>
              <a:t> 고등학교를 졸업하였거나 시장</a:t>
            </a:r>
            <a:r>
              <a:rPr lang="en-US" altLang="ko-KR" sz="1800" b="1" dirty="0" smtClean="0">
                <a:latin typeface="+mn-lt"/>
                <a:ea typeface="맑은 고딕" pitchFamily="50" charset="-127"/>
              </a:rPr>
              <a:t>•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ko-KR" altLang="en-US" sz="1800" b="1" dirty="0" smtClean="0">
                <a:latin typeface="+mn-lt"/>
                <a:ea typeface="맑은 고딕" pitchFamily="50" charset="-127"/>
              </a:rPr>
              <a:t>                 </a:t>
            </a:r>
            <a:r>
              <a:rPr lang="ko-KR" altLang="en-US" sz="1800" b="1" dirty="0" smtClean="0">
                <a:latin typeface="+mj-lt"/>
                <a:ea typeface="맑은 고딕" pitchFamily="50" charset="-127"/>
              </a:rPr>
              <a:t>군수</a:t>
            </a:r>
            <a:r>
              <a:rPr lang="ko-KR" altLang="en-US" sz="1800" b="1" dirty="0" smtClean="0">
                <a:latin typeface="+mn-lt"/>
                <a:ea typeface="맑은 고딕" pitchFamily="50" charset="-127"/>
              </a:rPr>
              <a:t> 구</a:t>
            </a:r>
            <a:r>
              <a:rPr lang="ko-KR" altLang="en-US" sz="1800" b="1" dirty="0" smtClean="0">
                <a:latin typeface="+mn-lt"/>
              </a:rPr>
              <a:t>청장이 인정한 농업교육기관에서 관련 교육을 이수한 자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  <a:defRPr/>
            </a:pP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경영정보등록</a:t>
            </a:r>
            <a:r>
              <a:rPr lang="en-US" altLang="ko-KR" sz="1800" b="1" dirty="0" smtClean="0"/>
              <a:t> : </a:t>
            </a:r>
            <a:r>
              <a:rPr lang="en-US" altLang="ko-KR" sz="1800" b="1" dirty="0" err="1" smtClean="0"/>
              <a:t>농업경영정보를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등록한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농업인</a:t>
            </a:r>
            <a:r>
              <a:rPr lang="en-US" altLang="ko-KR" sz="1800" b="1" dirty="0" smtClean="0"/>
              <a:t>(</a:t>
            </a:r>
            <a:r>
              <a:rPr lang="en-US" altLang="ko-KR" sz="1800" b="1" dirty="0" err="1" smtClean="0"/>
              <a:t>등록예정자</a:t>
            </a:r>
            <a:r>
              <a:rPr lang="en-US" altLang="ko-KR" sz="1800" b="1" dirty="0" smtClean="0"/>
              <a:t> </a:t>
            </a:r>
            <a:r>
              <a:rPr lang="en-US" altLang="ko-KR" sz="1800" b="1" dirty="0" err="1" smtClean="0"/>
              <a:t>포함</a:t>
            </a:r>
            <a:r>
              <a:rPr lang="en-US" altLang="ko-KR" sz="1800" b="1" dirty="0" smtClean="0"/>
              <a:t>)</a:t>
            </a:r>
            <a:endParaRPr lang="en-US" altLang="ko-KR" sz="1800" dirty="0" smtClean="0"/>
          </a:p>
          <a:p>
            <a:pPr eaLnBrk="1" hangingPunct="1">
              <a:defRPr/>
            </a:pPr>
            <a:endParaRPr lang="ko-KR" altLang="ko-KR" sz="1800" dirty="0" smtClean="0"/>
          </a:p>
        </p:txBody>
      </p:sp>
      <p:sp>
        <p:nvSpPr>
          <p:cNvPr id="67588" name="AutoShape 4"/>
          <p:cNvSpPr>
            <a:spLocks noChangeArrowheads="1"/>
          </p:cNvSpPr>
          <p:nvPr/>
        </p:nvSpPr>
        <p:spPr bwMode="auto">
          <a:xfrm>
            <a:off x="857250" y="765175"/>
            <a:ext cx="748823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지 원 자 격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6012160" y="1844824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rtlCol="0" anchor="ctr"/>
          <a:lstStyle/>
          <a:p>
            <a:pPr algn="ctr"/>
            <a:endParaRPr lang="ko-KR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251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290"/>
          <p:cNvSpPr>
            <a:spLocks noChangeArrowheads="1"/>
          </p:cNvSpPr>
          <p:nvPr/>
        </p:nvSpPr>
        <p:spPr bwMode="auto">
          <a:xfrm>
            <a:off x="525725" y="4978162"/>
            <a:ext cx="8169473" cy="102176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4" name="AutoShape 290"/>
          <p:cNvSpPr>
            <a:spLocks noChangeArrowheads="1"/>
          </p:cNvSpPr>
          <p:nvPr/>
        </p:nvSpPr>
        <p:spPr bwMode="auto">
          <a:xfrm>
            <a:off x="485588" y="3248830"/>
            <a:ext cx="8169473" cy="15128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3" name="AutoShape 290"/>
          <p:cNvSpPr>
            <a:spLocks noChangeArrowheads="1"/>
          </p:cNvSpPr>
          <p:nvPr/>
        </p:nvSpPr>
        <p:spPr bwMode="auto">
          <a:xfrm>
            <a:off x="507857" y="1601006"/>
            <a:ext cx="8169473" cy="1512863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68613" name="TextBox 5"/>
          <p:cNvSpPr txBox="1">
            <a:spLocks noChangeArrowheads="1"/>
          </p:cNvSpPr>
          <p:nvPr/>
        </p:nvSpPr>
        <p:spPr bwMode="auto">
          <a:xfrm>
            <a:off x="539750" y="1773238"/>
            <a:ext cx="35274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3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</a:t>
            </a:r>
            <a:r>
              <a:rPr lang="ko-KR" altLang="en-US" sz="2000" b="1">
                <a:latin typeface="농협체M" pitchFamily="18" charset="-127"/>
                <a:ea typeface="농협체M" pitchFamily="18" charset="-127"/>
              </a:rPr>
              <a:t>대출취급 시 적용규정</a:t>
            </a:r>
          </a:p>
        </p:txBody>
      </p:sp>
      <p:sp>
        <p:nvSpPr>
          <p:cNvPr id="68614" name="TextBox 6"/>
          <p:cNvSpPr txBox="1">
            <a:spLocks noChangeArrowheads="1"/>
          </p:cNvSpPr>
          <p:nvPr/>
        </p:nvSpPr>
        <p:spPr bwMode="auto">
          <a:xfrm>
            <a:off x="893763" y="2133600"/>
            <a:ext cx="7858125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ko-KR" altLang="en-US" sz="1800">
                <a:latin typeface="농협희망"/>
                <a:ea typeface="농협희망"/>
                <a:cs typeface="농협희망"/>
              </a:rPr>
              <a:t> </a:t>
            </a:r>
            <a:r>
              <a:rPr lang="ko-KR" altLang="en-US" sz="1800" b="1">
                <a:latin typeface="농협희망"/>
                <a:ea typeface="농협희망"/>
                <a:cs typeface="농협희망"/>
              </a:rPr>
              <a:t>농림사업시행지침 및 농림축산식품분야 재정사업관리 기본규정</a:t>
            </a:r>
            <a:endParaRPr lang="en-US" altLang="ko-KR" sz="800" b="1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buFontTx/>
              <a:buBlip>
                <a:blip r:embed="rId4"/>
              </a:buBlip>
            </a:pPr>
            <a:r>
              <a:rPr lang="en-US" altLang="ko-KR" sz="1800" b="1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금융기관의 여신업무방법</a:t>
            </a:r>
            <a:r>
              <a:rPr lang="en-US" altLang="ko-KR" sz="1800" b="1">
                <a:latin typeface="굴림체" pitchFamily="49" charset="-127"/>
                <a:ea typeface="굴림체" pitchFamily="49" charset="-127"/>
              </a:rPr>
              <a:t> </a:t>
            </a:r>
            <a:r>
              <a:rPr lang="ko-KR" altLang="en-US" sz="1800" b="1">
                <a:latin typeface="굴림체" pitchFamily="49" charset="-127"/>
                <a:ea typeface="굴림체" pitchFamily="49" charset="-127"/>
              </a:rPr>
              <a:t>등 여신관련 제규정</a:t>
            </a:r>
          </a:p>
        </p:txBody>
      </p:sp>
      <p:sp>
        <p:nvSpPr>
          <p:cNvPr id="68615" name="TextBox 9"/>
          <p:cNvSpPr txBox="1">
            <a:spLocks noChangeArrowheads="1"/>
          </p:cNvSpPr>
          <p:nvPr/>
        </p:nvSpPr>
        <p:spPr bwMode="auto">
          <a:xfrm>
            <a:off x="485775" y="331946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3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</a:t>
            </a:r>
            <a:r>
              <a:rPr lang="ko-KR" altLang="en-US" sz="2000" b="1">
                <a:latin typeface="농협체M" pitchFamily="18" charset="-127"/>
                <a:ea typeface="농협체M" pitchFamily="18" charset="-127"/>
              </a:rPr>
              <a:t>대출사무소</a:t>
            </a:r>
          </a:p>
        </p:txBody>
      </p:sp>
      <p:grpSp>
        <p:nvGrpSpPr>
          <p:cNvPr id="68616" name="그룹 16"/>
          <p:cNvGrpSpPr>
            <a:grpSpLocks/>
          </p:cNvGrpSpPr>
          <p:nvPr/>
        </p:nvGrpSpPr>
        <p:grpSpPr bwMode="auto">
          <a:xfrm>
            <a:off x="500063" y="5032375"/>
            <a:ext cx="8286750" cy="1017588"/>
            <a:chOff x="500034" y="3614437"/>
            <a:chExt cx="8286781" cy="1131651"/>
          </a:xfrm>
        </p:grpSpPr>
        <p:sp>
          <p:nvSpPr>
            <p:cNvPr id="68619" name="TextBox 17"/>
            <p:cNvSpPr txBox="1">
              <a:spLocks noChangeArrowheads="1"/>
            </p:cNvSpPr>
            <p:nvPr/>
          </p:nvSpPr>
          <p:spPr bwMode="auto">
            <a:xfrm>
              <a:off x="928660" y="3993422"/>
              <a:ext cx="7858155" cy="75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FontTx/>
                <a:buBlip>
                  <a:blip r:embed="rId4"/>
                </a:buBlip>
              </a:pPr>
              <a:r>
                <a:rPr lang="ko-KR" altLang="en-US" sz="1800" b="1">
                  <a:latin typeface="굴림체" pitchFamily="49" charset="-127"/>
                  <a:ea typeface="굴림체" pitchFamily="49" charset="-127"/>
                </a:rPr>
                <a:t> 금리 고정 </a:t>
              </a:r>
              <a:r>
                <a:rPr lang="en-US" altLang="ko-KR" sz="1800" b="1">
                  <a:latin typeface="굴림체" pitchFamily="49" charset="-127"/>
                  <a:ea typeface="굴림체" pitchFamily="49" charset="-127"/>
                </a:rPr>
                <a:t>2%, </a:t>
              </a:r>
              <a:r>
                <a:rPr lang="ko-KR" altLang="en-US" sz="1800" b="1">
                  <a:latin typeface="굴림체" pitchFamily="49" charset="-127"/>
                  <a:ea typeface="굴림체" pitchFamily="49" charset="-127"/>
                </a:rPr>
                <a:t>대출기간 </a:t>
              </a:r>
              <a:r>
                <a:rPr lang="en-US" altLang="ko-KR" sz="1800" b="1">
                  <a:latin typeface="굴림체" pitchFamily="49" charset="-127"/>
                  <a:ea typeface="굴림체" pitchFamily="49" charset="-127"/>
                </a:rPr>
                <a:t>– 10</a:t>
              </a:r>
              <a:r>
                <a:rPr lang="ko-KR" altLang="en-US" sz="1800" b="1">
                  <a:latin typeface="굴림체" pitchFamily="49" charset="-127"/>
                  <a:ea typeface="굴림체" pitchFamily="49" charset="-127"/>
                </a:rPr>
                <a:t>년 </a:t>
              </a:r>
              <a:r>
                <a:rPr lang="en-US" altLang="ko-KR" sz="1800" b="1">
                  <a:latin typeface="굴림체" pitchFamily="49" charset="-127"/>
                  <a:ea typeface="굴림체" pitchFamily="49" charset="-127"/>
                </a:rPr>
                <a:t>(3</a:t>
              </a:r>
              <a:r>
                <a:rPr lang="ko-KR" altLang="en-US" sz="1800" b="1">
                  <a:latin typeface="굴림체" pitchFamily="49" charset="-127"/>
                  <a:ea typeface="굴림체" pitchFamily="49" charset="-127"/>
                </a:rPr>
                <a:t>년거치 </a:t>
              </a:r>
              <a:r>
                <a:rPr lang="en-US" altLang="ko-KR" sz="1800" b="1">
                  <a:latin typeface="굴림체" pitchFamily="49" charset="-127"/>
                  <a:ea typeface="굴림체" pitchFamily="49" charset="-127"/>
                </a:rPr>
                <a:t>7</a:t>
              </a:r>
              <a:r>
                <a:rPr lang="ko-KR" altLang="en-US" sz="1800" b="1">
                  <a:latin typeface="굴림체" pitchFamily="49" charset="-127"/>
                  <a:ea typeface="굴림체" pitchFamily="49" charset="-127"/>
                </a:rPr>
                <a:t>년균등상환</a:t>
              </a:r>
              <a:r>
                <a:rPr lang="en-US" altLang="ko-KR" sz="1800" b="1">
                  <a:latin typeface="굴림체" pitchFamily="49" charset="-127"/>
                  <a:ea typeface="굴림체" pitchFamily="49" charset="-127"/>
                </a:rPr>
                <a:t>)</a:t>
              </a:r>
              <a:r>
                <a:rPr lang="en-US" altLang="ko-KR" sz="2000" b="1">
                  <a:latin typeface="굴림체" pitchFamily="49" charset="-127"/>
                  <a:ea typeface="굴림체" pitchFamily="49" charset="-127"/>
                </a:rPr>
                <a:t/>
              </a:r>
              <a:br>
                <a:rPr lang="en-US" altLang="ko-KR" sz="2000" b="1">
                  <a:latin typeface="굴림체" pitchFamily="49" charset="-127"/>
                  <a:ea typeface="굴림체" pitchFamily="49" charset="-127"/>
                </a:rPr>
              </a:br>
              <a:r>
                <a:rPr lang="en-US" altLang="ko-KR" sz="2000" b="1">
                  <a:latin typeface="굴림체" pitchFamily="49" charset="-127"/>
                  <a:ea typeface="굴림체" pitchFamily="49" charset="-127"/>
                </a:rPr>
                <a:t>   </a:t>
              </a:r>
              <a:r>
                <a:rPr lang="en-US" altLang="ko-KR" sz="1600" b="1">
                  <a:latin typeface="굴림체" pitchFamily="49" charset="-127"/>
                  <a:ea typeface="굴림체" pitchFamily="49" charset="-127"/>
                </a:rPr>
                <a:t>* </a:t>
              </a:r>
              <a:r>
                <a:rPr lang="ko-KR" altLang="en-US" sz="1600" b="1">
                  <a:latin typeface="굴림체" pitchFamily="49" charset="-127"/>
                  <a:ea typeface="굴림체" pitchFamily="49" charset="-127"/>
                </a:rPr>
                <a:t>변동금리 선택 가능</a:t>
              </a:r>
              <a:endParaRPr lang="en-US" altLang="ko-KR" sz="1600" b="1">
                <a:latin typeface="굴림체" pitchFamily="49" charset="-127"/>
                <a:ea typeface="굴림체" pitchFamily="49" charset="-127"/>
              </a:endParaRPr>
            </a:p>
          </p:txBody>
        </p:sp>
        <p:sp>
          <p:nvSpPr>
            <p:cNvPr id="68620" name="TextBox 18"/>
            <p:cNvSpPr txBox="1">
              <a:spLocks noChangeArrowheads="1"/>
            </p:cNvSpPr>
            <p:nvPr/>
          </p:nvSpPr>
          <p:spPr bwMode="auto">
            <a:xfrm>
              <a:off x="500034" y="3614437"/>
              <a:ext cx="2571760" cy="5077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buSzPct val="120000"/>
                <a:buFontTx/>
                <a:buBlip>
                  <a:blip r:embed="rId3"/>
                </a:buBlip>
              </a:pPr>
              <a:r>
                <a:rPr lang="ko-KR" altLang="en-US" sz="2400" b="1">
                  <a:latin typeface="농협체M" pitchFamily="18" charset="-127"/>
                  <a:ea typeface="농협체M" pitchFamily="18" charset="-127"/>
                </a:rPr>
                <a:t>  </a:t>
              </a:r>
              <a:r>
                <a:rPr lang="ko-KR" altLang="en-US" sz="2000" b="1">
                  <a:latin typeface="농협체M" pitchFamily="18" charset="-127"/>
                  <a:ea typeface="농협체M" pitchFamily="18" charset="-127"/>
                </a:rPr>
                <a:t>대출조건</a:t>
              </a:r>
            </a:p>
          </p:txBody>
        </p:sp>
      </p:grpSp>
      <p:sp>
        <p:nvSpPr>
          <p:cNvPr id="68617" name="TextBox 10"/>
          <p:cNvSpPr txBox="1">
            <a:spLocks noChangeArrowheads="1"/>
          </p:cNvSpPr>
          <p:nvPr/>
        </p:nvSpPr>
        <p:spPr bwMode="auto">
          <a:xfrm>
            <a:off x="893763" y="3776663"/>
            <a:ext cx="8143875" cy="87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4"/>
              </a:buBlip>
            </a:pPr>
            <a:r>
              <a:rPr lang="ko-KR" altLang="en-US" sz="1800">
                <a:latin typeface="농협희망"/>
                <a:ea typeface="농협희망"/>
                <a:cs typeface="농협희망"/>
              </a:rPr>
              <a:t>  </a:t>
            </a:r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사업장을 관할하는 농∙축협 또는 시∙군지부</a:t>
            </a:r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(</a:t>
            </a:r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지점 포함</a:t>
            </a:r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)</a:t>
            </a:r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가 담당하되</a:t>
            </a:r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, </a:t>
            </a:r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예외적</a:t>
            </a:r>
            <a:endParaRPr lang="en-US" altLang="ko-KR" sz="1600" b="1">
              <a:latin typeface="굴림체" pitchFamily="49" charset="-127"/>
              <a:ea typeface="굴림체" pitchFamily="49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600" b="1">
                <a:latin typeface="굴림체" pitchFamily="49" charset="-127"/>
                <a:ea typeface="굴림체" pitchFamily="49" charset="-127"/>
              </a:rPr>
              <a:t>   </a:t>
            </a:r>
            <a:r>
              <a:rPr lang="ko-KR" altLang="en-US" sz="1600" b="1">
                <a:latin typeface="굴림체" pitchFamily="49" charset="-127"/>
                <a:ea typeface="굴림체" pitchFamily="49" charset="-127"/>
              </a:rPr>
              <a:t>으로 사업장 및 담보물 관리가 가능한 인근 사무소도 취급가능</a:t>
            </a:r>
          </a:p>
        </p:txBody>
      </p:sp>
      <p:sp>
        <p:nvSpPr>
          <p:cNvPr id="68618" name="AutoShape 4"/>
          <p:cNvSpPr>
            <a:spLocks noChangeArrowheads="1"/>
          </p:cNvSpPr>
          <p:nvPr/>
        </p:nvSpPr>
        <p:spPr bwMode="auto">
          <a:xfrm>
            <a:off x="900113" y="495300"/>
            <a:ext cx="7488237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대출 개요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853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표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5692752"/>
              </p:ext>
            </p:extLst>
          </p:nvPr>
        </p:nvGraphicFramePr>
        <p:xfrm>
          <a:off x="607191" y="1484784"/>
          <a:ext cx="7929618" cy="490166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616152"/>
                <a:gridCol w="720080"/>
                <a:gridCol w="6593386"/>
              </a:tblGrid>
              <a:tr h="812525">
                <a:tc rowSpan="4">
                  <a:txBody>
                    <a:bodyPr/>
                    <a:lstStyle/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경종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분야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농지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구입</a:t>
                      </a:r>
                      <a:endParaRPr lang="ko-KR" alt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►  전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답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 과수원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그 밖에 법적 지목을 불문하고 실제로 농작물 경작지   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</a:rPr>
                        <a:t>또는 다년생식물 재배지로 이용되는 토지구입비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 및 임차보증금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(3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년  </a:t>
                      </a:r>
                      <a:endParaRPr lang="en-US" altLang="ko-KR" sz="160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</a:rPr>
                        <a:t>이상 임차에 한함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latinLnBrk="1"/>
                      <a:endParaRPr lang="en-US" altLang="ko-KR" sz="800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latinLnBrk="1"/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경매 또는 공매에 의한 농지구입비도 포함</a:t>
                      </a:r>
                      <a:endParaRPr lang="ko-KR" altLang="en-US" sz="1400" dirty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1213580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시설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설치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►  하우스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온실설치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과원조성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버섯재배사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저장시설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관수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농업용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관정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포함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시설 등 영농기반 시설의 설치 및 임차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기존 영농시설물 구입비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및 임차보증금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(3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년 이상 임차에 한함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지원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다만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,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임업후계자 지원대상 품목은 제외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81252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가공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시설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► 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농식품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가공▪제조용 기계구입 및 가공시설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토지포함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설치 등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가공▪제조용 기계구입 및 가공시설은 후계농업경영인이 재배▪생산한 </a:t>
                      </a:r>
                      <a:endParaRPr lang="en-US" altLang="ko-KR" sz="1400" b="1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품목에 한함</a:t>
                      </a: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81252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중간안상수체" pitchFamily="2" charset="-127"/>
                        <a:ea typeface="중간안상수체" pitchFamily="2" charset="-127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66CCFF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기타자금</a:t>
                      </a:r>
                      <a:endParaRPr lang="ko-KR" altLang="en-US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►  홈페이지 개발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컴퓨터 등 전산장비 구입 등 정보화 촉진 및 서비스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 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제공 등에 소요되는 자금 등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►  묘목 및 종자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</a:rPr>
                        <a:t>화훼묘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 포함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)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</a:rPr>
                        <a:t>구입 등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</a:rPr>
                        <a:t>농기계구입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</a:rPr>
                        <a:t>농업용화물차구입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본인명의 영농기반이 있는 경우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5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천만원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한도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내 대출가능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 anchor="ctr"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69635" name="AutoShape 4"/>
          <p:cNvSpPr>
            <a:spLocks noChangeArrowheads="1"/>
          </p:cNvSpPr>
          <p:nvPr/>
        </p:nvSpPr>
        <p:spPr bwMode="auto">
          <a:xfrm>
            <a:off x="755650" y="333375"/>
            <a:ext cx="748823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자금용도 </a:t>
            </a:r>
            <a:r>
              <a:rPr lang="en-US" altLang="ko-KR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경종</a:t>
            </a:r>
            <a:r>
              <a:rPr lang="en-US" altLang="ko-KR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320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35222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AutoShape 4"/>
          <p:cNvSpPr>
            <a:spLocks noChangeArrowheads="1"/>
          </p:cNvSpPr>
          <p:nvPr/>
        </p:nvSpPr>
        <p:spPr bwMode="auto">
          <a:xfrm>
            <a:off x="755650" y="333375"/>
            <a:ext cx="748823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자금용도</a:t>
            </a:r>
            <a:r>
              <a:rPr lang="en-US" altLang="ko-KR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축산</a:t>
            </a:r>
            <a:r>
              <a:rPr lang="en-US" altLang="ko-KR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)</a:t>
            </a:r>
            <a:endParaRPr lang="ko-KR" altLang="en-US" sz="320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graphicFrame>
        <p:nvGraphicFramePr>
          <p:cNvPr id="2" name="표 16"/>
          <p:cNvGraphicFramePr>
            <a:graphicFrameLocks noGrp="1"/>
          </p:cNvGraphicFramePr>
          <p:nvPr/>
        </p:nvGraphicFramePr>
        <p:xfrm>
          <a:off x="642910" y="1488580"/>
          <a:ext cx="7929618" cy="442262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785817"/>
                <a:gridCol w="928694"/>
                <a:gridCol w="6215107"/>
              </a:tblGrid>
              <a:tr h="1868412">
                <a:tc rowSpan="3">
                  <a:txBody>
                    <a:bodyPr/>
                    <a:lstStyle/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축산분야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토지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구입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(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임차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쿼터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구입</a:t>
                      </a:r>
                      <a:endParaRPr lang="ko-KR" altLang="en-US" sz="1600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►  축사 신축용 토지 및 초지▪ 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사료포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조성용 토지 구입비 및  </a:t>
                      </a:r>
                      <a:endParaRPr lang="en-US" altLang="ko-KR" sz="16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  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임차보증금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(3</a:t>
                      </a:r>
                      <a:r>
                        <a:rPr lang="ko-KR" altLang="en-US" sz="1600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년이상</a:t>
                      </a:r>
                      <a:r>
                        <a:rPr lang="ko-KR" altLang="en-US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임차에 한함</a:t>
                      </a:r>
                      <a:r>
                        <a:rPr lang="en-US" altLang="ko-KR" sz="160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),</a:t>
                      </a:r>
                      <a:r>
                        <a:rPr lang="en-US" altLang="ko-KR" sz="1600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ko-KR" altLang="en-US" sz="1600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낙농분야 추가쿼터구입비</a:t>
                      </a:r>
                      <a:endParaRPr lang="en-US" altLang="ko-KR" sz="1600" baseline="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축사신축용 토지는 사업주관기관이 사업계획서에 의거</a:t>
                      </a: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정상적으로 축사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  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신축이 가능하다고</a:t>
                      </a:r>
                      <a:r>
                        <a:rPr lang="en-US" altLang="ko-KR" sz="1400" baseline="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인정하는 경우에 한함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경매 또는 공매에 의한 농지구입비도 포함</a:t>
                      </a:r>
                      <a:endParaRPr lang="en-US" altLang="ko-KR" sz="1400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추가  쿼터구입비 지원은 쿼터이력관리시스템에 등록된 경우에 한함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1152128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시설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설치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(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임차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)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►  축사신축 및 기존시설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개보수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600" b="1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오폐수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처리시설 등 축산기반    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 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시설의 설치 및 임차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*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기존 축사 구입비 및 임차보증금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(3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년 이상 임차에 한함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), </a:t>
                      </a: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   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경매 또는 공매에 의한 축사구입비  지원</a:t>
                      </a: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  <a:tr h="576064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기타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algn="ctr" latinLnBrk="1"/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자금</a:t>
                      </a:r>
                      <a:endParaRPr lang="ko-KR" altLang="en-US" sz="1600" b="1" dirty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►  홈페이지 개발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</a:t>
                      </a: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컴퓨터 등 전산장비 구입 등</a:t>
                      </a:r>
                      <a:endParaRPr lang="en-US" altLang="ko-KR" sz="1600" b="1" baseline="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  </a:t>
                      </a:r>
                      <a:r>
                        <a:rPr lang="ko-KR" altLang="en-US" sz="1600" b="1" baseline="0" dirty="0" err="1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정보화촉진</a:t>
                      </a:r>
                      <a:r>
                        <a:rPr lang="ko-KR" altLang="en-US" sz="1600" b="1" baseline="0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 및 서비스제공 등에 소요되는 자금</a:t>
                      </a:r>
                      <a:endParaRPr lang="en-US" altLang="ko-KR" sz="1600" b="1" baseline="0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►  농기계구입</a:t>
                      </a:r>
                      <a:r>
                        <a:rPr lang="en-US" altLang="ko-KR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, </a:t>
                      </a: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농업용화물자동차 구입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600" b="1" dirty="0" smtClean="0">
                          <a:solidFill>
                            <a:schemeClr val="tx1"/>
                          </a:solidFill>
                          <a:latin typeface="굴림체" pitchFamily="49" charset="-127"/>
                          <a:ea typeface="굴림체" pitchFamily="49" charset="-127"/>
                        </a:rPr>
                        <a:t>►  가축입식 및 사료구입</a:t>
                      </a:r>
                      <a:endParaRPr lang="en-US" altLang="ko-KR" sz="16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800" b="1" dirty="0" smtClean="0">
                        <a:solidFill>
                          <a:schemeClr val="tx1"/>
                        </a:solidFill>
                        <a:latin typeface="굴림체" pitchFamily="49" charset="-127"/>
                        <a:ea typeface="굴림체" pitchFamily="49" charset="-127"/>
                      </a:endParaRPr>
                    </a:p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* 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본인명의 영농기반이 있는 경우 </a:t>
                      </a:r>
                      <a:r>
                        <a:rPr lang="en-US" altLang="ko-KR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5</a:t>
                      </a:r>
                      <a:r>
                        <a:rPr lang="ko-KR" altLang="en-US" sz="1400" b="1" dirty="0" err="1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천만원</a:t>
                      </a:r>
                      <a:r>
                        <a:rPr lang="ko-KR" altLang="en-US" sz="1400" b="1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한도</a:t>
                      </a:r>
                      <a:r>
                        <a:rPr lang="ko-KR" altLang="en-US" sz="1400" b="1" baseline="0" dirty="0" smtClean="0">
                          <a:solidFill>
                            <a:schemeClr val="tx1"/>
                          </a:solidFill>
                          <a:latin typeface="HY중고딕" panose="02030600000101010101" pitchFamily="18" charset="-127"/>
                          <a:ea typeface="HY중고딕" panose="02030600000101010101" pitchFamily="18" charset="-127"/>
                        </a:rPr>
                        <a:t> 내 대출가능</a:t>
                      </a:r>
                      <a:endParaRPr lang="ko-KR" altLang="en-US" sz="1400" b="1" dirty="0" smtClean="0">
                        <a:solidFill>
                          <a:schemeClr val="tx1"/>
                        </a:solidFill>
                        <a:latin typeface="HY중고딕" panose="02030600000101010101" pitchFamily="18" charset="-127"/>
                        <a:ea typeface="HY중고딕" panose="02030600000101010101" pitchFamily="18" charset="-127"/>
                      </a:endParaRPr>
                    </a:p>
                  </a:txBody>
                  <a:tcPr>
                    <a:cell3D prstMaterial="dkEdge">
                      <a:bevel w="77470" h="12700" prst="softRound"/>
                      <a:lightRig rig="flood" dir="t"/>
                    </a:cell3D>
                    <a:solidFill>
                      <a:srgbClr val="CCFFCC"/>
                    </a:solidFill>
                  </a:tcPr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86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90"/>
          <p:cNvSpPr>
            <a:spLocks noChangeArrowheads="1"/>
          </p:cNvSpPr>
          <p:nvPr/>
        </p:nvSpPr>
        <p:spPr bwMode="auto">
          <a:xfrm>
            <a:off x="646423" y="4058218"/>
            <a:ext cx="8136904" cy="23374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10" name="AutoShape 290"/>
          <p:cNvSpPr>
            <a:spLocks noChangeArrowheads="1"/>
          </p:cNvSpPr>
          <p:nvPr/>
        </p:nvSpPr>
        <p:spPr bwMode="auto">
          <a:xfrm>
            <a:off x="539552" y="1556792"/>
            <a:ext cx="8136904" cy="2337470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71684" name="TextBox 5"/>
          <p:cNvSpPr txBox="1">
            <a:spLocks noChangeArrowheads="1"/>
          </p:cNvSpPr>
          <p:nvPr/>
        </p:nvSpPr>
        <p:spPr bwMode="auto">
          <a:xfrm>
            <a:off x="539750" y="1628775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대출금 지급</a:t>
            </a:r>
          </a:p>
        </p:txBody>
      </p:sp>
      <p:sp>
        <p:nvSpPr>
          <p:cNvPr id="71685" name="TextBox 6"/>
          <p:cNvSpPr txBox="1">
            <a:spLocks noChangeArrowheads="1"/>
          </p:cNvSpPr>
          <p:nvPr/>
        </p:nvSpPr>
        <p:spPr bwMode="auto">
          <a:xfrm>
            <a:off x="817563" y="2106613"/>
            <a:ext cx="7858125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ko-KR" altLang="en-US" sz="2000">
                <a:latin typeface="농협희망"/>
                <a:ea typeface="농협희망"/>
                <a:cs typeface="농협희망"/>
              </a:rPr>
              <a:t> </a:t>
            </a:r>
            <a:r>
              <a:rPr lang="ko-KR" altLang="en-US" sz="2000" b="1">
                <a:latin typeface="농협희망"/>
                <a:ea typeface="농협희망"/>
                <a:cs typeface="농협희망"/>
              </a:rPr>
              <a:t>대출금은 대출대상자 명의의 예금계좌에 입금</a:t>
            </a:r>
            <a:endParaRPr lang="en-US" altLang="ko-KR" sz="2000" b="1">
              <a:latin typeface="농협희망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en-US" altLang="ko-KR" sz="2000" b="1">
                <a:latin typeface="농협희망"/>
                <a:ea typeface="농협희망"/>
                <a:cs typeface="농협희망"/>
              </a:rPr>
              <a:t> </a:t>
            </a:r>
            <a:r>
              <a:rPr lang="ko-KR" altLang="en-US" sz="2000" b="1">
                <a:latin typeface="굴림체" pitchFamily="49" charset="-127"/>
                <a:ea typeface="농협희망"/>
                <a:cs typeface="농협희망"/>
              </a:rPr>
              <a:t>시설자금의 지급은 시설공여자 명의의 예금계좌에 입금</a:t>
            </a:r>
            <a:endParaRPr lang="en-US" altLang="ko-KR" sz="2000" b="1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/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  - 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농지구입자금의 지급은 토지매도자에게 지급함이 원칙이나</a:t>
            </a: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, 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대출대상자가</a:t>
            </a:r>
            <a:endParaRPr lang="en-US" altLang="ko-KR" sz="1600" b="1">
              <a:latin typeface="농협희망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    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이미 매도자에게 지급 완료한 경우는 대출대상자 예금계좌에 입금</a:t>
            </a:r>
            <a:endParaRPr lang="en-US" altLang="ko-KR" sz="1600" b="1">
              <a:latin typeface="굴림체" pitchFamily="49" charset="-127"/>
              <a:ea typeface="농협희망"/>
              <a:cs typeface="농협희망"/>
            </a:endParaRPr>
          </a:p>
        </p:txBody>
      </p:sp>
      <p:sp>
        <p:nvSpPr>
          <p:cNvPr id="71686" name="AutoShape 4"/>
          <p:cNvSpPr>
            <a:spLocks noChangeArrowheads="1"/>
          </p:cNvSpPr>
          <p:nvPr/>
        </p:nvSpPr>
        <p:spPr bwMode="auto">
          <a:xfrm>
            <a:off x="857250" y="500063"/>
            <a:ext cx="7488238" cy="7191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일 반 사 항</a:t>
            </a:r>
          </a:p>
        </p:txBody>
      </p:sp>
      <p:sp>
        <p:nvSpPr>
          <p:cNvPr id="71687" name="TextBox 5"/>
          <p:cNvSpPr txBox="1">
            <a:spLocks noChangeArrowheads="1"/>
          </p:cNvSpPr>
          <p:nvPr/>
        </p:nvSpPr>
        <p:spPr bwMode="auto">
          <a:xfrm>
            <a:off x="571500" y="4267200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</a:t>
            </a:r>
            <a:r>
              <a:rPr lang="en-US" altLang="ko-KR" sz="2400" b="1">
                <a:latin typeface="농협체M" pitchFamily="18" charset="-127"/>
                <a:ea typeface="농협체M" pitchFamily="18" charset="-127"/>
              </a:rPr>
              <a:t>2</a:t>
            </a: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년 자금 대출제</a:t>
            </a:r>
          </a:p>
        </p:txBody>
      </p:sp>
      <p:sp>
        <p:nvSpPr>
          <p:cNvPr id="71688" name="TextBox 6"/>
          <p:cNvSpPr txBox="1">
            <a:spLocks noChangeArrowheads="1"/>
          </p:cNvSpPr>
          <p:nvPr/>
        </p:nvSpPr>
        <p:spPr bwMode="auto">
          <a:xfrm>
            <a:off x="785813" y="4903788"/>
            <a:ext cx="78581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FontTx/>
              <a:buBlip>
                <a:blip r:embed="rId3"/>
              </a:buBlip>
            </a:pPr>
            <a:r>
              <a:rPr lang="ko-KR" altLang="en-US" sz="2000">
                <a:latin typeface="농협희망"/>
                <a:ea typeface="농협희망"/>
                <a:cs typeface="농협희망"/>
              </a:rPr>
              <a:t> 선정연도 포함하여 </a:t>
            </a:r>
            <a:r>
              <a:rPr lang="en-US" altLang="ko-KR" sz="2000">
                <a:latin typeface="농협희망"/>
                <a:ea typeface="농협희망"/>
                <a:cs typeface="농협희망"/>
              </a:rPr>
              <a:t>2</a:t>
            </a:r>
            <a:r>
              <a:rPr lang="ko-KR" altLang="en-US" sz="2000">
                <a:latin typeface="농협희망"/>
                <a:ea typeface="농협희망"/>
                <a:cs typeface="농협희망"/>
              </a:rPr>
              <a:t>개년</a:t>
            </a: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  </a:t>
            </a:r>
          </a:p>
          <a:p>
            <a:pPr eaLnBrk="1" hangingPunct="1"/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  - 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예</a:t>
            </a: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) 2017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년 선정 </a:t>
            </a: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: 2018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년까지 대출가능</a:t>
            </a:r>
            <a:endParaRPr lang="en-US" altLang="ko-KR" sz="1600" b="1">
              <a:latin typeface="굴림체" pitchFamily="49" charset="-127"/>
              <a:ea typeface="농협희망"/>
              <a:cs typeface="농협희망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662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TextBox 6"/>
          <p:cNvSpPr txBox="1">
            <a:spLocks noChangeArrowheads="1"/>
          </p:cNvSpPr>
          <p:nvPr/>
        </p:nvSpPr>
        <p:spPr bwMode="auto">
          <a:xfrm>
            <a:off x="683568" y="1484784"/>
            <a:ext cx="7858893" cy="169277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 배우자</a:t>
            </a:r>
            <a:r>
              <a:rPr lang="en-US" altLang="ko-KR" sz="2000" b="1" dirty="0">
                <a:latin typeface="굴림체" pitchFamily="49" charset="-127"/>
                <a:ea typeface="농협희망"/>
                <a:cs typeface="농협희망"/>
              </a:rPr>
              <a:t>, </a:t>
            </a: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본인 및 배우자의 </a:t>
            </a:r>
            <a:r>
              <a:rPr lang="ko-KR" altLang="en-US" sz="2000" b="1" dirty="0" err="1">
                <a:latin typeface="굴림체" pitchFamily="49" charset="-127"/>
                <a:ea typeface="농협희망"/>
                <a:cs typeface="농협희망"/>
              </a:rPr>
              <a:t>직계존비속</a:t>
            </a: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 및 형제자매의 소유 </a:t>
            </a:r>
            <a:endParaRPr lang="en-US" altLang="ko-KR" sz="2000" b="1" dirty="0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latin typeface="굴림체" pitchFamily="49" charset="-127"/>
                <a:ea typeface="농협희망"/>
                <a:cs typeface="농협희망"/>
              </a:rPr>
              <a:t>  </a:t>
            </a: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농지</a:t>
            </a:r>
            <a:r>
              <a:rPr lang="en-US" altLang="ko-KR" sz="2000" b="1" dirty="0">
                <a:latin typeface="굴림체" pitchFamily="49" charset="-127"/>
                <a:ea typeface="농협희망"/>
                <a:cs typeface="농협희망"/>
              </a:rPr>
              <a:t>, </a:t>
            </a: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하우스 및 축사 등 시설물 구입 또는 임차보증금</a:t>
            </a:r>
            <a:endParaRPr lang="en-US" altLang="ko-KR" sz="2000" b="1" dirty="0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800" b="1" dirty="0">
              <a:latin typeface="농협희망"/>
              <a:ea typeface="농협희망"/>
              <a:cs typeface="농협희망"/>
            </a:endParaRPr>
          </a:p>
          <a:p>
            <a:pPr eaLnBrk="1" hangingPunct="1"/>
            <a:r>
              <a:rPr lang="en-US" altLang="ko-KR" sz="1600" b="1" dirty="0">
                <a:latin typeface="굴림체" pitchFamily="49" charset="-127"/>
                <a:ea typeface="농협희망"/>
                <a:cs typeface="농협희망"/>
              </a:rPr>
              <a:t>  - 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단</a:t>
            </a:r>
            <a:r>
              <a:rPr lang="en-US" altLang="ko-KR" sz="1600" b="1" dirty="0">
                <a:latin typeface="굴림체" pitchFamily="49" charset="-127"/>
                <a:ea typeface="농협희망"/>
                <a:cs typeface="농협희망"/>
              </a:rPr>
              <a:t>, 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형제자매</a:t>
            </a:r>
            <a:r>
              <a:rPr lang="en-US" altLang="ko-KR" sz="1600" b="1" dirty="0">
                <a:latin typeface="굴림체" pitchFamily="49" charset="-127"/>
                <a:ea typeface="농협희망"/>
                <a:cs typeface="농협희망"/>
              </a:rPr>
              <a:t>(</a:t>
            </a:r>
            <a:r>
              <a:rPr lang="ko-KR" altLang="en-US" sz="1600" b="1" dirty="0" err="1">
                <a:latin typeface="굴림체" pitchFamily="49" charset="-127"/>
                <a:ea typeface="농협희망"/>
                <a:cs typeface="농협희망"/>
              </a:rPr>
              <a:t>조손간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 포함</a:t>
            </a:r>
            <a:r>
              <a:rPr lang="en-US" altLang="ko-KR" sz="1600" b="1" dirty="0">
                <a:latin typeface="굴림체" pitchFamily="49" charset="-127"/>
                <a:ea typeface="농협희망"/>
                <a:cs typeface="농협희망"/>
              </a:rPr>
              <a:t>)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라도 세대분리 및 동거하지 않는 경우로서 </a:t>
            </a:r>
            <a:r>
              <a:rPr lang="ko-KR" altLang="en-US" sz="1600" b="1" dirty="0" smtClean="0">
                <a:latin typeface="굴림체" pitchFamily="49" charset="-127"/>
                <a:ea typeface="농협희망"/>
                <a:cs typeface="농협희망"/>
              </a:rPr>
              <a:t>사업</a:t>
            </a:r>
            <a:r>
              <a:rPr lang="en-US" altLang="ko-KR" sz="1600" b="1" dirty="0" smtClean="0">
                <a:latin typeface="굴림체" pitchFamily="49" charset="-127"/>
                <a:ea typeface="농협희망"/>
                <a:cs typeface="농협희망"/>
              </a:rPr>
              <a:t>                            </a:t>
            </a:r>
            <a:r>
              <a:rPr lang="ko-KR" altLang="en-US" sz="1600" b="1" dirty="0" smtClean="0">
                <a:latin typeface="굴림체" pitchFamily="49" charset="-127"/>
                <a:ea typeface="농협희망"/>
                <a:cs typeface="농협희망"/>
              </a:rPr>
              <a:t>주관기관에서</a:t>
            </a:r>
            <a:r>
              <a:rPr lang="en-US" altLang="ko-KR" sz="1600" b="1" dirty="0" smtClean="0">
                <a:latin typeface="굴림체" pitchFamily="49" charset="-127"/>
                <a:ea typeface="농협희망"/>
                <a:cs typeface="농협희망"/>
              </a:rPr>
              <a:t> 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정상적인 매매로 인정하는 경우는 지원가능 함</a:t>
            </a:r>
            <a:endParaRPr lang="en-US" altLang="ko-KR" sz="1600" b="1" dirty="0">
              <a:latin typeface="굴림체" pitchFamily="49" charset="-127"/>
              <a:ea typeface="농협희망"/>
              <a:cs typeface="농협희망"/>
            </a:endParaRPr>
          </a:p>
        </p:txBody>
      </p:sp>
      <p:sp>
        <p:nvSpPr>
          <p:cNvPr id="72710" name="AutoShape 4"/>
          <p:cNvSpPr>
            <a:spLocks noChangeArrowheads="1"/>
          </p:cNvSpPr>
          <p:nvPr/>
        </p:nvSpPr>
        <p:spPr bwMode="auto">
          <a:xfrm>
            <a:off x="857250" y="500063"/>
            <a:ext cx="7488238" cy="7191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지원제외대상</a:t>
            </a:r>
          </a:p>
        </p:txBody>
      </p:sp>
      <p:sp>
        <p:nvSpPr>
          <p:cNvPr id="72711" name="TextBox 6"/>
          <p:cNvSpPr txBox="1">
            <a:spLocks noChangeArrowheads="1"/>
          </p:cNvSpPr>
          <p:nvPr/>
        </p:nvSpPr>
        <p:spPr bwMode="auto">
          <a:xfrm>
            <a:off x="687697" y="3501008"/>
            <a:ext cx="7988759" cy="1476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ko-KR" altLang="en-US" sz="2000" b="1">
                <a:latin typeface="굴림체" pitchFamily="49" charset="-127"/>
                <a:ea typeface="농협희망"/>
                <a:cs typeface="농협희망"/>
              </a:rPr>
              <a:t> 후계농업경영인 선정일 이전에 등기</a:t>
            </a:r>
            <a:r>
              <a:rPr lang="en-US" altLang="ko-KR" sz="2000" b="1">
                <a:latin typeface="굴림체" pitchFamily="49" charset="-127"/>
                <a:ea typeface="농협희망"/>
                <a:cs typeface="농협희망"/>
              </a:rPr>
              <a:t>, </a:t>
            </a:r>
            <a:r>
              <a:rPr lang="ko-KR" altLang="en-US" sz="2000" b="1">
                <a:latin typeface="굴림체" pitchFamily="49" charset="-127"/>
                <a:ea typeface="농협희망"/>
                <a:cs typeface="농협희망"/>
              </a:rPr>
              <a:t>준공 등이 완료된 경우</a:t>
            </a:r>
            <a:endParaRPr lang="en-US" altLang="ko-KR" sz="2000" b="1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en-US" altLang="ko-KR" sz="2000" b="1">
                <a:latin typeface="굴림체" pitchFamily="49" charset="-127"/>
                <a:ea typeface="농협희망"/>
                <a:cs typeface="농협희망"/>
              </a:rPr>
              <a:t> </a:t>
            </a:r>
            <a:r>
              <a:rPr lang="ko-KR" altLang="en-US" sz="2000" b="1">
                <a:latin typeface="굴림체" pitchFamily="49" charset="-127"/>
                <a:ea typeface="농협희망"/>
                <a:cs typeface="농협희망"/>
              </a:rPr>
              <a:t>농업정책자금으로 지원하는 보조 융자 등 사업의 자부담분</a:t>
            </a:r>
            <a:r>
              <a:rPr lang="en-US" altLang="ko-KR" sz="2000" b="1">
                <a:latin typeface="굴림체" pitchFamily="49" charset="-127"/>
                <a:ea typeface="농협희망"/>
                <a:cs typeface="농협희망"/>
              </a:rPr>
              <a:t/>
            </a:r>
            <a:br>
              <a:rPr lang="en-US" altLang="ko-KR" sz="2000" b="1">
                <a:latin typeface="굴림체" pitchFamily="49" charset="-127"/>
                <a:ea typeface="농협희망"/>
                <a:cs typeface="농협희망"/>
              </a:rPr>
            </a:br>
            <a:r>
              <a:rPr lang="en-US" altLang="ko-KR" sz="2000" b="1">
                <a:latin typeface="굴림체" pitchFamily="49" charset="-127"/>
                <a:ea typeface="농협희망"/>
                <a:cs typeface="농협희망"/>
              </a:rPr>
              <a:t>  </a:t>
            </a: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- 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다만</a:t>
            </a: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, </a:t>
            </a:r>
            <a:r>
              <a:rPr lang="ko-KR" altLang="en-US" sz="1600" b="1">
                <a:latin typeface="굴림체" pitchFamily="49" charset="-127"/>
                <a:ea typeface="농협희망"/>
                <a:cs typeface="농협희망"/>
              </a:rPr>
              <a:t>지자체에서 시행하고 보조금만 지원하는 사업은 가능</a:t>
            </a:r>
            <a:endParaRPr lang="en-US" altLang="ko-KR" sz="1600" b="1">
              <a:latin typeface="굴림체" pitchFamily="49" charset="-127"/>
              <a:ea typeface="농협희망"/>
              <a:cs typeface="농협희망"/>
            </a:endParaRPr>
          </a:p>
        </p:txBody>
      </p:sp>
      <p:sp>
        <p:nvSpPr>
          <p:cNvPr id="72712" name="TextBox 6"/>
          <p:cNvSpPr txBox="1">
            <a:spLocks noChangeArrowheads="1"/>
          </p:cNvSpPr>
          <p:nvPr/>
        </p:nvSpPr>
        <p:spPr bwMode="auto">
          <a:xfrm>
            <a:off x="687698" y="5157192"/>
            <a:ext cx="7988758" cy="13858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2"/>
              </a:buBlip>
            </a:pP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 타인명의의 사업추진 </a:t>
            </a:r>
            <a:r>
              <a:rPr lang="en-US" altLang="ko-KR" sz="2000" b="1" dirty="0">
                <a:latin typeface="굴림체" pitchFamily="49" charset="-127"/>
                <a:ea typeface="농협희망"/>
                <a:cs typeface="농협희망"/>
              </a:rPr>
              <a:t>: </a:t>
            </a: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사업추진 후 당해 시설물을 사업대상자</a:t>
            </a:r>
            <a:endParaRPr lang="en-US" altLang="ko-KR" sz="2000" b="1" dirty="0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 b="1" dirty="0">
                <a:latin typeface="굴림체" pitchFamily="49" charset="-127"/>
                <a:ea typeface="농협희망"/>
                <a:cs typeface="농협희망"/>
              </a:rPr>
              <a:t>  </a:t>
            </a:r>
            <a:r>
              <a:rPr lang="ko-KR" altLang="en-US" sz="2000" b="1" dirty="0">
                <a:latin typeface="굴림체" pitchFamily="49" charset="-127"/>
                <a:ea typeface="농협희망"/>
                <a:cs typeface="농협희망"/>
              </a:rPr>
              <a:t>명의로 등기하지 않고 타인명의로 등기한 경우</a:t>
            </a:r>
            <a:endParaRPr lang="en-US" altLang="ko-KR" sz="2000" b="1" dirty="0">
              <a:latin typeface="농협희망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600" b="1" dirty="0">
                <a:latin typeface="굴림체" pitchFamily="49" charset="-127"/>
                <a:ea typeface="농협희망"/>
                <a:cs typeface="농협희망"/>
              </a:rPr>
              <a:t>  - 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예</a:t>
            </a:r>
            <a:r>
              <a:rPr lang="en-US" altLang="ko-KR" sz="1600" b="1" dirty="0">
                <a:latin typeface="굴림체" pitchFamily="49" charset="-127"/>
                <a:ea typeface="농협희망"/>
                <a:cs typeface="농협희망"/>
              </a:rPr>
              <a:t>) </a:t>
            </a:r>
            <a:r>
              <a:rPr lang="ko-KR" altLang="en-US" sz="1600" b="1" dirty="0">
                <a:latin typeface="굴림체" pitchFamily="49" charset="-127"/>
                <a:ea typeface="농협희망"/>
                <a:cs typeface="농협희망"/>
              </a:rPr>
              <a:t>남편이 사업대상자이나 부인명의로 시설물을 등기한 경우</a:t>
            </a:r>
            <a:endParaRPr lang="en-US" altLang="ko-KR" sz="1600" b="1" dirty="0">
              <a:latin typeface="굴림체" pitchFamily="49" charset="-127"/>
              <a:ea typeface="농협희망"/>
              <a:cs typeface="농협희망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938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90"/>
          <p:cNvSpPr>
            <a:spLocks noChangeArrowheads="1"/>
          </p:cNvSpPr>
          <p:nvPr/>
        </p:nvSpPr>
        <p:spPr bwMode="auto">
          <a:xfrm>
            <a:off x="323528" y="1412776"/>
            <a:ext cx="8568952" cy="4968552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539750" y="1531938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사업장소의 이전</a:t>
            </a:r>
          </a:p>
        </p:txBody>
      </p:sp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827088" y="2133600"/>
            <a:ext cx="78581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Clr>
                <a:srgbClr val="88DE9F"/>
              </a:buClr>
              <a:defRPr/>
            </a:pPr>
            <a:r>
              <a:rPr lang="ko-KR" altLang="en-US" sz="1800" b="1" dirty="0">
                <a:latin typeface="굴림체" pitchFamily="49" charset="-127"/>
                <a:ea typeface="농협희망" pitchFamily="18" charset="-127"/>
              </a:rPr>
              <a:t> 후계농업경영인이 사업장소를 이전하여 영농에 종사하고자 할   </a:t>
            </a:r>
            <a:endParaRPr lang="en-US" altLang="ko-KR" sz="1800" b="1" dirty="0">
              <a:latin typeface="굴림체" pitchFamily="49" charset="-127"/>
              <a:ea typeface="농협희망" pitchFamily="18" charset="-127"/>
            </a:endParaRPr>
          </a:p>
          <a:p>
            <a:pPr>
              <a:lnSpc>
                <a:spcPct val="150000"/>
              </a:lnSpc>
              <a:buClr>
                <a:srgbClr val="88DE9F"/>
              </a:buClr>
              <a:defRPr/>
            </a:pPr>
            <a:r>
              <a:rPr lang="en-US" altLang="ko-KR" sz="1800" b="1" dirty="0">
                <a:latin typeface="굴림체" pitchFamily="49" charset="-127"/>
                <a:ea typeface="농협희망" pitchFamily="18" charset="-127"/>
              </a:rPr>
              <a:t> </a:t>
            </a:r>
            <a:r>
              <a:rPr lang="ko-KR" altLang="en-US" sz="1800" b="1" dirty="0">
                <a:latin typeface="굴림체" pitchFamily="49" charset="-127"/>
                <a:ea typeface="농협희망" pitchFamily="18" charset="-127"/>
              </a:rPr>
              <a:t>경우에는 시장군수의 승인을 받아 사업장소를 </a:t>
            </a:r>
            <a:r>
              <a:rPr lang="ko-KR" altLang="en-US" sz="1800" b="1" dirty="0" err="1">
                <a:latin typeface="굴림체" pitchFamily="49" charset="-127"/>
                <a:ea typeface="농협희망" pitchFamily="18" charset="-127"/>
              </a:rPr>
              <a:t>이전할수</a:t>
            </a:r>
            <a:r>
              <a:rPr lang="ko-KR" altLang="en-US" sz="1800" b="1" dirty="0">
                <a:latin typeface="굴림체" pitchFamily="49" charset="-127"/>
                <a:ea typeface="농협희망" pitchFamily="18" charset="-127"/>
              </a:rPr>
              <a:t> 있음</a:t>
            </a:r>
            <a:r>
              <a:rPr lang="en-US" altLang="ko-KR" sz="1800" b="1" dirty="0">
                <a:latin typeface="굴림체" pitchFamily="49" charset="-127"/>
                <a:ea typeface="농협희망" pitchFamily="18" charset="-127"/>
              </a:rPr>
              <a:t> </a:t>
            </a:r>
          </a:p>
          <a:p>
            <a:pPr>
              <a:defRPr/>
            </a:pPr>
            <a:endParaRPr lang="en-US" altLang="ko-KR" sz="8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굴림체" pitchFamily="49" charset="-127"/>
              <a:ea typeface="농협희망" pitchFamily="18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b="1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굴림체" pitchFamily="49" charset="-127"/>
                <a:ea typeface="농협희망" pitchFamily="18" charset="-127"/>
              </a:rPr>
              <a:t>  - </a:t>
            </a:r>
            <a:r>
              <a:rPr lang="ko-KR" altLang="ko-KR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승인 없이 당초 구입 농지를</a:t>
            </a:r>
            <a:r>
              <a:rPr lang="en-US" altLang="ko-KR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</a:t>
            </a:r>
            <a:r>
              <a:rPr lang="ko-KR" altLang="ko-KR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매매할 경우 부당사용에 의한 회수사유에 해당</a:t>
            </a:r>
            <a:endParaRPr lang="en-US" altLang="ko-KR" sz="1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   - </a:t>
            </a:r>
            <a:r>
              <a:rPr lang="ko-KR" altLang="en-US" sz="1600" dirty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담보물 변경 절차 진행</a:t>
            </a:r>
            <a:endParaRPr lang="en-US" altLang="ko-KR" sz="1600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3733" name="AutoShape 4"/>
          <p:cNvSpPr>
            <a:spLocks noChangeArrowheads="1"/>
          </p:cNvSpPr>
          <p:nvPr/>
        </p:nvSpPr>
        <p:spPr bwMode="auto">
          <a:xfrm>
            <a:off x="857250" y="500063"/>
            <a:ext cx="7488238" cy="7191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참고사항</a:t>
            </a:r>
          </a:p>
        </p:txBody>
      </p:sp>
      <p:sp>
        <p:nvSpPr>
          <p:cNvPr id="73734" name="TextBox 6"/>
          <p:cNvSpPr txBox="1">
            <a:spLocks noChangeArrowheads="1"/>
          </p:cNvSpPr>
          <p:nvPr/>
        </p:nvSpPr>
        <p:spPr bwMode="auto">
          <a:xfrm>
            <a:off x="827088" y="4759325"/>
            <a:ext cx="7858125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>
                <a:latin typeface="굴림체" pitchFamily="49" charset="-127"/>
                <a:ea typeface="농협희망"/>
                <a:cs typeface="농협희망"/>
              </a:rPr>
              <a:t> 승계 절차 </a:t>
            </a:r>
            <a:r>
              <a:rPr lang="en-US" altLang="ko-KR" sz="1800">
                <a:latin typeface="굴림체" pitchFamily="49" charset="-127"/>
                <a:ea typeface="농협희망"/>
                <a:cs typeface="농협희망"/>
              </a:rPr>
              <a:t>: </a:t>
            </a:r>
            <a:r>
              <a:rPr lang="ko-KR" altLang="en-US" sz="1800">
                <a:latin typeface="굴림체" pitchFamily="49" charset="-127"/>
                <a:ea typeface="농협희망"/>
                <a:cs typeface="농협희망"/>
              </a:rPr>
              <a:t>승계 희망자가 사업주관기관에 승계 신청을 하여</a:t>
            </a:r>
            <a:endParaRPr lang="en-US" altLang="ko-KR" sz="1800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800">
                <a:latin typeface="굴림체" pitchFamily="49" charset="-127"/>
                <a:ea typeface="농협희망"/>
                <a:cs typeface="농협희망"/>
              </a:rPr>
              <a:t> 승인을 받은 후 대출취급기관에 채무자 변경 신청 </a:t>
            </a:r>
            <a:endParaRPr lang="en-US" altLang="ko-KR" sz="1800">
              <a:latin typeface="굴림체" pitchFamily="49" charset="-127"/>
              <a:ea typeface="농협희망"/>
              <a:cs typeface="농협희망"/>
            </a:endParaRPr>
          </a:p>
          <a:p>
            <a:pPr eaLnBrk="1" hangingPunct="1"/>
            <a:endParaRPr lang="en-US" altLang="ko-KR" sz="800">
              <a:latin typeface="농협희망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600" b="1">
                <a:latin typeface="굴림체" pitchFamily="49" charset="-127"/>
                <a:ea typeface="농협희망"/>
                <a:cs typeface="농협희망"/>
              </a:rPr>
              <a:t>  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※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승계 사유 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사망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신병</a:t>
            </a:r>
            <a:r>
              <a:rPr lang="en-US" altLang="ko-KR" sz="16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 b="1">
                <a:latin typeface="맑은 고딕" pitchFamily="50" charset="-127"/>
                <a:ea typeface="맑은 고딕" pitchFamily="50" charset="-127"/>
              </a:rPr>
              <a:t>혼인으로 인한 거주지 이전 등</a:t>
            </a:r>
            <a:endParaRPr lang="en-US" altLang="ko-KR" sz="1600" b="1">
              <a:latin typeface="굴림체" pitchFamily="49" charset="-127"/>
              <a:ea typeface="농협희망"/>
              <a:cs typeface="농협희망"/>
            </a:endParaRPr>
          </a:p>
        </p:txBody>
      </p:sp>
      <p:sp>
        <p:nvSpPr>
          <p:cNvPr id="73735" name="TextBox 5"/>
          <p:cNvSpPr txBox="1">
            <a:spLocks noChangeArrowheads="1"/>
          </p:cNvSpPr>
          <p:nvPr/>
        </p:nvSpPr>
        <p:spPr bwMode="auto">
          <a:xfrm>
            <a:off x="539750" y="4149725"/>
            <a:ext cx="41767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사업 승계 및 대출금 승계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9273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AutoShape 14"/>
          <p:cNvSpPr>
            <a:spLocks noChangeArrowheads="1"/>
          </p:cNvSpPr>
          <p:nvPr/>
        </p:nvSpPr>
        <p:spPr bwMode="gray">
          <a:xfrm>
            <a:off x="2171700" y="4005263"/>
            <a:ext cx="5635625" cy="6731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FF"/>
              </a:gs>
              <a:gs pos="100000">
                <a:srgbClr val="000076"/>
              </a:gs>
            </a:gsLst>
            <a:lin ang="5400000" scaled="1"/>
          </a:gradFill>
          <a:ln w="9525">
            <a:round/>
            <a:headEnd/>
            <a:tailEnd/>
          </a:ln>
          <a:scene3d>
            <a:camera prst="legacyPerspectiveBottom"/>
            <a:lightRig rig="legacyFlat3" dir="t"/>
          </a:scene3d>
          <a:sp3d extrusionH="8874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en-US" altLang="ko-KR" sz="20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     </a:t>
            </a:r>
            <a:r>
              <a:rPr kumimoji="0" lang="ko-KR" altLang="en-US" sz="24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농림수산업자 신용보증기금 안내</a:t>
            </a:r>
            <a:endParaRPr kumimoji="0" lang="ko-KR" altLang="en-US" sz="2400" b="1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56323" name="Group 95"/>
          <p:cNvGrpSpPr>
            <a:grpSpLocks/>
          </p:cNvGrpSpPr>
          <p:nvPr/>
        </p:nvGrpSpPr>
        <p:grpSpPr bwMode="auto">
          <a:xfrm>
            <a:off x="1654175" y="3930650"/>
            <a:ext cx="730250" cy="908050"/>
            <a:chOff x="1292" y="1071"/>
            <a:chExt cx="313" cy="314"/>
          </a:xfrm>
        </p:grpSpPr>
        <p:pic>
          <p:nvPicPr>
            <p:cNvPr id="56341" name="Picture 96" descr="0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" y="1080"/>
              <a:ext cx="303" cy="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342" name="AutoShape 97"/>
            <p:cNvSpPr>
              <a:spLocks noChangeArrowheads="1"/>
            </p:cNvSpPr>
            <p:nvPr/>
          </p:nvSpPr>
          <p:spPr bwMode="auto">
            <a:xfrm>
              <a:off x="1292" y="1071"/>
              <a:ext cx="297" cy="298"/>
            </a:xfrm>
            <a:prstGeom prst="roundRect">
              <a:avLst>
                <a:gd name="adj" fmla="val 16667"/>
              </a:avLst>
            </a:prstGeom>
            <a:noFill/>
            <a:ln>
              <a:noFill/>
            </a:ln>
            <a:effectLst>
              <a:outerShdw dist="17961" dir="2700000" algn="ctr" rotWithShape="0">
                <a:schemeClr val="tx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lIns="96741" tIns="48370" rIns="96741" bIns="48370" anchor="ctr"/>
            <a:lstStyle>
              <a:lvl1pPr defTabSz="968375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defTabSz="968375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defTabSz="968375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defTabSz="968375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defTabSz="968375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defTabSz="968375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defTabSz="968375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defTabSz="968375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defTabSz="968375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en-US" altLang="ko-KR" sz="2800" b="1" i="1">
                  <a:solidFill>
                    <a:srgbClr val="CC3300"/>
                  </a:solidFill>
                  <a:latin typeface="견고딕" pitchFamily="18" charset="-127"/>
                  <a:ea typeface="견고딕" pitchFamily="18" charset="-127"/>
                </a:rPr>
                <a:t>III</a:t>
              </a:r>
            </a:p>
          </p:txBody>
        </p:sp>
      </p:grpSp>
      <p:sp>
        <p:nvSpPr>
          <p:cNvPr id="56324" name="WordArt 24"/>
          <p:cNvSpPr>
            <a:spLocks noChangeArrowheads="1" noChangeShapeType="1" noTextEdit="1"/>
          </p:cNvSpPr>
          <p:nvPr/>
        </p:nvSpPr>
        <p:spPr bwMode="auto">
          <a:xfrm>
            <a:off x="3275013" y="476250"/>
            <a:ext cx="2305050" cy="5746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b="1" kern="10" spc="720">
                <a:solidFill>
                  <a:srgbClr val="FFFF99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HY헤드라인M"/>
                <a:ea typeface="HY헤드라인M"/>
              </a:rPr>
              <a:t>순   서</a:t>
            </a:r>
          </a:p>
        </p:txBody>
      </p:sp>
      <p:grpSp>
        <p:nvGrpSpPr>
          <p:cNvPr id="56325" name="Group 108"/>
          <p:cNvGrpSpPr>
            <a:grpSpLocks/>
          </p:cNvGrpSpPr>
          <p:nvPr/>
        </p:nvGrpSpPr>
        <p:grpSpPr bwMode="auto">
          <a:xfrm>
            <a:off x="1692275" y="1803400"/>
            <a:ext cx="6067425" cy="858838"/>
            <a:chOff x="1066" y="935"/>
            <a:chExt cx="3405" cy="408"/>
          </a:xfrm>
        </p:grpSpPr>
        <p:sp>
          <p:nvSpPr>
            <p:cNvPr id="56337" name="AutoShape 4"/>
            <p:cNvSpPr>
              <a:spLocks noChangeArrowheads="1"/>
            </p:cNvSpPr>
            <p:nvPr/>
          </p:nvSpPr>
          <p:spPr bwMode="gray">
            <a:xfrm>
              <a:off x="1308" y="935"/>
              <a:ext cx="316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ko-KR" altLang="en-US" sz="28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   </a:t>
              </a:r>
              <a:r>
                <a:rPr kumimoji="0" lang="ko-KR" altLang="en-US" sz="24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농업정책자금  개요</a:t>
              </a:r>
            </a:p>
          </p:txBody>
        </p:sp>
        <p:grpSp>
          <p:nvGrpSpPr>
            <p:cNvPr id="56338" name="Group 74"/>
            <p:cNvGrpSpPr>
              <a:grpSpLocks/>
            </p:cNvGrpSpPr>
            <p:nvPr/>
          </p:nvGrpSpPr>
          <p:grpSpPr bwMode="auto">
            <a:xfrm>
              <a:off x="1066" y="935"/>
              <a:ext cx="409" cy="408"/>
              <a:chOff x="1292" y="1071"/>
              <a:chExt cx="313" cy="314"/>
            </a:xfrm>
          </p:grpSpPr>
          <p:pic>
            <p:nvPicPr>
              <p:cNvPr id="56339" name="Picture 75" descr="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" y="1080"/>
                <a:ext cx="303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40" name="AutoShape 76"/>
              <p:cNvSpPr>
                <a:spLocks noChangeArrowheads="1"/>
              </p:cNvSpPr>
              <p:nvPr/>
            </p:nvSpPr>
            <p:spPr bwMode="auto">
              <a:xfrm>
                <a:off x="1292" y="1071"/>
                <a:ext cx="297" cy="29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6741" tIns="48370" rIns="96741" bIns="48370" anchor="ctr"/>
              <a:lstStyle>
                <a:lvl1pPr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2800" b="1" i="1">
                    <a:solidFill>
                      <a:srgbClr val="CC3300"/>
                    </a:solidFill>
                    <a:latin typeface="견고딕" pitchFamily="18" charset="-127"/>
                    <a:ea typeface="견고딕" pitchFamily="18" charset="-127"/>
                  </a:rPr>
                  <a:t>I</a:t>
                </a:r>
              </a:p>
            </p:txBody>
          </p:sp>
        </p:grpSp>
      </p:grpSp>
      <p:grpSp>
        <p:nvGrpSpPr>
          <p:cNvPr id="56326" name="Group 109"/>
          <p:cNvGrpSpPr>
            <a:grpSpLocks/>
          </p:cNvGrpSpPr>
          <p:nvPr/>
        </p:nvGrpSpPr>
        <p:grpSpPr bwMode="auto">
          <a:xfrm>
            <a:off x="1692275" y="2801938"/>
            <a:ext cx="6119813" cy="842962"/>
            <a:chOff x="1066" y="1434"/>
            <a:chExt cx="3435" cy="408"/>
          </a:xfrm>
        </p:grpSpPr>
        <p:sp>
          <p:nvSpPr>
            <p:cNvPr id="56333" name="AutoShape 9"/>
            <p:cNvSpPr>
              <a:spLocks noChangeArrowheads="1"/>
            </p:cNvSpPr>
            <p:nvPr/>
          </p:nvSpPr>
          <p:spPr bwMode="gray">
            <a:xfrm>
              <a:off x="1338" y="1463"/>
              <a:ext cx="316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latinLnBrk="0"/>
              <a:r>
                <a:rPr kumimoji="0" lang="ko-KR" altLang="en-US" sz="28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 </a:t>
              </a:r>
              <a:endParaRPr lang="ko-KR" altLang="en-US" sz="28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grpSp>
          <p:nvGrpSpPr>
            <p:cNvPr id="56334" name="Group 92"/>
            <p:cNvGrpSpPr>
              <a:grpSpLocks/>
            </p:cNvGrpSpPr>
            <p:nvPr/>
          </p:nvGrpSpPr>
          <p:grpSpPr bwMode="auto">
            <a:xfrm>
              <a:off x="1066" y="1434"/>
              <a:ext cx="409" cy="408"/>
              <a:chOff x="1292" y="1071"/>
              <a:chExt cx="313" cy="314"/>
            </a:xfrm>
          </p:grpSpPr>
          <p:pic>
            <p:nvPicPr>
              <p:cNvPr id="56335" name="Picture 93" descr="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" y="1080"/>
                <a:ext cx="303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6" name="AutoShape 94"/>
              <p:cNvSpPr>
                <a:spLocks noChangeArrowheads="1"/>
              </p:cNvSpPr>
              <p:nvPr/>
            </p:nvSpPr>
            <p:spPr bwMode="auto">
              <a:xfrm>
                <a:off x="1292" y="1071"/>
                <a:ext cx="297" cy="29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6741" tIns="48370" rIns="96741" bIns="48370" anchor="ctr"/>
              <a:lstStyle>
                <a:lvl1pPr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2800" b="1" i="1">
                    <a:solidFill>
                      <a:srgbClr val="CC3300"/>
                    </a:solidFill>
                    <a:latin typeface="견고딕" pitchFamily="18" charset="-127"/>
                    <a:ea typeface="견고딕" pitchFamily="18" charset="-127"/>
                  </a:rPr>
                  <a:t>II</a:t>
                </a:r>
              </a:p>
            </p:txBody>
          </p:sp>
        </p:grpSp>
      </p:grpSp>
      <p:sp>
        <p:nvSpPr>
          <p:cNvPr id="56327" name="TextBox 1"/>
          <p:cNvSpPr txBox="1">
            <a:spLocks noChangeArrowheads="1"/>
          </p:cNvSpPr>
          <p:nvPr/>
        </p:nvSpPr>
        <p:spPr bwMode="auto">
          <a:xfrm>
            <a:off x="2493963" y="3055938"/>
            <a:ext cx="4895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kumimoji="0" lang="ko-KR" altLang="en-US" sz="24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후계농업경영인대출 주요내용</a:t>
            </a:r>
            <a:endParaRPr kumimoji="0" lang="ko-KR" altLang="en-US" sz="2400" b="1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grpSp>
        <p:nvGrpSpPr>
          <p:cNvPr id="56328" name="Group 110"/>
          <p:cNvGrpSpPr>
            <a:grpSpLocks/>
          </p:cNvGrpSpPr>
          <p:nvPr/>
        </p:nvGrpSpPr>
        <p:grpSpPr bwMode="auto">
          <a:xfrm>
            <a:off x="1692275" y="5086350"/>
            <a:ext cx="6119813" cy="863600"/>
            <a:chOff x="1066" y="1979"/>
            <a:chExt cx="3435" cy="408"/>
          </a:xfrm>
        </p:grpSpPr>
        <p:sp>
          <p:nvSpPr>
            <p:cNvPr id="56329" name="AutoShape 14"/>
            <p:cNvSpPr>
              <a:spLocks noChangeArrowheads="1"/>
            </p:cNvSpPr>
            <p:nvPr/>
          </p:nvSpPr>
          <p:spPr bwMode="gray">
            <a:xfrm>
              <a:off x="1338" y="2025"/>
              <a:ext cx="3163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00FF"/>
                </a:gs>
                <a:gs pos="100000">
                  <a:srgbClr val="000076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0000FF"/>
              </a:extrusionClr>
            </a:sp3d>
          </p:spPr>
          <p:txBody>
            <a:bodyPr wrap="none" anchor="ctr">
              <a:flatTx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kumimoji="0" lang="en-US" altLang="ko-KR" sz="20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     </a:t>
              </a:r>
              <a:r>
                <a:rPr kumimoji="0" lang="ko-KR" altLang="en-US" sz="24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농업정책자금대출의 종류 및 특징</a:t>
              </a:r>
              <a:endParaRPr kumimoji="0" lang="ko-KR" altLang="en-US" sz="2400" b="1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grpSp>
          <p:nvGrpSpPr>
            <p:cNvPr id="56330" name="Group 95"/>
            <p:cNvGrpSpPr>
              <a:grpSpLocks/>
            </p:cNvGrpSpPr>
            <p:nvPr/>
          </p:nvGrpSpPr>
          <p:grpSpPr bwMode="auto">
            <a:xfrm>
              <a:off x="1066" y="1979"/>
              <a:ext cx="409" cy="408"/>
              <a:chOff x="1292" y="1071"/>
              <a:chExt cx="313" cy="314"/>
            </a:xfrm>
          </p:grpSpPr>
          <p:pic>
            <p:nvPicPr>
              <p:cNvPr id="56331" name="Picture 96" descr="0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02" y="1080"/>
                <a:ext cx="303" cy="3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6332" name="AutoShape 97"/>
              <p:cNvSpPr>
                <a:spLocks noChangeArrowheads="1"/>
              </p:cNvSpPr>
              <p:nvPr/>
            </p:nvSpPr>
            <p:spPr bwMode="auto">
              <a:xfrm>
                <a:off x="1292" y="1071"/>
                <a:ext cx="297" cy="298"/>
              </a:xfrm>
              <a:prstGeom prst="roundRect">
                <a:avLst>
                  <a:gd name="adj" fmla="val 16667"/>
                </a:avLst>
              </a:prstGeom>
              <a:noFill/>
              <a:ln>
                <a:noFill/>
              </a:ln>
              <a:effectLst>
                <a:outerShdw dist="17961" dir="2700000" algn="ctr" rotWithShape="0">
                  <a:schemeClr val="tx1"/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lIns="96741" tIns="48370" rIns="96741" bIns="48370" anchor="ctr"/>
              <a:lstStyle>
                <a:lvl1pPr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defTabSz="968375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defTabSz="968375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2800" b="1" i="1">
                    <a:solidFill>
                      <a:srgbClr val="CC3300"/>
                    </a:solidFill>
                    <a:latin typeface="견고딕" pitchFamily="18" charset="-127"/>
                    <a:ea typeface="견고딕" pitchFamily="18" charset="-127"/>
                  </a:rPr>
                  <a:t>IV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44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90"/>
          <p:cNvSpPr>
            <a:spLocks noChangeArrowheads="1"/>
          </p:cNvSpPr>
          <p:nvPr/>
        </p:nvSpPr>
        <p:spPr bwMode="auto">
          <a:xfrm>
            <a:off x="467544" y="4149080"/>
            <a:ext cx="8136904" cy="1872208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5" name="AutoShape 290"/>
          <p:cNvSpPr>
            <a:spLocks noChangeArrowheads="1"/>
          </p:cNvSpPr>
          <p:nvPr/>
        </p:nvSpPr>
        <p:spPr bwMode="auto">
          <a:xfrm>
            <a:off x="464689" y="1556792"/>
            <a:ext cx="8136904" cy="201622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74756" name="AutoShape 4"/>
          <p:cNvSpPr>
            <a:spLocks noChangeArrowheads="1"/>
          </p:cNvSpPr>
          <p:nvPr/>
        </p:nvSpPr>
        <p:spPr bwMode="auto">
          <a:xfrm>
            <a:off x="900113" y="495300"/>
            <a:ext cx="7488237" cy="6302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융자방식</a:t>
            </a:r>
          </a:p>
        </p:txBody>
      </p:sp>
      <p:sp>
        <p:nvSpPr>
          <p:cNvPr id="74757" name="Rectangle 14"/>
          <p:cNvSpPr>
            <a:spLocks noChangeArrowheads="1"/>
          </p:cNvSpPr>
          <p:nvPr/>
        </p:nvSpPr>
        <p:spPr bwMode="auto">
          <a:xfrm>
            <a:off x="468313" y="1643063"/>
            <a:ext cx="7735887" cy="178593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>
                <a:latin typeface="맑은 고딕" pitchFamily="50" charset="-127"/>
                <a:ea typeface="맑은 고딕" pitchFamily="50" charset="-127"/>
              </a:rPr>
              <a:t>■ </a:t>
            </a:r>
            <a:r>
              <a:rPr lang="ko-KR" altLang="en-US" sz="2400" b="1">
                <a:latin typeface="맑은 고딕" pitchFamily="50" charset="-127"/>
                <a:ea typeface="맑은 고딕" pitchFamily="50" charset="-127"/>
              </a:rPr>
              <a:t>사전융자</a:t>
            </a:r>
            <a:endParaRPr lang="en-US" altLang="ko-KR" sz="24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sz="8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토지구입자금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농지 및 축사신축용 부지구입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 eaLnBrk="1" hangingPunct="1">
              <a:lnSpc>
                <a:spcPct val="200000"/>
              </a:lnSpc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사전대출규모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전체 대출금의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70% </a:t>
            </a:r>
            <a:r>
              <a:rPr lang="ko-KR" altLang="en-US" sz="200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범위 이내에서 소요금액 한도</a:t>
            </a:r>
            <a:endParaRPr lang="en-US" altLang="ko-KR" sz="200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         (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근저당설정 및 소유권이전을 동시 이행하는 경우 대출금의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100%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가능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)</a:t>
            </a:r>
          </a:p>
        </p:txBody>
      </p:sp>
      <p:sp>
        <p:nvSpPr>
          <p:cNvPr id="74758" name="Rectangle 14"/>
          <p:cNvSpPr>
            <a:spLocks noChangeArrowheads="1"/>
          </p:cNvSpPr>
          <p:nvPr/>
        </p:nvSpPr>
        <p:spPr bwMode="auto">
          <a:xfrm>
            <a:off x="500063" y="3857625"/>
            <a:ext cx="8208962" cy="235743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400" b="1">
                <a:latin typeface="맑은 고딕" pitchFamily="50" charset="-127"/>
                <a:ea typeface="맑은 고딕" pitchFamily="50" charset="-127"/>
              </a:rPr>
              <a:t>■ </a:t>
            </a:r>
            <a:r>
              <a:rPr lang="ko-KR" altLang="en-US" sz="2400" b="1">
                <a:latin typeface="맑은 고딕" pitchFamily="50" charset="-127"/>
                <a:ea typeface="맑은 고딕" pitchFamily="50" charset="-127"/>
              </a:rPr>
              <a:t>사후융자</a:t>
            </a:r>
            <a:endParaRPr lang="en-US" altLang="ko-KR" sz="24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sz="8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200000"/>
              </a:lnSpc>
            </a:pP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대상 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: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시설설치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농식품 가공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제조 사업</a:t>
            </a:r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운영자금 등</a:t>
            </a:r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sz="8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2000"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2000">
                <a:latin typeface="맑은 고딕" pitchFamily="50" charset="-127"/>
                <a:ea typeface="맑은 고딕" pitchFamily="50" charset="-127"/>
              </a:rPr>
              <a:t>사업추진실적확인서 발급 후 대출 가능</a:t>
            </a: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400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utoShape 290"/>
          <p:cNvSpPr>
            <a:spLocks noChangeArrowheads="1"/>
          </p:cNvSpPr>
          <p:nvPr/>
        </p:nvSpPr>
        <p:spPr bwMode="auto">
          <a:xfrm>
            <a:off x="687698" y="1989138"/>
            <a:ext cx="7657790" cy="1455266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9" name="AutoShape 290"/>
          <p:cNvSpPr>
            <a:spLocks noChangeArrowheads="1"/>
          </p:cNvSpPr>
          <p:nvPr/>
        </p:nvSpPr>
        <p:spPr bwMode="auto">
          <a:xfrm>
            <a:off x="611560" y="4066200"/>
            <a:ext cx="7920880" cy="173906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75780" name="Rectangle 14"/>
          <p:cNvSpPr>
            <a:spLocks noChangeArrowheads="1"/>
          </p:cNvSpPr>
          <p:nvPr/>
        </p:nvSpPr>
        <p:spPr bwMode="auto">
          <a:xfrm>
            <a:off x="500063" y="1500188"/>
            <a:ext cx="8208962" cy="2143125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en-US"/>
          </a:p>
        </p:txBody>
      </p:sp>
      <p:sp>
        <p:nvSpPr>
          <p:cNvPr id="75781" name="TextBox 5"/>
          <p:cNvSpPr txBox="1">
            <a:spLocks noChangeArrowheads="1"/>
          </p:cNvSpPr>
          <p:nvPr/>
        </p:nvSpPr>
        <p:spPr bwMode="auto">
          <a:xfrm>
            <a:off x="635000" y="1989138"/>
            <a:ext cx="3000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사 업  목 적</a:t>
            </a:r>
          </a:p>
        </p:txBody>
      </p:sp>
      <p:sp>
        <p:nvSpPr>
          <p:cNvPr id="75782" name="TextBox 6"/>
          <p:cNvSpPr txBox="1">
            <a:spLocks noChangeArrowheads="1"/>
          </p:cNvSpPr>
          <p:nvPr/>
        </p:nvSpPr>
        <p:spPr bwMode="auto">
          <a:xfrm>
            <a:off x="827088" y="2413000"/>
            <a:ext cx="785812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Tx/>
              <a:buBlip>
                <a:blip r:embed="rId3"/>
              </a:buBlip>
            </a:pPr>
            <a:r>
              <a:rPr lang="ko-KR" altLang="en-US" sz="2000">
                <a:latin typeface="농협희망"/>
                <a:ea typeface="농협희망"/>
                <a:cs typeface="농협희망"/>
              </a:rPr>
              <a:t>  우수한 후계농업경영인의 영농규모 확대 및 경영개선 자금을</a:t>
            </a:r>
            <a:endParaRPr lang="en-US" altLang="ko-KR" sz="2000">
              <a:latin typeface="농협희망"/>
              <a:ea typeface="농협희망"/>
              <a:cs typeface="농협희망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2000">
                <a:latin typeface="농협희망"/>
                <a:ea typeface="농협희망"/>
                <a:cs typeface="농협희망"/>
              </a:rPr>
              <a:t>   </a:t>
            </a:r>
            <a:r>
              <a:rPr lang="ko-KR" altLang="en-US" sz="2000">
                <a:latin typeface="농협희망"/>
                <a:ea typeface="농협희망"/>
                <a:cs typeface="농협희망"/>
              </a:rPr>
              <a:t> 지원함으로써 유능한 미래 농업 전문인력의 체계적 확보</a:t>
            </a:r>
            <a:r>
              <a:rPr lang="en-US" altLang="ko-KR" sz="2000">
                <a:latin typeface="농협희망"/>
                <a:ea typeface="농협희망"/>
                <a:cs typeface="농협희망"/>
              </a:rPr>
              <a:t>,</a:t>
            </a:r>
            <a:r>
              <a:rPr lang="ko-KR" altLang="en-US" sz="2000">
                <a:latin typeface="농협희망"/>
                <a:ea typeface="농협희망"/>
                <a:cs typeface="농협희망"/>
              </a:rPr>
              <a:t>유지</a:t>
            </a:r>
            <a:endParaRPr lang="en-US" altLang="ko-KR" sz="2000" b="1">
              <a:latin typeface="굴림체" pitchFamily="49" charset="-127"/>
              <a:ea typeface="굴림체" pitchFamily="49" charset="-127"/>
            </a:endParaRPr>
          </a:p>
        </p:txBody>
      </p:sp>
      <p:sp>
        <p:nvSpPr>
          <p:cNvPr id="75783" name="TextBox 9"/>
          <p:cNvSpPr txBox="1">
            <a:spLocks noChangeArrowheads="1"/>
          </p:cNvSpPr>
          <p:nvPr/>
        </p:nvSpPr>
        <p:spPr bwMode="auto">
          <a:xfrm>
            <a:off x="631825" y="419576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대 출 대 상 자</a:t>
            </a:r>
          </a:p>
        </p:txBody>
      </p:sp>
      <p:sp>
        <p:nvSpPr>
          <p:cNvPr id="75784" name="TextBox 10"/>
          <p:cNvSpPr txBox="1">
            <a:spLocks noChangeArrowheads="1"/>
          </p:cNvSpPr>
          <p:nvPr/>
        </p:nvSpPr>
        <p:spPr bwMode="auto">
          <a:xfrm>
            <a:off x="785813" y="4708525"/>
            <a:ext cx="8143875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Clr>
                <a:srgbClr val="00B050"/>
              </a:buClr>
              <a:buFont typeface="Wingdings" pitchFamily="2" charset="2"/>
              <a:buChar char="l"/>
            </a:pPr>
            <a:r>
              <a:rPr lang="ko-KR" altLang="en-US" sz="2000">
                <a:latin typeface="농협희망"/>
                <a:ea typeface="농협희망"/>
                <a:cs typeface="농협희망"/>
              </a:rPr>
              <a:t>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읍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면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동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농업기술센터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군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구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시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•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도의 심사 및 추천을 거쳐</a:t>
            </a:r>
            <a:endParaRPr lang="en-US" altLang="ko-KR" sz="20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>
              <a:lnSpc>
                <a:spcPct val="150000"/>
              </a:lnSpc>
              <a:buClr>
                <a:srgbClr val="00B050"/>
              </a:buClr>
            </a:pP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우수후계농업경영인 추가지원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 지원대상자로 선정된 자</a:t>
            </a:r>
            <a:endParaRPr lang="en-US" altLang="ko-KR" sz="2000" b="1"/>
          </a:p>
          <a:p>
            <a:pPr eaLnBrk="1" hangingPunct="1"/>
            <a:endParaRPr lang="ko-KR" altLang="ko-KR" sz="1800"/>
          </a:p>
        </p:txBody>
      </p:sp>
      <p:sp>
        <p:nvSpPr>
          <p:cNvPr id="75785" name="AutoShape 4"/>
          <p:cNvSpPr>
            <a:spLocks noChangeArrowheads="1"/>
          </p:cNvSpPr>
          <p:nvPr/>
        </p:nvSpPr>
        <p:spPr bwMode="auto">
          <a:xfrm>
            <a:off x="857250" y="500063"/>
            <a:ext cx="7488238" cy="7191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우수농업경영인 추가지원사업 대출 개요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062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AutoShape 290"/>
          <p:cNvSpPr>
            <a:spLocks noChangeArrowheads="1"/>
          </p:cNvSpPr>
          <p:nvPr/>
        </p:nvSpPr>
        <p:spPr bwMode="auto">
          <a:xfrm>
            <a:off x="395536" y="1973734"/>
            <a:ext cx="8136904" cy="3687514"/>
          </a:xfrm>
          <a:prstGeom prst="roundRect">
            <a:avLst>
              <a:gd name="adj" fmla="val 16667"/>
            </a:avLst>
          </a:prstGeom>
          <a:solidFill>
            <a:schemeClr val="accent1">
              <a:lumMod val="40000"/>
              <a:lumOff val="60000"/>
            </a:schemeClr>
          </a:solidFill>
          <a:ln w="9525" algn="ctr">
            <a:noFill/>
            <a:round/>
            <a:headEnd/>
            <a:tailEnd/>
          </a:ln>
          <a:effectLst>
            <a:outerShdw blurRad="50800" dist="38100" algn="l" rotWithShape="0">
              <a:prstClr val="black">
                <a:alpha val="40000"/>
              </a:prstClr>
            </a:outerShdw>
            <a:reflection blurRad="6350" stA="50000" endA="300" endPos="11000" dir="5400000" sy="-100000" algn="bl" rotWithShape="0"/>
          </a:effectLst>
          <a:scene3d>
            <a:camera prst="obliqueBottomRight"/>
            <a:lightRig rig="threePt" dir="t"/>
          </a:scene3d>
        </p:spPr>
        <p:txBody>
          <a:bodyPr wrap="none" anchor="ctr"/>
          <a:lstStyle/>
          <a:p>
            <a:pPr algn="ctr">
              <a:defRPr/>
            </a:pPr>
            <a:endParaRPr lang="ko-KR" altLang="en-US" sz="1400" dirty="0">
              <a:latin typeface="+mj-ea"/>
              <a:ea typeface="+mj-ea"/>
            </a:endParaRPr>
          </a:p>
        </p:txBody>
      </p:sp>
      <p:sp>
        <p:nvSpPr>
          <p:cNvPr id="76803" name="TextBox 9"/>
          <p:cNvSpPr txBox="1">
            <a:spLocks noChangeArrowheads="1"/>
          </p:cNvSpPr>
          <p:nvPr/>
        </p:nvSpPr>
        <p:spPr bwMode="auto">
          <a:xfrm>
            <a:off x="500063" y="2257425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지 원  자 격</a:t>
            </a:r>
          </a:p>
        </p:txBody>
      </p:sp>
      <p:sp>
        <p:nvSpPr>
          <p:cNvPr id="76804" name="TextBox 10"/>
          <p:cNvSpPr txBox="1">
            <a:spLocks noChangeArrowheads="1"/>
          </p:cNvSpPr>
          <p:nvPr/>
        </p:nvSpPr>
        <p:spPr bwMode="auto">
          <a:xfrm>
            <a:off x="714375" y="2857500"/>
            <a:ext cx="81438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>
                <a:latin typeface="농협희망"/>
                <a:ea typeface="농협희망"/>
                <a:cs typeface="농협희망"/>
              </a:rPr>
              <a:t> 선정 후 </a:t>
            </a:r>
            <a:r>
              <a:rPr lang="en-US" altLang="ko-KR" sz="1800">
                <a:latin typeface="농협희망"/>
                <a:ea typeface="농협희망"/>
                <a:cs typeface="농협희망"/>
              </a:rPr>
              <a:t>5</a:t>
            </a:r>
            <a:r>
              <a:rPr lang="ko-KR" altLang="en-US" sz="1800">
                <a:latin typeface="농협희망"/>
                <a:ea typeface="농협희망"/>
                <a:cs typeface="농협희망"/>
              </a:rPr>
              <a:t>년 이상 경과된 후계농업경영인으로 현재 영농에 종사 중인 자</a:t>
            </a:r>
            <a:endParaRPr lang="ko-KR" altLang="ko-KR" sz="1800"/>
          </a:p>
        </p:txBody>
      </p:sp>
      <p:sp>
        <p:nvSpPr>
          <p:cNvPr id="76805" name="AutoShape 4"/>
          <p:cNvSpPr>
            <a:spLocks noChangeArrowheads="1"/>
          </p:cNvSpPr>
          <p:nvPr/>
        </p:nvSpPr>
        <p:spPr bwMode="auto">
          <a:xfrm>
            <a:off x="857250" y="500063"/>
            <a:ext cx="7488238" cy="719137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사업 개요</a:t>
            </a:r>
          </a:p>
        </p:txBody>
      </p:sp>
      <p:sp>
        <p:nvSpPr>
          <p:cNvPr id="76806" name="TextBox 9"/>
          <p:cNvSpPr txBox="1">
            <a:spLocks noChangeArrowheads="1"/>
          </p:cNvSpPr>
          <p:nvPr/>
        </p:nvSpPr>
        <p:spPr bwMode="auto">
          <a:xfrm>
            <a:off x="487363" y="3548063"/>
            <a:ext cx="2571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buSzPct val="120000"/>
              <a:buFontTx/>
              <a:buBlip>
                <a:blip r:embed="rId2"/>
              </a:buBlip>
            </a:pPr>
            <a:r>
              <a:rPr lang="ko-KR" altLang="en-US" sz="2400" b="1">
                <a:latin typeface="농협체M" pitchFamily="18" charset="-127"/>
                <a:ea typeface="농협체M" pitchFamily="18" charset="-127"/>
              </a:rPr>
              <a:t>  대 출 조 건</a:t>
            </a:r>
          </a:p>
        </p:txBody>
      </p:sp>
      <p:sp>
        <p:nvSpPr>
          <p:cNvPr id="76807" name="TextBox 10"/>
          <p:cNvSpPr txBox="1">
            <a:spLocks noChangeArrowheads="1"/>
          </p:cNvSpPr>
          <p:nvPr/>
        </p:nvSpPr>
        <p:spPr bwMode="auto">
          <a:xfrm>
            <a:off x="857250" y="4149725"/>
            <a:ext cx="814387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ko-KR" altLang="en-US" sz="1800">
                <a:latin typeface="농협희망"/>
                <a:ea typeface="농협희망"/>
                <a:cs typeface="농협희망"/>
              </a:rPr>
              <a:t> 이율 </a:t>
            </a:r>
            <a:r>
              <a:rPr lang="en-US" altLang="ko-KR" sz="1800">
                <a:latin typeface="농협희망"/>
                <a:ea typeface="농협희망"/>
                <a:cs typeface="농협희망"/>
              </a:rPr>
              <a:t>: </a:t>
            </a:r>
            <a:r>
              <a:rPr lang="ko-KR" altLang="en-US" sz="1800">
                <a:latin typeface="농협희망"/>
                <a:ea typeface="농협희망"/>
                <a:cs typeface="농협희망"/>
              </a:rPr>
              <a:t>연 </a:t>
            </a:r>
            <a:r>
              <a:rPr lang="en-US" altLang="ko-KR" sz="1800">
                <a:latin typeface="농협희망"/>
                <a:ea typeface="농협희망"/>
                <a:cs typeface="농협희망"/>
              </a:rPr>
              <a:t>1.0%, </a:t>
            </a:r>
            <a:r>
              <a:rPr lang="ko-KR" altLang="en-US" sz="1800">
                <a:latin typeface="농협희망"/>
              </a:rPr>
              <a:t>대출기간 </a:t>
            </a:r>
            <a:r>
              <a:rPr lang="en-US" altLang="ko-KR" sz="1800">
                <a:latin typeface="농협희망"/>
              </a:rPr>
              <a:t>: 15</a:t>
            </a:r>
            <a:r>
              <a:rPr lang="ko-KR" altLang="en-US" sz="1800">
                <a:latin typeface="농협희망"/>
              </a:rPr>
              <a:t>년 </a:t>
            </a:r>
            <a:r>
              <a:rPr lang="en-US" altLang="ko-KR" sz="1800">
                <a:latin typeface="농협희망"/>
              </a:rPr>
              <a:t>(5</a:t>
            </a:r>
            <a:r>
              <a:rPr lang="ko-KR" altLang="en-US" sz="1800">
                <a:latin typeface="농협희망"/>
              </a:rPr>
              <a:t>년거치 </a:t>
            </a:r>
            <a:r>
              <a:rPr lang="en-US" altLang="ko-KR" sz="1800">
                <a:latin typeface="농협희망"/>
              </a:rPr>
              <a:t>10</a:t>
            </a:r>
            <a:r>
              <a:rPr lang="ko-KR" altLang="en-US" sz="1800">
                <a:latin typeface="농협희망"/>
              </a:rPr>
              <a:t>년균등상환</a:t>
            </a:r>
            <a:r>
              <a:rPr lang="en-US" altLang="ko-KR" sz="1800">
                <a:latin typeface="농협희망"/>
              </a:rPr>
              <a:t>)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§"/>
            </a:pPr>
            <a:r>
              <a:rPr lang="en-US" altLang="ko-KR" sz="1800">
                <a:latin typeface="농협희망"/>
              </a:rPr>
              <a:t> </a:t>
            </a:r>
            <a:r>
              <a:rPr lang="ko-KR" altLang="en-US" sz="1800">
                <a:latin typeface="농협희망"/>
              </a:rPr>
              <a:t>대출한도 </a:t>
            </a:r>
            <a:r>
              <a:rPr lang="en-US" altLang="ko-KR" sz="1800">
                <a:latin typeface="농협희망"/>
              </a:rPr>
              <a:t>: 2</a:t>
            </a:r>
            <a:r>
              <a:rPr lang="ko-KR" altLang="en-US" sz="1800">
                <a:latin typeface="농협희망"/>
              </a:rPr>
              <a:t>억원</a:t>
            </a:r>
            <a:endParaRPr lang="en-US" altLang="ko-KR" sz="1800">
              <a:latin typeface="농협희망"/>
            </a:endParaRPr>
          </a:p>
        </p:txBody>
      </p:sp>
      <p:sp>
        <p:nvSpPr>
          <p:cNvPr id="76808" name="TextBox 10"/>
          <p:cNvSpPr txBox="1">
            <a:spLocks noChangeArrowheads="1"/>
          </p:cNvSpPr>
          <p:nvPr/>
        </p:nvSpPr>
        <p:spPr bwMode="auto">
          <a:xfrm>
            <a:off x="554038" y="5080000"/>
            <a:ext cx="8143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>
                <a:latin typeface="농협희망"/>
                <a:ea typeface="농협희망"/>
                <a:cs typeface="농협희망"/>
              </a:rPr>
              <a:t>      ※ 기타 사항은 후계농업경영인육성사업대출 준용</a:t>
            </a:r>
            <a:endParaRPr lang="ko-KR" altLang="ko-KR" sz="160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665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954" name="Group 154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3509564888"/>
              </p:ext>
            </p:extLst>
          </p:nvPr>
        </p:nvGraphicFramePr>
        <p:xfrm>
          <a:off x="539552" y="1844824"/>
          <a:ext cx="8213725" cy="4248150"/>
        </p:xfrm>
        <a:graphic>
          <a:graphicData uri="http://schemas.openxmlformats.org/drawingml/2006/table">
            <a:tbl>
              <a:tblPr/>
              <a:tblGrid>
                <a:gridCol w="2380599"/>
                <a:gridCol w="539252"/>
                <a:gridCol w="2311549"/>
                <a:gridCol w="527743"/>
                <a:gridCol w="2454582"/>
              </a:tblGrid>
              <a:tr h="77301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울릉도L" pitchFamily="18" charset="-127"/>
                          <a:ea typeface="HY울릉도L" pitchFamily="18" charset="-127"/>
                        </a:rPr>
                        <a:t>감정평가액</a:t>
                      </a:r>
                      <a:endParaRPr kumimoji="1" lang="ko-KR" alt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Y울릉도L" pitchFamily="18" charset="-127"/>
                        <a:ea typeface="HY울릉도L" pitchFamily="18" charset="-127"/>
                      </a:endParaRP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울릉도L" pitchFamily="18" charset="-127"/>
                          <a:ea typeface="HY울릉도L" pitchFamily="18" charset="-127"/>
                        </a:rPr>
                        <a:t>ⅹ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울릉도L" pitchFamily="18" charset="-127"/>
                          <a:ea typeface="HY울릉도L" pitchFamily="18" charset="-127"/>
                        </a:rPr>
                        <a:t>담보인정비율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울릉도L" pitchFamily="18" charset="-127"/>
                          <a:ea typeface="HY울릉도L" pitchFamily="18" charset="-127"/>
                        </a:rPr>
                        <a:t>-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Y울릉도L" pitchFamily="18" charset="-127"/>
                          <a:ea typeface="HY울릉도L" pitchFamily="18" charset="-127"/>
                        </a:rPr>
                        <a:t>선순위금액</a:t>
                      </a:r>
                    </a:p>
                  </a:txBody>
                  <a:tcPr marL="91434" marR="91434" marT="45717" marB="4571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1941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810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*토지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표준지공시지가를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기준으로 지가변동률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지역요인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개별요인 등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평가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*건물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건물신축단가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ⅹ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잔존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연수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ⅹ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면적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(㎡)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농지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70%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임야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65%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농업용시설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  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60~65%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주택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: 60 ~ 70%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※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농협조합원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,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후계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농업경영인 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10%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등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</a:t>
                      </a:r>
                      <a:r>
                        <a:rPr kumimoji="1" lang="ko-KR" alt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상향 적용 가능</a:t>
                      </a:r>
                      <a:endParaRPr kumimoji="1" lang="en-US" altLang="ko-K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    (</a:t>
                      </a:r>
                      <a:r>
                        <a:rPr kumimoji="1" lang="ko-KR" alt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지역농축협</a:t>
                      </a:r>
                      <a:r>
                        <a:rPr kumimoji="1" lang="en-US" alt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)</a:t>
                      </a:r>
                      <a:endParaRPr kumimoji="1" lang="ko-KR" altLang="en-US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</a:t>
                      </a:r>
                      <a:r>
                        <a:rPr kumimoji="1" lang="ko-KR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선순위근저당설정금액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임차보증금</a:t>
                      </a:r>
                    </a:p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굴림" pitchFamily="50" charset="-127"/>
                          <a:ea typeface="굴림" pitchFamily="50" charset="-127"/>
                        </a:rPr>
                        <a:t>* 임금채권 등</a:t>
                      </a:r>
                    </a:p>
                  </a:txBody>
                  <a:tcPr marL="91434" marR="91434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7866" name="AutoShape 4"/>
          <p:cNvSpPr>
            <a:spLocks noChangeArrowheads="1"/>
          </p:cNvSpPr>
          <p:nvPr/>
        </p:nvSpPr>
        <p:spPr bwMode="auto">
          <a:xfrm>
            <a:off x="755650" y="693738"/>
            <a:ext cx="7488238" cy="574675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280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(</a:t>
            </a:r>
            <a:r>
              <a:rPr lang="ko-KR" altLang="en-US" sz="280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참고</a:t>
            </a:r>
            <a:r>
              <a:rPr lang="en-US" altLang="ko-KR" sz="280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)</a:t>
            </a:r>
            <a:r>
              <a:rPr lang="ko-KR" altLang="en-US" sz="2800" dirty="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부동산담보 대출가능금액 산출방법</a:t>
            </a:r>
          </a:p>
        </p:txBody>
      </p:sp>
      <p:sp>
        <p:nvSpPr>
          <p:cNvPr id="5" name="슬라이드 번호 개체 틀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E0BC9BCC-069C-4C05-8F2C-CEE27EC6EB5F}" type="slidenum">
              <a:rPr lang="ko-KR" altLang="en-US" sz="1300" smtClean="0"/>
              <a:pPr algn="r"/>
              <a:t>23</a:t>
            </a:fld>
            <a:endParaRPr lang="ko-KR" altLang="en-US" sz="1300" dirty="0"/>
          </a:p>
        </p:txBody>
      </p:sp>
    </p:spTree>
    <p:extLst>
      <p:ext uri="{BB962C8B-B14F-4D97-AF65-F5344CB8AC3E}">
        <p14:creationId xmlns:p14="http://schemas.microsoft.com/office/powerpoint/2010/main" val="181800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51520" y="1844675"/>
            <a:ext cx="8352928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6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III.</a:t>
            </a:r>
            <a:r>
              <a:rPr lang="ko-KR" altLang="en-US" sz="36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농림수산업자 신용보증기금 안내</a:t>
            </a:r>
          </a:p>
        </p:txBody>
      </p:sp>
    </p:spTree>
    <p:extLst>
      <p:ext uri="{BB962C8B-B14F-4D97-AF65-F5344CB8AC3E}">
        <p14:creationId xmlns:p14="http://schemas.microsoft.com/office/powerpoint/2010/main" val="259856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그룹 5"/>
          <p:cNvGrpSpPr>
            <a:grpSpLocks/>
          </p:cNvGrpSpPr>
          <p:nvPr/>
        </p:nvGrpSpPr>
        <p:grpSpPr bwMode="auto">
          <a:xfrm>
            <a:off x="4787900" y="44450"/>
            <a:ext cx="4321175" cy="215900"/>
            <a:chOff x="1619872" y="332656"/>
            <a:chExt cx="4680000" cy="360000"/>
          </a:xfrm>
        </p:grpSpPr>
        <p:sp>
          <p:nvSpPr>
            <p:cNvPr id="4" name="직사각형 3"/>
            <p:cNvSpPr/>
            <p:nvPr/>
          </p:nvSpPr>
          <p:spPr>
            <a:xfrm>
              <a:off x="1619872" y="332656"/>
              <a:ext cx="1800133" cy="360000"/>
            </a:xfrm>
            <a:prstGeom prst="rect">
              <a:avLst/>
            </a:prstGeom>
            <a:solidFill>
              <a:srgbClr val="0C4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420005" y="332656"/>
              <a:ext cx="2879867" cy="360000"/>
            </a:xfrm>
            <a:prstGeom prst="rect">
              <a:avLst/>
            </a:prstGeom>
            <a:solidFill>
              <a:srgbClr val="00B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68313" y="692150"/>
            <a:ext cx="215900" cy="360363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79876" name="TextBox 11"/>
          <p:cNvSpPr txBox="1">
            <a:spLocks noChangeArrowheads="1"/>
          </p:cNvSpPr>
          <p:nvPr/>
        </p:nvSpPr>
        <p:spPr bwMode="auto">
          <a:xfrm>
            <a:off x="684213" y="601663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800" dirty="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보증업무의 흐름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979613" y="2411413"/>
            <a:ext cx="2160587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상담</a:t>
            </a:r>
            <a:r>
              <a:rPr kumimoji="0" lang="en-US" altLang="ko-KR" sz="1800" b="1" dirty="0">
                <a:solidFill>
                  <a:prstClr val="black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접수</a:t>
            </a:r>
          </a:p>
        </p:txBody>
      </p:sp>
      <p:sp>
        <p:nvSpPr>
          <p:cNvPr id="79878" name="TextBox 12"/>
          <p:cNvSpPr txBox="1">
            <a:spLocks noChangeArrowheads="1"/>
          </p:cNvSpPr>
          <p:nvPr/>
        </p:nvSpPr>
        <p:spPr bwMode="auto">
          <a:xfrm>
            <a:off x="1908175" y="1482725"/>
            <a:ext cx="2303463" cy="4000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38100" cap="rnd">
            <a:solidFill>
              <a:srgbClr val="FF0000">
                <a:alpha val="85097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신규보증 절차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9613" y="3203575"/>
            <a:ext cx="2160587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신용평가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79613" y="3995738"/>
            <a:ext cx="2160587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간이신용조사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79613" y="4787900"/>
            <a:ext cx="2160587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spc="-150" dirty="0">
                <a:solidFill>
                  <a:prstClr val="black"/>
                </a:solidFill>
                <a:latin typeface="맑은 고딕"/>
                <a:ea typeface="맑은 고딕"/>
              </a:rPr>
              <a:t>보증서발급</a:t>
            </a:r>
            <a:r>
              <a:rPr kumimoji="0" lang="en-US" altLang="ko-KR" sz="1800" b="1" spc="-150" dirty="0">
                <a:solidFill>
                  <a:prstClr val="black"/>
                </a:solidFill>
                <a:latin typeface="맑은 고딕"/>
                <a:ea typeface="맑은 고딕"/>
              </a:rPr>
              <a:t>/</a:t>
            </a:r>
            <a:r>
              <a:rPr kumimoji="0" lang="ko-KR" altLang="en-US" sz="1800" b="1" spc="-150" dirty="0">
                <a:solidFill>
                  <a:prstClr val="black"/>
                </a:solidFill>
                <a:latin typeface="맑은 고딕"/>
                <a:ea typeface="맑은 고딕"/>
              </a:rPr>
              <a:t>보증약정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79613" y="5580063"/>
            <a:ext cx="2160587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대출실행</a:t>
            </a:r>
          </a:p>
        </p:txBody>
      </p:sp>
      <p:cxnSp>
        <p:nvCxnSpPr>
          <p:cNvPr id="19" name="직선 연결선 18"/>
          <p:cNvCxnSpPr/>
          <p:nvPr/>
        </p:nvCxnSpPr>
        <p:spPr>
          <a:xfrm>
            <a:off x="4548188" y="1484313"/>
            <a:ext cx="0" cy="4681537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연결선 20"/>
          <p:cNvCxnSpPr/>
          <p:nvPr/>
        </p:nvCxnSpPr>
        <p:spPr>
          <a:xfrm>
            <a:off x="971550" y="2133600"/>
            <a:ext cx="7200900" cy="0"/>
          </a:xfrm>
          <a:prstGeom prst="line">
            <a:avLst/>
          </a:prstGeom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갈매기형 수장 23"/>
          <p:cNvSpPr/>
          <p:nvPr/>
        </p:nvSpPr>
        <p:spPr>
          <a:xfrm rot="5400000">
            <a:off x="2878932" y="2658269"/>
            <a:ext cx="304800" cy="661987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28" name="갈매기형 수장 27"/>
          <p:cNvSpPr/>
          <p:nvPr/>
        </p:nvSpPr>
        <p:spPr>
          <a:xfrm rot="5400000">
            <a:off x="2878932" y="3450431"/>
            <a:ext cx="304800" cy="661987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29" name="갈매기형 수장 28"/>
          <p:cNvSpPr/>
          <p:nvPr/>
        </p:nvSpPr>
        <p:spPr>
          <a:xfrm rot="5400000">
            <a:off x="2879726" y="4241800"/>
            <a:ext cx="303212" cy="661987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30" name="갈매기형 수장 29"/>
          <p:cNvSpPr/>
          <p:nvPr/>
        </p:nvSpPr>
        <p:spPr>
          <a:xfrm rot="5400000">
            <a:off x="2878932" y="5033169"/>
            <a:ext cx="304800" cy="661987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932363" y="2413000"/>
            <a:ext cx="2160587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보증사고 발생</a:t>
            </a:r>
          </a:p>
        </p:txBody>
      </p:sp>
      <p:sp>
        <p:nvSpPr>
          <p:cNvPr id="79890" name="TextBox 31"/>
          <p:cNvSpPr txBox="1">
            <a:spLocks noChangeArrowheads="1"/>
          </p:cNvSpPr>
          <p:nvPr/>
        </p:nvSpPr>
        <p:spPr bwMode="auto">
          <a:xfrm>
            <a:off x="4859338" y="1484313"/>
            <a:ext cx="2305050" cy="400050"/>
          </a:xfrm>
          <a:prstGeom prst="rect">
            <a:avLst/>
          </a:prstGeom>
          <a:gradFill rotWithShape="0">
            <a:gsLst>
              <a:gs pos="0">
                <a:srgbClr val="FBEAC7"/>
              </a:gs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lin ang="5400000"/>
          </a:gradFill>
          <a:ln w="38100" cap="rnd">
            <a:solidFill>
              <a:srgbClr val="FF0000">
                <a:alpha val="85097"/>
              </a:srgbClr>
            </a:solidFill>
            <a:miter lim="800000"/>
            <a:headEnd/>
            <a:tailEnd/>
          </a:ln>
        </p:spPr>
        <p:txBody>
          <a:bodyPr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보증관리 절차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932363" y="3205163"/>
            <a:ext cx="2160587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사고통지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932363" y="3997325"/>
            <a:ext cx="2160587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채권보전조치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4932363" y="4789488"/>
            <a:ext cx="2160587" cy="36988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>
            <a:solidFill>
              <a:srgbClr val="0C419A">
                <a:alpha val="99000"/>
              </a:srgbClr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대손판정 신청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932363" y="5581650"/>
            <a:ext cx="2160587" cy="3698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25400" cap="rnd" cmpd="sng">
            <a:solidFill>
              <a:srgbClr val="0C419A">
                <a:alpha val="99000"/>
              </a:srgbClr>
            </a:solidFill>
            <a:prstDash val="solid"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/>
                </a:solidFill>
                <a:latin typeface="맑은 고딕"/>
                <a:ea typeface="맑은 고딕"/>
              </a:rPr>
              <a:t>보증채무 이행</a:t>
            </a:r>
          </a:p>
        </p:txBody>
      </p:sp>
      <p:sp>
        <p:nvSpPr>
          <p:cNvPr id="37" name="갈매기형 수장 36"/>
          <p:cNvSpPr/>
          <p:nvPr/>
        </p:nvSpPr>
        <p:spPr>
          <a:xfrm rot="5400000">
            <a:off x="5830888" y="2659062"/>
            <a:ext cx="304800" cy="663575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38" name="갈매기형 수장 37"/>
          <p:cNvSpPr/>
          <p:nvPr/>
        </p:nvSpPr>
        <p:spPr>
          <a:xfrm rot="5400000">
            <a:off x="5830888" y="3451225"/>
            <a:ext cx="304800" cy="663575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39" name="갈매기형 수장 38"/>
          <p:cNvSpPr/>
          <p:nvPr/>
        </p:nvSpPr>
        <p:spPr>
          <a:xfrm rot="5400000">
            <a:off x="5830888" y="4243387"/>
            <a:ext cx="304800" cy="663575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sp>
        <p:nvSpPr>
          <p:cNvPr id="40" name="갈매기형 수장 39"/>
          <p:cNvSpPr/>
          <p:nvPr/>
        </p:nvSpPr>
        <p:spPr>
          <a:xfrm rot="5400000">
            <a:off x="5830888" y="5035550"/>
            <a:ext cx="304800" cy="663575"/>
          </a:xfrm>
          <a:prstGeom prst="chevron">
            <a:avLst/>
          </a:prstGeom>
          <a:solidFill>
            <a:srgbClr val="00B23C">
              <a:alpha val="67000"/>
            </a:srgbClr>
          </a:solidFill>
          <a:ln>
            <a:solidFill>
              <a:srgbClr val="00B2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black"/>
              </a:solidFill>
            </a:endParaRPr>
          </a:p>
        </p:txBody>
      </p:sp>
      <p:cxnSp>
        <p:nvCxnSpPr>
          <p:cNvPr id="46" name="직선 연결선 45"/>
          <p:cNvCxnSpPr/>
          <p:nvPr/>
        </p:nvCxnSpPr>
        <p:spPr>
          <a:xfrm>
            <a:off x="179388" y="6381750"/>
            <a:ext cx="8713787" cy="0"/>
          </a:xfrm>
          <a:prstGeom prst="line">
            <a:avLst/>
          </a:prstGeom>
          <a:ln w="25400">
            <a:solidFill>
              <a:srgbClr val="FFB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설명선 2 2"/>
          <p:cNvSpPr/>
          <p:nvPr/>
        </p:nvSpPr>
        <p:spPr>
          <a:xfrm>
            <a:off x="323850" y="3155950"/>
            <a:ext cx="1341438" cy="488950"/>
          </a:xfrm>
          <a:prstGeom prst="borderCallout2">
            <a:avLst>
              <a:gd name="adj1" fmla="val 47867"/>
              <a:gd name="adj2" fmla="val 98755"/>
              <a:gd name="adj3" fmla="val 47867"/>
              <a:gd name="adj4" fmla="val 112099"/>
              <a:gd name="adj5" fmla="val 46989"/>
              <a:gd name="adj6" fmla="val 12379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유효기간 </a:t>
            </a:r>
            <a:r>
              <a:rPr kumimoji="0" lang="en-US" altLang="ko-KR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10</a:t>
            </a: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</a:p>
        </p:txBody>
      </p:sp>
      <p:sp>
        <p:nvSpPr>
          <p:cNvPr id="49" name="설명선 2 48"/>
          <p:cNvSpPr/>
          <p:nvPr/>
        </p:nvSpPr>
        <p:spPr>
          <a:xfrm>
            <a:off x="323850" y="3948113"/>
            <a:ext cx="1341438" cy="488950"/>
          </a:xfrm>
          <a:prstGeom prst="borderCallout2">
            <a:avLst>
              <a:gd name="adj1" fmla="val 47867"/>
              <a:gd name="adj2" fmla="val 98755"/>
              <a:gd name="adj3" fmla="val 47867"/>
              <a:gd name="adj4" fmla="val 112099"/>
              <a:gd name="adj5" fmla="val 46989"/>
              <a:gd name="adj6" fmla="val 12379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필수확인사항 심사</a:t>
            </a:r>
          </a:p>
        </p:txBody>
      </p:sp>
      <p:sp>
        <p:nvSpPr>
          <p:cNvPr id="50" name="설명선 2 49"/>
          <p:cNvSpPr/>
          <p:nvPr/>
        </p:nvSpPr>
        <p:spPr>
          <a:xfrm>
            <a:off x="323850" y="4740275"/>
            <a:ext cx="1341438" cy="488950"/>
          </a:xfrm>
          <a:prstGeom prst="borderCallout2">
            <a:avLst>
              <a:gd name="adj1" fmla="val 47867"/>
              <a:gd name="adj2" fmla="val 98755"/>
              <a:gd name="adj3" fmla="val 47867"/>
              <a:gd name="adj4" fmla="val 112099"/>
              <a:gd name="adj5" fmla="val 46989"/>
              <a:gd name="adj6" fmla="val 12379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신용조사일로부터 </a:t>
            </a:r>
            <a:r>
              <a:rPr kumimoji="0" lang="en-US" altLang="ko-KR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30</a:t>
            </a: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내</a:t>
            </a:r>
          </a:p>
        </p:txBody>
      </p:sp>
      <p:sp>
        <p:nvSpPr>
          <p:cNvPr id="51" name="설명선 2 50"/>
          <p:cNvSpPr/>
          <p:nvPr/>
        </p:nvSpPr>
        <p:spPr>
          <a:xfrm>
            <a:off x="323850" y="5532438"/>
            <a:ext cx="1341438" cy="488950"/>
          </a:xfrm>
          <a:prstGeom prst="borderCallout2">
            <a:avLst>
              <a:gd name="adj1" fmla="val 47867"/>
              <a:gd name="adj2" fmla="val 98755"/>
              <a:gd name="adj3" fmla="val 47867"/>
              <a:gd name="adj4" fmla="val 112099"/>
              <a:gd name="adj5" fmla="val 46989"/>
              <a:gd name="adj6" fmla="val 12379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spc="-150" dirty="0">
                <a:solidFill>
                  <a:srgbClr val="7030A0"/>
                </a:solidFill>
                <a:latin typeface="굴림"/>
                <a:ea typeface="굴림"/>
              </a:rPr>
              <a:t>▪ </a:t>
            </a:r>
            <a:r>
              <a:rPr kumimoji="0" lang="ko-KR" altLang="en-US" sz="1400" spc="-150" dirty="0" err="1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발급후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kumimoji="0" lang="en-US" altLang="ko-KR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60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 내</a:t>
            </a:r>
            <a:endParaRPr kumimoji="0" lang="en-US" altLang="ko-KR" sz="1400" spc="-150" dirty="0">
              <a:solidFill>
                <a:srgbClr val="7030A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-150" dirty="0">
                <a:solidFill>
                  <a:srgbClr val="7030A0"/>
                </a:solidFill>
                <a:latin typeface="굴림"/>
                <a:ea typeface="굴림"/>
              </a:rPr>
              <a:t>▪ 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실행제한 유의</a:t>
            </a:r>
          </a:p>
        </p:txBody>
      </p:sp>
      <p:sp>
        <p:nvSpPr>
          <p:cNvPr id="52" name="설명선 2 51"/>
          <p:cNvSpPr/>
          <p:nvPr/>
        </p:nvSpPr>
        <p:spPr>
          <a:xfrm>
            <a:off x="7405688" y="2346325"/>
            <a:ext cx="1343025" cy="490538"/>
          </a:xfrm>
          <a:prstGeom prst="borderCallout2">
            <a:avLst>
              <a:gd name="adj1" fmla="val 47867"/>
              <a:gd name="adj2" fmla="val -2129"/>
              <a:gd name="adj3" fmla="val 47868"/>
              <a:gd name="adj4" fmla="val -10023"/>
              <a:gd name="adj5" fmla="val 49416"/>
              <a:gd name="adj6" fmla="val -204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약관 제</a:t>
            </a:r>
            <a:r>
              <a:rPr kumimoji="0" lang="en-US" altLang="ko-KR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5</a:t>
            </a:r>
            <a:r>
              <a:rPr kumimoji="0" lang="ko-KR" altLang="en-US" sz="140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조</a:t>
            </a:r>
          </a:p>
        </p:txBody>
      </p:sp>
      <p:sp>
        <p:nvSpPr>
          <p:cNvPr id="53" name="설명선 2 52"/>
          <p:cNvSpPr/>
          <p:nvPr/>
        </p:nvSpPr>
        <p:spPr>
          <a:xfrm>
            <a:off x="7405688" y="3155950"/>
            <a:ext cx="1343025" cy="488950"/>
          </a:xfrm>
          <a:prstGeom prst="borderCallout2">
            <a:avLst>
              <a:gd name="adj1" fmla="val 47867"/>
              <a:gd name="adj2" fmla="val -2129"/>
              <a:gd name="adj3" fmla="val 47868"/>
              <a:gd name="adj4" fmla="val -10023"/>
              <a:gd name="adj5" fmla="val 49416"/>
              <a:gd name="adj6" fmla="val -204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사고발생일로부터 </a:t>
            </a:r>
            <a:r>
              <a:rPr kumimoji="0" lang="en-US" altLang="ko-KR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20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일</a:t>
            </a:r>
            <a:r>
              <a:rPr kumimoji="0" lang="en-US" altLang="ko-KR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~3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개월</a:t>
            </a:r>
          </a:p>
        </p:txBody>
      </p:sp>
      <p:sp>
        <p:nvSpPr>
          <p:cNvPr id="54" name="설명선 2 53"/>
          <p:cNvSpPr/>
          <p:nvPr/>
        </p:nvSpPr>
        <p:spPr>
          <a:xfrm>
            <a:off x="7405688" y="3948113"/>
            <a:ext cx="1343025" cy="488950"/>
          </a:xfrm>
          <a:prstGeom prst="borderCallout2">
            <a:avLst>
              <a:gd name="adj1" fmla="val 47867"/>
              <a:gd name="adj2" fmla="val -2129"/>
              <a:gd name="adj3" fmla="val 47868"/>
              <a:gd name="adj4" fmla="val -10023"/>
              <a:gd name="adj5" fmla="val 49416"/>
              <a:gd name="adj6" fmla="val -204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사고통지기한 후 </a:t>
            </a:r>
            <a:r>
              <a:rPr kumimoji="0" lang="en-US" altLang="ko-KR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1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내</a:t>
            </a:r>
          </a:p>
        </p:txBody>
      </p:sp>
      <p:sp>
        <p:nvSpPr>
          <p:cNvPr id="55" name="설명선 2 54"/>
          <p:cNvSpPr/>
          <p:nvPr/>
        </p:nvSpPr>
        <p:spPr>
          <a:xfrm>
            <a:off x="323850" y="2349500"/>
            <a:ext cx="1341438" cy="488950"/>
          </a:xfrm>
          <a:prstGeom prst="borderCallout2">
            <a:avLst>
              <a:gd name="adj1" fmla="val 47867"/>
              <a:gd name="adj2" fmla="val 98755"/>
              <a:gd name="adj3" fmla="val 47867"/>
              <a:gd name="adj4" fmla="val 112099"/>
              <a:gd name="adj5" fmla="val 46989"/>
              <a:gd name="adj6" fmla="val 123794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-150" dirty="0" err="1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가족간공동경영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적용여부 유의</a:t>
            </a:r>
          </a:p>
        </p:txBody>
      </p:sp>
      <p:sp>
        <p:nvSpPr>
          <p:cNvPr id="56" name="설명선 2 55"/>
          <p:cNvSpPr/>
          <p:nvPr/>
        </p:nvSpPr>
        <p:spPr>
          <a:xfrm>
            <a:off x="7407275" y="4740275"/>
            <a:ext cx="1341438" cy="488950"/>
          </a:xfrm>
          <a:prstGeom prst="borderCallout2">
            <a:avLst>
              <a:gd name="adj1" fmla="val 47867"/>
              <a:gd name="adj2" fmla="val -2129"/>
              <a:gd name="adj3" fmla="val 47868"/>
              <a:gd name="adj4" fmla="val -10023"/>
              <a:gd name="adj5" fmla="val 49416"/>
              <a:gd name="adj6" fmla="val -20452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신청가능일로부터 </a:t>
            </a:r>
            <a:r>
              <a:rPr kumimoji="0" lang="en-US" altLang="ko-KR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6</a:t>
            </a:r>
            <a:r>
              <a:rPr kumimoji="0" lang="ko-KR" altLang="en-US" sz="1400" spc="-150" dirty="0">
                <a:solidFill>
                  <a:srgbClr val="7030A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개월 내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292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8" name="그룹 5"/>
          <p:cNvGrpSpPr>
            <a:grpSpLocks/>
          </p:cNvGrpSpPr>
          <p:nvPr/>
        </p:nvGrpSpPr>
        <p:grpSpPr bwMode="auto">
          <a:xfrm>
            <a:off x="4787900" y="44450"/>
            <a:ext cx="4321175" cy="215900"/>
            <a:chOff x="1619872" y="332656"/>
            <a:chExt cx="4680000" cy="360000"/>
          </a:xfrm>
        </p:grpSpPr>
        <p:sp>
          <p:nvSpPr>
            <p:cNvPr id="4" name="직사각형 3"/>
            <p:cNvSpPr/>
            <p:nvPr/>
          </p:nvSpPr>
          <p:spPr>
            <a:xfrm>
              <a:off x="1619872" y="332656"/>
              <a:ext cx="1800133" cy="360000"/>
            </a:xfrm>
            <a:prstGeom prst="rect">
              <a:avLst/>
            </a:prstGeom>
            <a:solidFill>
              <a:srgbClr val="0C419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  <p:sp>
          <p:nvSpPr>
            <p:cNvPr id="5" name="직사각형 4"/>
            <p:cNvSpPr/>
            <p:nvPr/>
          </p:nvSpPr>
          <p:spPr>
            <a:xfrm>
              <a:off x="3420005" y="332656"/>
              <a:ext cx="2879867" cy="360000"/>
            </a:xfrm>
            <a:prstGeom prst="rect">
              <a:avLst/>
            </a:prstGeom>
            <a:solidFill>
              <a:srgbClr val="00B23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800">
                <a:solidFill>
                  <a:prstClr val="white"/>
                </a:solidFill>
              </a:endParaRP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468313" y="692150"/>
            <a:ext cx="215900" cy="360363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80900" name="TextBox 11"/>
          <p:cNvSpPr txBox="1">
            <a:spLocks noChangeArrowheads="1"/>
          </p:cNvSpPr>
          <p:nvPr/>
        </p:nvSpPr>
        <p:spPr bwMode="auto">
          <a:xfrm>
            <a:off x="684213" y="601663"/>
            <a:ext cx="40322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800">
                <a:solidFill>
                  <a:srgbClr val="000000"/>
                </a:solidFill>
                <a:latin typeface="HY견고딕" pitchFamily="18" charset="-127"/>
                <a:ea typeface="HY견고딕" pitchFamily="18" charset="-127"/>
              </a:rPr>
              <a:t>동일인당 보증총한도</a:t>
            </a:r>
          </a:p>
        </p:txBody>
      </p:sp>
      <p:sp>
        <p:nvSpPr>
          <p:cNvPr id="80901" name="TextBox 13"/>
          <p:cNvSpPr txBox="1">
            <a:spLocks noChangeArrowheads="1"/>
          </p:cNvSpPr>
          <p:nvPr/>
        </p:nvSpPr>
        <p:spPr bwMode="auto">
          <a:xfrm>
            <a:off x="684213" y="1412875"/>
            <a:ext cx="748823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kumimoji="0"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기본한도 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kumimoji="0"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개인 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10</a:t>
            </a:r>
            <a:r>
              <a:rPr kumimoji="0" lang="ko-KR" altLang="en-US" sz="24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법인 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15</a:t>
            </a:r>
            <a:r>
              <a:rPr kumimoji="0" lang="ko-KR" altLang="en-US" sz="2400" dirty="0" err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억원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kumimoji="0" lang="ko-KR" altLang="en-US" sz="2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</a:rPr>
              <a:t>     ▪  신용보증기금</a:t>
            </a:r>
            <a:r>
              <a:rPr kumimoji="0" lang="en-US" altLang="ko-KR" sz="1800" dirty="0">
                <a:solidFill>
                  <a:srgbClr val="000000"/>
                </a:solidFill>
              </a:rPr>
              <a:t>, </a:t>
            </a:r>
            <a:r>
              <a:rPr kumimoji="0" lang="ko-KR" altLang="en-US" sz="1800" dirty="0">
                <a:solidFill>
                  <a:srgbClr val="000000"/>
                </a:solidFill>
              </a:rPr>
              <a:t>기술신용보증기금의 보증잔액 합산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endParaRPr kumimoji="0" lang="en-US" altLang="ko-KR" sz="8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en-US" altLang="ko-KR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kumimoji="0" lang="ko-KR" altLang="en-US" sz="2400" dirty="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예외보증 </a:t>
            </a:r>
            <a:endParaRPr kumimoji="0" lang="en-US" altLang="ko-KR" sz="2400" dirty="0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</a:rPr>
              <a:t>     ▪  </a:t>
            </a:r>
            <a:r>
              <a:rPr kumimoji="0" lang="ko-KR" altLang="en-US" sz="1800" dirty="0" err="1">
                <a:solidFill>
                  <a:srgbClr val="000000"/>
                </a:solidFill>
              </a:rPr>
              <a:t>총한도</a:t>
            </a:r>
            <a:r>
              <a:rPr kumimoji="0" lang="ko-KR" altLang="en-US" sz="1800" dirty="0">
                <a:solidFill>
                  <a:srgbClr val="000000"/>
                </a:solidFill>
              </a:rPr>
              <a:t> </a:t>
            </a:r>
            <a:r>
              <a:rPr kumimoji="0" lang="en-US" altLang="ko-KR" sz="1800" dirty="0">
                <a:solidFill>
                  <a:srgbClr val="000000"/>
                </a:solidFill>
              </a:rPr>
              <a:t>30</a:t>
            </a:r>
            <a:r>
              <a:rPr kumimoji="0" lang="ko-KR" altLang="en-US" sz="1800" dirty="0" err="1">
                <a:solidFill>
                  <a:srgbClr val="000000"/>
                </a:solidFill>
              </a:rPr>
              <a:t>억원</a:t>
            </a:r>
            <a:r>
              <a:rPr kumimoji="0" lang="ko-KR" altLang="en-US" sz="1800" dirty="0">
                <a:solidFill>
                  <a:srgbClr val="000000"/>
                </a:solidFill>
              </a:rPr>
              <a:t> </a:t>
            </a:r>
            <a:endParaRPr kumimoji="0" lang="en-US" altLang="ko-KR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</a:rPr>
              <a:t>       - RPC, APC, </a:t>
            </a:r>
            <a:r>
              <a:rPr kumimoji="0" lang="ko-KR" altLang="en-US" sz="1800" dirty="0" err="1">
                <a:solidFill>
                  <a:srgbClr val="000000"/>
                </a:solidFill>
              </a:rPr>
              <a:t>기술혁신형중소기업</a:t>
            </a:r>
            <a:r>
              <a:rPr kumimoji="0" lang="en-US" altLang="ko-KR" sz="1800" dirty="0">
                <a:solidFill>
                  <a:srgbClr val="000000"/>
                </a:solidFill>
              </a:rPr>
              <a:t>(</a:t>
            </a:r>
            <a:r>
              <a:rPr kumimoji="0" lang="en-US" altLang="ko-KR" sz="1800" dirty="0" err="1">
                <a:solidFill>
                  <a:srgbClr val="000000"/>
                </a:solidFill>
              </a:rPr>
              <a:t>Inno</a:t>
            </a:r>
            <a:r>
              <a:rPr kumimoji="0" lang="en-US" altLang="ko-KR" sz="1800" dirty="0">
                <a:solidFill>
                  <a:srgbClr val="000000"/>
                </a:solidFill>
              </a:rPr>
              <a:t>-biz), </a:t>
            </a:r>
            <a:r>
              <a:rPr kumimoji="0" lang="ko-KR" altLang="en-US" sz="1800" dirty="0" err="1">
                <a:solidFill>
                  <a:srgbClr val="000000"/>
                </a:solidFill>
              </a:rPr>
              <a:t>수출및규모화사업</a:t>
            </a:r>
            <a:r>
              <a:rPr kumimoji="0" lang="en-US" altLang="ko-KR" sz="1800" dirty="0">
                <a:solidFill>
                  <a:srgbClr val="000000"/>
                </a:solidFill>
              </a:rPr>
              <a:t>      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</a:rPr>
              <a:t>         </a:t>
            </a:r>
            <a:r>
              <a:rPr kumimoji="0" lang="ko-KR" altLang="en-US" sz="1800" dirty="0">
                <a:solidFill>
                  <a:srgbClr val="000000"/>
                </a:solidFill>
              </a:rPr>
              <a:t>농수산식품모태펀드투자기업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</a:rPr>
              <a:t>     ▪ 축사시설현대화</a:t>
            </a:r>
            <a:r>
              <a:rPr kumimoji="0" lang="en-US" altLang="ko-KR" sz="1800" dirty="0">
                <a:solidFill>
                  <a:srgbClr val="000000"/>
                </a:solidFill>
              </a:rPr>
              <a:t>(</a:t>
            </a:r>
            <a:r>
              <a:rPr kumimoji="0" lang="ko-KR" altLang="en-US" sz="1800" dirty="0">
                <a:solidFill>
                  <a:srgbClr val="000000"/>
                </a:solidFill>
              </a:rPr>
              <a:t>이차보전</a:t>
            </a:r>
            <a:r>
              <a:rPr kumimoji="0" lang="en-US" altLang="ko-KR" sz="1800" dirty="0">
                <a:solidFill>
                  <a:srgbClr val="000000"/>
                </a:solidFill>
              </a:rPr>
              <a:t>),</a:t>
            </a:r>
            <a:r>
              <a:rPr kumimoji="0" lang="ko-KR" altLang="en-US" sz="1800" dirty="0">
                <a:solidFill>
                  <a:srgbClr val="000000"/>
                </a:solidFill>
              </a:rPr>
              <a:t>양식시설현대화</a:t>
            </a:r>
            <a:r>
              <a:rPr kumimoji="0" lang="en-US" altLang="ko-KR" sz="1800" dirty="0">
                <a:solidFill>
                  <a:srgbClr val="000000"/>
                </a:solidFill>
              </a:rPr>
              <a:t>,</a:t>
            </a:r>
            <a:r>
              <a:rPr kumimoji="0" lang="ko-KR" altLang="en-US" sz="1800" dirty="0">
                <a:solidFill>
                  <a:srgbClr val="000000"/>
                </a:solidFill>
              </a:rPr>
              <a:t>첨단온실신축지원</a:t>
            </a:r>
            <a:endParaRPr kumimoji="0" lang="en-US" altLang="ko-KR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en-US" altLang="ko-KR" sz="1800" dirty="0">
                <a:solidFill>
                  <a:srgbClr val="000000"/>
                </a:solidFill>
              </a:rPr>
              <a:t>       </a:t>
            </a:r>
            <a:r>
              <a:rPr kumimoji="0" lang="ko-KR" altLang="en-US" sz="1800" dirty="0">
                <a:solidFill>
                  <a:srgbClr val="000000"/>
                </a:solidFill>
              </a:rPr>
              <a:t>노후어선현대화</a:t>
            </a:r>
            <a:r>
              <a:rPr kumimoji="0" lang="en-US" altLang="ko-KR" sz="1800" dirty="0">
                <a:solidFill>
                  <a:srgbClr val="000000"/>
                </a:solidFill>
              </a:rPr>
              <a:t>(</a:t>
            </a:r>
            <a:r>
              <a:rPr kumimoji="0" lang="ko-KR" altLang="en-US" sz="1800" dirty="0">
                <a:solidFill>
                  <a:srgbClr val="000000"/>
                </a:solidFill>
              </a:rPr>
              <a:t>대형선망어업</a:t>
            </a:r>
            <a:r>
              <a:rPr kumimoji="0" lang="en-US" altLang="ko-KR" sz="1800" dirty="0">
                <a:solidFill>
                  <a:srgbClr val="000000"/>
                </a:solidFill>
              </a:rPr>
              <a:t>) </a:t>
            </a:r>
            <a:endParaRPr kumimoji="0" lang="ko-KR" altLang="en-US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</a:rPr>
              <a:t>       </a:t>
            </a:r>
            <a:r>
              <a:rPr kumimoji="0" lang="en-US" altLang="ko-KR" sz="1800" dirty="0">
                <a:solidFill>
                  <a:srgbClr val="000000"/>
                </a:solidFill>
              </a:rPr>
              <a:t>- </a:t>
            </a:r>
            <a:r>
              <a:rPr kumimoji="0" lang="ko-KR" altLang="en-US" sz="1800" dirty="0">
                <a:solidFill>
                  <a:srgbClr val="000000"/>
                </a:solidFill>
              </a:rPr>
              <a:t>개인 </a:t>
            </a:r>
            <a:r>
              <a:rPr kumimoji="0" lang="en-US" altLang="ko-KR" sz="1800" dirty="0">
                <a:solidFill>
                  <a:srgbClr val="000000"/>
                </a:solidFill>
              </a:rPr>
              <a:t>: 30</a:t>
            </a:r>
            <a:r>
              <a:rPr kumimoji="0" lang="ko-KR" altLang="en-US" sz="1800" dirty="0" err="1">
                <a:solidFill>
                  <a:srgbClr val="000000"/>
                </a:solidFill>
              </a:rPr>
              <a:t>억원</a:t>
            </a:r>
            <a:r>
              <a:rPr kumimoji="0" lang="ko-KR" altLang="en-US" sz="1800" dirty="0">
                <a:solidFill>
                  <a:srgbClr val="000000"/>
                </a:solidFill>
              </a:rPr>
              <a:t>  </a:t>
            </a:r>
            <a:r>
              <a:rPr kumimoji="0" lang="en-US" altLang="ko-KR" sz="1800" dirty="0">
                <a:solidFill>
                  <a:srgbClr val="000000"/>
                </a:solidFill>
              </a:rPr>
              <a:t>       - </a:t>
            </a:r>
            <a:r>
              <a:rPr kumimoji="0" lang="ko-KR" altLang="en-US" sz="1800" dirty="0">
                <a:solidFill>
                  <a:srgbClr val="000000"/>
                </a:solidFill>
              </a:rPr>
              <a:t>법인 </a:t>
            </a:r>
            <a:r>
              <a:rPr kumimoji="0" lang="en-US" altLang="ko-KR" sz="1800" dirty="0">
                <a:solidFill>
                  <a:srgbClr val="000000"/>
                </a:solidFill>
              </a:rPr>
              <a:t>: 50</a:t>
            </a:r>
            <a:r>
              <a:rPr kumimoji="0" lang="ko-KR" altLang="en-US" sz="1800" dirty="0" err="1">
                <a:solidFill>
                  <a:srgbClr val="000000"/>
                </a:solidFill>
              </a:rPr>
              <a:t>억원</a:t>
            </a:r>
            <a:endParaRPr kumimoji="0" lang="en-US" altLang="ko-KR" sz="180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kumimoji="0" lang="ko-KR" altLang="en-US" sz="1800" dirty="0">
                <a:solidFill>
                  <a:srgbClr val="000000"/>
                </a:solidFill>
              </a:rPr>
              <a:t>     ▪  신용보증기금</a:t>
            </a:r>
            <a:r>
              <a:rPr kumimoji="0" lang="en-US" altLang="ko-KR" sz="1800" dirty="0">
                <a:solidFill>
                  <a:srgbClr val="000000"/>
                </a:solidFill>
              </a:rPr>
              <a:t>, </a:t>
            </a:r>
            <a:r>
              <a:rPr kumimoji="0" lang="ko-KR" altLang="en-US" sz="1800" dirty="0">
                <a:solidFill>
                  <a:srgbClr val="000000"/>
                </a:solidFill>
              </a:rPr>
              <a:t>기술신용보증기금의 보증잔액 합산</a:t>
            </a:r>
            <a:endParaRPr kumimoji="0" lang="en-US" altLang="ko-KR" sz="1800" dirty="0">
              <a:solidFill>
                <a:srgbClr val="000000"/>
              </a:solidFill>
            </a:endParaRPr>
          </a:p>
        </p:txBody>
      </p:sp>
      <p:cxnSp>
        <p:nvCxnSpPr>
          <p:cNvPr id="11" name="직선 연결선 10"/>
          <p:cNvCxnSpPr/>
          <p:nvPr/>
        </p:nvCxnSpPr>
        <p:spPr>
          <a:xfrm>
            <a:off x="179388" y="6381750"/>
            <a:ext cx="8713787" cy="0"/>
          </a:xfrm>
          <a:prstGeom prst="line">
            <a:avLst/>
          </a:prstGeom>
          <a:ln w="25400">
            <a:solidFill>
              <a:srgbClr val="FFB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8017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AutoShape 20"/>
          <p:cNvSpPr>
            <a:spLocks noChangeArrowheads="1"/>
          </p:cNvSpPr>
          <p:nvPr/>
        </p:nvSpPr>
        <p:spPr bwMode="auto">
          <a:xfrm>
            <a:off x="871538" y="1557338"/>
            <a:ext cx="7343775" cy="746125"/>
          </a:xfrm>
          <a:prstGeom prst="roundRect">
            <a:avLst>
              <a:gd name="adj" fmla="val 2259"/>
            </a:avLst>
          </a:prstGeom>
          <a:solidFill>
            <a:srgbClr val="FFFF00">
              <a:alpha val="58823"/>
            </a:srgbClr>
          </a:soli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400"/>
          </a:p>
        </p:txBody>
      </p:sp>
      <p:grpSp>
        <p:nvGrpSpPr>
          <p:cNvPr id="82947" name="Group 21"/>
          <p:cNvGrpSpPr>
            <a:grpSpLocks/>
          </p:cNvGrpSpPr>
          <p:nvPr/>
        </p:nvGrpSpPr>
        <p:grpSpPr bwMode="auto">
          <a:xfrm>
            <a:off x="871538" y="1285875"/>
            <a:ext cx="2592387" cy="428625"/>
            <a:chOff x="308" y="845"/>
            <a:chExt cx="2711" cy="295"/>
          </a:xfrm>
        </p:grpSpPr>
        <p:sp>
          <p:nvSpPr>
            <p:cNvPr id="83021" name="AutoShape 22"/>
            <p:cNvSpPr>
              <a:spLocks noChangeArrowheads="1"/>
            </p:cNvSpPr>
            <p:nvPr/>
          </p:nvSpPr>
          <p:spPr bwMode="auto">
            <a:xfrm>
              <a:off x="308" y="845"/>
              <a:ext cx="2711" cy="295"/>
            </a:xfrm>
            <a:prstGeom prst="roundRect">
              <a:avLst>
                <a:gd name="adj" fmla="val 12500"/>
              </a:avLst>
            </a:prstGeom>
            <a:gradFill rotWithShape="1">
              <a:gsLst>
                <a:gs pos="0">
                  <a:srgbClr val="7AC222"/>
                </a:gs>
                <a:gs pos="100000">
                  <a:srgbClr val="3662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 sz="1800"/>
            </a:p>
          </p:txBody>
        </p:sp>
        <p:sp>
          <p:nvSpPr>
            <p:cNvPr id="83022" name="Text Box 23"/>
            <p:cNvSpPr txBox="1">
              <a:spLocks noChangeArrowheads="1"/>
            </p:cNvSpPr>
            <p:nvPr/>
          </p:nvSpPr>
          <p:spPr bwMode="auto">
            <a:xfrm>
              <a:off x="442" y="848"/>
              <a:ext cx="1599" cy="244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ko-KR" sz="2100">
                  <a:solidFill>
                    <a:srgbClr val="FFFFFF"/>
                  </a:solidFill>
                  <a:latin typeface="HY헤드라인M" pitchFamily="18" charset="-127"/>
                  <a:ea typeface="HY울릉도L" pitchFamily="18" charset="-127"/>
                </a:rPr>
                <a:t>보증대상자</a:t>
              </a:r>
              <a:endParaRPr lang="ko-KR" altLang="ko-KR" sz="1800">
                <a:ea typeface="HY울릉도L" pitchFamily="18" charset="-127"/>
              </a:endParaRPr>
            </a:p>
          </p:txBody>
        </p:sp>
      </p:grpSp>
      <p:sp>
        <p:nvSpPr>
          <p:cNvPr id="82948" name="Text Box 26"/>
          <p:cNvSpPr txBox="1">
            <a:spLocks noChangeArrowheads="1"/>
          </p:cNvSpPr>
          <p:nvPr/>
        </p:nvSpPr>
        <p:spPr bwMode="auto">
          <a:xfrm>
            <a:off x="1228725" y="1785938"/>
            <a:ext cx="558006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 </a:t>
            </a:r>
            <a:r>
              <a:rPr lang="ko-KR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개인 농업인 </a:t>
            </a:r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•</a:t>
            </a:r>
            <a:r>
              <a:rPr lang="en-US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어업인 </a:t>
            </a:r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•</a:t>
            </a:r>
            <a:r>
              <a:rPr lang="en-US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임업인</a:t>
            </a:r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 •</a:t>
            </a:r>
            <a:r>
              <a:rPr lang="en-US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영농조합법인</a:t>
            </a:r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, </a:t>
            </a:r>
            <a:r>
              <a:rPr lang="ko-KR" altLang="en-US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농업회사법인</a:t>
            </a:r>
            <a:endParaRPr lang="ko-KR" altLang="en-US" sz="1600"/>
          </a:p>
          <a:p>
            <a:pPr algn="ctr" eaLnBrk="1" hangingPunct="1"/>
            <a:r>
              <a:rPr lang="ko-KR" altLang="ko-KR" sz="1600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ko-KR" sz="1600"/>
          </a:p>
        </p:txBody>
      </p:sp>
      <p:pic>
        <p:nvPicPr>
          <p:cNvPr id="82949" name="Picture 29" descr="버튼3"/>
          <p:cNvPicPr>
            <a:picLocks noChangeAspect="1" noChangeArrowheads="1"/>
          </p:cNvPicPr>
          <p:nvPr/>
        </p:nvPicPr>
        <p:blipFill>
          <a:blip r:embed="rId2" cstate="print">
            <a:lum bright="-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1892300"/>
            <a:ext cx="936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50" name="Picture 29" descr="버튼3"/>
          <p:cNvPicPr>
            <a:picLocks noChangeAspect="1" noChangeArrowheads="1"/>
          </p:cNvPicPr>
          <p:nvPr/>
        </p:nvPicPr>
        <p:blipFill>
          <a:blip r:embed="rId2" cstate="print">
            <a:lum bright="-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2178050"/>
            <a:ext cx="93663" cy="1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1" name="Text Box 26"/>
          <p:cNvSpPr txBox="1">
            <a:spLocks noChangeArrowheads="1"/>
          </p:cNvSpPr>
          <p:nvPr/>
        </p:nvSpPr>
        <p:spPr bwMode="auto">
          <a:xfrm>
            <a:off x="1228725" y="2071688"/>
            <a:ext cx="4271963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헤드라인" pitchFamily="18" charset="-127"/>
              </a:rPr>
              <a:t> </a:t>
            </a:r>
            <a:r>
              <a:rPr lang="ko-KR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농수산물 유통 </a:t>
            </a:r>
            <a:r>
              <a:rPr lang="en-US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•</a:t>
            </a:r>
            <a:r>
              <a:rPr lang="en-US" altLang="ko-KR" sz="1600">
                <a:solidFill>
                  <a:srgbClr val="000000"/>
                </a:solidFill>
                <a:ea typeface="HY헤드라인M" pitchFamily="18" charset="-127"/>
              </a:rPr>
              <a:t> </a:t>
            </a:r>
            <a:r>
              <a:rPr lang="ko-KR" altLang="ko-KR" sz="1600">
                <a:solidFill>
                  <a:srgbClr val="000000"/>
                </a:solidFill>
                <a:ea typeface="HY헤드라인M" pitchFamily="18" charset="-127"/>
              </a:rPr>
              <a:t>가공업자</a:t>
            </a:r>
            <a:r>
              <a:rPr lang="en-US" altLang="ko-KR" sz="1600">
                <a:solidFill>
                  <a:srgbClr val="000000"/>
                </a:solidFill>
                <a:ea typeface="HY헤드라인M" pitchFamily="18" charset="-127"/>
              </a:rPr>
              <a:t>, </a:t>
            </a:r>
            <a:r>
              <a:rPr lang="ko-KR" altLang="ko-KR" sz="1600">
                <a:solidFill>
                  <a:srgbClr val="000000"/>
                </a:solidFill>
                <a:ea typeface="HY헤드라인M" pitchFamily="18" charset="-127"/>
              </a:rPr>
              <a:t>농기계제조업자 등</a:t>
            </a:r>
            <a:r>
              <a:rPr lang="ko-KR" altLang="ko-KR" sz="1600">
                <a:solidFill>
                  <a:srgbClr val="000000"/>
                </a:solidFill>
                <a:latin typeface="Arial" pitchFamily="34" charset="0"/>
                <a:ea typeface="HY헤드라인M" pitchFamily="18" charset="-127"/>
              </a:rPr>
              <a:t> </a:t>
            </a:r>
            <a:endParaRPr lang="ko-KR" altLang="ko-KR" sz="1600"/>
          </a:p>
        </p:txBody>
      </p:sp>
      <p:sp>
        <p:nvSpPr>
          <p:cNvPr id="82952" name="AutoShape 20"/>
          <p:cNvSpPr>
            <a:spLocks noChangeArrowheads="1"/>
          </p:cNvSpPr>
          <p:nvPr/>
        </p:nvSpPr>
        <p:spPr bwMode="auto">
          <a:xfrm>
            <a:off x="871538" y="2843213"/>
            <a:ext cx="7343775" cy="1506537"/>
          </a:xfrm>
          <a:prstGeom prst="roundRect">
            <a:avLst>
              <a:gd name="adj" fmla="val 2259"/>
            </a:avLst>
          </a:prstGeom>
          <a:solidFill>
            <a:srgbClr val="FFFF00">
              <a:alpha val="58823"/>
            </a:srgbClr>
          </a:soli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400"/>
          </a:p>
        </p:txBody>
      </p:sp>
      <p:grpSp>
        <p:nvGrpSpPr>
          <p:cNvPr id="82953" name="Group 21"/>
          <p:cNvGrpSpPr>
            <a:grpSpLocks/>
          </p:cNvGrpSpPr>
          <p:nvPr/>
        </p:nvGrpSpPr>
        <p:grpSpPr bwMode="auto">
          <a:xfrm>
            <a:off x="871538" y="2486025"/>
            <a:ext cx="2592387" cy="428625"/>
            <a:chOff x="308" y="845"/>
            <a:chExt cx="2711" cy="295"/>
          </a:xfrm>
        </p:grpSpPr>
        <p:sp>
          <p:nvSpPr>
            <p:cNvPr id="83019" name="AutoShape 22"/>
            <p:cNvSpPr>
              <a:spLocks noChangeArrowheads="1"/>
            </p:cNvSpPr>
            <p:nvPr/>
          </p:nvSpPr>
          <p:spPr bwMode="auto">
            <a:xfrm>
              <a:off x="308" y="845"/>
              <a:ext cx="2711" cy="295"/>
            </a:xfrm>
            <a:prstGeom prst="roundRect">
              <a:avLst>
                <a:gd name="adj" fmla="val 12500"/>
              </a:avLst>
            </a:prstGeom>
            <a:gradFill rotWithShape="1">
              <a:gsLst>
                <a:gs pos="0">
                  <a:srgbClr val="7AC222"/>
                </a:gs>
                <a:gs pos="100000">
                  <a:srgbClr val="3662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 sz="1800"/>
            </a:p>
          </p:txBody>
        </p:sp>
        <p:sp>
          <p:nvSpPr>
            <p:cNvPr id="83020" name="Text Box 23"/>
            <p:cNvSpPr txBox="1">
              <a:spLocks noChangeArrowheads="1"/>
            </p:cNvSpPr>
            <p:nvPr/>
          </p:nvSpPr>
          <p:spPr bwMode="auto">
            <a:xfrm>
              <a:off x="442" y="848"/>
              <a:ext cx="1038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2100">
                  <a:solidFill>
                    <a:schemeClr val="bg1"/>
                  </a:solidFill>
                  <a:ea typeface="HY울릉도L" pitchFamily="18" charset="-127"/>
                </a:rPr>
                <a:t>보증료</a:t>
              </a:r>
              <a:endParaRPr lang="ko-KR" altLang="ko-KR" sz="2100">
                <a:solidFill>
                  <a:schemeClr val="bg1"/>
                </a:solidFill>
                <a:ea typeface="HY울릉도L" pitchFamily="18" charset="-127"/>
              </a:endParaRPr>
            </a:p>
          </p:txBody>
        </p:sp>
      </p:grpSp>
      <p:graphicFrame>
        <p:nvGraphicFramePr>
          <p:cNvPr id="11" name="표 10"/>
          <p:cNvGraphicFramePr>
            <a:graphicFrameLocks noGrp="1"/>
          </p:cNvGraphicFramePr>
          <p:nvPr/>
        </p:nvGraphicFramePr>
        <p:xfrm>
          <a:off x="942975" y="3000375"/>
          <a:ext cx="7000876" cy="1357312"/>
        </p:xfrm>
        <a:graphic>
          <a:graphicData uri="http://schemas.openxmlformats.org/drawingml/2006/table">
            <a:tbl>
              <a:tblPr/>
              <a:tblGrid>
                <a:gridCol w="1473869"/>
                <a:gridCol w="2137109"/>
                <a:gridCol w="2137110"/>
                <a:gridCol w="1252788"/>
              </a:tblGrid>
              <a:tr h="33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보증료율</a:t>
                      </a:r>
                      <a:endParaRPr kumimoji="1" 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   인</a:t>
                      </a:r>
                      <a:endParaRPr kumimoji="1" 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법   인</a:t>
                      </a:r>
                      <a:endParaRPr kumimoji="1" 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kumimoji="1" 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3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 이하</a:t>
                      </a:r>
                      <a:endParaRPr kumimoji="1" 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0.1%~0.5%(0.3%)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0.5%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‘11.4.27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보증료율</a:t>
                      </a: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0.2%</a:t>
                      </a: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인하</a:t>
                      </a:r>
                      <a:endParaRPr kumimoji="1" 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33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r>
                        <a:rPr kumimoji="1" 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 초과</a:t>
                      </a:r>
                      <a:endParaRPr kumimoji="1" lang="ko-K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0.2%~0.6%(0.4%)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0.7%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3393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5</a:t>
                      </a:r>
                      <a:r>
                        <a:rPr kumimoji="1" lang="ko-KR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억원</a:t>
                      </a: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초과</a:t>
                      </a:r>
                      <a:endParaRPr kumimoji="1" 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0.3%~0.7%(0.5%)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r>
                        <a:rPr kumimoji="1" 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연 </a:t>
                      </a:r>
                      <a:r>
                        <a:rPr kumimoji="1" lang="en-US" altLang="ko-KR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1.0% </a:t>
                      </a:r>
                      <a:endParaRPr kumimoji="1" lang="ko-KR" altLang="ko-K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2979" name="AutoShape 20"/>
          <p:cNvSpPr>
            <a:spLocks noChangeArrowheads="1"/>
          </p:cNvSpPr>
          <p:nvPr/>
        </p:nvSpPr>
        <p:spPr bwMode="auto">
          <a:xfrm>
            <a:off x="871538" y="4857750"/>
            <a:ext cx="7343775" cy="1785938"/>
          </a:xfrm>
          <a:prstGeom prst="roundRect">
            <a:avLst>
              <a:gd name="adj" fmla="val 2259"/>
            </a:avLst>
          </a:prstGeom>
          <a:solidFill>
            <a:srgbClr val="FFFF00">
              <a:alpha val="58823"/>
            </a:srgbClr>
          </a:solidFill>
          <a:ln w="9525" algn="ctr">
            <a:solidFill>
              <a:srgbClr val="000000">
                <a:alpha val="39999"/>
              </a:srgb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400"/>
          </a:p>
        </p:txBody>
      </p:sp>
      <p:grpSp>
        <p:nvGrpSpPr>
          <p:cNvPr id="82980" name="Group 21"/>
          <p:cNvGrpSpPr>
            <a:grpSpLocks/>
          </p:cNvGrpSpPr>
          <p:nvPr/>
        </p:nvGrpSpPr>
        <p:grpSpPr bwMode="auto">
          <a:xfrm>
            <a:off x="871538" y="4652963"/>
            <a:ext cx="2592387" cy="428625"/>
            <a:chOff x="308" y="845"/>
            <a:chExt cx="2711" cy="295"/>
          </a:xfrm>
        </p:grpSpPr>
        <p:sp>
          <p:nvSpPr>
            <p:cNvPr id="83017" name="AutoShape 22"/>
            <p:cNvSpPr>
              <a:spLocks noChangeArrowheads="1"/>
            </p:cNvSpPr>
            <p:nvPr/>
          </p:nvSpPr>
          <p:spPr bwMode="auto">
            <a:xfrm>
              <a:off x="308" y="845"/>
              <a:ext cx="2711" cy="295"/>
            </a:xfrm>
            <a:prstGeom prst="roundRect">
              <a:avLst>
                <a:gd name="adj" fmla="val 12500"/>
              </a:avLst>
            </a:prstGeom>
            <a:gradFill rotWithShape="1">
              <a:gsLst>
                <a:gs pos="0">
                  <a:srgbClr val="7AC222"/>
                </a:gs>
                <a:gs pos="100000">
                  <a:srgbClr val="366200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endParaRPr lang="ko-KR" altLang="ko-KR" sz="1800"/>
            </a:p>
          </p:txBody>
        </p:sp>
        <p:sp>
          <p:nvSpPr>
            <p:cNvPr id="83018" name="Text Box 23"/>
            <p:cNvSpPr txBox="1">
              <a:spLocks noChangeArrowheads="1"/>
            </p:cNvSpPr>
            <p:nvPr/>
          </p:nvSpPr>
          <p:spPr bwMode="auto">
            <a:xfrm>
              <a:off x="442" y="848"/>
              <a:ext cx="1883" cy="286"/>
            </a:xfrm>
            <a:prstGeom prst="rect">
              <a:avLst/>
            </a:prstGeom>
            <a:noFill/>
            <a:ln>
              <a:noFill/>
            </a:ln>
            <a:effectLst>
              <a:outerShdw dist="17961" dir="27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2100">
                  <a:solidFill>
                    <a:schemeClr val="bg1"/>
                  </a:solidFill>
                  <a:ea typeface="HY울릉도L" pitchFamily="18" charset="-127"/>
                </a:rPr>
                <a:t>부분보증비율</a:t>
              </a:r>
              <a:endParaRPr lang="ko-KR" altLang="ko-KR" sz="2100">
                <a:solidFill>
                  <a:schemeClr val="bg1"/>
                </a:solidFill>
                <a:ea typeface="HY울릉도L" pitchFamily="18" charset="-127"/>
              </a:endParaRPr>
            </a:p>
          </p:txBody>
        </p:sp>
      </p:grpSp>
      <p:graphicFrame>
        <p:nvGraphicFramePr>
          <p:cNvPr id="2" name="표 12"/>
          <p:cNvGraphicFramePr>
            <a:graphicFrameLocks noGrp="1"/>
          </p:cNvGraphicFramePr>
          <p:nvPr/>
        </p:nvGraphicFramePr>
        <p:xfrm>
          <a:off x="942975" y="5048250"/>
          <a:ext cx="7000875" cy="1524000"/>
        </p:xfrm>
        <a:graphic>
          <a:graphicData uri="http://schemas.openxmlformats.org/drawingml/2006/table">
            <a:tbl>
              <a:tblPr/>
              <a:tblGrid>
                <a:gridCol w="3316204"/>
                <a:gridCol w="1104909"/>
                <a:gridCol w="1032201"/>
                <a:gridCol w="1547561"/>
              </a:tblGrid>
              <a:tr h="285752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       분</a:t>
                      </a:r>
                      <a:endParaRPr kumimoji="1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부분보증비율</a:t>
                      </a:r>
                      <a:endParaRPr kumimoji="1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비 고</a:t>
                      </a:r>
                      <a:endParaRPr kumimoji="1" lang="ko-KR" alt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(‘11.4.27</a:t>
                      </a:r>
                      <a:r>
                        <a:rPr kumimoji="1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이전</a:t>
                      </a:r>
                      <a:r>
                        <a:rPr kumimoji="1" lang="en-US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</a:tr>
              <a:tr h="2667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농신보</a:t>
                      </a:r>
                      <a:endParaRPr kumimoji="1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금융기관</a:t>
                      </a:r>
                      <a:endParaRPr kumimoji="1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62626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47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개인 </a:t>
                      </a:r>
                      <a:r>
                        <a:rPr kumimoji="1" lang="ko-K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농어업인</a:t>
                      </a:r>
                      <a:endParaRPr kumimoji="1" 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85%~90%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10%~15%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85 : 15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  <a:tr h="300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영농조합법인</a:t>
                      </a: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, </a:t>
                      </a:r>
                      <a:r>
                        <a:rPr kumimoji="1" 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농업회사법인</a:t>
                      </a:r>
                      <a:r>
                        <a:rPr kumimoji="1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 </a:t>
                      </a:r>
                      <a:endParaRPr kumimoji="1" 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85%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15%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 : 20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BCB"/>
                    </a:solidFill>
                  </a:tcPr>
                </a:tc>
              </a:tr>
              <a:tr h="2809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기타 법인 등</a:t>
                      </a:r>
                      <a:endParaRPr kumimoji="1" 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80%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20%</a:t>
                      </a:r>
                      <a:endParaRPr kumimoji="1" lang="ko-KR" altLang="ko-K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70 : 30</a:t>
                      </a:r>
                      <a:endParaRPr kumimoji="1" lang="ko-K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marL="91439" marR="91439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83016" name="AutoShape 4"/>
          <p:cNvSpPr>
            <a:spLocks noChangeArrowheads="1"/>
          </p:cNvSpPr>
          <p:nvPr/>
        </p:nvSpPr>
        <p:spPr bwMode="auto">
          <a:xfrm>
            <a:off x="755650" y="642938"/>
            <a:ext cx="7488238" cy="481012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8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보증료 및 보증비율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72949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AutoShape 4"/>
          <p:cNvSpPr>
            <a:spLocks noChangeArrowheads="1"/>
          </p:cNvSpPr>
          <p:nvPr/>
        </p:nvSpPr>
        <p:spPr bwMode="auto">
          <a:xfrm>
            <a:off x="900113" y="495300"/>
            <a:ext cx="7488237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주요 질의응답 사례</a:t>
            </a:r>
            <a:r>
              <a:rPr lang="en-US" altLang="ko-KR" sz="3200">
                <a:solidFill>
                  <a:srgbClr val="FFFF00"/>
                </a:solidFill>
                <a:latin typeface="HY동녘B" pitchFamily="18" charset="-127"/>
                <a:ea typeface="HY동녘B" pitchFamily="18" charset="-127"/>
              </a:rPr>
              <a:t>(Q&amp;A)</a:t>
            </a:r>
            <a:endParaRPr lang="ko-KR" altLang="en-US" sz="3200">
              <a:solidFill>
                <a:srgbClr val="FFFF00"/>
              </a:solidFill>
              <a:latin typeface="HY동녘B" pitchFamily="18" charset="-127"/>
              <a:ea typeface="HY동녘B" pitchFamily="18" charset="-127"/>
            </a:endParaRPr>
          </a:p>
        </p:txBody>
      </p:sp>
      <p:sp>
        <p:nvSpPr>
          <p:cNvPr id="83971" name="Rectangle 14"/>
          <p:cNvSpPr>
            <a:spLocks noChangeArrowheads="1"/>
          </p:cNvSpPr>
          <p:nvPr/>
        </p:nvSpPr>
        <p:spPr bwMode="auto">
          <a:xfrm>
            <a:off x="500063" y="1643063"/>
            <a:ext cx="8208962" cy="1928812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1.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타인 소유의 토지위에 시설설치시 자금지원이 가능한지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eaLnBrk="1" hangingPunct="1"/>
            <a:endParaRPr lang="en-US" altLang="ko-KR" sz="8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.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가능합니다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/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다만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해당 토지 소유자와 사업기간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대출기간 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10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년</a:t>
            </a:r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이상 임대차</a:t>
            </a: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      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계약이 되어 있어야 함</a:t>
            </a: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3972" name="Rectangle 14"/>
          <p:cNvSpPr>
            <a:spLocks noChangeArrowheads="1"/>
          </p:cNvSpPr>
          <p:nvPr/>
        </p:nvSpPr>
        <p:spPr bwMode="auto">
          <a:xfrm>
            <a:off x="500063" y="3857625"/>
            <a:ext cx="8208962" cy="2357438"/>
          </a:xfrm>
          <a:prstGeom prst="rect">
            <a:avLst/>
          </a:prstGeom>
          <a:solidFill>
            <a:srgbClr val="FFFFCC"/>
          </a:solidFill>
          <a:ln>
            <a:noFill/>
          </a:ln>
          <a:effectLst>
            <a:prstShdw prst="shdw17" dist="17961" dir="2700000">
              <a:srgbClr val="99997A"/>
            </a:prst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2.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농지구입자금 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억 대출시 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1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억은 농신보 담보로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, 1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억은 당해 </a:t>
            </a:r>
            <a:endParaRPr lang="en-US" altLang="ko-KR" sz="20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   </a:t>
            </a:r>
            <a:r>
              <a:rPr lang="ko-KR" altLang="en-US" sz="2000" b="1">
                <a:latin typeface="맑은 고딕" pitchFamily="50" charset="-127"/>
                <a:ea typeface="맑은 고딕" pitchFamily="50" charset="-127"/>
              </a:rPr>
              <a:t>농지담보로 가능한지 여부</a:t>
            </a:r>
            <a:r>
              <a:rPr lang="en-US" altLang="ko-KR" sz="2000" b="1">
                <a:latin typeface="맑은 고딕" pitchFamily="50" charset="-127"/>
                <a:ea typeface="맑은 고딕" pitchFamily="50" charset="-127"/>
              </a:rPr>
              <a:t>?</a:t>
            </a:r>
          </a:p>
          <a:p>
            <a:pPr eaLnBrk="1" hangingPunct="1"/>
            <a:endParaRPr lang="en-US" altLang="ko-KR" sz="1800" b="1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  ▷ </a:t>
            </a:r>
            <a:r>
              <a:rPr lang="ko-KR" altLang="en-US" sz="16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불가합니다</a:t>
            </a:r>
            <a:r>
              <a:rPr lang="en-US" altLang="ko-KR" sz="1600" b="1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eaLnBrk="1" hangingPunct="1"/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   ▷ 2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억 전체에 대하여 농신보 발급후 당해 농지 소유권 이전후 후취</a:t>
            </a: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r>
              <a:rPr lang="en-US" altLang="ko-KR" sz="1600">
                <a:latin typeface="맑은 고딕" pitchFamily="50" charset="-127"/>
                <a:ea typeface="맑은 고딕" pitchFamily="50" charset="-127"/>
              </a:rPr>
              <a:t>      </a:t>
            </a:r>
            <a:r>
              <a:rPr lang="ko-KR" altLang="en-US" sz="1600">
                <a:latin typeface="맑은 고딕" pitchFamily="50" charset="-127"/>
                <a:ea typeface="맑은 고딕" pitchFamily="50" charset="-127"/>
              </a:rPr>
              <a:t>담보로 제공후 농신보 보증서 일부 감액</a:t>
            </a:r>
            <a:endParaRPr lang="en-US" altLang="ko-KR" sz="1600">
              <a:latin typeface="맑은 고딕" pitchFamily="50" charset="-127"/>
              <a:ea typeface="맑은 고딕" pitchFamily="50" charset="-127"/>
            </a:endParaRPr>
          </a:p>
          <a:p>
            <a:pPr eaLnBrk="1" hangingPunct="1"/>
            <a:endParaRPr lang="en-US" altLang="ko-KR" sz="200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62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67544" y="1844675"/>
            <a:ext cx="8064896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IV.</a:t>
            </a:r>
            <a:r>
              <a:rPr lang="ko-KR" altLang="en-US" sz="3600" dirty="0">
                <a:latin typeface="HY견고딕" panose="02030600000101010101" pitchFamily="18" charset="-127"/>
                <a:ea typeface="HY견고딕" panose="02030600000101010101" pitchFamily="18" charset="-127"/>
              </a:rPr>
              <a:t> 농업정책자금대출의 종류 및 특징</a:t>
            </a:r>
          </a:p>
        </p:txBody>
      </p:sp>
    </p:spTree>
    <p:extLst>
      <p:ext uri="{BB962C8B-B14F-4D97-AF65-F5344CB8AC3E}">
        <p14:creationId xmlns:p14="http://schemas.microsoft.com/office/powerpoint/2010/main" val="1977614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1331640" y="1408232"/>
            <a:ext cx="6696075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I. </a:t>
            </a:r>
            <a:r>
              <a:rPr lang="ko-KR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anose="02030600000101010101" pitchFamily="18" charset="-127"/>
                <a:ea typeface="HY견고딕" panose="02030600000101010101" pitchFamily="18" charset="-127"/>
              </a:rPr>
              <a:t>농업정책자금 개요</a:t>
            </a:r>
          </a:p>
        </p:txBody>
      </p:sp>
    </p:spTree>
    <p:extLst>
      <p:ext uri="{BB962C8B-B14F-4D97-AF65-F5344CB8AC3E}">
        <p14:creationId xmlns:p14="http://schemas.microsoft.com/office/powerpoint/2010/main" val="726923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755576" y="2800842"/>
            <a:ext cx="1851025" cy="540000"/>
            <a:chOff x="2400" y="1968"/>
            <a:chExt cx="1152" cy="5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3" name="Freeform 6"/>
            <p:cNvSpPr>
              <a:spLocks/>
            </p:cNvSpPr>
            <p:nvPr/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4" name="Rectangle 7"/>
            <p:cNvSpPr>
              <a:spLocks noChangeArrowheads="1"/>
            </p:cNvSpPr>
            <p:nvPr/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895350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kumimoji="0" lang="ko-KR" altLang="en-US" sz="1600" b="1" dirty="0">
                  <a:solidFill>
                    <a:prstClr val="white"/>
                  </a:solidFill>
                  <a:latin typeface="휴먼모음T" pitchFamily="18" charset="-127"/>
                  <a:ea typeface="휴먼모음T" pitchFamily="18" charset="-127"/>
                </a:rPr>
                <a:t>축산발전기금사업</a:t>
              </a:r>
              <a:endParaRPr kumimoji="0" lang="en-US" altLang="ko-KR" sz="1600" b="1" dirty="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4995" name="Rectangle 8"/>
          <p:cNvSpPr>
            <a:spLocks noChangeArrowheads="1"/>
          </p:cNvSpPr>
          <p:nvPr/>
        </p:nvSpPr>
        <p:spPr bwMode="auto">
          <a:xfrm>
            <a:off x="2700338" y="2836863"/>
            <a:ext cx="5688012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가축계열화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축산낙농제품 가공</a:t>
            </a:r>
            <a:r>
              <a:rPr kumimoji="0" lang="en-US" altLang="ko-KR" sz="1400" b="1">
                <a:solidFill>
                  <a:srgbClr val="000000"/>
                </a:solidFill>
              </a:rPr>
              <a:t>·</a:t>
            </a:r>
            <a:r>
              <a:rPr kumimoji="0" lang="ko-KR" altLang="en-US" sz="1400" b="1">
                <a:solidFill>
                  <a:srgbClr val="000000"/>
                </a:solidFill>
              </a:rPr>
              <a:t>유통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도축도계장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사료원료구매자금</a:t>
            </a:r>
            <a:r>
              <a:rPr kumimoji="0" lang="en-US" altLang="ko-KR" sz="1400" b="1">
                <a:solidFill>
                  <a:srgbClr val="000000"/>
                </a:solidFill>
              </a:rPr>
              <a:t>,</a:t>
            </a:r>
            <a:br>
              <a:rPr kumimoji="0" lang="en-US" altLang="ko-KR" sz="1400" b="1">
                <a:solidFill>
                  <a:srgbClr val="000000"/>
                </a:solidFill>
              </a:rPr>
            </a:br>
            <a:r>
              <a:rPr kumimoji="0" lang="ko-KR" altLang="en-US" sz="1400" b="1">
                <a:solidFill>
                  <a:srgbClr val="000000"/>
                </a:solidFill>
              </a:rPr>
              <a:t>조사료생산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육가공업체 지원 등 비교적 건당 대출규모가 큼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grpSp>
        <p:nvGrpSpPr>
          <p:cNvPr id="10" name="Group 5"/>
          <p:cNvGrpSpPr>
            <a:grpSpLocks/>
          </p:cNvGrpSpPr>
          <p:nvPr/>
        </p:nvGrpSpPr>
        <p:grpSpPr bwMode="auto">
          <a:xfrm>
            <a:off x="755576" y="2185858"/>
            <a:ext cx="1851025" cy="540000"/>
            <a:chOff x="2400" y="1968"/>
            <a:chExt cx="1152" cy="5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11" name="Freeform 6"/>
            <p:cNvSpPr>
              <a:spLocks/>
            </p:cNvSpPr>
            <p:nvPr/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12" name="Rectangle 7"/>
            <p:cNvSpPr>
              <a:spLocks noChangeArrowheads="1"/>
            </p:cNvSpPr>
            <p:nvPr/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895350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kumimoji="0" lang="ko-KR" altLang="en-US" sz="1600" b="1" dirty="0">
                  <a:solidFill>
                    <a:prstClr val="white"/>
                  </a:solidFill>
                  <a:latin typeface="휴먼모음T" pitchFamily="18" charset="-127"/>
                  <a:ea typeface="휴먼모음T" pitchFamily="18" charset="-127"/>
                </a:rPr>
                <a:t>농업종합자금</a:t>
              </a:r>
              <a:endParaRPr kumimoji="0" lang="en-US" altLang="ko-KR" sz="1600" b="1" dirty="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4997" name="Rectangle 8"/>
          <p:cNvSpPr>
            <a:spLocks noChangeArrowheads="1"/>
          </p:cNvSpPr>
          <p:nvPr/>
        </p:nvSpPr>
        <p:spPr bwMode="auto">
          <a:xfrm>
            <a:off x="2700338" y="2114550"/>
            <a:ext cx="50895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농협이 자율적으로 대출대상자를 선정하는 대출</a:t>
            </a:r>
            <a:endParaRPr kumimoji="0" lang="en-US" altLang="ko-KR" sz="1400" b="1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소정의 사업계획서와 관련 서류 심사를 통해 취급</a:t>
            </a:r>
            <a:endParaRPr kumimoji="0" lang="en-US" altLang="ko-KR" sz="1400" b="1">
              <a:solidFill>
                <a:srgbClr val="000000"/>
              </a:solidFill>
            </a:endParaRPr>
          </a:p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규모화된 농가에 대한 시설</a:t>
            </a:r>
            <a:r>
              <a:rPr kumimoji="0" lang="en-US" altLang="ko-KR" sz="1400" b="1">
                <a:solidFill>
                  <a:srgbClr val="000000"/>
                </a:solidFill>
              </a:rPr>
              <a:t>·</a:t>
            </a:r>
            <a:r>
              <a:rPr kumimoji="0" lang="ko-KR" altLang="en-US" sz="1400" b="1">
                <a:solidFill>
                  <a:srgbClr val="000000"/>
                </a:solidFill>
              </a:rPr>
              <a:t>개보수</a:t>
            </a:r>
            <a:r>
              <a:rPr kumimoji="0" lang="en-US" altLang="ko-KR" sz="1400" b="1">
                <a:solidFill>
                  <a:srgbClr val="000000"/>
                </a:solidFill>
              </a:rPr>
              <a:t> · </a:t>
            </a:r>
            <a:r>
              <a:rPr kumimoji="0" lang="ko-KR" altLang="en-US" sz="1400" b="1">
                <a:solidFill>
                  <a:srgbClr val="000000"/>
                </a:solidFill>
              </a:rPr>
              <a:t>운전자금대출 지원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grpSp>
        <p:nvGrpSpPr>
          <p:cNvPr id="84998" name="Group 5"/>
          <p:cNvGrpSpPr>
            <a:grpSpLocks/>
          </p:cNvGrpSpPr>
          <p:nvPr/>
        </p:nvGrpSpPr>
        <p:grpSpPr bwMode="auto">
          <a:xfrm>
            <a:off x="755650" y="1557338"/>
            <a:ext cx="1851025" cy="539750"/>
            <a:chOff x="2400" y="1968"/>
            <a:chExt cx="1152" cy="576"/>
          </a:xfrm>
        </p:grpSpPr>
        <p:sp>
          <p:nvSpPr>
            <p:cNvPr id="85013" name="Freeform 6"/>
            <p:cNvSpPr>
              <a:spLocks/>
            </p:cNvSpPr>
            <p:nvPr>
              <p:custDataLst>
                <p:tags r:id="rId5"/>
              </p:custDataLst>
            </p:nvPr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4" name="Rectangle 7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defTabSz="8953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defTabSz="89535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defTabSz="8953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120000"/>
                <a:buFontTx/>
                <a:buNone/>
              </a:pPr>
              <a:r>
                <a:rPr kumimoji="0" lang="ko-KR" altLang="en-US" sz="1600" b="1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농축산경영자금</a:t>
              </a:r>
              <a:endParaRPr kumimoji="0" lang="en-US" altLang="ko-KR" sz="1600" b="1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4999" name="Rectangle 8"/>
          <p:cNvSpPr>
            <a:spLocks noChangeArrowheads="1"/>
          </p:cNvSpPr>
          <p:nvPr/>
        </p:nvSpPr>
        <p:spPr bwMode="auto">
          <a:xfrm>
            <a:off x="2700338" y="1701800"/>
            <a:ext cx="5832475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농업인에게 농업경영비의 일부를 저리로 대출 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 anchor="ctr">
            <a:normAutofit fontScale="900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농업정책자금대출의 종류 및 특징</a:t>
            </a:r>
            <a:endParaRPr kumimoji="0" lang="ko-KR" altLang="en-US" sz="3600" dirty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19" name="Group 5"/>
          <p:cNvGrpSpPr>
            <a:grpSpLocks/>
          </p:cNvGrpSpPr>
          <p:nvPr/>
        </p:nvGrpSpPr>
        <p:grpSpPr bwMode="auto">
          <a:xfrm>
            <a:off x="755576" y="3429908"/>
            <a:ext cx="1851025" cy="540000"/>
            <a:chOff x="2400" y="1968"/>
            <a:chExt cx="1152" cy="5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0" name="Freeform 6"/>
            <p:cNvSpPr>
              <a:spLocks/>
            </p:cNvSpPr>
            <p:nvPr/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1" name="Rectangle 7"/>
            <p:cNvSpPr>
              <a:spLocks noChangeArrowheads="1"/>
            </p:cNvSpPr>
            <p:nvPr/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895350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kumimoji="0" lang="ko-KR" altLang="en-US" sz="1600" b="1" dirty="0" err="1">
                  <a:solidFill>
                    <a:prstClr val="white"/>
                  </a:solidFill>
                  <a:latin typeface="휴먼모음T" pitchFamily="18" charset="-127"/>
                  <a:ea typeface="휴먼모음T" pitchFamily="18" charset="-127"/>
                </a:rPr>
                <a:t>농안기금</a:t>
              </a:r>
              <a:endParaRPr kumimoji="0" lang="en-US" altLang="ko-KR" sz="1600" b="1" dirty="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5002" name="Rectangle 8"/>
          <p:cNvSpPr>
            <a:spLocks noChangeArrowheads="1"/>
          </p:cNvSpPr>
          <p:nvPr/>
        </p:nvSpPr>
        <p:spPr bwMode="auto">
          <a:xfrm>
            <a:off x="2700338" y="3573463"/>
            <a:ext cx="5975350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농산물가격안정을 위해 원재료수매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에너지효율화 등의 사업자금 지원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grpSp>
        <p:nvGrpSpPr>
          <p:cNvPr id="23" name="Group 5"/>
          <p:cNvGrpSpPr>
            <a:grpSpLocks/>
          </p:cNvGrpSpPr>
          <p:nvPr/>
        </p:nvGrpSpPr>
        <p:grpSpPr bwMode="auto">
          <a:xfrm>
            <a:off x="755576" y="4058974"/>
            <a:ext cx="1851025" cy="540000"/>
            <a:chOff x="2400" y="1968"/>
            <a:chExt cx="1152" cy="576"/>
          </a:xfrm>
          <a:solidFill>
            <a:schemeClr val="accent2">
              <a:lumMod val="40000"/>
              <a:lumOff val="60000"/>
            </a:schemeClr>
          </a:solidFill>
        </p:grpSpPr>
        <p:sp>
          <p:nvSpPr>
            <p:cNvPr id="24" name="Freeform 6"/>
            <p:cNvSpPr>
              <a:spLocks/>
            </p:cNvSpPr>
            <p:nvPr/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ko-KR" altLang="en-US" sz="160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  <p:sp>
          <p:nvSpPr>
            <p:cNvPr id="25" name="Rectangle 7"/>
            <p:cNvSpPr>
              <a:spLocks noChangeArrowheads="1"/>
            </p:cNvSpPr>
            <p:nvPr/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/>
            <a:p>
              <a:pPr algn="ctr" defTabSz="895350" fontAlgn="auto">
                <a:spcBef>
                  <a:spcPts val="0"/>
                </a:spcBef>
                <a:spcAft>
                  <a:spcPts val="0"/>
                </a:spcAft>
                <a:buSzPct val="120000"/>
                <a:defRPr/>
              </a:pPr>
              <a:r>
                <a:rPr kumimoji="0" lang="en-US" altLang="ko-KR" sz="1600" b="1" dirty="0">
                  <a:solidFill>
                    <a:prstClr val="white"/>
                  </a:solidFill>
                  <a:latin typeface="휴먼모음T" pitchFamily="18" charset="-127"/>
                  <a:ea typeface="휴먼모음T" pitchFamily="18" charset="-127"/>
                </a:rPr>
                <a:t>FTA</a:t>
              </a:r>
              <a:r>
                <a:rPr kumimoji="0" lang="ko-KR" altLang="en-US" sz="1600" b="1" dirty="0">
                  <a:solidFill>
                    <a:prstClr val="white"/>
                  </a:solidFill>
                  <a:latin typeface="휴먼모음T" pitchFamily="18" charset="-127"/>
                  <a:ea typeface="휴먼모음T" pitchFamily="18" charset="-127"/>
                </a:rPr>
                <a:t>이행기금</a:t>
              </a:r>
              <a:endParaRPr kumimoji="0" lang="en-US" altLang="ko-KR" sz="1600" b="1" dirty="0">
                <a:solidFill>
                  <a:prstClr val="white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5004" name="Rectangle 8"/>
          <p:cNvSpPr>
            <a:spLocks noChangeArrowheads="1"/>
          </p:cNvSpPr>
          <p:nvPr/>
        </p:nvSpPr>
        <p:spPr bwMode="auto">
          <a:xfrm>
            <a:off x="2700338" y="4203700"/>
            <a:ext cx="59753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en-US" altLang="ko-KR" sz="1400" b="1">
                <a:solidFill>
                  <a:srgbClr val="000000"/>
                </a:solidFill>
              </a:rPr>
              <a:t>FTA</a:t>
            </a:r>
            <a:r>
              <a:rPr kumimoji="0" lang="ko-KR" altLang="en-US" sz="1400" b="1">
                <a:solidFill>
                  <a:srgbClr val="000000"/>
                </a:solidFill>
              </a:rPr>
              <a:t>체결에 따른 국내 농가의 경쟁력 강화를 위한 시설자금을 지원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grpSp>
        <p:nvGrpSpPr>
          <p:cNvPr id="85005" name="Group 5"/>
          <p:cNvGrpSpPr>
            <a:grpSpLocks/>
          </p:cNvGrpSpPr>
          <p:nvPr/>
        </p:nvGrpSpPr>
        <p:grpSpPr bwMode="auto">
          <a:xfrm>
            <a:off x="755650" y="4687888"/>
            <a:ext cx="1851025" cy="539750"/>
            <a:chOff x="2400" y="1968"/>
            <a:chExt cx="1152" cy="576"/>
          </a:xfrm>
        </p:grpSpPr>
        <p:sp>
          <p:nvSpPr>
            <p:cNvPr id="85011" name="Freeform 6"/>
            <p:cNvSpPr>
              <a:spLocks/>
            </p:cNvSpPr>
            <p:nvPr>
              <p:custDataLst>
                <p:tags r:id="rId3"/>
              </p:custDataLst>
            </p:nvPr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2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defTabSz="8953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defTabSz="89535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defTabSz="8953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120000"/>
                <a:buFontTx/>
                <a:buNone/>
              </a:pPr>
              <a:r>
                <a:rPr kumimoji="0" lang="ko-KR" altLang="en-US" sz="1600" b="1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농촌주택자금</a:t>
              </a:r>
              <a:endParaRPr kumimoji="0" lang="en-US" altLang="ko-KR" sz="1600" b="1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5006" name="Rectangle 8"/>
          <p:cNvSpPr>
            <a:spLocks noChangeArrowheads="1"/>
          </p:cNvSpPr>
          <p:nvPr/>
        </p:nvSpPr>
        <p:spPr bwMode="auto">
          <a:xfrm>
            <a:off x="2700338" y="4832350"/>
            <a:ext cx="508952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농촌주택 신축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증축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개량 등을 위한 자금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grpSp>
        <p:nvGrpSpPr>
          <p:cNvPr id="85007" name="Group 5"/>
          <p:cNvGrpSpPr>
            <a:grpSpLocks/>
          </p:cNvGrpSpPr>
          <p:nvPr/>
        </p:nvGrpSpPr>
        <p:grpSpPr bwMode="auto">
          <a:xfrm>
            <a:off x="755650" y="5316538"/>
            <a:ext cx="1851025" cy="541337"/>
            <a:chOff x="2400" y="1968"/>
            <a:chExt cx="1152" cy="576"/>
          </a:xfrm>
        </p:grpSpPr>
        <p:sp>
          <p:nvSpPr>
            <p:cNvPr id="85009" name="Freeform 6"/>
            <p:cNvSpPr>
              <a:spLocks/>
            </p:cNvSpPr>
            <p:nvPr>
              <p:custDataLst>
                <p:tags r:id="rId1"/>
              </p:custDataLst>
            </p:nvPr>
          </p:nvSpPr>
          <p:spPr bwMode="blackWhite">
            <a:xfrm>
              <a:off x="2400" y="1968"/>
              <a:ext cx="1152" cy="576"/>
            </a:xfrm>
            <a:custGeom>
              <a:avLst/>
              <a:gdLst>
                <a:gd name="T0" fmla="*/ 0 w 1152"/>
                <a:gd name="T1" fmla="*/ 0 h 576"/>
                <a:gd name="T2" fmla="*/ 1048 w 1152"/>
                <a:gd name="T3" fmla="*/ 0 h 576"/>
                <a:gd name="T4" fmla="*/ 1152 w 1152"/>
                <a:gd name="T5" fmla="*/ 288 h 576"/>
                <a:gd name="T6" fmla="*/ 1048 w 1152"/>
                <a:gd name="T7" fmla="*/ 576 h 576"/>
                <a:gd name="T8" fmla="*/ 0 w 1152"/>
                <a:gd name="T9" fmla="*/ 576 h 576"/>
                <a:gd name="T10" fmla="*/ 0 w 1152"/>
                <a:gd name="T11" fmla="*/ 288 h 576"/>
                <a:gd name="T12" fmla="*/ 0 w 1152"/>
                <a:gd name="T13" fmla="*/ 0 h 5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52" h="576">
                  <a:moveTo>
                    <a:pt x="0" y="0"/>
                  </a:moveTo>
                  <a:lnTo>
                    <a:pt x="1048" y="0"/>
                  </a:lnTo>
                  <a:lnTo>
                    <a:pt x="1152" y="288"/>
                  </a:lnTo>
                  <a:lnTo>
                    <a:pt x="1048" y="576"/>
                  </a:lnTo>
                  <a:lnTo>
                    <a:pt x="0" y="576"/>
                  </a:lnTo>
                  <a:lnTo>
                    <a:pt x="0" y="2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85010" name="Rectangle 7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blackWhite">
            <a:xfrm>
              <a:off x="2440" y="2000"/>
              <a:ext cx="960" cy="4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3810" tIns="0" rIns="3810" bIns="0" anchor="ctr"/>
            <a:lstStyle>
              <a:lvl1pPr defTabSz="895350"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defTabSz="8953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defTabSz="89535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defTabSz="89535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defTabSz="89535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defTabSz="89535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SzPct val="120000"/>
                <a:buFontTx/>
                <a:buNone/>
              </a:pPr>
              <a:r>
                <a:rPr kumimoji="0" lang="ko-KR" altLang="en-US" sz="1600" b="1">
                  <a:solidFill>
                    <a:srgbClr val="FFFFFF"/>
                  </a:solidFill>
                  <a:latin typeface="휴먼모음T" pitchFamily="18" charset="-127"/>
                  <a:ea typeface="휴먼모음T" pitchFamily="18" charset="-127"/>
                </a:rPr>
                <a:t>농가부채대책자금</a:t>
              </a:r>
              <a:endParaRPr kumimoji="0" lang="en-US" altLang="ko-KR" sz="1600" b="1">
                <a:solidFill>
                  <a:srgbClr val="FFFFFF"/>
                </a:solidFill>
                <a:latin typeface="휴먼모음T" pitchFamily="18" charset="-127"/>
                <a:ea typeface="휴먼모음T" pitchFamily="18" charset="-127"/>
              </a:endParaRPr>
            </a:p>
          </p:txBody>
        </p:sp>
      </p:grpSp>
      <p:sp>
        <p:nvSpPr>
          <p:cNvPr id="85008" name="Rectangle 8"/>
          <p:cNvSpPr>
            <a:spLocks noChangeArrowheads="1"/>
          </p:cNvSpPr>
          <p:nvPr/>
        </p:nvSpPr>
        <p:spPr bwMode="auto">
          <a:xfrm>
            <a:off x="2700338" y="5353050"/>
            <a:ext cx="5832475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>
            <a:spAutoFit/>
          </a:bodyPr>
          <a:lstStyle>
            <a:lvl1pPr marL="342900" indent="-3429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144463" indent="-142875" defTabSz="8953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defTabSz="89535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defTabSz="89535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defTabSz="89535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defTabSz="89535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lvl="1" eaLnBrk="1" hangingPunct="1">
              <a:spcBef>
                <a:spcPct val="0"/>
              </a:spcBef>
              <a:buSzPct val="120000"/>
              <a:buFontTx/>
              <a:buChar char="•"/>
            </a:pPr>
            <a:r>
              <a:rPr kumimoji="0" lang="ko-KR" altLang="en-US" sz="1400" b="1">
                <a:solidFill>
                  <a:srgbClr val="000000"/>
                </a:solidFill>
              </a:rPr>
              <a:t>대부분의 농가부채대책은 종료되었으며</a:t>
            </a:r>
            <a:r>
              <a:rPr kumimoji="0" lang="en-US" altLang="ko-KR" sz="1400" b="1">
                <a:solidFill>
                  <a:srgbClr val="000000"/>
                </a:solidFill>
              </a:rPr>
              <a:t>, </a:t>
            </a:r>
            <a:r>
              <a:rPr kumimoji="0" lang="ko-KR" altLang="en-US" sz="1400" b="1">
                <a:solidFill>
                  <a:srgbClr val="000000"/>
                </a:solidFill>
              </a:rPr>
              <a:t>현재 농업경영회생자금으로만 지원 중</a:t>
            </a:r>
            <a:endParaRPr kumimoji="0" lang="en-US" altLang="ko-KR" sz="1400" b="1">
              <a:solidFill>
                <a:srgbClr val="000000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8781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err="1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농축산경영자금</a:t>
            </a:r>
            <a:endParaRPr kumimoji="0" lang="ko-KR" altLang="en-US" sz="3600" dirty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 bwMode="auto">
          <a:xfrm>
            <a:off x="468313" y="1268413"/>
            <a:ext cx="8051800" cy="2447925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농업인의 농업경영비 일부를 저리로 대출하는 자금</a:t>
            </a:r>
            <a:r>
              <a:rPr kumimoji="0" lang="en-US" altLang="ko-KR" sz="1600" dirty="0">
                <a:solidFill>
                  <a:prstClr val="black"/>
                </a:solidFill>
                <a:latin typeface="맑은 고딕"/>
                <a:ea typeface="맑은 고딕"/>
              </a:rPr>
              <a:t>  </a:t>
            </a:r>
          </a:p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대출조건</a:t>
            </a:r>
            <a:endParaRPr kumimoji="0" lang="en-US" altLang="ko-KR" sz="16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85750" indent="-1079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대출금리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고정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2.5% 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변동금리 선택 가능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</a:p>
          <a:p>
            <a:pPr marL="285750" indent="-1079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대출기간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: 1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년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다만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재해대책경영자금은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3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년까지 연장가능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</a:t>
            </a:r>
          </a:p>
          <a:p>
            <a:pPr marL="285750" indent="-1079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대손보전비율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: 100%</a:t>
            </a:r>
            <a:b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</a:br>
            <a:r>
              <a:rPr kumimoji="0" lang="en-US" altLang="ko-KR" sz="1400" b="1" dirty="0">
                <a:solidFill>
                  <a:srgbClr val="0000FF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b="1" dirty="0">
                <a:solidFill>
                  <a:srgbClr val="0000FF"/>
                </a:solidFill>
                <a:latin typeface="맑은 고딕"/>
                <a:ea typeface="맑은 고딕"/>
              </a:rPr>
              <a:t>☞ 실질적으로 </a:t>
            </a:r>
            <a:r>
              <a:rPr kumimoji="0" lang="ko-KR" altLang="en-US" sz="1400" b="1" dirty="0" err="1">
                <a:solidFill>
                  <a:srgbClr val="0000FF"/>
                </a:solidFill>
                <a:latin typeface="맑은 고딕"/>
                <a:ea typeface="맑은 고딕"/>
              </a:rPr>
              <a:t>농신보담보대출은</a:t>
            </a:r>
            <a:r>
              <a:rPr kumimoji="0" lang="ko-KR" altLang="en-US" sz="1400" b="1" dirty="0">
                <a:solidFill>
                  <a:srgbClr val="0000FF"/>
                </a:solidFill>
                <a:latin typeface="맑은 고딕"/>
                <a:ea typeface="맑은 고딕"/>
              </a:rPr>
              <a:t> 재해대책경영자금의 경우 발생</a:t>
            </a:r>
            <a:endParaRPr kumimoji="0" lang="en-US" altLang="ko-KR" sz="1400" b="1" dirty="0">
              <a:solidFill>
                <a:srgbClr val="0000FF"/>
              </a:solidFill>
              <a:latin typeface="맑은 고딕"/>
              <a:ea typeface="맑은 고딕"/>
            </a:endParaRPr>
          </a:p>
        </p:txBody>
      </p:sp>
      <p:sp>
        <p:nvSpPr>
          <p:cNvPr id="23" name="모서리가 둥근 직사각형 22"/>
          <p:cNvSpPr/>
          <p:nvPr/>
        </p:nvSpPr>
        <p:spPr bwMode="auto">
          <a:xfrm>
            <a:off x="479425" y="3925888"/>
            <a:ext cx="8051800" cy="2449512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대출대상자 및 취급사무소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6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8" name="자유형 27"/>
          <p:cNvSpPr/>
          <p:nvPr/>
        </p:nvSpPr>
        <p:spPr bwMode="auto">
          <a:xfrm>
            <a:off x="672084" y="4365104"/>
            <a:ext cx="1714512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자    금    별</a:t>
            </a:r>
          </a:p>
        </p:txBody>
      </p:sp>
      <p:sp>
        <p:nvSpPr>
          <p:cNvPr id="29" name="자유형 28"/>
          <p:cNvSpPr/>
          <p:nvPr/>
        </p:nvSpPr>
        <p:spPr bwMode="auto">
          <a:xfrm>
            <a:off x="2529472" y="4365104"/>
            <a:ext cx="2474576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대출 대상자</a:t>
            </a:r>
          </a:p>
        </p:txBody>
      </p:sp>
      <p:sp>
        <p:nvSpPr>
          <p:cNvPr id="30" name="자유형 29"/>
          <p:cNvSpPr/>
          <p:nvPr/>
        </p:nvSpPr>
        <p:spPr bwMode="auto">
          <a:xfrm>
            <a:off x="6672876" y="4365104"/>
            <a:ext cx="1714512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취급 사무소</a:t>
            </a:r>
          </a:p>
        </p:txBody>
      </p:sp>
      <p:sp>
        <p:nvSpPr>
          <p:cNvPr id="31" name="자유형 30"/>
          <p:cNvSpPr/>
          <p:nvPr/>
        </p:nvSpPr>
        <p:spPr bwMode="auto">
          <a:xfrm>
            <a:off x="671513" y="4802188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농업경영자금</a:t>
            </a:r>
          </a:p>
        </p:txBody>
      </p:sp>
      <p:sp>
        <p:nvSpPr>
          <p:cNvPr id="32" name="자유형 31"/>
          <p:cNvSpPr/>
          <p:nvPr/>
        </p:nvSpPr>
        <p:spPr bwMode="auto">
          <a:xfrm>
            <a:off x="2528888" y="4802188"/>
            <a:ext cx="2474912" cy="7143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미곡 등 곡물류 및 과수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>
                <a:solidFill>
                  <a:prstClr val="black"/>
                </a:solidFill>
              </a:rPr>
              <a:t>채소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>
                <a:solidFill>
                  <a:prstClr val="black"/>
                </a:solidFill>
              </a:rPr>
              <a:t>원예특작농가</a:t>
            </a:r>
          </a:p>
        </p:txBody>
      </p:sp>
      <p:sp>
        <p:nvSpPr>
          <p:cNvPr id="33" name="자유형 32"/>
          <p:cNvSpPr/>
          <p:nvPr/>
        </p:nvSpPr>
        <p:spPr bwMode="auto">
          <a:xfrm>
            <a:off x="6672263" y="4802188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지역농협</a:t>
            </a:r>
          </a:p>
        </p:txBody>
      </p:sp>
      <p:sp>
        <p:nvSpPr>
          <p:cNvPr id="34" name="자유형 33"/>
          <p:cNvSpPr/>
          <p:nvPr/>
        </p:nvSpPr>
        <p:spPr bwMode="auto">
          <a:xfrm>
            <a:off x="671513" y="5197475"/>
            <a:ext cx="1714500" cy="319088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원예작물자금</a:t>
            </a:r>
          </a:p>
        </p:txBody>
      </p:sp>
      <p:sp>
        <p:nvSpPr>
          <p:cNvPr id="36" name="자유형 35"/>
          <p:cNvSpPr/>
          <p:nvPr/>
        </p:nvSpPr>
        <p:spPr bwMode="auto">
          <a:xfrm>
            <a:off x="6672263" y="5197475"/>
            <a:ext cx="1714500" cy="319088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품목농협</a:t>
            </a:r>
          </a:p>
        </p:txBody>
      </p:sp>
      <p:sp>
        <p:nvSpPr>
          <p:cNvPr id="37" name="자유형 36"/>
          <p:cNvSpPr/>
          <p:nvPr/>
        </p:nvSpPr>
        <p:spPr bwMode="auto">
          <a:xfrm>
            <a:off x="671513" y="5589588"/>
            <a:ext cx="17145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축산경영자금</a:t>
            </a:r>
          </a:p>
        </p:txBody>
      </p:sp>
      <p:sp>
        <p:nvSpPr>
          <p:cNvPr id="38" name="자유형 37"/>
          <p:cNvSpPr/>
          <p:nvPr/>
        </p:nvSpPr>
        <p:spPr bwMode="auto">
          <a:xfrm>
            <a:off x="2528888" y="5589588"/>
            <a:ext cx="2474912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부업규모의 축산농가</a:t>
            </a:r>
          </a:p>
        </p:txBody>
      </p:sp>
      <p:sp>
        <p:nvSpPr>
          <p:cNvPr id="39" name="자유형 38"/>
          <p:cNvSpPr/>
          <p:nvPr/>
        </p:nvSpPr>
        <p:spPr bwMode="auto">
          <a:xfrm>
            <a:off x="6672263" y="5589588"/>
            <a:ext cx="17145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지역 및 품목축협</a:t>
            </a:r>
          </a:p>
        </p:txBody>
      </p:sp>
      <p:sp>
        <p:nvSpPr>
          <p:cNvPr id="40" name="자유형 39"/>
          <p:cNvSpPr/>
          <p:nvPr/>
        </p:nvSpPr>
        <p:spPr bwMode="auto">
          <a:xfrm>
            <a:off x="671513" y="5986463"/>
            <a:ext cx="17145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재해대책경영자금</a:t>
            </a:r>
          </a:p>
        </p:txBody>
      </p:sp>
      <p:sp>
        <p:nvSpPr>
          <p:cNvPr id="41" name="자유형 40"/>
          <p:cNvSpPr/>
          <p:nvPr/>
        </p:nvSpPr>
        <p:spPr bwMode="auto">
          <a:xfrm>
            <a:off x="2528888" y="5986463"/>
            <a:ext cx="2474912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재해피해를 입은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농축산</a:t>
            </a:r>
            <a:r>
              <a:rPr kumimoji="0" lang="ko-KR" altLang="en-US" sz="1200" dirty="0">
                <a:solidFill>
                  <a:prstClr val="black"/>
                </a:solidFill>
              </a:rPr>
              <a:t> 농가</a:t>
            </a:r>
          </a:p>
        </p:txBody>
      </p:sp>
      <p:sp>
        <p:nvSpPr>
          <p:cNvPr id="42" name="자유형 41"/>
          <p:cNvSpPr/>
          <p:nvPr/>
        </p:nvSpPr>
        <p:spPr bwMode="auto">
          <a:xfrm>
            <a:off x="6672263" y="5986463"/>
            <a:ext cx="17145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전체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농축협</a:t>
            </a:r>
            <a:endParaRPr kumimoji="0"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44" name="자유형 43"/>
          <p:cNvSpPr/>
          <p:nvPr/>
        </p:nvSpPr>
        <p:spPr bwMode="auto">
          <a:xfrm>
            <a:off x="5134971" y="4365104"/>
            <a:ext cx="1418569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대출한도</a:t>
            </a:r>
          </a:p>
        </p:txBody>
      </p:sp>
      <p:sp>
        <p:nvSpPr>
          <p:cNvPr id="45" name="자유형 44"/>
          <p:cNvSpPr/>
          <p:nvPr/>
        </p:nvSpPr>
        <p:spPr bwMode="auto">
          <a:xfrm>
            <a:off x="5135563" y="4802188"/>
            <a:ext cx="1417637" cy="11064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1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천만원</a:t>
            </a:r>
            <a:r>
              <a:rPr kumimoji="0" lang="ko-KR" altLang="en-US" sz="1200" dirty="0">
                <a:solidFill>
                  <a:prstClr val="black"/>
                </a:solidFill>
              </a:rPr>
              <a:t> 이내</a:t>
            </a:r>
          </a:p>
        </p:txBody>
      </p:sp>
      <p:sp>
        <p:nvSpPr>
          <p:cNvPr id="48" name="자유형 47"/>
          <p:cNvSpPr/>
          <p:nvPr/>
        </p:nvSpPr>
        <p:spPr bwMode="auto">
          <a:xfrm>
            <a:off x="5135563" y="5986463"/>
            <a:ext cx="1417637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5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천만원이내</a:t>
            </a:r>
            <a:endParaRPr kumimoji="0" lang="en-US" altLang="ko-KR" sz="1200" dirty="0">
              <a:solidFill>
                <a:prstClr val="black"/>
              </a:solidFill>
            </a:endParaRPr>
          </a:p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700" dirty="0">
                <a:solidFill>
                  <a:prstClr val="black"/>
                </a:solidFill>
              </a:rPr>
              <a:t>(</a:t>
            </a:r>
            <a:r>
              <a:rPr kumimoji="0" lang="ko-KR" altLang="en-US" sz="700" dirty="0">
                <a:solidFill>
                  <a:prstClr val="black"/>
                </a:solidFill>
              </a:rPr>
              <a:t>법인 </a:t>
            </a:r>
            <a:r>
              <a:rPr kumimoji="0" lang="en-US" altLang="ko-KR" sz="700" dirty="0">
                <a:solidFill>
                  <a:prstClr val="black"/>
                </a:solidFill>
              </a:rPr>
              <a:t>or </a:t>
            </a:r>
            <a:r>
              <a:rPr kumimoji="0" lang="ko-KR" altLang="en-US" sz="700" dirty="0" err="1">
                <a:solidFill>
                  <a:prstClr val="black"/>
                </a:solidFill>
              </a:rPr>
              <a:t>복합농</a:t>
            </a:r>
            <a:r>
              <a:rPr kumimoji="0" lang="ko-KR" altLang="en-US" sz="700" dirty="0">
                <a:solidFill>
                  <a:prstClr val="black"/>
                </a:solidFill>
              </a:rPr>
              <a:t> </a:t>
            </a:r>
            <a:r>
              <a:rPr kumimoji="0" lang="en-US" altLang="ko-KR" sz="700" dirty="0">
                <a:solidFill>
                  <a:prstClr val="black"/>
                </a:solidFill>
              </a:rPr>
              <a:t>1</a:t>
            </a:r>
            <a:r>
              <a:rPr kumimoji="0" lang="ko-KR" altLang="en-US" sz="700" dirty="0" err="1">
                <a:solidFill>
                  <a:prstClr val="black"/>
                </a:solidFill>
              </a:rPr>
              <a:t>억이내</a:t>
            </a:r>
            <a:r>
              <a:rPr kumimoji="0" lang="en-US" altLang="ko-KR" sz="700" dirty="0">
                <a:solidFill>
                  <a:prstClr val="black"/>
                </a:solidFill>
              </a:rPr>
              <a:t>)</a:t>
            </a:r>
            <a:endParaRPr kumimoji="0" lang="ko-KR" altLang="en-US" sz="700" dirty="0">
              <a:solidFill>
                <a:prstClr val="black"/>
              </a:solidFill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9339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농업종합자금</a:t>
            </a:r>
            <a:endParaRPr kumimoji="0" lang="ko-KR" altLang="en-US" sz="3600" dirty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68313" y="1412875"/>
            <a:ext cx="8051800" cy="4679950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 fontAlgn="auto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채소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과수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화훼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축산 등의 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1</a:t>
            </a:r>
            <a:r>
              <a:rPr kumimoji="0" lang="ko-KR" altLang="en-US" sz="1600" dirty="0" err="1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차산업과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</a:t>
            </a:r>
            <a:r>
              <a:rPr kumimoji="0" lang="ko-KR" altLang="en-US" sz="1600" dirty="0" err="1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농식품가공사업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영위 </a:t>
            </a:r>
            <a:r>
              <a:rPr kumimoji="0" lang="ko-KR" altLang="en-US" sz="1600" dirty="0" err="1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농업경영체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등이 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/>
            </a:r>
            <a:b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</a:b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필요로 하는 운전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시설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, </a:t>
            </a:r>
            <a:r>
              <a:rPr kumimoji="0" lang="ko-KR" altLang="en-US" sz="1600" dirty="0" err="1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개보수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및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농기계구입자금을 연간 수시 지원하는 </a:t>
            </a:r>
            <a:r>
              <a:rPr kumimoji="0" lang="en-US" altLang="ko-KR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</a:t>
            </a: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자금</a:t>
            </a:r>
            <a:endParaRPr kumimoji="0" lang="en-US" altLang="ko-KR" sz="16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>
              <a:spcAft>
                <a:spcPts val="600"/>
              </a:spcAft>
              <a:defRPr/>
            </a:pPr>
            <a:endParaRPr kumimoji="0" lang="en-US" altLang="ko-KR" sz="15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85750" indent="-285750" fontAlgn="auto">
              <a:spcAft>
                <a:spcPts val="60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행정기관이 아닌 농협에서 금융기관의 심사방식에 의거 상담 및 심사를 통해 대출대상자를 직접 선정하여 자금 지원</a:t>
            </a:r>
            <a:endParaRPr kumimoji="0" lang="en-US" altLang="ko-KR" sz="16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>
              <a:spcAft>
                <a:spcPts val="600"/>
              </a:spcAft>
              <a:defRPr/>
            </a:pPr>
            <a:endParaRPr kumimoji="0" lang="en-US" altLang="ko-KR" sz="10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>
              <a:spcAft>
                <a:spcPts val="600"/>
              </a:spcAft>
              <a:defRPr/>
            </a:pPr>
            <a:r>
              <a:rPr kumimoji="0" lang="en-US" altLang="ko-KR" sz="15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          </a:t>
            </a:r>
            <a:r>
              <a:rPr kumimoji="0" lang="ko-KR" altLang="en-US" sz="15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별도의 농업종합자금 심사시스템을 통해 </a:t>
            </a:r>
            <a:r>
              <a:rPr kumimoji="0" lang="ko-KR" altLang="en-US" sz="1500" dirty="0" err="1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비재무</a:t>
            </a:r>
            <a:r>
              <a:rPr kumimoji="0" lang="en-US" altLang="ko-KR" sz="15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,</a:t>
            </a:r>
            <a:r>
              <a:rPr kumimoji="0" lang="ko-KR" altLang="en-US" sz="15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재무평가 실시</a:t>
            </a:r>
            <a:endParaRPr kumimoji="0" lang="en-US" altLang="ko-KR" sz="15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>
              <a:spcAft>
                <a:spcPts val="600"/>
              </a:spcAft>
              <a:defRPr/>
            </a:pPr>
            <a:endParaRPr kumimoji="0" lang="en-US" altLang="ko-KR" sz="15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대출조건</a:t>
            </a:r>
            <a:endParaRPr kumimoji="0" lang="en-US" altLang="ko-KR" sz="16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85750" indent="-1079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3"/>
              </a:buBlip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대출금리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: 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시설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</a:t>
            </a:r>
            <a:r>
              <a:rPr kumimoji="0" lang="ko-KR" altLang="en-US" sz="1400" dirty="0" err="1">
                <a:solidFill>
                  <a:prstClr val="black"/>
                </a:solidFill>
                <a:latin typeface="맑은 고딕"/>
                <a:ea typeface="맑은 고딕"/>
              </a:rPr>
              <a:t>개보수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고정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2%, 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운전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고정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2.5%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와 변동금리 선택가능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대출기간 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: 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시설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 13~15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년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(</a:t>
            </a:r>
            <a:r>
              <a:rPr kumimoji="0" lang="ko-KR" altLang="en-US" sz="1400" dirty="0" err="1">
                <a:solidFill>
                  <a:prstClr val="black"/>
                </a:solidFill>
                <a:latin typeface="맑은 고딕"/>
                <a:ea typeface="맑은 고딕"/>
              </a:rPr>
              <a:t>개보수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 5~10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년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운전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 2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년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(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농기계구입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) 3~8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년</a:t>
            </a:r>
            <a:endParaRPr kumimoji="0" lang="en-US" altLang="ko-KR" sz="14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7800" algn="r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600" b="1" dirty="0">
                <a:solidFill>
                  <a:prstClr val="black"/>
                </a:solidFill>
                <a:latin typeface="맑은 고딕"/>
                <a:ea typeface="맑은 고딕"/>
              </a:rPr>
              <a:t>대출취급사무소 </a:t>
            </a:r>
            <a:r>
              <a:rPr kumimoji="0" lang="en-US" altLang="ko-KR" sz="1600" b="1" dirty="0">
                <a:solidFill>
                  <a:prstClr val="black"/>
                </a:solidFill>
                <a:latin typeface="맑은 고딕"/>
                <a:ea typeface="맑은 고딕"/>
              </a:rPr>
              <a:t>: </a:t>
            </a:r>
            <a:r>
              <a:rPr kumimoji="0" lang="ko-KR" altLang="en-US" sz="1600" b="1" dirty="0">
                <a:solidFill>
                  <a:prstClr val="black"/>
                </a:solidFill>
                <a:latin typeface="맑은 고딕"/>
                <a:ea typeface="맑은 고딕"/>
              </a:rPr>
              <a:t>농협은행</a:t>
            </a:r>
            <a:r>
              <a:rPr kumimoji="0" lang="en-US" altLang="ko-KR" sz="1600" b="1" dirty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600" b="1" dirty="0" err="1">
                <a:solidFill>
                  <a:prstClr val="black"/>
                </a:solidFill>
                <a:latin typeface="맑은 고딕"/>
                <a:ea typeface="맑은 고딕"/>
              </a:rPr>
              <a:t>농축협</a:t>
            </a:r>
            <a:endParaRPr kumimoji="0" lang="en-US" altLang="ko-KR" sz="1600" b="1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900113" y="3284538"/>
            <a:ext cx="215900" cy="2159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74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3"/>
          <p:cNvSpPr txBox="1">
            <a:spLocks noChangeArrowheads="1"/>
          </p:cNvSpPr>
          <p:nvPr/>
        </p:nvSpPr>
        <p:spPr bwMode="white">
          <a:xfrm>
            <a:off x="467544" y="1481948"/>
            <a:ext cx="8353425" cy="5380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144000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상품명 </a:t>
            </a: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: </a:t>
            </a:r>
            <a:r>
              <a:rPr lang="ko-KR" altLang="en-US" sz="1800" b="1" dirty="0" err="1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스마트팜</a:t>
            </a: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종합자금</a:t>
            </a: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□ 대출대상자</a:t>
            </a:r>
            <a:endParaRPr lang="en-US" altLang="ko-KR" sz="1800" b="1" dirty="0" smtClean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ko-KR" sz="20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○ 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스마트팜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설치 희망 농업인 중 사업성 및 기술력이 우수하고 아래 ①②를 모두</a:t>
            </a:r>
            <a:endParaRPr lang="en-US" altLang="ko-KR" sz="18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00"/>
                </a:solidFill>
              </a:rPr>
              <a:t>     충족하는 자</a:t>
            </a:r>
            <a:r>
              <a:rPr lang="en-US" altLang="ko-KR" sz="17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1700" b="1" dirty="0" smtClean="0">
                <a:solidFill>
                  <a:srgbClr val="000000"/>
                </a:solidFill>
              </a:rPr>
              <a:t>단</a:t>
            </a:r>
            <a:r>
              <a:rPr lang="en-US" altLang="ko-KR" sz="17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1700" b="1" dirty="0" smtClean="0">
                <a:solidFill>
                  <a:srgbClr val="000000"/>
                </a:solidFill>
              </a:rPr>
              <a:t>농업생산과 </a:t>
            </a:r>
            <a:r>
              <a:rPr lang="ko-KR" altLang="en-US" sz="1700" b="1" dirty="0" err="1" smtClean="0">
                <a:solidFill>
                  <a:srgbClr val="000000"/>
                </a:solidFill>
              </a:rPr>
              <a:t>관련없는</a:t>
            </a:r>
            <a:r>
              <a:rPr lang="ko-KR" altLang="en-US" sz="1700" b="1" dirty="0" smtClean="0">
                <a:solidFill>
                  <a:srgbClr val="000000"/>
                </a:solidFill>
              </a:rPr>
              <a:t> 일반법인의 출자 자회사인 농업법인은 제외</a:t>
            </a:r>
            <a:r>
              <a:rPr lang="en-US" altLang="ko-KR" sz="1700" b="1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en-US" altLang="ko-KR" sz="1700" b="1" dirty="0" smtClean="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    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① 영농교육을 이수하고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해당분야 </a:t>
            </a:r>
            <a:r>
              <a:rPr lang="ko-KR" altLang="en-US" sz="1600" b="1" dirty="0" err="1" smtClean="0">
                <a:solidFill>
                  <a:srgbClr val="000000"/>
                </a:solidFill>
              </a:rPr>
              <a:t>有경력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 농업인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·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농업법인  </a:t>
            </a:r>
            <a:endParaRPr lang="en-US" altLang="ko-KR" sz="16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ko-KR" altLang="en-US" sz="16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600" b="1" spc="-150" dirty="0" smtClean="0">
                <a:solidFill>
                  <a:srgbClr val="000000"/>
                </a:solidFill>
              </a:rPr>
              <a:t>      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 ② 사업타당성과 </a:t>
            </a:r>
            <a:r>
              <a:rPr lang="ko-KR" altLang="en-US" sz="1600" b="1" dirty="0" err="1" smtClean="0">
                <a:solidFill>
                  <a:srgbClr val="000000"/>
                </a:solidFill>
              </a:rPr>
              <a:t>자부담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 능력이 입증된 농업인</a:t>
            </a:r>
            <a:r>
              <a:rPr lang="en-US" altLang="ko-KR" sz="1600" b="1" dirty="0" smtClean="0">
                <a:solidFill>
                  <a:srgbClr val="000000"/>
                </a:solidFill>
              </a:rPr>
              <a:t>·</a:t>
            </a:r>
            <a:r>
              <a:rPr lang="ko-KR" altLang="en-US" sz="1600" b="1" dirty="0" smtClean="0">
                <a:solidFill>
                  <a:srgbClr val="000000"/>
                </a:solidFill>
              </a:rPr>
              <a:t>농업법인</a:t>
            </a:r>
            <a:endParaRPr lang="en-US" altLang="ko-KR" sz="18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□ 대출금리 </a:t>
            </a: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시설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·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개보수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 고정 연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1.0%,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운전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고정 연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1.5%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또는 변동금리</a:t>
            </a:r>
            <a:endParaRPr lang="en-US" altLang="ko-KR" sz="18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□ 대출기간 </a:t>
            </a: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시설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: 15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년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(5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년거치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10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년 원금분할상환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en-US" altLang="ko-KR" sz="1800" b="1" dirty="0" smtClean="0">
                <a:solidFill>
                  <a:srgbClr val="000000"/>
                </a:solidFill>
              </a:rPr>
              <a:t>                   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개보수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: 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대출금액에 따라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5~10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년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,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운전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: 2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년 일시 상환</a:t>
            </a:r>
            <a:endParaRPr lang="en-US" altLang="ko-KR" sz="1800" b="1" dirty="0" smtClean="0">
              <a:solidFill>
                <a:srgbClr val="0000FF"/>
              </a:solidFill>
              <a:latin typeface="HY견고딕" pitchFamily="18" charset="-127"/>
              <a:ea typeface="HY견고딕" pitchFamily="18" charset="-127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□ 대출한도 </a:t>
            </a: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동일인당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50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억원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이내</a:t>
            </a:r>
            <a:endParaRPr lang="en-US" altLang="ko-KR" sz="1800" b="1" dirty="0" smtClean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□ 채권보전 </a:t>
            </a:r>
            <a:r>
              <a:rPr lang="en-US" altLang="ko-KR" sz="1800" b="1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: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 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여신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·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투자금융업무방법서 준용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(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신용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,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담보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,</a:t>
            </a:r>
            <a:r>
              <a:rPr lang="ko-KR" altLang="en-US" sz="1800" b="1" dirty="0" err="1" smtClean="0">
                <a:solidFill>
                  <a:srgbClr val="000000"/>
                </a:solidFill>
              </a:rPr>
              <a:t>농신보</a:t>
            </a:r>
            <a:r>
              <a:rPr lang="ko-KR" altLang="en-US" sz="1800" b="1" dirty="0" smtClean="0">
                <a:solidFill>
                  <a:srgbClr val="000000"/>
                </a:solidFill>
              </a:rPr>
              <a:t> </a:t>
            </a:r>
            <a:r>
              <a:rPr lang="en-US" altLang="ko-KR" sz="1800" b="1" dirty="0" smtClean="0">
                <a:solidFill>
                  <a:srgbClr val="000000"/>
                </a:solidFill>
              </a:rPr>
              <a:t>85%)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r>
              <a:rPr lang="ko-KR" altLang="en-US" sz="1800" b="1" dirty="0" smtClean="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 </a:t>
            </a:r>
            <a:endParaRPr lang="en-US" altLang="ko-KR" sz="1800" dirty="0" smtClean="0">
              <a:solidFill>
                <a:srgbClr val="000000"/>
              </a:solidFill>
              <a:latin typeface="견고딕" pitchFamily="18" charset="-127"/>
              <a:ea typeface="견고딕" pitchFamily="18" charset="-127"/>
            </a:endParaRPr>
          </a:p>
        </p:txBody>
      </p:sp>
      <p:sp>
        <p:nvSpPr>
          <p:cNvPr id="54293" name="Rectangle 334"/>
          <p:cNvSpPr>
            <a:spLocks noChangeArrowheads="1"/>
          </p:cNvSpPr>
          <p:nvPr/>
        </p:nvSpPr>
        <p:spPr bwMode="auto">
          <a:xfrm>
            <a:off x="251520" y="260648"/>
            <a:ext cx="9144000" cy="8397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ko-KR" dirty="0" smtClean="0">
                <a:solidFill>
                  <a:srgbClr val="0000FF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3500" dirty="0" err="1" smtClean="0">
                <a:solidFill>
                  <a:schemeClr val="accent1">
                    <a:lumMod val="7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스마트팜</a:t>
            </a:r>
            <a:r>
              <a:rPr lang="ko-KR" altLang="en-US" sz="3500" dirty="0" smtClean="0">
                <a:solidFill>
                  <a:schemeClr val="accent1">
                    <a:lumMod val="75000"/>
                  </a:schemeClr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 종합자금</a:t>
            </a:r>
            <a:endParaRPr lang="ko-KR" altLang="en-US" sz="3500" b="1" dirty="0" smtClean="0">
              <a:solidFill>
                <a:schemeClr val="accent1">
                  <a:lumMod val="75000"/>
                </a:schemeClr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626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축산발전기금사업</a:t>
            </a:r>
            <a:endParaRPr kumimoji="0" lang="ko-KR" altLang="en-US" sz="3600" dirty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23863" y="2889250"/>
            <a:ext cx="8053387" cy="3449638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주요사업별 대출조건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6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자유형 3"/>
          <p:cNvSpPr/>
          <p:nvPr/>
        </p:nvSpPr>
        <p:spPr bwMode="auto">
          <a:xfrm>
            <a:off x="672084" y="3501008"/>
            <a:ext cx="1714512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자    금    별</a:t>
            </a:r>
          </a:p>
        </p:txBody>
      </p:sp>
      <p:sp>
        <p:nvSpPr>
          <p:cNvPr id="5" name="자유형 4"/>
          <p:cNvSpPr/>
          <p:nvPr/>
        </p:nvSpPr>
        <p:spPr bwMode="auto">
          <a:xfrm>
            <a:off x="2529472" y="3501008"/>
            <a:ext cx="3986744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자금용도</a:t>
            </a:r>
          </a:p>
        </p:txBody>
      </p:sp>
      <p:sp>
        <p:nvSpPr>
          <p:cNvPr id="6" name="자유형 5"/>
          <p:cNvSpPr/>
          <p:nvPr/>
        </p:nvSpPr>
        <p:spPr bwMode="auto">
          <a:xfrm>
            <a:off x="6672876" y="3501008"/>
            <a:ext cx="1714512" cy="319476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대출금리</a:t>
            </a:r>
            <a:r>
              <a:rPr kumimoji="0" lang="en-US" altLang="ko-KR" sz="1400" b="1" dirty="0">
                <a:solidFill>
                  <a:schemeClr val="tx1"/>
                </a:solidFill>
              </a:rPr>
              <a:t>/</a:t>
            </a:r>
            <a:r>
              <a:rPr kumimoji="0" lang="ko-KR" altLang="en-US" sz="1400" b="1" dirty="0">
                <a:solidFill>
                  <a:schemeClr val="tx1"/>
                </a:solidFill>
              </a:rPr>
              <a:t>기간</a:t>
            </a:r>
          </a:p>
        </p:txBody>
      </p:sp>
      <p:sp>
        <p:nvSpPr>
          <p:cNvPr id="7" name="자유형 6"/>
          <p:cNvSpPr/>
          <p:nvPr/>
        </p:nvSpPr>
        <p:spPr bwMode="auto">
          <a:xfrm>
            <a:off x="671513" y="3938588"/>
            <a:ext cx="17145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spc="-150" dirty="0">
                <a:solidFill>
                  <a:prstClr val="black"/>
                </a:solidFill>
              </a:rPr>
              <a:t>농가사료직거래활성화</a:t>
            </a:r>
          </a:p>
        </p:txBody>
      </p:sp>
      <p:sp>
        <p:nvSpPr>
          <p:cNvPr id="9" name="자유형 8"/>
          <p:cNvSpPr/>
          <p:nvPr/>
        </p:nvSpPr>
        <p:spPr bwMode="auto">
          <a:xfrm>
            <a:off x="6672263" y="3938588"/>
            <a:ext cx="17145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1.8%/2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10" name="자유형 9"/>
          <p:cNvSpPr/>
          <p:nvPr/>
        </p:nvSpPr>
        <p:spPr bwMode="auto">
          <a:xfrm>
            <a:off x="671513" y="4332288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축산경영종합자금</a:t>
            </a:r>
          </a:p>
        </p:txBody>
      </p:sp>
      <p:sp>
        <p:nvSpPr>
          <p:cNvPr id="11" name="자유형 10"/>
          <p:cNvSpPr/>
          <p:nvPr/>
        </p:nvSpPr>
        <p:spPr bwMode="auto">
          <a:xfrm>
            <a:off x="6672263" y="4332288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0~4%/1~15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12" name="자유형 11"/>
          <p:cNvSpPr/>
          <p:nvPr/>
        </p:nvSpPr>
        <p:spPr bwMode="auto">
          <a:xfrm>
            <a:off x="671513" y="4724400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도축가공업체지원</a:t>
            </a:r>
          </a:p>
        </p:txBody>
      </p:sp>
      <p:sp>
        <p:nvSpPr>
          <p:cNvPr id="13" name="자유형 12"/>
          <p:cNvSpPr/>
          <p:nvPr/>
        </p:nvSpPr>
        <p:spPr bwMode="auto">
          <a:xfrm>
            <a:off x="2528888" y="4724400"/>
            <a:ext cx="39878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LPC,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계란가공장</a:t>
            </a:r>
            <a:r>
              <a:rPr kumimoji="0" lang="ko-KR" altLang="en-US" sz="1200" dirty="0">
                <a:solidFill>
                  <a:prstClr val="black"/>
                </a:solidFill>
              </a:rPr>
              <a:t> 등 사업에 소요되는 시설</a:t>
            </a:r>
            <a:r>
              <a:rPr kumimoji="0" lang="en-US" altLang="ko-KR" sz="1200" dirty="0">
                <a:solidFill>
                  <a:prstClr val="black"/>
                </a:solidFill>
              </a:rPr>
              <a:t>·</a:t>
            </a:r>
            <a:r>
              <a:rPr kumimoji="0" lang="ko-KR" altLang="en-US" sz="1200" dirty="0">
                <a:solidFill>
                  <a:prstClr val="black"/>
                </a:solidFill>
              </a:rPr>
              <a:t>운전자금</a:t>
            </a:r>
          </a:p>
        </p:txBody>
      </p:sp>
      <p:sp>
        <p:nvSpPr>
          <p:cNvPr id="14" name="자유형 13"/>
          <p:cNvSpPr/>
          <p:nvPr/>
        </p:nvSpPr>
        <p:spPr bwMode="auto">
          <a:xfrm>
            <a:off x="6672263" y="4724400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0~4%/1~15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15" name="자유형 14"/>
          <p:cNvSpPr/>
          <p:nvPr/>
        </p:nvSpPr>
        <p:spPr bwMode="auto">
          <a:xfrm>
            <a:off x="671513" y="5121275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자연순환농업활성화</a:t>
            </a:r>
          </a:p>
        </p:txBody>
      </p:sp>
      <p:sp>
        <p:nvSpPr>
          <p:cNvPr id="16" name="자유형 15"/>
          <p:cNvSpPr/>
          <p:nvPr/>
        </p:nvSpPr>
        <p:spPr bwMode="auto">
          <a:xfrm>
            <a:off x="2528888" y="5121275"/>
            <a:ext cx="39878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 err="1">
                <a:solidFill>
                  <a:prstClr val="black"/>
                </a:solidFill>
              </a:rPr>
              <a:t>퇴</a:t>
            </a:r>
            <a:r>
              <a:rPr kumimoji="0" lang="en-US" altLang="ko-KR" sz="1200" dirty="0">
                <a:solidFill>
                  <a:prstClr val="black"/>
                </a:solidFill>
              </a:rPr>
              <a:t>·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액비</a:t>
            </a:r>
            <a:r>
              <a:rPr kumimoji="0" lang="ko-KR" altLang="en-US" sz="1200" dirty="0">
                <a:solidFill>
                  <a:prstClr val="black"/>
                </a:solidFill>
              </a:rPr>
              <a:t> 생산 및 이용 관련 운전자금</a:t>
            </a:r>
          </a:p>
        </p:txBody>
      </p:sp>
      <p:sp>
        <p:nvSpPr>
          <p:cNvPr id="17" name="자유형 16"/>
          <p:cNvSpPr/>
          <p:nvPr/>
        </p:nvSpPr>
        <p:spPr bwMode="auto">
          <a:xfrm>
            <a:off x="6672263" y="5121275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2%/3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21" name="자유형 20"/>
          <p:cNvSpPr/>
          <p:nvPr/>
        </p:nvSpPr>
        <p:spPr bwMode="auto">
          <a:xfrm>
            <a:off x="2528888" y="3938588"/>
            <a:ext cx="3987800" cy="319087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신규 사료구매</a:t>
            </a:r>
            <a:r>
              <a:rPr kumimoji="0" lang="en-US" altLang="ko-KR" sz="1200" dirty="0">
                <a:solidFill>
                  <a:prstClr val="black"/>
                </a:solidFill>
              </a:rPr>
              <a:t>(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농신보가능</a:t>
            </a:r>
            <a:r>
              <a:rPr kumimoji="0" lang="en-US" altLang="ko-KR" sz="1200" dirty="0">
                <a:solidFill>
                  <a:prstClr val="black"/>
                </a:solidFill>
              </a:rPr>
              <a:t>)</a:t>
            </a:r>
            <a:r>
              <a:rPr kumimoji="0" lang="ko-KR" altLang="en-US" sz="1200" dirty="0">
                <a:solidFill>
                  <a:prstClr val="black"/>
                </a:solidFill>
              </a:rPr>
              <a:t> 및 기존 외상금액 상환</a:t>
            </a:r>
          </a:p>
        </p:txBody>
      </p:sp>
      <p:sp>
        <p:nvSpPr>
          <p:cNvPr id="22" name="자유형 21"/>
          <p:cNvSpPr/>
          <p:nvPr/>
        </p:nvSpPr>
        <p:spPr bwMode="auto">
          <a:xfrm>
            <a:off x="2528888" y="4330700"/>
            <a:ext cx="3987800" cy="319088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spc="-150" dirty="0" err="1">
                <a:solidFill>
                  <a:prstClr val="black"/>
                </a:solidFill>
              </a:rPr>
              <a:t>계열화사육비</a:t>
            </a:r>
            <a:r>
              <a:rPr kumimoji="0" lang="en-US" altLang="ko-KR" sz="1200" spc="-150" dirty="0">
                <a:solidFill>
                  <a:prstClr val="black"/>
                </a:solidFill>
              </a:rPr>
              <a:t> </a:t>
            </a:r>
            <a:r>
              <a:rPr kumimoji="0" lang="ko-KR" altLang="en-US" sz="1200" spc="-150" dirty="0">
                <a:solidFill>
                  <a:prstClr val="black"/>
                </a:solidFill>
              </a:rPr>
              <a:t>및 생산시설</a:t>
            </a:r>
            <a:r>
              <a:rPr kumimoji="0" lang="en-US" altLang="ko-KR" sz="1200" spc="-150" dirty="0">
                <a:solidFill>
                  <a:prstClr val="black"/>
                </a:solidFill>
              </a:rPr>
              <a:t>, </a:t>
            </a:r>
            <a:r>
              <a:rPr kumimoji="0" lang="ko-KR" altLang="en-US" sz="1200" spc="-150" dirty="0">
                <a:solidFill>
                  <a:prstClr val="black"/>
                </a:solidFill>
              </a:rPr>
              <a:t>축산물브랜드사업 관련 자금</a:t>
            </a:r>
          </a:p>
        </p:txBody>
      </p:sp>
      <p:sp>
        <p:nvSpPr>
          <p:cNvPr id="23" name="자유형 22"/>
          <p:cNvSpPr/>
          <p:nvPr/>
        </p:nvSpPr>
        <p:spPr bwMode="auto">
          <a:xfrm>
            <a:off x="671513" y="5516563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가축분뇨처리시설</a:t>
            </a:r>
          </a:p>
        </p:txBody>
      </p:sp>
      <p:sp>
        <p:nvSpPr>
          <p:cNvPr id="24" name="자유형 23"/>
          <p:cNvSpPr/>
          <p:nvPr/>
        </p:nvSpPr>
        <p:spPr bwMode="auto">
          <a:xfrm>
            <a:off x="2528888" y="5516563"/>
            <a:ext cx="39878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가축분뇨처리 시설</a:t>
            </a:r>
            <a:r>
              <a:rPr kumimoji="0" lang="en-US" altLang="ko-KR" sz="1200" dirty="0">
                <a:solidFill>
                  <a:prstClr val="black"/>
                </a:solidFill>
              </a:rPr>
              <a:t>·</a:t>
            </a:r>
            <a:r>
              <a:rPr kumimoji="0" lang="ko-KR" altLang="en-US" sz="1200" dirty="0">
                <a:solidFill>
                  <a:prstClr val="black"/>
                </a:solidFill>
              </a:rPr>
              <a:t>장비 구입비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공동자원화시설</a:t>
            </a:r>
            <a:r>
              <a:rPr kumimoji="0" lang="ko-KR" altLang="en-US" sz="1200" dirty="0">
                <a:solidFill>
                  <a:prstClr val="black"/>
                </a:solidFill>
              </a:rPr>
              <a:t> 등</a:t>
            </a:r>
          </a:p>
        </p:txBody>
      </p:sp>
      <p:sp>
        <p:nvSpPr>
          <p:cNvPr id="25" name="자유형 24"/>
          <p:cNvSpPr/>
          <p:nvPr/>
        </p:nvSpPr>
        <p:spPr bwMode="auto">
          <a:xfrm>
            <a:off x="6673850" y="5516563"/>
            <a:ext cx="1714500" cy="32067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2%/6~10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27" name="자유형 26"/>
          <p:cNvSpPr/>
          <p:nvPr/>
        </p:nvSpPr>
        <p:spPr bwMode="auto">
          <a:xfrm>
            <a:off x="671513" y="5949950"/>
            <a:ext cx="1714500" cy="319088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긴급경영안정자금</a:t>
            </a:r>
          </a:p>
        </p:txBody>
      </p:sp>
      <p:sp>
        <p:nvSpPr>
          <p:cNvPr id="28" name="자유형 27"/>
          <p:cNvSpPr/>
          <p:nvPr/>
        </p:nvSpPr>
        <p:spPr bwMode="auto">
          <a:xfrm>
            <a:off x="2528888" y="5949950"/>
            <a:ext cx="3987800" cy="319088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AI, </a:t>
            </a:r>
            <a:r>
              <a:rPr kumimoji="0" lang="ko-KR" altLang="en-US" sz="1200" dirty="0">
                <a:solidFill>
                  <a:prstClr val="black"/>
                </a:solidFill>
              </a:rPr>
              <a:t>구제역 피해농가의 경영안정자금</a:t>
            </a:r>
          </a:p>
        </p:txBody>
      </p:sp>
      <p:sp>
        <p:nvSpPr>
          <p:cNvPr id="29" name="자유형 28"/>
          <p:cNvSpPr/>
          <p:nvPr/>
        </p:nvSpPr>
        <p:spPr bwMode="auto">
          <a:xfrm>
            <a:off x="6673850" y="5949950"/>
            <a:ext cx="1714500" cy="319088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1.8%/5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30" name="모서리가 둥근 직사각형 29"/>
          <p:cNvSpPr/>
          <p:nvPr/>
        </p:nvSpPr>
        <p:spPr bwMode="auto">
          <a:xfrm>
            <a:off x="468313" y="1268413"/>
            <a:ext cx="8051800" cy="1512887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축산업관련 농가 및 사업체의 발전을 지원하기 위한 정부기금대출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최근 축산발전기금 재원부족으로 이차보전사업으로 전환 중</a:t>
            </a:r>
            <a:endParaRPr kumimoji="0" lang="en-US" altLang="ko-KR" sz="18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맑은 고딕"/>
                <a:ea typeface="HY울릉도B" panose="02030600000101010101" pitchFamily="18" charset="-127"/>
              </a:rPr>
              <a:t>대부분의 시설자금대출은 정부보조금과 병행지원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184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en-US" altLang="ko-KR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FTA</a:t>
            </a: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기금사업</a:t>
            </a:r>
            <a:endParaRPr kumimoji="0" lang="en-US" altLang="ko-KR" sz="3600" dirty="0" smtClean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3" name="모서리가 둥근 직사각형 2"/>
          <p:cNvSpPr/>
          <p:nvPr/>
        </p:nvSpPr>
        <p:spPr bwMode="auto">
          <a:xfrm>
            <a:off x="479425" y="2924175"/>
            <a:ext cx="8051800" cy="3451225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주요사업별 대출조건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defRPr/>
            </a:pPr>
            <a:endParaRPr kumimoji="0" lang="en-US" altLang="ko-KR" sz="16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sp>
        <p:nvSpPr>
          <p:cNvPr id="4" name="자유형 3"/>
          <p:cNvSpPr/>
          <p:nvPr/>
        </p:nvSpPr>
        <p:spPr bwMode="auto">
          <a:xfrm>
            <a:off x="672084" y="3501008"/>
            <a:ext cx="1714512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자    금    별</a:t>
            </a:r>
          </a:p>
        </p:txBody>
      </p:sp>
      <p:sp>
        <p:nvSpPr>
          <p:cNvPr id="5" name="자유형 4"/>
          <p:cNvSpPr/>
          <p:nvPr/>
        </p:nvSpPr>
        <p:spPr bwMode="auto">
          <a:xfrm>
            <a:off x="2529472" y="3501008"/>
            <a:ext cx="3986744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자금용도</a:t>
            </a:r>
          </a:p>
        </p:txBody>
      </p:sp>
      <p:sp>
        <p:nvSpPr>
          <p:cNvPr id="6" name="자유형 5"/>
          <p:cNvSpPr/>
          <p:nvPr/>
        </p:nvSpPr>
        <p:spPr bwMode="auto">
          <a:xfrm>
            <a:off x="6672876" y="3501008"/>
            <a:ext cx="1714512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400" b="1" dirty="0">
                <a:solidFill>
                  <a:schemeClr val="tx1"/>
                </a:solidFill>
              </a:rPr>
              <a:t>대출금리</a:t>
            </a:r>
            <a:r>
              <a:rPr kumimoji="0" lang="en-US" altLang="ko-KR" sz="1400" b="1" dirty="0">
                <a:solidFill>
                  <a:schemeClr val="tx1"/>
                </a:solidFill>
              </a:rPr>
              <a:t>/</a:t>
            </a:r>
            <a:r>
              <a:rPr kumimoji="0" lang="ko-KR" altLang="en-US" sz="1400" b="1" dirty="0">
                <a:solidFill>
                  <a:schemeClr val="tx1"/>
                </a:solidFill>
              </a:rPr>
              <a:t>기간</a:t>
            </a:r>
          </a:p>
        </p:txBody>
      </p:sp>
      <p:sp>
        <p:nvSpPr>
          <p:cNvPr id="7" name="자유형 6"/>
          <p:cNvSpPr/>
          <p:nvPr/>
        </p:nvSpPr>
        <p:spPr bwMode="auto">
          <a:xfrm>
            <a:off x="671513" y="4022725"/>
            <a:ext cx="1714500" cy="468313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spc="-150" dirty="0" err="1">
                <a:solidFill>
                  <a:prstClr val="black"/>
                </a:solidFill>
              </a:rPr>
              <a:t>축사시설현대화자금</a:t>
            </a:r>
            <a:endParaRPr kumimoji="0" lang="ko-KR" altLang="en-US" sz="1200" b="1" spc="-150" dirty="0">
              <a:solidFill>
                <a:prstClr val="black"/>
              </a:solidFill>
            </a:endParaRPr>
          </a:p>
        </p:txBody>
      </p:sp>
      <p:sp>
        <p:nvSpPr>
          <p:cNvPr id="8" name="자유형 7"/>
          <p:cNvSpPr/>
          <p:nvPr/>
        </p:nvSpPr>
        <p:spPr bwMode="auto">
          <a:xfrm>
            <a:off x="6672263" y="4022725"/>
            <a:ext cx="1714500" cy="468313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spc="-150" dirty="0">
                <a:solidFill>
                  <a:prstClr val="black"/>
                </a:solidFill>
              </a:rPr>
              <a:t>기타재정시설</a:t>
            </a:r>
            <a:r>
              <a:rPr kumimoji="0" lang="en-US" altLang="ko-KR" sz="1200" spc="-150" dirty="0">
                <a:solidFill>
                  <a:prstClr val="black"/>
                </a:solidFill>
              </a:rPr>
              <a:t>: 2%/10</a:t>
            </a:r>
            <a:r>
              <a:rPr kumimoji="0" lang="ko-KR" altLang="en-US" sz="1200" spc="-150" dirty="0">
                <a:solidFill>
                  <a:prstClr val="black"/>
                </a:solidFill>
              </a:rPr>
              <a:t>년</a:t>
            </a:r>
            <a:endParaRPr kumimoji="0" lang="en-US" altLang="ko-KR" sz="1200" spc="-150" dirty="0">
              <a:solidFill>
                <a:prstClr val="black"/>
              </a:solidFill>
            </a:endParaRPr>
          </a:p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spc="-150" dirty="0">
                <a:solidFill>
                  <a:prstClr val="black"/>
                </a:solidFill>
              </a:rPr>
              <a:t>금융농업중기</a:t>
            </a:r>
            <a:r>
              <a:rPr kumimoji="0" lang="en-US" altLang="ko-KR" sz="1200" spc="-150" dirty="0">
                <a:solidFill>
                  <a:prstClr val="black"/>
                </a:solidFill>
              </a:rPr>
              <a:t>: 1%/10</a:t>
            </a:r>
            <a:r>
              <a:rPr kumimoji="0" lang="ko-KR" altLang="en-US" sz="1200" spc="-15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9" name="자유형 8"/>
          <p:cNvSpPr/>
          <p:nvPr/>
        </p:nvSpPr>
        <p:spPr bwMode="auto">
          <a:xfrm>
            <a:off x="671513" y="4611688"/>
            <a:ext cx="17145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dirty="0">
                <a:solidFill>
                  <a:prstClr val="black"/>
                </a:solidFill>
              </a:rPr>
              <a:t>첨단온실 신축</a:t>
            </a:r>
          </a:p>
        </p:txBody>
      </p:sp>
      <p:sp>
        <p:nvSpPr>
          <p:cNvPr id="10" name="자유형 9"/>
          <p:cNvSpPr/>
          <p:nvPr/>
        </p:nvSpPr>
        <p:spPr bwMode="auto">
          <a:xfrm>
            <a:off x="6672263" y="4611688"/>
            <a:ext cx="17145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비닐온실 </a:t>
            </a:r>
            <a:r>
              <a:rPr kumimoji="0" lang="en-US" altLang="ko-KR" sz="1200" dirty="0">
                <a:solidFill>
                  <a:prstClr val="black"/>
                </a:solidFill>
              </a:rPr>
              <a:t>: 1%/10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  <a:endParaRPr kumimoji="0" lang="en-US" altLang="ko-KR" sz="1200" dirty="0">
              <a:solidFill>
                <a:prstClr val="black"/>
              </a:solidFill>
            </a:endParaRPr>
          </a:p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spc="-150" dirty="0">
                <a:solidFill>
                  <a:prstClr val="black"/>
                </a:solidFill>
              </a:rPr>
              <a:t>철골 등 </a:t>
            </a:r>
            <a:r>
              <a:rPr kumimoji="0" lang="en-US" altLang="ko-KR" sz="1200" spc="-150" dirty="0">
                <a:solidFill>
                  <a:prstClr val="black"/>
                </a:solidFill>
              </a:rPr>
              <a:t>: 1~3%/15</a:t>
            </a:r>
            <a:r>
              <a:rPr kumimoji="0" lang="ko-KR" altLang="en-US" sz="1200" spc="-15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11" name="자유형 10"/>
          <p:cNvSpPr/>
          <p:nvPr/>
        </p:nvSpPr>
        <p:spPr bwMode="auto">
          <a:xfrm>
            <a:off x="671513" y="5194300"/>
            <a:ext cx="17145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spc="-150" dirty="0">
                <a:solidFill>
                  <a:prstClr val="black"/>
                </a:solidFill>
              </a:rPr>
              <a:t>시설원예품질개선사업</a:t>
            </a:r>
          </a:p>
        </p:txBody>
      </p:sp>
      <p:sp>
        <p:nvSpPr>
          <p:cNvPr id="12" name="자유형 11"/>
          <p:cNvSpPr/>
          <p:nvPr/>
        </p:nvSpPr>
        <p:spPr bwMode="auto">
          <a:xfrm>
            <a:off x="2528888" y="5194300"/>
            <a:ext cx="39878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 err="1">
                <a:solidFill>
                  <a:prstClr val="black"/>
                </a:solidFill>
              </a:rPr>
              <a:t>육묘장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양액재배시설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고추비가림재배시설</a:t>
            </a:r>
            <a:r>
              <a:rPr kumimoji="0" lang="ko-KR" altLang="en-US" sz="1200" dirty="0">
                <a:solidFill>
                  <a:prstClr val="black"/>
                </a:solidFill>
              </a:rPr>
              <a:t> 등</a:t>
            </a:r>
          </a:p>
        </p:txBody>
      </p:sp>
      <p:sp>
        <p:nvSpPr>
          <p:cNvPr id="13" name="자유형 12"/>
          <p:cNvSpPr/>
          <p:nvPr/>
        </p:nvSpPr>
        <p:spPr bwMode="auto">
          <a:xfrm>
            <a:off x="6672263" y="5194300"/>
            <a:ext cx="17145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2%/10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14" name="자유형 13"/>
          <p:cNvSpPr/>
          <p:nvPr/>
        </p:nvSpPr>
        <p:spPr bwMode="auto">
          <a:xfrm>
            <a:off x="671513" y="5770563"/>
            <a:ext cx="17145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b="1" spc="-150" dirty="0">
                <a:solidFill>
                  <a:prstClr val="black"/>
                </a:solidFill>
              </a:rPr>
              <a:t>고품질생산시설현대화</a:t>
            </a:r>
          </a:p>
        </p:txBody>
      </p:sp>
      <p:sp>
        <p:nvSpPr>
          <p:cNvPr id="15" name="자유형 14"/>
          <p:cNvSpPr/>
          <p:nvPr/>
        </p:nvSpPr>
        <p:spPr bwMode="auto">
          <a:xfrm>
            <a:off x="2528888" y="5770563"/>
            <a:ext cx="39878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관수관비시설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 err="1">
                <a:solidFill>
                  <a:prstClr val="black"/>
                </a:solidFill>
              </a:rPr>
              <a:t>비가림시설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>
                <a:solidFill>
                  <a:prstClr val="black"/>
                </a:solidFill>
              </a:rPr>
              <a:t>배수시설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>
                <a:solidFill>
                  <a:prstClr val="black"/>
                </a:solidFill>
              </a:rPr>
              <a:t>지주시설 등</a:t>
            </a:r>
          </a:p>
        </p:txBody>
      </p:sp>
      <p:sp>
        <p:nvSpPr>
          <p:cNvPr id="16" name="자유형 15"/>
          <p:cNvSpPr/>
          <p:nvPr/>
        </p:nvSpPr>
        <p:spPr bwMode="auto">
          <a:xfrm>
            <a:off x="6672263" y="5770563"/>
            <a:ext cx="1714500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en-US" altLang="ko-KR" sz="1200" dirty="0">
                <a:solidFill>
                  <a:prstClr val="black"/>
                </a:solidFill>
              </a:rPr>
              <a:t>2%/10</a:t>
            </a:r>
            <a:r>
              <a:rPr kumimoji="0" lang="ko-KR" altLang="en-US" sz="1200" dirty="0">
                <a:solidFill>
                  <a:prstClr val="black"/>
                </a:solidFill>
              </a:rPr>
              <a:t>년</a:t>
            </a:r>
          </a:p>
        </p:txBody>
      </p:sp>
      <p:sp>
        <p:nvSpPr>
          <p:cNvPr id="17" name="자유형 16"/>
          <p:cNvSpPr/>
          <p:nvPr/>
        </p:nvSpPr>
        <p:spPr bwMode="auto">
          <a:xfrm>
            <a:off x="2528888" y="4022725"/>
            <a:ext cx="3987800" cy="468313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축사시설 개선 </a:t>
            </a:r>
            <a:r>
              <a:rPr kumimoji="0" lang="en-US" altLang="ko-KR" sz="1200" dirty="0">
                <a:solidFill>
                  <a:prstClr val="black"/>
                </a:solidFill>
              </a:rPr>
              <a:t>(</a:t>
            </a:r>
            <a:r>
              <a:rPr kumimoji="0" lang="ko-KR" altLang="en-US" sz="1200" dirty="0">
                <a:solidFill>
                  <a:prstClr val="black"/>
                </a:solidFill>
              </a:rPr>
              <a:t>신축</a:t>
            </a:r>
            <a:r>
              <a:rPr kumimoji="0" lang="en-US" altLang="ko-KR" sz="1200" dirty="0">
                <a:solidFill>
                  <a:prstClr val="black"/>
                </a:solidFill>
              </a:rPr>
              <a:t>, </a:t>
            </a:r>
            <a:r>
              <a:rPr kumimoji="0" lang="ko-KR" altLang="en-US" sz="1200" dirty="0">
                <a:solidFill>
                  <a:prstClr val="black"/>
                </a:solidFill>
              </a:rPr>
              <a:t>증</a:t>
            </a:r>
            <a:r>
              <a:rPr kumimoji="0" lang="en-US" altLang="ko-KR" sz="1200" dirty="0">
                <a:solidFill>
                  <a:prstClr val="black"/>
                </a:solidFill>
              </a:rPr>
              <a:t>·</a:t>
            </a:r>
            <a:r>
              <a:rPr kumimoji="0" lang="ko-KR" altLang="en-US" sz="1200" dirty="0">
                <a:solidFill>
                  <a:prstClr val="black"/>
                </a:solidFill>
              </a:rPr>
              <a:t>개축</a:t>
            </a:r>
            <a:r>
              <a:rPr kumimoji="0" lang="en-US" altLang="ko-KR" sz="1200" dirty="0">
                <a:solidFill>
                  <a:prstClr val="black"/>
                </a:solidFill>
              </a:rPr>
              <a:t>)</a:t>
            </a:r>
            <a:endParaRPr kumimoji="0" lang="ko-KR" altLang="en-US" sz="1200" dirty="0">
              <a:solidFill>
                <a:prstClr val="black"/>
              </a:solidFill>
            </a:endParaRPr>
          </a:p>
        </p:txBody>
      </p:sp>
      <p:sp>
        <p:nvSpPr>
          <p:cNvPr id="18" name="자유형 17"/>
          <p:cNvSpPr/>
          <p:nvPr/>
        </p:nvSpPr>
        <p:spPr bwMode="auto">
          <a:xfrm>
            <a:off x="2528888" y="4608513"/>
            <a:ext cx="3987800" cy="468312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defTabSz="977900" fontAlgn="auto">
              <a:lnSpc>
                <a:spcPct val="90000"/>
              </a:lnSpc>
              <a:spcBef>
                <a:spcPts val="0"/>
              </a:spcBef>
              <a:spcAft>
                <a:spcPct val="35000"/>
              </a:spcAft>
              <a:defRPr/>
            </a:pPr>
            <a:r>
              <a:rPr kumimoji="0" lang="ko-KR" altLang="en-US" sz="1200" spc="-150" dirty="0">
                <a:solidFill>
                  <a:prstClr val="black"/>
                </a:solidFill>
              </a:rPr>
              <a:t>고부가가치 농산물 생산을 위한 첨단온실 신축자금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68313" y="1341438"/>
            <a:ext cx="8051800" cy="1366837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각종 </a:t>
            </a:r>
            <a:r>
              <a:rPr kumimoji="0" lang="en-US" altLang="ko-KR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FTA</a:t>
            </a:r>
            <a:r>
              <a:rPr kumimoji="0" lang="ko-KR" altLang="en-US" sz="1800" dirty="0">
                <a:solidFill>
                  <a:prstClr val="black"/>
                </a:solidFill>
                <a:latin typeface="HY울릉도B" panose="02030600000101010101" pitchFamily="18" charset="-127"/>
                <a:ea typeface="HY울릉도B" panose="02030600000101010101" pitchFamily="18" charset="-127"/>
              </a:rPr>
              <a:t>체결에 따라 농가 경쟁력 확보를 위한 자금지원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marL="285750" indent="-285750" fontAlgn="auto" latinLnBrk="0">
              <a:lnSpc>
                <a:spcPct val="125000"/>
              </a:lnSpc>
              <a:spcBef>
                <a:spcPct val="5000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kumimoji="0" lang="ko-KR" altLang="en-US" sz="1800" dirty="0">
                <a:solidFill>
                  <a:prstClr val="black"/>
                </a:solidFill>
                <a:latin typeface="맑은 고딕"/>
                <a:ea typeface="HY울릉도B" panose="02030600000101010101" pitchFamily="18" charset="-127"/>
              </a:rPr>
              <a:t>대부분의 시설자금대출은 정부보조금과 병행지원</a:t>
            </a:r>
            <a:endParaRPr kumimoji="0" lang="en-US" altLang="ko-KR" sz="1800" dirty="0">
              <a:solidFill>
                <a:prstClr val="black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186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농촌주택개량자금</a:t>
            </a:r>
            <a:endParaRPr kumimoji="0" lang="en-US" altLang="ko-KR" sz="3600" dirty="0" smtClean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 bwMode="auto">
          <a:xfrm>
            <a:off x="479425" y="981075"/>
            <a:ext cx="8051800" cy="1204913"/>
          </a:xfrm>
          <a:prstGeom prst="roundRect">
            <a:avLst>
              <a:gd name="adj" fmla="val 3734"/>
            </a:avLst>
          </a:prstGeom>
          <a:noFill/>
          <a:ln w="9525" algn="ctr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latinLnBrk="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ko-KR" sz="1800" dirty="0">
              <a:solidFill>
                <a:srgbClr val="000000"/>
              </a:solidFill>
              <a:latin typeface="HY울릉도B" panose="02030600000101010101" pitchFamily="18" charset="-127"/>
              <a:ea typeface="HY울릉도B" panose="02030600000101010101" pitchFamily="18" charset="-127"/>
            </a:endParaRPr>
          </a:p>
          <a:p>
            <a:pPr latinLnBrk="0">
              <a:lnSpc>
                <a:spcPct val="125000"/>
              </a:lnSpc>
              <a:spcBef>
                <a:spcPct val="50000"/>
              </a:spcBef>
              <a:defRPr/>
            </a:pPr>
            <a:endParaRPr lang="en-US" altLang="ko-KR" sz="1600" dirty="0">
              <a:solidFill>
                <a:srgbClr val="000000"/>
              </a:solidFill>
              <a:latin typeface="굴림"/>
            </a:endParaRPr>
          </a:p>
        </p:txBody>
      </p:sp>
      <p:sp>
        <p:nvSpPr>
          <p:cNvPr id="21" name="자유형 20"/>
          <p:cNvSpPr/>
          <p:nvPr/>
        </p:nvSpPr>
        <p:spPr bwMode="auto">
          <a:xfrm>
            <a:off x="971600" y="1196752"/>
            <a:ext cx="1872208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400" b="1" dirty="0">
                <a:solidFill>
                  <a:srgbClr val="FFFFFF"/>
                </a:solidFill>
              </a:rPr>
              <a:t>대상자선정</a:t>
            </a:r>
          </a:p>
        </p:txBody>
      </p:sp>
      <p:sp>
        <p:nvSpPr>
          <p:cNvPr id="22" name="자유형 21"/>
          <p:cNvSpPr/>
          <p:nvPr/>
        </p:nvSpPr>
        <p:spPr bwMode="auto">
          <a:xfrm>
            <a:off x="3059832" y="1177352"/>
            <a:ext cx="1106424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400" b="1" dirty="0">
                <a:solidFill>
                  <a:srgbClr val="FFFFFF"/>
                </a:solidFill>
              </a:rPr>
              <a:t>대출금리</a:t>
            </a:r>
          </a:p>
        </p:txBody>
      </p:sp>
      <p:sp>
        <p:nvSpPr>
          <p:cNvPr id="23" name="자유형 22"/>
          <p:cNvSpPr/>
          <p:nvPr/>
        </p:nvSpPr>
        <p:spPr bwMode="auto">
          <a:xfrm>
            <a:off x="6456400" y="1159064"/>
            <a:ext cx="1583140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400" b="1" dirty="0">
                <a:solidFill>
                  <a:srgbClr val="FFFFFF"/>
                </a:solidFill>
              </a:rPr>
              <a:t>한도배정체계</a:t>
            </a:r>
          </a:p>
        </p:txBody>
      </p:sp>
      <p:sp>
        <p:nvSpPr>
          <p:cNvPr id="24" name="자유형 23"/>
          <p:cNvSpPr/>
          <p:nvPr/>
        </p:nvSpPr>
        <p:spPr bwMode="auto">
          <a:xfrm>
            <a:off x="991372" y="1719263"/>
            <a:ext cx="1899608" cy="466725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dist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200" b="1" spc="-150" dirty="0" err="1">
                <a:solidFill>
                  <a:srgbClr val="000000"/>
                </a:solidFill>
              </a:rPr>
              <a:t>지자체</a:t>
            </a:r>
            <a:r>
              <a:rPr lang="en-US" altLang="ko-KR" sz="1200" b="1" spc="-150" dirty="0">
                <a:solidFill>
                  <a:srgbClr val="000000"/>
                </a:solidFill>
              </a:rPr>
              <a:t>(</a:t>
            </a:r>
            <a:r>
              <a:rPr lang="ko-KR" altLang="en-US" sz="1200" b="1" spc="-150" dirty="0">
                <a:solidFill>
                  <a:srgbClr val="000000"/>
                </a:solidFill>
              </a:rPr>
              <a:t>농업기술센터 등</a:t>
            </a:r>
            <a:r>
              <a:rPr lang="en-US" altLang="ko-KR" sz="1200" b="1" spc="-150" dirty="0">
                <a:solidFill>
                  <a:srgbClr val="000000"/>
                </a:solidFill>
              </a:rPr>
              <a:t>)</a:t>
            </a:r>
            <a:endParaRPr lang="ko-KR" altLang="en-US" sz="1200" b="1" spc="-150" dirty="0">
              <a:solidFill>
                <a:srgbClr val="000000"/>
              </a:solidFill>
            </a:endParaRPr>
          </a:p>
        </p:txBody>
      </p:sp>
      <p:sp>
        <p:nvSpPr>
          <p:cNvPr id="27" name="자유형 26"/>
          <p:cNvSpPr/>
          <p:nvPr/>
        </p:nvSpPr>
        <p:spPr bwMode="auto">
          <a:xfrm>
            <a:off x="4505325" y="1177352"/>
            <a:ext cx="1584176" cy="360040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1">
            <a:schemeClr val="accent1">
              <a:alpha val="90000"/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56464" tIns="89408" rIns="156464" bIns="89408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400" b="1" dirty="0">
                <a:solidFill>
                  <a:srgbClr val="FFFFFF"/>
                </a:solidFill>
              </a:rPr>
              <a:t>대출기간</a:t>
            </a:r>
          </a:p>
        </p:txBody>
      </p:sp>
      <p:sp>
        <p:nvSpPr>
          <p:cNvPr id="28" name="자유형 27"/>
          <p:cNvSpPr/>
          <p:nvPr/>
        </p:nvSpPr>
        <p:spPr bwMode="auto">
          <a:xfrm>
            <a:off x="3107004" y="1718469"/>
            <a:ext cx="1065212" cy="468312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b="1" spc="-150" dirty="0">
                <a:solidFill>
                  <a:srgbClr val="000000"/>
                </a:solidFill>
              </a:rPr>
              <a:t>(</a:t>
            </a:r>
            <a:r>
              <a:rPr lang="ko-KR" altLang="en-US" sz="1200" b="1" spc="-150" dirty="0">
                <a:solidFill>
                  <a:srgbClr val="000000"/>
                </a:solidFill>
              </a:rPr>
              <a:t>고정</a:t>
            </a:r>
            <a:r>
              <a:rPr lang="en-US" altLang="ko-KR" sz="1200" b="1" spc="-150" dirty="0">
                <a:solidFill>
                  <a:srgbClr val="000000"/>
                </a:solidFill>
              </a:rPr>
              <a:t>)2 . 0  %</a:t>
            </a:r>
          </a:p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ko-KR" altLang="en-US" sz="1200" b="1" spc="-150" dirty="0">
                <a:solidFill>
                  <a:srgbClr val="000000"/>
                </a:solidFill>
              </a:rPr>
              <a:t>변동금리</a:t>
            </a:r>
            <a:endParaRPr lang="en-US" altLang="ko-KR" sz="1200" b="1" spc="-150" dirty="0">
              <a:solidFill>
                <a:srgbClr val="000000"/>
              </a:solidFill>
            </a:endParaRPr>
          </a:p>
        </p:txBody>
      </p:sp>
      <p:sp>
        <p:nvSpPr>
          <p:cNvPr id="29" name="자유형 28"/>
          <p:cNvSpPr/>
          <p:nvPr/>
        </p:nvSpPr>
        <p:spPr bwMode="auto">
          <a:xfrm>
            <a:off x="4547913" y="1708786"/>
            <a:ext cx="1570038" cy="468312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dist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b="1" spc="-150" dirty="0">
                <a:solidFill>
                  <a:srgbClr val="000000"/>
                </a:solidFill>
              </a:rPr>
              <a:t>3</a:t>
            </a:r>
            <a:r>
              <a:rPr lang="ko-KR" altLang="en-US" sz="1200" b="1" spc="-150" dirty="0" err="1">
                <a:solidFill>
                  <a:srgbClr val="000000"/>
                </a:solidFill>
              </a:rPr>
              <a:t>년거치</a:t>
            </a:r>
            <a:r>
              <a:rPr lang="en-US" altLang="ko-KR" sz="1200" b="1" spc="-150" dirty="0">
                <a:solidFill>
                  <a:srgbClr val="000000"/>
                </a:solidFill>
              </a:rPr>
              <a:t>17</a:t>
            </a:r>
            <a:r>
              <a:rPr lang="ko-KR" altLang="en-US" sz="1200" b="1" spc="-150" dirty="0" err="1">
                <a:solidFill>
                  <a:srgbClr val="000000"/>
                </a:solidFill>
              </a:rPr>
              <a:t>년상환</a:t>
            </a:r>
            <a:endParaRPr lang="en-US" altLang="ko-KR" sz="1200" b="1" spc="-150" dirty="0">
              <a:solidFill>
                <a:srgbClr val="000000"/>
              </a:solidFill>
            </a:endParaRPr>
          </a:p>
          <a:p>
            <a:pPr algn="dist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b="1" spc="-150" dirty="0">
                <a:solidFill>
                  <a:srgbClr val="000000"/>
                </a:solidFill>
              </a:rPr>
              <a:t>1</a:t>
            </a:r>
            <a:r>
              <a:rPr lang="ko-KR" altLang="en-US" sz="1200" b="1" spc="-150" dirty="0" err="1">
                <a:solidFill>
                  <a:srgbClr val="000000"/>
                </a:solidFill>
              </a:rPr>
              <a:t>년거치</a:t>
            </a:r>
            <a:r>
              <a:rPr lang="ko-KR" altLang="en-US" sz="1200" b="1" spc="-150" dirty="0">
                <a:solidFill>
                  <a:srgbClr val="000000"/>
                </a:solidFill>
              </a:rPr>
              <a:t> </a:t>
            </a:r>
            <a:r>
              <a:rPr lang="en-US" altLang="ko-KR" sz="1200" b="1" spc="-150" dirty="0">
                <a:solidFill>
                  <a:srgbClr val="000000"/>
                </a:solidFill>
              </a:rPr>
              <a:t>19</a:t>
            </a:r>
            <a:r>
              <a:rPr lang="ko-KR" altLang="en-US" sz="1200" b="1" spc="-150" dirty="0" err="1">
                <a:solidFill>
                  <a:srgbClr val="000000"/>
                </a:solidFill>
              </a:rPr>
              <a:t>년상환</a:t>
            </a:r>
            <a:endParaRPr lang="ko-KR" altLang="en-US" sz="1200" b="1" spc="-150" dirty="0">
              <a:solidFill>
                <a:srgbClr val="000000"/>
              </a:solidFill>
            </a:endParaRPr>
          </a:p>
        </p:txBody>
      </p:sp>
      <p:sp>
        <p:nvSpPr>
          <p:cNvPr id="30" name="자유형 29"/>
          <p:cNvSpPr/>
          <p:nvPr/>
        </p:nvSpPr>
        <p:spPr bwMode="auto">
          <a:xfrm>
            <a:off x="6517654" y="1710310"/>
            <a:ext cx="1582738" cy="468312"/>
          </a:xfrm>
          <a:custGeom>
            <a:avLst/>
            <a:gdLst>
              <a:gd name="connsiteX0" fmla="*/ 0 w 3845569"/>
              <a:gd name="connsiteY0" fmla="*/ 0 h 1100048"/>
              <a:gd name="connsiteX1" fmla="*/ 3845569 w 3845569"/>
              <a:gd name="connsiteY1" fmla="*/ 0 h 1100048"/>
              <a:gd name="connsiteX2" fmla="*/ 3845569 w 3845569"/>
              <a:gd name="connsiteY2" fmla="*/ 1100048 h 1100048"/>
              <a:gd name="connsiteX3" fmla="*/ 0 w 3845569"/>
              <a:gd name="connsiteY3" fmla="*/ 1100048 h 1100048"/>
              <a:gd name="connsiteX4" fmla="*/ 0 w 3845569"/>
              <a:gd name="connsiteY4" fmla="*/ 0 h 1100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45569" h="1100048">
                <a:moveTo>
                  <a:pt x="0" y="0"/>
                </a:moveTo>
                <a:lnTo>
                  <a:pt x="3845569" y="0"/>
                </a:lnTo>
                <a:lnTo>
                  <a:pt x="3845569" y="1100048"/>
                </a:lnTo>
                <a:lnTo>
                  <a:pt x="0" y="110004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/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156464" tIns="89408" rIns="156464" bIns="89408" spcCol="1270" anchor="ctr"/>
          <a:lstStyle/>
          <a:p>
            <a:pPr algn="ctr" defTabSz="9779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altLang="ko-KR" sz="1200" b="1" spc="-150" dirty="0">
                <a:solidFill>
                  <a:srgbClr val="000000"/>
                </a:solidFill>
              </a:rPr>
              <a:t>3</a:t>
            </a:r>
            <a:r>
              <a:rPr lang="ko-KR" altLang="en-US" sz="1200" b="1" spc="-150" dirty="0">
                <a:solidFill>
                  <a:srgbClr val="000000"/>
                </a:solidFill>
              </a:rPr>
              <a:t>형</a:t>
            </a:r>
          </a:p>
        </p:txBody>
      </p:sp>
      <p:sp>
        <p:nvSpPr>
          <p:cNvPr id="31" name="AutoShape 2"/>
          <p:cNvSpPr>
            <a:spLocks noChangeArrowheads="1"/>
          </p:cNvSpPr>
          <p:nvPr/>
        </p:nvSpPr>
        <p:spPr bwMode="auto">
          <a:xfrm>
            <a:off x="576199" y="2390350"/>
            <a:ext cx="7991475" cy="415895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9525">
            <a:solidFill>
              <a:srgbClr val="B2B2B2"/>
            </a:solidFill>
            <a:round/>
            <a:headEnd/>
            <a:tailEnd/>
          </a:ln>
        </p:spPr>
        <p:txBody>
          <a:bodyPr anchor="ctr"/>
          <a:lstStyle>
            <a:lvl1pPr marL="2857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latinLnBrk="0" hangingPunct="1">
              <a:lnSpc>
                <a:spcPct val="125000"/>
              </a:lnSpc>
              <a:spcBef>
                <a:spcPts val="6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 smtClean="0">
                <a:solidFill>
                  <a:srgbClr val="0066FF"/>
                </a:solidFill>
              </a:rPr>
              <a:t>면적제한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단독주택의 연면적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(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층별바닥면적 합계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) 150㎡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이하 </a:t>
            </a:r>
            <a:endParaRPr lang="en-US" altLang="ko-KR" sz="1600" b="1" dirty="0" smtClean="0">
              <a:solidFill>
                <a:srgbClr val="0066FF"/>
              </a:solidFill>
            </a:endParaRPr>
          </a:p>
          <a:p>
            <a:pPr eaLnBrk="1" latinLnBrk="0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ko-KR" altLang="en-US" sz="1400" b="1" dirty="0" smtClean="0">
                <a:solidFill>
                  <a:srgbClr val="FF0000"/>
                </a:solidFill>
              </a:rPr>
              <a:t>창고 또는 차고 등이 포함된 경우도 지원가능하나 연면적 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150㎡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이내이어야 함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eaLnBrk="1" latinLnBrk="0" hangingPunct="1">
              <a:lnSpc>
                <a:spcPct val="150000"/>
              </a:lnSpc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ko-KR" altLang="en-US" sz="1400" b="1" dirty="0" smtClean="0">
                <a:solidFill>
                  <a:srgbClr val="FF0000"/>
                </a:solidFill>
              </a:rPr>
              <a:t>주택면적보다 차고 또는 창고 등의 면적이 큰 경우는 지원 불가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eaLnBrk="1" latinLnBrk="0" hangingPunct="1">
              <a:lnSpc>
                <a:spcPct val="250000"/>
              </a:lnSpc>
              <a:spcBef>
                <a:spcPts val="6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 smtClean="0">
                <a:solidFill>
                  <a:srgbClr val="0066FF"/>
                </a:solidFill>
              </a:rPr>
              <a:t>대출방식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선금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중도금 및 잔금 지원 가능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,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일시에 잔금대출 지원가능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 </a:t>
            </a:r>
          </a:p>
          <a:p>
            <a:pPr eaLnBrk="1" latinLnBrk="0" hangingPunct="1">
              <a:spcBef>
                <a:spcPts val="600"/>
              </a:spcBef>
              <a:buFont typeface="Wingdings" pitchFamily="2" charset="2"/>
              <a:buChar char="Ø"/>
              <a:defRPr/>
            </a:pPr>
            <a:r>
              <a:rPr lang="ko-KR" altLang="en-US" sz="1400" b="1" dirty="0" smtClean="0">
                <a:solidFill>
                  <a:srgbClr val="FF0000"/>
                </a:solidFill>
              </a:rPr>
              <a:t>잔금대출의 경우 행정기관의 사업실적확인서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징구</a:t>
            </a:r>
            <a:endParaRPr lang="en-US" altLang="ko-KR" sz="1400" b="1" dirty="0" smtClean="0">
              <a:solidFill>
                <a:srgbClr val="FF0000"/>
              </a:solidFill>
            </a:endParaRPr>
          </a:p>
          <a:p>
            <a:pPr eaLnBrk="1" latinLnBrk="0" hangingPunct="1">
              <a:lnSpc>
                <a:spcPct val="250000"/>
              </a:lnSpc>
              <a:spcBef>
                <a:spcPts val="600"/>
              </a:spcBef>
              <a:buFont typeface="Wingdings" pitchFamily="2" charset="2"/>
              <a:buChar char="u"/>
              <a:defRPr/>
            </a:pPr>
            <a:r>
              <a:rPr lang="ko-KR" altLang="en-US" sz="1600" b="1" dirty="0" smtClean="0">
                <a:solidFill>
                  <a:srgbClr val="0066FF"/>
                </a:solidFill>
              </a:rPr>
              <a:t>대출한도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신축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,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개축 등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-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사업실적확인서상  사업실적 </a:t>
            </a:r>
            <a:r>
              <a:rPr lang="ko-KR" altLang="en-US" sz="1600" b="1" dirty="0" err="1" smtClean="0">
                <a:solidFill>
                  <a:srgbClr val="0066FF"/>
                </a:solidFill>
              </a:rPr>
              <a:t>금액이내에서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 최대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2</a:t>
            </a:r>
            <a:r>
              <a:rPr lang="ko-KR" altLang="en-US" sz="1600" b="1" dirty="0" err="1" smtClean="0">
                <a:solidFill>
                  <a:srgbClr val="0066FF"/>
                </a:solidFill>
              </a:rPr>
              <a:t>억원</a:t>
            </a:r>
            <a:endParaRPr lang="en-US" altLang="ko-KR" sz="1600" b="1" dirty="0" smtClean="0">
              <a:solidFill>
                <a:srgbClr val="0066FF"/>
              </a:solidFill>
            </a:endParaRPr>
          </a:p>
          <a:p>
            <a:pPr marL="0" indent="0" eaLnBrk="1" latinLnBrk="0" hangingPunct="1">
              <a:lnSpc>
                <a:spcPct val="250000"/>
              </a:lnSpc>
              <a:spcBef>
                <a:spcPts val="600"/>
              </a:spcBef>
              <a:defRPr/>
            </a:pPr>
            <a:r>
              <a:rPr lang="en-US" altLang="ko-KR" sz="1600" b="1" dirty="0" smtClean="0">
                <a:solidFill>
                  <a:srgbClr val="0066FF"/>
                </a:solidFill>
              </a:rPr>
              <a:t>      -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증축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, </a:t>
            </a:r>
            <a:r>
              <a:rPr lang="ko-KR" altLang="en-US" sz="1600" b="1" dirty="0" err="1" smtClean="0">
                <a:solidFill>
                  <a:srgbClr val="0066FF"/>
                </a:solidFill>
              </a:rPr>
              <a:t>리모델링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–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사업실적확인서상 사업실적 </a:t>
            </a:r>
            <a:r>
              <a:rPr lang="ko-KR" altLang="en-US" sz="1600" b="1" dirty="0" err="1" smtClean="0">
                <a:solidFill>
                  <a:srgbClr val="0066FF"/>
                </a:solidFill>
              </a:rPr>
              <a:t>금액이내에서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 최대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1</a:t>
            </a:r>
            <a:r>
              <a:rPr lang="ko-KR" altLang="en-US" sz="1600" b="1" dirty="0" err="1" smtClean="0">
                <a:solidFill>
                  <a:srgbClr val="0066FF"/>
                </a:solidFill>
              </a:rPr>
              <a:t>억원</a:t>
            </a:r>
            <a:endParaRPr lang="en-US" altLang="ko-KR" sz="1600" b="1" dirty="0" smtClean="0">
              <a:solidFill>
                <a:srgbClr val="0066FF"/>
              </a:solidFill>
            </a:endParaRPr>
          </a:p>
          <a:p>
            <a:pPr marL="0" indent="0" eaLnBrk="1" latinLnBrk="0" hangingPunct="1">
              <a:lnSpc>
                <a:spcPct val="250000"/>
              </a:lnSpc>
              <a:spcBef>
                <a:spcPts val="600"/>
              </a:spcBef>
              <a:defRPr/>
            </a:pPr>
            <a:r>
              <a:rPr lang="ko-KR" altLang="en-US" sz="1600" b="1" dirty="0" smtClean="0">
                <a:solidFill>
                  <a:srgbClr val="0066FF"/>
                </a:solidFill>
              </a:rPr>
              <a:t>     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-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토지구입비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: </a:t>
            </a:r>
            <a:r>
              <a:rPr lang="ko-KR" altLang="en-US" sz="1600" b="1" dirty="0" smtClean="0">
                <a:solidFill>
                  <a:srgbClr val="0066FF"/>
                </a:solidFill>
              </a:rPr>
              <a:t>무주택자 토지 구입시 최대 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7</a:t>
            </a:r>
            <a:r>
              <a:rPr lang="ko-KR" altLang="en-US" sz="1600" b="1" dirty="0" err="1" smtClean="0">
                <a:solidFill>
                  <a:srgbClr val="0066FF"/>
                </a:solidFill>
              </a:rPr>
              <a:t>천만원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(660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 ㎡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이내</a:t>
            </a:r>
            <a:r>
              <a:rPr lang="en-US" altLang="ko-KR" sz="1400" b="1" dirty="0" smtClean="0">
                <a:solidFill>
                  <a:srgbClr val="FF0000"/>
                </a:solidFill>
              </a:rPr>
              <a:t>)</a:t>
            </a:r>
            <a:r>
              <a:rPr lang="en-US" altLang="ko-KR" sz="1600" b="1" dirty="0" smtClean="0">
                <a:solidFill>
                  <a:srgbClr val="0066FF"/>
                </a:solidFill>
              </a:rPr>
              <a:t> </a:t>
            </a:r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048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15"/>
          <p:cNvSpPr>
            <a:spLocks noChangeArrowheads="1"/>
          </p:cNvSpPr>
          <p:nvPr/>
        </p:nvSpPr>
        <p:spPr bwMode="auto">
          <a:xfrm>
            <a:off x="179388" y="1125538"/>
            <a:ext cx="8713787" cy="5507037"/>
          </a:xfrm>
          <a:prstGeom prst="roundRect">
            <a:avLst>
              <a:gd name="adj" fmla="val 10917"/>
            </a:avLst>
          </a:prstGeom>
          <a:gradFill rotWithShape="1">
            <a:gsLst>
              <a:gs pos="0">
                <a:srgbClr val="0E3A5C">
                  <a:alpha val="50000"/>
                </a:srgbClr>
              </a:gs>
              <a:gs pos="100000">
                <a:srgbClr val="1E7EC6">
                  <a:alpha val="6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0000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395536" y="1125538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ko-KR" dirty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- </a:t>
            </a:r>
            <a:r>
              <a:rPr lang="ko-KR" altLang="en-US" dirty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지원대상자 </a:t>
            </a:r>
            <a:r>
              <a:rPr lang="en-US" altLang="ko-KR" dirty="0">
                <a:solidFill>
                  <a:srgbClr val="FFFFCC"/>
                </a:solidFill>
                <a:latin typeface="HY헤드라인M" pitchFamily="18" charset="-127"/>
                <a:ea typeface="HY헤드라인M" pitchFamily="18" charset="-127"/>
              </a:rPr>
              <a:t>-</a:t>
            </a:r>
            <a:endParaRPr lang="ko-KR" altLang="en-US" dirty="0">
              <a:solidFill>
                <a:srgbClr val="FFFFCC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2" name="그룹 13"/>
          <p:cNvGrpSpPr>
            <a:grpSpLocks/>
          </p:cNvGrpSpPr>
          <p:nvPr/>
        </p:nvGrpSpPr>
        <p:grpSpPr bwMode="auto">
          <a:xfrm>
            <a:off x="901700" y="2058988"/>
            <a:ext cx="7313613" cy="2155825"/>
            <a:chOff x="901690" y="2059008"/>
            <a:chExt cx="7313597" cy="2155838"/>
          </a:xfrm>
        </p:grpSpPr>
        <p:sp>
          <p:nvSpPr>
            <p:cNvPr id="92172" name="AutoShape 15"/>
            <p:cNvSpPr>
              <a:spLocks noChangeArrowheads="1"/>
            </p:cNvSpPr>
            <p:nvPr/>
          </p:nvSpPr>
          <p:spPr bwMode="auto">
            <a:xfrm>
              <a:off x="928678" y="2571773"/>
              <a:ext cx="7286609" cy="1643073"/>
            </a:xfrm>
            <a:prstGeom prst="roundRect">
              <a:avLst>
                <a:gd name="adj" fmla="val 3958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ko-KR" sz="18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    </a:t>
              </a:r>
              <a:r>
                <a:rPr lang="en-US" altLang="ko-KR" sz="2000" b="1">
                  <a:solidFill>
                    <a:srgbClr val="000000"/>
                  </a:solidFill>
                  <a:latin typeface="HY울릉도L" pitchFamily="18" charset="-127"/>
                  <a:ea typeface="HY울릉도L" pitchFamily="18" charset="-127"/>
                </a:rPr>
                <a:t>- </a:t>
              </a:r>
              <a:r>
                <a:rPr lang="ko-KR" altLang="en-US" sz="2000" b="1">
                  <a:solidFill>
                    <a:srgbClr val="000000"/>
                  </a:solidFill>
                  <a:latin typeface="HY울릉도L" pitchFamily="18" charset="-127"/>
                  <a:ea typeface="HY울릉도L" pitchFamily="18" charset="-127"/>
                </a:rPr>
                <a:t>건실하게 농업을 영위 하다가</a:t>
              </a:r>
            </a:p>
            <a:p>
              <a:pPr eaLnBrk="1" hangingPunct="1">
                <a:lnSpc>
                  <a:spcPct val="150000"/>
                </a:lnSpc>
              </a:pP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    </a:t>
              </a:r>
              <a:r>
                <a:rPr lang="en-US" altLang="ko-KR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- </a:t>
              </a: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재해</a:t>
              </a:r>
              <a:r>
                <a:rPr lang="en-US" altLang="ko-KR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, </a:t>
              </a: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가축질병</a:t>
              </a:r>
              <a:r>
                <a:rPr lang="en-US" altLang="ko-KR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, </a:t>
              </a: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농축산물 가격 급락</a:t>
              </a:r>
              <a:r>
                <a:rPr lang="en-US" altLang="ko-KR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, </a:t>
              </a: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그 밖의 사유로 </a:t>
              </a:r>
              <a:endPara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endParaRPr>
            </a:p>
            <a:p>
              <a:pPr eaLnBrk="1" hangingPunct="1">
                <a:lnSpc>
                  <a:spcPct val="150000"/>
                </a:lnSpc>
              </a:pPr>
              <a:r>
                <a:rPr lang="en-US" altLang="ko-KR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        </a:t>
              </a: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일시적 경영위기에 처한 농업인 </a:t>
              </a:r>
              <a:r>
                <a:rPr lang="en-US" altLang="ko-KR" sz="2000" b="1">
                  <a:solidFill>
                    <a:srgbClr val="FF0000"/>
                  </a:solidFill>
                  <a:latin typeface="HY울릉도L" pitchFamily="18" charset="-127"/>
                  <a:ea typeface="HY울릉도L" pitchFamily="18" charset="-127"/>
                </a:rPr>
                <a:t>(</a:t>
              </a:r>
              <a:r>
                <a:rPr lang="ko-KR" altLang="en-US" sz="2000" b="1">
                  <a:solidFill>
                    <a:srgbClr val="FF0000"/>
                  </a:solidFill>
                  <a:latin typeface="HY울릉도L" pitchFamily="18" charset="-127"/>
                  <a:ea typeface="HY울릉도L" pitchFamily="18" charset="-127"/>
                </a:rPr>
                <a:t>기본전제조건</a:t>
              </a:r>
              <a:r>
                <a:rPr lang="en-US" altLang="ko-KR" sz="2000" b="1">
                  <a:solidFill>
                    <a:srgbClr val="FF0000"/>
                  </a:solidFill>
                  <a:latin typeface="HY울릉도L" pitchFamily="18" charset="-127"/>
                  <a:ea typeface="HY울릉도L" pitchFamily="18" charset="-127"/>
                </a:rPr>
                <a:t>)</a:t>
              </a:r>
            </a:p>
          </p:txBody>
        </p:sp>
        <p:grpSp>
          <p:nvGrpSpPr>
            <p:cNvPr id="92173" name="Group 4"/>
            <p:cNvGrpSpPr>
              <a:grpSpLocks/>
            </p:cNvGrpSpPr>
            <p:nvPr/>
          </p:nvGrpSpPr>
          <p:grpSpPr bwMode="auto">
            <a:xfrm>
              <a:off x="901690" y="2059008"/>
              <a:ext cx="2170112" cy="569913"/>
              <a:chOff x="470" y="1706"/>
              <a:chExt cx="1367" cy="359"/>
            </a:xfrm>
          </p:grpSpPr>
          <p:sp>
            <p:nvSpPr>
              <p:cNvPr id="92174" name="AutoShape 5"/>
              <p:cNvSpPr>
                <a:spLocks noChangeArrowheads="1"/>
              </p:cNvSpPr>
              <p:nvPr/>
            </p:nvSpPr>
            <p:spPr bwMode="auto">
              <a:xfrm>
                <a:off x="470" y="1706"/>
                <a:ext cx="1367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369FB"/>
                  </a:gs>
                  <a:gs pos="100000">
                    <a:srgbClr val="0000C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5" name="AutoShape 6"/>
              <p:cNvSpPr>
                <a:spLocks noChangeArrowheads="1"/>
              </p:cNvSpPr>
              <p:nvPr/>
            </p:nvSpPr>
            <p:spPr bwMode="auto">
              <a:xfrm>
                <a:off x="484" y="1715"/>
                <a:ext cx="1346" cy="65"/>
              </a:xfrm>
              <a:prstGeom prst="roundRect">
                <a:avLst>
                  <a:gd name="adj" fmla="val 44444"/>
                </a:avLst>
              </a:prstGeom>
              <a:gradFill rotWithShape="1">
                <a:gsLst>
                  <a:gs pos="0">
                    <a:srgbClr val="FFFFFF">
                      <a:alpha val="48000"/>
                    </a:srgbClr>
                  </a:gs>
                  <a:gs pos="100000">
                    <a:srgbClr val="E0E0E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6" name="Text Box 7"/>
              <p:cNvSpPr txBox="1">
                <a:spLocks noChangeArrowheads="1"/>
              </p:cNvSpPr>
              <p:nvPr/>
            </p:nvSpPr>
            <p:spPr bwMode="auto">
              <a:xfrm>
                <a:off x="497" y="1738"/>
                <a:ext cx="13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2800" b="1">
                    <a:solidFill>
                      <a:srgbClr val="FFFFFF"/>
                    </a:solidFill>
                    <a:latin typeface="휴먼매직체" pitchFamily="18" charset="-127"/>
                    <a:ea typeface="휴먼매직체" pitchFamily="18" charset="-127"/>
                  </a:rPr>
                  <a:t>1</a:t>
                </a:r>
                <a:r>
                  <a:rPr lang="ko-KR" altLang="en-US" sz="2800" b="1">
                    <a:solidFill>
                      <a:srgbClr val="FFFFFF"/>
                    </a:solidFill>
                    <a:latin typeface="휴먼매직체" pitchFamily="18" charset="-127"/>
                    <a:ea typeface="휴먼매직체" pitchFamily="18" charset="-127"/>
                  </a:rPr>
                  <a:t>차조건</a:t>
                </a:r>
              </a:p>
            </p:txBody>
          </p:sp>
        </p:grpSp>
      </p:grpSp>
      <p:grpSp>
        <p:nvGrpSpPr>
          <p:cNvPr id="5" name="그룹 14"/>
          <p:cNvGrpSpPr>
            <a:grpSpLocks/>
          </p:cNvGrpSpPr>
          <p:nvPr/>
        </p:nvGrpSpPr>
        <p:grpSpPr bwMode="auto">
          <a:xfrm>
            <a:off x="901700" y="4773613"/>
            <a:ext cx="7313613" cy="1227137"/>
            <a:chOff x="901690" y="4773652"/>
            <a:chExt cx="7313597" cy="1227116"/>
          </a:xfrm>
        </p:grpSpPr>
        <p:sp>
          <p:nvSpPr>
            <p:cNvPr id="92167" name="AutoShape 15"/>
            <p:cNvSpPr>
              <a:spLocks noChangeArrowheads="1"/>
            </p:cNvSpPr>
            <p:nvPr/>
          </p:nvSpPr>
          <p:spPr bwMode="auto">
            <a:xfrm>
              <a:off x="928678" y="5286405"/>
              <a:ext cx="7286609" cy="714363"/>
            </a:xfrm>
            <a:prstGeom prst="roundRect">
              <a:avLst>
                <a:gd name="adj" fmla="val 3958"/>
              </a:avLst>
            </a:prstGeom>
            <a:solidFill>
              <a:schemeClr val="bg1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>
              <a:outerShdw dist="40161" dir="4293903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lnSpc>
                  <a:spcPct val="150000"/>
                </a:lnSpc>
              </a:pPr>
              <a:r>
                <a:rPr lang="en-US" altLang="ko-KR" sz="18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    </a:t>
              </a:r>
              <a:r>
                <a:rPr lang="en-US" altLang="ko-KR" sz="2000" b="1">
                  <a:solidFill>
                    <a:srgbClr val="FF0000"/>
                  </a:solidFill>
                  <a:latin typeface="HY울릉도L" pitchFamily="18" charset="-127"/>
                  <a:ea typeface="HY울릉도L" pitchFamily="18" charset="-127"/>
                </a:rPr>
                <a:t>-</a:t>
              </a:r>
              <a:r>
                <a:rPr lang="en-US" altLang="ko-KR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 </a:t>
              </a:r>
              <a:r>
                <a:rPr lang="ko-KR" altLang="en-US" sz="2000" b="1">
                  <a:solidFill>
                    <a:srgbClr val="0000FF"/>
                  </a:solidFill>
                  <a:latin typeface="HY울릉도L" pitchFamily="18" charset="-127"/>
                  <a:ea typeface="HY울릉도L" pitchFamily="18" charset="-127"/>
                </a:rPr>
                <a:t>준전업농 이상의 영농규모</a:t>
              </a:r>
              <a:r>
                <a:rPr lang="ko-KR" altLang="en-US" sz="2000" b="1">
                  <a:solidFill>
                    <a:srgbClr val="006600"/>
                  </a:solidFill>
                  <a:latin typeface="HY울릉도L" pitchFamily="18" charset="-127"/>
                  <a:ea typeface="HY울릉도L" pitchFamily="18" charset="-127"/>
                </a:rPr>
                <a:t> 또는 </a:t>
              </a:r>
              <a:r>
                <a:rPr lang="ko-KR" altLang="en-US" sz="2000" b="1">
                  <a:solidFill>
                    <a:srgbClr val="0000FF"/>
                  </a:solidFill>
                  <a:latin typeface="HY울릉도L" pitchFamily="18" charset="-127"/>
                  <a:ea typeface="HY울릉도L" pitchFamily="18" charset="-127"/>
                </a:rPr>
                <a:t>농업용부채가 있는 경우</a:t>
              </a:r>
              <a:r>
                <a:rPr lang="ko-KR" altLang="en-US" sz="1800" b="1">
                  <a:solidFill>
                    <a:srgbClr val="FF3300"/>
                  </a:solidFill>
                  <a:latin typeface="HY울릉도L" pitchFamily="18" charset="-127"/>
                  <a:ea typeface="HY울릉도L" pitchFamily="18" charset="-127"/>
                </a:rPr>
                <a:t>    </a:t>
              </a:r>
              <a:endParaRPr lang="ko-KR" altLang="en-US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endParaRPr>
            </a:p>
          </p:txBody>
        </p:sp>
        <p:grpSp>
          <p:nvGrpSpPr>
            <p:cNvPr id="92168" name="Group 4"/>
            <p:cNvGrpSpPr>
              <a:grpSpLocks/>
            </p:cNvGrpSpPr>
            <p:nvPr/>
          </p:nvGrpSpPr>
          <p:grpSpPr bwMode="auto">
            <a:xfrm>
              <a:off x="901690" y="4773652"/>
              <a:ext cx="2170112" cy="569913"/>
              <a:chOff x="470" y="1706"/>
              <a:chExt cx="1367" cy="359"/>
            </a:xfrm>
          </p:grpSpPr>
          <p:sp>
            <p:nvSpPr>
              <p:cNvPr id="92169" name="AutoShape 5"/>
              <p:cNvSpPr>
                <a:spLocks noChangeArrowheads="1"/>
              </p:cNvSpPr>
              <p:nvPr/>
            </p:nvSpPr>
            <p:spPr bwMode="auto">
              <a:xfrm>
                <a:off x="470" y="1706"/>
                <a:ext cx="1367" cy="272"/>
              </a:xfrm>
              <a:prstGeom prst="roundRect">
                <a:avLst>
                  <a:gd name="adj" fmla="val 16667"/>
                </a:avLst>
              </a:prstGeom>
              <a:gradFill rotWithShape="1">
                <a:gsLst>
                  <a:gs pos="0">
                    <a:srgbClr val="7369FB"/>
                  </a:gs>
                  <a:gs pos="100000">
                    <a:srgbClr val="0000CC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0" name="AutoShape 6"/>
              <p:cNvSpPr>
                <a:spLocks noChangeArrowheads="1"/>
              </p:cNvSpPr>
              <p:nvPr/>
            </p:nvSpPr>
            <p:spPr bwMode="auto">
              <a:xfrm>
                <a:off x="484" y="1715"/>
                <a:ext cx="1346" cy="65"/>
              </a:xfrm>
              <a:prstGeom prst="roundRect">
                <a:avLst>
                  <a:gd name="adj" fmla="val 44444"/>
                </a:avLst>
              </a:prstGeom>
              <a:gradFill rotWithShape="1">
                <a:gsLst>
                  <a:gs pos="0">
                    <a:srgbClr val="FFFFFF">
                      <a:alpha val="48000"/>
                    </a:srgbClr>
                  </a:gs>
                  <a:gs pos="100000">
                    <a:srgbClr val="E0E0E0"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92171" name="Text Box 7"/>
              <p:cNvSpPr txBox="1">
                <a:spLocks noChangeArrowheads="1"/>
              </p:cNvSpPr>
              <p:nvPr/>
            </p:nvSpPr>
            <p:spPr bwMode="auto">
              <a:xfrm>
                <a:off x="497" y="1738"/>
                <a:ext cx="1316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eaLnBrk="1" hangingPunct="1"/>
                <a:r>
                  <a:rPr lang="en-US" altLang="ko-KR" sz="2800" b="1">
                    <a:solidFill>
                      <a:srgbClr val="FFFFFF"/>
                    </a:solidFill>
                    <a:latin typeface="휴먼매직체" pitchFamily="18" charset="-127"/>
                    <a:ea typeface="휴먼매직체" pitchFamily="18" charset="-127"/>
                  </a:rPr>
                  <a:t>2</a:t>
                </a:r>
                <a:r>
                  <a:rPr lang="ko-KR" altLang="en-US" sz="2800" b="1">
                    <a:solidFill>
                      <a:srgbClr val="FFFFFF"/>
                    </a:solidFill>
                    <a:latin typeface="휴먼매직체" pitchFamily="18" charset="-127"/>
                    <a:ea typeface="휴먼매직체" pitchFamily="18" charset="-127"/>
                  </a:rPr>
                  <a:t>차조건</a:t>
                </a:r>
              </a:p>
            </p:txBody>
          </p:sp>
        </p:grpSp>
      </p:grpSp>
      <p:sp>
        <p:nvSpPr>
          <p:cNvPr id="16" name="제목 1"/>
          <p:cNvSpPr txBox="1">
            <a:spLocks/>
          </p:cNvSpPr>
          <p:nvPr/>
        </p:nvSpPr>
        <p:spPr>
          <a:xfrm>
            <a:off x="225425" y="260350"/>
            <a:ext cx="65786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농업경영회생자금</a:t>
            </a:r>
            <a:endParaRPr kumimoji="0" lang="ko-KR" altLang="en-US" sz="36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57827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79388" y="1125538"/>
            <a:ext cx="8713787" cy="5507037"/>
          </a:xfrm>
          <a:prstGeom prst="roundRect">
            <a:avLst>
              <a:gd name="adj" fmla="val 10917"/>
            </a:avLst>
          </a:prstGeom>
          <a:gradFill rotWithShape="1">
            <a:gsLst>
              <a:gs pos="0">
                <a:srgbClr val="0E3A5C">
                  <a:alpha val="50000"/>
                </a:srgbClr>
              </a:gs>
              <a:gs pos="100000">
                <a:srgbClr val="1E7EC6">
                  <a:alpha val="6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0000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3397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경영위기사유 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928688" y="2133600"/>
            <a:ext cx="7286625" cy="3367088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006600"/>
                </a:solidFill>
                <a:latin typeface="신명조" pitchFamily="18" charset="-127"/>
                <a:ea typeface="신명조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①</a:t>
            </a:r>
            <a:r>
              <a:rPr lang="en-US" altLang="ko-KR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 </a:t>
            </a:r>
            <a:r>
              <a:rPr lang="ko-KR" altLang="en-US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재해 </a:t>
            </a:r>
            <a:r>
              <a:rPr lang="en-US" altLang="ko-KR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: </a:t>
            </a:r>
            <a:r>
              <a:rPr lang="ko-KR" altLang="en-US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농어업재해대책법 제</a:t>
            </a:r>
            <a:r>
              <a:rPr lang="en-US" altLang="ko-KR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2</a:t>
            </a:r>
            <a:r>
              <a:rPr lang="ko-KR" altLang="en-US" sz="2400" b="1">
                <a:solidFill>
                  <a:srgbClr val="0000CC"/>
                </a:solidFill>
                <a:latin typeface="윤디자인고딕" pitchFamily="18" charset="-127"/>
                <a:ea typeface="윤디자인고딕" pitchFamily="18" charset="-127"/>
              </a:rPr>
              <a:t>조의 농업재해</a:t>
            </a:r>
            <a:endParaRPr lang="en-US" altLang="ko-KR" sz="2400" b="1">
              <a:solidFill>
                <a:srgbClr val="0000CC"/>
              </a:solidFill>
              <a:latin typeface="윤디자인고딕" pitchFamily="18" charset="-127"/>
              <a:ea typeface="윤디자인고딕" pitchFamily="18" charset="-127"/>
            </a:endParaRPr>
          </a:p>
          <a:p>
            <a:pPr eaLnBrk="1" hangingPunct="1">
              <a:lnSpc>
                <a:spcPct val="150000"/>
              </a:lnSpc>
            </a:pPr>
            <a:endParaRPr lang="ko-KR" altLang="en-US" sz="1000" b="1">
              <a:solidFill>
                <a:srgbClr val="0000CC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   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-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한해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수해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풍해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우박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서리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조해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설해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동해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병충해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       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일조량부족</a:t>
            </a:r>
            <a:r>
              <a:rPr lang="en-US" altLang="ko-KR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유해야생동물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기타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농어업재해대책심의위원회가 </a:t>
            </a:r>
            <a:endParaRPr lang="en-US" altLang="ko-KR" sz="1800" b="1">
              <a:solidFill>
                <a:srgbClr val="006600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      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인정하는 자연현상으로 인하여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발생되는 농업용시설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농경지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      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농작물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가축</a:t>
            </a:r>
            <a:r>
              <a:rPr lang="en-US" altLang="ko-KR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임업용시설  산림작물의 피해</a:t>
            </a:r>
            <a:r>
              <a:rPr lang="ko-KR" altLang="en-US" sz="1800" b="1">
                <a:solidFill>
                  <a:srgbClr val="FF3300"/>
                </a:solidFill>
                <a:latin typeface="HY울릉도L" pitchFamily="18" charset="-127"/>
                <a:ea typeface="HY울릉도L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endParaRPr lang="ko-KR" altLang="en-US" sz="1800" b="1">
              <a:solidFill>
                <a:srgbClr val="FF0000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   </a:t>
            </a:r>
            <a:r>
              <a:rPr lang="en-US" altLang="ko-KR" sz="2000" b="1">
                <a:solidFill>
                  <a:srgbClr val="6600FF"/>
                </a:solidFill>
                <a:latin typeface="HY울릉도L" pitchFamily="18" charset="-127"/>
                <a:ea typeface="HY울릉도L" pitchFamily="18" charset="-127"/>
              </a:rPr>
              <a:t>※ </a:t>
            </a:r>
            <a:r>
              <a:rPr lang="ko-KR" altLang="en-US" sz="2000" b="1">
                <a:solidFill>
                  <a:srgbClr val="6600FF"/>
                </a:solidFill>
                <a:latin typeface="HY울릉도L" pitchFamily="18" charset="-127"/>
                <a:ea typeface="HY울릉도L" pitchFamily="18" charset="-127"/>
              </a:rPr>
              <a:t>확인서류</a:t>
            </a:r>
            <a:r>
              <a:rPr lang="ko-KR" altLang="en-US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  </a:t>
            </a:r>
            <a:r>
              <a:rPr lang="en-US" altLang="ko-KR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:  </a:t>
            </a:r>
            <a:r>
              <a:rPr lang="ko-KR" altLang="en-US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행정기관이  발급한  </a:t>
            </a:r>
            <a:r>
              <a:rPr lang="en-US" altLang="ko-KR" sz="2000" b="1">
                <a:solidFill>
                  <a:srgbClr val="000000"/>
                </a:solidFill>
                <a:latin typeface="Arial" pitchFamily="34" charset="0"/>
                <a:ea typeface="HY울릉도L" pitchFamily="18" charset="-127"/>
              </a:rPr>
              <a:t>“</a:t>
            </a:r>
            <a:r>
              <a:rPr lang="ko-KR" altLang="en-US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피해사실확인서</a:t>
            </a:r>
            <a:r>
              <a:rPr lang="en-US" altLang="ko-KR" sz="2000" b="1">
                <a:solidFill>
                  <a:srgbClr val="000000"/>
                </a:solidFill>
                <a:latin typeface="Arial" pitchFamily="34" charset="0"/>
                <a:ea typeface="HY울릉도L" pitchFamily="18" charset="-127"/>
              </a:rPr>
              <a:t>”</a:t>
            </a:r>
            <a:endParaRPr lang="en-US" altLang="ko-KR" sz="2000" b="1">
              <a:solidFill>
                <a:srgbClr val="000000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50000"/>
              </a:lnSpc>
            </a:pPr>
            <a:endParaRPr lang="en-US" altLang="ko-KR" sz="2000" b="1">
              <a:solidFill>
                <a:srgbClr val="000000"/>
              </a:solidFill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5730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3397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그 밖의 사유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외부충격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00063" y="1143000"/>
            <a:ext cx="8143875" cy="5500688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 b="1">
                <a:solidFill>
                  <a:srgbClr val="0000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800" b="1">
                <a:solidFill>
                  <a:srgbClr val="000000"/>
                </a:solidFill>
                <a:latin typeface="HY동녘B" pitchFamily="18" charset="-127"/>
                <a:ea typeface="HY울릉도L" pitchFamily="18" charset="-127"/>
              </a:rPr>
              <a:t>②</a:t>
            </a:r>
            <a:r>
              <a:rPr lang="en-US" altLang="ko-KR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 </a:t>
            </a: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방화에 의하지 아니한 전기누전</a:t>
            </a:r>
            <a:r>
              <a:rPr lang="en-US" altLang="ko-KR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낙뢰 등에 의한 화재 </a:t>
            </a:r>
          </a:p>
          <a:p>
            <a:pPr eaLnBrk="1" hangingPunct="1">
              <a:lnSpc>
                <a:spcPct val="130000"/>
              </a:lnSpc>
            </a:pP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     </a:t>
            </a:r>
            <a:r>
              <a:rPr lang="en-US" altLang="ko-KR" sz="1800" b="1">
                <a:solidFill>
                  <a:srgbClr val="006600"/>
                </a:solidFill>
              </a:rPr>
              <a:t>- </a:t>
            </a:r>
            <a:r>
              <a:rPr lang="ko-KR" altLang="en-US" sz="1800" b="1">
                <a:solidFill>
                  <a:srgbClr val="006600"/>
                </a:solidFill>
              </a:rPr>
              <a:t>확인서류 </a:t>
            </a:r>
            <a:r>
              <a:rPr lang="en-US" altLang="ko-KR" sz="1800" b="1">
                <a:solidFill>
                  <a:srgbClr val="006600"/>
                </a:solidFill>
              </a:rPr>
              <a:t>:  </a:t>
            </a:r>
            <a:r>
              <a:rPr lang="ko-KR" altLang="en-US" sz="1800" b="1">
                <a:solidFill>
                  <a:srgbClr val="006600"/>
                </a:solidFill>
              </a:rPr>
              <a:t>소방서 발급한 </a:t>
            </a:r>
            <a:r>
              <a:rPr lang="en-US" altLang="ko-KR" sz="1800" b="1">
                <a:solidFill>
                  <a:srgbClr val="006600"/>
                </a:solidFill>
              </a:rPr>
              <a:t>“ </a:t>
            </a:r>
            <a:r>
              <a:rPr lang="ko-KR" altLang="en-US" sz="1800" b="1">
                <a:solidFill>
                  <a:srgbClr val="006600"/>
                </a:solidFill>
              </a:rPr>
              <a:t>화재사실확인서 </a:t>
            </a:r>
            <a:r>
              <a:rPr lang="en-US" altLang="ko-KR" sz="1800" b="1">
                <a:solidFill>
                  <a:srgbClr val="006600"/>
                </a:solidFill>
              </a:rPr>
              <a:t>”</a:t>
            </a:r>
          </a:p>
          <a:p>
            <a:pPr eaLnBrk="1" hangingPunct="1">
              <a:lnSpc>
                <a:spcPct val="170000"/>
              </a:lnSpc>
            </a:pP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③</a:t>
            </a:r>
            <a:r>
              <a:rPr lang="en-US" altLang="ko-KR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 </a:t>
            </a: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농업인인 보증인이 농업용자금을 대위 변제한</a:t>
            </a:r>
            <a:r>
              <a:rPr lang="en-US" altLang="ko-KR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할</a:t>
            </a:r>
            <a:r>
              <a:rPr lang="en-US" altLang="ko-KR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) </a:t>
            </a: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경우</a:t>
            </a:r>
          </a:p>
          <a:p>
            <a:pPr eaLnBrk="1" hangingPunct="1">
              <a:lnSpc>
                <a:spcPct val="155000"/>
              </a:lnSpc>
            </a:pPr>
            <a:r>
              <a:rPr lang="en-US" altLang="ko-KR" sz="1800" b="1">
                <a:solidFill>
                  <a:srgbClr val="000000"/>
                </a:solidFill>
              </a:rPr>
              <a:t>      - </a:t>
            </a:r>
            <a:r>
              <a:rPr lang="ko-KR" altLang="en-US" sz="1800" b="1">
                <a:solidFill>
                  <a:srgbClr val="000000"/>
                </a:solidFill>
              </a:rPr>
              <a:t>기 대위변제 자금</a:t>
            </a:r>
            <a:r>
              <a:rPr lang="ko-KR" altLang="en-US" sz="1800" b="1">
                <a:solidFill>
                  <a:srgbClr val="009900"/>
                </a:solidFill>
              </a:rPr>
              <a:t>  </a:t>
            </a:r>
            <a:r>
              <a:rPr lang="en-US" altLang="ko-KR" sz="1800" b="1">
                <a:solidFill>
                  <a:srgbClr val="006600"/>
                </a:solidFill>
              </a:rPr>
              <a:t>: </a:t>
            </a:r>
            <a:r>
              <a:rPr lang="ko-KR" altLang="en-US" sz="1800" b="1">
                <a:solidFill>
                  <a:srgbClr val="006600"/>
                </a:solidFill>
              </a:rPr>
              <a:t>채권관리내역 및 대위변제확인서 첨부</a:t>
            </a:r>
          </a:p>
          <a:p>
            <a:pPr eaLnBrk="1" hangingPunct="1"/>
            <a:r>
              <a:rPr lang="ko-KR" altLang="en-US" sz="1800" b="1">
                <a:solidFill>
                  <a:srgbClr val="009900"/>
                </a:solidFill>
              </a:rPr>
              <a:t>      </a:t>
            </a:r>
            <a:r>
              <a:rPr lang="en-US" altLang="ko-KR" sz="1800" b="1">
                <a:solidFill>
                  <a:srgbClr val="000000"/>
                </a:solidFill>
              </a:rPr>
              <a:t>- </a:t>
            </a:r>
            <a:r>
              <a:rPr lang="ko-KR" altLang="en-US" sz="1800" b="1">
                <a:solidFill>
                  <a:srgbClr val="000000"/>
                </a:solidFill>
              </a:rPr>
              <a:t>향후 대위변제 자금</a:t>
            </a:r>
            <a:r>
              <a:rPr lang="ko-KR" altLang="en-US" sz="1800" b="1">
                <a:solidFill>
                  <a:srgbClr val="009900"/>
                </a:solidFill>
              </a:rPr>
              <a:t>  </a:t>
            </a:r>
            <a:r>
              <a:rPr lang="en-US" altLang="ko-KR" sz="1800" b="1">
                <a:solidFill>
                  <a:srgbClr val="006600"/>
                </a:solidFill>
              </a:rPr>
              <a:t>: </a:t>
            </a:r>
            <a:r>
              <a:rPr lang="ko-KR" altLang="en-US" sz="1800" b="1">
                <a:solidFill>
                  <a:srgbClr val="006600"/>
                </a:solidFill>
              </a:rPr>
              <a:t>주 채무자의 변제 무능력  입증자료 첨부</a:t>
            </a:r>
          </a:p>
          <a:p>
            <a:pPr eaLnBrk="1" hangingPunct="1"/>
            <a:endParaRPr lang="ko-KR" altLang="en-US" sz="800" b="1">
              <a:solidFill>
                <a:srgbClr val="0066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④</a:t>
            </a:r>
            <a:r>
              <a:rPr lang="en-US" altLang="ko-KR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 </a:t>
            </a: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예년과 다른 이상기후로 전년대비 생산량감소 등으로 인한 농업소득 감소</a:t>
            </a:r>
          </a:p>
          <a:p>
            <a:pPr eaLnBrk="1" hangingPunct="1">
              <a:lnSpc>
                <a:spcPct val="145000"/>
              </a:lnSpc>
            </a:pP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     </a:t>
            </a:r>
            <a:r>
              <a:rPr lang="en-US" altLang="ko-KR" sz="1800" b="1">
                <a:solidFill>
                  <a:srgbClr val="006600"/>
                </a:solidFill>
              </a:rPr>
              <a:t>- “</a:t>
            </a:r>
            <a:r>
              <a:rPr lang="ko-KR" altLang="en-US" sz="1800" b="1">
                <a:solidFill>
                  <a:srgbClr val="006600"/>
                </a:solidFill>
              </a:rPr>
              <a:t>피해사실확인서</a:t>
            </a:r>
            <a:r>
              <a:rPr lang="en-US" altLang="ko-KR" sz="1800" b="1">
                <a:solidFill>
                  <a:srgbClr val="006600"/>
                </a:solidFill>
              </a:rPr>
              <a:t>(</a:t>
            </a:r>
            <a:r>
              <a:rPr lang="ko-KR" altLang="en-US" sz="1800" b="1">
                <a:solidFill>
                  <a:srgbClr val="006600"/>
                </a:solidFill>
              </a:rPr>
              <a:t>행정기관 발급</a:t>
            </a:r>
            <a:r>
              <a:rPr lang="en-US" altLang="ko-KR" sz="1800" b="1">
                <a:solidFill>
                  <a:srgbClr val="006600"/>
                </a:solidFill>
              </a:rPr>
              <a:t>)” </a:t>
            </a:r>
            <a:r>
              <a:rPr lang="ko-KR" altLang="en-US" sz="1800" b="1">
                <a:solidFill>
                  <a:srgbClr val="006600"/>
                </a:solidFill>
              </a:rPr>
              <a:t>또는 생산량 감소 확인 가능한</a:t>
            </a:r>
          </a:p>
          <a:p>
            <a:pPr eaLnBrk="1" hangingPunct="1">
              <a:lnSpc>
                <a:spcPct val="110000"/>
              </a:lnSpc>
            </a:pPr>
            <a:r>
              <a:rPr lang="ko-KR" altLang="en-US" sz="1800" b="1">
                <a:solidFill>
                  <a:srgbClr val="006600"/>
                </a:solidFill>
              </a:rPr>
              <a:t>           보도자료</a:t>
            </a:r>
            <a:r>
              <a:rPr lang="en-US" altLang="ko-KR" sz="1800" b="1">
                <a:solidFill>
                  <a:srgbClr val="006600"/>
                </a:solidFill>
              </a:rPr>
              <a:t>, </a:t>
            </a:r>
            <a:r>
              <a:rPr lang="ko-KR" altLang="en-US" sz="1800" b="1">
                <a:solidFill>
                  <a:srgbClr val="006600"/>
                </a:solidFill>
              </a:rPr>
              <a:t>사진자료</a:t>
            </a:r>
            <a:r>
              <a:rPr lang="en-US" altLang="ko-KR" sz="1800" b="1">
                <a:solidFill>
                  <a:srgbClr val="006600"/>
                </a:solidFill>
              </a:rPr>
              <a:t>, </a:t>
            </a:r>
            <a:r>
              <a:rPr lang="ko-KR" altLang="en-US" sz="1800" b="1">
                <a:solidFill>
                  <a:srgbClr val="006600"/>
                </a:solidFill>
              </a:rPr>
              <a:t>출하내역 및 대금정산내역 등</a:t>
            </a:r>
          </a:p>
          <a:p>
            <a:pPr eaLnBrk="1" hangingPunct="1">
              <a:lnSpc>
                <a:spcPct val="205000"/>
              </a:lnSpc>
            </a:pP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333399"/>
                </a:solidFill>
                <a:latin typeface="HY동녘B" pitchFamily="18" charset="-127"/>
                <a:ea typeface="HY울릉도L" pitchFamily="18" charset="-127"/>
              </a:rPr>
              <a:t>⑤</a:t>
            </a:r>
            <a:r>
              <a:rPr lang="en-US" altLang="ko-KR" sz="1800" b="1">
                <a:solidFill>
                  <a:srgbClr val="333399"/>
                </a:solidFill>
                <a:latin typeface="HY동녘B" pitchFamily="18" charset="-127"/>
                <a:ea typeface="HY울릉도L" pitchFamily="18" charset="-127"/>
              </a:rPr>
              <a:t>  </a:t>
            </a:r>
            <a:r>
              <a:rPr lang="ko-KR" altLang="en-US" sz="1800" b="1">
                <a:solidFill>
                  <a:srgbClr val="333399"/>
                </a:solidFill>
                <a:latin typeface="HY동녘B" pitchFamily="18" charset="-127"/>
                <a:ea typeface="HY울릉도L" pitchFamily="18" charset="-127"/>
              </a:rPr>
              <a:t>농업용 원자재 가격인상 및 농산물 시장가격 변동 등 전년대비 </a:t>
            </a:r>
            <a:r>
              <a:rPr lang="en-US" altLang="ko-KR" sz="1800" b="1">
                <a:solidFill>
                  <a:srgbClr val="FF0000"/>
                </a:solidFill>
                <a:latin typeface="HY동녘B" pitchFamily="18" charset="-127"/>
                <a:ea typeface="HY울릉도L" pitchFamily="18" charset="-127"/>
              </a:rPr>
              <a:t>15%</a:t>
            </a:r>
            <a:r>
              <a:rPr lang="ko-KR" altLang="en-US" sz="1800" b="1">
                <a:solidFill>
                  <a:srgbClr val="FF0000"/>
                </a:solidFill>
                <a:latin typeface="HY동녘B" pitchFamily="18" charset="-127"/>
                <a:ea typeface="HY울릉도L" pitchFamily="18" charset="-127"/>
              </a:rPr>
              <a:t>이상</a:t>
            </a:r>
          </a:p>
          <a:p>
            <a:pPr eaLnBrk="1" hangingPunct="1">
              <a:lnSpc>
                <a:spcPct val="105000"/>
              </a:lnSpc>
            </a:pPr>
            <a:r>
              <a:rPr lang="ko-KR" altLang="en-US" sz="1800" b="1">
                <a:solidFill>
                  <a:srgbClr val="333399"/>
                </a:solidFill>
                <a:latin typeface="HY동녘B" pitchFamily="18" charset="-127"/>
                <a:ea typeface="HY울릉도L" pitchFamily="18" charset="-127"/>
              </a:rPr>
              <a:t>      원가상승</a:t>
            </a:r>
            <a:r>
              <a:rPr lang="en-US" altLang="ko-KR" sz="1800" b="1">
                <a:solidFill>
                  <a:srgbClr val="333399"/>
                </a:solidFill>
                <a:latin typeface="HY동녘B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333399"/>
                </a:solidFill>
                <a:latin typeface="HY동녘B" pitchFamily="18" charset="-127"/>
                <a:ea typeface="HY울릉도L" pitchFamily="18" charset="-127"/>
              </a:rPr>
              <a:t>가격하락으로 농업소득이 감소한 경우</a:t>
            </a:r>
          </a:p>
          <a:p>
            <a:pPr eaLnBrk="1" hangingPunct="1">
              <a:lnSpc>
                <a:spcPct val="155000"/>
              </a:lnSpc>
            </a:pPr>
            <a:r>
              <a:rPr lang="ko-KR" altLang="en-US" sz="1800" b="1">
                <a:solidFill>
                  <a:srgbClr val="FF0000"/>
                </a:solidFill>
                <a:latin typeface="HY동녘B" pitchFamily="18" charset="-127"/>
                <a:ea typeface="HY울릉도L" pitchFamily="18" charset="-127"/>
              </a:rPr>
              <a:t>      </a:t>
            </a:r>
            <a:r>
              <a:rPr lang="en-US" altLang="ko-KR" sz="1800" b="1">
                <a:solidFill>
                  <a:srgbClr val="006600"/>
                </a:solidFill>
              </a:rPr>
              <a:t>- “</a:t>
            </a:r>
            <a:r>
              <a:rPr lang="ko-KR" altLang="en-US" sz="1800" b="1">
                <a:solidFill>
                  <a:srgbClr val="006600"/>
                </a:solidFill>
              </a:rPr>
              <a:t>출하 및 구매실적 확인서” 또는 공판장 등 산지가격 자료 등</a:t>
            </a:r>
          </a:p>
          <a:p>
            <a:pPr eaLnBrk="1" hangingPunct="1"/>
            <a:r>
              <a:rPr lang="ko-KR" altLang="en-US" sz="1800" b="1">
                <a:solidFill>
                  <a:srgbClr val="006600"/>
                </a:solidFill>
              </a:rPr>
              <a:t>          </a:t>
            </a:r>
            <a:r>
              <a:rPr lang="en-US" altLang="ko-KR" sz="1800" b="1">
                <a:solidFill>
                  <a:srgbClr val="006600"/>
                </a:solidFill>
              </a:rPr>
              <a:t>(</a:t>
            </a:r>
            <a:r>
              <a:rPr lang="ko-KR" altLang="en-US" sz="1800" b="1">
                <a:solidFill>
                  <a:srgbClr val="006600"/>
                </a:solidFill>
              </a:rPr>
              <a:t>전년 및 당해 연도 자료를 비교</a:t>
            </a:r>
            <a:r>
              <a:rPr lang="en-US" altLang="ko-KR" sz="1800" b="1">
                <a:solidFill>
                  <a:srgbClr val="006600"/>
                </a:solidFill>
              </a:rPr>
              <a:t>)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542666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323528" y="404813"/>
            <a:ext cx="6146775" cy="575915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3200" dirty="0" smtClean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농업정책자금대출 이란</a:t>
            </a:r>
            <a:r>
              <a:rPr lang="en-US" altLang="ko-KR" sz="3200" dirty="0" smtClean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?</a:t>
            </a:r>
            <a:endParaRPr lang="ko-KR" altLang="en-US" sz="3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grpSp>
        <p:nvGrpSpPr>
          <p:cNvPr id="58371" name="그룹 57"/>
          <p:cNvGrpSpPr>
            <a:grpSpLocks/>
          </p:cNvGrpSpPr>
          <p:nvPr/>
        </p:nvGrpSpPr>
        <p:grpSpPr bwMode="auto">
          <a:xfrm>
            <a:off x="897731" y="1168345"/>
            <a:ext cx="7780337" cy="695325"/>
            <a:chOff x="839776" y="1198439"/>
            <a:chExt cx="7780355" cy="695703"/>
          </a:xfrm>
        </p:grpSpPr>
        <p:pic>
          <p:nvPicPr>
            <p:cNvPr id="58395" name="Picture 92" descr="108"/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8794" y="1285860"/>
              <a:ext cx="6691337" cy="60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102" descr="ㅂㅂ1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2">
                  <a:lumMod val="60000"/>
                  <a:lumOff val="40000"/>
                  <a:tint val="45000"/>
                  <a:satMod val="400000"/>
                </a:schemeClr>
              </a:duotone>
            </a:blip>
            <a:srcRect l="54013"/>
            <a:stretch>
              <a:fillRect/>
            </a:stretch>
          </p:blipFill>
          <p:spPr bwMode="auto">
            <a:xfrm>
              <a:off x="839776" y="1285860"/>
              <a:ext cx="2160588" cy="590565"/>
            </a:xfrm>
            <a:prstGeom prst="rect">
              <a:avLst/>
            </a:prstGeom>
            <a:noFill/>
            <a:effectLst>
              <a:outerShdw dist="25400" algn="ctr" rotWithShape="0">
                <a:srgbClr val="000000"/>
              </a:outerShdw>
            </a:effectLst>
          </p:spPr>
        </p:pic>
        <p:sp>
          <p:nvSpPr>
            <p:cNvPr id="58397" name="Text Box 6"/>
            <p:cNvSpPr txBox="1">
              <a:spLocks noChangeArrowheads="1"/>
            </p:cNvSpPr>
            <p:nvPr/>
          </p:nvSpPr>
          <p:spPr bwMode="auto">
            <a:xfrm>
              <a:off x="2555768" y="1198439"/>
              <a:ext cx="4824547" cy="646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latinLnBrk="0" hangingPunct="1">
                <a:spcBef>
                  <a:spcPct val="20000"/>
                </a:spcBef>
                <a:buSzPct val="60000"/>
              </a:pPr>
              <a:r>
                <a:rPr lang="ko-KR" altLang="en-US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2400">
                  <a:latin typeface="HY동녘B" pitchFamily="18" charset="-127"/>
                  <a:ea typeface="HY동녘B" pitchFamily="18" charset="-127"/>
                </a:rPr>
                <a:t>정부 또는 지방자치단체</a:t>
              </a:r>
              <a:endParaRPr lang="ko-KR" altLang="en-US" sz="2400">
                <a:solidFill>
                  <a:srgbClr val="0000CC"/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8398" name="Text Box 25"/>
            <p:cNvSpPr txBox="1">
              <a:spLocks noChangeArrowheads="1"/>
            </p:cNvSpPr>
            <p:nvPr/>
          </p:nvSpPr>
          <p:spPr bwMode="auto">
            <a:xfrm>
              <a:off x="1218272" y="1385816"/>
              <a:ext cx="121058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사업주관</a:t>
              </a:r>
            </a:p>
          </p:txBody>
        </p:sp>
      </p:grpSp>
      <p:grpSp>
        <p:nvGrpSpPr>
          <p:cNvPr id="58372" name="그룹 31"/>
          <p:cNvGrpSpPr>
            <a:grpSpLocks/>
          </p:cNvGrpSpPr>
          <p:nvPr/>
        </p:nvGrpSpPr>
        <p:grpSpPr bwMode="auto">
          <a:xfrm>
            <a:off x="839788" y="2060575"/>
            <a:ext cx="7732712" cy="692150"/>
            <a:chOff x="339710" y="2221236"/>
            <a:chExt cx="8342328" cy="692615"/>
          </a:xfrm>
        </p:grpSpPr>
        <p:pic>
          <p:nvPicPr>
            <p:cNvPr id="9" name="Picture 94" descr="10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52563" y="2305569"/>
              <a:ext cx="7229475" cy="608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04" descr="ㅂㅂ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00B050">
                  <a:tint val="45000"/>
                  <a:satMod val="400000"/>
                </a:srgbClr>
              </a:duotone>
            </a:blip>
            <a:srcRect l="54013"/>
            <a:stretch>
              <a:fillRect/>
            </a:stretch>
          </p:blipFill>
          <p:spPr bwMode="auto">
            <a:xfrm>
              <a:off x="339710" y="2303601"/>
              <a:ext cx="2330908" cy="590565"/>
            </a:xfrm>
            <a:prstGeom prst="rect">
              <a:avLst/>
            </a:prstGeom>
            <a:noFill/>
            <a:effectLst>
              <a:outerShdw dist="25400" algn="ctr" rotWithShape="0">
                <a:srgbClr val="000000"/>
              </a:outerShdw>
            </a:effectLst>
          </p:spPr>
        </p:pic>
        <p:sp>
          <p:nvSpPr>
            <p:cNvPr id="58393" name="Text Box 28"/>
            <p:cNvSpPr txBox="1">
              <a:spLocks noChangeArrowheads="1"/>
            </p:cNvSpPr>
            <p:nvPr/>
          </p:nvSpPr>
          <p:spPr bwMode="auto">
            <a:xfrm>
              <a:off x="748043" y="2414722"/>
              <a:ext cx="13060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사업목적</a:t>
              </a:r>
            </a:p>
          </p:txBody>
        </p:sp>
        <p:sp>
          <p:nvSpPr>
            <p:cNvPr id="12" name="Text Box 6"/>
            <p:cNvSpPr txBox="1">
              <a:spLocks noChangeArrowheads="1"/>
            </p:cNvSpPr>
            <p:nvPr/>
          </p:nvSpPr>
          <p:spPr bwMode="auto">
            <a:xfrm>
              <a:off x="1103553" y="2221236"/>
              <a:ext cx="5905225" cy="64654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20000"/>
                </a:spcBef>
                <a:buSzPct val="60000"/>
                <a:defRPr/>
              </a:pPr>
              <a:r>
                <a:rPr lang="ko-KR" altLang="en-US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정책목표 달성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13" name="아래쪽 화살표 12"/>
          <p:cNvSpPr/>
          <p:nvPr/>
        </p:nvSpPr>
        <p:spPr>
          <a:xfrm>
            <a:off x="3059832" y="4725144"/>
            <a:ext cx="2571768" cy="500066"/>
          </a:xfrm>
          <a:prstGeom prst="downArrow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pSp>
        <p:nvGrpSpPr>
          <p:cNvPr id="58376" name="그룹 42"/>
          <p:cNvGrpSpPr>
            <a:grpSpLocks/>
          </p:cNvGrpSpPr>
          <p:nvPr/>
        </p:nvGrpSpPr>
        <p:grpSpPr bwMode="auto">
          <a:xfrm>
            <a:off x="857250" y="2927350"/>
            <a:ext cx="7732713" cy="682625"/>
            <a:chOff x="339710" y="2229832"/>
            <a:chExt cx="8342328" cy="684019"/>
          </a:xfrm>
        </p:grpSpPr>
        <p:pic>
          <p:nvPicPr>
            <p:cNvPr id="15" name="Picture 94" descr="10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1452563" y="2305569"/>
              <a:ext cx="7229475" cy="608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04" descr="ㅂㅂ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FFFF00">
                  <a:tint val="45000"/>
                  <a:satMod val="400000"/>
                </a:srgbClr>
              </a:duotone>
            </a:blip>
            <a:srcRect l="54013"/>
            <a:stretch>
              <a:fillRect/>
            </a:stretch>
          </p:blipFill>
          <p:spPr bwMode="auto">
            <a:xfrm>
              <a:off x="339710" y="2303601"/>
              <a:ext cx="2330908" cy="590565"/>
            </a:xfrm>
            <a:prstGeom prst="rect">
              <a:avLst/>
            </a:prstGeom>
            <a:noFill/>
            <a:effectLst>
              <a:outerShdw dist="25400" algn="ctr" rotWithShape="0">
                <a:srgbClr val="000000"/>
              </a:outerShdw>
            </a:effectLst>
          </p:spPr>
        </p:pic>
        <p:sp>
          <p:nvSpPr>
            <p:cNvPr id="58389" name="Text Box 28"/>
            <p:cNvSpPr txBox="1">
              <a:spLocks noChangeArrowheads="1"/>
            </p:cNvSpPr>
            <p:nvPr/>
          </p:nvSpPr>
          <p:spPr bwMode="auto">
            <a:xfrm>
              <a:off x="748043" y="2414722"/>
              <a:ext cx="13060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사업근거</a:t>
              </a: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1627624" y="2229832"/>
              <a:ext cx="5905224" cy="64743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20000"/>
                </a:spcBef>
                <a:buSzPct val="60000"/>
                <a:defRPr/>
              </a:pPr>
              <a:r>
                <a:rPr lang="ko-KR" altLang="en-US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법령</a:t>
              </a:r>
              <a:r>
                <a:rPr lang="en-US" altLang="ko-KR" sz="2400" dirty="0"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조례 등에 의거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</p:grpSp>
      <p:grpSp>
        <p:nvGrpSpPr>
          <p:cNvPr id="58377" name="그룹 47"/>
          <p:cNvGrpSpPr>
            <a:grpSpLocks/>
          </p:cNvGrpSpPr>
          <p:nvPr/>
        </p:nvGrpSpPr>
        <p:grpSpPr bwMode="auto">
          <a:xfrm>
            <a:off x="857250" y="3716338"/>
            <a:ext cx="7732713" cy="750887"/>
            <a:chOff x="339710" y="2162858"/>
            <a:chExt cx="8342328" cy="750993"/>
          </a:xfrm>
        </p:grpSpPr>
        <p:pic>
          <p:nvPicPr>
            <p:cNvPr id="20" name="Picture 94" descr="10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52563" y="2305569"/>
              <a:ext cx="7229475" cy="608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104" descr="ㅂㅂ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lum bright="10000"/>
            </a:blip>
            <a:srcRect l="54013"/>
            <a:stretch>
              <a:fillRect/>
            </a:stretch>
          </p:blipFill>
          <p:spPr bwMode="auto">
            <a:xfrm>
              <a:off x="339710" y="2303601"/>
              <a:ext cx="2330908" cy="590565"/>
            </a:xfrm>
            <a:prstGeom prst="rect">
              <a:avLst/>
            </a:prstGeom>
            <a:noFill/>
            <a:effectLst>
              <a:outerShdw dist="25400" algn="ctr" rotWithShape="0">
                <a:srgbClr val="000000"/>
              </a:outerShdw>
            </a:effectLst>
          </p:spPr>
        </p:pic>
        <p:sp>
          <p:nvSpPr>
            <p:cNvPr id="58385" name="Text Box 28"/>
            <p:cNvSpPr txBox="1">
              <a:spLocks noChangeArrowheads="1"/>
            </p:cNvSpPr>
            <p:nvPr/>
          </p:nvSpPr>
          <p:spPr bwMode="auto">
            <a:xfrm>
              <a:off x="748043" y="2414722"/>
              <a:ext cx="13060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업무대행</a:t>
              </a:r>
            </a:p>
          </p:txBody>
        </p:sp>
        <p:sp>
          <p:nvSpPr>
            <p:cNvPr id="23" name="Text Box 6"/>
            <p:cNvSpPr txBox="1">
              <a:spLocks noChangeArrowheads="1"/>
            </p:cNvSpPr>
            <p:nvPr/>
          </p:nvSpPr>
          <p:spPr bwMode="auto">
            <a:xfrm>
              <a:off x="773011" y="2162858"/>
              <a:ext cx="5905224" cy="6477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20000"/>
                </a:spcBef>
                <a:buSzPct val="60000"/>
                <a:defRPr/>
              </a:pPr>
              <a:r>
                <a:rPr lang="ko-KR" altLang="en-US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금융기관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</p:grpSp>
      <p:grpSp>
        <p:nvGrpSpPr>
          <p:cNvPr id="58378" name="그룹 52"/>
          <p:cNvGrpSpPr>
            <a:grpSpLocks/>
          </p:cNvGrpSpPr>
          <p:nvPr/>
        </p:nvGrpSpPr>
        <p:grpSpPr bwMode="auto">
          <a:xfrm>
            <a:off x="900113" y="5373688"/>
            <a:ext cx="7732712" cy="735012"/>
            <a:chOff x="339710" y="2177135"/>
            <a:chExt cx="8342328" cy="736716"/>
          </a:xfrm>
        </p:grpSpPr>
        <p:pic>
          <p:nvPicPr>
            <p:cNvPr id="58379" name="Picture 94" descr="108"/>
            <p:cNvPicPr>
              <a:picLocks noChangeAspect="1" noChangeArrowheads="1"/>
            </p:cNvPicPr>
            <p:nvPr/>
          </p:nvPicPr>
          <p:blipFill>
            <a:blip r:embed="rId2">
              <a:lum brigh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52563" y="2305569"/>
              <a:ext cx="7229475" cy="608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4" descr="ㅂㅂ4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54013"/>
            <a:stretch>
              <a:fillRect/>
            </a:stretch>
          </p:blipFill>
          <p:spPr bwMode="auto">
            <a:xfrm>
              <a:off x="339710" y="2303601"/>
              <a:ext cx="2330908" cy="590565"/>
            </a:xfrm>
            <a:prstGeom prst="rect">
              <a:avLst/>
            </a:prstGeom>
            <a:noFill/>
            <a:effectLst>
              <a:outerShdw dist="25400" algn="ctr" rotWithShape="0">
                <a:srgbClr val="000000"/>
              </a:outerShdw>
            </a:effectLst>
          </p:spPr>
        </p:pic>
        <p:sp>
          <p:nvSpPr>
            <p:cNvPr id="58381" name="Text Box 28"/>
            <p:cNvSpPr txBox="1">
              <a:spLocks noChangeArrowheads="1"/>
            </p:cNvSpPr>
            <p:nvPr/>
          </p:nvSpPr>
          <p:spPr bwMode="auto">
            <a:xfrm>
              <a:off x="748043" y="2414722"/>
              <a:ext cx="1306019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2000">
                  <a:solidFill>
                    <a:srgbClr val="FFFF00"/>
                  </a:solidFill>
                  <a:latin typeface="HY동녘B" pitchFamily="18" charset="-127"/>
                  <a:ea typeface="HY동녘B" pitchFamily="18" charset="-127"/>
                </a:rPr>
                <a:t>대출지원</a:t>
              </a:r>
            </a:p>
          </p:txBody>
        </p:sp>
        <p:sp>
          <p:nvSpPr>
            <p:cNvPr id="28" name="Text Box 6"/>
            <p:cNvSpPr txBox="1">
              <a:spLocks noChangeArrowheads="1"/>
            </p:cNvSpPr>
            <p:nvPr/>
          </p:nvSpPr>
          <p:spPr bwMode="auto">
            <a:xfrm>
              <a:off x="2249317" y="2177135"/>
              <a:ext cx="5905225" cy="6476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 latinLnBrk="0">
                <a:spcBef>
                  <a:spcPct val="20000"/>
                </a:spcBef>
                <a:buSzPct val="60000"/>
                <a:defRPr/>
              </a:pPr>
              <a:r>
                <a:rPr lang="ko-KR" altLang="en-US" dirty="0">
                  <a:latin typeface="HY동녘B" pitchFamily="18" charset="-127"/>
                  <a:ea typeface="HY동녘B" pitchFamily="18" charset="-127"/>
                </a:rPr>
                <a:t>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농업인</a:t>
              </a:r>
              <a:r>
                <a:rPr lang="en-US" altLang="ko-KR" sz="2400" dirty="0"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비농업인</a:t>
              </a:r>
              <a:r>
                <a:rPr lang="en-US" altLang="ko-KR" sz="2400" dirty="0"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sz="2400" dirty="0">
                  <a:latin typeface="HY동녘B" pitchFamily="18" charset="-127"/>
                  <a:ea typeface="HY동녘B" pitchFamily="18" charset="-127"/>
                </a:rPr>
                <a:t>농업법인 등</a:t>
              </a:r>
              <a:endParaRPr lang="ko-KR" altLang="en-US" sz="24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5873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3397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그 밖의 사유 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외부충격</a:t>
            </a:r>
            <a:r>
              <a:rPr lang="en-US" altLang="ko-KR" dirty="0">
                <a:latin typeface="HY헤드라인M" pitchFamily="18" charset="-127"/>
                <a:ea typeface="HY헤드라인M" pitchFamily="18" charset="-127"/>
              </a:rPr>
              <a:t>)</a:t>
            </a:r>
            <a:endParaRPr lang="ko-KR" altLang="en-US" dirty="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00063" y="1143000"/>
            <a:ext cx="8143875" cy="5500688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600" b="1">
                <a:solidFill>
                  <a:srgbClr val="000000"/>
                </a:solidFill>
                <a:latin typeface="HY동녘B" pitchFamily="18" charset="-127"/>
                <a:ea typeface="HY동녘B" pitchFamily="18" charset="-127"/>
              </a:rPr>
              <a:t> 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⑥  수출의 경우 수입제한 등으로 수출이 불가하거나 환율의 급락</a:t>
            </a:r>
            <a:r>
              <a:rPr lang="en-US" altLang="ko-KR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전년평균</a:t>
            </a:r>
          </a:p>
          <a:p>
            <a:pPr eaLnBrk="1" hangingPunct="1"/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       대비 </a:t>
            </a:r>
            <a:r>
              <a:rPr lang="en-US" altLang="ko-KR" sz="1800" b="1">
                <a:solidFill>
                  <a:srgbClr val="FF0000"/>
                </a:solidFill>
                <a:latin typeface="HY동녘B" pitchFamily="18" charset="-127"/>
                <a:ea typeface="HY울릉도L" pitchFamily="18" charset="-127"/>
              </a:rPr>
              <a:t>15% 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하락</a:t>
            </a:r>
            <a:r>
              <a:rPr lang="en-US" altLang="ko-KR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)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으로 손실이 발생한 경우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ko-KR" sz="1800" b="1">
                <a:solidFill>
                  <a:srgbClr val="006600"/>
                </a:solidFill>
              </a:rPr>
              <a:t>        - </a:t>
            </a:r>
            <a:r>
              <a:rPr lang="ko-KR" altLang="en-US" sz="1800" b="1">
                <a:solidFill>
                  <a:srgbClr val="006600"/>
                </a:solidFill>
              </a:rPr>
              <a:t>수입제한 관련 보도자료</a:t>
            </a:r>
            <a:r>
              <a:rPr lang="en-US" altLang="ko-KR" sz="1800" b="1">
                <a:solidFill>
                  <a:srgbClr val="006600"/>
                </a:solidFill>
              </a:rPr>
              <a:t>, </a:t>
            </a:r>
            <a:r>
              <a:rPr lang="ko-KR" altLang="en-US" sz="1800" b="1">
                <a:solidFill>
                  <a:srgbClr val="006600"/>
                </a:solidFill>
              </a:rPr>
              <a:t>환율 변동자료 등</a:t>
            </a:r>
          </a:p>
          <a:p>
            <a:pPr eaLnBrk="1" hangingPunct="1">
              <a:lnSpc>
                <a:spcPct val="135000"/>
              </a:lnSpc>
            </a:pPr>
            <a:endParaRPr lang="ko-KR" altLang="en-US" sz="1800" b="1">
              <a:solidFill>
                <a:srgbClr val="002060"/>
              </a:solidFill>
              <a:latin typeface="HY동녘B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80000"/>
              </a:lnSpc>
            </a:pP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0000"/>
                </a:solidFill>
                <a:latin typeface="HY동녘B" pitchFamily="18" charset="-127"/>
                <a:ea typeface="HY울릉도L" pitchFamily="18" charset="-127"/>
              </a:rPr>
              <a:t>⑦</a:t>
            </a:r>
            <a:r>
              <a:rPr lang="en-US" altLang="ko-KR" sz="1800" b="1">
                <a:solidFill>
                  <a:srgbClr val="000000"/>
                </a:solidFill>
                <a:latin typeface="HY동녘B" pitchFamily="18" charset="-127"/>
                <a:ea typeface="HY울릉도L" pitchFamily="18" charset="-127"/>
              </a:rPr>
              <a:t>  1</a:t>
            </a:r>
            <a:r>
              <a:rPr lang="ko-KR" altLang="en-US" sz="1800" b="1">
                <a:solidFill>
                  <a:srgbClr val="000000"/>
                </a:solidFill>
                <a:latin typeface="HY동녘B" pitchFamily="18" charset="-127"/>
                <a:ea typeface="HY울릉도L" pitchFamily="18" charset="-127"/>
              </a:rPr>
              <a:t>년</a:t>
            </a:r>
            <a:r>
              <a:rPr lang="ko-KR" altLang="en-US" sz="1800" b="1">
                <a:solidFill>
                  <a:srgbClr val="FF0000"/>
                </a:solidFill>
                <a:latin typeface="HY동녘B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이상 대출연체</a:t>
            </a:r>
            <a:r>
              <a:rPr lang="en-US" altLang="ko-KR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원금연체</a:t>
            </a:r>
            <a:r>
              <a:rPr lang="en-US" altLang="ko-KR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)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가 없었던 농업인이 지원 신청일 기준 </a:t>
            </a:r>
          </a:p>
          <a:p>
            <a:pPr eaLnBrk="1" hangingPunct="1"/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      최근 </a:t>
            </a:r>
            <a:r>
              <a:rPr lang="en-US" altLang="ko-KR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3</a:t>
            </a:r>
            <a:r>
              <a:rPr lang="ko-KR" altLang="en-US" sz="1800" b="1">
                <a:solidFill>
                  <a:srgbClr val="002060"/>
                </a:solidFill>
                <a:latin typeface="HY동녘B" pitchFamily="18" charset="-127"/>
                <a:ea typeface="HY울릉도L" pitchFamily="18" charset="-127"/>
              </a:rPr>
              <a:t>개월 이상 연체가 발생한 경우</a:t>
            </a:r>
          </a:p>
          <a:p>
            <a:pPr eaLnBrk="1" hangingPunct="1">
              <a:lnSpc>
                <a:spcPct val="135000"/>
              </a:lnSpc>
            </a:pPr>
            <a:r>
              <a:rPr lang="en-US" altLang="ko-KR" sz="1800" b="1">
                <a:solidFill>
                  <a:srgbClr val="006600"/>
                </a:solidFill>
              </a:rPr>
              <a:t>        - </a:t>
            </a:r>
            <a:r>
              <a:rPr lang="ko-KR" altLang="en-US" sz="1800" b="1">
                <a:solidFill>
                  <a:srgbClr val="006600"/>
                </a:solidFill>
              </a:rPr>
              <a:t>계좌별 거래내역 조회표 등 확인자료</a:t>
            </a:r>
          </a:p>
          <a:p>
            <a:pPr eaLnBrk="1" hangingPunct="1">
              <a:lnSpc>
                <a:spcPct val="135000"/>
              </a:lnSpc>
            </a:pPr>
            <a:endParaRPr lang="ko-KR" altLang="en-US" sz="1800" b="1">
              <a:solidFill>
                <a:srgbClr val="002060"/>
              </a:solidFill>
              <a:latin typeface="HY동녘B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80000"/>
              </a:lnSpc>
            </a:pPr>
            <a:r>
              <a:rPr lang="ko-KR" altLang="en-US" sz="1800" b="1">
                <a:solidFill>
                  <a:srgbClr val="262673"/>
                </a:solidFill>
                <a:latin typeface="HY동녘B" pitchFamily="18" charset="-127"/>
                <a:ea typeface="HY울릉도L" pitchFamily="18" charset="-127"/>
              </a:rPr>
              <a:t> ⑧  경영회생지원 농지매입사업의 지원대상자로 선정된 경우</a:t>
            </a:r>
          </a:p>
          <a:p>
            <a:pPr eaLnBrk="1" hangingPunct="1">
              <a:lnSpc>
                <a:spcPct val="115000"/>
              </a:lnSpc>
            </a:pPr>
            <a:r>
              <a:rPr lang="ko-KR" altLang="en-US" sz="1800" b="1">
                <a:solidFill>
                  <a:srgbClr val="FF0000"/>
                </a:solidFill>
                <a:latin typeface="HY동녘B" pitchFamily="18" charset="-127"/>
                <a:ea typeface="HY울릉도L" pitchFamily="18" charset="-127"/>
              </a:rPr>
              <a:t>       </a:t>
            </a:r>
            <a:r>
              <a:rPr lang="en-US" altLang="ko-KR" sz="1800" b="1">
                <a:solidFill>
                  <a:srgbClr val="006600"/>
                </a:solidFill>
              </a:rPr>
              <a:t>- “</a:t>
            </a:r>
            <a:r>
              <a:rPr lang="ko-KR" altLang="en-US" sz="1800" b="1">
                <a:solidFill>
                  <a:srgbClr val="006600"/>
                </a:solidFill>
              </a:rPr>
              <a:t>사업시행기관</a:t>
            </a:r>
            <a:r>
              <a:rPr lang="en-US" altLang="ko-KR" sz="1800" b="1">
                <a:solidFill>
                  <a:srgbClr val="006600"/>
                </a:solidFill>
              </a:rPr>
              <a:t>(</a:t>
            </a:r>
            <a:r>
              <a:rPr lang="ko-KR" altLang="en-US" sz="1800" b="1">
                <a:solidFill>
                  <a:srgbClr val="006600"/>
                </a:solidFill>
              </a:rPr>
              <a:t>한국농어촌공사</a:t>
            </a:r>
            <a:r>
              <a:rPr lang="en-US" altLang="ko-KR" sz="1800" b="1">
                <a:solidFill>
                  <a:srgbClr val="006600"/>
                </a:solidFill>
              </a:rPr>
              <a:t>)</a:t>
            </a:r>
            <a:r>
              <a:rPr lang="ko-KR" altLang="en-US" sz="1800" b="1">
                <a:solidFill>
                  <a:srgbClr val="006600"/>
                </a:solidFill>
              </a:rPr>
              <a:t>의 확인서</a:t>
            </a:r>
            <a:r>
              <a:rPr lang="en-US" altLang="ko-KR" sz="1800" b="1">
                <a:solidFill>
                  <a:srgbClr val="006600"/>
                </a:solidFill>
              </a:rPr>
              <a:t>” </a:t>
            </a:r>
            <a:r>
              <a:rPr lang="ko-KR" altLang="en-US" sz="1800" b="1">
                <a:solidFill>
                  <a:srgbClr val="006600"/>
                </a:solidFill>
              </a:rPr>
              <a:t>제출 필요</a:t>
            </a:r>
          </a:p>
          <a:p>
            <a:pPr eaLnBrk="1" hangingPunct="1">
              <a:lnSpc>
                <a:spcPct val="115000"/>
              </a:lnSpc>
            </a:pPr>
            <a:endParaRPr lang="ko-KR" altLang="en-US" sz="1800" b="1">
              <a:solidFill>
                <a:srgbClr val="006600"/>
              </a:solidFill>
            </a:endParaRPr>
          </a:p>
          <a:p>
            <a:pPr eaLnBrk="1" hangingPunct="1">
              <a:lnSpc>
                <a:spcPct val="170000"/>
              </a:lnSpc>
            </a:pPr>
            <a:r>
              <a:rPr lang="ko-KR" altLang="en-US" sz="1800" b="1">
                <a:solidFill>
                  <a:srgbClr val="000000"/>
                </a:solidFill>
                <a:latin typeface="HY동녘B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00FF"/>
                </a:solidFill>
                <a:latin typeface="HY동녘B" pitchFamily="18" charset="-127"/>
                <a:ea typeface="HY울릉도L" pitchFamily="18" charset="-127"/>
              </a:rPr>
              <a:t>⑨</a:t>
            </a:r>
            <a:r>
              <a:rPr lang="en-US" altLang="ko-KR" sz="1800" b="1">
                <a:solidFill>
                  <a:srgbClr val="0000FF"/>
                </a:solidFill>
                <a:latin typeface="HY동녘B" pitchFamily="18" charset="-127"/>
                <a:ea typeface="HY울릉도L" pitchFamily="18" charset="-127"/>
              </a:rPr>
              <a:t>  </a:t>
            </a:r>
            <a:r>
              <a:rPr lang="ko-KR" altLang="en-US" sz="1800" b="1">
                <a:solidFill>
                  <a:srgbClr val="0000FF"/>
                </a:solidFill>
                <a:latin typeface="HY동녘B" pitchFamily="18" charset="-127"/>
                <a:ea typeface="HY울릉도L" pitchFamily="18" charset="-127"/>
              </a:rPr>
              <a:t>기타 경영평가위원회에서 일시적 경영위기라고 인정하는 경우 등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9593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79388" y="908050"/>
            <a:ext cx="8713787" cy="5724525"/>
          </a:xfrm>
          <a:prstGeom prst="roundRect">
            <a:avLst>
              <a:gd name="adj" fmla="val 10917"/>
            </a:avLst>
          </a:prstGeom>
          <a:gradFill rotWithShape="1">
            <a:gsLst>
              <a:gs pos="0">
                <a:srgbClr val="0E3A5C">
                  <a:alpha val="50000"/>
                </a:srgbClr>
              </a:gs>
              <a:gs pos="100000">
                <a:srgbClr val="1E7EC6">
                  <a:alpha val="6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0000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188913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지원 제외자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611188" y="1196975"/>
            <a:ext cx="7604125" cy="4803775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006600"/>
                </a:solidFill>
                <a:latin typeface="신명조" pitchFamily="18" charset="-127"/>
                <a:ea typeface="신명조" pitchFamily="18" charset="-127"/>
              </a:rPr>
              <a:t> </a:t>
            </a:r>
            <a:r>
              <a:rPr lang="ko-KR" altLang="en-US" sz="24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○</a:t>
            </a:r>
            <a:r>
              <a:rPr lang="en-US" altLang="ko-KR" sz="24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“</a:t>
            </a:r>
            <a:r>
              <a:rPr lang="ko-KR" altLang="en-US" sz="24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본인 또는 배우자</a:t>
            </a:r>
            <a:r>
              <a:rPr lang="en-US" altLang="ko-KR" sz="24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”</a:t>
            </a:r>
            <a:r>
              <a:rPr lang="ko-KR" altLang="en-US" sz="24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가  </a:t>
            </a:r>
            <a:r>
              <a:rPr lang="ko-KR" altLang="en-US" sz="24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다음 요건에 해당하는 경우</a:t>
            </a:r>
            <a:endParaRPr lang="en-US" altLang="ko-KR" sz="2400" b="1">
              <a:solidFill>
                <a:srgbClr val="000000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30000"/>
              </a:lnSpc>
            </a:pPr>
            <a:r>
              <a:rPr lang="ko-KR" altLang="en-US" sz="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   </a:t>
            </a:r>
            <a:r>
              <a:rPr lang="ko-KR" altLang="en-US" sz="14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     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- </a:t>
            </a: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농업경영정보 미등록자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(`13</a:t>
            </a: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년부터 지원 제외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)</a:t>
            </a:r>
            <a:endParaRPr lang="en-US" altLang="ko-KR" sz="1000" b="1">
              <a:solidFill>
                <a:srgbClr val="0000FF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210000"/>
              </a:lnSpc>
            </a:pPr>
            <a:r>
              <a:rPr lang="ko-KR" altLang="en-US" sz="1800" b="1">
                <a:solidFill>
                  <a:srgbClr val="CC0000"/>
                </a:solidFill>
                <a:latin typeface="HY울릉도L" pitchFamily="18" charset="-127"/>
                <a:ea typeface="HY울릉도L" pitchFamily="18" charset="-127"/>
              </a:rPr>
              <a:t>   </a:t>
            </a:r>
            <a:r>
              <a:rPr lang="en-US" altLang="ko-KR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ⅰ)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협동조합</a:t>
            </a: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농협은행</a:t>
            </a: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상임 임</a:t>
            </a: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직원 및 공무원</a:t>
            </a: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공공기관 </a:t>
            </a:r>
            <a:endParaRPr lang="en-US" altLang="ko-KR" sz="2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210000"/>
              </a:lnSpc>
            </a:pP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재직자 중 정규직 근무자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ko-KR" sz="1800" b="1">
                <a:solidFill>
                  <a:srgbClr val="006600"/>
                </a:solidFill>
              </a:rPr>
              <a:t>       - </a:t>
            </a:r>
            <a:r>
              <a:rPr lang="ko-KR" altLang="en-US" sz="1800" b="1">
                <a:solidFill>
                  <a:srgbClr val="006600"/>
                </a:solidFill>
              </a:rPr>
              <a:t>확인서류 </a:t>
            </a:r>
            <a:r>
              <a:rPr lang="en-US" altLang="ko-KR" sz="1800" b="1">
                <a:solidFill>
                  <a:srgbClr val="006600"/>
                </a:solidFill>
              </a:rPr>
              <a:t>: </a:t>
            </a:r>
            <a:r>
              <a:rPr lang="ko-KR" altLang="en-US" sz="1800" b="1">
                <a:solidFill>
                  <a:srgbClr val="006600"/>
                </a:solidFill>
              </a:rPr>
              <a:t>건강보험자격득실확인서</a:t>
            </a:r>
            <a:endParaRPr lang="en-US" altLang="ko-KR" sz="1800" b="1">
              <a:solidFill>
                <a:srgbClr val="00660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ko-KR" sz="1800" b="1">
                <a:solidFill>
                  <a:srgbClr val="000000"/>
                </a:solidFill>
              </a:rPr>
              <a:t>   </a:t>
            </a:r>
            <a:r>
              <a:rPr lang="en-US" altLang="ko-KR" sz="2000" b="1">
                <a:solidFill>
                  <a:srgbClr val="000000"/>
                </a:solidFill>
              </a:rPr>
              <a:t>ⅱ</a:t>
            </a:r>
            <a:r>
              <a:rPr lang="en-US" altLang="ko-KR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)</a:t>
            </a: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비 농업용 부동산</a:t>
            </a:r>
            <a:r>
              <a:rPr lang="en-US" altLang="ko-KR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(1</a:t>
            </a:r>
            <a:r>
              <a:rPr lang="ko-KR" altLang="en-US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주택 제외 주택</a:t>
            </a:r>
            <a:r>
              <a:rPr lang="en-US" altLang="ko-KR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상가</a:t>
            </a:r>
            <a:r>
              <a:rPr lang="en-US" altLang="ko-KR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대지</a:t>
            </a:r>
            <a:r>
              <a:rPr lang="en-US" altLang="ko-KR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, </a:t>
            </a:r>
            <a:r>
              <a:rPr lang="ko-KR" altLang="en-US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잡종지</a:t>
            </a:r>
            <a:r>
              <a:rPr lang="en-US" altLang="ko-KR" sz="1800">
                <a:solidFill>
                  <a:srgbClr val="000000"/>
                </a:solidFill>
                <a:latin typeface="견고딕" pitchFamily="18" charset="-127"/>
                <a:ea typeface="견고딕" pitchFamily="18" charset="-127"/>
              </a:rPr>
              <a:t>)</a:t>
            </a: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또는 </a:t>
            </a:r>
            <a:endParaRPr lang="en-US" altLang="ko-KR" sz="2000" b="1">
              <a:solidFill>
                <a:srgbClr val="000000"/>
              </a:solidFill>
              <a:latin typeface="HY헤드라인M" pitchFamily="18" charset="-127"/>
              <a:ea typeface="HY헤드라인M" pitchFamily="18" charset="-127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ko-KR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         </a:t>
            </a:r>
            <a:r>
              <a:rPr lang="ko-KR" altLang="en-US" sz="2000" b="1">
                <a:solidFill>
                  <a:srgbClr val="000000"/>
                </a:solidFill>
                <a:latin typeface="HY헤드라인M" pitchFamily="18" charset="-127"/>
                <a:ea typeface="HY헤드라인M" pitchFamily="18" charset="-127"/>
              </a:rPr>
              <a:t>골프 회원권 보유자</a:t>
            </a:r>
            <a:r>
              <a:rPr lang="ko-KR" altLang="en-US" sz="18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다만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매도 곤란으로 빈집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농업용 창고 </a:t>
            </a:r>
          </a:p>
          <a:p>
            <a:pPr eaLnBrk="1" hangingPunct="1">
              <a:lnSpc>
                <a:spcPct val="105000"/>
              </a:lnSpc>
            </a:pP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         이용시 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농가주택은 주택보유 수에서 제외 가능</a:t>
            </a:r>
            <a:r>
              <a:rPr lang="en-US" altLang="ko-KR" sz="18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)</a:t>
            </a:r>
          </a:p>
          <a:p>
            <a:pPr eaLnBrk="1" hangingPunct="1">
              <a:lnSpc>
                <a:spcPct val="150000"/>
              </a:lnSpc>
            </a:pPr>
            <a:endParaRPr lang="en-US" altLang="ko-KR" sz="800" b="1">
              <a:solidFill>
                <a:srgbClr val="0000FF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ko-KR" sz="1800" b="1">
                <a:solidFill>
                  <a:srgbClr val="3333FF"/>
                </a:solidFill>
                <a:latin typeface="HY울릉도L" pitchFamily="18" charset="-127"/>
                <a:ea typeface="HY울릉도L" pitchFamily="18" charset="-127"/>
              </a:rPr>
              <a:t>      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※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비 농업용 부동산은  </a:t>
            </a:r>
            <a:r>
              <a:rPr lang="ko-KR" altLang="en-US" sz="1800" b="1">
                <a:solidFill>
                  <a:srgbClr val="000000"/>
                </a:solidFill>
                <a:latin typeface="Arial" pitchFamily="34" charset="0"/>
                <a:ea typeface="HY울릉도L" pitchFamily="18" charset="-127"/>
              </a:rPr>
              <a:t>“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지방세 세목별 과세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납세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)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증명서</a:t>
            </a:r>
            <a:endParaRPr lang="en-US" altLang="ko-KR" sz="1800" b="1">
              <a:solidFill>
                <a:srgbClr val="000000"/>
              </a:solidFill>
              <a:latin typeface="HY울릉도L" pitchFamily="18" charset="-127"/>
              <a:ea typeface="HY울릉도L" pitchFamily="18" charset="-127"/>
            </a:endParaRPr>
          </a:p>
          <a:p>
            <a:pPr eaLnBrk="1" hangingPunct="1">
              <a:lnSpc>
                <a:spcPct val="105000"/>
              </a:lnSpc>
            </a:pP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           (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재산세 과세 내역서 첨부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) </a:t>
            </a:r>
            <a:r>
              <a:rPr lang="en-US" altLang="ko-KR" sz="1800" b="1">
                <a:solidFill>
                  <a:srgbClr val="000000"/>
                </a:solidFill>
                <a:latin typeface="Arial" pitchFamily="34" charset="0"/>
                <a:ea typeface="HY울릉도L" pitchFamily="18" charset="-127"/>
              </a:rPr>
              <a:t>” 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로 확인</a:t>
            </a:r>
            <a:endParaRPr lang="en-US" altLang="ko-KR" sz="1800" b="1">
              <a:solidFill>
                <a:srgbClr val="000000"/>
              </a:solidFill>
              <a:latin typeface="HY울릉도L" pitchFamily="18" charset="-127"/>
              <a:ea typeface="HY울릉도L" pitchFamily="18" charset="-127"/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7568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179388" y="1125538"/>
            <a:ext cx="8713787" cy="5507037"/>
          </a:xfrm>
          <a:prstGeom prst="roundRect">
            <a:avLst>
              <a:gd name="adj" fmla="val 10917"/>
            </a:avLst>
          </a:prstGeom>
          <a:gradFill rotWithShape="1">
            <a:gsLst>
              <a:gs pos="0">
                <a:srgbClr val="0E3A5C">
                  <a:alpha val="50000"/>
                </a:srgbClr>
              </a:gs>
              <a:gs pos="100000">
                <a:srgbClr val="1E7EC6">
                  <a:alpha val="6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0000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3397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 dirty="0">
                <a:latin typeface="HY헤드라인M" pitchFamily="18" charset="-127"/>
                <a:ea typeface="HY헤드라인M" pitchFamily="18" charset="-127"/>
              </a:rPr>
              <a:t>지원 제외자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571500" y="1428750"/>
            <a:ext cx="7929563" cy="1785938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○  동 자금을 기 지원받은 자로 </a:t>
            </a:r>
            <a:r>
              <a:rPr lang="ko-KR" altLang="en-US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최종 지원일</a:t>
            </a:r>
            <a:r>
              <a:rPr lang="en-US" altLang="ko-KR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대출일</a:t>
            </a:r>
            <a:r>
              <a:rPr lang="en-US" altLang="ko-KR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)</a:t>
            </a:r>
            <a:r>
              <a:rPr lang="ko-KR" altLang="en-US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로부터 </a:t>
            </a:r>
            <a:r>
              <a:rPr lang="en-US" altLang="ko-KR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3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년</a:t>
            </a:r>
            <a:r>
              <a:rPr lang="ko-KR" altLang="en-US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이 </a:t>
            </a:r>
          </a:p>
          <a:p>
            <a:pPr eaLnBrk="1" hangingPunct="1">
              <a:lnSpc>
                <a:spcPct val="125000"/>
              </a:lnSpc>
            </a:pPr>
            <a:r>
              <a:rPr lang="ko-KR" altLang="en-US" sz="2000" b="1">
                <a:solidFill>
                  <a:srgbClr val="009900"/>
                </a:solidFill>
                <a:latin typeface="HY울릉도L" pitchFamily="18" charset="-127"/>
                <a:ea typeface="HY울릉도L" pitchFamily="18" charset="-127"/>
              </a:rPr>
              <a:t>     경과되지 아니한 자</a:t>
            </a:r>
            <a:r>
              <a:rPr lang="en-US" altLang="ko-KR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.</a:t>
            </a:r>
            <a:r>
              <a:rPr lang="en-US" altLang="ko-KR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   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en-US" altLang="ko-KR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단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극심한 자연재해로 인해 경영평가위원회에서 지원의결 경우 가능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)</a:t>
            </a: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571500" y="3643313"/>
            <a:ext cx="8001000" cy="2786062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0000FF"/>
                </a:solidFill>
                <a:latin typeface="HY울릉도L" pitchFamily="18" charset="-127"/>
                <a:ea typeface="HY울릉도L" pitchFamily="18" charset="-127"/>
              </a:rPr>
              <a:t>○ 그 밖의 실무상 지원하기 어려운 경우</a:t>
            </a:r>
          </a:p>
          <a:p>
            <a:pPr eaLnBrk="1" hangingPunct="1">
              <a:lnSpc>
                <a:spcPct val="140000"/>
              </a:lnSpc>
            </a:pP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   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- 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타행 또는 비농업용 대출금으로 인한 신용관리등록 대상자인 경우</a:t>
            </a:r>
          </a:p>
          <a:p>
            <a:pPr eaLnBrk="1" hangingPunct="1">
              <a:lnSpc>
                <a:spcPct val="140000"/>
              </a:lnSpc>
            </a:pP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   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-  </a:t>
            </a:r>
            <a:r>
              <a:rPr lang="ko-KR" altLang="en-US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채권보전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이  안되는 경우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   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- 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자산대비  </a:t>
            </a:r>
            <a:r>
              <a:rPr lang="ko-KR" altLang="en-US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부채비율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이  </a:t>
            </a:r>
            <a:r>
              <a:rPr lang="en-US" altLang="ko-KR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300%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를 초과하는 경우</a:t>
            </a: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  </a:t>
            </a:r>
          </a:p>
          <a:p>
            <a:pPr eaLnBrk="1" hangingPunct="1">
              <a:lnSpc>
                <a:spcPct val="150000"/>
              </a:lnSpc>
            </a:pP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   </a:t>
            </a:r>
            <a:r>
              <a:rPr lang="en-US" altLang="ko-KR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※</a:t>
            </a: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 법인 </a:t>
            </a:r>
            <a:r>
              <a:rPr lang="en-US" altLang="ko-KR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: </a:t>
            </a: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신청금액 </a:t>
            </a:r>
            <a:r>
              <a:rPr lang="en-US" altLang="ko-KR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1</a:t>
            </a: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억원 초과시 자본완전잠식인 경우 </a:t>
            </a:r>
            <a:r>
              <a:rPr lang="en-US" altLang="ko-KR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자산</a:t>
            </a:r>
            <a:r>
              <a:rPr lang="en-US" altLang="ko-KR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-</a:t>
            </a:r>
            <a:r>
              <a:rPr lang="ko-KR" altLang="en-US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부채≤</a:t>
            </a:r>
            <a:r>
              <a:rPr lang="en-US" altLang="ko-KR" sz="18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0)</a:t>
            </a:r>
            <a:endParaRPr lang="en-US" altLang="ko-KR" sz="1800" b="1">
              <a:solidFill>
                <a:srgbClr val="0000CC"/>
              </a:solidFill>
            </a:endParaRP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083962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179388" y="1125538"/>
            <a:ext cx="8964612" cy="5507037"/>
          </a:xfrm>
          <a:prstGeom prst="roundRect">
            <a:avLst>
              <a:gd name="adj" fmla="val 10917"/>
            </a:avLst>
          </a:prstGeom>
          <a:gradFill rotWithShape="1">
            <a:gsLst>
              <a:gs pos="0">
                <a:srgbClr val="0E3A5C">
                  <a:alpha val="50000"/>
                </a:srgbClr>
              </a:gs>
              <a:gs pos="100000">
                <a:srgbClr val="1E7EC6">
                  <a:alpha val="60001"/>
                </a:srgb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endParaRPr lang="ko-KR" altLang="ko-KR" sz="1800">
              <a:solidFill>
                <a:srgbClr val="000000"/>
              </a:solidFill>
            </a:endParaRPr>
          </a:p>
        </p:txBody>
      </p:sp>
      <p:sp>
        <p:nvSpPr>
          <p:cNvPr id="4" name="Text Box 25"/>
          <p:cNvSpPr txBox="1">
            <a:spLocks noChangeArrowheads="1"/>
          </p:cNvSpPr>
          <p:nvPr/>
        </p:nvSpPr>
        <p:spPr bwMode="auto">
          <a:xfrm>
            <a:off x="0" y="339725"/>
            <a:ext cx="914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ko-KR" altLang="en-US">
                <a:latin typeface="HY헤드라인M" pitchFamily="18" charset="-127"/>
                <a:ea typeface="HY헤드라인M" pitchFamily="18" charset="-127"/>
              </a:rPr>
              <a:t>지원대상자금</a:t>
            </a:r>
          </a:p>
        </p:txBody>
      </p:sp>
      <p:sp>
        <p:nvSpPr>
          <p:cNvPr id="7" name="AutoShape 15"/>
          <p:cNvSpPr>
            <a:spLocks noChangeArrowheads="1"/>
          </p:cNvSpPr>
          <p:nvPr/>
        </p:nvSpPr>
        <p:spPr bwMode="auto">
          <a:xfrm>
            <a:off x="611188" y="1484313"/>
            <a:ext cx="7715250" cy="4752975"/>
          </a:xfrm>
          <a:prstGeom prst="roundRect">
            <a:avLst>
              <a:gd name="adj" fmla="val 3958"/>
            </a:avLst>
          </a:prstGeom>
          <a:solidFill>
            <a:schemeClr val="bg1"/>
          </a:solidFill>
          <a:ln w="9525">
            <a:solidFill>
              <a:srgbClr val="808080"/>
            </a:solidFill>
            <a:round/>
            <a:headEnd/>
            <a:tailEnd/>
          </a:ln>
          <a:effectLst>
            <a:outerShdw dist="40161" dir="4293903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① 농협은행  및  농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·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축협의</a:t>
            </a:r>
            <a:r>
              <a:rPr lang="ko-KR" altLang="en-US" sz="2000" b="1">
                <a:solidFill>
                  <a:srgbClr val="3333FF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농업용대출 원리금</a:t>
            </a:r>
          </a:p>
          <a:p>
            <a:pPr eaLnBrk="1" hangingPunct="1">
              <a:lnSpc>
                <a:spcPct val="85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 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-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신청일 기준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할부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)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상환기일 도래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향후 </a:t>
            </a:r>
            <a:r>
              <a:rPr lang="en-US" altLang="ko-KR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3</a:t>
            </a:r>
            <a:r>
              <a:rPr lang="ko-KR" altLang="en-US" sz="18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년이내 도래할 자금</a:t>
            </a:r>
          </a:p>
          <a:p>
            <a:pPr eaLnBrk="1" hangingPunct="1">
              <a:lnSpc>
                <a:spcPct val="1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② 협동조합</a:t>
            </a:r>
            <a:r>
              <a:rPr lang="ko-KR" altLang="en-US" sz="2000" b="1">
                <a:solidFill>
                  <a:srgbClr val="FF0066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경제사업 연체채무</a:t>
            </a:r>
            <a:r>
              <a:rPr lang="ko-KR" altLang="en-US" sz="2000" b="1">
                <a:solidFill>
                  <a:srgbClr val="FF0066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및</a:t>
            </a:r>
            <a:r>
              <a:rPr lang="ko-KR" altLang="en-US" sz="2000" b="1">
                <a:solidFill>
                  <a:srgbClr val="FF0066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일반회사 연체 사료대금</a:t>
            </a:r>
          </a:p>
          <a:p>
            <a:pPr eaLnBrk="1" hangingPunct="1">
              <a:lnSpc>
                <a:spcPct val="1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③</a:t>
            </a:r>
            <a:r>
              <a:rPr lang="ko-KR" altLang="en-US" sz="2000" b="1">
                <a:solidFill>
                  <a:srgbClr val="3333FF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`01.1.8 </a:t>
            </a:r>
            <a:r>
              <a:rPr lang="ko-KR" altLang="en-US" sz="18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이후</a:t>
            </a:r>
            <a:r>
              <a:rPr lang="ko-KR" altLang="en-US" sz="2000" b="1">
                <a:solidFill>
                  <a:srgbClr val="3333FF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타 대출금으로 대위변제 한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할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)</a:t>
            </a:r>
            <a:r>
              <a:rPr lang="en-US" altLang="ko-KR" sz="2000" b="1">
                <a:solidFill>
                  <a:srgbClr val="3333FF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농업용자금</a:t>
            </a:r>
          </a:p>
          <a:p>
            <a:pPr eaLnBrk="1" hangingPunct="1">
              <a:lnSpc>
                <a:spcPct val="1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④ 행정기관이 사실 확인한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피해복구자금</a:t>
            </a:r>
          </a:p>
          <a:p>
            <a:pPr eaLnBrk="1" hangingPunct="1">
              <a:lnSpc>
                <a:spcPct val="18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⑤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1</a:t>
            </a:r>
            <a:r>
              <a:rPr lang="ko-KR" altLang="en-US" sz="2000" b="1">
                <a:solidFill>
                  <a:srgbClr val="FF0000"/>
                </a:solidFill>
                <a:latin typeface="HY울릉도L" pitchFamily="18" charset="-127"/>
                <a:ea typeface="HY울릉도L" pitchFamily="18" charset="-127"/>
              </a:rPr>
              <a:t>회전 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운전자금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(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최고한도 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500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백만원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) 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및 시설</a:t>
            </a:r>
            <a:r>
              <a:rPr lang="en-US" altLang="ko-KR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, </a:t>
            </a:r>
            <a:r>
              <a:rPr lang="ko-KR" altLang="en-US" sz="2000" b="1">
                <a:solidFill>
                  <a:srgbClr val="0000CC"/>
                </a:solidFill>
                <a:latin typeface="HY울릉도L" pitchFamily="18" charset="-127"/>
                <a:ea typeface="HY울릉도L" pitchFamily="18" charset="-127"/>
              </a:rPr>
              <a:t>개보수 자금</a:t>
            </a:r>
          </a:p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333399"/>
              </a:buClr>
              <a:buFont typeface="Wingdings" pitchFamily="2" charset="2"/>
              <a:buNone/>
            </a:pPr>
            <a:r>
              <a:rPr lang="en-US" altLang="ko-KR" sz="2000" b="1">
                <a:solidFill>
                  <a:srgbClr val="006600"/>
                </a:solidFill>
                <a:latin typeface="HY울릉도L" pitchFamily="18" charset="-127"/>
                <a:ea typeface="HY울릉도L" pitchFamily="18" charset="-127"/>
              </a:rPr>
              <a:t> </a:t>
            </a:r>
            <a:r>
              <a:rPr lang="en-US" altLang="ko-KR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※ </a:t>
            </a:r>
            <a:r>
              <a:rPr lang="ko-KR" altLang="en-US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부부 공동 경영 시 ①</a:t>
            </a:r>
            <a:r>
              <a:rPr lang="en-US" altLang="ko-KR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~④</a:t>
            </a:r>
            <a:r>
              <a:rPr lang="ko-KR" altLang="en-US" sz="2000" b="1">
                <a:solidFill>
                  <a:srgbClr val="000000"/>
                </a:solidFill>
                <a:latin typeface="HY울릉도L" pitchFamily="18" charset="-127"/>
                <a:ea typeface="HY울릉도L" pitchFamily="18" charset="-127"/>
              </a:rPr>
              <a:t>자금에 배우자분 포함 가능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1734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14282" y="404664"/>
            <a:ext cx="569628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농업금융컨설팅 </a:t>
            </a:r>
            <a:r>
              <a:rPr lang="en-US" altLang="ko-KR" sz="3200" b="1" dirty="0" smtClean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?</a:t>
            </a:r>
            <a:endParaRPr lang="ko-KR" altLang="en-US" sz="3200" b="1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692275" y="1598613"/>
            <a:ext cx="5778500" cy="206216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 indent="-3810" algn="ctr" fontAlgn="b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  <a:tab pos="368300" algn="l"/>
              </a:tabLst>
              <a:defRPr/>
            </a:pPr>
            <a:r>
              <a:rPr lang="ko-KR" altLang="en-US" sz="2000" kern="0" spc="1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농업경영컨설팅과 </a:t>
            </a:r>
            <a:r>
              <a:rPr lang="ko-KR" altLang="en-US" sz="2000" kern="0" spc="10" dirty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농업자금을 연계하여 </a:t>
            </a:r>
            <a:endParaRPr lang="en-US" altLang="ko-KR" sz="2000" kern="0" spc="10" dirty="0" smtClean="0">
              <a:solidFill>
                <a:srgbClr val="003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3810" algn="ctr" fontAlgn="b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  <a:tab pos="368300" algn="l"/>
              </a:tabLst>
              <a:defRPr/>
            </a:pPr>
            <a:r>
              <a:rPr lang="ko-KR" altLang="en-US" sz="2000" kern="0" spc="2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사업계획 </a:t>
            </a:r>
            <a:r>
              <a:rPr lang="ko-KR" altLang="en-US" sz="2000" kern="0" spc="20" dirty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수립에서 실행</a:t>
            </a:r>
            <a:r>
              <a:rPr lang="en-US" altLang="ko-KR" sz="2000" kern="0" spc="20" dirty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, </a:t>
            </a:r>
            <a:r>
              <a:rPr lang="ko-KR" altLang="en-US" sz="2000" kern="0" spc="2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농장 </a:t>
            </a:r>
            <a:r>
              <a:rPr lang="ko-KR" altLang="en-US" sz="2000" kern="0" spc="10" dirty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경영진단까지 </a:t>
            </a:r>
            <a:endParaRPr lang="en-US" altLang="ko-KR" sz="2000" kern="0" spc="10" dirty="0" smtClean="0">
              <a:solidFill>
                <a:srgbClr val="003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3810" algn="ctr" fontAlgn="b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  <a:tab pos="368300" algn="l"/>
              </a:tabLst>
              <a:defRPr/>
            </a:pPr>
            <a:r>
              <a:rPr lang="ko-KR" altLang="en-US" sz="2000" kern="0" spc="10" dirty="0" err="1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농업인에</a:t>
            </a:r>
            <a:r>
              <a:rPr lang="ko-KR" altLang="en-US" sz="2000" kern="0" spc="1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맞춤형 </a:t>
            </a:r>
            <a:r>
              <a:rPr lang="ko-KR" altLang="en-US" sz="2000" kern="0" spc="10" dirty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지도금융을 제공하기 위한 </a:t>
            </a:r>
            <a:endParaRPr lang="en-US" altLang="ko-KR" sz="2000" kern="0" spc="10" dirty="0" smtClean="0">
              <a:solidFill>
                <a:srgbClr val="003F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  <a:p>
            <a:pPr indent="-3810" algn="ctr" fontAlgn="b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tabLst>
                <a:tab pos="215900" algn="l"/>
                <a:tab pos="368300" algn="l"/>
              </a:tabLst>
              <a:defRPr/>
            </a:pPr>
            <a:r>
              <a:rPr lang="ko-KR" altLang="en-US" sz="2000" kern="0" spc="1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농협의</a:t>
            </a:r>
            <a:r>
              <a:rPr lang="ko-KR" altLang="en-US" sz="2000" kern="0" spc="2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 </a:t>
            </a:r>
            <a:r>
              <a:rPr lang="ko-KR" altLang="en-US" sz="2000" kern="0" spc="20" dirty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농장 재무컨설팅 </a:t>
            </a:r>
            <a:r>
              <a:rPr lang="ko-KR" altLang="en-US" sz="2000" kern="0" spc="20" dirty="0" smtClean="0">
                <a:solidFill>
                  <a:srgbClr val="003F00"/>
                </a:solidFill>
                <a:latin typeface="HY헤드라인M" panose="02030600000101010101" pitchFamily="18" charset="-127"/>
                <a:ea typeface="HY헤드라인M" panose="02030600000101010101" pitchFamily="18" charset="-127"/>
              </a:rPr>
              <a:t>서비스</a:t>
            </a:r>
            <a:endParaRPr lang="ko-KR" altLang="en-US" sz="1400" kern="0" dirty="0">
              <a:solidFill>
                <a:srgbClr val="000000"/>
              </a:solidFill>
              <a:latin typeface="HY헤드라인M" panose="02030600000101010101" pitchFamily="18" charset="-127"/>
              <a:ea typeface="HY헤드라인M" panose="02030600000101010101" pitchFamily="18" charset="-127"/>
            </a:endParaRPr>
          </a:p>
        </p:txBody>
      </p:sp>
      <p:sp>
        <p:nvSpPr>
          <p:cNvPr id="99332" name="Rectangle 36"/>
          <p:cNvSpPr>
            <a:spLocks noChangeArrowheads="1"/>
          </p:cNvSpPr>
          <p:nvPr/>
        </p:nvSpPr>
        <p:spPr bwMode="auto">
          <a:xfrm flipV="1">
            <a:off x="3071813" y="1312863"/>
            <a:ext cx="6072187" cy="444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Times New Roman" pitchFamily="18" charset="0"/>
              <a:ea typeface="MD아트체" pitchFamily="18" charset="-127"/>
            </a:endParaRPr>
          </a:p>
        </p:txBody>
      </p:sp>
      <p:sp>
        <p:nvSpPr>
          <p:cNvPr id="99333" name="Rectangle 2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sp>
        <p:nvSpPr>
          <p:cNvPr id="99334" name="_x218953040"/>
          <p:cNvSpPr>
            <a:spLocks noChangeArrowheads="1"/>
          </p:cNvSpPr>
          <p:nvPr/>
        </p:nvSpPr>
        <p:spPr bwMode="auto">
          <a:xfrm>
            <a:off x="1835150" y="4151313"/>
            <a:ext cx="1970088" cy="482600"/>
          </a:xfrm>
          <a:prstGeom prst="rect">
            <a:avLst/>
          </a:prstGeom>
          <a:solidFill>
            <a:srgbClr val="CCFF99"/>
          </a:solidFill>
          <a:ln w="19050">
            <a:solidFill>
              <a:srgbClr val="FF9966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2400" b="1">
                <a:solidFill>
                  <a:srgbClr val="FF0808"/>
                </a:solidFill>
                <a:latin typeface="굴림" pitchFamily="50" charset="-127"/>
                <a:ea typeface="휴먼모음T" pitchFamily="18" charset="-127"/>
                <a:cs typeface="굴림" pitchFamily="50" charset="-127"/>
              </a:rPr>
              <a:t>농업경영컨설팅</a:t>
            </a:r>
            <a:endParaRPr lang="ko-KR" altLang="ko-KR" sz="2400">
              <a:solidFill>
                <a:srgbClr val="000000"/>
              </a:solidFill>
              <a:latin typeface="굴림" pitchFamily="50" charset="-127"/>
              <a:ea typeface="휴먼모음T" pitchFamily="18" charset="-127"/>
              <a:cs typeface="굴림" pitchFamily="50" charset="-127"/>
            </a:endParaRPr>
          </a:p>
        </p:txBody>
      </p:sp>
      <p:sp>
        <p:nvSpPr>
          <p:cNvPr id="99335" name="_x218953760"/>
          <p:cNvSpPr>
            <a:spLocks noChangeArrowheads="1"/>
          </p:cNvSpPr>
          <p:nvPr/>
        </p:nvSpPr>
        <p:spPr bwMode="auto">
          <a:xfrm>
            <a:off x="1849438" y="5297488"/>
            <a:ext cx="1955800" cy="514350"/>
          </a:xfrm>
          <a:prstGeom prst="rect">
            <a:avLst/>
          </a:prstGeom>
          <a:solidFill>
            <a:srgbClr val="FFDEB2"/>
          </a:solidFill>
          <a:ln w="19050">
            <a:solidFill>
              <a:srgbClr val="0066FF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2400" b="1">
                <a:solidFill>
                  <a:srgbClr val="1010B5"/>
                </a:solidFill>
                <a:latin typeface="굴림" pitchFamily="50" charset="-127"/>
                <a:ea typeface="휴먼모음T" pitchFamily="18" charset="-127"/>
                <a:cs typeface="굴림" pitchFamily="50" charset="-127"/>
              </a:rPr>
              <a:t>농업자금대출</a:t>
            </a:r>
            <a:endParaRPr lang="ko-KR" altLang="ko-KR" sz="2400">
              <a:solidFill>
                <a:srgbClr val="000000"/>
              </a:solidFill>
              <a:latin typeface="굴림" pitchFamily="50" charset="-127"/>
              <a:ea typeface="휴먼모음T" pitchFamily="18" charset="-127"/>
              <a:cs typeface="굴림" pitchFamily="50" charset="-127"/>
            </a:endParaRPr>
          </a:p>
        </p:txBody>
      </p:sp>
      <p:pic>
        <p:nvPicPr>
          <p:cNvPr id="99337" name="_x218952480" descr="DRW000018ac28f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463" y="4633913"/>
            <a:ext cx="596900" cy="59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9338" name="_x218001632"/>
          <p:cNvSpPr>
            <a:spLocks noChangeArrowheads="1"/>
          </p:cNvSpPr>
          <p:nvPr/>
        </p:nvSpPr>
        <p:spPr bwMode="auto">
          <a:xfrm>
            <a:off x="2598738" y="4743450"/>
            <a:ext cx="431800" cy="431800"/>
          </a:xfrm>
          <a:custGeom>
            <a:avLst/>
            <a:gdLst>
              <a:gd name="T0" fmla="*/ 2147483647 w 114"/>
              <a:gd name="T1" fmla="*/ 0 h 101"/>
              <a:gd name="T2" fmla="*/ 2147483647 w 114"/>
              <a:gd name="T3" fmla="*/ 2147483647 h 101"/>
              <a:gd name="T4" fmla="*/ 0 w 114"/>
              <a:gd name="T5" fmla="*/ 2147483647 h 101"/>
              <a:gd name="T6" fmla="*/ 0 w 114"/>
              <a:gd name="T7" fmla="*/ 2147483647 h 101"/>
              <a:gd name="T8" fmla="*/ 2147483647 w 114"/>
              <a:gd name="T9" fmla="*/ 2147483647 h 101"/>
              <a:gd name="T10" fmla="*/ 2147483647 w 114"/>
              <a:gd name="T11" fmla="*/ 2147483647 h 101"/>
              <a:gd name="T12" fmla="*/ 2147483647 w 114"/>
              <a:gd name="T13" fmla="*/ 2147483647 h 101"/>
              <a:gd name="T14" fmla="*/ 2147483647 w 114"/>
              <a:gd name="T15" fmla="*/ 2147483647 h 101"/>
              <a:gd name="T16" fmla="*/ 2147483647 w 114"/>
              <a:gd name="T17" fmla="*/ 2147483647 h 101"/>
              <a:gd name="T18" fmla="*/ 2147483647 w 114"/>
              <a:gd name="T19" fmla="*/ 2147483647 h 101"/>
              <a:gd name="T20" fmla="*/ 2147483647 w 114"/>
              <a:gd name="T21" fmla="*/ 2147483647 h 101"/>
              <a:gd name="T22" fmla="*/ 2147483647 w 114"/>
              <a:gd name="T23" fmla="*/ 0 h 101"/>
              <a:gd name="T24" fmla="*/ 2147483647 w 114"/>
              <a:gd name="T25" fmla="*/ 0 h 10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14" h="101">
                <a:moveTo>
                  <a:pt x="29" y="0"/>
                </a:moveTo>
                <a:lnTo>
                  <a:pt x="29" y="24"/>
                </a:lnTo>
                <a:lnTo>
                  <a:pt x="0" y="24"/>
                </a:lnTo>
                <a:lnTo>
                  <a:pt x="0" y="76"/>
                </a:lnTo>
                <a:lnTo>
                  <a:pt x="29" y="76"/>
                </a:lnTo>
                <a:lnTo>
                  <a:pt x="29" y="101"/>
                </a:lnTo>
                <a:lnTo>
                  <a:pt x="86" y="101"/>
                </a:lnTo>
                <a:lnTo>
                  <a:pt x="86" y="76"/>
                </a:lnTo>
                <a:lnTo>
                  <a:pt x="114" y="76"/>
                </a:lnTo>
                <a:lnTo>
                  <a:pt x="114" y="24"/>
                </a:lnTo>
                <a:lnTo>
                  <a:pt x="86" y="24"/>
                </a:lnTo>
                <a:lnTo>
                  <a:pt x="86" y="0"/>
                </a:lnTo>
                <a:lnTo>
                  <a:pt x="29" y="0"/>
                </a:lnTo>
              </a:path>
            </a:pathLst>
          </a:custGeom>
          <a:solidFill>
            <a:srgbClr val="7F7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46" name="포인트가 7개인 별 45"/>
          <p:cNvSpPr/>
          <p:nvPr/>
        </p:nvSpPr>
        <p:spPr>
          <a:xfrm>
            <a:off x="5407025" y="4113213"/>
            <a:ext cx="2063750" cy="1663700"/>
          </a:xfrm>
          <a:prstGeom prst="star7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400" dirty="0">
              <a:solidFill>
                <a:prstClr val="black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 err="1">
                <a:solidFill>
                  <a:prstClr val="black"/>
                </a:solidFill>
                <a:ea typeface="휴먼모음T" panose="02030504000101010101" pitchFamily="18" charset="-127"/>
              </a:rPr>
              <a:t>맞</a:t>
            </a:r>
            <a:r>
              <a:rPr kumimoji="0" lang="ko-KR" altLang="en-US" sz="2000" b="1" dirty="0">
                <a:solidFill>
                  <a:prstClr val="black"/>
                </a:solidFill>
                <a:ea typeface="휴먼모음T" panose="02030504000101010101" pitchFamily="18" charset="-127"/>
              </a:rPr>
              <a:t> 춤 형</a:t>
            </a:r>
            <a:endParaRPr kumimoji="0" lang="en-US" altLang="ko-KR" sz="2000" b="1" dirty="0">
              <a:solidFill>
                <a:prstClr val="black"/>
              </a:solidFill>
              <a:ea typeface="휴먼모음T" panose="02030504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b="1" dirty="0">
                <a:solidFill>
                  <a:prstClr val="black"/>
                </a:solidFill>
                <a:ea typeface="휴먼모음T" panose="02030504000101010101" pitchFamily="18" charset="-127"/>
              </a:rPr>
              <a:t>농업금융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0681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14281" y="395953"/>
            <a:ext cx="4865011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농업금융컨설팅 분야</a:t>
            </a:r>
            <a:endParaRPr lang="ko-KR" altLang="en-US" sz="3200" b="1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00355" name="Rectangle 36"/>
          <p:cNvSpPr>
            <a:spLocks noChangeArrowheads="1"/>
          </p:cNvSpPr>
          <p:nvPr/>
        </p:nvSpPr>
        <p:spPr bwMode="auto">
          <a:xfrm flipV="1">
            <a:off x="3071813" y="1312863"/>
            <a:ext cx="6072187" cy="444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Times New Roman" pitchFamily="18" charset="0"/>
              <a:ea typeface="MD아트체" pitchFamily="18" charset="-127"/>
            </a:endParaRPr>
          </a:p>
        </p:txBody>
      </p:sp>
      <p:sp>
        <p:nvSpPr>
          <p:cNvPr id="10035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sp>
        <p:nvSpPr>
          <p:cNvPr id="100357" name="Rectangle 32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611188" y="1989138"/>
          <a:ext cx="7975600" cy="38163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76164"/>
                <a:gridCol w="5599436"/>
              </a:tblGrid>
              <a:tr h="63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컨설팅 분야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solidFill>
                            <a:srgbClr val="C00000"/>
                          </a:solidFill>
                          <a:latin typeface="HY수평선B" panose="02030600000101010101" pitchFamily="18" charset="-127"/>
                          <a:ea typeface="HY수평선B" panose="02030600000101010101" pitchFamily="18" charset="-127"/>
                        </a:rPr>
                        <a:t>컨설팅 내용</a:t>
                      </a:r>
                      <a:endParaRPr lang="ko-KR" altLang="en-US" sz="2000" dirty="0">
                        <a:solidFill>
                          <a:srgbClr val="C00000"/>
                        </a:solidFill>
                        <a:latin typeface="HY수평선B" panose="02030600000101010101" pitchFamily="18" charset="-127"/>
                        <a:ea typeface="HY수평선B" panose="02030600000101010101" pitchFamily="18" charset="-127"/>
                      </a:endParaRPr>
                    </a:p>
                  </a:txBody>
                  <a:tcPr marL="91436" marR="91436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농장 경영진단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 농장 경영실태 분석 ⇒ 구체적 개선대책 제안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사업타당성 분석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 사업계획안 분석 ⇒ 실효성 있는 사업계획 제안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귀농∙</a:t>
                      </a:r>
                      <a:r>
                        <a:rPr lang="en-US" altLang="ko-KR" sz="1800" b="1" dirty="0" smtClean="0">
                          <a:ea typeface="함초롬바탕 확장" panose="02030504000101010101" pitchFamily="18" charset="-127"/>
                        </a:rPr>
                        <a:t>6</a:t>
                      </a:r>
                      <a:r>
                        <a:rPr lang="ko-KR" altLang="en-US" sz="1800" b="1" dirty="0" err="1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차산업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 창업설계</a:t>
                      </a:r>
                      <a:r>
                        <a:rPr lang="en-US" altLang="ko-KR" sz="1800" b="1" dirty="0" smtClean="0">
                          <a:ea typeface="함초롬바탕 확장" panose="02030504000101010101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사업계획 수립∙실행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농업자금 상담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 경영진단</a:t>
                      </a:r>
                      <a:r>
                        <a:rPr lang="en-US" altLang="ko-KR" sz="1800" b="1" dirty="0" smtClean="0">
                          <a:ea typeface="함초롬바탕 확장" panose="02030504000101010101" pitchFamily="18" charset="-127"/>
                        </a:rPr>
                        <a:t>, </a:t>
                      </a:r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사업타당성 분석을 통한 맞춤형 자금상담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</a:tr>
              <a:tr h="63605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농장 회계프로그램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 알차니</a:t>
                      </a:r>
                      <a:r>
                        <a:rPr lang="en-US" altLang="ko-KR" sz="1800" b="1" dirty="0" smtClean="0">
                          <a:ea typeface="함초롬바탕 확장" panose="02030504000101010101" pitchFamily="18" charset="-127"/>
                        </a:rPr>
                        <a:t>(</a:t>
                      </a:r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회계프로그램</a:t>
                      </a:r>
                      <a:r>
                        <a:rPr lang="en-US" altLang="ko-KR" sz="1800" b="1" dirty="0" smtClean="0">
                          <a:ea typeface="함초롬바탕 확장" panose="02030504000101010101" pitchFamily="18" charset="-127"/>
                        </a:rPr>
                        <a:t>) </a:t>
                      </a:r>
                      <a:r>
                        <a:rPr lang="ko-KR" altLang="en-US" sz="1800" b="1" dirty="0" smtClean="0">
                          <a:latin typeface="함초롬바탕 확장" panose="02030504000101010101" pitchFamily="18" charset="-127"/>
                          <a:ea typeface="함초롬바탕 확장" panose="02030504000101010101" pitchFamily="18" charset="-127"/>
                        </a:rPr>
                        <a:t>보급 및 사용방법 안내</a:t>
                      </a:r>
                      <a:endParaRPr lang="ko-KR" altLang="en-US" sz="1800" b="1" dirty="0">
                        <a:latin typeface="함초롬바탕 확장" panose="02030504000101010101" pitchFamily="18" charset="-127"/>
                        <a:ea typeface="함초롬바탕 확장" panose="02030504000101010101" pitchFamily="18" charset="-127"/>
                      </a:endParaRPr>
                    </a:p>
                  </a:txBody>
                  <a:tcPr marL="91436" marR="91436" marT="45719" marB="45719"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678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14282" y="323945"/>
            <a:ext cx="529382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농업금융컨설팅 필요성</a:t>
            </a:r>
            <a:endParaRPr lang="ko-KR" altLang="en-US" sz="3200" b="1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01379" name="Rectangle 36"/>
          <p:cNvSpPr>
            <a:spLocks noChangeArrowheads="1"/>
          </p:cNvSpPr>
          <p:nvPr/>
        </p:nvSpPr>
        <p:spPr bwMode="auto">
          <a:xfrm flipV="1">
            <a:off x="3071813" y="1312863"/>
            <a:ext cx="6072187" cy="444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Times New Roman" pitchFamily="18" charset="0"/>
              <a:ea typeface="MD아트체" pitchFamily="18" charset="-127"/>
            </a:endParaRPr>
          </a:p>
        </p:txBody>
      </p:sp>
      <p:graphicFrame>
        <p:nvGraphicFramePr>
          <p:cNvPr id="3" name="표 2"/>
          <p:cNvGraphicFramePr>
            <a:graphicFrameLocks noGrp="1"/>
          </p:cNvGraphicFramePr>
          <p:nvPr/>
        </p:nvGraphicFramePr>
        <p:xfrm>
          <a:off x="1187450" y="3000375"/>
          <a:ext cx="6769100" cy="3452813"/>
        </p:xfrm>
        <a:graphic>
          <a:graphicData uri="http://schemas.openxmlformats.org/drawingml/2006/table">
            <a:tbl>
              <a:tblPr/>
              <a:tblGrid>
                <a:gridCol w="6769100"/>
              </a:tblGrid>
              <a:tr h="3452813">
                <a:tc>
                  <a:txBody>
                    <a:bodyPr/>
                    <a:lstStyle/>
                    <a:p>
                      <a:pPr marL="342900" marR="0" lvl="0" indent="-3429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ko-KR" altLang="en-US" sz="1800" b="1" kern="0" spc="-6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농장의 실제 수익에 대한 정확한 이해 → 계량화</a:t>
                      </a:r>
                      <a:r>
                        <a:rPr lang="en-US" altLang="ko-KR" sz="1800" b="1" kern="0" spc="-60" dirty="0" smtClean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800" b="1" kern="0" spc="-60" dirty="0" smtClean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가공수익 </a:t>
                      </a:r>
                      <a:r>
                        <a:rPr lang="ko-KR" altLang="en-US" sz="1800" b="1" kern="0" spc="-6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제거</a:t>
                      </a:r>
                      <a:endParaRPr lang="ko-KR" altLang="en-US" sz="1800" b="1" kern="0" spc="0" dirty="0">
                        <a:solidFill>
                          <a:srgbClr val="000000"/>
                        </a:solidFill>
                        <a:effectLst/>
                        <a:latin typeface="함초롬바탕" panose="02030504000101010101" pitchFamily="18" charset="-127"/>
                        <a:ea typeface="함초롬바탕" panose="02030504000101010101" pitchFamily="18" charset="-127"/>
                        <a:cs typeface="함초롬바탕" panose="02030504000101010101" pitchFamily="18" charset="-127"/>
                      </a:endParaRPr>
                    </a:p>
                    <a:p>
                      <a:pPr marL="342900" marR="0" lvl="0" indent="-3429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계획경영 → 낭비요소 제거 → 농업수지 개선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신규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투자안의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경제성 분석 → 효율적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투자안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선택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소요자금 상담 → 최적의 맞춤형 농업자금 안내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경영장부 작성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(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회계 프로그램 활용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)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→ 효율적 경영관리</a:t>
                      </a:r>
                    </a:p>
                    <a:p>
                      <a:pPr marL="342900" marR="0" lvl="0" indent="-342900" algn="just" fontAlgn="base" latinLnBrk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/>
                        <a:buChar char=""/>
                      </a:pP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농업환경 변화에 적극 대응 → </a:t>
                      </a:r>
                      <a:r>
                        <a:rPr lang="ko-KR" altLang="en-US" sz="1800" b="1" kern="0" spc="0" dirty="0" err="1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리스크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 대비</a:t>
                      </a:r>
                      <a:r>
                        <a:rPr lang="en-US" altLang="ko-KR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, </a:t>
                      </a:r>
                      <a:r>
                        <a:rPr lang="ko-KR" altLang="en-US" sz="1800" b="1" kern="0" spc="0" dirty="0">
                          <a:solidFill>
                            <a:srgbClr val="000000"/>
                          </a:solidFill>
                          <a:effectLst/>
                          <a:latin typeface="함초롬바탕" panose="02030504000101010101" pitchFamily="18" charset="-127"/>
                          <a:ea typeface="함초롬바탕" panose="02030504000101010101" pitchFamily="18" charset="-127"/>
                          <a:cs typeface="함초롬바탕" panose="02030504000101010101" pitchFamily="18" charset="-127"/>
                        </a:rPr>
                        <a:t>환경변화에 적응</a:t>
                      </a:r>
                    </a:p>
                  </a:txBody>
                  <a:tcPr marL="64773" marR="64773" marT="17904" marB="17904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1382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sp>
        <p:nvSpPr>
          <p:cNvPr id="101383" name="_x220434952"/>
          <p:cNvSpPr>
            <a:spLocks noChangeArrowheads="1"/>
          </p:cNvSpPr>
          <p:nvPr/>
        </p:nvSpPr>
        <p:spPr bwMode="auto">
          <a:xfrm>
            <a:off x="1187450" y="1922463"/>
            <a:ext cx="2663825" cy="714375"/>
          </a:xfrm>
          <a:prstGeom prst="rect">
            <a:avLst/>
          </a:prstGeom>
          <a:solidFill>
            <a:srgbClr val="B2FFB2"/>
          </a:solidFill>
          <a:ln w="19050">
            <a:solidFill>
              <a:srgbClr val="5425D9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2000"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  <a:cs typeface="굴림" pitchFamily="50" charset="-127"/>
              </a:rPr>
              <a:t>컨설팅을 통한 효율적 자원관리</a:t>
            </a:r>
          </a:p>
        </p:txBody>
      </p:sp>
      <p:pic>
        <p:nvPicPr>
          <p:cNvPr id="101384" name="_x218021792" descr="DRW000018ac2b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4163" y="2060575"/>
            <a:ext cx="4413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5" name="_x218023232"/>
          <p:cNvSpPr>
            <a:spLocks noChangeArrowheads="1"/>
          </p:cNvSpPr>
          <p:nvPr/>
        </p:nvSpPr>
        <p:spPr bwMode="auto">
          <a:xfrm>
            <a:off x="4672013" y="1916113"/>
            <a:ext cx="1709737" cy="64928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00FF0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1800">
                <a:solidFill>
                  <a:srgbClr val="000000"/>
                </a:solidFill>
                <a:latin typeface="HY동녘B" pitchFamily="18" charset="-127"/>
                <a:ea typeface="HY동녘B" pitchFamily="18" charset="-127"/>
                <a:cs typeface="굴림" pitchFamily="50" charset="-127"/>
              </a:rPr>
              <a:t>경쟁력 및 소득 ↑</a:t>
            </a:r>
          </a:p>
        </p:txBody>
      </p:sp>
      <p:sp>
        <p:nvSpPr>
          <p:cNvPr id="101386" name="_x218023952"/>
          <p:cNvSpPr>
            <a:spLocks noChangeArrowheads="1"/>
          </p:cNvSpPr>
          <p:nvPr/>
        </p:nvSpPr>
        <p:spPr bwMode="auto">
          <a:xfrm>
            <a:off x="6237288" y="1922463"/>
            <a:ext cx="1503362" cy="636587"/>
          </a:xfrm>
          <a:prstGeom prst="ellipse">
            <a:avLst/>
          </a:prstGeom>
          <a:solidFill>
            <a:srgbClr val="FFFF00"/>
          </a:solidFill>
          <a:ln w="19050">
            <a:solidFill>
              <a:srgbClr val="661EA2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ko-KR" altLang="ko-KR" sz="1800">
                <a:solidFill>
                  <a:srgbClr val="000000"/>
                </a:solidFill>
                <a:latin typeface="HY동녘B" pitchFamily="18" charset="-127"/>
                <a:ea typeface="HY동녘B" pitchFamily="18" charset="-127"/>
                <a:cs typeface="굴림" pitchFamily="50" charset="-127"/>
              </a:rPr>
              <a:t>마케팅 강화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832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14282" y="323945"/>
            <a:ext cx="5293822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농업금융컨설팅 추진체계</a:t>
            </a:r>
            <a:endParaRPr lang="ko-KR" altLang="en-US" sz="3200" b="1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02403" name="Rectangle 36"/>
          <p:cNvSpPr>
            <a:spLocks noChangeArrowheads="1"/>
          </p:cNvSpPr>
          <p:nvPr/>
        </p:nvSpPr>
        <p:spPr bwMode="auto">
          <a:xfrm flipV="1">
            <a:off x="3071813" y="1312863"/>
            <a:ext cx="6072187" cy="444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Times New Roman" pitchFamily="18" charset="0"/>
              <a:ea typeface="MD아트체" pitchFamily="18" charset="-127"/>
            </a:endParaRPr>
          </a:p>
        </p:txBody>
      </p:sp>
      <p:sp>
        <p:nvSpPr>
          <p:cNvPr id="102404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pic>
        <p:nvPicPr>
          <p:cNvPr id="102405" name="Picture 88" descr="그림10-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700213"/>
            <a:ext cx="10890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6" name="WordArt 89"/>
          <p:cNvSpPr>
            <a:spLocks noChangeArrowheads="1" noChangeShapeType="1" noTextEdit="1"/>
          </p:cNvSpPr>
          <p:nvPr/>
        </p:nvSpPr>
        <p:spPr bwMode="auto">
          <a:xfrm>
            <a:off x="4067175" y="2060575"/>
            <a:ext cx="649288" cy="3603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ko-KR" altLang="en-US" sz="4800" kern="10" spc="-240">
                <a:solidFill>
                  <a:srgbClr val="FFFFFF"/>
                </a:solidFill>
                <a:effectLst>
                  <a:outerShdw dist="17961" dir="2700000" algn="ctr" rotWithShape="0">
                    <a:srgbClr val="000000"/>
                  </a:outerShdw>
                </a:effectLst>
                <a:latin typeface="HY수평선B"/>
                <a:ea typeface="HY수평선B"/>
              </a:rPr>
              <a:t>농가</a:t>
            </a:r>
          </a:p>
        </p:txBody>
      </p:sp>
      <p:sp>
        <p:nvSpPr>
          <p:cNvPr id="21" name="_x221474384"/>
          <p:cNvSpPr>
            <a:spLocks noChangeArrowheads="1"/>
          </p:cNvSpPr>
          <p:nvPr/>
        </p:nvSpPr>
        <p:spPr bwMode="auto">
          <a:xfrm>
            <a:off x="1475656" y="2456006"/>
            <a:ext cx="1296144" cy="416198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r>
              <a:rPr lang="en-US" altLang="ko-KR" sz="2000" dirty="0">
                <a:solidFill>
                  <a:srgbClr val="1010B5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굴림" pitchFamily="50" charset="-127"/>
              </a:rPr>
              <a:t> </a:t>
            </a:r>
            <a:r>
              <a:rPr lang="ko-KR" altLang="en-US" sz="2000" dirty="0">
                <a:solidFill>
                  <a:srgbClr val="1010B5"/>
                </a:solidFill>
                <a:latin typeface="휴먼굵은팸체" panose="02010804000101010101" pitchFamily="2" charset="-127"/>
                <a:ea typeface="휴먼굵은팸체" panose="02010804000101010101" pitchFamily="2" charset="-127"/>
                <a:cs typeface="굴림" pitchFamily="50" charset="-127"/>
              </a:rPr>
              <a:t>인터넷 신청</a:t>
            </a:r>
            <a:endParaRPr lang="ko-KR" altLang="ko-KR" sz="2000" dirty="0">
              <a:solidFill>
                <a:prstClr val="black"/>
              </a:solidFill>
              <a:latin typeface="휴먼굵은팸체" panose="02010804000101010101" pitchFamily="2" charset="-127"/>
              <a:ea typeface="휴먼굵은팸체" panose="02010804000101010101" pitchFamily="2" charset="-127"/>
              <a:cs typeface="굴림" pitchFamily="50" charset="-127"/>
            </a:endParaRPr>
          </a:p>
        </p:txBody>
      </p:sp>
      <p:sp>
        <p:nvSpPr>
          <p:cNvPr id="10" name="타원 9"/>
          <p:cNvSpPr/>
          <p:nvPr/>
        </p:nvSpPr>
        <p:spPr>
          <a:xfrm>
            <a:off x="1042988" y="3213100"/>
            <a:ext cx="2160587" cy="1008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000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중앙본부</a:t>
            </a:r>
            <a:endParaRPr kumimoji="0" lang="en-US" altLang="ko-KR" sz="2000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 err="1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농식품금융부</a:t>
            </a:r>
            <a:endParaRPr kumimoji="0" lang="ko-KR" altLang="en-US" sz="1600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24" name="타원 23"/>
          <p:cNvSpPr/>
          <p:nvPr/>
        </p:nvSpPr>
        <p:spPr>
          <a:xfrm>
            <a:off x="5580063" y="3213100"/>
            <a:ext cx="2160587" cy="1008063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전    국</a:t>
            </a:r>
            <a:endParaRPr kumimoji="0" lang="en-US" altLang="ko-KR" sz="1600" dirty="0">
              <a:solidFill>
                <a:prstClr val="black"/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600" dirty="0">
                <a:solidFill>
                  <a:prstClr val="black"/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농∙축협</a:t>
            </a:r>
          </a:p>
        </p:txBody>
      </p:sp>
      <p:sp>
        <p:nvSpPr>
          <p:cNvPr id="25" name="_x221474384"/>
          <p:cNvSpPr>
            <a:spLocks noChangeArrowheads="1"/>
          </p:cNvSpPr>
          <p:nvPr/>
        </p:nvSpPr>
        <p:spPr bwMode="auto">
          <a:xfrm>
            <a:off x="6084168" y="2474504"/>
            <a:ext cx="1080120" cy="416198"/>
          </a:xfrm>
          <a:prstGeom prst="rect">
            <a:avLst/>
          </a:prstGeom>
          <a:solidFill>
            <a:srgbClr val="FFFFFF"/>
          </a:solidFill>
          <a:ln w="28575">
            <a:solidFill>
              <a:srgbClr val="00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>
              <a:defRPr/>
            </a:pPr>
            <a:r>
              <a:rPr lang="en-US" altLang="ko-KR" sz="2000" dirty="0">
                <a:solidFill>
                  <a:srgbClr val="1010B5"/>
                </a:solidFill>
                <a:latin typeface="HY동녘B" panose="02030600000101010101" pitchFamily="18" charset="-127"/>
                <a:ea typeface="HY동녘B" panose="02030600000101010101" pitchFamily="18" charset="-127"/>
                <a:cs typeface="굴림" pitchFamily="50" charset="-127"/>
              </a:rPr>
              <a:t> </a:t>
            </a:r>
            <a:r>
              <a:rPr lang="ko-KR" altLang="en-US" sz="2000" dirty="0">
                <a:solidFill>
                  <a:srgbClr val="1010B5"/>
                </a:solidFill>
                <a:latin typeface="휴먼굵은팸체" panose="02010804000101010101" pitchFamily="2" charset="-127"/>
                <a:ea typeface="휴먼굵은팸체" panose="02010804000101010101" pitchFamily="2" charset="-127"/>
                <a:cs typeface="굴림" pitchFamily="50" charset="-127"/>
              </a:rPr>
              <a:t>방문 신청</a:t>
            </a:r>
            <a:endParaRPr lang="ko-KR" altLang="ko-KR" sz="2000" dirty="0">
              <a:solidFill>
                <a:prstClr val="black"/>
              </a:solidFill>
              <a:latin typeface="휴먼굵은팸체" panose="02010804000101010101" pitchFamily="2" charset="-127"/>
              <a:ea typeface="휴먼굵은팸체" panose="02010804000101010101" pitchFamily="2" charset="-127"/>
              <a:cs typeface="굴림" pitchFamily="50" charset="-127"/>
            </a:endParaRPr>
          </a:p>
        </p:txBody>
      </p:sp>
      <p:sp>
        <p:nvSpPr>
          <p:cNvPr id="14" name="아래쪽 화살표 13"/>
          <p:cNvSpPr/>
          <p:nvPr/>
        </p:nvSpPr>
        <p:spPr>
          <a:xfrm rot="3000000">
            <a:off x="3250407" y="2842419"/>
            <a:ext cx="528637" cy="555625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7" name="아래쪽 화살표 26"/>
          <p:cNvSpPr/>
          <p:nvPr/>
        </p:nvSpPr>
        <p:spPr>
          <a:xfrm rot="-3000000">
            <a:off x="4988719" y="2834481"/>
            <a:ext cx="547688" cy="555625"/>
          </a:xfrm>
          <a:prstGeom prst="downArrow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29" name="_x221474384"/>
          <p:cNvSpPr>
            <a:spLocks noChangeArrowheads="1"/>
          </p:cNvSpPr>
          <p:nvPr/>
        </p:nvSpPr>
        <p:spPr bwMode="auto">
          <a:xfrm>
            <a:off x="1691680" y="4149080"/>
            <a:ext cx="866076" cy="41619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1010B5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굴림" pitchFamily="50" charset="-127"/>
              </a:rPr>
              <a:t>4</a:t>
            </a:r>
            <a:r>
              <a:rPr lang="ko-KR" altLang="en-US" sz="1600" dirty="0">
                <a:solidFill>
                  <a:srgbClr val="1010B5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굴림" pitchFamily="50" charset="-127"/>
              </a:rPr>
              <a:t>명</a:t>
            </a:r>
            <a:endParaRPr lang="ko-KR" altLang="ko-KR" sz="160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굴림" pitchFamily="50" charset="-127"/>
            </a:endParaRPr>
          </a:p>
        </p:txBody>
      </p:sp>
      <p:sp>
        <p:nvSpPr>
          <p:cNvPr id="30" name="_x221474384"/>
          <p:cNvSpPr>
            <a:spLocks noChangeArrowheads="1"/>
          </p:cNvSpPr>
          <p:nvPr/>
        </p:nvSpPr>
        <p:spPr bwMode="auto">
          <a:xfrm>
            <a:off x="6083178" y="4149080"/>
            <a:ext cx="1225126" cy="416198"/>
          </a:xfrm>
          <a:prstGeom prst="rect">
            <a:avLst/>
          </a:prstGeom>
          <a:solidFill>
            <a:srgbClr val="FFFFFF"/>
          </a:solidFill>
          <a:ln w="28575">
            <a:solidFill>
              <a:srgbClr val="FFFF00"/>
            </a:solidFill>
            <a:miter lim="800000"/>
            <a:headEnd/>
            <a:tailEnd/>
          </a:ln>
          <a:effectLst>
            <a:innerShdw blurRad="114300">
              <a:prstClr val="black"/>
            </a:innerShdw>
          </a:effectLst>
        </p:spPr>
        <p:txBody>
          <a:bodyPr anchor="ctr"/>
          <a:lstStyle/>
          <a:p>
            <a:pPr algn="ctr">
              <a:defRPr/>
            </a:pPr>
            <a:r>
              <a:rPr lang="en-US" altLang="ko-KR" sz="1600" dirty="0">
                <a:solidFill>
                  <a:srgbClr val="1010B5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굴림" pitchFamily="50" charset="-127"/>
              </a:rPr>
              <a:t>1,131</a:t>
            </a:r>
            <a:r>
              <a:rPr lang="ko-KR" altLang="en-US" sz="1600" dirty="0">
                <a:solidFill>
                  <a:srgbClr val="1010B5"/>
                </a:solidFill>
                <a:latin typeface="HY울릉도M" panose="02030600000101010101" pitchFamily="18" charset="-127"/>
                <a:ea typeface="HY울릉도M" panose="02030600000101010101" pitchFamily="18" charset="-127"/>
                <a:cs typeface="굴림" pitchFamily="50" charset="-127"/>
              </a:rPr>
              <a:t>개소</a:t>
            </a:r>
            <a:endParaRPr lang="ko-KR" altLang="ko-KR" sz="1600" dirty="0">
              <a:solidFill>
                <a:prstClr val="black"/>
              </a:solidFill>
              <a:latin typeface="HY울릉도M" panose="02030600000101010101" pitchFamily="18" charset="-127"/>
              <a:ea typeface="HY울릉도M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오른쪽 화살표 14"/>
          <p:cNvSpPr/>
          <p:nvPr/>
        </p:nvSpPr>
        <p:spPr>
          <a:xfrm>
            <a:off x="3994150" y="3321050"/>
            <a:ext cx="1082675" cy="900113"/>
          </a:xfrm>
          <a:prstGeom prst="rightArrow">
            <a:avLst/>
          </a:prstGeom>
          <a:solidFill>
            <a:srgbClr val="CCFF99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800" b="1" dirty="0">
                <a:solidFill>
                  <a:prstClr val="black">
                    <a:lumMod val="95000"/>
                    <a:lumOff val="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지원</a:t>
            </a:r>
          </a:p>
        </p:txBody>
      </p:sp>
      <p:sp>
        <p:nvSpPr>
          <p:cNvPr id="16" name="모서리가 둥근 직사각형 15"/>
          <p:cNvSpPr/>
          <p:nvPr/>
        </p:nvSpPr>
        <p:spPr>
          <a:xfrm>
            <a:off x="1619250" y="5157788"/>
            <a:ext cx="1008063" cy="7921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객원</a:t>
            </a:r>
            <a:endParaRPr kumimoji="0" lang="en-US" altLang="ko-KR" sz="1400" dirty="0">
              <a:solidFill>
                <a:prstClr val="black">
                  <a:lumMod val="95000"/>
                  <a:lumOff val="5000"/>
                </a:prst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컨설턴트</a:t>
            </a:r>
            <a:endParaRPr kumimoji="0" lang="en-US" altLang="ko-KR" sz="1400" dirty="0">
              <a:solidFill>
                <a:prstClr val="black">
                  <a:lumMod val="95000"/>
                  <a:lumOff val="5000"/>
                </a:prst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(21</a:t>
            </a:r>
            <a:r>
              <a:rPr kumimoji="0" lang="ko-KR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명</a:t>
            </a:r>
            <a:r>
              <a:rPr kumimoji="0" lang="en-US" altLang="ko-KR" sz="1400" dirty="0">
                <a:solidFill>
                  <a:prstClr val="black">
                    <a:lumMod val="95000"/>
                    <a:lumOff val="5000"/>
                  </a:prstClr>
                </a:solidFill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kumimoji="0" lang="ko-KR" altLang="en-US" sz="1400" dirty="0">
              <a:solidFill>
                <a:prstClr val="black">
                  <a:lumMod val="95000"/>
                  <a:lumOff val="5000"/>
                </a:prstClr>
              </a:solidFill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102425" name="Picture 57" descr="01008940_1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638" y="5054600"/>
            <a:ext cx="1458912" cy="1055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6" name="Picture 49" descr="na_h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724400"/>
            <a:ext cx="5048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27" name="AutoShape 67"/>
          <p:cNvCxnSpPr>
            <a:cxnSpLocks noChangeShapeType="1"/>
          </p:cNvCxnSpPr>
          <p:nvPr/>
        </p:nvCxnSpPr>
        <p:spPr bwMode="auto">
          <a:xfrm>
            <a:off x="2835275" y="3933825"/>
            <a:ext cx="1557338" cy="1366838"/>
          </a:xfrm>
          <a:prstGeom prst="curvedConnector3">
            <a:avLst>
              <a:gd name="adj1" fmla="val 50000"/>
            </a:avLst>
          </a:prstGeom>
          <a:noFill/>
          <a:ln w="44450">
            <a:solidFill>
              <a:srgbClr val="92D050"/>
            </a:solidFill>
            <a:prstDash val="sysDot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모서리가 둥근 직사각형 22"/>
          <p:cNvSpPr/>
          <p:nvPr/>
        </p:nvSpPr>
        <p:spPr>
          <a:xfrm>
            <a:off x="3419475" y="4565650"/>
            <a:ext cx="1152525" cy="231775"/>
          </a:xfrm>
          <a:prstGeom prst="roundRect">
            <a:avLst/>
          </a:prstGeom>
          <a:solidFill>
            <a:srgbClr val="FFFF0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>
                    <a:lumMod val="95000"/>
                    <a:lumOff val="5000"/>
                  </a:prstClr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사이버컨설팅</a:t>
            </a:r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77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6"/>
          <p:cNvSpPr txBox="1">
            <a:spLocks noChangeArrowheads="1"/>
          </p:cNvSpPr>
          <p:nvPr/>
        </p:nvSpPr>
        <p:spPr bwMode="auto">
          <a:xfrm>
            <a:off x="214282" y="323945"/>
            <a:ext cx="8246150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>
              <a:defRPr/>
            </a:pPr>
            <a:r>
              <a:rPr lang="ko-KR" altLang="en-US" sz="3200" b="1" dirty="0" smtClean="0">
                <a:ln w="12700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수평선B" pitchFamily="18" charset="-127"/>
                <a:ea typeface="HY수평선B" pitchFamily="18" charset="-127"/>
              </a:rPr>
              <a:t>농업금융컨설팅 홈페이지</a:t>
            </a:r>
            <a:endParaRPr lang="ko-KR" altLang="en-US" sz="3200" b="1" dirty="0">
              <a:ln w="12700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수평선B" pitchFamily="18" charset="-127"/>
              <a:ea typeface="HY수평선B" pitchFamily="18" charset="-127"/>
            </a:endParaRPr>
          </a:p>
        </p:txBody>
      </p:sp>
      <p:sp>
        <p:nvSpPr>
          <p:cNvPr id="103427" name="Rectangle 36"/>
          <p:cNvSpPr>
            <a:spLocks noChangeArrowheads="1"/>
          </p:cNvSpPr>
          <p:nvPr/>
        </p:nvSpPr>
        <p:spPr bwMode="auto">
          <a:xfrm flipV="1">
            <a:off x="3071813" y="1312863"/>
            <a:ext cx="6072187" cy="44450"/>
          </a:xfrm>
          <a:prstGeom prst="rect">
            <a:avLst/>
          </a:prstGeom>
          <a:solidFill>
            <a:srgbClr val="00B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ko-KR" altLang="en-US" sz="1800">
              <a:solidFill>
                <a:srgbClr val="000000"/>
              </a:solidFill>
              <a:latin typeface="Times New Roman" pitchFamily="18" charset="0"/>
              <a:ea typeface="MD아트체" pitchFamily="18" charset="-127"/>
            </a:endParaRPr>
          </a:p>
        </p:txBody>
      </p:sp>
      <p:sp>
        <p:nvSpPr>
          <p:cNvPr id="103428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547813" y="1609725"/>
            <a:ext cx="6119812" cy="1039813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en-US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Times New Roman" pitchFamily="18" charset="0"/>
                <a:ea typeface="MD아트체" pitchFamily="18" charset="-127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 dirty="0" smtClea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농업금융컨설팅 </a:t>
            </a:r>
            <a:r>
              <a:rPr lang="ko-KR" altLang="en-US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안내</a:t>
            </a:r>
            <a:r>
              <a:rPr lang="en-US" altLang="ko-KR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·</a:t>
            </a:r>
            <a:r>
              <a:rPr lang="ko-KR" altLang="en-US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신청</a:t>
            </a:r>
            <a:r>
              <a:rPr lang="en-US" altLang="ko-KR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농업금융</a:t>
            </a:r>
            <a:r>
              <a:rPr lang="en-US" altLang="ko-KR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, </a:t>
            </a:r>
            <a:r>
              <a:rPr lang="ko-KR" altLang="en-US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귀농정보 등 </a:t>
            </a:r>
            <a:endParaRPr lang="en-US" altLang="ko-KR" sz="2000" b="1" kern="0" dirty="0" smtClean="0">
              <a:solidFill>
                <a:srgbClr val="0000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  <a:p>
            <a:pPr algn="ctr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ko-KR" altLang="en-US" sz="2000" b="1" kern="0" dirty="0" smtClea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컨설팅 </a:t>
            </a:r>
            <a:r>
              <a:rPr lang="ko-KR" altLang="en-US" sz="2000" b="1" kern="0" dirty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관련 </a:t>
            </a:r>
            <a:r>
              <a:rPr lang="ko-KR" altLang="en-US" sz="2000" b="1" kern="0" dirty="0" smtClean="0">
                <a:solidFill>
                  <a:srgbClr val="000000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종합 정보제공</a:t>
            </a:r>
            <a:r>
              <a:rPr lang="en-US" altLang="ko-KR" sz="2600" b="1" dirty="0" smtClean="0">
                <a:solidFill>
                  <a:prstClr val="black"/>
                </a:solidFill>
                <a:latin typeface="함초롬바탕" panose="02030504000101010101" pitchFamily="18" charset="-127"/>
                <a:ea typeface="함초롬바탕" panose="02030504000101010101" pitchFamily="18" charset="-127"/>
                <a:cs typeface="함초롬바탕" panose="02030504000101010101" pitchFamily="18" charset="-127"/>
              </a:rPr>
              <a:t> </a:t>
            </a:r>
            <a:endParaRPr lang="ko-KR" altLang="en-US" sz="1900" b="1" kern="0" dirty="0">
              <a:solidFill>
                <a:srgbClr val="003300"/>
              </a:solidFill>
              <a:latin typeface="함초롬바탕" panose="02030504000101010101" pitchFamily="18" charset="-127"/>
              <a:ea typeface="함초롬바탕" panose="02030504000101010101" pitchFamily="18" charset="-127"/>
              <a:cs typeface="함초롬바탕" panose="02030504000101010101" pitchFamily="18" charset="-127"/>
            </a:endParaRPr>
          </a:p>
        </p:txBody>
      </p:sp>
      <p:sp>
        <p:nvSpPr>
          <p:cNvPr id="10343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sp>
        <p:nvSpPr>
          <p:cNvPr id="103431" name="Text Box 5"/>
          <p:cNvSpPr txBox="1">
            <a:spLocks noChangeArrowheads="1"/>
          </p:cNvSpPr>
          <p:nvPr/>
        </p:nvSpPr>
        <p:spPr bwMode="auto">
          <a:xfrm>
            <a:off x="3051175" y="849313"/>
            <a:ext cx="5265738" cy="48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lnSpc>
                <a:spcPct val="170000"/>
              </a:lnSpc>
              <a:spcBef>
                <a:spcPct val="0"/>
              </a:spcBef>
              <a:buFontTx/>
              <a:buNone/>
            </a:pPr>
            <a:r>
              <a:rPr lang="en-US" altLang="ko-KR" sz="1800"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</a:rPr>
              <a:t>•  [</a:t>
            </a:r>
            <a:r>
              <a:rPr lang="ko-KR" altLang="en-US" sz="1800"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</a:rPr>
              <a:t>주소 </a:t>
            </a:r>
            <a:r>
              <a:rPr lang="en-US" altLang="ko-KR" sz="1800">
                <a:solidFill>
                  <a:srgbClr val="000000"/>
                </a:solidFill>
                <a:latin typeface="HY수평선B" pitchFamily="18" charset="-127"/>
                <a:ea typeface="HY수평선B" pitchFamily="18" charset="-127"/>
              </a:rPr>
              <a:t>: http://consulting.nonghyup.com]</a:t>
            </a:r>
          </a:p>
        </p:txBody>
      </p:sp>
      <p:sp>
        <p:nvSpPr>
          <p:cNvPr id="10343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ko-KR" altLang="en-US" sz="1800">
              <a:solidFill>
                <a:srgbClr val="000000"/>
              </a:solidFill>
            </a:endParaRPr>
          </a:p>
        </p:txBody>
      </p:sp>
      <p:pic>
        <p:nvPicPr>
          <p:cNvPr id="103433" name="_x206799280" descr="EMB000019a812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2903538"/>
            <a:ext cx="7200900" cy="3621087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050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8" name="AutoShape 12"/>
          <p:cNvSpPr>
            <a:spLocks noChangeArrowheads="1"/>
          </p:cNvSpPr>
          <p:nvPr/>
        </p:nvSpPr>
        <p:spPr bwMode="auto">
          <a:xfrm>
            <a:off x="212725" y="2786063"/>
            <a:ext cx="2098675" cy="815975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04451" name="Freeform 13"/>
          <p:cNvSpPr>
            <a:spLocks/>
          </p:cNvSpPr>
          <p:nvPr/>
        </p:nvSpPr>
        <p:spPr bwMode="auto">
          <a:xfrm>
            <a:off x="1143000" y="428625"/>
            <a:ext cx="8058150" cy="3219450"/>
          </a:xfrm>
          <a:custGeom>
            <a:avLst/>
            <a:gdLst>
              <a:gd name="T0" fmla="*/ 0 w 5076"/>
              <a:gd name="T1" fmla="*/ 2147483647 h 2028"/>
              <a:gd name="T2" fmla="*/ 2147483647 w 5076"/>
              <a:gd name="T3" fmla="*/ 0 h 2028"/>
              <a:gd name="T4" fmla="*/ 2147483647 w 5076"/>
              <a:gd name="T5" fmla="*/ 2147483647 h 2028"/>
              <a:gd name="T6" fmla="*/ 0 w 5076"/>
              <a:gd name="T7" fmla="*/ 2147483647 h 2028"/>
              <a:gd name="T8" fmla="*/ 0 w 5076"/>
              <a:gd name="T9" fmla="*/ 2147483647 h 202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5076"/>
              <a:gd name="T16" fmla="*/ 0 h 2028"/>
              <a:gd name="T17" fmla="*/ 5076 w 5076"/>
              <a:gd name="T18" fmla="*/ 2028 h 202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5076" h="2028">
                <a:moveTo>
                  <a:pt x="0" y="1716"/>
                </a:moveTo>
                <a:lnTo>
                  <a:pt x="5028" y="0"/>
                </a:lnTo>
                <a:lnTo>
                  <a:pt x="5076" y="2028"/>
                </a:lnTo>
                <a:lnTo>
                  <a:pt x="0" y="1788"/>
                </a:lnTo>
                <a:lnTo>
                  <a:pt x="0" y="1716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alpha val="39998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/>
          </a:p>
        </p:txBody>
      </p:sp>
      <p:grpSp>
        <p:nvGrpSpPr>
          <p:cNvPr id="104452" name="Group 14"/>
          <p:cNvGrpSpPr>
            <a:grpSpLocks/>
          </p:cNvGrpSpPr>
          <p:nvPr/>
        </p:nvGrpSpPr>
        <p:grpSpPr bwMode="auto">
          <a:xfrm>
            <a:off x="3371850" y="0"/>
            <a:ext cx="5772150" cy="5768975"/>
            <a:chOff x="2423" y="1842"/>
            <a:chExt cx="2723" cy="2722"/>
          </a:xfrm>
        </p:grpSpPr>
        <p:sp>
          <p:nvSpPr>
            <p:cNvPr id="104460" name="AutoShape 15"/>
            <p:cNvSpPr>
              <a:spLocks noChangeArrowheads="1"/>
            </p:cNvSpPr>
            <p:nvPr/>
          </p:nvSpPr>
          <p:spPr bwMode="auto">
            <a:xfrm>
              <a:off x="2423" y="1842"/>
              <a:ext cx="2722" cy="2722"/>
            </a:xfrm>
            <a:prstGeom prst="star16">
              <a:avLst>
                <a:gd name="adj" fmla="val 41625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 sz="1800"/>
            </a:p>
          </p:txBody>
        </p:sp>
        <p:sp>
          <p:nvSpPr>
            <p:cNvPr id="104461" name="AutoShape 16"/>
            <p:cNvSpPr>
              <a:spLocks noChangeArrowheads="1"/>
            </p:cNvSpPr>
            <p:nvPr/>
          </p:nvSpPr>
          <p:spPr bwMode="auto">
            <a:xfrm>
              <a:off x="2424" y="2210"/>
              <a:ext cx="2722" cy="1986"/>
            </a:xfrm>
            <a:prstGeom prst="star16">
              <a:avLst>
                <a:gd name="adj" fmla="val 50000"/>
              </a:avLst>
            </a:prstGeom>
            <a:gradFill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 sz="1800"/>
            </a:p>
          </p:txBody>
        </p:sp>
      </p:grpSp>
      <p:sp>
        <p:nvSpPr>
          <p:cNvPr id="111635" name="AutoShape 19"/>
          <p:cNvSpPr>
            <a:spLocks noChangeArrowheads="1"/>
          </p:cNvSpPr>
          <p:nvPr/>
        </p:nvSpPr>
        <p:spPr bwMode="auto">
          <a:xfrm>
            <a:off x="5307013" y="6208713"/>
            <a:ext cx="552450" cy="550862"/>
          </a:xfrm>
          <a:prstGeom prst="star16">
            <a:avLst>
              <a:gd name="adj" fmla="val 22046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11636" name="AutoShape 20"/>
          <p:cNvSpPr>
            <a:spLocks noChangeArrowheads="1"/>
          </p:cNvSpPr>
          <p:nvPr/>
        </p:nvSpPr>
        <p:spPr bwMode="auto">
          <a:xfrm>
            <a:off x="5186363" y="6102350"/>
            <a:ext cx="792162" cy="763588"/>
          </a:xfrm>
          <a:prstGeom prst="star4">
            <a:avLst>
              <a:gd name="adj" fmla="val 541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11637" name="AutoShape 21"/>
          <p:cNvSpPr>
            <a:spLocks noChangeArrowheads="1"/>
          </p:cNvSpPr>
          <p:nvPr/>
        </p:nvSpPr>
        <p:spPr bwMode="auto">
          <a:xfrm rot="-2690537">
            <a:off x="5092700" y="6013450"/>
            <a:ext cx="981075" cy="944563"/>
          </a:xfrm>
          <a:prstGeom prst="star4">
            <a:avLst>
              <a:gd name="adj" fmla="val 5412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11638" name="AutoShape 22"/>
          <p:cNvSpPr>
            <a:spLocks noChangeArrowheads="1"/>
          </p:cNvSpPr>
          <p:nvPr/>
        </p:nvSpPr>
        <p:spPr bwMode="auto">
          <a:xfrm flipH="1">
            <a:off x="8061325" y="6099175"/>
            <a:ext cx="758825" cy="731838"/>
          </a:xfrm>
          <a:prstGeom prst="star4">
            <a:avLst>
              <a:gd name="adj" fmla="val 5519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11639" name="AutoShape 23"/>
          <p:cNvSpPr>
            <a:spLocks noChangeArrowheads="1"/>
          </p:cNvSpPr>
          <p:nvPr/>
        </p:nvSpPr>
        <p:spPr bwMode="auto">
          <a:xfrm rot="18909463" flipV="1">
            <a:off x="8129588" y="6164263"/>
            <a:ext cx="625475" cy="603250"/>
          </a:xfrm>
          <a:prstGeom prst="star4">
            <a:avLst>
              <a:gd name="adj" fmla="val 5481"/>
            </a:avLst>
          </a:prstGeom>
          <a:gradFill rotWithShape="1">
            <a:gsLst>
              <a:gs pos="0">
                <a:schemeClr val="bg1"/>
              </a:gs>
              <a:gs pos="100000">
                <a:schemeClr val="bg1">
                  <a:gamma/>
                  <a:tint val="0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111641" name="AutoShape 25"/>
          <p:cNvSpPr>
            <a:spLocks noChangeArrowheads="1"/>
          </p:cNvSpPr>
          <p:nvPr/>
        </p:nvSpPr>
        <p:spPr bwMode="auto">
          <a:xfrm>
            <a:off x="-180975" y="2370138"/>
            <a:ext cx="2889250" cy="1730375"/>
          </a:xfrm>
          <a:prstGeom prst="star8">
            <a:avLst>
              <a:gd name="adj" fmla="val 25056"/>
            </a:avLst>
          </a:prstGeom>
          <a:gradFill rotWithShape="1">
            <a:gsLst>
              <a:gs pos="0">
                <a:schemeClr val="bg1">
                  <a:alpha val="60001"/>
                </a:schemeClr>
              </a:gs>
              <a:gs pos="100000">
                <a:schemeClr val="bg1">
                  <a:gamma/>
                  <a:shade val="46275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800"/>
          </a:p>
        </p:txBody>
      </p:sp>
      <p:sp>
        <p:nvSpPr>
          <p:cNvPr id="3" name="WordArt 17"/>
          <p:cNvSpPr>
            <a:spLocks noChangeArrowheads="1" noChangeShapeType="1" noTextEdit="1"/>
          </p:cNvSpPr>
          <p:nvPr/>
        </p:nvSpPr>
        <p:spPr bwMode="auto">
          <a:xfrm>
            <a:off x="2627164" y="2707704"/>
            <a:ext cx="3529012" cy="6492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ko-KR" altLang="en-US" sz="2800" b="1" kern="10" spc="-140" dirty="0">
                <a:ln w="9525">
                  <a:noFill/>
                  <a:round/>
                  <a:headEnd/>
                  <a:tailEnd/>
                </a:ln>
                <a:solidFill>
                  <a:srgbClr val="003366"/>
                </a:solidFill>
                <a:ea typeface="견명조"/>
              </a:rPr>
              <a:t>감사합니다</a:t>
            </a:r>
            <a:r>
              <a:rPr lang="en-US" altLang="ko-KR" sz="2800" b="1" kern="10" spc="-140" dirty="0">
                <a:ln w="9525">
                  <a:noFill/>
                  <a:round/>
                  <a:headEnd/>
                  <a:tailEnd/>
                </a:ln>
                <a:solidFill>
                  <a:srgbClr val="003366"/>
                </a:solidFill>
                <a:ea typeface="견명조"/>
              </a:rPr>
              <a:t>.</a:t>
            </a:r>
            <a:endParaRPr lang="ko-KR" altLang="en-US" sz="2800" b="1" kern="10" spc="-140" dirty="0">
              <a:ln w="9525">
                <a:noFill/>
                <a:round/>
                <a:headEnd/>
                <a:tailEnd/>
              </a:ln>
              <a:solidFill>
                <a:srgbClr val="003366"/>
              </a:solidFill>
              <a:ea typeface="견명조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49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46849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67"/>
          <p:cNvGrpSpPr>
            <a:grpSpLocks/>
          </p:cNvGrpSpPr>
          <p:nvPr/>
        </p:nvGrpSpPr>
        <p:grpSpPr bwMode="auto">
          <a:xfrm>
            <a:off x="774700" y="3992561"/>
            <a:ext cx="7542213" cy="815974"/>
            <a:chOff x="488" y="2378"/>
            <a:chExt cx="4751" cy="514"/>
          </a:xfrm>
        </p:grpSpPr>
        <p:sp>
          <p:nvSpPr>
            <p:cNvPr id="59446" name="AutoShape 211"/>
            <p:cNvSpPr>
              <a:spLocks noChangeArrowheads="1"/>
            </p:cNvSpPr>
            <p:nvPr/>
          </p:nvSpPr>
          <p:spPr bwMode="gray">
            <a:xfrm>
              <a:off x="2154" y="2378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009900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 sz="4000"/>
            </a:p>
          </p:txBody>
        </p:sp>
        <p:sp>
          <p:nvSpPr>
            <p:cNvPr id="4" name="Text Box 213"/>
            <p:cNvSpPr txBox="1">
              <a:spLocks noChangeArrowheads="1"/>
            </p:cNvSpPr>
            <p:nvPr/>
          </p:nvSpPr>
          <p:spPr bwMode="gray">
            <a:xfrm>
              <a:off x="2393" y="2426"/>
              <a:ext cx="284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eaLnBrk="0" latinLnBrk="0" hangingPunct="0">
                <a:defRPr/>
              </a:pPr>
              <a:r>
                <a:rPr lang="ko-KR" alt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장기대출이 많고</a:t>
              </a:r>
              <a:r>
                <a:rPr lang="en-US" altLang="ko-K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저리</a:t>
              </a:r>
              <a:endParaRPr lang="en-US" altLang="ko-KR" sz="1400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  <p:grpSp>
          <p:nvGrpSpPr>
            <p:cNvPr id="59448" name="Group 214"/>
            <p:cNvGrpSpPr>
              <a:grpSpLocks/>
            </p:cNvGrpSpPr>
            <p:nvPr/>
          </p:nvGrpSpPr>
          <p:grpSpPr bwMode="auto">
            <a:xfrm>
              <a:off x="488" y="2386"/>
              <a:ext cx="305" cy="506"/>
              <a:chOff x="1382" y="2207"/>
              <a:chExt cx="305" cy="506"/>
            </a:xfrm>
          </p:grpSpPr>
          <p:sp>
            <p:nvSpPr>
              <p:cNvPr id="59454" name="Text Box 215"/>
              <p:cNvSpPr txBox="1">
                <a:spLocks noChangeArrowheads="1"/>
              </p:cNvSpPr>
              <p:nvPr/>
            </p:nvSpPr>
            <p:spPr bwMode="gray">
              <a:xfrm>
                <a:off x="1475" y="2267"/>
                <a:ext cx="11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latinLnBrk="0"/>
                <a:endParaRPr kumimoji="0" lang="en-US" altLang="ko-KR" sz="4000" b="1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grpSp>
            <p:nvGrpSpPr>
              <p:cNvPr id="59455" name="Group 216"/>
              <p:cNvGrpSpPr>
                <a:grpSpLocks/>
              </p:cNvGrpSpPr>
              <p:nvPr/>
            </p:nvGrpSpPr>
            <p:grpSpPr bwMode="auto">
              <a:xfrm>
                <a:off x="1415" y="2225"/>
                <a:ext cx="256" cy="319"/>
                <a:chOff x="1414" y="1255"/>
                <a:chExt cx="256" cy="319"/>
              </a:xfrm>
            </p:grpSpPr>
            <p:pic>
              <p:nvPicPr>
                <p:cNvPr id="59457" name="Picture 21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458" name="Oval 219"/>
                <p:cNvSpPr>
                  <a:spLocks noChangeArrowheads="1"/>
                </p:cNvSpPr>
                <p:nvPr/>
              </p:nvSpPr>
              <p:spPr bwMode="gray">
                <a:xfrm flipH="1">
                  <a:off x="1414" y="1255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0A9147"/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 sz="4000"/>
                </a:p>
              </p:txBody>
            </p:sp>
            <p:pic>
              <p:nvPicPr>
                <p:cNvPr id="59459" name="Picture 22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328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9456" name="Text Box 221"/>
              <p:cNvSpPr txBox="1">
                <a:spLocks noChangeArrowheads="1"/>
              </p:cNvSpPr>
              <p:nvPr/>
            </p:nvSpPr>
            <p:spPr bwMode="gray">
              <a:xfrm>
                <a:off x="1382" y="2207"/>
                <a:ext cx="305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latinLnBrk="0"/>
                <a:r>
                  <a:rPr kumimoji="0" lang="en-US" altLang="ko-KR" sz="2800" b="1">
                    <a:solidFill>
                      <a:srgbClr val="FFFFFF"/>
                    </a:solidFill>
                    <a:latin typeface="Arial" pitchFamily="34" charset="0"/>
                  </a:rPr>
                  <a:t>3</a:t>
                </a:r>
              </a:p>
            </p:txBody>
          </p:sp>
        </p:grpSp>
        <p:grpSp>
          <p:nvGrpSpPr>
            <p:cNvPr id="59449" name="Group 253"/>
            <p:cNvGrpSpPr>
              <a:grpSpLocks/>
            </p:cNvGrpSpPr>
            <p:nvPr/>
          </p:nvGrpSpPr>
          <p:grpSpPr bwMode="auto">
            <a:xfrm>
              <a:off x="839" y="2379"/>
              <a:ext cx="1450" cy="370"/>
              <a:chOff x="839" y="1245"/>
              <a:chExt cx="1450" cy="370"/>
            </a:xfrm>
          </p:grpSpPr>
          <p:grpSp>
            <p:nvGrpSpPr>
              <p:cNvPr id="59450" name="그룹 125"/>
              <p:cNvGrpSpPr>
                <a:grpSpLocks/>
              </p:cNvGrpSpPr>
              <p:nvPr/>
            </p:nvGrpSpPr>
            <p:grpSpPr bwMode="auto">
              <a:xfrm>
                <a:off x="839" y="1245"/>
                <a:ext cx="1450" cy="370"/>
                <a:chOff x="801691" y="2256814"/>
                <a:chExt cx="2005662" cy="937229"/>
              </a:xfrm>
            </p:grpSpPr>
            <p:pic>
              <p:nvPicPr>
                <p:cNvPr id="59452" name="Picture 182" descr="na_b6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07"/>
                <a:stretch>
                  <a:fillRect/>
                </a:stretch>
              </p:blipFill>
              <p:spPr bwMode="auto">
                <a:xfrm>
                  <a:off x="1805905" y="2256814"/>
                  <a:ext cx="1001448" cy="93722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53" name="Picture 183" descr="na_b6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607"/>
                <a:stretch>
                  <a:fillRect/>
                </a:stretch>
              </p:blipFill>
              <p:spPr bwMode="auto">
                <a:xfrm>
                  <a:off x="801691" y="2279637"/>
                  <a:ext cx="1001425" cy="91437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9451" name="Text Box 257"/>
              <p:cNvSpPr txBox="1">
                <a:spLocks noChangeArrowheads="1"/>
              </p:cNvSpPr>
              <p:nvPr/>
            </p:nvSpPr>
            <p:spPr bwMode="auto">
              <a:xfrm>
                <a:off x="975" y="1298"/>
                <a:ext cx="1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 sz="2000">
                    <a:latin typeface="HY동녘B" pitchFamily="18" charset="-127"/>
                    <a:ea typeface="HY동녘B" pitchFamily="18" charset="-127"/>
                  </a:rPr>
                  <a:t>대출조건→ 유리</a:t>
                </a:r>
              </a:p>
            </p:txBody>
          </p:sp>
        </p:grpSp>
      </p:grpSp>
      <p:grpSp>
        <p:nvGrpSpPr>
          <p:cNvPr id="18" name="Group 274"/>
          <p:cNvGrpSpPr>
            <a:grpSpLocks/>
          </p:cNvGrpSpPr>
          <p:nvPr/>
        </p:nvGrpSpPr>
        <p:grpSpPr bwMode="auto">
          <a:xfrm>
            <a:off x="827088" y="1979614"/>
            <a:ext cx="7416800" cy="890588"/>
            <a:chOff x="521" y="1247"/>
            <a:chExt cx="4672" cy="561"/>
          </a:xfrm>
        </p:grpSpPr>
        <p:grpSp>
          <p:nvGrpSpPr>
            <p:cNvPr id="59430" name="Group 265"/>
            <p:cNvGrpSpPr>
              <a:grpSpLocks/>
            </p:cNvGrpSpPr>
            <p:nvPr/>
          </p:nvGrpSpPr>
          <p:grpSpPr bwMode="auto">
            <a:xfrm>
              <a:off x="521" y="1247"/>
              <a:ext cx="4672" cy="380"/>
              <a:chOff x="521" y="1247"/>
              <a:chExt cx="4672" cy="380"/>
            </a:xfrm>
          </p:grpSpPr>
          <p:sp>
            <p:nvSpPr>
              <p:cNvPr id="59432" name="AutoShape 192"/>
              <p:cNvSpPr>
                <a:spLocks noChangeArrowheads="1"/>
              </p:cNvSpPr>
              <p:nvPr/>
            </p:nvSpPr>
            <p:spPr bwMode="gray">
              <a:xfrm>
                <a:off x="2154" y="1253"/>
                <a:ext cx="3039" cy="33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 algn="ctr">
                <a:solidFill>
                  <a:srgbClr val="FFCC99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 sz="4000"/>
              </a:p>
            </p:txBody>
          </p:sp>
          <p:sp>
            <p:nvSpPr>
              <p:cNvPr id="59433" name="Text Box 193"/>
              <p:cNvSpPr txBox="1">
                <a:spLocks noChangeArrowheads="1"/>
              </p:cNvSpPr>
              <p:nvPr/>
            </p:nvSpPr>
            <p:spPr bwMode="gray">
              <a:xfrm>
                <a:off x="2425" y="1312"/>
                <a:ext cx="26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latinLnBrk="0"/>
                <a:r>
                  <a:rPr kumimoji="0"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사업주관</a:t>
                </a:r>
                <a:r>
                  <a:rPr kumimoji="0" lang="en-US" altLang="ko-KR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(</a:t>
                </a:r>
                <a:r>
                  <a:rPr kumimoji="0"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행정기관</a:t>
                </a:r>
                <a:r>
                  <a:rPr kumimoji="0" lang="en-US" altLang="ko-KR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) / </a:t>
                </a:r>
                <a:r>
                  <a:rPr kumimoji="0"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대출금관리</a:t>
                </a:r>
                <a:r>
                  <a:rPr kumimoji="0" lang="en-US" altLang="ko-KR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(</a:t>
                </a:r>
                <a:r>
                  <a:rPr kumimoji="0"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농협</a:t>
                </a:r>
                <a:r>
                  <a:rPr kumimoji="0" lang="en-US" altLang="ko-KR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)</a:t>
                </a:r>
              </a:p>
            </p:txBody>
          </p:sp>
          <p:grpSp>
            <p:nvGrpSpPr>
              <p:cNvPr id="59434" name="Group 194"/>
              <p:cNvGrpSpPr>
                <a:grpSpLocks/>
              </p:cNvGrpSpPr>
              <p:nvPr/>
            </p:nvGrpSpPr>
            <p:grpSpPr bwMode="auto">
              <a:xfrm>
                <a:off x="521" y="1281"/>
                <a:ext cx="266" cy="346"/>
                <a:chOff x="1415" y="1276"/>
                <a:chExt cx="266" cy="346"/>
              </a:xfrm>
            </p:grpSpPr>
            <p:grpSp>
              <p:nvGrpSpPr>
                <p:cNvPr id="59440" name="Group 195"/>
                <p:cNvGrpSpPr>
                  <a:grpSpLocks/>
                </p:cNvGrpSpPr>
                <p:nvPr/>
              </p:nvGrpSpPr>
              <p:grpSpPr bwMode="auto">
                <a:xfrm>
                  <a:off x="1415" y="1276"/>
                  <a:ext cx="266" cy="298"/>
                  <a:chOff x="1415" y="1276"/>
                  <a:chExt cx="266" cy="298"/>
                </a:xfrm>
              </p:grpSpPr>
              <p:pic>
                <p:nvPicPr>
                  <p:cNvPr id="59442" name="Picture 196" descr="Picture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34" y="1521"/>
                    <a:ext cx="2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443" name="Oval 197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1415" y="1276"/>
                    <a:ext cx="266" cy="26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rgbClr val="925800"/>
                      </a:gs>
                    </a:gsLst>
                    <a:path path="rect">
                      <a:fillToRect t="100000" r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 sz="4000"/>
                  </a:p>
                </p:txBody>
              </p:sp>
              <p:sp>
                <p:nvSpPr>
                  <p:cNvPr id="59444" name="Oval 198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1422" y="1282"/>
                    <a:ext cx="254" cy="2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A26100"/>
                      </a:gs>
                      <a:gs pos="100000">
                        <a:srgbClr val="FF9900">
                          <a:alpha val="85001"/>
                        </a:srgbClr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 sz="4000"/>
                  </a:p>
                </p:txBody>
              </p:sp>
              <p:pic>
                <p:nvPicPr>
                  <p:cNvPr id="59445" name="Picture 199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6" y="1278"/>
                    <a:ext cx="174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9441" name="Text Box 200"/>
                <p:cNvSpPr txBox="1">
                  <a:spLocks noChangeArrowheads="1"/>
                </p:cNvSpPr>
                <p:nvPr/>
              </p:nvSpPr>
              <p:spPr bwMode="gray">
                <a:xfrm>
                  <a:off x="1418" y="1292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latinLnBrk="0"/>
                  <a:r>
                    <a:rPr kumimoji="0" lang="en-US" altLang="ko-KR" sz="2800" b="1">
                      <a:solidFill>
                        <a:srgbClr val="FFFFFF"/>
                      </a:solidFill>
                      <a:latin typeface="Arial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59435" name="Group 247"/>
              <p:cNvGrpSpPr>
                <a:grpSpLocks/>
              </p:cNvGrpSpPr>
              <p:nvPr/>
            </p:nvGrpSpPr>
            <p:grpSpPr bwMode="auto">
              <a:xfrm>
                <a:off x="839" y="1247"/>
                <a:ext cx="1450" cy="370"/>
                <a:chOff x="839" y="1247"/>
                <a:chExt cx="1450" cy="370"/>
              </a:xfrm>
            </p:grpSpPr>
            <p:grpSp>
              <p:nvGrpSpPr>
                <p:cNvPr id="59436" name="그룹 125"/>
                <p:cNvGrpSpPr>
                  <a:grpSpLocks/>
                </p:cNvGrpSpPr>
                <p:nvPr/>
              </p:nvGrpSpPr>
              <p:grpSpPr bwMode="auto">
                <a:xfrm>
                  <a:off x="839" y="1247"/>
                  <a:ext cx="1450" cy="370"/>
                  <a:chOff x="801645" y="2266933"/>
                  <a:chExt cx="2005708" cy="939815"/>
                </a:xfrm>
              </p:grpSpPr>
              <p:pic>
                <p:nvPicPr>
                  <p:cNvPr id="59438" name="Picture 182" descr="na_b6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607"/>
                  <a:stretch>
                    <a:fillRect/>
                  </a:stretch>
                </p:blipFill>
                <p:spPr bwMode="auto">
                  <a:xfrm>
                    <a:off x="1805905" y="2279640"/>
                    <a:ext cx="1001448" cy="92710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439" name="Picture 183" descr="na_b61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0607"/>
                  <a:stretch>
                    <a:fillRect/>
                  </a:stretch>
                </p:blipFill>
                <p:spPr bwMode="auto">
                  <a:xfrm>
                    <a:off x="801645" y="2266933"/>
                    <a:ext cx="1001448" cy="93981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9437" name="Text Box 246"/>
                <p:cNvSpPr txBox="1">
                  <a:spLocks noChangeArrowheads="1"/>
                </p:cNvSpPr>
                <p:nvPr/>
              </p:nvSpPr>
              <p:spPr bwMode="auto">
                <a:xfrm>
                  <a:off x="880" y="1281"/>
                  <a:ext cx="1409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r>
                    <a:rPr lang="ko-KR" altLang="en-US" sz="2000" dirty="0">
                      <a:latin typeface="HY동녘B" pitchFamily="18" charset="-127"/>
                      <a:ea typeface="HY동녘B" pitchFamily="18" charset="-127"/>
                    </a:rPr>
                    <a:t>사업관리→이원화</a:t>
                  </a:r>
                </a:p>
              </p:txBody>
            </p:sp>
          </p:grpSp>
        </p:grpSp>
        <p:sp>
          <p:nvSpPr>
            <p:cNvPr id="59431" name="Text Box 270"/>
            <p:cNvSpPr txBox="1">
              <a:spLocks noChangeArrowheads="1"/>
            </p:cNvSpPr>
            <p:nvPr/>
          </p:nvSpPr>
          <p:spPr bwMode="auto">
            <a:xfrm>
              <a:off x="3560" y="1614"/>
              <a:ext cx="131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※ </a:t>
              </a:r>
              <a:r>
                <a:rPr lang="ko-KR" altLang="en-US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예외 </a:t>
              </a:r>
              <a:r>
                <a:rPr lang="en-US" altLang="ko-KR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: </a:t>
              </a:r>
              <a:r>
                <a:rPr lang="ko-KR" altLang="en-US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농업종합자금</a:t>
              </a:r>
            </a:p>
          </p:txBody>
        </p:sp>
      </p:grpSp>
      <p:grpSp>
        <p:nvGrpSpPr>
          <p:cNvPr id="35" name="Group 275"/>
          <p:cNvGrpSpPr>
            <a:grpSpLocks/>
          </p:cNvGrpSpPr>
          <p:nvPr/>
        </p:nvGrpSpPr>
        <p:grpSpPr bwMode="auto">
          <a:xfrm>
            <a:off x="812800" y="2998787"/>
            <a:ext cx="7504113" cy="1098549"/>
            <a:chOff x="512" y="1889"/>
            <a:chExt cx="4727" cy="692"/>
          </a:xfrm>
        </p:grpSpPr>
        <p:grpSp>
          <p:nvGrpSpPr>
            <p:cNvPr id="59414" name="Group 266"/>
            <p:cNvGrpSpPr>
              <a:grpSpLocks/>
            </p:cNvGrpSpPr>
            <p:nvPr/>
          </p:nvGrpSpPr>
          <p:grpSpPr bwMode="auto">
            <a:xfrm>
              <a:off x="512" y="1889"/>
              <a:ext cx="4681" cy="401"/>
              <a:chOff x="512" y="1798"/>
              <a:chExt cx="4681" cy="401"/>
            </a:xfrm>
          </p:grpSpPr>
          <p:sp>
            <p:nvSpPr>
              <p:cNvPr id="59416" name="AutoShape 202"/>
              <p:cNvSpPr>
                <a:spLocks noChangeArrowheads="1"/>
              </p:cNvSpPr>
              <p:nvPr/>
            </p:nvSpPr>
            <p:spPr bwMode="gray">
              <a:xfrm>
                <a:off x="2154" y="1817"/>
                <a:ext cx="3039" cy="334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28575" algn="ctr">
                <a:solidFill>
                  <a:srgbClr val="F3DA7F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endParaRPr lang="ko-KR" altLang="en-US" sz="4000"/>
              </a:p>
            </p:txBody>
          </p:sp>
          <p:sp>
            <p:nvSpPr>
              <p:cNvPr id="59417" name="Text Box 203"/>
              <p:cNvSpPr txBox="1">
                <a:spLocks noChangeArrowheads="1"/>
              </p:cNvSpPr>
              <p:nvPr/>
            </p:nvSpPr>
            <p:spPr bwMode="gray">
              <a:xfrm>
                <a:off x="2403" y="1859"/>
                <a:ext cx="263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latinLnBrk="0"/>
                <a:r>
                  <a:rPr kumimoji="0"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재정</a:t>
                </a:r>
                <a:r>
                  <a:rPr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자금</a:t>
                </a:r>
                <a:r>
                  <a:rPr lang="en-US" altLang="ko-KR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, </a:t>
                </a:r>
                <a:r>
                  <a:rPr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각종기금</a:t>
                </a:r>
                <a:r>
                  <a:rPr lang="en-US" altLang="ko-KR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, </a:t>
                </a:r>
                <a:r>
                  <a:rPr lang="ko-KR" altLang="en-US" sz="1800" dirty="0">
                    <a:solidFill>
                      <a:srgbClr val="0000CC"/>
                    </a:solidFill>
                    <a:latin typeface="HY동녘B" pitchFamily="18" charset="-127"/>
                    <a:ea typeface="HY동녘B" pitchFamily="18" charset="-127"/>
                  </a:rPr>
                  <a:t>농협자금 등</a:t>
                </a:r>
                <a:endParaRPr lang="en-US" altLang="ko-KR" sz="1800" dirty="0">
                  <a:solidFill>
                    <a:srgbClr val="0000CC"/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grpSp>
            <p:nvGrpSpPr>
              <p:cNvPr id="59418" name="Group 204"/>
              <p:cNvGrpSpPr>
                <a:grpSpLocks/>
              </p:cNvGrpSpPr>
              <p:nvPr/>
            </p:nvGrpSpPr>
            <p:grpSpPr bwMode="auto">
              <a:xfrm>
                <a:off x="512" y="1865"/>
                <a:ext cx="274" cy="334"/>
                <a:chOff x="1406" y="1776"/>
                <a:chExt cx="274" cy="334"/>
              </a:xfrm>
            </p:grpSpPr>
            <p:grpSp>
              <p:nvGrpSpPr>
                <p:cNvPr id="59424" name="Group 205"/>
                <p:cNvGrpSpPr>
                  <a:grpSpLocks/>
                </p:cNvGrpSpPr>
                <p:nvPr/>
              </p:nvGrpSpPr>
              <p:grpSpPr bwMode="auto">
                <a:xfrm>
                  <a:off x="1414" y="1776"/>
                  <a:ext cx="266" cy="298"/>
                  <a:chOff x="1415" y="1276"/>
                  <a:chExt cx="266" cy="298"/>
                </a:xfrm>
              </p:grpSpPr>
              <p:pic>
                <p:nvPicPr>
                  <p:cNvPr id="59426" name="Picture 206" descr="Picture2"/>
                  <p:cNvPicPr>
                    <a:picLocks noChangeAspect="1" noChangeArrowheads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34" y="1521"/>
                    <a:ext cx="230" cy="5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sp>
                <p:nvSpPr>
                  <p:cNvPr id="59427" name="Oval 207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1415" y="1276"/>
                    <a:ext cx="266" cy="266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FCF71A"/>
                      </a:gs>
                      <a:gs pos="100000">
                        <a:srgbClr val="908D0F"/>
                      </a:gs>
                    </a:gsLst>
                    <a:path path="rect">
                      <a:fillToRect t="100000" r="100000"/>
                    </a:path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 sz="4000"/>
                  </a:p>
                </p:txBody>
              </p:sp>
              <p:sp>
                <p:nvSpPr>
                  <p:cNvPr id="59428" name="Oval 208"/>
                  <p:cNvSpPr>
                    <a:spLocks noChangeArrowheads="1"/>
                  </p:cNvSpPr>
                  <p:nvPr/>
                </p:nvSpPr>
                <p:spPr bwMode="gray">
                  <a:xfrm flipH="1">
                    <a:off x="1422" y="1282"/>
                    <a:ext cx="254" cy="254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A09D11"/>
                      </a:gs>
                      <a:gs pos="100000">
                        <a:srgbClr val="FCF71A">
                          <a:alpha val="85001"/>
                        </a:srgbClr>
                      </a:gs>
                    </a:gsLst>
                    <a:lin ang="189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1pPr>
                    <a:lvl2pPr marL="742950" indent="-28575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2pPr>
                    <a:lvl3pPr marL="11430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3pPr>
                    <a:lvl4pPr marL="16002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4pPr>
                    <a:lvl5pPr marL="2057400" indent="-228600" eaLnBrk="0" hangingPunct="0"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600">
                        <a:solidFill>
                          <a:schemeClr val="tx1"/>
                        </a:solidFill>
                        <a:latin typeface="굴림" pitchFamily="50" charset="-127"/>
                        <a:ea typeface="굴림" pitchFamily="50" charset="-127"/>
                      </a:defRPr>
                    </a:lvl9pPr>
                  </a:lstStyle>
                  <a:p>
                    <a:pPr eaLnBrk="1" hangingPunct="1"/>
                    <a:endParaRPr lang="ko-KR" altLang="en-US" sz="4000"/>
                  </a:p>
                </p:txBody>
              </p:sp>
              <p:pic>
                <p:nvPicPr>
                  <p:cNvPr id="59429" name="Picture 209" descr="Picture1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496" y="1278"/>
                    <a:ext cx="174" cy="17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9425" name="Text Box 210"/>
                <p:cNvSpPr txBox="1">
                  <a:spLocks noChangeArrowheads="1"/>
                </p:cNvSpPr>
                <p:nvPr/>
              </p:nvSpPr>
              <p:spPr bwMode="gray">
                <a:xfrm>
                  <a:off x="1406" y="1780"/>
                  <a:ext cx="243" cy="33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algn="ctr" latinLnBrk="0"/>
                  <a:r>
                    <a:rPr kumimoji="0" lang="en-US" altLang="ko-KR" sz="2800" b="1">
                      <a:solidFill>
                        <a:srgbClr val="FFFFFF"/>
                      </a:solidFill>
                      <a:latin typeface="Arial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59419" name="Group 248"/>
              <p:cNvGrpSpPr>
                <a:grpSpLocks/>
              </p:cNvGrpSpPr>
              <p:nvPr/>
            </p:nvGrpSpPr>
            <p:grpSpPr bwMode="auto">
              <a:xfrm>
                <a:off x="839" y="1798"/>
                <a:ext cx="1450" cy="366"/>
                <a:chOff x="839" y="1254"/>
                <a:chExt cx="1450" cy="366"/>
              </a:xfrm>
            </p:grpSpPr>
            <p:grpSp>
              <p:nvGrpSpPr>
                <p:cNvPr id="59420" name="그룹 125"/>
                <p:cNvGrpSpPr>
                  <a:grpSpLocks/>
                </p:cNvGrpSpPr>
                <p:nvPr/>
              </p:nvGrpSpPr>
              <p:grpSpPr bwMode="auto">
                <a:xfrm>
                  <a:off x="839" y="1254"/>
                  <a:ext cx="1450" cy="366"/>
                  <a:chOff x="801645" y="2279640"/>
                  <a:chExt cx="2005708" cy="927105"/>
                </a:xfrm>
              </p:grpSpPr>
              <p:pic>
                <p:nvPicPr>
                  <p:cNvPr id="59422" name="Picture 182" descr="na_b61"/>
                  <p:cNvPicPr>
                    <a:picLocks noChangeAspect="1" noChangeArrowheads="1"/>
                  </p:cNvPicPr>
                  <p:nvPr/>
                </p:nvPicPr>
                <p:blipFill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0607"/>
                  <a:stretch>
                    <a:fillRect/>
                  </a:stretch>
                </p:blipFill>
                <p:spPr bwMode="auto">
                  <a:xfrm>
                    <a:off x="1805905" y="2279644"/>
                    <a:ext cx="1001448" cy="92710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59423" name="Picture 183" descr="na_b61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r="40607"/>
                  <a:stretch>
                    <a:fillRect/>
                  </a:stretch>
                </p:blipFill>
                <p:spPr bwMode="auto">
                  <a:xfrm>
                    <a:off x="801645" y="2279640"/>
                    <a:ext cx="1001448" cy="92710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sp>
              <p:nvSpPr>
                <p:cNvPr id="59421" name="Text Box 252"/>
                <p:cNvSpPr txBox="1">
                  <a:spLocks noChangeArrowheads="1"/>
                </p:cNvSpPr>
                <p:nvPr/>
              </p:nvSpPr>
              <p:spPr bwMode="auto">
                <a:xfrm>
                  <a:off x="975" y="1298"/>
                  <a:ext cx="1301" cy="25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r>
                    <a:rPr lang="ko-KR" altLang="en-US" sz="2000">
                      <a:latin typeface="HY동녘B" pitchFamily="18" charset="-127"/>
                      <a:ea typeface="HY동녘B" pitchFamily="18" charset="-127"/>
                    </a:rPr>
                    <a:t>조달재원→ 다양</a:t>
                  </a:r>
                </a:p>
              </p:txBody>
            </p:sp>
          </p:grpSp>
        </p:grpSp>
        <p:sp>
          <p:nvSpPr>
            <p:cNvPr id="59415" name="Text Box 272"/>
            <p:cNvSpPr txBox="1">
              <a:spLocks noChangeArrowheads="1"/>
            </p:cNvSpPr>
            <p:nvPr/>
          </p:nvSpPr>
          <p:spPr bwMode="auto">
            <a:xfrm>
              <a:off x="3560" y="2251"/>
              <a:ext cx="167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ko-KR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※ </a:t>
              </a:r>
              <a:r>
                <a:rPr lang="ko-KR" altLang="en-US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추세 </a:t>
              </a:r>
              <a:r>
                <a:rPr lang="en-US" altLang="ko-KR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: </a:t>
              </a:r>
              <a:r>
                <a:rPr lang="ko-KR" altLang="en-US" sz="1400">
                  <a:solidFill>
                    <a:schemeClr val="bg1"/>
                  </a:solidFill>
                  <a:latin typeface="휴먼모음T" pitchFamily="18" charset="-127"/>
                  <a:ea typeface="휴먼모음T" pitchFamily="18" charset="-127"/>
                </a:rPr>
                <a:t>재정자금 → 이차보전자금</a:t>
              </a:r>
            </a:p>
          </p:txBody>
        </p:sp>
      </p:grpSp>
      <p:grpSp>
        <p:nvGrpSpPr>
          <p:cNvPr id="59399" name="Group 269"/>
          <p:cNvGrpSpPr>
            <a:grpSpLocks/>
          </p:cNvGrpSpPr>
          <p:nvPr/>
        </p:nvGrpSpPr>
        <p:grpSpPr bwMode="auto">
          <a:xfrm>
            <a:off x="830263" y="4962497"/>
            <a:ext cx="7702549" cy="504318"/>
            <a:chOff x="523" y="2931"/>
            <a:chExt cx="4852" cy="409"/>
          </a:xfrm>
        </p:grpSpPr>
        <p:sp>
          <p:nvSpPr>
            <p:cNvPr id="59401" name="AutoShape 223"/>
            <p:cNvSpPr>
              <a:spLocks noChangeArrowheads="1"/>
            </p:cNvSpPr>
            <p:nvPr/>
          </p:nvSpPr>
          <p:spPr bwMode="gray">
            <a:xfrm>
              <a:off x="2154" y="2949"/>
              <a:ext cx="3039" cy="334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19050" algn="ctr">
              <a:solidFill>
                <a:srgbClr val="9933FF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endParaRPr lang="ko-KR" altLang="en-US" sz="4000"/>
            </a:p>
          </p:txBody>
        </p:sp>
        <p:sp>
          <p:nvSpPr>
            <p:cNvPr id="56" name="Text Box 224"/>
            <p:cNvSpPr txBox="1">
              <a:spLocks noChangeArrowheads="1"/>
            </p:cNvSpPr>
            <p:nvPr/>
          </p:nvSpPr>
          <p:spPr bwMode="gray">
            <a:xfrm>
              <a:off x="2303" y="2983"/>
              <a:ext cx="3072" cy="3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latinLnBrk="0" hangingPunct="0">
                <a:defRPr/>
              </a:pPr>
              <a:r>
                <a:rPr lang="ko-KR" alt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정책사업별로 절차</a:t>
              </a:r>
              <a:r>
                <a:rPr lang="en-US" altLang="ko-K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서류</a:t>
              </a:r>
              <a:r>
                <a:rPr lang="en-US" altLang="ko-KR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, </a:t>
              </a:r>
              <a:r>
                <a:rPr lang="ko-KR" altLang="en-US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동녘B" pitchFamily="18" charset="-127"/>
                  <a:ea typeface="HY동녘B" pitchFamily="18" charset="-127"/>
                </a:rPr>
                <a:t>사후관리 등 복잡</a:t>
              </a:r>
              <a:endParaRPr lang="ko-KR" alt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동녘B" pitchFamily="18" charset="-127"/>
                <a:ea typeface="HY동녘B" pitchFamily="18" charset="-127"/>
              </a:endParaRPr>
            </a:p>
          </p:txBody>
        </p:sp>
        <p:grpSp>
          <p:nvGrpSpPr>
            <p:cNvPr id="59403" name="Group 225"/>
            <p:cNvGrpSpPr>
              <a:grpSpLocks/>
            </p:cNvGrpSpPr>
            <p:nvPr/>
          </p:nvGrpSpPr>
          <p:grpSpPr bwMode="auto">
            <a:xfrm>
              <a:off x="523" y="2977"/>
              <a:ext cx="258" cy="330"/>
              <a:chOff x="1417" y="2707"/>
              <a:chExt cx="258" cy="330"/>
            </a:xfrm>
          </p:grpSpPr>
          <p:grpSp>
            <p:nvGrpSpPr>
              <p:cNvPr id="59409" name="Group 227"/>
              <p:cNvGrpSpPr>
                <a:grpSpLocks/>
              </p:cNvGrpSpPr>
              <p:nvPr/>
            </p:nvGrpSpPr>
            <p:grpSpPr bwMode="auto">
              <a:xfrm>
                <a:off x="1421" y="2725"/>
                <a:ext cx="254" cy="299"/>
                <a:chOff x="1422" y="1275"/>
                <a:chExt cx="254" cy="299"/>
              </a:xfrm>
            </p:grpSpPr>
            <p:pic>
              <p:nvPicPr>
                <p:cNvPr id="59411" name="Picture 228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9412" name="Oval 230"/>
                <p:cNvSpPr>
                  <a:spLocks noChangeArrowheads="1"/>
                </p:cNvSpPr>
                <p:nvPr/>
              </p:nvSpPr>
              <p:spPr bwMode="gray">
                <a:xfrm flipH="1">
                  <a:off x="1422" y="1275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369E"/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1pPr>
                  <a:lvl2pPr marL="742950" indent="-28575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2pPr>
                  <a:lvl3pPr marL="11430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3pPr>
                  <a:lvl4pPr marL="16002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4pPr>
                  <a:lvl5pPr marL="2057400" indent="-228600" eaLnBrk="0" hangingPunct="0"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600">
                      <a:solidFill>
                        <a:schemeClr val="tx1"/>
                      </a:solidFill>
                      <a:latin typeface="굴림" pitchFamily="50" charset="-127"/>
                      <a:ea typeface="굴림" pitchFamily="50" charset="-127"/>
                    </a:defRPr>
                  </a:lvl9pPr>
                </a:lstStyle>
                <a:p>
                  <a:pPr eaLnBrk="1" hangingPunct="1"/>
                  <a:endParaRPr lang="ko-KR" altLang="en-US" sz="4000"/>
                </a:p>
              </p:txBody>
            </p:sp>
            <p:pic>
              <p:nvPicPr>
                <p:cNvPr id="59413" name="Picture 231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62" y="1310"/>
                  <a:ext cx="174" cy="17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9410" name="Text Box 232"/>
              <p:cNvSpPr txBox="1">
                <a:spLocks noChangeArrowheads="1"/>
              </p:cNvSpPr>
              <p:nvPr/>
            </p:nvSpPr>
            <p:spPr bwMode="gray">
              <a:xfrm>
                <a:off x="1417" y="2707"/>
                <a:ext cx="243" cy="3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algn="ctr" latinLnBrk="0"/>
                <a:r>
                  <a:rPr kumimoji="0" lang="en-US" altLang="ko-KR" sz="2800" b="1" dirty="0">
                    <a:solidFill>
                      <a:srgbClr val="FFFFFF"/>
                    </a:solidFill>
                    <a:latin typeface="Arial" pitchFamily="34" charset="0"/>
                  </a:rPr>
                  <a:t>4</a:t>
                </a:r>
              </a:p>
            </p:txBody>
          </p:sp>
        </p:grpSp>
        <p:grpSp>
          <p:nvGrpSpPr>
            <p:cNvPr id="59404" name="Group 258"/>
            <p:cNvGrpSpPr>
              <a:grpSpLocks/>
            </p:cNvGrpSpPr>
            <p:nvPr/>
          </p:nvGrpSpPr>
          <p:grpSpPr bwMode="auto">
            <a:xfrm>
              <a:off x="839" y="2931"/>
              <a:ext cx="1450" cy="409"/>
              <a:chOff x="839" y="1253"/>
              <a:chExt cx="1450" cy="409"/>
            </a:xfrm>
          </p:grpSpPr>
          <p:grpSp>
            <p:nvGrpSpPr>
              <p:cNvPr id="59405" name="그룹 125"/>
              <p:cNvGrpSpPr>
                <a:grpSpLocks/>
              </p:cNvGrpSpPr>
              <p:nvPr/>
            </p:nvGrpSpPr>
            <p:grpSpPr bwMode="auto">
              <a:xfrm>
                <a:off x="839" y="1253"/>
                <a:ext cx="1450" cy="409"/>
                <a:chOff x="801645" y="2279642"/>
                <a:chExt cx="2005708" cy="1037431"/>
              </a:xfrm>
            </p:grpSpPr>
            <p:pic>
              <p:nvPicPr>
                <p:cNvPr id="59407" name="Picture 182" descr="na_b61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40607"/>
                <a:stretch>
                  <a:fillRect/>
                </a:stretch>
              </p:blipFill>
              <p:spPr bwMode="auto">
                <a:xfrm>
                  <a:off x="1805905" y="2285990"/>
                  <a:ext cx="1001448" cy="103108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08" name="Picture 183" descr="na_b61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0607"/>
                <a:stretch>
                  <a:fillRect/>
                </a:stretch>
              </p:blipFill>
              <p:spPr bwMode="auto">
                <a:xfrm>
                  <a:off x="801645" y="2279642"/>
                  <a:ext cx="1001448" cy="10374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59406" name="Text Box 262"/>
              <p:cNvSpPr txBox="1">
                <a:spLocks noChangeArrowheads="1"/>
              </p:cNvSpPr>
              <p:nvPr/>
            </p:nvSpPr>
            <p:spPr bwMode="auto">
              <a:xfrm>
                <a:off x="975" y="1298"/>
                <a:ext cx="1301" cy="2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ko-KR" altLang="en-US" sz="2000" dirty="0">
                    <a:latin typeface="HY동녘B" pitchFamily="18" charset="-127"/>
                    <a:ea typeface="HY동녘B" pitchFamily="18" charset="-127"/>
                  </a:rPr>
                  <a:t>대출절차→ 복잡</a:t>
                </a:r>
              </a:p>
            </p:txBody>
          </p:sp>
        </p:grpSp>
      </p:grpSp>
      <p:sp>
        <p:nvSpPr>
          <p:cNvPr id="70" name="제목 1"/>
          <p:cNvSpPr txBox="1">
            <a:spLocks/>
          </p:cNvSpPr>
          <p:nvPr/>
        </p:nvSpPr>
        <p:spPr>
          <a:xfrm>
            <a:off x="504032" y="548680"/>
            <a:ext cx="6218238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ko-KR" altLang="en-US" sz="3200" dirty="0" smtClean="0">
                <a:solidFill>
                  <a:schemeClr val="tx1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농업정책자금대출의 특징</a:t>
            </a:r>
            <a:endParaRPr lang="ko-KR" altLang="en-US" sz="3200" dirty="0">
              <a:solidFill>
                <a:schemeClr val="tx1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5922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25425" y="260350"/>
            <a:ext cx="63627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정책자금 대출취급 프로세스</a:t>
            </a:r>
            <a:r>
              <a:rPr kumimoji="0" lang="en-US" altLang="ko-KR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(I)</a:t>
            </a:r>
            <a:endParaRPr kumimoji="0" lang="ko-KR" altLang="en-US" sz="3600" dirty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60419" name="Picture 67" descr="C:\Program Files\Microsoft Office\MEDIA\OFFICE12\Bullets\BD21482_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84275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3"/>
          <p:cNvSpPr txBox="1">
            <a:spLocks noChangeArrowheads="1"/>
          </p:cNvSpPr>
          <p:nvPr/>
        </p:nvSpPr>
        <p:spPr bwMode="auto">
          <a:xfrm>
            <a:off x="509588" y="954088"/>
            <a:ext cx="80232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ko-KR" sz="2400" b="1">
                <a:solidFill>
                  <a:srgbClr val="000000"/>
                </a:solidFill>
              </a:rPr>
              <a:t> </a:t>
            </a:r>
            <a:r>
              <a:rPr kumimoji="0" lang="ko-KR" altLang="en-US" sz="2400" b="1">
                <a:solidFill>
                  <a:srgbClr val="000000"/>
                </a:solidFill>
              </a:rPr>
              <a:t>정책자금 대출대상자 </a:t>
            </a:r>
            <a:r>
              <a:rPr kumimoji="0" lang="ko-KR" altLang="en-US" sz="2400" b="1">
                <a:solidFill>
                  <a:srgbClr val="3333FF"/>
                </a:solidFill>
              </a:rPr>
              <a:t>시</a:t>
            </a:r>
            <a:r>
              <a:rPr kumimoji="0" lang="en-US" altLang="ko-KR" sz="2400" b="1">
                <a:solidFill>
                  <a:srgbClr val="3333FF"/>
                </a:solidFill>
              </a:rPr>
              <a:t>,</a:t>
            </a:r>
            <a:r>
              <a:rPr kumimoji="0" lang="ko-KR" altLang="en-US" sz="2400" b="1">
                <a:solidFill>
                  <a:srgbClr val="3333FF"/>
                </a:solidFill>
              </a:rPr>
              <a:t>군등 행정기관에서 선정  </a:t>
            </a:r>
          </a:p>
        </p:txBody>
      </p:sp>
      <p:pic>
        <p:nvPicPr>
          <p:cNvPr id="60421" name="그림 9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490788"/>
            <a:ext cx="989012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" name="직사각형 91"/>
          <p:cNvSpPr/>
          <p:nvPr/>
        </p:nvSpPr>
        <p:spPr>
          <a:xfrm>
            <a:off x="5076825" y="2490788"/>
            <a:ext cx="1366838" cy="9334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prstClr val="black"/>
                </a:solidFill>
              </a:rPr>
              <a:t>사업주관기관</a:t>
            </a:r>
            <a:endParaRPr kumimoji="0" lang="en-US" altLang="ko-KR" sz="14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200" b="1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200" b="1" dirty="0">
                <a:solidFill>
                  <a:prstClr val="black"/>
                </a:solidFill>
              </a:rPr>
              <a:t>- </a:t>
            </a:r>
            <a:r>
              <a:rPr kumimoji="0" lang="ko-KR" altLang="en-US" sz="1200" b="1" dirty="0" err="1">
                <a:solidFill>
                  <a:prstClr val="black"/>
                </a:solidFill>
              </a:rPr>
              <a:t>지자체</a:t>
            </a:r>
            <a:r>
              <a:rPr kumimoji="0" lang="ko-KR" altLang="en-US" sz="1200" b="1" dirty="0">
                <a:solidFill>
                  <a:prstClr val="black"/>
                </a:solidFill>
              </a:rPr>
              <a:t> 등</a:t>
            </a:r>
          </a:p>
        </p:txBody>
      </p:sp>
      <p:cxnSp>
        <p:nvCxnSpPr>
          <p:cNvPr id="93" name="직선 화살표 연결선 92"/>
          <p:cNvCxnSpPr/>
          <p:nvPr/>
        </p:nvCxnSpPr>
        <p:spPr>
          <a:xfrm>
            <a:off x="3779838" y="2779713"/>
            <a:ext cx="936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직선 화살표 연결선 93"/>
          <p:cNvCxnSpPr/>
          <p:nvPr/>
        </p:nvCxnSpPr>
        <p:spPr>
          <a:xfrm rot="10800000">
            <a:off x="3779838" y="3140075"/>
            <a:ext cx="936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25" name="TextBox 94"/>
          <p:cNvSpPr txBox="1">
            <a:spLocks noChangeArrowheads="1"/>
          </p:cNvSpPr>
          <p:nvPr/>
        </p:nvSpPr>
        <p:spPr bwMode="auto">
          <a:xfrm>
            <a:off x="3689350" y="2419350"/>
            <a:ext cx="11699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①사업신청</a:t>
            </a:r>
          </a:p>
        </p:txBody>
      </p:sp>
      <p:sp>
        <p:nvSpPr>
          <p:cNvPr id="60426" name="TextBox 95"/>
          <p:cNvSpPr txBox="1">
            <a:spLocks noChangeArrowheads="1"/>
          </p:cNvSpPr>
          <p:nvPr/>
        </p:nvSpPr>
        <p:spPr bwMode="auto">
          <a:xfrm>
            <a:off x="3679825" y="3140075"/>
            <a:ext cx="11699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②대상자선정</a:t>
            </a:r>
          </a:p>
        </p:txBody>
      </p:sp>
      <p:sp>
        <p:nvSpPr>
          <p:cNvPr id="97" name="직사각형 96"/>
          <p:cNvSpPr/>
          <p:nvPr/>
        </p:nvSpPr>
        <p:spPr>
          <a:xfrm>
            <a:off x="2124075" y="2347913"/>
            <a:ext cx="5184775" cy="1366837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pic>
        <p:nvPicPr>
          <p:cNvPr id="60428" name="그림 9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2" t="52936" r="41457" b="41701"/>
          <a:stretch>
            <a:fillRect/>
          </a:stretch>
        </p:blipFill>
        <p:spPr bwMode="auto">
          <a:xfrm>
            <a:off x="2255838" y="4629150"/>
            <a:ext cx="1419225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0" name="직선 화살표 연결선 99"/>
          <p:cNvCxnSpPr/>
          <p:nvPr/>
        </p:nvCxnSpPr>
        <p:spPr>
          <a:xfrm>
            <a:off x="3122613" y="3606800"/>
            <a:ext cx="0" cy="5762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0" name="TextBox 100"/>
          <p:cNvSpPr txBox="1">
            <a:spLocks noChangeArrowheads="1"/>
          </p:cNvSpPr>
          <p:nvPr/>
        </p:nvSpPr>
        <p:spPr bwMode="auto">
          <a:xfrm>
            <a:off x="2105025" y="3859213"/>
            <a:ext cx="1171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④대출상담</a:t>
            </a:r>
            <a:endParaRPr kumimoji="0" lang="en-US" altLang="ko-KR" sz="1200">
              <a:solidFill>
                <a:srgbClr val="000000"/>
              </a:solidFill>
            </a:endParaRPr>
          </a:p>
        </p:txBody>
      </p:sp>
      <p:grpSp>
        <p:nvGrpSpPr>
          <p:cNvPr id="60431" name="그룹 101"/>
          <p:cNvGrpSpPr>
            <a:grpSpLocks/>
          </p:cNvGrpSpPr>
          <p:nvPr/>
        </p:nvGrpSpPr>
        <p:grpSpPr bwMode="auto">
          <a:xfrm>
            <a:off x="4025900" y="4017963"/>
            <a:ext cx="1311275" cy="430212"/>
            <a:chOff x="2202307" y="2494052"/>
            <a:chExt cx="1311542" cy="430887"/>
          </a:xfrm>
        </p:grpSpPr>
        <p:pic>
          <p:nvPicPr>
            <p:cNvPr id="60452" name="그림 10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60" t="74927" r="15269" b="15073"/>
            <a:stretch>
              <a:fillRect/>
            </a:stretch>
          </p:blipFill>
          <p:spPr bwMode="auto">
            <a:xfrm>
              <a:off x="2202307" y="2560098"/>
              <a:ext cx="353469" cy="29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53" name="TextBox 103"/>
            <p:cNvSpPr txBox="1">
              <a:spLocks noChangeArrowheads="1"/>
            </p:cNvSpPr>
            <p:nvPr/>
          </p:nvSpPr>
          <p:spPr bwMode="auto">
            <a:xfrm>
              <a:off x="2483768" y="2494052"/>
              <a:ext cx="103008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100" b="1">
                  <a:solidFill>
                    <a:srgbClr val="00B050"/>
                  </a:solidFill>
                  <a:latin typeface="농협체M" pitchFamily="18" charset="-127"/>
                  <a:ea typeface="농협체M" pitchFamily="18" charset="-127"/>
                </a:rPr>
                <a:t>농림수산업자</a:t>
              </a:r>
              <a:endParaRPr kumimoji="0" lang="en-US" altLang="ko-KR" sz="1100" b="1">
                <a:solidFill>
                  <a:srgbClr val="00B050"/>
                </a:solidFill>
                <a:latin typeface="농협체M" pitchFamily="18" charset="-127"/>
                <a:ea typeface="농협체M" pitchFamily="18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100" b="1">
                  <a:solidFill>
                    <a:srgbClr val="00B050"/>
                  </a:solidFill>
                  <a:latin typeface="농협체M" pitchFamily="18" charset="-127"/>
                  <a:ea typeface="농협체M" pitchFamily="18" charset="-127"/>
                </a:rPr>
                <a:t>신용보증기금</a:t>
              </a:r>
            </a:p>
          </p:txBody>
        </p:sp>
      </p:grpSp>
      <p:cxnSp>
        <p:nvCxnSpPr>
          <p:cNvPr id="105" name="직선 화살표 연결선 104"/>
          <p:cNvCxnSpPr/>
          <p:nvPr/>
        </p:nvCxnSpPr>
        <p:spPr>
          <a:xfrm>
            <a:off x="3549650" y="3492500"/>
            <a:ext cx="360363" cy="674688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3" name="TextBox 105"/>
          <p:cNvSpPr txBox="1">
            <a:spLocks noChangeArrowheads="1"/>
          </p:cNvSpPr>
          <p:nvPr/>
        </p:nvSpPr>
        <p:spPr bwMode="auto">
          <a:xfrm>
            <a:off x="3173413" y="3787775"/>
            <a:ext cx="11715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⑤</a:t>
            </a:r>
            <a:r>
              <a:rPr kumimoji="0" lang="en-US" altLang="ko-KR" sz="1200">
                <a:solidFill>
                  <a:srgbClr val="000000"/>
                </a:solidFill>
              </a:rPr>
              <a:t>(</a:t>
            </a:r>
            <a:r>
              <a:rPr kumimoji="0" lang="ko-KR" altLang="en-US" sz="1200">
                <a:solidFill>
                  <a:srgbClr val="000000"/>
                </a:solidFill>
              </a:rPr>
              <a:t>필요시</a:t>
            </a:r>
            <a:r>
              <a:rPr kumimoji="0" lang="en-US" altLang="ko-KR" sz="120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보증지원</a:t>
            </a:r>
          </a:p>
        </p:txBody>
      </p:sp>
      <p:cxnSp>
        <p:nvCxnSpPr>
          <p:cNvPr id="107" name="직선 화살표 연결선 106"/>
          <p:cNvCxnSpPr/>
          <p:nvPr/>
        </p:nvCxnSpPr>
        <p:spPr>
          <a:xfrm>
            <a:off x="4378325" y="4448175"/>
            <a:ext cx="77788" cy="161925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화살표 연결선 107"/>
          <p:cNvCxnSpPr/>
          <p:nvPr/>
        </p:nvCxnSpPr>
        <p:spPr>
          <a:xfrm flipV="1">
            <a:off x="3122613" y="5083175"/>
            <a:ext cx="0" cy="3333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36" name="TextBox 108"/>
          <p:cNvSpPr txBox="1">
            <a:spLocks noChangeArrowheads="1"/>
          </p:cNvSpPr>
          <p:nvPr/>
        </p:nvSpPr>
        <p:spPr bwMode="auto">
          <a:xfrm>
            <a:off x="2051050" y="508317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③대출한도</a:t>
            </a:r>
            <a:endParaRPr kumimoji="0" lang="en-US" altLang="ko-KR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배정</a:t>
            </a:r>
            <a:endParaRPr kumimoji="0" lang="en-US" altLang="ko-KR" sz="1200">
              <a:solidFill>
                <a:srgbClr val="000000"/>
              </a:solidFill>
            </a:endParaRPr>
          </a:p>
        </p:txBody>
      </p:sp>
      <p:sp>
        <p:nvSpPr>
          <p:cNvPr id="110" name="순서도: 판단 109"/>
          <p:cNvSpPr/>
          <p:nvPr/>
        </p:nvSpPr>
        <p:spPr>
          <a:xfrm>
            <a:off x="3995738" y="4435475"/>
            <a:ext cx="1809750" cy="842963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prstClr val="black"/>
                </a:solidFill>
              </a:rPr>
              <a:t>⑦대출심사</a:t>
            </a:r>
            <a:endParaRPr kumimoji="0" lang="en-US" altLang="ko-KR" sz="1100" b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prstClr val="black"/>
                </a:solidFill>
              </a:rPr>
              <a:t>- </a:t>
            </a:r>
            <a:r>
              <a:rPr kumimoji="0" lang="ko-KR" altLang="en-US" sz="1100" dirty="0">
                <a:solidFill>
                  <a:prstClr val="black"/>
                </a:solidFill>
              </a:rPr>
              <a:t>채권보전</a:t>
            </a:r>
            <a:r>
              <a:rPr kumimoji="0" lang="en-US" altLang="ko-KR" sz="1100" dirty="0">
                <a:solidFill>
                  <a:prstClr val="black"/>
                </a:solidFill>
              </a:rPr>
              <a:t>,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prstClr val="black"/>
                </a:solidFill>
              </a:rPr>
              <a:t>  </a:t>
            </a:r>
            <a:r>
              <a:rPr kumimoji="0" lang="ko-KR" altLang="en-US" sz="1100" dirty="0">
                <a:solidFill>
                  <a:prstClr val="black"/>
                </a:solidFill>
              </a:rPr>
              <a:t>신용조사</a:t>
            </a:r>
          </a:p>
        </p:txBody>
      </p:sp>
      <p:cxnSp>
        <p:nvCxnSpPr>
          <p:cNvPr id="111" name="직선 화살표 연결선 110"/>
          <p:cNvCxnSpPr/>
          <p:nvPr/>
        </p:nvCxnSpPr>
        <p:spPr>
          <a:xfrm>
            <a:off x="3708400" y="4845050"/>
            <a:ext cx="239713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직선 화살표 연결선 111"/>
          <p:cNvCxnSpPr>
            <a:stCxn id="110" idx="2"/>
          </p:cNvCxnSpPr>
          <p:nvPr/>
        </p:nvCxnSpPr>
        <p:spPr>
          <a:xfrm>
            <a:off x="4900613" y="5278438"/>
            <a:ext cx="0" cy="5619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0" name="TextBox 112"/>
          <p:cNvSpPr txBox="1">
            <a:spLocks noChangeArrowheads="1"/>
          </p:cNvSpPr>
          <p:nvPr/>
        </p:nvSpPr>
        <p:spPr bwMode="auto">
          <a:xfrm>
            <a:off x="4945063" y="5372100"/>
            <a:ext cx="473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100">
                <a:solidFill>
                  <a:srgbClr val="000000"/>
                </a:solidFill>
              </a:rPr>
              <a:t>부결</a:t>
            </a:r>
          </a:p>
        </p:txBody>
      </p:sp>
      <p:sp>
        <p:nvSpPr>
          <p:cNvPr id="114" name="직사각형 113"/>
          <p:cNvSpPr/>
          <p:nvPr/>
        </p:nvSpPr>
        <p:spPr>
          <a:xfrm>
            <a:off x="4456113" y="5872163"/>
            <a:ext cx="977900" cy="36353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대출거절</a:t>
            </a:r>
          </a:p>
        </p:txBody>
      </p:sp>
      <p:cxnSp>
        <p:nvCxnSpPr>
          <p:cNvPr id="115" name="직선 화살표 연결선 114"/>
          <p:cNvCxnSpPr/>
          <p:nvPr/>
        </p:nvCxnSpPr>
        <p:spPr>
          <a:xfrm>
            <a:off x="5719763" y="3505200"/>
            <a:ext cx="0" cy="1187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443" name="TextBox 115"/>
          <p:cNvSpPr txBox="1">
            <a:spLocks noChangeArrowheads="1"/>
          </p:cNvSpPr>
          <p:nvPr/>
        </p:nvSpPr>
        <p:spPr bwMode="auto">
          <a:xfrm>
            <a:off x="5719763" y="3924300"/>
            <a:ext cx="13731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⑥사업실적확인</a:t>
            </a:r>
          </a:p>
        </p:txBody>
      </p:sp>
      <p:sp>
        <p:nvSpPr>
          <p:cNvPr id="60444" name="TextBox 116"/>
          <p:cNvSpPr txBox="1">
            <a:spLocks noChangeArrowheads="1"/>
          </p:cNvSpPr>
          <p:nvPr/>
        </p:nvSpPr>
        <p:spPr bwMode="auto">
          <a:xfrm>
            <a:off x="5716588" y="4557713"/>
            <a:ext cx="47148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100">
                <a:solidFill>
                  <a:srgbClr val="000000"/>
                </a:solidFill>
              </a:rPr>
              <a:t>가결</a:t>
            </a:r>
          </a:p>
        </p:txBody>
      </p:sp>
      <p:sp>
        <p:nvSpPr>
          <p:cNvPr id="118" name="직사각형 117"/>
          <p:cNvSpPr/>
          <p:nvPr/>
        </p:nvSpPr>
        <p:spPr>
          <a:xfrm>
            <a:off x="6156325" y="4664075"/>
            <a:ext cx="977900" cy="36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prstClr val="black"/>
                </a:solidFill>
              </a:rPr>
              <a:t>대출지원</a:t>
            </a:r>
          </a:p>
        </p:txBody>
      </p:sp>
      <p:cxnSp>
        <p:nvCxnSpPr>
          <p:cNvPr id="119" name="직선 화살표 연결선 118"/>
          <p:cNvCxnSpPr/>
          <p:nvPr/>
        </p:nvCxnSpPr>
        <p:spPr>
          <a:xfrm>
            <a:off x="5867400" y="4856163"/>
            <a:ext cx="24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직사각형 119"/>
          <p:cNvSpPr/>
          <p:nvPr/>
        </p:nvSpPr>
        <p:spPr>
          <a:xfrm>
            <a:off x="2124075" y="3763963"/>
            <a:ext cx="5184775" cy="2543175"/>
          </a:xfrm>
          <a:prstGeom prst="rect">
            <a:avLst/>
          </a:prstGeom>
          <a:noFill/>
          <a:ln>
            <a:solidFill>
              <a:srgbClr val="0070C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1403350" y="2347913"/>
            <a:ext cx="576263" cy="1366837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</a:rPr>
              <a:t>대상자선정</a:t>
            </a:r>
          </a:p>
        </p:txBody>
      </p:sp>
      <p:sp>
        <p:nvSpPr>
          <p:cNvPr id="122" name="모서리가 둥근 직사각형 121"/>
          <p:cNvSpPr/>
          <p:nvPr/>
        </p:nvSpPr>
        <p:spPr>
          <a:xfrm>
            <a:off x="1403350" y="3787775"/>
            <a:ext cx="576263" cy="251936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</a:rPr>
              <a:t>대출지원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25463" y="1530350"/>
            <a:ext cx="8023225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7"/>
              </a:buBlip>
              <a:defRPr/>
            </a:pP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 대상자 선정과 사업실적확인은 정부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·</a:t>
            </a:r>
            <a:r>
              <a:rPr kumimoji="0" lang="ko-KR" altLang="en-US" sz="1400" dirty="0" err="1">
                <a:solidFill>
                  <a:prstClr val="black"/>
                </a:solidFill>
                <a:latin typeface="맑은 고딕"/>
                <a:ea typeface="맑은 고딕"/>
              </a:rPr>
              <a:t>지자체가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 담당하고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금융기관은 대출지원업무만 담당</a:t>
            </a:r>
            <a:endParaRPr kumimoji="0" lang="en-US" altLang="ko-KR" sz="14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7"/>
              </a:buBlip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대출취급 금융기관의 업무는 감소되는 반면</a:t>
            </a: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, </a:t>
            </a:r>
            <a:r>
              <a:rPr kumimoji="0" lang="ko-KR" altLang="en-US" sz="1400" dirty="0" err="1">
                <a:solidFill>
                  <a:prstClr val="black"/>
                </a:solidFill>
                <a:latin typeface="맑은 고딕"/>
                <a:ea typeface="맑은 고딕"/>
              </a:rPr>
              <a:t>농업인은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 err="1">
                <a:solidFill>
                  <a:prstClr val="black"/>
                </a:solidFill>
                <a:latin typeface="맑은 고딕"/>
                <a:ea typeface="맑은 고딕"/>
              </a:rPr>
              <a:t>대출지원시까지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 많은 시간 소요</a:t>
            </a: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60451" name="그림 3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8307" r="73479" b="60191"/>
          <a:stretch>
            <a:fillRect/>
          </a:stretch>
        </p:blipFill>
        <p:spPr bwMode="auto">
          <a:xfrm>
            <a:off x="2682875" y="5503863"/>
            <a:ext cx="96202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370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 txBox="1">
            <a:spLocks/>
          </p:cNvSpPr>
          <p:nvPr/>
        </p:nvSpPr>
        <p:spPr>
          <a:xfrm>
            <a:off x="225425" y="260350"/>
            <a:ext cx="7010400" cy="79216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1" hangingPunct="1">
              <a:lnSpc>
                <a:spcPct val="100000"/>
              </a:lnSpc>
              <a:spcBef>
                <a:spcPct val="0"/>
              </a:spcBef>
              <a:buNone/>
              <a:defRPr sz="80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  <a:defRPr/>
            </a:pPr>
            <a:r>
              <a:rPr kumimoji="0" lang="ko-KR" altLang="en-US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정책자금 대출취급 프로세스</a:t>
            </a:r>
            <a:r>
              <a:rPr kumimoji="0" lang="en-US" altLang="ko-KR" sz="3600" dirty="0" smtClean="0">
                <a:solidFill>
                  <a:srgbClr val="1F497D"/>
                </a:solidFill>
                <a:latin typeface="휴먼둥근헤드라인" panose="02030504000101010101" pitchFamily="18" charset="-127"/>
                <a:ea typeface="휴먼둥근헤드라인" panose="02030504000101010101" pitchFamily="18" charset="-127"/>
              </a:rPr>
              <a:t>(II)</a:t>
            </a:r>
            <a:endParaRPr kumimoji="0" lang="ko-KR" altLang="en-US" sz="3600" dirty="0">
              <a:solidFill>
                <a:srgbClr val="1F497D"/>
              </a:solidFill>
              <a:latin typeface="휴먼둥근헤드라인" panose="02030504000101010101" pitchFamily="18" charset="-127"/>
              <a:ea typeface="휴먼둥근헤드라인" panose="02030504000101010101" pitchFamily="18" charset="-127"/>
            </a:endParaRPr>
          </a:p>
        </p:txBody>
      </p:sp>
      <p:pic>
        <p:nvPicPr>
          <p:cNvPr id="61443" name="Picture 67" descr="C:\Program Files\Microsoft Office\MEDIA\OFFICE12\Bullets\BD21482_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403350"/>
            <a:ext cx="1143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TextBox 3"/>
          <p:cNvSpPr txBox="1">
            <a:spLocks noChangeArrowheads="1"/>
          </p:cNvSpPr>
          <p:nvPr/>
        </p:nvSpPr>
        <p:spPr bwMode="auto">
          <a:xfrm>
            <a:off x="509588" y="1258888"/>
            <a:ext cx="76628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ko-KR" altLang="en-US" sz="2400" b="1">
                <a:solidFill>
                  <a:srgbClr val="000000"/>
                </a:solidFill>
              </a:rPr>
              <a:t>정책자금 대출대상자 </a:t>
            </a:r>
            <a:r>
              <a:rPr kumimoji="0" lang="ko-KR" altLang="en-US" sz="2400" b="1">
                <a:solidFill>
                  <a:srgbClr val="3333FF"/>
                </a:solidFill>
              </a:rPr>
              <a:t>농협에서 선정 </a:t>
            </a:r>
            <a:r>
              <a:rPr kumimoji="0" lang="en-US" altLang="ko-KR" sz="2400" b="1">
                <a:solidFill>
                  <a:srgbClr val="000000"/>
                </a:solidFill>
              </a:rPr>
              <a:t>– </a:t>
            </a:r>
            <a:r>
              <a:rPr kumimoji="0" lang="ko-KR" altLang="en-US" sz="1800" b="1">
                <a:solidFill>
                  <a:srgbClr val="000000"/>
                </a:solidFill>
              </a:rPr>
              <a:t>농업종합자금 등</a:t>
            </a:r>
            <a:r>
              <a:rPr kumimoji="0" lang="ko-KR" altLang="en-US" sz="2400" b="1">
                <a:solidFill>
                  <a:srgbClr val="000000"/>
                </a:solidFill>
              </a:rPr>
              <a:t> </a:t>
            </a:r>
            <a:endParaRPr kumimoji="0" lang="ko-KR" altLang="en-US" sz="2400">
              <a:solidFill>
                <a:srgbClr val="000000"/>
              </a:solidFill>
            </a:endParaRPr>
          </a:p>
        </p:txBody>
      </p:sp>
      <p:pic>
        <p:nvPicPr>
          <p:cNvPr id="61445" name="그림 3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113" y="3275013"/>
            <a:ext cx="990600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8" name="직선 화살표 연결선 37"/>
          <p:cNvCxnSpPr/>
          <p:nvPr/>
        </p:nvCxnSpPr>
        <p:spPr>
          <a:xfrm>
            <a:off x="2794000" y="3573463"/>
            <a:ext cx="9366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화살표 연결선 38"/>
          <p:cNvCxnSpPr/>
          <p:nvPr/>
        </p:nvCxnSpPr>
        <p:spPr>
          <a:xfrm flipH="1">
            <a:off x="5307013" y="3573463"/>
            <a:ext cx="1384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448" name="그룹 40"/>
          <p:cNvGrpSpPr>
            <a:grpSpLocks/>
          </p:cNvGrpSpPr>
          <p:nvPr/>
        </p:nvGrpSpPr>
        <p:grpSpPr bwMode="auto">
          <a:xfrm>
            <a:off x="5622925" y="4176713"/>
            <a:ext cx="1312863" cy="431800"/>
            <a:chOff x="2202307" y="2494052"/>
            <a:chExt cx="1311542" cy="430887"/>
          </a:xfrm>
        </p:grpSpPr>
        <p:pic>
          <p:nvPicPr>
            <p:cNvPr id="61466" name="그림 4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460" t="74927" r="15269" b="15073"/>
            <a:stretch>
              <a:fillRect/>
            </a:stretch>
          </p:blipFill>
          <p:spPr bwMode="auto">
            <a:xfrm>
              <a:off x="2202307" y="2560098"/>
              <a:ext cx="353469" cy="298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467" name="TextBox 42"/>
            <p:cNvSpPr txBox="1">
              <a:spLocks noChangeArrowheads="1"/>
            </p:cNvSpPr>
            <p:nvPr/>
          </p:nvSpPr>
          <p:spPr bwMode="auto">
            <a:xfrm>
              <a:off x="2483768" y="2494052"/>
              <a:ext cx="1030081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100" b="1">
                  <a:solidFill>
                    <a:srgbClr val="00B050"/>
                  </a:solidFill>
                  <a:latin typeface="농협체M" pitchFamily="18" charset="-127"/>
                  <a:ea typeface="농협체M" pitchFamily="18" charset="-127"/>
                </a:rPr>
                <a:t>농림수산업자</a:t>
              </a:r>
              <a:endParaRPr kumimoji="0" lang="en-US" altLang="ko-KR" sz="1100" b="1">
                <a:solidFill>
                  <a:srgbClr val="00B050"/>
                </a:solidFill>
                <a:latin typeface="농협체M" pitchFamily="18" charset="-127"/>
                <a:ea typeface="농협체M" pitchFamily="18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kumimoji="0" lang="ko-KR" altLang="en-US" sz="1100" b="1">
                  <a:solidFill>
                    <a:srgbClr val="00B050"/>
                  </a:solidFill>
                  <a:latin typeface="농협체M" pitchFamily="18" charset="-127"/>
                  <a:ea typeface="농협체M" pitchFamily="18" charset="-127"/>
                </a:rPr>
                <a:t>신용보증기금</a:t>
              </a:r>
            </a:p>
          </p:txBody>
        </p:sp>
      </p:grpSp>
      <p:cxnSp>
        <p:nvCxnSpPr>
          <p:cNvPr id="44" name="직선 화살표 연결선 43"/>
          <p:cNvCxnSpPr>
            <a:endCxn id="61467" idx="3"/>
          </p:cNvCxnSpPr>
          <p:nvPr/>
        </p:nvCxnSpPr>
        <p:spPr>
          <a:xfrm flipH="1">
            <a:off x="6935788" y="4090988"/>
            <a:ext cx="585787" cy="301625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450" name="TextBox 44"/>
          <p:cNvSpPr txBox="1">
            <a:spLocks noChangeArrowheads="1"/>
          </p:cNvSpPr>
          <p:nvPr/>
        </p:nvSpPr>
        <p:spPr bwMode="auto">
          <a:xfrm>
            <a:off x="5800725" y="4646613"/>
            <a:ext cx="11699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③</a:t>
            </a:r>
            <a:r>
              <a:rPr kumimoji="0" lang="en-US" altLang="ko-KR" sz="1200">
                <a:solidFill>
                  <a:srgbClr val="000000"/>
                </a:solidFill>
              </a:rPr>
              <a:t>(</a:t>
            </a:r>
            <a:r>
              <a:rPr kumimoji="0" lang="ko-KR" altLang="en-US" sz="1200">
                <a:solidFill>
                  <a:srgbClr val="000000"/>
                </a:solidFill>
              </a:rPr>
              <a:t>필요시</a:t>
            </a:r>
            <a:r>
              <a:rPr kumimoji="0" lang="en-US" altLang="ko-KR" sz="1200">
                <a:solidFill>
                  <a:srgbClr val="000000"/>
                </a:solidFill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보증지원</a:t>
            </a:r>
          </a:p>
        </p:txBody>
      </p:sp>
      <p:cxnSp>
        <p:nvCxnSpPr>
          <p:cNvPr id="46" name="직선 화살표 연결선 45"/>
          <p:cNvCxnSpPr/>
          <p:nvPr/>
        </p:nvCxnSpPr>
        <p:spPr>
          <a:xfrm flipH="1">
            <a:off x="5448300" y="4646613"/>
            <a:ext cx="331788" cy="0"/>
          </a:xfrm>
          <a:prstGeom prst="straightConnector1">
            <a:avLst/>
          </a:prstGeom>
          <a:ln>
            <a:solidFill>
              <a:srgbClr val="00B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직선 화살표 연결선 46"/>
          <p:cNvCxnSpPr/>
          <p:nvPr/>
        </p:nvCxnSpPr>
        <p:spPr>
          <a:xfrm flipH="1">
            <a:off x="3309938" y="4543425"/>
            <a:ext cx="3365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순서도: 판단 47"/>
          <p:cNvSpPr/>
          <p:nvPr/>
        </p:nvSpPr>
        <p:spPr>
          <a:xfrm>
            <a:off x="3671888" y="4117975"/>
            <a:ext cx="1809750" cy="841375"/>
          </a:xfrm>
          <a:prstGeom prst="flowChartDecision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100" b="1" dirty="0">
                <a:solidFill>
                  <a:prstClr val="black"/>
                </a:solidFill>
              </a:rPr>
              <a:t>④대출심사</a:t>
            </a:r>
            <a:endParaRPr kumimoji="0" lang="en-US" altLang="ko-KR" sz="1100" b="1" dirty="0">
              <a:solidFill>
                <a:prstClr val="black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prstClr val="black"/>
                </a:solidFill>
              </a:rPr>
              <a:t>- </a:t>
            </a:r>
            <a:r>
              <a:rPr kumimoji="0" lang="ko-KR" altLang="en-US" sz="1100" dirty="0">
                <a:solidFill>
                  <a:prstClr val="black"/>
                </a:solidFill>
              </a:rPr>
              <a:t>채권보전</a:t>
            </a:r>
            <a:r>
              <a:rPr kumimoji="0" lang="en-US" altLang="ko-KR" sz="1100" dirty="0">
                <a:solidFill>
                  <a:prstClr val="black"/>
                </a:solidFill>
              </a:rPr>
              <a:t>,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100" dirty="0">
                <a:solidFill>
                  <a:prstClr val="black"/>
                </a:solidFill>
              </a:rPr>
              <a:t>  </a:t>
            </a:r>
            <a:r>
              <a:rPr kumimoji="0" lang="ko-KR" altLang="en-US" sz="1100" dirty="0">
                <a:solidFill>
                  <a:prstClr val="black"/>
                </a:solidFill>
              </a:rPr>
              <a:t>신용조사</a:t>
            </a:r>
          </a:p>
        </p:txBody>
      </p:sp>
      <p:cxnSp>
        <p:nvCxnSpPr>
          <p:cNvPr id="49" name="직선 화살표 연결선 48"/>
          <p:cNvCxnSpPr>
            <a:stCxn id="48" idx="2"/>
          </p:cNvCxnSpPr>
          <p:nvPr/>
        </p:nvCxnSpPr>
        <p:spPr>
          <a:xfrm>
            <a:off x="4576763" y="4959350"/>
            <a:ext cx="0" cy="198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직사각형 49"/>
          <p:cNvSpPr/>
          <p:nvPr/>
        </p:nvSpPr>
        <p:spPr>
          <a:xfrm>
            <a:off x="1482725" y="2817813"/>
            <a:ext cx="6689725" cy="3059112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prstClr val="white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611188" y="2817813"/>
            <a:ext cx="704850" cy="3059112"/>
          </a:xfrm>
          <a:prstGeom prst="roundRect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dirty="0">
                <a:solidFill>
                  <a:prstClr val="black"/>
                </a:solidFill>
              </a:rPr>
              <a:t>대출지원</a:t>
            </a:r>
            <a:endParaRPr kumimoji="0" lang="en-US" altLang="ko-KR" sz="1400" dirty="0">
              <a:solidFill>
                <a:prstClr val="black"/>
              </a:solidFill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prstClr val="black"/>
                </a:solidFill>
              </a:rPr>
              <a:t>One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dirty="0">
                <a:solidFill>
                  <a:prstClr val="black"/>
                </a:solidFill>
              </a:rPr>
              <a:t>Stop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spc="-300" dirty="0">
                <a:solidFill>
                  <a:prstClr val="black"/>
                </a:solidFill>
              </a:rPr>
              <a:t>서비스</a:t>
            </a:r>
          </a:p>
        </p:txBody>
      </p:sp>
      <p:sp>
        <p:nvSpPr>
          <p:cNvPr id="61457" name="TextBox 51"/>
          <p:cNvSpPr txBox="1">
            <a:spLocks noChangeArrowheads="1"/>
          </p:cNvSpPr>
          <p:nvPr/>
        </p:nvSpPr>
        <p:spPr bwMode="auto">
          <a:xfrm>
            <a:off x="2622550" y="3648075"/>
            <a:ext cx="11715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①지침마련 및</a:t>
            </a:r>
            <a:endParaRPr kumimoji="0" lang="en-US" altLang="ko-KR" sz="120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대출한도배정</a:t>
            </a:r>
          </a:p>
        </p:txBody>
      </p:sp>
      <p:pic>
        <p:nvPicPr>
          <p:cNvPr id="61458" name="그림 5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2" t="52936" r="41457" b="41701"/>
          <a:stretch>
            <a:fillRect/>
          </a:stretch>
        </p:blipFill>
        <p:spPr bwMode="auto">
          <a:xfrm>
            <a:off x="3830638" y="3357563"/>
            <a:ext cx="14208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9" name="TextBox 53"/>
          <p:cNvSpPr txBox="1">
            <a:spLocks noChangeArrowheads="1"/>
          </p:cNvSpPr>
          <p:nvPr/>
        </p:nvSpPr>
        <p:spPr bwMode="auto">
          <a:xfrm>
            <a:off x="5495925" y="3602038"/>
            <a:ext cx="11715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200">
                <a:solidFill>
                  <a:srgbClr val="000000"/>
                </a:solidFill>
              </a:rPr>
              <a:t>②대출상담</a:t>
            </a:r>
          </a:p>
        </p:txBody>
      </p:sp>
      <p:sp>
        <p:nvSpPr>
          <p:cNvPr id="61460" name="TextBox 54"/>
          <p:cNvSpPr txBox="1">
            <a:spLocks noChangeArrowheads="1"/>
          </p:cNvSpPr>
          <p:nvPr/>
        </p:nvSpPr>
        <p:spPr bwMode="auto">
          <a:xfrm>
            <a:off x="4778375" y="4892675"/>
            <a:ext cx="473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100">
                <a:solidFill>
                  <a:srgbClr val="000000"/>
                </a:solidFill>
              </a:rPr>
              <a:t>가결</a:t>
            </a:r>
          </a:p>
        </p:txBody>
      </p:sp>
      <p:sp>
        <p:nvSpPr>
          <p:cNvPr id="56" name="직사각형 55"/>
          <p:cNvSpPr/>
          <p:nvPr/>
        </p:nvSpPr>
        <p:spPr>
          <a:xfrm>
            <a:off x="4111625" y="5162550"/>
            <a:ext cx="977900" cy="3635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400" b="1" dirty="0">
                <a:solidFill>
                  <a:prstClr val="black"/>
                </a:solidFill>
              </a:rPr>
              <a:t>대출지원</a:t>
            </a:r>
          </a:p>
        </p:txBody>
      </p:sp>
      <p:sp>
        <p:nvSpPr>
          <p:cNvPr id="61462" name="TextBox 56"/>
          <p:cNvSpPr txBox="1">
            <a:spLocks noChangeArrowheads="1"/>
          </p:cNvSpPr>
          <p:nvPr/>
        </p:nvSpPr>
        <p:spPr bwMode="auto">
          <a:xfrm>
            <a:off x="3082925" y="4699000"/>
            <a:ext cx="4730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ko-KR" altLang="en-US" sz="1100">
                <a:solidFill>
                  <a:srgbClr val="000000"/>
                </a:solidFill>
              </a:rPr>
              <a:t>부결</a:t>
            </a:r>
          </a:p>
        </p:txBody>
      </p:sp>
      <p:sp>
        <p:nvSpPr>
          <p:cNvPr id="58" name="직사각형 57"/>
          <p:cNvSpPr/>
          <p:nvPr/>
        </p:nvSpPr>
        <p:spPr>
          <a:xfrm>
            <a:off x="2435225" y="4357688"/>
            <a:ext cx="827088" cy="3413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1200" dirty="0">
                <a:solidFill>
                  <a:prstClr val="black"/>
                </a:solidFill>
              </a:rPr>
              <a:t>대출거절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95288" y="1749425"/>
            <a:ext cx="8280400" cy="60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 대상자 선정부터 지원까지 농협이 전담하기 때문에 </a:t>
            </a:r>
            <a:r>
              <a:rPr kumimoji="0" lang="ko-KR" altLang="en-US" sz="1400" dirty="0" err="1">
                <a:solidFill>
                  <a:prstClr val="black"/>
                </a:solidFill>
                <a:latin typeface="맑은 고딕"/>
                <a:ea typeface="맑은 고딕"/>
              </a:rPr>
              <a:t>농업인은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 영농 자금을 적기에 대출받을 수 있음</a:t>
            </a:r>
            <a:endParaRPr kumimoji="0" lang="en-US" altLang="ko-KR" sz="14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500" dirty="0">
              <a:solidFill>
                <a:prstClr val="black"/>
              </a:solidFill>
              <a:latin typeface="맑은 고딕"/>
              <a:ea typeface="맑은 고딕"/>
            </a:endParaRPr>
          </a:p>
          <a:p>
            <a:pPr marL="177800" indent="-177800" fontAlgn="auto">
              <a:spcBef>
                <a:spcPts val="0"/>
              </a:spcBef>
              <a:spcAft>
                <a:spcPts val="0"/>
              </a:spcAft>
              <a:buFontTx/>
              <a:buBlip>
                <a:blip r:embed="rId6"/>
              </a:buBlip>
              <a:defRPr/>
            </a:pPr>
            <a:r>
              <a:rPr kumimoji="0" lang="en-US" altLang="ko-KR" sz="1400" dirty="0">
                <a:solidFill>
                  <a:prstClr val="black"/>
                </a:solidFill>
                <a:latin typeface="맑은 고딕"/>
                <a:ea typeface="맑은 고딕"/>
              </a:rPr>
              <a:t> </a:t>
            </a:r>
            <a:r>
              <a:rPr kumimoji="0" lang="ko-KR" altLang="en-US" sz="1400" dirty="0">
                <a:solidFill>
                  <a:prstClr val="black"/>
                </a:solidFill>
                <a:latin typeface="맑은 고딕"/>
                <a:ea typeface="맑은 고딕"/>
              </a:rPr>
              <a:t>정부는 농업인 편익 증대를 위하여 농업종합자금 대출 확대를 지속 추진</a:t>
            </a:r>
            <a:endParaRPr kumimoji="0" lang="ko-KR" altLang="en-US" sz="1800" dirty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  <p:pic>
        <p:nvPicPr>
          <p:cNvPr id="61465" name="그림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1" t="8307" r="73479" b="60191"/>
          <a:stretch>
            <a:fillRect/>
          </a:stretch>
        </p:blipFill>
        <p:spPr bwMode="auto">
          <a:xfrm>
            <a:off x="1660525" y="3251200"/>
            <a:ext cx="962025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953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8" name="AutoShape 4"/>
          <p:cNvSpPr>
            <a:spLocks noChangeArrowheads="1"/>
          </p:cNvSpPr>
          <p:nvPr/>
        </p:nvSpPr>
        <p:spPr bwMode="auto">
          <a:xfrm>
            <a:off x="755650" y="333375"/>
            <a:ext cx="7488238" cy="719138"/>
          </a:xfrm>
          <a:prstGeom prst="roundRect">
            <a:avLst>
              <a:gd name="adj" fmla="val 16667"/>
            </a:avLst>
          </a:prstGeom>
          <a:solidFill>
            <a:srgbClr val="008000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ko-KR" altLang="en-US" sz="3200" dirty="0">
                <a:solidFill>
                  <a:schemeClr val="bg1">
                    <a:lumMod val="95000"/>
                  </a:schemeClr>
                </a:solidFill>
                <a:latin typeface="HY동녘B" pitchFamily="18" charset="-127"/>
                <a:ea typeface="HY동녘B" pitchFamily="18" charset="-127"/>
              </a:rPr>
              <a:t>정책자금의  운용  및  관리체계</a:t>
            </a:r>
          </a:p>
        </p:txBody>
      </p:sp>
      <p:sp>
        <p:nvSpPr>
          <p:cNvPr id="62467" name="AutoShape 5"/>
          <p:cNvSpPr>
            <a:spLocks noChangeArrowheads="1"/>
          </p:cNvSpPr>
          <p:nvPr/>
        </p:nvSpPr>
        <p:spPr bwMode="auto">
          <a:xfrm>
            <a:off x="819150" y="352425"/>
            <a:ext cx="7253288" cy="163513"/>
          </a:xfrm>
          <a:prstGeom prst="roundRect">
            <a:avLst>
              <a:gd name="adj" fmla="val 44444"/>
            </a:avLst>
          </a:prstGeom>
          <a:gradFill rotWithShape="1">
            <a:gsLst>
              <a:gs pos="0">
                <a:srgbClr val="FFFFFF">
                  <a:alpha val="48000"/>
                </a:srgbClr>
              </a:gs>
              <a:gs pos="100000">
                <a:srgbClr val="E0E0E0">
                  <a:alpha val="0"/>
                </a:srgb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eaLnBrk="1" hangingPunct="1"/>
            <a:endParaRPr lang="ko-KR" altLang="en-US" sz="1800"/>
          </a:p>
        </p:txBody>
      </p:sp>
      <p:sp>
        <p:nvSpPr>
          <p:cNvPr id="62468" name="Rectangle 6"/>
          <p:cNvSpPr>
            <a:spLocks noChangeArrowheads="1"/>
          </p:cNvSpPr>
          <p:nvPr/>
        </p:nvSpPr>
        <p:spPr bwMode="auto">
          <a:xfrm>
            <a:off x="2500313" y="1484313"/>
            <a:ext cx="3584575" cy="504825"/>
          </a:xfrm>
          <a:prstGeom prst="rect">
            <a:avLst/>
          </a:prstGeom>
          <a:noFill/>
          <a:ln w="508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  <a:lvl2pPr marL="742950" indent="-28575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2pPr>
            <a:lvl3pPr marL="11430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3pPr>
            <a:lvl4pPr marL="16002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4pPr>
            <a:lvl5pPr marL="2057400" indent="-228600" eaLnBrk="0" hangingPunct="0"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 sz="2400" dirty="0">
                <a:latin typeface="HY동녘B" pitchFamily="18" charset="-127"/>
                <a:ea typeface="HY동녘B" pitchFamily="18" charset="-127"/>
              </a:rPr>
              <a:t>정책자금  운용체계</a:t>
            </a:r>
          </a:p>
        </p:txBody>
      </p:sp>
      <p:grpSp>
        <p:nvGrpSpPr>
          <p:cNvPr id="62469" name="Group 42"/>
          <p:cNvGrpSpPr>
            <a:grpSpLocks/>
          </p:cNvGrpSpPr>
          <p:nvPr/>
        </p:nvGrpSpPr>
        <p:grpSpPr bwMode="auto">
          <a:xfrm>
            <a:off x="1185863" y="2781300"/>
            <a:ext cx="3744912" cy="1295400"/>
            <a:chOff x="747" y="1752"/>
            <a:chExt cx="2359" cy="816"/>
          </a:xfrm>
        </p:grpSpPr>
        <p:sp>
          <p:nvSpPr>
            <p:cNvPr id="159751" name="Oval 7"/>
            <p:cNvSpPr>
              <a:spLocks noChangeArrowheads="1"/>
            </p:cNvSpPr>
            <p:nvPr/>
          </p:nvSpPr>
          <p:spPr bwMode="auto">
            <a:xfrm>
              <a:off x="747" y="1752"/>
              <a:ext cx="816" cy="81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latin typeface="HY동녘B" pitchFamily="18" charset="-127"/>
                  <a:ea typeface="HY동녘B" pitchFamily="18" charset="-127"/>
                </a:rPr>
                <a:t>정부회계</a:t>
              </a:r>
            </a:p>
          </p:txBody>
        </p:sp>
        <p:sp>
          <p:nvSpPr>
            <p:cNvPr id="159752" name="Oval 8"/>
            <p:cNvSpPr>
              <a:spLocks noChangeArrowheads="1"/>
            </p:cNvSpPr>
            <p:nvPr/>
          </p:nvSpPr>
          <p:spPr bwMode="auto">
            <a:xfrm>
              <a:off x="2290" y="1752"/>
              <a:ext cx="816" cy="81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latin typeface="HY동녘B" pitchFamily="18" charset="-127"/>
                  <a:ea typeface="HY동녘B" pitchFamily="18" charset="-127"/>
                </a:rPr>
                <a:t>농협은행</a:t>
              </a:r>
            </a:p>
          </p:txBody>
        </p:sp>
        <p:sp>
          <p:nvSpPr>
            <p:cNvPr id="62497" name="Line 11"/>
            <p:cNvSpPr>
              <a:spLocks noChangeShapeType="1"/>
            </p:cNvSpPr>
            <p:nvPr/>
          </p:nvSpPr>
          <p:spPr bwMode="auto">
            <a:xfrm>
              <a:off x="1609" y="2070"/>
              <a:ext cx="681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98" name="Line 12"/>
            <p:cNvSpPr>
              <a:spLocks noChangeShapeType="1"/>
            </p:cNvSpPr>
            <p:nvPr/>
          </p:nvSpPr>
          <p:spPr bwMode="auto">
            <a:xfrm flipH="1">
              <a:off x="1609" y="2206"/>
              <a:ext cx="681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99" name="Text Box 13"/>
            <p:cNvSpPr txBox="1">
              <a:spLocks noChangeArrowheads="1"/>
            </p:cNvSpPr>
            <p:nvPr/>
          </p:nvSpPr>
          <p:spPr bwMode="auto">
            <a:xfrm>
              <a:off x="1745" y="1843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6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대여</a:t>
              </a:r>
            </a:p>
          </p:txBody>
        </p:sp>
        <p:sp>
          <p:nvSpPr>
            <p:cNvPr id="62500" name="Text Box 14"/>
            <p:cNvSpPr txBox="1">
              <a:spLocks noChangeArrowheads="1"/>
            </p:cNvSpPr>
            <p:nvPr/>
          </p:nvSpPr>
          <p:spPr bwMode="auto">
            <a:xfrm>
              <a:off x="1745" y="2251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600" dirty="0">
                  <a:solidFill>
                    <a:schemeClr val="bg1"/>
                  </a:solidFill>
                  <a:latin typeface="HY동녘B" pitchFamily="18" charset="-127"/>
                  <a:ea typeface="HY동녘B" pitchFamily="18" charset="-127"/>
                </a:rPr>
                <a:t>회수</a:t>
              </a:r>
            </a:p>
          </p:txBody>
        </p:sp>
      </p:grpSp>
      <p:grpSp>
        <p:nvGrpSpPr>
          <p:cNvPr id="62470" name="Group 43"/>
          <p:cNvGrpSpPr>
            <a:grpSpLocks/>
          </p:cNvGrpSpPr>
          <p:nvPr/>
        </p:nvGrpSpPr>
        <p:grpSpPr bwMode="auto">
          <a:xfrm>
            <a:off x="4132263" y="2781300"/>
            <a:ext cx="3967162" cy="3095625"/>
            <a:chOff x="2603" y="1752"/>
            <a:chExt cx="2499" cy="1950"/>
          </a:xfrm>
        </p:grpSpPr>
        <p:sp>
          <p:nvSpPr>
            <p:cNvPr id="159753" name="Oval 9"/>
            <p:cNvSpPr>
              <a:spLocks noChangeArrowheads="1"/>
            </p:cNvSpPr>
            <p:nvPr/>
          </p:nvSpPr>
          <p:spPr bwMode="auto">
            <a:xfrm>
              <a:off x="4286" y="1752"/>
              <a:ext cx="816" cy="81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>
                  <a:latin typeface="HY동녘B" pitchFamily="18" charset="-127"/>
                  <a:ea typeface="HY동녘B" pitchFamily="18" charset="-127"/>
                </a:rPr>
                <a:t>고객</a:t>
              </a:r>
            </a:p>
          </p:txBody>
        </p:sp>
        <p:sp>
          <p:nvSpPr>
            <p:cNvPr id="159754" name="Oval 10"/>
            <p:cNvSpPr>
              <a:spLocks noChangeArrowheads="1"/>
            </p:cNvSpPr>
            <p:nvPr/>
          </p:nvSpPr>
          <p:spPr bwMode="auto">
            <a:xfrm>
              <a:off x="3287" y="2886"/>
              <a:ext cx="816" cy="816"/>
            </a:xfrm>
            <a:prstGeom prst="ellipse">
              <a:avLst/>
            </a:prstGeom>
            <a:gradFill rotWithShape="0">
              <a:gsLst>
                <a:gs pos="0">
                  <a:srgbClr val="008000"/>
                </a:gs>
                <a:gs pos="50000">
                  <a:schemeClr val="bg1"/>
                </a:gs>
                <a:gs pos="100000">
                  <a:srgbClr val="0080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r>
                <a:rPr lang="ko-KR" altLang="en-US" sz="2000" dirty="0" err="1">
                  <a:latin typeface="HY동녘B" pitchFamily="18" charset="-127"/>
                  <a:ea typeface="HY동녘B" pitchFamily="18" charset="-127"/>
                </a:rPr>
                <a:t>농축협</a:t>
              </a:r>
              <a:endParaRPr lang="ko-KR" altLang="en-US" sz="2000" dirty="0"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62483" name="Line 15"/>
            <p:cNvSpPr>
              <a:spLocks noChangeShapeType="1"/>
            </p:cNvSpPr>
            <p:nvPr/>
          </p:nvSpPr>
          <p:spPr bwMode="auto">
            <a:xfrm>
              <a:off x="3152" y="2070"/>
              <a:ext cx="113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84" name="Line 16"/>
            <p:cNvSpPr>
              <a:spLocks noChangeShapeType="1"/>
            </p:cNvSpPr>
            <p:nvPr/>
          </p:nvSpPr>
          <p:spPr bwMode="auto">
            <a:xfrm flipH="1">
              <a:off x="3152" y="2206"/>
              <a:ext cx="1134" cy="0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85" name="Text Box 17"/>
            <p:cNvSpPr txBox="1">
              <a:spLocks noChangeArrowheads="1"/>
            </p:cNvSpPr>
            <p:nvPr/>
          </p:nvSpPr>
          <p:spPr bwMode="auto">
            <a:xfrm>
              <a:off x="3560" y="1843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600">
                  <a:latin typeface="HY동녘B" pitchFamily="18" charset="-127"/>
                  <a:ea typeface="HY동녘B" pitchFamily="18" charset="-127"/>
                </a:rPr>
                <a:t>대출</a:t>
              </a:r>
            </a:p>
          </p:txBody>
        </p:sp>
        <p:sp>
          <p:nvSpPr>
            <p:cNvPr id="62486" name="Text Box 18"/>
            <p:cNvSpPr txBox="1">
              <a:spLocks noChangeArrowheads="1"/>
            </p:cNvSpPr>
            <p:nvPr/>
          </p:nvSpPr>
          <p:spPr bwMode="auto">
            <a:xfrm>
              <a:off x="3560" y="2251"/>
              <a:ext cx="37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600">
                  <a:latin typeface="HY동녘B" pitchFamily="18" charset="-127"/>
                  <a:ea typeface="HY동녘B" pitchFamily="18" charset="-127"/>
                </a:rPr>
                <a:t>회수</a:t>
              </a:r>
            </a:p>
          </p:txBody>
        </p:sp>
        <p:sp>
          <p:nvSpPr>
            <p:cNvPr id="62487" name="Line 19"/>
            <p:cNvSpPr>
              <a:spLocks noChangeShapeType="1"/>
            </p:cNvSpPr>
            <p:nvPr/>
          </p:nvSpPr>
          <p:spPr bwMode="auto">
            <a:xfrm flipH="1">
              <a:off x="3877" y="2388"/>
              <a:ext cx="454" cy="544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88" name="Line 20"/>
            <p:cNvSpPr>
              <a:spLocks noChangeShapeType="1"/>
            </p:cNvSpPr>
            <p:nvPr/>
          </p:nvSpPr>
          <p:spPr bwMode="auto">
            <a:xfrm flipH="1">
              <a:off x="4013" y="2478"/>
              <a:ext cx="455" cy="545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89" name="Text Box 21"/>
            <p:cNvSpPr txBox="1">
              <a:spLocks noChangeArrowheads="1"/>
            </p:cNvSpPr>
            <p:nvPr/>
          </p:nvSpPr>
          <p:spPr bwMode="auto">
            <a:xfrm>
              <a:off x="3741" y="2569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400">
                  <a:latin typeface="HY동녘B" pitchFamily="18" charset="-127"/>
                  <a:ea typeface="HY동녘B" pitchFamily="18" charset="-127"/>
                </a:rPr>
                <a:t>대출</a:t>
              </a:r>
            </a:p>
          </p:txBody>
        </p:sp>
        <p:sp>
          <p:nvSpPr>
            <p:cNvPr id="62490" name="Text Box 22"/>
            <p:cNvSpPr txBox="1">
              <a:spLocks noChangeArrowheads="1"/>
            </p:cNvSpPr>
            <p:nvPr/>
          </p:nvSpPr>
          <p:spPr bwMode="auto">
            <a:xfrm>
              <a:off x="4285" y="2750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400">
                  <a:latin typeface="HY동녘B" pitchFamily="18" charset="-127"/>
                  <a:ea typeface="HY동녘B" pitchFamily="18" charset="-127"/>
                </a:rPr>
                <a:t>회수</a:t>
              </a:r>
            </a:p>
          </p:txBody>
        </p:sp>
        <p:sp>
          <p:nvSpPr>
            <p:cNvPr id="62491" name="Line 23"/>
            <p:cNvSpPr>
              <a:spLocks noChangeShapeType="1"/>
            </p:cNvSpPr>
            <p:nvPr/>
          </p:nvSpPr>
          <p:spPr bwMode="auto">
            <a:xfrm>
              <a:off x="2839" y="2569"/>
              <a:ext cx="491" cy="544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92" name="Line 24"/>
            <p:cNvSpPr>
              <a:spLocks noChangeShapeType="1"/>
            </p:cNvSpPr>
            <p:nvPr/>
          </p:nvSpPr>
          <p:spPr bwMode="auto">
            <a:xfrm flipH="1" flipV="1">
              <a:off x="3016" y="2478"/>
              <a:ext cx="453" cy="499"/>
            </a:xfrm>
            <a:prstGeom prst="line">
              <a:avLst/>
            </a:prstGeom>
            <a:noFill/>
            <a:ln w="31750">
              <a:solidFill>
                <a:srgbClr val="FFFF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62493" name="Text Box 26"/>
            <p:cNvSpPr txBox="1">
              <a:spLocks noChangeArrowheads="1"/>
            </p:cNvSpPr>
            <p:nvPr/>
          </p:nvSpPr>
          <p:spPr bwMode="auto">
            <a:xfrm>
              <a:off x="2603" y="2795"/>
              <a:ext cx="504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600">
                  <a:latin typeface="HY동녘B" pitchFamily="18" charset="-127"/>
                  <a:ea typeface="HY동녘B" pitchFamily="18" charset="-127"/>
                </a:rPr>
                <a:t>재대여</a:t>
              </a:r>
            </a:p>
          </p:txBody>
        </p:sp>
        <p:sp>
          <p:nvSpPr>
            <p:cNvPr id="62494" name="Text Box 27"/>
            <p:cNvSpPr txBox="1">
              <a:spLocks noChangeArrowheads="1"/>
            </p:cNvSpPr>
            <p:nvPr/>
          </p:nvSpPr>
          <p:spPr bwMode="auto">
            <a:xfrm>
              <a:off x="3198" y="2524"/>
              <a:ext cx="340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eaLnBrk="1" hangingPunct="1"/>
              <a:r>
                <a:rPr lang="ko-KR" altLang="en-US" sz="1400">
                  <a:latin typeface="HY동녘B" pitchFamily="18" charset="-127"/>
                  <a:ea typeface="HY동녘B" pitchFamily="18" charset="-127"/>
                </a:rPr>
                <a:t>회수</a:t>
              </a:r>
            </a:p>
          </p:txBody>
        </p:sp>
      </p:grpSp>
      <p:grpSp>
        <p:nvGrpSpPr>
          <p:cNvPr id="62471" name="Group 45"/>
          <p:cNvGrpSpPr>
            <a:grpSpLocks/>
          </p:cNvGrpSpPr>
          <p:nvPr/>
        </p:nvGrpSpPr>
        <p:grpSpPr bwMode="auto">
          <a:xfrm>
            <a:off x="2339975" y="3886201"/>
            <a:ext cx="3525838" cy="2136776"/>
            <a:chOff x="1474" y="2448"/>
            <a:chExt cx="2221" cy="1346"/>
          </a:xfrm>
        </p:grpSpPr>
        <p:sp>
          <p:nvSpPr>
            <p:cNvPr id="62477" name="Rectangle 29"/>
            <p:cNvSpPr>
              <a:spLocks noChangeArrowheads="1"/>
            </p:cNvSpPr>
            <p:nvPr/>
          </p:nvSpPr>
          <p:spPr bwMode="auto">
            <a:xfrm>
              <a:off x="1474" y="3294"/>
              <a:ext cx="1135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 dirty="0">
                  <a:latin typeface="HY동녘B" pitchFamily="18" charset="-127"/>
                  <a:ea typeface="HY동녘B" pitchFamily="18" charset="-127"/>
                </a:rPr>
                <a:t>농협은행 자금 투입</a:t>
              </a:r>
            </a:p>
          </p:txBody>
        </p:sp>
        <p:sp>
          <p:nvSpPr>
            <p:cNvPr id="62478" name="Rectangle 30"/>
            <p:cNvSpPr>
              <a:spLocks noChangeArrowheads="1"/>
            </p:cNvSpPr>
            <p:nvPr/>
          </p:nvSpPr>
          <p:spPr bwMode="auto">
            <a:xfrm>
              <a:off x="1520" y="3522"/>
              <a:ext cx="1135" cy="272"/>
            </a:xfrm>
            <a:prstGeom prst="rect">
              <a:avLst/>
            </a:prstGeom>
            <a:noFill/>
            <a:ln w="254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1pPr>
              <a:lvl2pPr marL="742950" indent="-28575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2pPr>
              <a:lvl3pPr marL="11430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3pPr>
              <a:lvl4pPr marL="16002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4pPr>
              <a:lvl5pPr marL="2057400" indent="-228600" eaLnBrk="0" hangingPunct="0"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600">
                  <a:solidFill>
                    <a:schemeClr val="tx1"/>
                  </a:solidFill>
                  <a:latin typeface="굴림" pitchFamily="50" charset="-127"/>
                  <a:ea typeface="굴림" pitchFamily="50" charset="-127"/>
                </a:defRPr>
              </a:lvl9pPr>
            </a:lstStyle>
            <a:p>
              <a:pPr algn="ctr" eaLnBrk="1" hangingPunct="1"/>
              <a:r>
                <a:rPr lang="ko-KR" altLang="en-US" sz="1400">
                  <a:latin typeface="HY동녘B" pitchFamily="18" charset="-127"/>
                  <a:ea typeface="HY동녘B" pitchFamily="18" charset="-127"/>
                </a:rPr>
                <a:t>농축협 자금 투입</a:t>
              </a:r>
            </a:p>
          </p:txBody>
        </p:sp>
        <p:cxnSp>
          <p:nvCxnSpPr>
            <p:cNvPr id="62479" name="AutoShape 32"/>
            <p:cNvCxnSpPr>
              <a:cxnSpLocks noChangeShapeType="1"/>
              <a:stCxn id="159752" idx="3"/>
              <a:endCxn id="62477" idx="0"/>
            </p:cNvCxnSpPr>
            <p:nvPr/>
          </p:nvCxnSpPr>
          <p:spPr bwMode="auto">
            <a:xfrm rot="5400000">
              <a:off x="1803" y="2687"/>
              <a:ext cx="846" cy="368"/>
            </a:xfrm>
            <a:prstGeom prst="curvedConnector3">
              <a:avLst>
                <a:gd name="adj1" fmla="val 50000"/>
              </a:avLst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480" name="AutoShape 33"/>
            <p:cNvCxnSpPr>
              <a:cxnSpLocks noChangeShapeType="1"/>
              <a:stCxn id="159754" idx="4"/>
              <a:endCxn id="62478" idx="3"/>
            </p:cNvCxnSpPr>
            <p:nvPr/>
          </p:nvCxnSpPr>
          <p:spPr bwMode="auto">
            <a:xfrm rot="5400000" flipH="1">
              <a:off x="3153" y="3160"/>
              <a:ext cx="44" cy="1040"/>
            </a:xfrm>
            <a:prstGeom prst="curvedConnector4">
              <a:avLst>
                <a:gd name="adj1" fmla="val -327273"/>
                <a:gd name="adj2" fmla="val 69616"/>
              </a:avLst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62472" name="Group 48"/>
          <p:cNvGrpSpPr>
            <a:grpSpLocks/>
          </p:cNvGrpSpPr>
          <p:nvPr/>
        </p:nvGrpSpPr>
        <p:grpSpPr bwMode="auto">
          <a:xfrm>
            <a:off x="1185863" y="2420938"/>
            <a:ext cx="4679950" cy="2160587"/>
            <a:chOff x="747" y="1525"/>
            <a:chExt cx="2948" cy="1361"/>
          </a:xfrm>
        </p:grpSpPr>
        <p:grpSp>
          <p:nvGrpSpPr>
            <p:cNvPr id="62473" name="Group 44"/>
            <p:cNvGrpSpPr>
              <a:grpSpLocks/>
            </p:cNvGrpSpPr>
            <p:nvPr/>
          </p:nvGrpSpPr>
          <p:grpSpPr bwMode="auto">
            <a:xfrm>
              <a:off x="747" y="1525"/>
              <a:ext cx="2015" cy="635"/>
              <a:chOff x="747" y="1525"/>
              <a:chExt cx="2015" cy="635"/>
            </a:xfrm>
          </p:grpSpPr>
          <p:cxnSp>
            <p:nvCxnSpPr>
              <p:cNvPr id="62475" name="AutoShape 37"/>
              <p:cNvCxnSpPr>
                <a:cxnSpLocks noChangeShapeType="1"/>
                <a:stCxn id="159751" idx="2"/>
                <a:endCxn id="159752" idx="1"/>
              </p:cNvCxnSpPr>
              <p:nvPr/>
            </p:nvCxnSpPr>
            <p:spPr bwMode="auto">
              <a:xfrm rot="10800000" flipH="1">
                <a:off x="747" y="1871"/>
                <a:ext cx="1662" cy="289"/>
              </a:xfrm>
              <a:prstGeom prst="curvedConnector4">
                <a:avLst>
                  <a:gd name="adj1" fmla="val -8662"/>
                  <a:gd name="adj2" fmla="val 191005"/>
                </a:avLst>
              </a:prstGeom>
              <a:noFill/>
              <a:ln w="3175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62476" name="Text Box 38"/>
              <p:cNvSpPr txBox="1">
                <a:spLocks noChangeArrowheads="1"/>
              </p:cNvSpPr>
              <p:nvPr/>
            </p:nvSpPr>
            <p:spPr bwMode="auto">
              <a:xfrm>
                <a:off x="1927" y="1525"/>
                <a:ext cx="835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1pPr>
                <a:lvl2pPr marL="742950" indent="-28575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2pPr>
                <a:lvl3pPr marL="11430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3pPr>
                <a:lvl4pPr marL="16002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4pPr>
                <a:lvl5pPr marL="2057400" indent="-228600" eaLnBrk="0" hangingPunct="0"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600">
                    <a:solidFill>
                      <a:schemeClr val="tx1"/>
                    </a:solidFill>
                    <a:latin typeface="굴림" pitchFamily="50" charset="-127"/>
                    <a:ea typeface="굴림" pitchFamily="50" charset="-127"/>
                  </a:defRPr>
                </a:lvl9pPr>
              </a:lstStyle>
              <a:p>
                <a:pPr eaLnBrk="1" hangingPunct="1"/>
                <a:r>
                  <a:rPr lang="en-US" altLang="ko-KR" sz="1600" b="1">
                    <a:latin typeface="HY동녘B" pitchFamily="18" charset="-127"/>
                    <a:ea typeface="HY동녘B" pitchFamily="18" charset="-127"/>
                  </a:rPr>
                  <a:t>(</a:t>
                </a:r>
                <a:r>
                  <a:rPr lang="ko-KR" altLang="en-US" sz="1600" b="1">
                    <a:latin typeface="HY동녘B" pitchFamily="18" charset="-127"/>
                    <a:ea typeface="HY동녘B" pitchFamily="18" charset="-127"/>
                  </a:rPr>
                  <a:t>취급수수료</a:t>
                </a:r>
                <a:r>
                  <a:rPr lang="en-US" altLang="ko-KR" sz="1600" b="1">
                    <a:latin typeface="HY동녘B" pitchFamily="18" charset="-127"/>
                    <a:ea typeface="HY동녘B" pitchFamily="18" charset="-127"/>
                  </a:rPr>
                  <a:t>)</a:t>
                </a:r>
              </a:p>
            </p:txBody>
          </p:sp>
        </p:grpSp>
        <p:cxnSp>
          <p:nvCxnSpPr>
            <p:cNvPr id="62474" name="AutoShape 47"/>
            <p:cNvCxnSpPr>
              <a:cxnSpLocks noChangeShapeType="1"/>
              <a:stCxn id="159752" idx="1"/>
              <a:endCxn id="159754" idx="0"/>
            </p:cNvCxnSpPr>
            <p:nvPr/>
          </p:nvCxnSpPr>
          <p:spPr bwMode="auto">
            <a:xfrm rot="5400000" flipV="1">
              <a:off x="2544" y="1736"/>
              <a:ext cx="1015" cy="1286"/>
            </a:xfrm>
            <a:prstGeom prst="curvedConnector3">
              <a:avLst>
                <a:gd name="adj1" fmla="val -25912"/>
              </a:avLst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C9BCC-069C-4C05-8F2C-CEE27EC6EB5F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794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258888" y="1844675"/>
            <a:ext cx="6913512" cy="792163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altLang="ko-KR" sz="36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II.</a:t>
            </a:r>
            <a:r>
              <a:rPr lang="ko-KR" altLang="en-US" sz="3600" b="1" dirty="0">
                <a:solidFill>
                  <a:srgbClr val="002060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 후계농업경영인자금 주요내용</a:t>
            </a:r>
          </a:p>
        </p:txBody>
      </p:sp>
    </p:spTree>
    <p:extLst>
      <p:ext uri="{BB962C8B-B14F-4D97-AF65-F5344CB8AC3E}">
        <p14:creationId xmlns:p14="http://schemas.microsoft.com/office/powerpoint/2010/main" val="3252157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>
          <a:noFill/>
          <a:miter lim="800000"/>
          <a:headEnd/>
          <a:tailEnd/>
        </a:ln>
        <a:effectLst>
          <a:prstShdw prst="shdw17" dist="17961" dir="2700000">
            <a:schemeClr val="accent1">
              <a:gamma/>
              <a:shade val="60000"/>
              <a:invGamma/>
            </a:schemeClr>
          </a:prstShdw>
        </a:effectLst>
      </a:spPr>
      <a:bodyPr wrap="none" anchor="ctr"/>
      <a:lstStyle>
        <a:defPPr algn="ctr">
          <a:defRPr sz="3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HY견고딕" panose="02030600000101010101" pitchFamily="18" charset="-127"/>
            <a:ea typeface="HY견고딕" panose="02030600000101010101" pitchFamily="18" charset="-127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61</TotalTime>
  <Words>3355</Words>
  <Application>Microsoft Office PowerPoint</Application>
  <PresentationFormat>화면 슬라이드 쇼(4:3)</PresentationFormat>
  <Paragraphs>743</Paragraphs>
  <Slides>49</Slides>
  <Notes>16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49</vt:i4>
      </vt:variant>
    </vt:vector>
  </HeadingPairs>
  <TitlesOfParts>
    <vt:vector size="50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nonghyup</dc:creator>
  <cp:lastModifiedBy>nonghyup</cp:lastModifiedBy>
  <cp:revision>28</cp:revision>
  <dcterms:created xsi:type="dcterms:W3CDTF">2017-08-21T00:33:52Z</dcterms:created>
  <dcterms:modified xsi:type="dcterms:W3CDTF">2017-08-21T01:38:30Z</dcterms:modified>
</cp:coreProperties>
</file>