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haansoftxlsx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70" r:id="rId9"/>
    <p:sldId id="264" r:id="rId10"/>
    <p:sldId id="265" r:id="rId11"/>
    <p:sldId id="278" r:id="rId12"/>
    <p:sldId id="279" r:id="rId13"/>
    <p:sldId id="266" r:id="rId14"/>
    <p:sldId id="286" r:id="rId15"/>
    <p:sldId id="285" r:id="rId16"/>
    <p:sldId id="280" r:id="rId17"/>
    <p:sldId id="267" r:id="rId18"/>
    <p:sldId id="268" r:id="rId19"/>
    <p:sldId id="271" r:id="rId20"/>
    <p:sldId id="272" r:id="rId21"/>
    <p:sldId id="273" r:id="rId22"/>
    <p:sldId id="274" r:id="rId23"/>
    <p:sldId id="284" r:id="rId24"/>
    <p:sldId id="287" r:id="rId25"/>
    <p:sldId id="275" r:id="rId26"/>
    <p:sldId id="276" r:id="rId2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6" autoAdjust="0"/>
    <p:restoredTop sz="94652" autoAdjust="0"/>
  </p:normalViewPr>
  <p:slideViewPr>
    <p:cSldViewPr>
      <p:cViewPr varScale="1">
        <p:scale>
          <a:sx n="86" d="100"/>
          <a:sy n="86" d="100"/>
        </p:scale>
        <p:origin x="-147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111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2,3등급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2012년</c:v>
                </c:pt>
                <c:pt idx="1">
                  <c:v>2013년</c:v>
                </c:pt>
                <c:pt idx="2">
                  <c:v>2014년</c:v>
                </c:pt>
                <c:pt idx="3">
                  <c:v>2015년</c:v>
                </c:pt>
                <c:pt idx="4">
                  <c:v>2016년</c:v>
                </c:pt>
                <c:pt idx="5">
                  <c:v>2017년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</c:v>
                </c:pt>
                <c:pt idx="1">
                  <c:v>14</c:v>
                </c:pt>
                <c:pt idx="2">
                  <c:v>10</c:v>
                </c:pt>
                <c:pt idx="3">
                  <c:v>8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1등급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2012년</c:v>
                </c:pt>
                <c:pt idx="1">
                  <c:v>2013년</c:v>
                </c:pt>
                <c:pt idx="2">
                  <c:v>2014년</c:v>
                </c:pt>
                <c:pt idx="3">
                  <c:v>2015년</c:v>
                </c:pt>
                <c:pt idx="4">
                  <c:v>2016년</c:v>
                </c:pt>
                <c:pt idx="5">
                  <c:v>2017년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</c:v>
                </c:pt>
                <c:pt idx="1">
                  <c:v>14</c:v>
                </c:pt>
                <c:pt idx="2">
                  <c:v>13</c:v>
                </c:pt>
                <c:pt idx="3">
                  <c:v>11</c:v>
                </c:pt>
                <c:pt idx="4">
                  <c:v>10</c:v>
                </c:pt>
                <c:pt idx="5">
                  <c:v>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1+등급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2012년</c:v>
                </c:pt>
                <c:pt idx="1">
                  <c:v>2013년</c:v>
                </c:pt>
                <c:pt idx="2">
                  <c:v>2014년</c:v>
                </c:pt>
                <c:pt idx="3">
                  <c:v>2015년</c:v>
                </c:pt>
                <c:pt idx="4">
                  <c:v>2016년</c:v>
                </c:pt>
                <c:pt idx="5">
                  <c:v>2017년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1">
                  <c:v>8</c:v>
                </c:pt>
                <c:pt idx="2">
                  <c:v>23</c:v>
                </c:pt>
                <c:pt idx="3">
                  <c:v>17</c:v>
                </c:pt>
                <c:pt idx="4">
                  <c:v>20</c:v>
                </c:pt>
                <c:pt idx="5">
                  <c:v>24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1++등급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2012년</c:v>
                </c:pt>
                <c:pt idx="1">
                  <c:v>2013년</c:v>
                </c:pt>
                <c:pt idx="2">
                  <c:v>2014년</c:v>
                </c:pt>
                <c:pt idx="3">
                  <c:v>2015년</c:v>
                </c:pt>
                <c:pt idx="4">
                  <c:v>2016년</c:v>
                </c:pt>
                <c:pt idx="5">
                  <c:v>2017년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1">
                  <c:v>6</c:v>
                </c:pt>
                <c:pt idx="2">
                  <c:v>15</c:v>
                </c:pt>
                <c:pt idx="3">
                  <c:v>24</c:v>
                </c:pt>
                <c:pt idx="4">
                  <c:v>42</c:v>
                </c:pt>
                <c:pt idx="5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0416128"/>
        <c:axId val="219571328"/>
        <c:axId val="0"/>
      </c:bar3DChart>
      <c:catAx>
        <c:axId val="250416128"/>
        <c:scaling>
          <c:orientation val="minMax"/>
        </c:scaling>
        <c:delete val="0"/>
        <c:axPos val="b"/>
        <c:majorTickMark val="out"/>
        <c:minorTickMark val="none"/>
        <c:tickLblPos val="nextTo"/>
        <c:crossAx val="219571328"/>
        <c:crosses val="autoZero"/>
        <c:auto val="1"/>
        <c:lblAlgn val="ctr"/>
        <c:lblOffset val="100"/>
        <c:noMultiLvlLbl val="0"/>
      </c:catAx>
      <c:valAx>
        <c:axId val="219571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04161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EBB0-781D-4E61-85CC-2211882FAF74}" type="datetimeFigureOut">
              <a:rPr lang="ko-KR" altLang="en-US" smtClean="0"/>
              <a:pPr/>
              <a:t>2017-08-17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5F7A-61C1-4B03-AB0D-E05D8E87CBD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EBB0-781D-4E61-85CC-2211882FAF74}" type="datetimeFigureOut">
              <a:rPr lang="ko-KR" altLang="en-US" smtClean="0"/>
              <a:pPr/>
              <a:t>2017-08-17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5F7A-61C1-4B03-AB0D-E05D8E87CBD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EBB0-781D-4E61-85CC-2211882FAF74}" type="datetimeFigureOut">
              <a:rPr lang="ko-KR" altLang="en-US" smtClean="0"/>
              <a:pPr/>
              <a:t>2017-08-17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5F7A-61C1-4B03-AB0D-E05D8E87CBD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EBB0-781D-4E61-85CC-2211882FAF74}" type="datetimeFigureOut">
              <a:rPr lang="ko-KR" altLang="en-US" smtClean="0"/>
              <a:pPr/>
              <a:t>2017-08-17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5F7A-61C1-4B03-AB0D-E05D8E87CBD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EBB0-781D-4E61-85CC-2211882FAF74}" type="datetimeFigureOut">
              <a:rPr lang="ko-KR" altLang="en-US" smtClean="0"/>
              <a:pPr/>
              <a:t>2017-08-17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5F7A-61C1-4B03-AB0D-E05D8E87CBD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EBB0-781D-4E61-85CC-2211882FAF74}" type="datetimeFigureOut">
              <a:rPr lang="ko-KR" altLang="en-US" smtClean="0"/>
              <a:pPr/>
              <a:t>2017-08-17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5F7A-61C1-4B03-AB0D-E05D8E87CBD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EBB0-781D-4E61-85CC-2211882FAF74}" type="datetimeFigureOut">
              <a:rPr lang="ko-KR" altLang="en-US" smtClean="0"/>
              <a:pPr/>
              <a:t>2017-08-17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5F7A-61C1-4B03-AB0D-E05D8E87CBD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EBB0-781D-4E61-85CC-2211882FAF74}" type="datetimeFigureOut">
              <a:rPr lang="ko-KR" altLang="en-US" smtClean="0"/>
              <a:pPr/>
              <a:t>2017-08-17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5F7A-61C1-4B03-AB0D-E05D8E87CBD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EBB0-781D-4E61-85CC-2211882FAF74}" type="datetimeFigureOut">
              <a:rPr lang="ko-KR" altLang="en-US" smtClean="0"/>
              <a:pPr/>
              <a:t>2017-08-17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5F7A-61C1-4B03-AB0D-E05D8E87CBD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EBB0-781D-4E61-85CC-2211882FAF74}" type="datetimeFigureOut">
              <a:rPr lang="ko-KR" altLang="en-US" smtClean="0"/>
              <a:pPr/>
              <a:t>2017-08-17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5F7A-61C1-4B03-AB0D-E05D8E87CBD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EBB0-781D-4E61-85CC-2211882FAF74}" type="datetimeFigureOut">
              <a:rPr lang="ko-KR" altLang="en-US" smtClean="0"/>
              <a:pPr/>
              <a:t>2017-08-17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5F7A-61C1-4B03-AB0D-E05D8E87CBD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1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6EBB0-781D-4E61-85CC-2211882FAF74}" type="datetimeFigureOut">
              <a:rPr lang="ko-KR" altLang="en-US" smtClean="0"/>
              <a:pPr/>
              <a:t>2017-08-17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55F7A-61C1-4B03-AB0D-E05D8E87CBD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14348" y="1000108"/>
            <a:ext cx="7772400" cy="1470025"/>
          </a:xfrm>
        </p:spPr>
        <p:txBody>
          <a:bodyPr/>
          <a:lstStyle/>
          <a:p>
            <a:r>
              <a:rPr lang="ko-KR" altLang="en-US" sz="5400" dirty="0" smtClean="0"/>
              <a:t>선택</a:t>
            </a:r>
            <a:r>
              <a:rPr lang="ko-KR" altLang="en-US" dirty="0" smtClean="0"/>
              <a:t>과 </a:t>
            </a:r>
            <a:r>
              <a:rPr lang="ko-KR" altLang="en-US" sz="5400" dirty="0" smtClean="0"/>
              <a:t>집중</a:t>
            </a:r>
            <a:endParaRPr lang="ko-KR" altLang="en-US" sz="54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57290" y="4357694"/>
            <a:ext cx="6400800" cy="1752600"/>
          </a:xfrm>
        </p:spPr>
        <p:txBody>
          <a:bodyPr/>
          <a:lstStyle/>
          <a:p>
            <a:pPr algn="r"/>
            <a:endParaRPr lang="en-US" altLang="ko-KR" dirty="0" smtClean="0"/>
          </a:p>
          <a:p>
            <a:pPr algn="r"/>
            <a:r>
              <a:rPr lang="ko-KR" altLang="en-US" dirty="0" err="1" smtClean="0">
                <a:solidFill>
                  <a:schemeClr val="tx1"/>
                </a:solidFill>
              </a:rPr>
              <a:t>광래농장</a:t>
            </a:r>
            <a:r>
              <a:rPr lang="ko-KR" altLang="en-US" dirty="0" smtClean="0">
                <a:solidFill>
                  <a:schemeClr val="tx1"/>
                </a:solidFill>
              </a:rPr>
              <a:t> </a:t>
            </a:r>
            <a:r>
              <a:rPr lang="en-US" altLang="ko-KR" dirty="0" smtClean="0">
                <a:solidFill>
                  <a:schemeClr val="tx1"/>
                </a:solidFill>
              </a:rPr>
              <a:t>_ </a:t>
            </a:r>
            <a:r>
              <a:rPr lang="ko-KR" altLang="en-US" dirty="0" smtClean="0">
                <a:solidFill>
                  <a:schemeClr val="tx1"/>
                </a:solidFill>
              </a:rPr>
              <a:t>조광래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 algn="r"/>
            <a:r>
              <a:rPr lang="en-US" altLang="ko-KR" sz="2000" dirty="0" smtClean="0">
                <a:solidFill>
                  <a:schemeClr val="tx1"/>
                </a:solidFill>
              </a:rPr>
              <a:t>010.9432.9498</a:t>
            </a:r>
            <a:endParaRPr lang="ko-KR" altLang="en-US" sz="2000" dirty="0">
              <a:solidFill>
                <a:schemeClr val="tx1"/>
              </a:solidFill>
            </a:endParaRPr>
          </a:p>
        </p:txBody>
      </p:sp>
      <p:sp>
        <p:nvSpPr>
          <p:cNvPr id="4" name="부제목 2"/>
          <p:cNvSpPr txBox="1">
            <a:spLocks/>
          </p:cNvSpPr>
          <p:nvPr/>
        </p:nvSpPr>
        <p:spPr>
          <a:xfrm>
            <a:off x="1509690" y="258126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실패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는</a:t>
            </a: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간접적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으로 </a:t>
            </a: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성공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은</a:t>
            </a: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직접적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으로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6000" dirty="0" smtClean="0"/>
              <a:t>“</a:t>
            </a:r>
            <a:r>
              <a:rPr lang="ko-KR" altLang="en-US" sz="6000" dirty="0" smtClean="0"/>
              <a:t>성공</a:t>
            </a:r>
            <a:r>
              <a:rPr lang="en-US" altLang="ko-KR" sz="6000" dirty="0" smtClean="0"/>
              <a:t>”</a:t>
            </a:r>
            <a:r>
              <a:rPr lang="ko-KR" altLang="en-US" dirty="0" smtClean="0"/>
              <a:t>은 직접적으로</a:t>
            </a:r>
            <a:endParaRPr lang="ko-KR" altLang="en-US" dirty="0"/>
          </a:p>
        </p:txBody>
      </p:sp>
      <p:pic>
        <p:nvPicPr>
          <p:cNvPr id="6" name="그림 5" descr="Screenshot_2016-11-13-21-37-14.png"/>
          <p:cNvPicPr>
            <a:picLocks noChangeAspect="1"/>
          </p:cNvPicPr>
          <p:nvPr/>
        </p:nvPicPr>
        <p:blipFill>
          <a:blip r:embed="rId2" cstate="print"/>
          <a:srcRect t="31250" b="21875"/>
          <a:stretch>
            <a:fillRect/>
          </a:stretch>
        </p:blipFill>
        <p:spPr>
          <a:xfrm>
            <a:off x="428597" y="1714488"/>
            <a:ext cx="2786081" cy="4286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그림 9" descr="Screenshot_2016-11-13-21-37-21.png"/>
          <p:cNvPicPr>
            <a:picLocks noChangeAspect="1"/>
          </p:cNvPicPr>
          <p:nvPr/>
        </p:nvPicPr>
        <p:blipFill>
          <a:blip r:embed="rId3" cstate="print"/>
          <a:srcRect t="19791" b="23958"/>
          <a:stretch>
            <a:fillRect/>
          </a:stretch>
        </p:blipFill>
        <p:spPr>
          <a:xfrm>
            <a:off x="3357567" y="1714488"/>
            <a:ext cx="2857507" cy="4286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그림 10" descr="Screenshot_2016-11-13-21-37-37.png"/>
          <p:cNvPicPr>
            <a:picLocks noChangeAspect="1"/>
          </p:cNvPicPr>
          <p:nvPr/>
        </p:nvPicPr>
        <p:blipFill>
          <a:blip r:embed="rId4" cstate="print"/>
          <a:srcRect t="31250" b="9375"/>
          <a:stretch>
            <a:fillRect/>
          </a:stretch>
        </p:blipFill>
        <p:spPr>
          <a:xfrm>
            <a:off x="6357950" y="1714488"/>
            <a:ext cx="2571768" cy="4286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6000" dirty="0" smtClean="0"/>
              <a:t>“</a:t>
            </a:r>
            <a:r>
              <a:rPr lang="ko-KR" altLang="en-US" sz="6000" dirty="0" smtClean="0"/>
              <a:t>성공</a:t>
            </a:r>
            <a:r>
              <a:rPr lang="en-US" altLang="ko-KR" sz="6000" dirty="0" smtClean="0"/>
              <a:t>”</a:t>
            </a:r>
            <a:r>
              <a:rPr lang="ko-KR" altLang="en-US" dirty="0" smtClean="0"/>
              <a:t>은 직접적으로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4176464" cy="525658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68760"/>
            <a:ext cx="3960440" cy="512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7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6000" dirty="0" smtClean="0"/>
              <a:t>“</a:t>
            </a:r>
            <a:r>
              <a:rPr lang="ko-KR" altLang="en-US" sz="6000" dirty="0" smtClean="0"/>
              <a:t>성공</a:t>
            </a:r>
            <a:r>
              <a:rPr lang="en-US" altLang="ko-KR" sz="6000" dirty="0" smtClean="0"/>
              <a:t>”</a:t>
            </a:r>
            <a:r>
              <a:rPr lang="ko-KR" altLang="en-US" dirty="0" smtClean="0"/>
              <a:t>은 직접적으로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4032448" cy="521297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68760"/>
            <a:ext cx="4128270" cy="521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7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6000" dirty="0" smtClean="0"/>
              <a:t>“</a:t>
            </a:r>
            <a:r>
              <a:rPr lang="ko-KR" altLang="en-US" sz="6000" dirty="0" smtClean="0"/>
              <a:t>성공</a:t>
            </a:r>
            <a:r>
              <a:rPr lang="en-US" altLang="ko-KR" sz="6000" dirty="0" smtClean="0"/>
              <a:t>”</a:t>
            </a:r>
            <a:r>
              <a:rPr lang="ko-KR" altLang="en-US" dirty="0" smtClean="0"/>
              <a:t>은 직접적으로 </a:t>
            </a:r>
            <a:r>
              <a:rPr lang="en-US" altLang="ko-KR" sz="4000" dirty="0" smtClean="0"/>
              <a:t>(1)</a:t>
            </a:r>
            <a:endParaRPr lang="ko-KR" altLang="en-US" dirty="0"/>
          </a:p>
        </p:txBody>
      </p:sp>
      <p:sp>
        <p:nvSpPr>
          <p:cNvPr id="9" name="부제목 2"/>
          <p:cNvSpPr txBox="1">
            <a:spLocks/>
          </p:cNvSpPr>
          <p:nvPr/>
        </p:nvSpPr>
        <p:spPr>
          <a:xfrm>
            <a:off x="285720" y="5143512"/>
            <a:ext cx="4071966" cy="1000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송아지구입</a:t>
            </a:r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altLang="ko-KR" sz="2800" noProof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그림 6" descr="20160623_0834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09" y="1785926"/>
            <a:ext cx="5080035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그림 10" descr="20160720_1714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3786190"/>
            <a:ext cx="4429156" cy="2491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6000" dirty="0" smtClean="0"/>
              <a:t>“</a:t>
            </a:r>
            <a:r>
              <a:rPr lang="ko-KR" altLang="en-US" sz="6000" dirty="0" smtClean="0"/>
              <a:t>성공</a:t>
            </a:r>
            <a:r>
              <a:rPr lang="en-US" altLang="ko-KR" sz="6000" dirty="0" smtClean="0"/>
              <a:t>”</a:t>
            </a:r>
            <a:r>
              <a:rPr lang="ko-KR" altLang="en-US" dirty="0" smtClean="0"/>
              <a:t>은 직접적으로 </a:t>
            </a:r>
            <a:r>
              <a:rPr lang="en-US" altLang="ko-KR" sz="4000" dirty="0" smtClean="0"/>
              <a:t>(1)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20" y="1380703"/>
            <a:ext cx="66675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6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6000" dirty="0" smtClean="0"/>
              <a:t>“</a:t>
            </a:r>
            <a:r>
              <a:rPr lang="ko-KR" altLang="en-US" sz="6000" dirty="0" smtClean="0"/>
              <a:t>성공</a:t>
            </a:r>
            <a:r>
              <a:rPr lang="en-US" altLang="ko-KR" sz="6000" dirty="0" smtClean="0"/>
              <a:t>”</a:t>
            </a:r>
            <a:r>
              <a:rPr lang="ko-KR" altLang="en-US" dirty="0" smtClean="0"/>
              <a:t>은 직접적으로 </a:t>
            </a:r>
            <a:r>
              <a:rPr lang="en-US" altLang="ko-KR" sz="4000" dirty="0" smtClean="0"/>
              <a:t>(2)</a:t>
            </a:r>
            <a:endParaRPr lang="ko-KR" altLang="en-US" dirty="0"/>
          </a:p>
        </p:txBody>
      </p:sp>
      <p:sp>
        <p:nvSpPr>
          <p:cNvPr id="9" name="부제목 2"/>
          <p:cNvSpPr txBox="1">
            <a:spLocks/>
          </p:cNvSpPr>
          <p:nvPr/>
        </p:nvSpPr>
        <p:spPr>
          <a:xfrm>
            <a:off x="428596" y="5429264"/>
            <a:ext cx="4071966" cy="1000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2000" dirty="0" smtClean="0">
                <a:solidFill>
                  <a:schemeClr val="tx1">
                    <a:tint val="75000"/>
                  </a:schemeClr>
                </a:solidFill>
              </a:rPr>
              <a:t>#</a:t>
            </a:r>
            <a:r>
              <a:rPr lang="ko-KR" altLang="en-US" sz="2000" dirty="0" smtClean="0">
                <a:solidFill>
                  <a:schemeClr val="tx1">
                    <a:tint val="75000"/>
                  </a:schemeClr>
                </a:solidFill>
              </a:rPr>
              <a:t>충분한 조사료</a:t>
            </a:r>
            <a:endParaRPr lang="en-US" altLang="ko-KR" sz="2000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2000" dirty="0" smtClean="0">
                <a:solidFill>
                  <a:schemeClr val="tx1">
                    <a:tint val="75000"/>
                  </a:schemeClr>
                </a:solidFill>
              </a:rPr>
              <a:t>#</a:t>
            </a:r>
            <a:r>
              <a:rPr lang="ko-KR" altLang="en-US" sz="2000" dirty="0" smtClean="0">
                <a:solidFill>
                  <a:schemeClr val="tx1">
                    <a:tint val="75000"/>
                  </a:schemeClr>
                </a:solidFill>
              </a:rPr>
              <a:t>숙성기간</a:t>
            </a:r>
            <a:endParaRPr lang="en-US" altLang="ko-KR" sz="2000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altLang="ko-KR" sz="2800" noProof="0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1" name="그림 10" descr="20160514_1652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611560" y="1387634"/>
            <a:ext cx="4074246" cy="26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4057" y="2241026"/>
            <a:ext cx="5076090" cy="3384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4143380"/>
            <a:ext cx="400052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194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6000" dirty="0" smtClean="0"/>
              <a:t>“</a:t>
            </a:r>
            <a:r>
              <a:rPr lang="ko-KR" altLang="en-US" sz="6000" dirty="0" smtClean="0"/>
              <a:t>성공</a:t>
            </a:r>
            <a:r>
              <a:rPr lang="en-US" altLang="ko-KR" sz="6000" dirty="0" smtClean="0"/>
              <a:t>”</a:t>
            </a:r>
            <a:r>
              <a:rPr lang="ko-KR" altLang="en-US" dirty="0" smtClean="0"/>
              <a:t>은 직접적으로 </a:t>
            </a:r>
            <a:r>
              <a:rPr lang="en-US" altLang="ko-KR" sz="4000" dirty="0" smtClean="0"/>
              <a:t>(3)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53102"/>
            <a:ext cx="7776864" cy="510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2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6000" dirty="0" smtClean="0"/>
              <a:t>“</a:t>
            </a:r>
            <a:r>
              <a:rPr lang="ko-KR" altLang="en-US" sz="6000" dirty="0" smtClean="0"/>
              <a:t>성공</a:t>
            </a:r>
            <a:r>
              <a:rPr lang="en-US" altLang="ko-KR" sz="6000" dirty="0" smtClean="0"/>
              <a:t>”</a:t>
            </a:r>
            <a:r>
              <a:rPr lang="ko-KR" altLang="en-US" dirty="0" smtClean="0"/>
              <a:t>은 직접적으로 </a:t>
            </a:r>
            <a:r>
              <a:rPr lang="en-US" altLang="ko-KR" sz="4000" dirty="0" smtClean="0"/>
              <a:t>(3)</a:t>
            </a:r>
            <a:endParaRPr lang="ko-KR" altLang="en-US" dirty="0"/>
          </a:p>
        </p:txBody>
      </p:sp>
      <p:sp>
        <p:nvSpPr>
          <p:cNvPr id="9" name="부제목 2"/>
          <p:cNvSpPr txBox="1">
            <a:spLocks/>
          </p:cNvSpPr>
          <p:nvPr/>
        </p:nvSpPr>
        <p:spPr>
          <a:xfrm>
            <a:off x="6429388" y="1571612"/>
            <a:ext cx="2143140" cy="10001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#TMF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사료</a:t>
            </a:r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자가배합</a:t>
            </a:r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발효사료</a:t>
            </a:r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altLang="ko-KR" sz="2800" noProof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그림 7" descr="20141205_1532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571612"/>
            <a:ext cx="5588040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그림 11" descr="20151221_111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4857760"/>
            <a:ext cx="2316126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그림 12" descr="20150426_1258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893603" y="3607597"/>
            <a:ext cx="335758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그림 13" descr="20150929_082016.jpg"/>
          <p:cNvPicPr>
            <a:picLocks noChangeAspect="1"/>
          </p:cNvPicPr>
          <p:nvPr/>
        </p:nvPicPr>
        <p:blipFill>
          <a:blip r:embed="rId5" cstate="print"/>
          <a:srcRect l="44531"/>
          <a:stretch>
            <a:fillRect/>
          </a:stretch>
        </p:blipFill>
        <p:spPr>
          <a:xfrm>
            <a:off x="3357554" y="4857760"/>
            <a:ext cx="2928958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6000" dirty="0" smtClean="0"/>
              <a:t>“</a:t>
            </a:r>
            <a:r>
              <a:rPr lang="ko-KR" altLang="en-US" sz="6000" dirty="0" smtClean="0"/>
              <a:t>성공</a:t>
            </a:r>
            <a:r>
              <a:rPr lang="en-US" altLang="ko-KR" sz="6000" dirty="0" smtClean="0"/>
              <a:t>”</a:t>
            </a:r>
            <a:r>
              <a:rPr lang="ko-KR" altLang="en-US" dirty="0" smtClean="0"/>
              <a:t>은 직접적으로 </a:t>
            </a:r>
            <a:r>
              <a:rPr lang="en-US" altLang="ko-KR" sz="4000" dirty="0" smtClean="0"/>
              <a:t>(3)</a:t>
            </a:r>
            <a:endParaRPr lang="ko-KR" altLang="en-US" dirty="0"/>
          </a:p>
        </p:txBody>
      </p:sp>
      <p:sp>
        <p:nvSpPr>
          <p:cNvPr id="9" name="부제목 2"/>
          <p:cNvSpPr txBox="1">
            <a:spLocks/>
          </p:cNvSpPr>
          <p:nvPr/>
        </p:nvSpPr>
        <p:spPr>
          <a:xfrm>
            <a:off x="4714876" y="5857868"/>
            <a:ext cx="4071966" cy="1000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발효사료  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숙성기간</a:t>
            </a:r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altLang="ko-KR" sz="2800" noProof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4319339" cy="4227382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27000"/>
          </a:effec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340" y="1844824"/>
            <a:ext cx="3995936" cy="338437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 smtClean="0"/>
              <a:t>  “</a:t>
            </a:r>
            <a:r>
              <a:rPr lang="ko-KR" altLang="en-US" sz="5400" dirty="0" smtClean="0"/>
              <a:t>농촌</a:t>
            </a:r>
            <a:r>
              <a:rPr lang="en-US" altLang="ko-KR" sz="5400" dirty="0" smtClean="0"/>
              <a:t>”</a:t>
            </a:r>
            <a:r>
              <a:rPr lang="ko-KR" altLang="en-US" dirty="0" smtClean="0"/>
              <a:t>의 기계화</a:t>
            </a:r>
            <a:endParaRPr lang="ko-KR" altLang="en-US" dirty="0"/>
          </a:p>
        </p:txBody>
      </p:sp>
      <p:sp>
        <p:nvSpPr>
          <p:cNvPr id="9" name="부제목 2"/>
          <p:cNvSpPr txBox="1">
            <a:spLocks/>
          </p:cNvSpPr>
          <p:nvPr/>
        </p:nvSpPr>
        <p:spPr>
          <a:xfrm>
            <a:off x="479220" y="5801272"/>
            <a:ext cx="4071966" cy="580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2000" noProof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ko-KR" altLang="en-US" sz="2000" noProof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발효사료 </a:t>
            </a:r>
            <a:r>
              <a:rPr lang="en-US" altLang="ko-KR" sz="2000" noProof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차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량</a:t>
            </a:r>
            <a:r>
              <a:rPr lang="ko-KR" altLang="en-US" sz="2000" noProof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급여기 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지게차</a:t>
            </a:r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기계화를 통한 노동의 생산성향상 </a:t>
            </a:r>
            <a:endParaRPr lang="en-US" altLang="ko-KR" sz="2800" noProof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3" b="39968"/>
          <a:stretch/>
        </p:blipFill>
        <p:spPr>
          <a:xfrm>
            <a:off x="323528" y="1412775"/>
            <a:ext cx="4512882" cy="4176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7" b="23750"/>
          <a:stretch/>
        </p:blipFill>
        <p:spPr>
          <a:xfrm>
            <a:off x="5004048" y="1453395"/>
            <a:ext cx="3744416" cy="2563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그림 6" descr="20141220_0942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4143380"/>
            <a:ext cx="3643338" cy="2342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672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0"/>
            <a:ext cx="1643042" cy="585743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12700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5" name="그림 4" descr="IMG_09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05" y="0"/>
            <a:ext cx="9124095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71472" y="357166"/>
            <a:ext cx="6357982" cy="642942"/>
          </a:xfrm>
        </p:spPr>
        <p:txBody>
          <a:bodyPr>
            <a:noAutofit/>
          </a:bodyPr>
          <a:lstStyle/>
          <a:p>
            <a:pPr algn="l"/>
            <a:r>
              <a:rPr lang="en-US" altLang="ko-KR" dirty="0" smtClean="0"/>
              <a:t>#</a:t>
            </a:r>
            <a:r>
              <a:rPr lang="ko-KR" altLang="en-US" sz="5400" dirty="0" err="1" smtClean="0"/>
              <a:t>한우</a:t>
            </a:r>
            <a:r>
              <a:rPr lang="ko-KR" altLang="en-US" dirty="0" err="1" smtClean="0"/>
              <a:t>키우는</a:t>
            </a:r>
            <a:r>
              <a:rPr lang="ko-KR" altLang="en-US" dirty="0" smtClean="0"/>
              <a:t> 남자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785786" y="1643050"/>
            <a:ext cx="3786214" cy="471490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ko-KR" altLang="en-US" sz="1800" dirty="0" smtClean="0"/>
              <a:t>○ </a:t>
            </a:r>
            <a:r>
              <a:rPr lang="ko-KR" altLang="en-US" sz="2400" dirty="0" err="1" smtClean="0">
                <a:solidFill>
                  <a:schemeClr val="tx1"/>
                </a:solidFill>
              </a:rPr>
              <a:t>광래농장</a:t>
            </a:r>
            <a:r>
              <a:rPr lang="ko-KR" altLang="en-US" sz="1800" dirty="0" smtClean="0">
                <a:solidFill>
                  <a:schemeClr val="tx1"/>
                </a:solidFill>
              </a:rPr>
              <a:t> </a:t>
            </a:r>
            <a:r>
              <a:rPr lang="en-US" altLang="ko-KR" sz="1800" dirty="0" err="1" smtClean="0">
                <a:solidFill>
                  <a:schemeClr val="tx1"/>
                </a:solidFill>
              </a:rPr>
              <a:t>ceo</a:t>
            </a:r>
            <a:endParaRPr lang="en-US" altLang="ko-KR" sz="1800" dirty="0" smtClean="0"/>
          </a:p>
          <a:p>
            <a:pPr algn="l"/>
            <a:r>
              <a:rPr lang="en-US" altLang="ko-KR" sz="1800" dirty="0" smtClean="0"/>
              <a:t>    (since2012~)</a:t>
            </a:r>
          </a:p>
          <a:p>
            <a:pPr algn="l"/>
            <a:endParaRPr lang="en-US" altLang="ko-KR" sz="1800" dirty="0"/>
          </a:p>
          <a:p>
            <a:pPr algn="l"/>
            <a:r>
              <a:rPr lang="ko-KR" altLang="en-US" sz="1800" dirty="0" smtClean="0"/>
              <a:t>○ </a:t>
            </a:r>
            <a:r>
              <a:rPr lang="ko-KR" altLang="en-US" sz="1800" dirty="0" smtClean="0">
                <a:solidFill>
                  <a:schemeClr val="tx1"/>
                </a:solidFill>
              </a:rPr>
              <a:t>건국대학교 </a:t>
            </a:r>
            <a:endParaRPr lang="en-US" altLang="ko-KR" sz="1800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dirty="0" smtClean="0">
                <a:solidFill>
                  <a:schemeClr val="tx1"/>
                </a:solidFill>
              </a:rPr>
              <a:t>    </a:t>
            </a:r>
            <a:r>
              <a:rPr lang="ko-KR" altLang="en-US" sz="1800" dirty="0" smtClean="0">
                <a:solidFill>
                  <a:schemeClr val="tx1"/>
                </a:solidFill>
              </a:rPr>
              <a:t>동물생명공학 졸업</a:t>
            </a:r>
            <a:endParaRPr lang="en-US" altLang="ko-KR" sz="1800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dirty="0" smtClean="0"/>
              <a:t>○ </a:t>
            </a:r>
            <a:r>
              <a:rPr lang="ko-KR" altLang="en-US" sz="1800" dirty="0" smtClean="0">
                <a:solidFill>
                  <a:schemeClr val="tx1"/>
                </a:solidFill>
              </a:rPr>
              <a:t>축산기사</a:t>
            </a:r>
            <a:r>
              <a:rPr lang="en-US" altLang="ko-KR" sz="1800" dirty="0" smtClean="0">
                <a:solidFill>
                  <a:schemeClr val="tx1"/>
                </a:solidFill>
              </a:rPr>
              <a:t>, </a:t>
            </a:r>
            <a:r>
              <a:rPr lang="ko-KR" altLang="en-US" sz="1800" dirty="0" smtClean="0">
                <a:solidFill>
                  <a:schemeClr val="tx1"/>
                </a:solidFill>
              </a:rPr>
              <a:t>가축인공 </a:t>
            </a:r>
            <a:r>
              <a:rPr lang="ko-KR" altLang="en-US" sz="1800" dirty="0" err="1" smtClean="0">
                <a:solidFill>
                  <a:schemeClr val="tx1"/>
                </a:solidFill>
              </a:rPr>
              <a:t>수정사</a:t>
            </a:r>
            <a:endParaRPr lang="en-US" altLang="ko-KR" sz="1800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dirty="0" smtClean="0"/>
              <a:t>○ </a:t>
            </a:r>
            <a:r>
              <a:rPr lang="ko-KR" altLang="en-US" sz="1800" dirty="0" smtClean="0">
                <a:solidFill>
                  <a:schemeClr val="tx1"/>
                </a:solidFill>
              </a:rPr>
              <a:t>한우</a:t>
            </a:r>
            <a:r>
              <a:rPr lang="en-US" altLang="ko-KR" sz="1800" dirty="0" smtClean="0">
                <a:solidFill>
                  <a:schemeClr val="tx1"/>
                </a:solidFill>
              </a:rPr>
              <a:t>. </a:t>
            </a:r>
            <a:r>
              <a:rPr lang="ko-KR" altLang="en-US" sz="1800" dirty="0" smtClean="0">
                <a:solidFill>
                  <a:schemeClr val="tx1"/>
                </a:solidFill>
              </a:rPr>
              <a:t>축산교육</a:t>
            </a:r>
            <a:endParaRPr lang="en-US" altLang="ko-KR" sz="1800" dirty="0" smtClean="0">
              <a:solidFill>
                <a:schemeClr val="tx1"/>
              </a:solidFill>
            </a:endParaRPr>
          </a:p>
          <a:p>
            <a:pPr marL="342900" indent="-342900" algn="l">
              <a:buAutoNum type="arabicPeriod"/>
            </a:pPr>
            <a:r>
              <a:rPr lang="ko-KR" altLang="en-US" sz="1800" dirty="0" smtClean="0">
                <a:solidFill>
                  <a:schemeClr val="tx1"/>
                </a:solidFill>
              </a:rPr>
              <a:t>호주</a:t>
            </a:r>
            <a:r>
              <a:rPr lang="en-US" altLang="ko-KR" sz="1800" dirty="0" smtClean="0">
                <a:solidFill>
                  <a:schemeClr val="tx1"/>
                </a:solidFill>
              </a:rPr>
              <a:t>.</a:t>
            </a:r>
            <a:r>
              <a:rPr lang="ko-KR" altLang="en-US" sz="1800" dirty="0" smtClean="0">
                <a:solidFill>
                  <a:schemeClr val="tx1"/>
                </a:solidFill>
              </a:rPr>
              <a:t>뉴질랜드 해외연수</a:t>
            </a:r>
            <a:r>
              <a:rPr lang="en-US" altLang="ko-KR" sz="1800" dirty="0" smtClean="0">
                <a:solidFill>
                  <a:schemeClr val="tx1"/>
                </a:solidFill>
              </a:rPr>
              <a:t>(2011)</a:t>
            </a:r>
          </a:p>
          <a:p>
            <a:pPr marL="342900" indent="-342900" algn="l">
              <a:buAutoNum type="arabicPeriod"/>
            </a:pPr>
            <a:r>
              <a:rPr lang="ko-KR" altLang="en-US" sz="1800" dirty="0" smtClean="0">
                <a:solidFill>
                  <a:schemeClr val="tx1"/>
                </a:solidFill>
              </a:rPr>
              <a:t>인공수정 교육</a:t>
            </a:r>
            <a:r>
              <a:rPr lang="en-US" altLang="ko-KR" sz="1800" dirty="0" smtClean="0">
                <a:solidFill>
                  <a:schemeClr val="tx1"/>
                </a:solidFill>
              </a:rPr>
              <a:t>(2011.2012)</a:t>
            </a:r>
          </a:p>
          <a:p>
            <a:pPr marL="342900" indent="-342900" algn="l">
              <a:buAutoNum type="arabicPeriod"/>
            </a:pPr>
            <a:r>
              <a:rPr lang="en-US" altLang="ko-KR" sz="1800" dirty="0" smtClean="0">
                <a:solidFill>
                  <a:schemeClr val="tx1"/>
                </a:solidFill>
              </a:rPr>
              <a:t>TMR</a:t>
            </a:r>
            <a:r>
              <a:rPr lang="ko-KR" altLang="en-US" sz="1800" dirty="0" smtClean="0">
                <a:solidFill>
                  <a:schemeClr val="tx1"/>
                </a:solidFill>
              </a:rPr>
              <a:t>제조기술 교육</a:t>
            </a:r>
            <a:r>
              <a:rPr lang="en-US" altLang="ko-KR" sz="1800" dirty="0" smtClean="0">
                <a:solidFill>
                  <a:schemeClr val="tx1"/>
                </a:solidFill>
              </a:rPr>
              <a:t>(2011)</a:t>
            </a:r>
          </a:p>
          <a:p>
            <a:pPr marL="342900" indent="-342900" algn="l">
              <a:buAutoNum type="arabicPeriod"/>
            </a:pPr>
            <a:r>
              <a:rPr lang="ko-KR" altLang="en-US" sz="1800" dirty="0" smtClean="0">
                <a:solidFill>
                  <a:schemeClr val="tx1"/>
                </a:solidFill>
              </a:rPr>
              <a:t>경남우수농업인 해외연수</a:t>
            </a:r>
            <a:r>
              <a:rPr lang="en-US" altLang="ko-KR" sz="1800" dirty="0" smtClean="0">
                <a:solidFill>
                  <a:schemeClr val="tx1"/>
                </a:solidFill>
              </a:rPr>
              <a:t>(2015)</a:t>
            </a:r>
          </a:p>
          <a:p>
            <a:pPr marL="342900" indent="-342900" algn="l">
              <a:buAutoNum type="arabicPeriod"/>
            </a:pPr>
            <a:r>
              <a:rPr lang="ko-KR" altLang="en-US" sz="1800" dirty="0" smtClean="0">
                <a:solidFill>
                  <a:schemeClr val="tx1"/>
                </a:solidFill>
              </a:rPr>
              <a:t>후계축산인육성교육 </a:t>
            </a:r>
            <a:r>
              <a:rPr lang="en-US" altLang="ko-KR" sz="1800" dirty="0" smtClean="0">
                <a:solidFill>
                  <a:schemeClr val="tx1"/>
                </a:solidFill>
              </a:rPr>
              <a:t>1</a:t>
            </a:r>
            <a:r>
              <a:rPr lang="ko-KR" altLang="en-US" sz="1800" dirty="0" smtClean="0">
                <a:solidFill>
                  <a:schemeClr val="tx1"/>
                </a:solidFill>
              </a:rPr>
              <a:t>기</a:t>
            </a:r>
            <a:r>
              <a:rPr lang="en-US" altLang="ko-KR" sz="1800" dirty="0" smtClean="0">
                <a:solidFill>
                  <a:schemeClr val="tx1"/>
                </a:solidFill>
              </a:rPr>
              <a:t>(2015)</a:t>
            </a:r>
          </a:p>
          <a:p>
            <a:pPr marL="342900" indent="-342900" algn="l"/>
            <a:endParaRPr lang="en-US" altLang="ko-KR" sz="1800" dirty="0" smtClean="0">
              <a:solidFill>
                <a:schemeClr val="tx1"/>
              </a:solidFill>
            </a:endParaRPr>
          </a:p>
          <a:p>
            <a:pPr marL="342900" indent="-342900" algn="l"/>
            <a:r>
              <a:rPr lang="ko-KR" altLang="en-US" sz="1800" dirty="0" smtClean="0"/>
              <a:t>○ </a:t>
            </a:r>
            <a:r>
              <a:rPr lang="ko-KR" altLang="en-US" sz="1800" dirty="0" smtClean="0">
                <a:solidFill>
                  <a:schemeClr val="tx1"/>
                </a:solidFill>
              </a:rPr>
              <a:t>특이경력</a:t>
            </a:r>
            <a:endParaRPr lang="en-US" altLang="ko-KR" sz="1800" dirty="0" smtClean="0">
              <a:solidFill>
                <a:schemeClr val="tx1"/>
              </a:solidFill>
            </a:endParaRPr>
          </a:p>
          <a:p>
            <a:pPr marL="342900" indent="-342900" algn="l"/>
            <a:r>
              <a:rPr lang="ko-KR" altLang="en-US" sz="1800" dirty="0" smtClean="0">
                <a:solidFill>
                  <a:schemeClr val="tx1"/>
                </a:solidFill>
              </a:rPr>
              <a:t>서울우유 공채</a:t>
            </a:r>
            <a:r>
              <a:rPr lang="en-US" altLang="ko-KR" sz="1800" dirty="0" smtClean="0">
                <a:solidFill>
                  <a:schemeClr val="tx1"/>
                </a:solidFill>
              </a:rPr>
              <a:t>33</a:t>
            </a:r>
            <a:r>
              <a:rPr lang="ko-KR" altLang="en-US" sz="1800" dirty="0" smtClean="0">
                <a:solidFill>
                  <a:schemeClr val="tx1"/>
                </a:solidFill>
              </a:rPr>
              <a:t>기</a:t>
            </a:r>
            <a:endParaRPr lang="en-US" altLang="ko-KR" sz="1800" dirty="0" smtClean="0">
              <a:solidFill>
                <a:schemeClr val="tx1"/>
              </a:solidFill>
            </a:endParaRPr>
          </a:p>
          <a:p>
            <a:pPr marL="342900" indent="-342900" algn="l"/>
            <a:endParaRPr lang="en-US" altLang="ko-KR" sz="1800" dirty="0" smtClean="0">
              <a:solidFill>
                <a:schemeClr val="tx1"/>
              </a:solidFill>
            </a:endParaRPr>
          </a:p>
          <a:p>
            <a:pPr marL="342900" indent="-342900" algn="l"/>
            <a:endParaRPr lang="en-US" altLang="ko-KR" sz="1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/>
              <a:t> </a:t>
            </a:r>
            <a:r>
              <a:rPr lang="en-US" altLang="ko-KR" dirty="0" smtClean="0"/>
              <a:t> “</a:t>
            </a:r>
            <a:r>
              <a:rPr lang="ko-KR" altLang="en-US" sz="5400" dirty="0" smtClean="0"/>
              <a:t>농촌</a:t>
            </a:r>
            <a:r>
              <a:rPr lang="en-US" altLang="ko-KR" sz="5400" dirty="0" smtClean="0"/>
              <a:t>”</a:t>
            </a:r>
            <a:r>
              <a:rPr lang="ko-KR" altLang="en-US" dirty="0" smtClean="0"/>
              <a:t>의 기계화</a:t>
            </a:r>
            <a:endParaRPr lang="ko-KR" altLang="en-US" dirty="0"/>
          </a:p>
        </p:txBody>
      </p:sp>
      <p:sp>
        <p:nvSpPr>
          <p:cNvPr id="9" name="부제목 2"/>
          <p:cNvSpPr txBox="1">
            <a:spLocks/>
          </p:cNvSpPr>
          <p:nvPr/>
        </p:nvSpPr>
        <p:spPr>
          <a:xfrm>
            <a:off x="479220" y="5801272"/>
            <a:ext cx="4071966" cy="580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2000" noProof="0" dirty="0" smtClean="0">
                <a:solidFill>
                  <a:schemeClr val="tx1">
                    <a:tint val="75000"/>
                  </a:schemeClr>
                </a:solidFill>
              </a:rPr>
              <a:t>#</a:t>
            </a:r>
            <a:r>
              <a:rPr lang="ko-KR" altLang="en-US" sz="2000" noProof="0" dirty="0" smtClean="0">
                <a:solidFill>
                  <a:schemeClr val="tx1">
                    <a:tint val="75000"/>
                  </a:schemeClr>
                </a:solidFill>
              </a:rPr>
              <a:t>발효사료 </a:t>
            </a:r>
            <a:r>
              <a:rPr lang="en-US" altLang="ko-KR" sz="2000" noProof="0" dirty="0" smtClean="0">
                <a:solidFill>
                  <a:schemeClr val="tx1">
                    <a:tint val="75000"/>
                  </a:schemeClr>
                </a:solidFill>
              </a:rPr>
              <a:t>#</a:t>
            </a:r>
            <a:r>
              <a:rPr lang="ko-KR" altLang="en-US" sz="2000" dirty="0" smtClean="0">
                <a:solidFill>
                  <a:schemeClr val="tx1">
                    <a:tint val="75000"/>
                  </a:schemeClr>
                </a:solidFill>
              </a:rPr>
              <a:t>차</a:t>
            </a:r>
            <a:r>
              <a:rPr lang="ko-KR" altLang="en-US" sz="2000" dirty="0">
                <a:solidFill>
                  <a:schemeClr val="tx1">
                    <a:tint val="75000"/>
                  </a:schemeClr>
                </a:solidFill>
              </a:rPr>
              <a:t>량</a:t>
            </a:r>
            <a:r>
              <a:rPr lang="ko-KR" altLang="en-US" sz="2000" noProof="0" dirty="0" smtClean="0">
                <a:solidFill>
                  <a:schemeClr val="tx1">
                    <a:tint val="75000"/>
                  </a:schemeClr>
                </a:solidFill>
              </a:rPr>
              <a:t>급여기 </a:t>
            </a:r>
            <a:r>
              <a:rPr lang="en-US" altLang="ko-KR" sz="2000" dirty="0" smtClean="0">
                <a:solidFill>
                  <a:schemeClr val="tx1">
                    <a:tint val="75000"/>
                  </a:schemeClr>
                </a:solidFill>
              </a:rPr>
              <a:t>#</a:t>
            </a:r>
            <a:r>
              <a:rPr lang="ko-KR" altLang="en-US" sz="2000" dirty="0" smtClean="0">
                <a:solidFill>
                  <a:schemeClr val="tx1">
                    <a:tint val="75000"/>
                  </a:schemeClr>
                </a:solidFill>
              </a:rPr>
              <a:t>지게차 </a:t>
            </a:r>
            <a:endParaRPr lang="en-US" altLang="ko-KR" sz="2800" noProof="0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4524828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부제목 2"/>
          <p:cNvSpPr txBox="1">
            <a:spLocks/>
          </p:cNvSpPr>
          <p:nvPr/>
        </p:nvSpPr>
        <p:spPr>
          <a:xfrm>
            <a:off x="5220072" y="1628800"/>
            <a:ext cx="3528392" cy="1000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조사료 생산 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생산비절약</a:t>
            </a:r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그림 10" descr="Screenshot_2016-11-14-08-17-09.png"/>
          <p:cNvPicPr>
            <a:picLocks noChangeAspect="1"/>
          </p:cNvPicPr>
          <p:nvPr/>
        </p:nvPicPr>
        <p:blipFill>
          <a:blip r:embed="rId3" cstate="print"/>
          <a:srcRect t="19791" b="45834"/>
          <a:stretch>
            <a:fillRect/>
          </a:stretch>
        </p:blipFill>
        <p:spPr>
          <a:xfrm>
            <a:off x="5000628" y="2000240"/>
            <a:ext cx="3857625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그림 11" descr="Screenshot_2016-11-14-08-17-20.png"/>
          <p:cNvPicPr>
            <a:picLocks noChangeAspect="1"/>
          </p:cNvPicPr>
          <p:nvPr/>
        </p:nvPicPr>
        <p:blipFill>
          <a:blip r:embed="rId4" cstate="print"/>
          <a:srcRect t="22916" b="39584"/>
          <a:stretch>
            <a:fillRect/>
          </a:stretch>
        </p:blipFill>
        <p:spPr>
          <a:xfrm>
            <a:off x="5000655" y="4357694"/>
            <a:ext cx="3857625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881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/>
              <a:t> </a:t>
            </a:r>
            <a:r>
              <a:rPr lang="en-US" altLang="ko-KR" dirty="0" smtClean="0"/>
              <a:t> “</a:t>
            </a:r>
            <a:r>
              <a:rPr lang="ko-KR" altLang="en-US" dirty="0" smtClean="0"/>
              <a:t>교감</a:t>
            </a:r>
            <a:r>
              <a:rPr lang="en-US" altLang="ko-KR" dirty="0" smtClean="0"/>
              <a:t>”</a:t>
            </a:r>
            <a:r>
              <a:rPr lang="ko-KR" altLang="en-US" sz="3200" dirty="0" smtClean="0"/>
              <a:t>을</a:t>
            </a:r>
            <a:r>
              <a:rPr lang="ko-KR" altLang="en-US" dirty="0" smtClean="0"/>
              <a:t> </a:t>
            </a:r>
            <a:r>
              <a:rPr lang="ko-KR" altLang="en-US" sz="3200" dirty="0" smtClean="0"/>
              <a:t>통한 사육</a:t>
            </a:r>
            <a:endParaRPr lang="ko-KR" altLang="en-US" sz="32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68412"/>
            <a:ext cx="4176464" cy="499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4" b="48112"/>
          <a:stretch/>
        </p:blipFill>
        <p:spPr>
          <a:xfrm>
            <a:off x="4731016" y="1368412"/>
            <a:ext cx="4017448" cy="2280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4" b="49076"/>
          <a:stretch/>
        </p:blipFill>
        <p:spPr>
          <a:xfrm>
            <a:off x="4810927" y="3655849"/>
            <a:ext cx="3937537" cy="2705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574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/>
              <a:t> </a:t>
            </a:r>
            <a:r>
              <a:rPr lang="en-US" altLang="ko-KR" dirty="0" smtClean="0"/>
              <a:t> “</a:t>
            </a:r>
            <a:r>
              <a:rPr lang="ko-KR" altLang="en-US" dirty="0" smtClean="0"/>
              <a:t>교감</a:t>
            </a:r>
            <a:r>
              <a:rPr lang="en-US" altLang="ko-KR" dirty="0" smtClean="0"/>
              <a:t>”</a:t>
            </a:r>
            <a:r>
              <a:rPr lang="ko-KR" altLang="en-US" sz="3200" dirty="0" smtClean="0"/>
              <a:t>의</a:t>
            </a:r>
            <a:r>
              <a:rPr lang="ko-KR" altLang="en-US" dirty="0" smtClean="0"/>
              <a:t> </a:t>
            </a:r>
            <a:r>
              <a:rPr lang="ko-KR" altLang="en-US" sz="3200" dirty="0" smtClean="0"/>
              <a:t>결과</a:t>
            </a:r>
            <a:endParaRPr lang="ko-KR" altLang="en-US" sz="32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7928" y="2521105"/>
            <a:ext cx="5425498" cy="2819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0" y="1214422"/>
            <a:ext cx="2786082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84" y="1214422"/>
            <a:ext cx="2857520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429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/>
              <a:t> </a:t>
            </a:r>
            <a:r>
              <a:rPr lang="en-US" altLang="ko-KR" dirty="0" smtClean="0"/>
              <a:t> “</a:t>
            </a:r>
            <a:r>
              <a:rPr lang="ko-KR" altLang="en-US" dirty="0" smtClean="0"/>
              <a:t>고정관념</a:t>
            </a:r>
            <a:r>
              <a:rPr lang="en-US" altLang="ko-KR" dirty="0" smtClean="0"/>
              <a:t>”</a:t>
            </a:r>
            <a:r>
              <a:rPr lang="ko-KR" altLang="en-US" sz="3200" dirty="0" smtClean="0"/>
              <a:t>의 틀</a:t>
            </a:r>
            <a:r>
              <a:rPr lang="ko-KR" altLang="en-US" dirty="0" smtClean="0"/>
              <a:t> </a:t>
            </a:r>
            <a:endParaRPr lang="ko-KR" altLang="en-US" sz="32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4176464" cy="537321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3816424" cy="539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rogram Files\Microsoft Office\MEDIA\CAGCAT10\j0149627.wm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7325"/>
            <a:ext cx="7344816" cy="480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 smtClean="0"/>
              <a:t>  “</a:t>
            </a:r>
            <a:r>
              <a:rPr lang="ko-KR" altLang="en-US" dirty="0" smtClean="0"/>
              <a:t>온고지신</a:t>
            </a:r>
            <a:r>
              <a:rPr lang="en-US" altLang="ko-KR" dirty="0" smtClean="0"/>
              <a:t>”</a:t>
            </a:r>
            <a:endParaRPr lang="ko-KR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771800" y="2276872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b="1" dirty="0" smtClean="0">
                <a:solidFill>
                  <a:srgbClr val="C00000"/>
                </a:solidFill>
              </a:rPr>
              <a:t>63%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59630" y="3140968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/>
              <a:t>58%</a:t>
            </a:r>
            <a:endParaRPr lang="ko-KR" alt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48064" y="2095949"/>
            <a:ext cx="1436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chemeClr val="tx2">
                    <a:lumMod val="75000"/>
                  </a:schemeClr>
                </a:solidFill>
              </a:rPr>
              <a:t>61%</a:t>
            </a:r>
            <a:endParaRPr lang="ko-KR" alt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8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4" b="44739"/>
          <a:stretch/>
        </p:blipFill>
        <p:spPr>
          <a:xfrm>
            <a:off x="827584" y="692696"/>
            <a:ext cx="756084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73016"/>
            <a:ext cx="756084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84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5904" b="8287"/>
          <a:stretch/>
        </p:blipFill>
        <p:spPr>
          <a:xfrm>
            <a:off x="1259632" y="692696"/>
            <a:ext cx="6588087" cy="4717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부제목 2"/>
          <p:cNvSpPr txBox="1">
            <a:spLocks/>
          </p:cNvSpPr>
          <p:nvPr/>
        </p:nvSpPr>
        <p:spPr>
          <a:xfrm>
            <a:off x="1269660" y="5419301"/>
            <a:ext cx="6470692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ko-KR" altLang="en-US" sz="6000" dirty="0" smtClean="0">
                <a:solidFill>
                  <a:schemeClr val="tx1">
                    <a:tint val="75000"/>
                  </a:schemeClr>
                </a:solidFill>
              </a:rPr>
              <a:t>수고하셨습니다</a:t>
            </a:r>
            <a:r>
              <a:rPr lang="en-US" altLang="ko-KR" sz="6000" dirty="0" smtClean="0">
                <a:solidFill>
                  <a:schemeClr val="tx1">
                    <a:tint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103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 smtClean="0"/>
              <a:t>#</a:t>
            </a:r>
            <a:r>
              <a:rPr lang="ko-KR" altLang="en-US" sz="5400" dirty="0" err="1" smtClean="0"/>
              <a:t>광래</a:t>
            </a:r>
            <a:r>
              <a:rPr lang="ko-KR" altLang="en-US" dirty="0" err="1" smtClean="0"/>
              <a:t>농장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pic>
        <p:nvPicPr>
          <p:cNvPr id="4" name="내용 개체 틀 3" descr="Screenshot_2016-11-13-17-27-3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1996" r="-509" b="34339"/>
          <a:stretch>
            <a:fillRect/>
          </a:stretch>
        </p:blipFill>
        <p:spPr>
          <a:xfrm>
            <a:off x="571472" y="1285860"/>
            <a:ext cx="7715304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6000" dirty="0" smtClean="0"/>
              <a:t>“</a:t>
            </a:r>
            <a:r>
              <a:rPr lang="ko-KR" altLang="en-US" sz="6000" dirty="0" smtClean="0"/>
              <a:t>실패</a:t>
            </a:r>
            <a:r>
              <a:rPr lang="en-US" altLang="ko-KR" sz="6000" dirty="0" smtClean="0"/>
              <a:t>”</a:t>
            </a:r>
            <a:r>
              <a:rPr lang="ko-KR" altLang="en-US" dirty="0" smtClean="0"/>
              <a:t>는 간접적으로</a:t>
            </a:r>
            <a:endParaRPr lang="ko-KR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76302"/>
            <a:ext cx="3643338" cy="4538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그림 5" descr="%B2%EE~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714519"/>
            <a:ext cx="4090988" cy="4500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6000" dirty="0" smtClean="0"/>
              <a:t>“</a:t>
            </a:r>
            <a:r>
              <a:rPr lang="ko-KR" altLang="en-US" sz="6000" dirty="0" smtClean="0"/>
              <a:t>실패</a:t>
            </a:r>
            <a:r>
              <a:rPr lang="en-US" altLang="ko-KR" sz="6000" dirty="0" smtClean="0"/>
              <a:t>”</a:t>
            </a:r>
            <a:r>
              <a:rPr lang="ko-KR" altLang="en-US" dirty="0" smtClean="0"/>
              <a:t>는 간접적으로 </a:t>
            </a:r>
            <a:r>
              <a:rPr lang="en-US" altLang="ko-KR" sz="4000" dirty="0" smtClean="0"/>
              <a:t>(1)</a:t>
            </a:r>
            <a:endParaRPr lang="ko-KR" altLang="en-US" sz="4000" dirty="0"/>
          </a:p>
        </p:txBody>
      </p:sp>
      <p:graphicFrame>
        <p:nvGraphicFramePr>
          <p:cNvPr id="3" name="차트 2"/>
          <p:cNvGraphicFramePr/>
          <p:nvPr/>
        </p:nvGraphicFramePr>
        <p:xfrm>
          <a:off x="1500166" y="1857364"/>
          <a:ext cx="6572296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6000" dirty="0" smtClean="0"/>
              <a:t>“</a:t>
            </a:r>
            <a:r>
              <a:rPr lang="ko-KR" altLang="en-US" sz="6000" dirty="0" smtClean="0"/>
              <a:t>실패</a:t>
            </a:r>
            <a:r>
              <a:rPr lang="en-US" altLang="ko-KR" sz="6000" dirty="0" smtClean="0"/>
              <a:t>”</a:t>
            </a:r>
            <a:r>
              <a:rPr lang="ko-KR" altLang="en-US" dirty="0" smtClean="0"/>
              <a:t>는 간접적으로 </a:t>
            </a:r>
            <a:r>
              <a:rPr lang="en-US" altLang="ko-KR" sz="4000" dirty="0" smtClean="0"/>
              <a:t>(2)</a:t>
            </a:r>
            <a:endParaRPr lang="ko-KR" altLang="en-US" dirty="0"/>
          </a:p>
        </p:txBody>
      </p:sp>
      <p:pic>
        <p:nvPicPr>
          <p:cNvPr id="7" name="내용 개체 틀 6" descr="20150113_0739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54804" y="2288346"/>
            <a:ext cx="4005236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그림 9" descr="1464835141542.jpeg"/>
          <p:cNvPicPr>
            <a:picLocks noChangeAspect="1"/>
          </p:cNvPicPr>
          <p:nvPr/>
        </p:nvPicPr>
        <p:blipFill>
          <a:blip r:embed="rId3" cstate="print"/>
          <a:srcRect l="16667" t="58334" r="9722"/>
          <a:stretch>
            <a:fillRect/>
          </a:stretch>
        </p:blipFill>
        <p:spPr>
          <a:xfrm>
            <a:off x="5143504" y="1785926"/>
            <a:ext cx="3286148" cy="400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그림 31" descr="03-화살표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811756" y="3117542"/>
            <a:ext cx="3117832" cy="1311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6000" dirty="0" smtClean="0"/>
              <a:t>“</a:t>
            </a:r>
            <a:r>
              <a:rPr lang="ko-KR" altLang="en-US" sz="6000" dirty="0" smtClean="0"/>
              <a:t>실패</a:t>
            </a:r>
            <a:r>
              <a:rPr lang="en-US" altLang="ko-KR" sz="6000" dirty="0" smtClean="0"/>
              <a:t>”</a:t>
            </a:r>
            <a:r>
              <a:rPr lang="ko-KR" altLang="en-US" dirty="0" smtClean="0"/>
              <a:t>는 간접적으로 </a:t>
            </a:r>
            <a:r>
              <a:rPr lang="en-US" altLang="ko-KR" sz="4000" dirty="0" smtClean="0"/>
              <a:t>(3)</a:t>
            </a:r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285720" y="2071678"/>
            <a:ext cx="2643205" cy="4152808"/>
            <a:chOff x="613889" y="2205150"/>
            <a:chExt cx="3882208" cy="4152808"/>
          </a:xfrm>
        </p:grpSpPr>
        <p:pic>
          <p:nvPicPr>
            <p:cNvPr id="1026" name="Picture 2" descr="C:\Program Files\Microsoft Office\MEDIA\CAGCAT10\j0149627.wm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28662" y="2205150"/>
              <a:ext cx="3331058" cy="2366858"/>
            </a:xfrm>
            <a:prstGeom prst="rect">
              <a:avLst/>
            </a:prstGeom>
            <a:noFill/>
          </p:spPr>
        </p:pic>
        <p:sp>
          <p:nvSpPr>
            <p:cNvPr id="9" name="부제목 2"/>
            <p:cNvSpPr txBox="1">
              <a:spLocks/>
            </p:cNvSpPr>
            <p:nvPr/>
          </p:nvSpPr>
          <p:spPr>
            <a:xfrm>
              <a:off x="613889" y="4714884"/>
              <a:ext cx="3882208" cy="164307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ko-K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2015</a:t>
              </a:r>
              <a:r>
                <a:rPr kumimoji="0" lang="ko-KR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년 평균도체</a:t>
              </a:r>
              <a:endParaRPr kumimoji="0" lang="en-US" altLang="ko-K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altLang="ko-KR" sz="3200" noProof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402kg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ko-KR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(</a:t>
              </a:r>
              <a:r>
                <a:rPr lang="ko-KR" altLang="en-US" sz="19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등심</a:t>
              </a:r>
              <a:r>
                <a:rPr lang="en-US" altLang="ko-KR" sz="19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:91.8cm</a:t>
              </a:r>
              <a:r>
                <a:rPr lang="en-US" altLang="ko-KR" sz="1900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</a:t>
              </a:r>
              <a:r>
                <a:rPr lang="en-US" altLang="ko-KR" sz="19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ko-KR" altLang="en-US" sz="19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근내지방</a:t>
              </a:r>
              <a:r>
                <a:rPr lang="en-US" altLang="ko-KR" sz="19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:7.1)</a:t>
              </a:r>
              <a:endParaRPr kumimoji="0" lang="ko-KR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2786050" y="1643050"/>
            <a:ext cx="2928958" cy="4506297"/>
            <a:chOff x="4256940" y="1780223"/>
            <a:chExt cx="4130582" cy="4506297"/>
          </a:xfrm>
        </p:grpSpPr>
        <p:pic>
          <p:nvPicPr>
            <p:cNvPr id="8" name="Picture 2" descr="C:\Program Files\Microsoft Office\MEDIA\CAGCAT10\j0149627.wm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58020" y="1780223"/>
              <a:ext cx="3929090" cy="2791785"/>
            </a:xfrm>
            <a:prstGeom prst="rect">
              <a:avLst/>
            </a:prstGeom>
            <a:noFill/>
          </p:spPr>
        </p:pic>
        <p:sp>
          <p:nvSpPr>
            <p:cNvPr id="12" name="부제목 2"/>
            <p:cNvSpPr txBox="1">
              <a:spLocks/>
            </p:cNvSpPr>
            <p:nvPr/>
          </p:nvSpPr>
          <p:spPr>
            <a:xfrm>
              <a:off x="4256940" y="4714884"/>
              <a:ext cx="4130582" cy="15716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ko-KR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2016</a:t>
              </a:r>
              <a:r>
                <a:rPr kumimoji="0" lang="ko-KR" altLang="en-US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년 평균도체</a:t>
              </a:r>
              <a:endParaRPr kumimoji="0" lang="en-US" altLang="ko-K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altLang="ko-KR" sz="2800" noProof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452kg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(</a:t>
              </a:r>
              <a:r>
                <a:rPr lang="ko-KR" alt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등심</a:t>
              </a:r>
              <a:r>
                <a:rPr lang="en-US" altLang="ko-KR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:100.2cm</a:t>
              </a:r>
              <a:r>
                <a:rPr lang="en-US" altLang="ko-KR" sz="1600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</a:t>
              </a:r>
              <a:r>
                <a:rPr lang="en-US" altLang="ko-KR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ko-KR" alt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근내지방</a:t>
              </a:r>
              <a:r>
                <a:rPr lang="en-US" altLang="ko-KR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:7.3)</a:t>
              </a:r>
              <a:endPara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5715008" y="1428736"/>
            <a:ext cx="3000396" cy="4714908"/>
            <a:chOff x="4357686" y="1494471"/>
            <a:chExt cx="4231328" cy="4714908"/>
          </a:xfrm>
        </p:grpSpPr>
        <p:pic>
          <p:nvPicPr>
            <p:cNvPr id="13" name="Picture 2" descr="C:\Program Files\Microsoft Office\MEDIA\CAGCAT10\j0149627.wm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57686" y="1494471"/>
              <a:ext cx="4231328" cy="3006538"/>
            </a:xfrm>
            <a:prstGeom prst="rect">
              <a:avLst/>
            </a:prstGeom>
            <a:noFill/>
          </p:spPr>
        </p:pic>
        <p:sp>
          <p:nvSpPr>
            <p:cNvPr id="14" name="부제목 2"/>
            <p:cNvSpPr txBox="1">
              <a:spLocks/>
            </p:cNvSpPr>
            <p:nvPr/>
          </p:nvSpPr>
          <p:spPr>
            <a:xfrm>
              <a:off x="4458432" y="4637743"/>
              <a:ext cx="4130582" cy="15716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ko-KR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2017</a:t>
              </a:r>
              <a:r>
                <a:rPr kumimoji="0" lang="ko-KR" altLang="en-US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년 평균도체</a:t>
              </a:r>
              <a:endParaRPr kumimoji="0" lang="en-US" altLang="ko-K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altLang="ko-KR" sz="2800" noProof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491.6kg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(</a:t>
              </a:r>
              <a:r>
                <a:rPr lang="ko-KR" alt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등심</a:t>
              </a:r>
              <a:r>
                <a:rPr lang="en-US" altLang="ko-KR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:105cm</a:t>
              </a:r>
              <a:r>
                <a:rPr lang="en-US" altLang="ko-KR" sz="1600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</a:t>
              </a:r>
              <a:r>
                <a:rPr lang="en-US" altLang="ko-KR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ko-KR" alt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근내지방</a:t>
              </a:r>
              <a:r>
                <a:rPr lang="en-US" altLang="ko-KR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:7.6)</a:t>
              </a:r>
              <a:endPara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6000" dirty="0" smtClean="0"/>
              <a:t>“</a:t>
            </a:r>
            <a:r>
              <a:rPr lang="ko-KR" altLang="en-US" sz="6000" dirty="0" smtClean="0"/>
              <a:t>실패</a:t>
            </a:r>
            <a:r>
              <a:rPr lang="en-US" altLang="ko-KR" sz="6000" dirty="0" smtClean="0"/>
              <a:t>”</a:t>
            </a:r>
            <a:r>
              <a:rPr lang="ko-KR" altLang="en-US" dirty="0" smtClean="0"/>
              <a:t>는 간접적으로 </a:t>
            </a:r>
            <a:r>
              <a:rPr lang="en-US" altLang="ko-KR" sz="4000" dirty="0" smtClean="0"/>
              <a:t>(4)</a:t>
            </a:r>
            <a:endParaRPr lang="ko-KR" altLang="en-US" dirty="0"/>
          </a:p>
        </p:txBody>
      </p:sp>
      <p:sp>
        <p:nvSpPr>
          <p:cNvPr id="9" name="부제목 2"/>
          <p:cNvSpPr txBox="1">
            <a:spLocks/>
          </p:cNvSpPr>
          <p:nvPr/>
        </p:nvSpPr>
        <p:spPr>
          <a:xfrm>
            <a:off x="571472" y="4929198"/>
            <a:ext cx="3714776" cy="1643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3200" noProof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ko-KR" altLang="en-US" sz="3200" noProof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확실한 목표</a:t>
            </a:r>
            <a:endParaRPr lang="en-US" altLang="ko-KR" sz="3200" noProof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3200" noProof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ko-KR" altLang="en-US" sz="3200" noProof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일괄</a:t>
            </a:r>
            <a:r>
              <a:rPr lang="en-US" altLang="ko-KR" sz="3200" noProof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.#</a:t>
            </a:r>
            <a:r>
              <a:rPr lang="ko-KR" altLang="en-US" sz="3200" noProof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비육</a:t>
            </a:r>
            <a:r>
              <a:rPr lang="en-US" altLang="ko-KR" sz="3200" noProof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.#</a:t>
            </a:r>
            <a:r>
              <a:rPr lang="ko-KR" altLang="en-US" sz="3200" noProof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번식</a:t>
            </a:r>
            <a:endParaRPr lang="en-US" altLang="ko-KR" sz="3200" noProof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그림 9" descr="20160421_1739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643068"/>
            <a:ext cx="4286280" cy="3071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그림 12" descr="20140901_1221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643050"/>
            <a:ext cx="3857652" cy="3071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부제목 2"/>
          <p:cNvSpPr txBox="1">
            <a:spLocks/>
          </p:cNvSpPr>
          <p:nvPr/>
        </p:nvSpPr>
        <p:spPr>
          <a:xfrm>
            <a:off x="5214942" y="5000636"/>
            <a:ext cx="3214710" cy="16430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3200" noProof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ko-KR" altLang="en-US" sz="3200" noProof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기회비용</a:t>
            </a:r>
            <a:endParaRPr lang="en-US" altLang="ko-KR" sz="3200" noProof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ko-KR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우군분리를 통한 </a:t>
            </a:r>
            <a:r>
              <a:rPr lang="ko-KR" alt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사고사</a:t>
            </a:r>
            <a:r>
              <a:rPr lang="ko-KR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예방</a:t>
            </a:r>
            <a:endParaRPr lang="en-US" altLang="ko-KR" sz="3200" noProof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6000" dirty="0" smtClean="0"/>
              <a:t>“</a:t>
            </a:r>
            <a:r>
              <a:rPr lang="ko-KR" altLang="en-US" sz="6000" dirty="0" smtClean="0"/>
              <a:t>성공</a:t>
            </a:r>
            <a:r>
              <a:rPr lang="en-US" altLang="ko-KR" sz="6000" dirty="0" smtClean="0"/>
              <a:t>”</a:t>
            </a:r>
            <a:r>
              <a:rPr lang="ko-KR" altLang="en-US" dirty="0" smtClean="0"/>
              <a:t>은 직접적으로</a:t>
            </a:r>
            <a:endParaRPr lang="ko-KR" altLang="en-US" dirty="0"/>
          </a:p>
        </p:txBody>
      </p:sp>
      <p:pic>
        <p:nvPicPr>
          <p:cNvPr id="7" name="그림 6" descr="Screenshot_2016-11-08-11-40-05.png"/>
          <p:cNvPicPr>
            <a:picLocks noChangeAspect="1"/>
          </p:cNvPicPr>
          <p:nvPr/>
        </p:nvPicPr>
        <p:blipFill>
          <a:blip r:embed="rId2" cstate="print"/>
          <a:srcRect t="20833" b="32292"/>
          <a:stretch>
            <a:fillRect/>
          </a:stretch>
        </p:blipFill>
        <p:spPr>
          <a:xfrm>
            <a:off x="3428992" y="1643050"/>
            <a:ext cx="2643179" cy="4357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그림 7" descr="Screenshot_2016-11-09-11-05-00.png"/>
          <p:cNvPicPr>
            <a:picLocks noChangeAspect="1"/>
          </p:cNvPicPr>
          <p:nvPr/>
        </p:nvPicPr>
        <p:blipFill>
          <a:blip r:embed="rId3" cstate="print"/>
          <a:srcRect t="20833" b="31250"/>
          <a:stretch>
            <a:fillRect/>
          </a:stretch>
        </p:blipFill>
        <p:spPr>
          <a:xfrm>
            <a:off x="6286525" y="1643050"/>
            <a:ext cx="2500317" cy="4429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그림 8" descr="Screenshot_2016-11-13-21-03-28.png"/>
          <p:cNvPicPr>
            <a:picLocks noChangeAspect="1"/>
          </p:cNvPicPr>
          <p:nvPr/>
        </p:nvPicPr>
        <p:blipFill>
          <a:blip r:embed="rId4" cstate="print"/>
          <a:srcRect t="19791" b="23958"/>
          <a:stretch>
            <a:fillRect/>
          </a:stretch>
        </p:blipFill>
        <p:spPr>
          <a:xfrm>
            <a:off x="500034" y="1643050"/>
            <a:ext cx="2714644" cy="4357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774</TotalTime>
  <Words>314</Words>
  <Application>Microsoft Office PowerPoint</Application>
  <PresentationFormat>화면 슬라이드 쇼(4:3)</PresentationFormat>
  <Paragraphs>78</Paragraphs>
  <Slides>26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27" baseType="lpstr">
      <vt:lpstr>Office 테마</vt:lpstr>
      <vt:lpstr>선택과 집중</vt:lpstr>
      <vt:lpstr>#한우키우는 남자.</vt:lpstr>
      <vt:lpstr>#광래농장 </vt:lpstr>
      <vt:lpstr>“실패”는 간접적으로</vt:lpstr>
      <vt:lpstr>“실패”는 간접적으로 (1)</vt:lpstr>
      <vt:lpstr>“실패”는 간접적으로 (2)</vt:lpstr>
      <vt:lpstr>“실패”는 간접적으로 (3)</vt:lpstr>
      <vt:lpstr>“실패”는 간접적으로 (4)</vt:lpstr>
      <vt:lpstr>“성공”은 직접적으로</vt:lpstr>
      <vt:lpstr>“성공”은 직접적으로</vt:lpstr>
      <vt:lpstr>“성공”은 직접적으로</vt:lpstr>
      <vt:lpstr>“성공”은 직접적으로</vt:lpstr>
      <vt:lpstr>“성공”은 직접적으로 (1)</vt:lpstr>
      <vt:lpstr>“성공”은 직접적으로 (1)</vt:lpstr>
      <vt:lpstr>“성공”은 직접적으로 (2)</vt:lpstr>
      <vt:lpstr>“성공”은 직접적으로 (3)</vt:lpstr>
      <vt:lpstr>“성공”은 직접적으로 (3)</vt:lpstr>
      <vt:lpstr>“성공”은 직접적으로 (3)</vt:lpstr>
      <vt:lpstr>  “농촌”의 기계화</vt:lpstr>
      <vt:lpstr>  “농촌”의 기계화</vt:lpstr>
      <vt:lpstr>  “교감”을 통한 사육</vt:lpstr>
      <vt:lpstr>  “교감”의 결과</vt:lpstr>
      <vt:lpstr>  “고정관념”의 틀 </vt:lpstr>
      <vt:lpstr>  “온고지신”</vt:lpstr>
      <vt:lpstr>PowerPoint 프레젠테이션</vt:lpstr>
      <vt:lpstr>PowerPoint 프레젠테이션</vt:lpstr>
    </vt:vector>
  </TitlesOfParts>
  <Company>Organization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선택과 집중</dc:title>
  <dc:creator>Name</dc:creator>
  <cp:lastModifiedBy>user</cp:lastModifiedBy>
  <cp:revision>69</cp:revision>
  <dcterms:created xsi:type="dcterms:W3CDTF">2016-11-13T08:02:24Z</dcterms:created>
  <dcterms:modified xsi:type="dcterms:W3CDTF">2017-08-17T14:02:31Z</dcterms:modified>
</cp:coreProperties>
</file>