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64"/>
  </p:notesMasterIdLst>
  <p:handoutMasterIdLst>
    <p:handoutMasterId r:id="rId65"/>
  </p:handoutMasterIdLst>
  <p:sldIdLst>
    <p:sldId id="361" r:id="rId2"/>
    <p:sldId id="268" r:id="rId3"/>
    <p:sldId id="259" r:id="rId4"/>
    <p:sldId id="284" r:id="rId5"/>
    <p:sldId id="258" r:id="rId6"/>
    <p:sldId id="285" r:id="rId7"/>
    <p:sldId id="261" r:id="rId8"/>
    <p:sldId id="263" r:id="rId9"/>
    <p:sldId id="265" r:id="rId10"/>
    <p:sldId id="296" r:id="rId11"/>
    <p:sldId id="297" r:id="rId12"/>
    <p:sldId id="328" r:id="rId13"/>
    <p:sldId id="299" r:id="rId14"/>
    <p:sldId id="331" r:id="rId15"/>
    <p:sldId id="291" r:id="rId16"/>
    <p:sldId id="267" r:id="rId17"/>
    <p:sldId id="350" r:id="rId18"/>
    <p:sldId id="272" r:id="rId19"/>
    <p:sldId id="288" r:id="rId20"/>
    <p:sldId id="283" r:id="rId21"/>
    <p:sldId id="349" r:id="rId22"/>
    <p:sldId id="276" r:id="rId23"/>
    <p:sldId id="279" r:id="rId24"/>
    <p:sldId id="273" r:id="rId25"/>
    <p:sldId id="354" r:id="rId26"/>
    <p:sldId id="292" r:id="rId27"/>
    <p:sldId id="278" r:id="rId28"/>
    <p:sldId id="302" r:id="rId29"/>
    <p:sldId id="351" r:id="rId30"/>
    <p:sldId id="359" r:id="rId31"/>
    <p:sldId id="353" r:id="rId32"/>
    <p:sldId id="293" r:id="rId33"/>
    <p:sldId id="304" r:id="rId34"/>
    <p:sldId id="308" r:id="rId35"/>
    <p:sldId id="309" r:id="rId36"/>
    <p:sldId id="310" r:id="rId37"/>
    <p:sldId id="312" r:id="rId38"/>
    <p:sldId id="313" r:id="rId39"/>
    <p:sldId id="318" r:id="rId40"/>
    <p:sldId id="341" r:id="rId41"/>
    <p:sldId id="334" r:id="rId42"/>
    <p:sldId id="319" r:id="rId43"/>
    <p:sldId id="320" r:id="rId44"/>
    <p:sldId id="333" r:id="rId45"/>
    <p:sldId id="321" r:id="rId46"/>
    <p:sldId id="322" r:id="rId47"/>
    <p:sldId id="323" r:id="rId48"/>
    <p:sldId id="324" r:id="rId49"/>
    <p:sldId id="335" r:id="rId50"/>
    <p:sldId id="336" r:id="rId51"/>
    <p:sldId id="362" r:id="rId52"/>
    <p:sldId id="363" r:id="rId53"/>
    <p:sldId id="364" r:id="rId54"/>
    <p:sldId id="365" r:id="rId55"/>
    <p:sldId id="366" r:id="rId56"/>
    <p:sldId id="367" r:id="rId57"/>
    <p:sldId id="368" r:id="rId58"/>
    <p:sldId id="369" r:id="rId59"/>
    <p:sldId id="370" r:id="rId60"/>
    <p:sldId id="360" r:id="rId61"/>
    <p:sldId id="347" r:id="rId62"/>
    <p:sldId id="348" r:id="rId63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0" autoAdjust="0"/>
    <p:restoredTop sz="94660"/>
  </p:normalViewPr>
  <p:slideViewPr>
    <p:cSldViewPr>
      <p:cViewPr>
        <p:scale>
          <a:sx n="100" d="100"/>
          <a:sy n="100" d="100"/>
        </p:scale>
        <p:origin x="-11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h\Desktop\&#52264;&#53944;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h\Desktop\&#52264;&#53944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h\Desktop\&#52264;&#53944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h\Desktop\&#52264;&#53944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h\Desktop\&#52264;&#53944;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한우사!$B$15</c:f>
              <c:strCache>
                <c:ptCount val="1"/>
                <c:pt idx="0">
                  <c:v>번식우사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한우사!$A$17:$A$19</c:f>
              <c:strCache>
                <c:ptCount val="3"/>
                <c:pt idx="0">
                  <c:v>개방</c:v>
                </c:pt>
                <c:pt idx="1">
                  <c:v>윈치커튼</c:v>
                </c:pt>
                <c:pt idx="2">
                  <c:v>접이식개폐문</c:v>
                </c:pt>
              </c:strCache>
            </c:strRef>
          </c:cat>
          <c:val>
            <c:numRef>
              <c:f>한우사!$B$17:$B$19</c:f>
              <c:numCache>
                <c:formatCode>General</c:formatCode>
                <c:ptCount val="3"/>
                <c:pt idx="0">
                  <c:v>47.3</c:v>
                </c:pt>
                <c:pt idx="1">
                  <c:v>47</c:v>
                </c:pt>
                <c:pt idx="2">
                  <c:v>5.7</c:v>
                </c:pt>
              </c:numCache>
            </c:numRef>
          </c:val>
        </c:ser>
        <c:ser>
          <c:idx val="1"/>
          <c:order val="1"/>
          <c:tx>
            <c:strRef>
              <c:f>한우사!$C$15</c:f>
              <c:strCache>
                <c:ptCount val="1"/>
                <c:pt idx="0">
                  <c:v>비육우사</c:v>
                </c:pt>
              </c:strCache>
            </c:strRef>
          </c:tx>
          <c:invertIfNegative val="0"/>
          <c:cat>
            <c:strRef>
              <c:f>한우사!$A$17:$A$19</c:f>
              <c:strCache>
                <c:ptCount val="3"/>
                <c:pt idx="0">
                  <c:v>개방</c:v>
                </c:pt>
                <c:pt idx="1">
                  <c:v>윈치커튼</c:v>
                </c:pt>
                <c:pt idx="2">
                  <c:v>접이식개폐문</c:v>
                </c:pt>
              </c:strCache>
            </c:strRef>
          </c:cat>
          <c:val>
            <c:numRef>
              <c:f>한우사!$C$17:$C$19</c:f>
              <c:numCache>
                <c:formatCode>General</c:formatCode>
                <c:ptCount val="3"/>
                <c:pt idx="0">
                  <c:v>43.9</c:v>
                </c:pt>
                <c:pt idx="1">
                  <c:v>52.6</c:v>
                </c:pt>
                <c:pt idx="2">
                  <c:v>3.5</c:v>
                </c:pt>
              </c:numCache>
            </c:numRef>
          </c:val>
        </c:ser>
        <c:ser>
          <c:idx val="2"/>
          <c:order val="2"/>
          <c:tx>
            <c:strRef>
              <c:f>한우사!$D$15</c:f>
              <c:strCache>
                <c:ptCount val="1"/>
                <c:pt idx="0">
                  <c:v>퇴비사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한우사!$A$17:$A$19</c:f>
              <c:strCache>
                <c:ptCount val="3"/>
                <c:pt idx="0">
                  <c:v>개방</c:v>
                </c:pt>
                <c:pt idx="1">
                  <c:v>윈치커튼</c:v>
                </c:pt>
                <c:pt idx="2">
                  <c:v>접이식개폐문</c:v>
                </c:pt>
              </c:strCache>
            </c:strRef>
          </c:cat>
          <c:val>
            <c:numRef>
              <c:f>한우사!$D$17:$D$19</c:f>
              <c:numCache>
                <c:formatCode>General</c:formatCode>
                <c:ptCount val="3"/>
                <c:pt idx="0">
                  <c:v>63.4</c:v>
                </c:pt>
                <c:pt idx="1">
                  <c:v>31.2</c:v>
                </c:pt>
                <c:pt idx="2">
                  <c:v>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5436928"/>
        <c:axId val="195438464"/>
      </c:barChart>
      <c:catAx>
        <c:axId val="195436928"/>
        <c:scaling>
          <c:orientation val="minMax"/>
        </c:scaling>
        <c:delete val="0"/>
        <c:axPos val="b"/>
        <c:majorTickMark val="out"/>
        <c:minorTickMark val="none"/>
        <c:tickLblPos val="nextTo"/>
        <c:crossAx val="195438464"/>
        <c:crosses val="autoZero"/>
        <c:auto val="1"/>
        <c:lblAlgn val="ctr"/>
        <c:lblOffset val="100"/>
        <c:noMultiLvlLbl val="0"/>
      </c:catAx>
      <c:valAx>
        <c:axId val="195438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54369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한우사!$B$24</c:f>
              <c:strCache>
                <c:ptCount val="1"/>
                <c:pt idx="0">
                  <c:v>번식우사</c:v>
                </c:pt>
              </c:strCache>
            </c:strRef>
          </c:tx>
          <c:invertIfNegative val="0"/>
          <c:cat>
            <c:strRef>
              <c:f>한우사!$A$26:$A$30</c:f>
              <c:strCache>
                <c:ptCount val="5"/>
                <c:pt idx="0">
                  <c:v>파이프</c:v>
                </c:pt>
                <c:pt idx="1">
                  <c:v>H철골</c:v>
                </c:pt>
                <c:pt idx="2">
                  <c:v>조립경량철골</c:v>
                </c:pt>
                <c:pt idx="3">
                  <c:v>하우스비닐</c:v>
                </c:pt>
                <c:pt idx="4">
                  <c:v>기타</c:v>
                </c:pt>
              </c:strCache>
            </c:strRef>
          </c:cat>
          <c:val>
            <c:numRef>
              <c:f>한우사!$B$26:$B$30</c:f>
              <c:numCache>
                <c:formatCode>General</c:formatCode>
                <c:ptCount val="5"/>
                <c:pt idx="0">
                  <c:v>47.3</c:v>
                </c:pt>
                <c:pt idx="1">
                  <c:v>24.3</c:v>
                </c:pt>
                <c:pt idx="2">
                  <c:v>12.7</c:v>
                </c:pt>
                <c:pt idx="3">
                  <c:v>10.9</c:v>
                </c:pt>
                <c:pt idx="4">
                  <c:v>4.8</c:v>
                </c:pt>
              </c:numCache>
            </c:numRef>
          </c:val>
        </c:ser>
        <c:ser>
          <c:idx val="1"/>
          <c:order val="1"/>
          <c:tx>
            <c:strRef>
              <c:f>한우사!$C$24</c:f>
              <c:strCache>
                <c:ptCount val="1"/>
                <c:pt idx="0">
                  <c:v>비육우사</c:v>
                </c:pt>
              </c:strCache>
            </c:strRef>
          </c:tx>
          <c:invertIfNegative val="0"/>
          <c:cat>
            <c:strRef>
              <c:f>한우사!$A$26:$A$30</c:f>
              <c:strCache>
                <c:ptCount val="5"/>
                <c:pt idx="0">
                  <c:v>파이프</c:v>
                </c:pt>
                <c:pt idx="1">
                  <c:v>H철골</c:v>
                </c:pt>
                <c:pt idx="2">
                  <c:v>조립경량철골</c:v>
                </c:pt>
                <c:pt idx="3">
                  <c:v>하우스비닐</c:v>
                </c:pt>
                <c:pt idx="4">
                  <c:v>기타</c:v>
                </c:pt>
              </c:strCache>
            </c:strRef>
          </c:cat>
          <c:val>
            <c:numRef>
              <c:f>한우사!$C$26:$C$30</c:f>
              <c:numCache>
                <c:formatCode>General</c:formatCode>
                <c:ptCount val="5"/>
                <c:pt idx="0">
                  <c:v>41.2</c:v>
                </c:pt>
                <c:pt idx="1">
                  <c:v>34.299999999999997</c:v>
                </c:pt>
                <c:pt idx="2">
                  <c:v>21.2</c:v>
                </c:pt>
                <c:pt idx="3">
                  <c:v>3.2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한우사!$D$24</c:f>
              <c:strCache>
                <c:ptCount val="1"/>
                <c:pt idx="0">
                  <c:v>퇴비사</c:v>
                </c:pt>
              </c:strCache>
            </c:strRef>
          </c:tx>
          <c:invertIfNegative val="0"/>
          <c:cat>
            <c:strRef>
              <c:f>한우사!$A$26:$A$30</c:f>
              <c:strCache>
                <c:ptCount val="5"/>
                <c:pt idx="0">
                  <c:v>파이프</c:v>
                </c:pt>
                <c:pt idx="1">
                  <c:v>H철골</c:v>
                </c:pt>
                <c:pt idx="2">
                  <c:v>조립경량철골</c:v>
                </c:pt>
                <c:pt idx="3">
                  <c:v>하우스비닐</c:v>
                </c:pt>
                <c:pt idx="4">
                  <c:v>기타</c:v>
                </c:pt>
              </c:strCache>
            </c:strRef>
          </c:cat>
          <c:val>
            <c:numRef>
              <c:f>한우사!$D$26:$D$30</c:f>
              <c:numCache>
                <c:formatCode>General</c:formatCode>
                <c:ptCount val="5"/>
                <c:pt idx="0">
                  <c:v>37.9</c:v>
                </c:pt>
                <c:pt idx="1">
                  <c:v>46.9</c:v>
                </c:pt>
                <c:pt idx="2">
                  <c:v>14.1</c:v>
                </c:pt>
                <c:pt idx="3">
                  <c:v>0.9</c:v>
                </c:pt>
                <c:pt idx="4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976576"/>
        <c:axId val="189978112"/>
      </c:barChart>
      <c:catAx>
        <c:axId val="189976576"/>
        <c:scaling>
          <c:orientation val="minMax"/>
        </c:scaling>
        <c:delete val="0"/>
        <c:axPos val="b"/>
        <c:majorTickMark val="out"/>
        <c:minorTickMark val="none"/>
        <c:tickLblPos val="nextTo"/>
        <c:crossAx val="189978112"/>
        <c:crosses val="autoZero"/>
        <c:auto val="1"/>
        <c:lblAlgn val="ctr"/>
        <c:lblOffset val="100"/>
        <c:noMultiLvlLbl val="0"/>
      </c:catAx>
      <c:valAx>
        <c:axId val="189978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9765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한우사!$B$69</c:f>
              <c:strCache>
                <c:ptCount val="1"/>
                <c:pt idx="0">
                  <c:v>비율</c:v>
                </c:pt>
              </c:strCache>
            </c:strRef>
          </c:tx>
          <c:explosion val="31"/>
          <c:dPt>
            <c:idx val="0"/>
            <c:bubble3D val="0"/>
            <c:explosion val="0"/>
          </c:dPt>
          <c:dPt>
            <c:idx val="1"/>
            <c:bubble3D val="0"/>
            <c:explosion val="21"/>
          </c:dPt>
          <c:dPt>
            <c:idx val="2"/>
            <c:bubble3D val="0"/>
            <c:explosion val="17"/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한우사!$A$70:$A$72</c:f>
              <c:strCache>
                <c:ptCount val="3"/>
                <c:pt idx="0">
                  <c:v>신축</c:v>
                </c:pt>
                <c:pt idx="1">
                  <c:v>개축</c:v>
                </c:pt>
                <c:pt idx="2">
                  <c:v>수리</c:v>
                </c:pt>
              </c:strCache>
            </c:strRef>
          </c:cat>
          <c:val>
            <c:numRef>
              <c:f>한우사!$B$70:$B$72</c:f>
              <c:numCache>
                <c:formatCode>General</c:formatCode>
                <c:ptCount val="3"/>
                <c:pt idx="0">
                  <c:v>51.2</c:v>
                </c:pt>
                <c:pt idx="1">
                  <c:v>27.6</c:v>
                </c:pt>
                <c:pt idx="2">
                  <c:v>21.3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6742492990657371"/>
          <c:y val="0.63857375800907712"/>
          <c:w val="0.50430034818827052"/>
          <c:h val="0.3302815230287994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467847769028865E-2"/>
          <c:y val="4.3981481481481483E-2"/>
          <c:w val="0.58510739282589674"/>
          <c:h val="0.77314814814814814"/>
        </c:manualLayout>
      </c:layout>
      <c:pie3DChart>
        <c:varyColors val="1"/>
        <c:ser>
          <c:idx val="0"/>
          <c:order val="0"/>
          <c:tx>
            <c:strRef>
              <c:f>한우사!$B$79</c:f>
              <c:strCache>
                <c:ptCount val="1"/>
                <c:pt idx="0">
                  <c:v>비율</c:v>
                </c:pt>
              </c:strCache>
            </c:strRef>
          </c:tx>
          <c:explosion val="25"/>
          <c:dPt>
            <c:idx val="1"/>
            <c:bubble3D val="1"/>
            <c:explosion val="8"/>
          </c:dPt>
          <c:dPt>
            <c:idx val="2"/>
            <c:bubble3D val="1"/>
            <c:explosion val="4"/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한우사!$A$80:$A$82</c:f>
              <c:strCache>
                <c:ptCount val="3"/>
                <c:pt idx="0">
                  <c:v>톱밥우사</c:v>
                </c:pt>
                <c:pt idx="1">
                  <c:v>계류톱밥운동장</c:v>
                </c:pt>
                <c:pt idx="2">
                  <c:v>후리스톨</c:v>
                </c:pt>
              </c:strCache>
            </c:strRef>
          </c:cat>
          <c:val>
            <c:numRef>
              <c:f>한우사!$B$80:$B$82</c:f>
              <c:numCache>
                <c:formatCode>General</c:formatCode>
                <c:ptCount val="3"/>
                <c:pt idx="0">
                  <c:v>85.8</c:v>
                </c:pt>
                <c:pt idx="1">
                  <c:v>12.9</c:v>
                </c:pt>
                <c:pt idx="2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5445949637068421"/>
          <c:y val="0.65209271250842715"/>
          <c:w val="0.58275490112508288"/>
          <c:h val="0.2511515748031495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한우사!$B$4</c:f>
              <c:strCache>
                <c:ptCount val="1"/>
                <c:pt idx="0">
                  <c:v>번식우사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한우사!$A$6:$A$8</c:f>
              <c:strCache>
                <c:ptCount val="3"/>
                <c:pt idx="0">
                  <c:v>이용안함</c:v>
                </c:pt>
                <c:pt idx="1">
                  <c:v>설계시 참고</c:v>
                </c:pt>
                <c:pt idx="2">
                  <c:v>적극이용</c:v>
                </c:pt>
              </c:strCache>
            </c:strRef>
          </c:cat>
          <c:val>
            <c:numRef>
              <c:f>한우사!$B$6:$B$8</c:f>
              <c:numCache>
                <c:formatCode>General</c:formatCode>
                <c:ptCount val="3"/>
                <c:pt idx="0">
                  <c:v>61.7</c:v>
                </c:pt>
                <c:pt idx="1">
                  <c:v>25.6</c:v>
                </c:pt>
                <c:pt idx="2">
                  <c:v>12.7</c:v>
                </c:pt>
              </c:numCache>
            </c:numRef>
          </c:val>
        </c:ser>
        <c:ser>
          <c:idx val="1"/>
          <c:order val="1"/>
          <c:tx>
            <c:strRef>
              <c:f>한우사!$C$4</c:f>
              <c:strCache>
                <c:ptCount val="1"/>
                <c:pt idx="0">
                  <c:v>비육우사</c:v>
                </c:pt>
              </c:strCache>
            </c:strRef>
          </c:tx>
          <c:invertIfNegative val="0"/>
          <c:cat>
            <c:strRef>
              <c:f>한우사!$A$6:$A$8</c:f>
              <c:strCache>
                <c:ptCount val="3"/>
                <c:pt idx="0">
                  <c:v>이용안함</c:v>
                </c:pt>
                <c:pt idx="1">
                  <c:v>설계시 참고</c:v>
                </c:pt>
                <c:pt idx="2">
                  <c:v>적극이용</c:v>
                </c:pt>
              </c:strCache>
            </c:strRef>
          </c:cat>
          <c:val>
            <c:numRef>
              <c:f>한우사!$C$6:$C$8</c:f>
              <c:numCache>
                <c:formatCode>General</c:formatCode>
                <c:ptCount val="3"/>
                <c:pt idx="0">
                  <c:v>61.2</c:v>
                </c:pt>
                <c:pt idx="1">
                  <c:v>26.1</c:v>
                </c:pt>
                <c:pt idx="2">
                  <c:v>12.7</c:v>
                </c:pt>
              </c:numCache>
            </c:numRef>
          </c:val>
        </c:ser>
        <c:ser>
          <c:idx val="2"/>
          <c:order val="2"/>
          <c:tx>
            <c:strRef>
              <c:f>한우사!$D$4</c:f>
              <c:strCache>
                <c:ptCount val="1"/>
                <c:pt idx="0">
                  <c:v>퇴비사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한우사!$A$6:$A$8</c:f>
              <c:strCache>
                <c:ptCount val="3"/>
                <c:pt idx="0">
                  <c:v>이용안함</c:v>
                </c:pt>
                <c:pt idx="1">
                  <c:v>설계시 참고</c:v>
                </c:pt>
                <c:pt idx="2">
                  <c:v>적극이용</c:v>
                </c:pt>
              </c:strCache>
            </c:strRef>
          </c:cat>
          <c:val>
            <c:numRef>
              <c:f>한우사!$D$6:$D$8</c:f>
              <c:numCache>
                <c:formatCode>General</c:formatCode>
                <c:ptCount val="3"/>
                <c:pt idx="0">
                  <c:v>57</c:v>
                </c:pt>
                <c:pt idx="1">
                  <c:v>26.7</c:v>
                </c:pt>
                <c:pt idx="2">
                  <c:v>16.399999999999999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998016"/>
        <c:axId val="188999552"/>
      </c:barChart>
      <c:catAx>
        <c:axId val="188998016"/>
        <c:scaling>
          <c:orientation val="minMax"/>
        </c:scaling>
        <c:delete val="0"/>
        <c:axPos val="b"/>
        <c:majorTickMark val="out"/>
        <c:minorTickMark val="none"/>
        <c:tickLblPos val="nextTo"/>
        <c:crossAx val="188999552"/>
        <c:crosses val="autoZero"/>
        <c:auto val="1"/>
        <c:lblAlgn val="ctr"/>
        <c:lblOffset val="100"/>
        <c:noMultiLvlLbl val="0"/>
      </c:catAx>
      <c:valAx>
        <c:axId val="188999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89980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 rtl="0">
            <a:defRPr/>
          </a:pPr>
          <a:endParaRPr lang="ko-K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DB40B7-FDD9-4BFB-A0BD-705487D9C87F}" type="doc">
      <dgm:prSet loTypeId="urn:microsoft.com/office/officeart/2005/8/layout/process2" loCatId="process" qsTypeId="urn:microsoft.com/office/officeart/2005/8/quickstyle/simple2" qsCatId="simple" csTypeId="urn:microsoft.com/office/officeart/2005/8/colors/accent0_2" csCatId="mainScheme" phldr="1"/>
      <dgm:spPr/>
    </dgm:pt>
    <dgm:pt modelId="{7F197ED1-38AA-44CD-B67D-B4F9C627EEDD}">
      <dgm:prSet phldrT="[텍스트]"/>
      <dgm:spPr>
        <a:solidFill>
          <a:schemeClr val="tx2">
            <a:lumMod val="20000"/>
            <a:lumOff val="80000"/>
            <a:alpha val="61000"/>
          </a:schemeClr>
        </a:solidFill>
      </dgm:spPr>
      <dgm:t>
        <a:bodyPr/>
        <a:lstStyle/>
        <a:p>
          <a:pPr latinLnBrk="1"/>
          <a:r>
            <a:rPr lang="ko-KR" altLang="en-US" dirty="0" smtClean="0">
              <a:solidFill>
                <a:schemeClr val="tx1"/>
              </a:solidFill>
            </a:rPr>
            <a:t>설계 의뢰</a:t>
          </a:r>
          <a:endParaRPr lang="ko-KR" altLang="en-US" dirty="0">
            <a:solidFill>
              <a:schemeClr val="tx1"/>
            </a:solidFill>
          </a:endParaRPr>
        </a:p>
      </dgm:t>
    </dgm:pt>
    <dgm:pt modelId="{4D93C59A-9DBE-4D30-972D-1778400FF937}" type="parTrans" cxnId="{3B49C628-0A37-483D-A83F-AC1DF59A0F68}">
      <dgm:prSet/>
      <dgm:spPr/>
      <dgm:t>
        <a:bodyPr/>
        <a:lstStyle/>
        <a:p>
          <a:pPr latinLnBrk="1"/>
          <a:endParaRPr lang="ko-KR" altLang="en-US"/>
        </a:p>
      </dgm:t>
    </dgm:pt>
    <dgm:pt modelId="{30496F16-4219-4252-AA61-C4292B599321}" type="sibTrans" cxnId="{3B49C628-0A37-483D-A83F-AC1DF59A0F68}">
      <dgm:prSet/>
      <dgm:spPr/>
      <dgm:t>
        <a:bodyPr/>
        <a:lstStyle/>
        <a:p>
          <a:pPr latinLnBrk="1"/>
          <a:endParaRPr lang="ko-KR" altLang="en-US"/>
        </a:p>
      </dgm:t>
    </dgm:pt>
    <dgm:pt modelId="{7FAC67CF-7559-4ED3-B3B8-67F1C0195FB2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tx1"/>
              </a:solidFill>
            </a:rPr>
            <a:t>설계 계약</a:t>
          </a:r>
          <a:endParaRPr lang="ko-KR" altLang="en-US" dirty="0">
            <a:solidFill>
              <a:schemeClr val="tx1"/>
            </a:solidFill>
          </a:endParaRPr>
        </a:p>
      </dgm:t>
    </dgm:pt>
    <dgm:pt modelId="{41084245-0380-4EA3-9DF7-73D0E6F3567D}" type="parTrans" cxnId="{20A6307C-A269-4984-B049-649D8E8585D5}">
      <dgm:prSet/>
      <dgm:spPr/>
      <dgm:t>
        <a:bodyPr/>
        <a:lstStyle/>
        <a:p>
          <a:pPr latinLnBrk="1"/>
          <a:endParaRPr lang="ko-KR" altLang="en-US"/>
        </a:p>
      </dgm:t>
    </dgm:pt>
    <dgm:pt modelId="{87AFB68C-D5CA-448E-BB23-B17C68670E2D}" type="sibTrans" cxnId="{20A6307C-A269-4984-B049-649D8E8585D5}">
      <dgm:prSet/>
      <dgm:spPr/>
      <dgm:t>
        <a:bodyPr/>
        <a:lstStyle/>
        <a:p>
          <a:pPr latinLnBrk="1"/>
          <a:endParaRPr lang="ko-KR" altLang="en-US"/>
        </a:p>
      </dgm:t>
    </dgm:pt>
    <dgm:pt modelId="{7DC788F2-9BBE-4524-A339-EC049F63578C}">
      <dgm:prSet phldrT="[텍스트]"/>
      <dgm:spPr>
        <a:solidFill>
          <a:schemeClr val="tx2">
            <a:lumMod val="20000"/>
            <a:lumOff val="80000"/>
            <a:alpha val="62000"/>
          </a:schemeClr>
        </a:solidFill>
      </dgm:spPr>
      <dgm:t>
        <a:bodyPr/>
        <a:lstStyle/>
        <a:p>
          <a:pPr latinLnBrk="1"/>
          <a:r>
            <a:rPr lang="ko-KR" altLang="en-US" dirty="0" smtClean="0">
              <a:solidFill>
                <a:schemeClr val="tx1"/>
              </a:solidFill>
            </a:rPr>
            <a:t>설계 협의</a:t>
          </a:r>
          <a:endParaRPr lang="ko-KR" altLang="en-US" dirty="0">
            <a:solidFill>
              <a:schemeClr val="tx1"/>
            </a:solidFill>
          </a:endParaRPr>
        </a:p>
      </dgm:t>
    </dgm:pt>
    <dgm:pt modelId="{E38B70FF-169C-42F7-89A4-3BEDAA95FAAD}" type="parTrans" cxnId="{197A14CD-7B39-4682-8554-58BDDC635282}">
      <dgm:prSet/>
      <dgm:spPr/>
      <dgm:t>
        <a:bodyPr/>
        <a:lstStyle/>
        <a:p>
          <a:pPr latinLnBrk="1"/>
          <a:endParaRPr lang="ko-KR" altLang="en-US"/>
        </a:p>
      </dgm:t>
    </dgm:pt>
    <dgm:pt modelId="{68A606DA-A7CA-4B7B-B1F5-57D747E2E0BE}" type="sibTrans" cxnId="{197A14CD-7B39-4682-8554-58BDDC635282}">
      <dgm:prSet/>
      <dgm:spPr/>
      <dgm:t>
        <a:bodyPr/>
        <a:lstStyle/>
        <a:p>
          <a:pPr latinLnBrk="1"/>
          <a:endParaRPr lang="ko-KR" altLang="en-US"/>
        </a:p>
      </dgm:t>
    </dgm:pt>
    <dgm:pt modelId="{3C5140B0-C75C-4992-A03A-EAC97FEDC118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tx1"/>
              </a:solidFill>
            </a:rPr>
            <a:t>공사비용 협의</a:t>
          </a:r>
          <a:endParaRPr lang="ko-KR" altLang="en-US" dirty="0">
            <a:solidFill>
              <a:schemeClr val="tx1"/>
            </a:solidFill>
          </a:endParaRPr>
        </a:p>
      </dgm:t>
    </dgm:pt>
    <dgm:pt modelId="{2F5BC9DB-5023-4F49-A0F6-A552FB758E3E}" type="parTrans" cxnId="{48921A7B-439E-4757-B011-5AF54369E3A2}">
      <dgm:prSet/>
      <dgm:spPr/>
      <dgm:t>
        <a:bodyPr/>
        <a:lstStyle/>
        <a:p>
          <a:pPr latinLnBrk="1"/>
          <a:endParaRPr lang="ko-KR" altLang="en-US"/>
        </a:p>
      </dgm:t>
    </dgm:pt>
    <dgm:pt modelId="{B5F384C2-CC29-4826-9105-4FAF1759F814}" type="sibTrans" cxnId="{48921A7B-439E-4757-B011-5AF54369E3A2}">
      <dgm:prSet/>
      <dgm:spPr/>
      <dgm:t>
        <a:bodyPr/>
        <a:lstStyle/>
        <a:p>
          <a:pPr latinLnBrk="1"/>
          <a:endParaRPr lang="ko-KR" altLang="en-US"/>
        </a:p>
      </dgm:t>
    </dgm:pt>
    <dgm:pt modelId="{E36059EB-C3D4-481B-93B6-65506D130D19}">
      <dgm:prSet phldrT="[텍스트]"/>
      <dgm:spPr>
        <a:solidFill>
          <a:schemeClr val="tx2">
            <a:lumMod val="20000"/>
            <a:lumOff val="80000"/>
            <a:alpha val="65000"/>
          </a:schemeClr>
        </a:solidFill>
      </dgm:spPr>
      <dgm:t>
        <a:bodyPr/>
        <a:lstStyle/>
        <a:p>
          <a:pPr latinLnBrk="1"/>
          <a:r>
            <a:rPr lang="ko-KR" altLang="en-US" dirty="0" smtClean="0">
              <a:solidFill>
                <a:schemeClr val="tx1"/>
              </a:solidFill>
            </a:rPr>
            <a:t>인허가 관련</a:t>
          </a:r>
          <a:endParaRPr lang="ko-KR" altLang="en-US" dirty="0">
            <a:solidFill>
              <a:schemeClr val="tx1"/>
            </a:solidFill>
          </a:endParaRPr>
        </a:p>
      </dgm:t>
    </dgm:pt>
    <dgm:pt modelId="{39561EC3-85F5-40E6-8C27-738173C4E8EA}" type="parTrans" cxnId="{E89D5CA7-2025-444D-9EFF-CB19E15CA280}">
      <dgm:prSet/>
      <dgm:spPr/>
      <dgm:t>
        <a:bodyPr/>
        <a:lstStyle/>
        <a:p>
          <a:pPr latinLnBrk="1"/>
          <a:endParaRPr lang="ko-KR" altLang="en-US"/>
        </a:p>
      </dgm:t>
    </dgm:pt>
    <dgm:pt modelId="{B3CD71E4-83BC-48B4-98E6-75E5EB1BF05B}" type="sibTrans" cxnId="{E89D5CA7-2025-444D-9EFF-CB19E15CA280}">
      <dgm:prSet/>
      <dgm:spPr/>
      <dgm:t>
        <a:bodyPr/>
        <a:lstStyle/>
        <a:p>
          <a:pPr latinLnBrk="1"/>
          <a:endParaRPr lang="ko-KR" altLang="en-US"/>
        </a:p>
      </dgm:t>
    </dgm:pt>
    <dgm:pt modelId="{5ED33558-2C01-4446-9307-5CF0AC43AE21}">
      <dgm:prSet phldrT="[텍스트]"/>
      <dgm:spPr>
        <a:solidFill>
          <a:schemeClr val="tx2">
            <a:lumMod val="20000"/>
            <a:lumOff val="80000"/>
            <a:alpha val="64000"/>
          </a:schemeClr>
        </a:solidFill>
      </dgm:spPr>
      <dgm:t>
        <a:bodyPr/>
        <a:lstStyle/>
        <a:p>
          <a:pPr latinLnBrk="1"/>
          <a:r>
            <a:rPr lang="ko-KR" altLang="en-US" dirty="0" smtClean="0">
              <a:solidFill>
                <a:schemeClr val="tx1"/>
              </a:solidFill>
            </a:rPr>
            <a:t>인허가 </a:t>
          </a:r>
          <a:r>
            <a:rPr lang="ko-KR" altLang="en-US" dirty="0" err="1" smtClean="0">
              <a:solidFill>
                <a:schemeClr val="tx1"/>
              </a:solidFill>
            </a:rPr>
            <a:t>필증</a:t>
          </a:r>
          <a:endParaRPr lang="ko-KR" altLang="en-US" dirty="0">
            <a:solidFill>
              <a:schemeClr val="tx1"/>
            </a:solidFill>
          </a:endParaRPr>
        </a:p>
      </dgm:t>
    </dgm:pt>
    <dgm:pt modelId="{51478DF6-6564-4986-8B43-6469BC6A6693}" type="parTrans" cxnId="{7645E5D5-E86F-4B7A-A632-6C3FF7C06A24}">
      <dgm:prSet/>
      <dgm:spPr/>
      <dgm:t>
        <a:bodyPr/>
        <a:lstStyle/>
        <a:p>
          <a:pPr latinLnBrk="1"/>
          <a:endParaRPr lang="ko-KR" altLang="en-US"/>
        </a:p>
      </dgm:t>
    </dgm:pt>
    <dgm:pt modelId="{A2AC3B1F-A361-4F01-B3A1-477FD4CD3AF9}" type="sibTrans" cxnId="{7645E5D5-E86F-4B7A-A632-6C3FF7C06A24}">
      <dgm:prSet/>
      <dgm:spPr/>
      <dgm:t>
        <a:bodyPr/>
        <a:lstStyle/>
        <a:p>
          <a:pPr latinLnBrk="1"/>
          <a:endParaRPr lang="ko-KR" altLang="en-US"/>
        </a:p>
      </dgm:t>
    </dgm:pt>
    <dgm:pt modelId="{28CE558B-59E8-49A9-9B35-EE9BFE8BB975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tx1"/>
              </a:solidFill>
            </a:rPr>
            <a:t>공사착공</a:t>
          </a:r>
          <a:endParaRPr lang="ko-KR" altLang="en-US" dirty="0">
            <a:solidFill>
              <a:schemeClr val="tx1"/>
            </a:solidFill>
          </a:endParaRPr>
        </a:p>
      </dgm:t>
    </dgm:pt>
    <dgm:pt modelId="{AB9DB2EA-A5CE-48A7-A790-3D8B759CF29B}" type="parTrans" cxnId="{C204A108-9B3F-48E3-A3BF-46527668C45D}">
      <dgm:prSet/>
      <dgm:spPr/>
      <dgm:t>
        <a:bodyPr/>
        <a:lstStyle/>
        <a:p>
          <a:pPr latinLnBrk="1"/>
          <a:endParaRPr lang="ko-KR" altLang="en-US"/>
        </a:p>
      </dgm:t>
    </dgm:pt>
    <dgm:pt modelId="{7777600E-C64D-4D05-AB3F-D59FDB867D86}" type="sibTrans" cxnId="{C204A108-9B3F-48E3-A3BF-46527668C45D}">
      <dgm:prSet/>
      <dgm:spPr/>
      <dgm:t>
        <a:bodyPr/>
        <a:lstStyle/>
        <a:p>
          <a:pPr latinLnBrk="1"/>
          <a:endParaRPr lang="ko-KR" altLang="en-US"/>
        </a:p>
      </dgm:t>
    </dgm:pt>
    <dgm:pt modelId="{8599AC24-44A9-4F90-B4B3-B86E8C9EA54A}">
      <dgm:prSet phldrT="[텍스트]"/>
      <dgm:spPr>
        <a:solidFill>
          <a:schemeClr val="tx2">
            <a:lumMod val="20000"/>
            <a:lumOff val="80000"/>
            <a:alpha val="61000"/>
          </a:schemeClr>
        </a:solidFill>
      </dgm:spPr>
      <dgm:t>
        <a:bodyPr/>
        <a:lstStyle/>
        <a:p>
          <a:pPr latinLnBrk="1"/>
          <a:r>
            <a:rPr lang="ko-KR" altLang="en-US" dirty="0" smtClean="0">
              <a:solidFill>
                <a:schemeClr val="tx1"/>
              </a:solidFill>
            </a:rPr>
            <a:t>축사부지 선정</a:t>
          </a:r>
          <a:endParaRPr lang="ko-KR" altLang="en-US" dirty="0">
            <a:solidFill>
              <a:schemeClr val="tx1"/>
            </a:solidFill>
          </a:endParaRPr>
        </a:p>
      </dgm:t>
    </dgm:pt>
    <dgm:pt modelId="{52647FF9-5B02-4D08-88F2-5B9D71E95142}" type="parTrans" cxnId="{A50EAA96-588F-41A6-977C-12C2F590DB1C}">
      <dgm:prSet/>
      <dgm:spPr/>
      <dgm:t>
        <a:bodyPr/>
        <a:lstStyle/>
        <a:p>
          <a:pPr latinLnBrk="1"/>
          <a:endParaRPr lang="ko-KR" altLang="en-US"/>
        </a:p>
      </dgm:t>
    </dgm:pt>
    <dgm:pt modelId="{039BA07C-5B12-4D3C-8C63-DC47DF918927}" type="sibTrans" cxnId="{A50EAA96-588F-41A6-977C-12C2F590DB1C}">
      <dgm:prSet/>
      <dgm:spPr/>
      <dgm:t>
        <a:bodyPr/>
        <a:lstStyle/>
        <a:p>
          <a:pPr latinLnBrk="1"/>
          <a:endParaRPr lang="ko-KR" altLang="en-US"/>
        </a:p>
      </dgm:t>
    </dgm:pt>
    <dgm:pt modelId="{AEED512F-8DC4-48F4-83AF-2EB3E9684550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tx1"/>
              </a:solidFill>
            </a:rPr>
            <a:t>사용승인</a:t>
          </a:r>
          <a:endParaRPr lang="ko-KR" altLang="en-US" dirty="0">
            <a:solidFill>
              <a:schemeClr val="tx1"/>
            </a:solidFill>
          </a:endParaRPr>
        </a:p>
      </dgm:t>
    </dgm:pt>
    <dgm:pt modelId="{7EA6B946-BB67-477D-BA06-6869E231D0D3}" type="parTrans" cxnId="{8EF77A9E-29E3-4C01-B6B7-DAEB8E5328E6}">
      <dgm:prSet/>
      <dgm:spPr/>
      <dgm:t>
        <a:bodyPr/>
        <a:lstStyle/>
        <a:p>
          <a:pPr latinLnBrk="1"/>
          <a:endParaRPr lang="ko-KR" altLang="en-US"/>
        </a:p>
      </dgm:t>
    </dgm:pt>
    <dgm:pt modelId="{11CD9EA1-180F-464B-A074-2FA2542F6351}" type="sibTrans" cxnId="{8EF77A9E-29E3-4C01-B6B7-DAEB8E5328E6}">
      <dgm:prSet/>
      <dgm:spPr/>
      <dgm:t>
        <a:bodyPr/>
        <a:lstStyle/>
        <a:p>
          <a:pPr latinLnBrk="1"/>
          <a:endParaRPr lang="ko-KR" altLang="en-US"/>
        </a:p>
      </dgm:t>
    </dgm:pt>
    <dgm:pt modelId="{4FD24B91-648C-4504-86F3-070C2B706746}">
      <dgm:prSet phldrT="[텍스트]"/>
      <dgm:spPr>
        <a:noFill/>
      </dgm:spPr>
      <dgm:t>
        <a:bodyPr/>
        <a:lstStyle/>
        <a:p>
          <a:pPr latinLnBrk="1"/>
          <a:r>
            <a:rPr lang="ko-KR" altLang="en-US" dirty="0" smtClean="0">
              <a:solidFill>
                <a:schemeClr val="tx1"/>
              </a:solidFill>
            </a:rPr>
            <a:t>축사의 규모 결정</a:t>
          </a:r>
          <a:endParaRPr lang="ko-KR" altLang="en-US" dirty="0">
            <a:solidFill>
              <a:schemeClr val="tx1"/>
            </a:solidFill>
          </a:endParaRPr>
        </a:p>
      </dgm:t>
    </dgm:pt>
    <dgm:pt modelId="{0DCC8591-D6C3-4BA2-B669-A651D1FC9682}" type="parTrans" cxnId="{65741276-B746-43A3-9AD0-8243E3D0FC72}">
      <dgm:prSet/>
      <dgm:spPr/>
      <dgm:t>
        <a:bodyPr/>
        <a:lstStyle/>
        <a:p>
          <a:pPr latinLnBrk="1"/>
          <a:endParaRPr lang="ko-KR" altLang="en-US"/>
        </a:p>
      </dgm:t>
    </dgm:pt>
    <dgm:pt modelId="{6B46845D-8B72-4B00-B2ED-80EDB741C015}" type="sibTrans" cxnId="{65741276-B746-43A3-9AD0-8243E3D0FC72}">
      <dgm:prSet/>
      <dgm:spPr/>
      <dgm:t>
        <a:bodyPr/>
        <a:lstStyle/>
        <a:p>
          <a:pPr latinLnBrk="1"/>
          <a:endParaRPr lang="ko-KR" altLang="en-US"/>
        </a:p>
      </dgm:t>
    </dgm:pt>
    <dgm:pt modelId="{CEEAE63A-DC60-4C7A-B979-9B24EDF556CA}" type="pres">
      <dgm:prSet presAssocID="{D9DB40B7-FDD9-4BFB-A0BD-705487D9C87F}" presName="linearFlow" presStyleCnt="0">
        <dgm:presLayoutVars>
          <dgm:resizeHandles val="exact"/>
        </dgm:presLayoutVars>
      </dgm:prSet>
      <dgm:spPr/>
    </dgm:pt>
    <dgm:pt modelId="{D0AF6768-9055-430A-A006-18AD1208300F}" type="pres">
      <dgm:prSet presAssocID="{4FD24B91-648C-4504-86F3-070C2B706746}" presName="node" presStyleLbl="node1" presStyleIdx="0" presStyleCnt="10" custScaleX="16966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878946-3ABB-49FC-AC3A-5100FBB90473}" type="pres">
      <dgm:prSet presAssocID="{6B46845D-8B72-4B00-B2ED-80EDB741C015}" presName="sibTrans" presStyleLbl="sibTrans2D1" presStyleIdx="0" presStyleCnt="9"/>
      <dgm:spPr/>
      <dgm:t>
        <a:bodyPr/>
        <a:lstStyle/>
        <a:p>
          <a:pPr latinLnBrk="1"/>
          <a:endParaRPr lang="ko-KR" altLang="en-US"/>
        </a:p>
      </dgm:t>
    </dgm:pt>
    <dgm:pt modelId="{186BCC09-35A1-47EC-A96C-D9189AB0AC4D}" type="pres">
      <dgm:prSet presAssocID="{6B46845D-8B72-4B00-B2ED-80EDB741C015}" presName="connectorText" presStyleLbl="sibTrans2D1" presStyleIdx="0" presStyleCnt="9"/>
      <dgm:spPr/>
      <dgm:t>
        <a:bodyPr/>
        <a:lstStyle/>
        <a:p>
          <a:pPr latinLnBrk="1"/>
          <a:endParaRPr lang="ko-KR" altLang="en-US"/>
        </a:p>
      </dgm:t>
    </dgm:pt>
    <dgm:pt modelId="{71F52AFF-0B00-429A-A58F-F25A8F6A4A1F}" type="pres">
      <dgm:prSet presAssocID="{8599AC24-44A9-4F90-B4B3-B86E8C9EA54A}" presName="node" presStyleLbl="node1" presStyleIdx="1" presStyleCnt="10" custScaleX="17325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94EB7F3-5625-4666-BDCF-47A6E7A962D6}" type="pres">
      <dgm:prSet presAssocID="{039BA07C-5B12-4D3C-8C63-DC47DF918927}" presName="sibTrans" presStyleLbl="sibTrans2D1" presStyleIdx="1" presStyleCnt="9"/>
      <dgm:spPr/>
      <dgm:t>
        <a:bodyPr/>
        <a:lstStyle/>
        <a:p>
          <a:pPr latinLnBrk="1"/>
          <a:endParaRPr lang="ko-KR" altLang="en-US"/>
        </a:p>
      </dgm:t>
    </dgm:pt>
    <dgm:pt modelId="{40E3BB56-E216-4202-BC5C-0F5DF0E58BCB}" type="pres">
      <dgm:prSet presAssocID="{039BA07C-5B12-4D3C-8C63-DC47DF918927}" presName="connectorText" presStyleLbl="sibTrans2D1" presStyleIdx="1" presStyleCnt="9"/>
      <dgm:spPr/>
      <dgm:t>
        <a:bodyPr/>
        <a:lstStyle/>
        <a:p>
          <a:pPr latinLnBrk="1"/>
          <a:endParaRPr lang="ko-KR" altLang="en-US"/>
        </a:p>
      </dgm:t>
    </dgm:pt>
    <dgm:pt modelId="{2CBADAC2-FE7C-4658-A9F6-B4013FE6D285}" type="pres">
      <dgm:prSet presAssocID="{7F197ED1-38AA-44CD-B67D-B4F9C627EEDD}" presName="node" presStyleLbl="node1" presStyleIdx="2" presStyleCnt="10" custScaleX="16982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74F9694-B2D2-45F8-BC81-E435820DF93A}" type="pres">
      <dgm:prSet presAssocID="{30496F16-4219-4252-AA61-C4292B599321}" presName="sibTrans" presStyleLbl="sibTrans2D1" presStyleIdx="2" presStyleCnt="9"/>
      <dgm:spPr/>
      <dgm:t>
        <a:bodyPr/>
        <a:lstStyle/>
        <a:p>
          <a:pPr latinLnBrk="1"/>
          <a:endParaRPr lang="ko-KR" altLang="en-US"/>
        </a:p>
      </dgm:t>
    </dgm:pt>
    <dgm:pt modelId="{C90D339A-4F6E-4968-A5B0-E9866904BD74}" type="pres">
      <dgm:prSet presAssocID="{30496F16-4219-4252-AA61-C4292B599321}" presName="connectorText" presStyleLbl="sibTrans2D1" presStyleIdx="2" presStyleCnt="9"/>
      <dgm:spPr/>
      <dgm:t>
        <a:bodyPr/>
        <a:lstStyle/>
        <a:p>
          <a:pPr latinLnBrk="1"/>
          <a:endParaRPr lang="ko-KR" altLang="en-US"/>
        </a:p>
      </dgm:t>
    </dgm:pt>
    <dgm:pt modelId="{FE2343AA-AE36-4B02-8FA8-18C854382D55}" type="pres">
      <dgm:prSet presAssocID="{7FAC67CF-7559-4ED3-B3B8-67F1C0195FB2}" presName="node" presStyleLbl="node1" presStyleIdx="3" presStyleCnt="10" custScaleX="16982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22CFCFF-1E7E-4430-8086-ECBB69048461}" type="pres">
      <dgm:prSet presAssocID="{87AFB68C-D5CA-448E-BB23-B17C68670E2D}" presName="sibTrans" presStyleLbl="sibTrans2D1" presStyleIdx="3" presStyleCnt="9"/>
      <dgm:spPr/>
      <dgm:t>
        <a:bodyPr/>
        <a:lstStyle/>
        <a:p>
          <a:pPr latinLnBrk="1"/>
          <a:endParaRPr lang="ko-KR" altLang="en-US"/>
        </a:p>
      </dgm:t>
    </dgm:pt>
    <dgm:pt modelId="{43E7B15A-DAD0-4A06-9177-9D46A4142622}" type="pres">
      <dgm:prSet presAssocID="{87AFB68C-D5CA-448E-BB23-B17C68670E2D}" presName="connectorText" presStyleLbl="sibTrans2D1" presStyleIdx="3" presStyleCnt="9"/>
      <dgm:spPr/>
      <dgm:t>
        <a:bodyPr/>
        <a:lstStyle/>
        <a:p>
          <a:pPr latinLnBrk="1"/>
          <a:endParaRPr lang="ko-KR" altLang="en-US"/>
        </a:p>
      </dgm:t>
    </dgm:pt>
    <dgm:pt modelId="{EC0EA3BB-AE36-4C7F-BB6A-937D9E915335}" type="pres">
      <dgm:prSet presAssocID="{7DC788F2-9BBE-4524-A339-EC049F63578C}" presName="node" presStyleLbl="node1" presStyleIdx="4" presStyleCnt="10" custScaleX="16982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0AB69E-93D2-42C5-8E47-0A2ADCFC60AB}" type="pres">
      <dgm:prSet presAssocID="{68A606DA-A7CA-4B7B-B1F5-57D747E2E0BE}" presName="sibTrans" presStyleLbl="sibTrans2D1" presStyleIdx="4" presStyleCnt="9"/>
      <dgm:spPr/>
      <dgm:t>
        <a:bodyPr/>
        <a:lstStyle/>
        <a:p>
          <a:pPr latinLnBrk="1"/>
          <a:endParaRPr lang="ko-KR" altLang="en-US"/>
        </a:p>
      </dgm:t>
    </dgm:pt>
    <dgm:pt modelId="{A296033D-6143-4285-857C-98281BB858C7}" type="pres">
      <dgm:prSet presAssocID="{68A606DA-A7CA-4B7B-B1F5-57D747E2E0BE}" presName="connectorText" presStyleLbl="sibTrans2D1" presStyleIdx="4" presStyleCnt="9"/>
      <dgm:spPr/>
      <dgm:t>
        <a:bodyPr/>
        <a:lstStyle/>
        <a:p>
          <a:pPr latinLnBrk="1"/>
          <a:endParaRPr lang="ko-KR" altLang="en-US"/>
        </a:p>
      </dgm:t>
    </dgm:pt>
    <dgm:pt modelId="{51DF6EAE-7348-4D5F-9011-48A6979CB864}" type="pres">
      <dgm:prSet presAssocID="{3C5140B0-C75C-4992-A03A-EAC97FEDC118}" presName="node" presStyleLbl="node1" presStyleIdx="5" presStyleCnt="10" custScaleX="16982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3C10B25-F4DA-4C2F-90A2-9D89CA1CC9C3}" type="pres">
      <dgm:prSet presAssocID="{B5F384C2-CC29-4826-9105-4FAF1759F814}" presName="sibTrans" presStyleLbl="sibTrans2D1" presStyleIdx="5" presStyleCnt="9"/>
      <dgm:spPr/>
      <dgm:t>
        <a:bodyPr/>
        <a:lstStyle/>
        <a:p>
          <a:pPr latinLnBrk="1"/>
          <a:endParaRPr lang="ko-KR" altLang="en-US"/>
        </a:p>
      </dgm:t>
    </dgm:pt>
    <dgm:pt modelId="{5502C7DF-1AA4-4AA6-87B5-84233B84360E}" type="pres">
      <dgm:prSet presAssocID="{B5F384C2-CC29-4826-9105-4FAF1759F814}" presName="connectorText" presStyleLbl="sibTrans2D1" presStyleIdx="5" presStyleCnt="9"/>
      <dgm:spPr/>
      <dgm:t>
        <a:bodyPr/>
        <a:lstStyle/>
        <a:p>
          <a:pPr latinLnBrk="1"/>
          <a:endParaRPr lang="ko-KR" altLang="en-US"/>
        </a:p>
      </dgm:t>
    </dgm:pt>
    <dgm:pt modelId="{E0695CA1-48D1-4818-991B-56FB9E32A75B}" type="pres">
      <dgm:prSet presAssocID="{E36059EB-C3D4-481B-93B6-65506D130D19}" presName="node" presStyleLbl="node1" presStyleIdx="6" presStyleCnt="10" custScaleX="16982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39F10DC-5E34-4A5A-900D-FAA42BD143E6}" type="pres">
      <dgm:prSet presAssocID="{B3CD71E4-83BC-48B4-98E6-75E5EB1BF05B}" presName="sibTrans" presStyleLbl="sibTrans2D1" presStyleIdx="6" presStyleCnt="9"/>
      <dgm:spPr/>
      <dgm:t>
        <a:bodyPr/>
        <a:lstStyle/>
        <a:p>
          <a:pPr latinLnBrk="1"/>
          <a:endParaRPr lang="ko-KR" altLang="en-US"/>
        </a:p>
      </dgm:t>
    </dgm:pt>
    <dgm:pt modelId="{F0FE28CA-A9B2-430F-BF16-C510230BF06F}" type="pres">
      <dgm:prSet presAssocID="{B3CD71E4-83BC-48B4-98E6-75E5EB1BF05B}" presName="connectorText" presStyleLbl="sibTrans2D1" presStyleIdx="6" presStyleCnt="9"/>
      <dgm:spPr/>
      <dgm:t>
        <a:bodyPr/>
        <a:lstStyle/>
        <a:p>
          <a:pPr latinLnBrk="1"/>
          <a:endParaRPr lang="ko-KR" altLang="en-US"/>
        </a:p>
      </dgm:t>
    </dgm:pt>
    <dgm:pt modelId="{1A9A9EEF-4C1C-4F83-9F33-8057E7E0B145}" type="pres">
      <dgm:prSet presAssocID="{5ED33558-2C01-4446-9307-5CF0AC43AE21}" presName="node" presStyleLbl="node1" presStyleIdx="7" presStyleCnt="10" custScaleX="16982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E3AD321-B5C1-4513-89B8-D3DA3164DDC3}" type="pres">
      <dgm:prSet presAssocID="{A2AC3B1F-A361-4F01-B3A1-477FD4CD3AF9}" presName="sibTrans" presStyleLbl="sibTrans2D1" presStyleIdx="7" presStyleCnt="9"/>
      <dgm:spPr/>
      <dgm:t>
        <a:bodyPr/>
        <a:lstStyle/>
        <a:p>
          <a:pPr latinLnBrk="1"/>
          <a:endParaRPr lang="ko-KR" altLang="en-US"/>
        </a:p>
      </dgm:t>
    </dgm:pt>
    <dgm:pt modelId="{81FDEB88-AB48-4E73-91C4-BCC4927A2C5D}" type="pres">
      <dgm:prSet presAssocID="{A2AC3B1F-A361-4F01-B3A1-477FD4CD3AF9}" presName="connectorText" presStyleLbl="sibTrans2D1" presStyleIdx="7" presStyleCnt="9"/>
      <dgm:spPr/>
      <dgm:t>
        <a:bodyPr/>
        <a:lstStyle/>
        <a:p>
          <a:pPr latinLnBrk="1"/>
          <a:endParaRPr lang="ko-KR" altLang="en-US"/>
        </a:p>
      </dgm:t>
    </dgm:pt>
    <dgm:pt modelId="{B851A833-DEE3-4EBA-A9FD-C883353648D4}" type="pres">
      <dgm:prSet presAssocID="{28CE558B-59E8-49A9-9B35-EE9BFE8BB975}" presName="node" presStyleLbl="node1" presStyleIdx="8" presStyleCnt="10" custScaleX="16982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7DD48B6-2BDA-47BF-8C6F-B039EC6E34BE}" type="pres">
      <dgm:prSet presAssocID="{7777600E-C64D-4D05-AB3F-D59FDB867D86}" presName="sibTrans" presStyleLbl="sibTrans2D1" presStyleIdx="8" presStyleCnt="9"/>
      <dgm:spPr/>
      <dgm:t>
        <a:bodyPr/>
        <a:lstStyle/>
        <a:p>
          <a:pPr latinLnBrk="1"/>
          <a:endParaRPr lang="ko-KR" altLang="en-US"/>
        </a:p>
      </dgm:t>
    </dgm:pt>
    <dgm:pt modelId="{080209E9-1F92-4600-8C53-335ED00733EF}" type="pres">
      <dgm:prSet presAssocID="{7777600E-C64D-4D05-AB3F-D59FDB867D86}" presName="connectorText" presStyleLbl="sibTrans2D1" presStyleIdx="8" presStyleCnt="9"/>
      <dgm:spPr/>
      <dgm:t>
        <a:bodyPr/>
        <a:lstStyle/>
        <a:p>
          <a:pPr latinLnBrk="1"/>
          <a:endParaRPr lang="ko-KR" altLang="en-US"/>
        </a:p>
      </dgm:t>
    </dgm:pt>
    <dgm:pt modelId="{F8837693-BDD0-45C2-A0D2-F8952CB310E1}" type="pres">
      <dgm:prSet presAssocID="{AEED512F-8DC4-48F4-83AF-2EB3E9684550}" presName="node" presStyleLbl="node1" presStyleIdx="9" presStyleCnt="10" custScaleX="17594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CEB1E0F-12E4-4D5D-B7A1-082A2B09437A}" type="presOf" srcId="{68A606DA-A7CA-4B7B-B1F5-57D747E2E0BE}" destId="{260AB69E-93D2-42C5-8E47-0A2ADCFC60AB}" srcOrd="0" destOrd="0" presId="urn:microsoft.com/office/officeart/2005/8/layout/process2"/>
    <dgm:cxn modelId="{65741276-B746-43A3-9AD0-8243E3D0FC72}" srcId="{D9DB40B7-FDD9-4BFB-A0BD-705487D9C87F}" destId="{4FD24B91-648C-4504-86F3-070C2B706746}" srcOrd="0" destOrd="0" parTransId="{0DCC8591-D6C3-4BA2-B669-A651D1FC9682}" sibTransId="{6B46845D-8B72-4B00-B2ED-80EDB741C015}"/>
    <dgm:cxn modelId="{034986BE-DF27-4AC3-A201-3311E7A257F1}" type="presOf" srcId="{7777600E-C64D-4D05-AB3F-D59FDB867D86}" destId="{07DD48B6-2BDA-47BF-8C6F-B039EC6E34BE}" srcOrd="0" destOrd="0" presId="urn:microsoft.com/office/officeart/2005/8/layout/process2"/>
    <dgm:cxn modelId="{416CCF4D-16C3-44EC-B6A9-706A538894EF}" type="presOf" srcId="{B3CD71E4-83BC-48B4-98E6-75E5EB1BF05B}" destId="{B39F10DC-5E34-4A5A-900D-FAA42BD143E6}" srcOrd="0" destOrd="0" presId="urn:microsoft.com/office/officeart/2005/8/layout/process2"/>
    <dgm:cxn modelId="{DF0AA98A-9479-4B94-A12F-0711753CF48C}" type="presOf" srcId="{28CE558B-59E8-49A9-9B35-EE9BFE8BB975}" destId="{B851A833-DEE3-4EBA-A9FD-C883353648D4}" srcOrd="0" destOrd="0" presId="urn:microsoft.com/office/officeart/2005/8/layout/process2"/>
    <dgm:cxn modelId="{FB45CEAC-AA6A-4F6D-945C-A2D9221CA2E9}" type="presOf" srcId="{AEED512F-8DC4-48F4-83AF-2EB3E9684550}" destId="{F8837693-BDD0-45C2-A0D2-F8952CB310E1}" srcOrd="0" destOrd="0" presId="urn:microsoft.com/office/officeart/2005/8/layout/process2"/>
    <dgm:cxn modelId="{F75E3151-3DD4-44B3-924A-07BF1536ECA6}" type="presOf" srcId="{D9DB40B7-FDD9-4BFB-A0BD-705487D9C87F}" destId="{CEEAE63A-DC60-4C7A-B979-9B24EDF556CA}" srcOrd="0" destOrd="0" presId="urn:microsoft.com/office/officeart/2005/8/layout/process2"/>
    <dgm:cxn modelId="{10F4EDE1-3885-4B76-B886-9CFD9A03E341}" type="presOf" srcId="{A2AC3B1F-A361-4F01-B3A1-477FD4CD3AF9}" destId="{81FDEB88-AB48-4E73-91C4-BCC4927A2C5D}" srcOrd="1" destOrd="0" presId="urn:microsoft.com/office/officeart/2005/8/layout/process2"/>
    <dgm:cxn modelId="{B7936DC3-71D6-4FC7-8DCB-B774CA7C7091}" type="presOf" srcId="{039BA07C-5B12-4D3C-8C63-DC47DF918927}" destId="{194EB7F3-5625-4666-BDCF-47A6E7A962D6}" srcOrd="0" destOrd="0" presId="urn:microsoft.com/office/officeart/2005/8/layout/process2"/>
    <dgm:cxn modelId="{3A5EF46A-07C1-4A16-A687-F19D8C7839C0}" type="presOf" srcId="{8599AC24-44A9-4F90-B4B3-B86E8C9EA54A}" destId="{71F52AFF-0B00-429A-A58F-F25A8F6A4A1F}" srcOrd="0" destOrd="0" presId="urn:microsoft.com/office/officeart/2005/8/layout/process2"/>
    <dgm:cxn modelId="{DF861D0A-D253-4A0B-A4B9-03618B14CF9A}" type="presOf" srcId="{6B46845D-8B72-4B00-B2ED-80EDB741C015}" destId="{186BCC09-35A1-47EC-A96C-D9189AB0AC4D}" srcOrd="1" destOrd="0" presId="urn:microsoft.com/office/officeart/2005/8/layout/process2"/>
    <dgm:cxn modelId="{A42FC762-32CC-483D-A0F8-E7C33ED7D2F5}" type="presOf" srcId="{30496F16-4219-4252-AA61-C4292B599321}" destId="{074F9694-B2D2-45F8-BC81-E435820DF93A}" srcOrd="0" destOrd="0" presId="urn:microsoft.com/office/officeart/2005/8/layout/process2"/>
    <dgm:cxn modelId="{98273788-F13C-4E8A-B81C-60DB6CA43712}" type="presOf" srcId="{A2AC3B1F-A361-4F01-B3A1-477FD4CD3AF9}" destId="{1E3AD321-B5C1-4513-89B8-D3DA3164DDC3}" srcOrd="0" destOrd="0" presId="urn:microsoft.com/office/officeart/2005/8/layout/process2"/>
    <dgm:cxn modelId="{A37ACDA4-19F7-4836-A655-62992FEDC978}" type="presOf" srcId="{7777600E-C64D-4D05-AB3F-D59FDB867D86}" destId="{080209E9-1F92-4600-8C53-335ED00733EF}" srcOrd="1" destOrd="0" presId="urn:microsoft.com/office/officeart/2005/8/layout/process2"/>
    <dgm:cxn modelId="{197A14CD-7B39-4682-8554-58BDDC635282}" srcId="{D9DB40B7-FDD9-4BFB-A0BD-705487D9C87F}" destId="{7DC788F2-9BBE-4524-A339-EC049F63578C}" srcOrd="4" destOrd="0" parTransId="{E38B70FF-169C-42F7-89A4-3BEDAA95FAAD}" sibTransId="{68A606DA-A7CA-4B7B-B1F5-57D747E2E0BE}"/>
    <dgm:cxn modelId="{C529D986-2505-4C87-AC66-18F6A1C31E06}" type="presOf" srcId="{7F197ED1-38AA-44CD-B67D-B4F9C627EEDD}" destId="{2CBADAC2-FE7C-4658-A9F6-B4013FE6D285}" srcOrd="0" destOrd="0" presId="urn:microsoft.com/office/officeart/2005/8/layout/process2"/>
    <dgm:cxn modelId="{E89D5CA7-2025-444D-9EFF-CB19E15CA280}" srcId="{D9DB40B7-FDD9-4BFB-A0BD-705487D9C87F}" destId="{E36059EB-C3D4-481B-93B6-65506D130D19}" srcOrd="6" destOrd="0" parTransId="{39561EC3-85F5-40E6-8C27-738173C4E8EA}" sibTransId="{B3CD71E4-83BC-48B4-98E6-75E5EB1BF05B}"/>
    <dgm:cxn modelId="{A2AB417D-5EE8-4358-95EB-A5DEA2933DEC}" type="presOf" srcId="{30496F16-4219-4252-AA61-C4292B599321}" destId="{C90D339A-4F6E-4968-A5B0-E9866904BD74}" srcOrd="1" destOrd="0" presId="urn:microsoft.com/office/officeart/2005/8/layout/process2"/>
    <dgm:cxn modelId="{0F438099-2F10-47E5-B51E-AF472372ABDC}" type="presOf" srcId="{B3CD71E4-83BC-48B4-98E6-75E5EB1BF05B}" destId="{F0FE28CA-A9B2-430F-BF16-C510230BF06F}" srcOrd="1" destOrd="0" presId="urn:microsoft.com/office/officeart/2005/8/layout/process2"/>
    <dgm:cxn modelId="{B7ACD27B-BCB7-4A5D-ACBE-7841352E513A}" type="presOf" srcId="{3C5140B0-C75C-4992-A03A-EAC97FEDC118}" destId="{51DF6EAE-7348-4D5F-9011-48A6979CB864}" srcOrd="0" destOrd="0" presId="urn:microsoft.com/office/officeart/2005/8/layout/process2"/>
    <dgm:cxn modelId="{CC18FE12-57D7-4F99-97EF-26AFC4D139FE}" type="presOf" srcId="{E36059EB-C3D4-481B-93B6-65506D130D19}" destId="{E0695CA1-48D1-4818-991B-56FB9E32A75B}" srcOrd="0" destOrd="0" presId="urn:microsoft.com/office/officeart/2005/8/layout/process2"/>
    <dgm:cxn modelId="{0267101F-2D1A-4F61-A01C-CA30F83E330A}" type="presOf" srcId="{7FAC67CF-7559-4ED3-B3B8-67F1C0195FB2}" destId="{FE2343AA-AE36-4B02-8FA8-18C854382D55}" srcOrd="0" destOrd="0" presId="urn:microsoft.com/office/officeart/2005/8/layout/process2"/>
    <dgm:cxn modelId="{A81EFA4D-586E-4BC4-BACF-97373BA586BB}" type="presOf" srcId="{039BA07C-5B12-4D3C-8C63-DC47DF918927}" destId="{40E3BB56-E216-4202-BC5C-0F5DF0E58BCB}" srcOrd="1" destOrd="0" presId="urn:microsoft.com/office/officeart/2005/8/layout/process2"/>
    <dgm:cxn modelId="{C2ACCAC9-4A91-49F1-B0FA-5E6272EBA193}" type="presOf" srcId="{7DC788F2-9BBE-4524-A339-EC049F63578C}" destId="{EC0EA3BB-AE36-4C7F-BB6A-937D9E915335}" srcOrd="0" destOrd="0" presId="urn:microsoft.com/office/officeart/2005/8/layout/process2"/>
    <dgm:cxn modelId="{F2E74B27-9EDA-48C6-9421-009996288FDF}" type="presOf" srcId="{B5F384C2-CC29-4826-9105-4FAF1759F814}" destId="{5502C7DF-1AA4-4AA6-87B5-84233B84360E}" srcOrd="1" destOrd="0" presId="urn:microsoft.com/office/officeart/2005/8/layout/process2"/>
    <dgm:cxn modelId="{DDC93308-D35F-49AC-9039-1AD2D7F05D17}" type="presOf" srcId="{87AFB68C-D5CA-448E-BB23-B17C68670E2D}" destId="{622CFCFF-1E7E-4430-8086-ECBB69048461}" srcOrd="0" destOrd="0" presId="urn:microsoft.com/office/officeart/2005/8/layout/process2"/>
    <dgm:cxn modelId="{84DD5F4C-CAE7-45AB-BB1A-AD8CCC69D278}" type="presOf" srcId="{87AFB68C-D5CA-448E-BB23-B17C68670E2D}" destId="{43E7B15A-DAD0-4A06-9177-9D46A4142622}" srcOrd="1" destOrd="0" presId="urn:microsoft.com/office/officeart/2005/8/layout/process2"/>
    <dgm:cxn modelId="{49D46ADE-C379-4987-8C55-7C01C614E218}" type="presOf" srcId="{5ED33558-2C01-4446-9307-5CF0AC43AE21}" destId="{1A9A9EEF-4C1C-4F83-9F33-8057E7E0B145}" srcOrd="0" destOrd="0" presId="urn:microsoft.com/office/officeart/2005/8/layout/process2"/>
    <dgm:cxn modelId="{A50EAA96-588F-41A6-977C-12C2F590DB1C}" srcId="{D9DB40B7-FDD9-4BFB-A0BD-705487D9C87F}" destId="{8599AC24-44A9-4F90-B4B3-B86E8C9EA54A}" srcOrd="1" destOrd="0" parTransId="{52647FF9-5B02-4D08-88F2-5B9D71E95142}" sibTransId="{039BA07C-5B12-4D3C-8C63-DC47DF918927}"/>
    <dgm:cxn modelId="{8EF77A9E-29E3-4C01-B6B7-DAEB8E5328E6}" srcId="{D9DB40B7-FDD9-4BFB-A0BD-705487D9C87F}" destId="{AEED512F-8DC4-48F4-83AF-2EB3E9684550}" srcOrd="9" destOrd="0" parTransId="{7EA6B946-BB67-477D-BA06-6869E231D0D3}" sibTransId="{11CD9EA1-180F-464B-A074-2FA2542F6351}"/>
    <dgm:cxn modelId="{5E34FB91-E40D-4A22-8B28-E721CF94A519}" type="presOf" srcId="{68A606DA-A7CA-4B7B-B1F5-57D747E2E0BE}" destId="{A296033D-6143-4285-857C-98281BB858C7}" srcOrd="1" destOrd="0" presId="urn:microsoft.com/office/officeart/2005/8/layout/process2"/>
    <dgm:cxn modelId="{729E5A58-FA41-4F0D-87EF-C09D42F18920}" type="presOf" srcId="{4FD24B91-648C-4504-86F3-070C2B706746}" destId="{D0AF6768-9055-430A-A006-18AD1208300F}" srcOrd="0" destOrd="0" presId="urn:microsoft.com/office/officeart/2005/8/layout/process2"/>
    <dgm:cxn modelId="{3B49C628-0A37-483D-A83F-AC1DF59A0F68}" srcId="{D9DB40B7-FDD9-4BFB-A0BD-705487D9C87F}" destId="{7F197ED1-38AA-44CD-B67D-B4F9C627EEDD}" srcOrd="2" destOrd="0" parTransId="{4D93C59A-9DBE-4D30-972D-1778400FF937}" sibTransId="{30496F16-4219-4252-AA61-C4292B599321}"/>
    <dgm:cxn modelId="{20A6307C-A269-4984-B049-649D8E8585D5}" srcId="{D9DB40B7-FDD9-4BFB-A0BD-705487D9C87F}" destId="{7FAC67CF-7559-4ED3-B3B8-67F1C0195FB2}" srcOrd="3" destOrd="0" parTransId="{41084245-0380-4EA3-9DF7-73D0E6F3567D}" sibTransId="{87AFB68C-D5CA-448E-BB23-B17C68670E2D}"/>
    <dgm:cxn modelId="{C59219DE-7D28-405F-AAED-B6D9EAA42E4A}" type="presOf" srcId="{B5F384C2-CC29-4826-9105-4FAF1759F814}" destId="{83C10B25-F4DA-4C2F-90A2-9D89CA1CC9C3}" srcOrd="0" destOrd="0" presId="urn:microsoft.com/office/officeart/2005/8/layout/process2"/>
    <dgm:cxn modelId="{24801B1C-D8F3-4EA4-A8DD-3133BFD39A4A}" type="presOf" srcId="{6B46845D-8B72-4B00-B2ED-80EDB741C015}" destId="{76878946-3ABB-49FC-AC3A-5100FBB90473}" srcOrd="0" destOrd="0" presId="urn:microsoft.com/office/officeart/2005/8/layout/process2"/>
    <dgm:cxn modelId="{48921A7B-439E-4757-B011-5AF54369E3A2}" srcId="{D9DB40B7-FDD9-4BFB-A0BD-705487D9C87F}" destId="{3C5140B0-C75C-4992-A03A-EAC97FEDC118}" srcOrd="5" destOrd="0" parTransId="{2F5BC9DB-5023-4F49-A0F6-A552FB758E3E}" sibTransId="{B5F384C2-CC29-4826-9105-4FAF1759F814}"/>
    <dgm:cxn modelId="{7645E5D5-E86F-4B7A-A632-6C3FF7C06A24}" srcId="{D9DB40B7-FDD9-4BFB-A0BD-705487D9C87F}" destId="{5ED33558-2C01-4446-9307-5CF0AC43AE21}" srcOrd="7" destOrd="0" parTransId="{51478DF6-6564-4986-8B43-6469BC6A6693}" sibTransId="{A2AC3B1F-A361-4F01-B3A1-477FD4CD3AF9}"/>
    <dgm:cxn modelId="{C204A108-9B3F-48E3-A3BF-46527668C45D}" srcId="{D9DB40B7-FDD9-4BFB-A0BD-705487D9C87F}" destId="{28CE558B-59E8-49A9-9B35-EE9BFE8BB975}" srcOrd="8" destOrd="0" parTransId="{AB9DB2EA-A5CE-48A7-A790-3D8B759CF29B}" sibTransId="{7777600E-C64D-4D05-AB3F-D59FDB867D86}"/>
    <dgm:cxn modelId="{DA3F7691-4032-4FBC-A469-DBA8B7B785F9}" type="presParOf" srcId="{CEEAE63A-DC60-4C7A-B979-9B24EDF556CA}" destId="{D0AF6768-9055-430A-A006-18AD1208300F}" srcOrd="0" destOrd="0" presId="urn:microsoft.com/office/officeart/2005/8/layout/process2"/>
    <dgm:cxn modelId="{9717E3B0-2549-4AC1-8741-56D439618280}" type="presParOf" srcId="{CEEAE63A-DC60-4C7A-B979-9B24EDF556CA}" destId="{76878946-3ABB-49FC-AC3A-5100FBB90473}" srcOrd="1" destOrd="0" presId="urn:microsoft.com/office/officeart/2005/8/layout/process2"/>
    <dgm:cxn modelId="{F8F00893-1F42-4E90-A973-7FAE46B31D37}" type="presParOf" srcId="{76878946-3ABB-49FC-AC3A-5100FBB90473}" destId="{186BCC09-35A1-47EC-A96C-D9189AB0AC4D}" srcOrd="0" destOrd="0" presId="urn:microsoft.com/office/officeart/2005/8/layout/process2"/>
    <dgm:cxn modelId="{ABDA6B8C-F8BE-4B58-ADB8-FF2260E1834F}" type="presParOf" srcId="{CEEAE63A-DC60-4C7A-B979-9B24EDF556CA}" destId="{71F52AFF-0B00-429A-A58F-F25A8F6A4A1F}" srcOrd="2" destOrd="0" presId="urn:microsoft.com/office/officeart/2005/8/layout/process2"/>
    <dgm:cxn modelId="{8E4F141A-55BD-4A43-982C-E6D0F5AB0D20}" type="presParOf" srcId="{CEEAE63A-DC60-4C7A-B979-9B24EDF556CA}" destId="{194EB7F3-5625-4666-BDCF-47A6E7A962D6}" srcOrd="3" destOrd="0" presId="urn:microsoft.com/office/officeart/2005/8/layout/process2"/>
    <dgm:cxn modelId="{50AB1E01-4CE0-400A-94F4-37007122E060}" type="presParOf" srcId="{194EB7F3-5625-4666-BDCF-47A6E7A962D6}" destId="{40E3BB56-E216-4202-BC5C-0F5DF0E58BCB}" srcOrd="0" destOrd="0" presId="urn:microsoft.com/office/officeart/2005/8/layout/process2"/>
    <dgm:cxn modelId="{E4130127-7FC0-49EB-BDB2-00A3BE0E969D}" type="presParOf" srcId="{CEEAE63A-DC60-4C7A-B979-9B24EDF556CA}" destId="{2CBADAC2-FE7C-4658-A9F6-B4013FE6D285}" srcOrd="4" destOrd="0" presId="urn:microsoft.com/office/officeart/2005/8/layout/process2"/>
    <dgm:cxn modelId="{6BC402D6-7000-401C-B2E6-065B63CCA256}" type="presParOf" srcId="{CEEAE63A-DC60-4C7A-B979-9B24EDF556CA}" destId="{074F9694-B2D2-45F8-BC81-E435820DF93A}" srcOrd="5" destOrd="0" presId="urn:microsoft.com/office/officeart/2005/8/layout/process2"/>
    <dgm:cxn modelId="{21E88F3B-D321-4E25-8C1D-B4761E408E25}" type="presParOf" srcId="{074F9694-B2D2-45F8-BC81-E435820DF93A}" destId="{C90D339A-4F6E-4968-A5B0-E9866904BD74}" srcOrd="0" destOrd="0" presId="urn:microsoft.com/office/officeart/2005/8/layout/process2"/>
    <dgm:cxn modelId="{38F8F08E-F698-4CC2-A5C3-4380D033DFE9}" type="presParOf" srcId="{CEEAE63A-DC60-4C7A-B979-9B24EDF556CA}" destId="{FE2343AA-AE36-4B02-8FA8-18C854382D55}" srcOrd="6" destOrd="0" presId="urn:microsoft.com/office/officeart/2005/8/layout/process2"/>
    <dgm:cxn modelId="{871194FC-2F4B-4FE1-947D-21740786C3D7}" type="presParOf" srcId="{CEEAE63A-DC60-4C7A-B979-9B24EDF556CA}" destId="{622CFCFF-1E7E-4430-8086-ECBB69048461}" srcOrd="7" destOrd="0" presId="urn:microsoft.com/office/officeart/2005/8/layout/process2"/>
    <dgm:cxn modelId="{E5AF463C-D3D0-4F47-8709-32000A56848A}" type="presParOf" srcId="{622CFCFF-1E7E-4430-8086-ECBB69048461}" destId="{43E7B15A-DAD0-4A06-9177-9D46A4142622}" srcOrd="0" destOrd="0" presId="urn:microsoft.com/office/officeart/2005/8/layout/process2"/>
    <dgm:cxn modelId="{DA7D7639-C247-466C-A201-85999378E674}" type="presParOf" srcId="{CEEAE63A-DC60-4C7A-B979-9B24EDF556CA}" destId="{EC0EA3BB-AE36-4C7F-BB6A-937D9E915335}" srcOrd="8" destOrd="0" presId="urn:microsoft.com/office/officeart/2005/8/layout/process2"/>
    <dgm:cxn modelId="{438A1E53-456A-4E76-AF41-1D2EDA748022}" type="presParOf" srcId="{CEEAE63A-DC60-4C7A-B979-9B24EDF556CA}" destId="{260AB69E-93D2-42C5-8E47-0A2ADCFC60AB}" srcOrd="9" destOrd="0" presId="urn:microsoft.com/office/officeart/2005/8/layout/process2"/>
    <dgm:cxn modelId="{F83CBF8E-EF1B-4E13-8DB4-961C82131425}" type="presParOf" srcId="{260AB69E-93D2-42C5-8E47-0A2ADCFC60AB}" destId="{A296033D-6143-4285-857C-98281BB858C7}" srcOrd="0" destOrd="0" presId="urn:microsoft.com/office/officeart/2005/8/layout/process2"/>
    <dgm:cxn modelId="{C59B296A-DBCC-48B2-A265-AB35B0404F90}" type="presParOf" srcId="{CEEAE63A-DC60-4C7A-B979-9B24EDF556CA}" destId="{51DF6EAE-7348-4D5F-9011-48A6979CB864}" srcOrd="10" destOrd="0" presId="urn:microsoft.com/office/officeart/2005/8/layout/process2"/>
    <dgm:cxn modelId="{0E26FA76-2B92-4395-8CD9-E7433D411629}" type="presParOf" srcId="{CEEAE63A-DC60-4C7A-B979-9B24EDF556CA}" destId="{83C10B25-F4DA-4C2F-90A2-9D89CA1CC9C3}" srcOrd="11" destOrd="0" presId="urn:microsoft.com/office/officeart/2005/8/layout/process2"/>
    <dgm:cxn modelId="{A9B8DC64-F75C-4B8B-A8D3-15FF430CF7A2}" type="presParOf" srcId="{83C10B25-F4DA-4C2F-90A2-9D89CA1CC9C3}" destId="{5502C7DF-1AA4-4AA6-87B5-84233B84360E}" srcOrd="0" destOrd="0" presId="urn:microsoft.com/office/officeart/2005/8/layout/process2"/>
    <dgm:cxn modelId="{271B9844-F18E-4E1B-B1DB-5C0A8CDE1F54}" type="presParOf" srcId="{CEEAE63A-DC60-4C7A-B979-9B24EDF556CA}" destId="{E0695CA1-48D1-4818-991B-56FB9E32A75B}" srcOrd="12" destOrd="0" presId="urn:microsoft.com/office/officeart/2005/8/layout/process2"/>
    <dgm:cxn modelId="{11AD78DD-4780-4760-A951-6DD7BE82640C}" type="presParOf" srcId="{CEEAE63A-DC60-4C7A-B979-9B24EDF556CA}" destId="{B39F10DC-5E34-4A5A-900D-FAA42BD143E6}" srcOrd="13" destOrd="0" presId="urn:microsoft.com/office/officeart/2005/8/layout/process2"/>
    <dgm:cxn modelId="{1AC03DE5-9B5F-4FF8-8ABF-81C1F88B8849}" type="presParOf" srcId="{B39F10DC-5E34-4A5A-900D-FAA42BD143E6}" destId="{F0FE28CA-A9B2-430F-BF16-C510230BF06F}" srcOrd="0" destOrd="0" presId="urn:microsoft.com/office/officeart/2005/8/layout/process2"/>
    <dgm:cxn modelId="{C9BDBA4C-A497-4765-B07C-D18DBD2AB709}" type="presParOf" srcId="{CEEAE63A-DC60-4C7A-B979-9B24EDF556CA}" destId="{1A9A9EEF-4C1C-4F83-9F33-8057E7E0B145}" srcOrd="14" destOrd="0" presId="urn:microsoft.com/office/officeart/2005/8/layout/process2"/>
    <dgm:cxn modelId="{471F3128-57B6-4018-9E0C-71CFD7E2DC3A}" type="presParOf" srcId="{CEEAE63A-DC60-4C7A-B979-9B24EDF556CA}" destId="{1E3AD321-B5C1-4513-89B8-D3DA3164DDC3}" srcOrd="15" destOrd="0" presId="urn:microsoft.com/office/officeart/2005/8/layout/process2"/>
    <dgm:cxn modelId="{E7E769D2-DC74-435A-B1D0-BD68E71E8909}" type="presParOf" srcId="{1E3AD321-B5C1-4513-89B8-D3DA3164DDC3}" destId="{81FDEB88-AB48-4E73-91C4-BCC4927A2C5D}" srcOrd="0" destOrd="0" presId="urn:microsoft.com/office/officeart/2005/8/layout/process2"/>
    <dgm:cxn modelId="{5248DDE1-5312-46D7-9B29-6CD36C770782}" type="presParOf" srcId="{CEEAE63A-DC60-4C7A-B979-9B24EDF556CA}" destId="{B851A833-DEE3-4EBA-A9FD-C883353648D4}" srcOrd="16" destOrd="0" presId="urn:microsoft.com/office/officeart/2005/8/layout/process2"/>
    <dgm:cxn modelId="{672BE6FF-CEEF-4EAF-8CCF-840674A27789}" type="presParOf" srcId="{CEEAE63A-DC60-4C7A-B979-9B24EDF556CA}" destId="{07DD48B6-2BDA-47BF-8C6F-B039EC6E34BE}" srcOrd="17" destOrd="0" presId="urn:microsoft.com/office/officeart/2005/8/layout/process2"/>
    <dgm:cxn modelId="{E29EB86E-8083-46E4-B2BA-EF6395427E58}" type="presParOf" srcId="{07DD48B6-2BDA-47BF-8C6F-B039EC6E34BE}" destId="{080209E9-1F92-4600-8C53-335ED00733EF}" srcOrd="0" destOrd="0" presId="urn:microsoft.com/office/officeart/2005/8/layout/process2"/>
    <dgm:cxn modelId="{A4ED9E5A-70CD-49C6-895B-EC9AF190DA2C}" type="presParOf" srcId="{CEEAE63A-DC60-4C7A-B979-9B24EDF556CA}" destId="{F8837693-BDD0-45C2-A0D2-F8952CB310E1}" srcOrd="1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F6768-9055-430A-A006-18AD1208300F}">
      <dsp:nvSpPr>
        <dsp:cNvPr id="0" name=""/>
        <dsp:cNvSpPr/>
      </dsp:nvSpPr>
      <dsp:spPr>
        <a:xfrm>
          <a:off x="720082" y="4122"/>
          <a:ext cx="1944210" cy="332157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kern="1200" dirty="0" smtClean="0">
              <a:solidFill>
                <a:schemeClr val="tx1"/>
              </a:solidFill>
            </a:rPr>
            <a:t>축사의 규모 결정</a:t>
          </a:r>
          <a:endParaRPr lang="ko-KR" altLang="en-US" sz="1100" kern="1200" dirty="0">
            <a:solidFill>
              <a:schemeClr val="tx1"/>
            </a:solidFill>
          </a:endParaRPr>
        </a:p>
      </dsp:txBody>
      <dsp:txXfrm>
        <a:off x="729811" y="13851"/>
        <a:ext cx="1924752" cy="312699"/>
      </dsp:txXfrm>
    </dsp:sp>
    <dsp:sp modelId="{76878946-3ABB-49FC-AC3A-5100FBB90473}">
      <dsp:nvSpPr>
        <dsp:cNvPr id="0" name=""/>
        <dsp:cNvSpPr/>
      </dsp:nvSpPr>
      <dsp:spPr>
        <a:xfrm rot="5400000">
          <a:off x="1629908" y="344584"/>
          <a:ext cx="124559" cy="14947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600" kern="1200"/>
        </a:p>
      </dsp:txBody>
      <dsp:txXfrm rot="-5400000">
        <a:off x="1647346" y="357040"/>
        <a:ext cx="89683" cy="87191"/>
      </dsp:txXfrm>
    </dsp:sp>
    <dsp:sp modelId="{71F52AFF-0B00-429A-A58F-F25A8F6A4A1F}">
      <dsp:nvSpPr>
        <dsp:cNvPr id="0" name=""/>
        <dsp:cNvSpPr/>
      </dsp:nvSpPr>
      <dsp:spPr>
        <a:xfrm>
          <a:off x="699467" y="502359"/>
          <a:ext cx="1985441" cy="332157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61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kern="1200" dirty="0" smtClean="0">
              <a:solidFill>
                <a:schemeClr val="tx1"/>
              </a:solidFill>
            </a:rPr>
            <a:t>축사부지 선정</a:t>
          </a:r>
          <a:endParaRPr lang="ko-KR" altLang="en-US" sz="1100" kern="1200" dirty="0">
            <a:solidFill>
              <a:schemeClr val="tx1"/>
            </a:solidFill>
          </a:endParaRPr>
        </a:p>
      </dsp:txBody>
      <dsp:txXfrm>
        <a:off x="709196" y="512088"/>
        <a:ext cx="1965983" cy="312699"/>
      </dsp:txXfrm>
    </dsp:sp>
    <dsp:sp modelId="{194EB7F3-5625-4666-BDCF-47A6E7A962D6}">
      <dsp:nvSpPr>
        <dsp:cNvPr id="0" name=""/>
        <dsp:cNvSpPr/>
      </dsp:nvSpPr>
      <dsp:spPr>
        <a:xfrm rot="5400000">
          <a:off x="1629908" y="842821"/>
          <a:ext cx="124559" cy="14947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600" kern="1200"/>
        </a:p>
      </dsp:txBody>
      <dsp:txXfrm rot="-5400000">
        <a:off x="1647346" y="855277"/>
        <a:ext cx="89683" cy="87191"/>
      </dsp:txXfrm>
    </dsp:sp>
    <dsp:sp modelId="{2CBADAC2-FE7C-4658-A9F6-B4013FE6D285}">
      <dsp:nvSpPr>
        <dsp:cNvPr id="0" name=""/>
        <dsp:cNvSpPr/>
      </dsp:nvSpPr>
      <dsp:spPr>
        <a:xfrm>
          <a:off x="719131" y="1000596"/>
          <a:ext cx="1946112" cy="332157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61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kern="1200" dirty="0" smtClean="0">
              <a:solidFill>
                <a:schemeClr val="tx1"/>
              </a:solidFill>
            </a:rPr>
            <a:t>설계 의뢰</a:t>
          </a:r>
          <a:endParaRPr lang="ko-KR" altLang="en-US" sz="1100" kern="1200" dirty="0">
            <a:solidFill>
              <a:schemeClr val="tx1"/>
            </a:solidFill>
          </a:endParaRPr>
        </a:p>
      </dsp:txBody>
      <dsp:txXfrm>
        <a:off x="728860" y="1010325"/>
        <a:ext cx="1926654" cy="312699"/>
      </dsp:txXfrm>
    </dsp:sp>
    <dsp:sp modelId="{074F9694-B2D2-45F8-BC81-E435820DF93A}">
      <dsp:nvSpPr>
        <dsp:cNvPr id="0" name=""/>
        <dsp:cNvSpPr/>
      </dsp:nvSpPr>
      <dsp:spPr>
        <a:xfrm rot="5400000">
          <a:off x="1629908" y="1341058"/>
          <a:ext cx="124559" cy="14947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600" kern="1200"/>
        </a:p>
      </dsp:txBody>
      <dsp:txXfrm rot="-5400000">
        <a:off x="1647346" y="1353514"/>
        <a:ext cx="89683" cy="87191"/>
      </dsp:txXfrm>
    </dsp:sp>
    <dsp:sp modelId="{FE2343AA-AE36-4B02-8FA8-18C854382D55}">
      <dsp:nvSpPr>
        <dsp:cNvPr id="0" name=""/>
        <dsp:cNvSpPr/>
      </dsp:nvSpPr>
      <dsp:spPr>
        <a:xfrm>
          <a:off x="719131" y="1498833"/>
          <a:ext cx="1946112" cy="3321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kern="1200" dirty="0" smtClean="0">
              <a:solidFill>
                <a:schemeClr val="tx1"/>
              </a:solidFill>
            </a:rPr>
            <a:t>설계 계약</a:t>
          </a:r>
          <a:endParaRPr lang="ko-KR" altLang="en-US" sz="1100" kern="1200" dirty="0">
            <a:solidFill>
              <a:schemeClr val="tx1"/>
            </a:solidFill>
          </a:endParaRPr>
        </a:p>
      </dsp:txBody>
      <dsp:txXfrm>
        <a:off x="728860" y="1508562"/>
        <a:ext cx="1926654" cy="312699"/>
      </dsp:txXfrm>
    </dsp:sp>
    <dsp:sp modelId="{622CFCFF-1E7E-4430-8086-ECBB69048461}">
      <dsp:nvSpPr>
        <dsp:cNvPr id="0" name=""/>
        <dsp:cNvSpPr/>
      </dsp:nvSpPr>
      <dsp:spPr>
        <a:xfrm rot="5400000">
          <a:off x="1629908" y="1839295"/>
          <a:ext cx="124559" cy="14947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600" kern="1200"/>
        </a:p>
      </dsp:txBody>
      <dsp:txXfrm rot="-5400000">
        <a:off x="1647346" y="1851751"/>
        <a:ext cx="89683" cy="87191"/>
      </dsp:txXfrm>
    </dsp:sp>
    <dsp:sp modelId="{EC0EA3BB-AE36-4C7F-BB6A-937D9E915335}">
      <dsp:nvSpPr>
        <dsp:cNvPr id="0" name=""/>
        <dsp:cNvSpPr/>
      </dsp:nvSpPr>
      <dsp:spPr>
        <a:xfrm>
          <a:off x="719131" y="1997070"/>
          <a:ext cx="1946112" cy="332157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62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kern="1200" dirty="0" smtClean="0">
              <a:solidFill>
                <a:schemeClr val="tx1"/>
              </a:solidFill>
            </a:rPr>
            <a:t>설계 협의</a:t>
          </a:r>
          <a:endParaRPr lang="ko-KR" altLang="en-US" sz="1100" kern="1200" dirty="0">
            <a:solidFill>
              <a:schemeClr val="tx1"/>
            </a:solidFill>
          </a:endParaRPr>
        </a:p>
      </dsp:txBody>
      <dsp:txXfrm>
        <a:off x="728860" y="2006799"/>
        <a:ext cx="1926654" cy="312699"/>
      </dsp:txXfrm>
    </dsp:sp>
    <dsp:sp modelId="{260AB69E-93D2-42C5-8E47-0A2ADCFC60AB}">
      <dsp:nvSpPr>
        <dsp:cNvPr id="0" name=""/>
        <dsp:cNvSpPr/>
      </dsp:nvSpPr>
      <dsp:spPr>
        <a:xfrm rot="5400000">
          <a:off x="1629908" y="2337532"/>
          <a:ext cx="124559" cy="14947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600" kern="1200"/>
        </a:p>
      </dsp:txBody>
      <dsp:txXfrm rot="-5400000">
        <a:off x="1647346" y="2349988"/>
        <a:ext cx="89683" cy="87191"/>
      </dsp:txXfrm>
    </dsp:sp>
    <dsp:sp modelId="{51DF6EAE-7348-4D5F-9011-48A6979CB864}">
      <dsp:nvSpPr>
        <dsp:cNvPr id="0" name=""/>
        <dsp:cNvSpPr/>
      </dsp:nvSpPr>
      <dsp:spPr>
        <a:xfrm>
          <a:off x="719131" y="2495307"/>
          <a:ext cx="1946112" cy="3321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kern="1200" dirty="0" smtClean="0">
              <a:solidFill>
                <a:schemeClr val="tx1"/>
              </a:solidFill>
            </a:rPr>
            <a:t>공사비용 협의</a:t>
          </a:r>
          <a:endParaRPr lang="ko-KR" altLang="en-US" sz="1100" kern="1200" dirty="0">
            <a:solidFill>
              <a:schemeClr val="tx1"/>
            </a:solidFill>
          </a:endParaRPr>
        </a:p>
      </dsp:txBody>
      <dsp:txXfrm>
        <a:off x="728860" y="2505036"/>
        <a:ext cx="1926654" cy="312699"/>
      </dsp:txXfrm>
    </dsp:sp>
    <dsp:sp modelId="{83C10B25-F4DA-4C2F-90A2-9D89CA1CC9C3}">
      <dsp:nvSpPr>
        <dsp:cNvPr id="0" name=""/>
        <dsp:cNvSpPr/>
      </dsp:nvSpPr>
      <dsp:spPr>
        <a:xfrm rot="5400000">
          <a:off x="1629908" y="2835769"/>
          <a:ext cx="124559" cy="14947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600" kern="1200"/>
        </a:p>
      </dsp:txBody>
      <dsp:txXfrm rot="-5400000">
        <a:off x="1647346" y="2848225"/>
        <a:ext cx="89683" cy="87191"/>
      </dsp:txXfrm>
    </dsp:sp>
    <dsp:sp modelId="{E0695CA1-48D1-4818-991B-56FB9E32A75B}">
      <dsp:nvSpPr>
        <dsp:cNvPr id="0" name=""/>
        <dsp:cNvSpPr/>
      </dsp:nvSpPr>
      <dsp:spPr>
        <a:xfrm>
          <a:off x="719131" y="2993544"/>
          <a:ext cx="1946112" cy="332157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65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kern="1200" dirty="0" smtClean="0">
              <a:solidFill>
                <a:schemeClr val="tx1"/>
              </a:solidFill>
            </a:rPr>
            <a:t>인허가 관련</a:t>
          </a:r>
          <a:endParaRPr lang="ko-KR" altLang="en-US" sz="1100" kern="1200" dirty="0">
            <a:solidFill>
              <a:schemeClr val="tx1"/>
            </a:solidFill>
          </a:endParaRPr>
        </a:p>
      </dsp:txBody>
      <dsp:txXfrm>
        <a:off x="728860" y="3003273"/>
        <a:ext cx="1926654" cy="312699"/>
      </dsp:txXfrm>
    </dsp:sp>
    <dsp:sp modelId="{B39F10DC-5E34-4A5A-900D-FAA42BD143E6}">
      <dsp:nvSpPr>
        <dsp:cNvPr id="0" name=""/>
        <dsp:cNvSpPr/>
      </dsp:nvSpPr>
      <dsp:spPr>
        <a:xfrm rot="5400000">
          <a:off x="1629908" y="3334006"/>
          <a:ext cx="124559" cy="14947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600" kern="1200"/>
        </a:p>
      </dsp:txBody>
      <dsp:txXfrm rot="-5400000">
        <a:off x="1647346" y="3346462"/>
        <a:ext cx="89683" cy="87191"/>
      </dsp:txXfrm>
    </dsp:sp>
    <dsp:sp modelId="{1A9A9EEF-4C1C-4F83-9F33-8057E7E0B145}">
      <dsp:nvSpPr>
        <dsp:cNvPr id="0" name=""/>
        <dsp:cNvSpPr/>
      </dsp:nvSpPr>
      <dsp:spPr>
        <a:xfrm>
          <a:off x="719131" y="3491781"/>
          <a:ext cx="1946112" cy="332157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64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kern="1200" dirty="0" smtClean="0">
              <a:solidFill>
                <a:schemeClr val="tx1"/>
              </a:solidFill>
            </a:rPr>
            <a:t>인허가 </a:t>
          </a:r>
          <a:r>
            <a:rPr lang="ko-KR" altLang="en-US" sz="1100" kern="1200" dirty="0" err="1" smtClean="0">
              <a:solidFill>
                <a:schemeClr val="tx1"/>
              </a:solidFill>
            </a:rPr>
            <a:t>필증</a:t>
          </a:r>
          <a:endParaRPr lang="ko-KR" altLang="en-US" sz="1100" kern="1200" dirty="0">
            <a:solidFill>
              <a:schemeClr val="tx1"/>
            </a:solidFill>
          </a:endParaRPr>
        </a:p>
      </dsp:txBody>
      <dsp:txXfrm>
        <a:off x="728860" y="3501510"/>
        <a:ext cx="1926654" cy="312699"/>
      </dsp:txXfrm>
    </dsp:sp>
    <dsp:sp modelId="{1E3AD321-B5C1-4513-89B8-D3DA3164DDC3}">
      <dsp:nvSpPr>
        <dsp:cNvPr id="0" name=""/>
        <dsp:cNvSpPr/>
      </dsp:nvSpPr>
      <dsp:spPr>
        <a:xfrm rot="5400000">
          <a:off x="1629908" y="3832243"/>
          <a:ext cx="124559" cy="14947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600" kern="1200"/>
        </a:p>
      </dsp:txBody>
      <dsp:txXfrm rot="-5400000">
        <a:off x="1647346" y="3844699"/>
        <a:ext cx="89683" cy="87191"/>
      </dsp:txXfrm>
    </dsp:sp>
    <dsp:sp modelId="{B851A833-DEE3-4EBA-A9FD-C883353648D4}">
      <dsp:nvSpPr>
        <dsp:cNvPr id="0" name=""/>
        <dsp:cNvSpPr/>
      </dsp:nvSpPr>
      <dsp:spPr>
        <a:xfrm>
          <a:off x="719131" y="3990018"/>
          <a:ext cx="1946112" cy="3321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kern="1200" dirty="0" smtClean="0">
              <a:solidFill>
                <a:schemeClr val="tx1"/>
              </a:solidFill>
            </a:rPr>
            <a:t>공사착공</a:t>
          </a:r>
          <a:endParaRPr lang="ko-KR" altLang="en-US" sz="1100" kern="1200" dirty="0">
            <a:solidFill>
              <a:schemeClr val="tx1"/>
            </a:solidFill>
          </a:endParaRPr>
        </a:p>
      </dsp:txBody>
      <dsp:txXfrm>
        <a:off x="728860" y="3999747"/>
        <a:ext cx="1926654" cy="312699"/>
      </dsp:txXfrm>
    </dsp:sp>
    <dsp:sp modelId="{07DD48B6-2BDA-47BF-8C6F-B039EC6E34BE}">
      <dsp:nvSpPr>
        <dsp:cNvPr id="0" name=""/>
        <dsp:cNvSpPr/>
      </dsp:nvSpPr>
      <dsp:spPr>
        <a:xfrm rot="5400000">
          <a:off x="1629908" y="4330480"/>
          <a:ext cx="124559" cy="14947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600" kern="1200"/>
        </a:p>
      </dsp:txBody>
      <dsp:txXfrm rot="-5400000">
        <a:off x="1647346" y="4342936"/>
        <a:ext cx="89683" cy="87191"/>
      </dsp:txXfrm>
    </dsp:sp>
    <dsp:sp modelId="{F8837693-BDD0-45C2-A0D2-F8952CB310E1}">
      <dsp:nvSpPr>
        <dsp:cNvPr id="0" name=""/>
        <dsp:cNvSpPr/>
      </dsp:nvSpPr>
      <dsp:spPr>
        <a:xfrm>
          <a:off x="684048" y="4488255"/>
          <a:ext cx="2016278" cy="3321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kern="1200" dirty="0" smtClean="0">
              <a:solidFill>
                <a:schemeClr val="tx1"/>
              </a:solidFill>
            </a:rPr>
            <a:t>사용승인</a:t>
          </a:r>
          <a:endParaRPr lang="ko-KR" altLang="en-US" sz="1100" kern="1200" dirty="0">
            <a:solidFill>
              <a:schemeClr val="tx1"/>
            </a:solidFill>
          </a:endParaRPr>
        </a:p>
      </dsp:txBody>
      <dsp:txXfrm>
        <a:off x="693777" y="4497984"/>
        <a:ext cx="1996820" cy="312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3575-AD58-4D25-9B3C-CF613FC26ADA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BD437-0E2E-4829-A8BD-20BD27B6E1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911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9D4A-5FD7-42EA-8643-DD95F0366B5A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543FE-BD4A-42D0-92C5-A2CD987904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780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2733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970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970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970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970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970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5849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970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970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970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970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70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지붕개폐가 중요한 이유는 축사 폭이 대부분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10m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이상인 경우 실험에 따르면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2m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이상의 개폐 지붕일 때 환기효과가 있는 것으로 알려져 있고 환절기 지붕하부에 이슬 맺힘 현상도 완화시켜줄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543FE-BD4A-42D0-92C5-A2CD98790403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6334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BAB-899D-47A1-8E45-D5AE07FF420C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A10-5CCA-44DA-95AB-3B3F21F2DF55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BAB-899D-47A1-8E45-D5AE07FF420C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A10-5CCA-44DA-95AB-3B3F21F2DF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BAB-899D-47A1-8E45-D5AE07FF420C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A10-5CCA-44DA-95AB-3B3F21F2DF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BAB-899D-47A1-8E45-D5AE07FF420C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A10-5CCA-44DA-95AB-3B3F21F2DF55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BAB-899D-47A1-8E45-D5AE07FF420C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A10-5CCA-44DA-95AB-3B3F21F2DF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BAB-899D-47A1-8E45-D5AE07FF420C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A10-5CCA-44DA-95AB-3B3F21F2DF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BAB-899D-47A1-8E45-D5AE07FF420C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A10-5CCA-44DA-95AB-3B3F21F2DF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BAB-899D-47A1-8E45-D5AE07FF420C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A10-5CCA-44DA-95AB-3B3F21F2DF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BAB-899D-47A1-8E45-D5AE07FF420C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A10-5CCA-44DA-95AB-3B3F21F2DF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BAB-899D-47A1-8E45-D5AE07FF420C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93A10-5CCA-44DA-95AB-3B3F21F2DF5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BAB-899D-47A1-8E45-D5AE07FF420C}" type="datetimeFigureOut">
              <a:rPr lang="ko-KR" altLang="en-US" smtClean="0"/>
              <a:t>2017-08-17</a:t>
            </a:fld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993A10-5CCA-44DA-95AB-3B3F21F2DF5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F993A10-5CCA-44DA-95AB-3B3F21F2DF5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31CEBAB-899D-47A1-8E45-D5AE07FF420C}" type="datetimeFigureOut">
              <a:rPr lang="ko-KR" altLang="en-US" smtClean="0"/>
              <a:t>2017-08-17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1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1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1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1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1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1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1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1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www.law.go.kr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412776"/>
            <a:ext cx="51845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32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축사 건축 길라잡이</a:t>
            </a:r>
            <a:endParaRPr lang="en-US" altLang="ko-KR" sz="3200" dirty="0" smtClean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dist"/>
            <a:endParaRPr lang="en-US" altLang="ko-KR" dirty="0" smtClean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dist"/>
            <a:r>
              <a:rPr lang="en-US" altLang="ko-KR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err="1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축산인이</a:t>
            </a:r>
            <a:r>
              <a:rPr lang="ko-KR" altLang="en-US" dirty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알아두면 유익한 </a:t>
            </a:r>
            <a:r>
              <a:rPr lang="ko-KR" altLang="en-US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건축이야기</a:t>
            </a:r>
            <a:r>
              <a:rPr lang="en-US" altLang="ko-KR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endParaRPr lang="ko-KR" altLang="en-US" dirty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4738499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농협경제지주</a:t>
            </a:r>
            <a:endParaRPr lang="en-US" altLang="ko-KR" dirty="0" smtClean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dist"/>
            <a:r>
              <a:rPr lang="ko-KR" altLang="en-US" dirty="0" err="1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축산방역부</a:t>
            </a:r>
            <a:endParaRPr lang="en-US" altLang="ko-KR" dirty="0" smtClean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dist"/>
            <a:r>
              <a:rPr lang="ko-KR" altLang="en-US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정상수건축사</a:t>
            </a:r>
            <a:endParaRPr lang="ko-KR" altLang="en-US" dirty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35931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9</a:t>
            </a:fld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3685018" y="2412553"/>
            <a:ext cx="3335254" cy="3464719"/>
            <a:chOff x="3526144" y="2412553"/>
            <a:chExt cx="3335254" cy="3464719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6144" y="2412553"/>
              <a:ext cx="3335254" cy="31113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817282" y="5569495"/>
              <a:ext cx="9721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/>
                <a:t>경사지붕</a:t>
              </a:r>
              <a:endParaRPr lang="ko-KR" altLang="en-US" sz="1400" dirty="0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950615" y="1871246"/>
            <a:ext cx="2181225" cy="2205826"/>
            <a:chOff x="971600" y="1871246"/>
            <a:chExt cx="2181225" cy="2205826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600" y="2267322"/>
              <a:ext cx="2181225" cy="18097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07704" y="1871246"/>
              <a:ext cx="504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보</a:t>
              </a:r>
              <a:endParaRPr lang="ko-KR" altLang="en-US" sz="1100" dirty="0"/>
            </a:p>
          </p:txBody>
        </p:sp>
        <p:cxnSp>
          <p:nvCxnSpPr>
            <p:cNvPr id="12" name="직선 화살표 연결선 11"/>
            <p:cNvCxnSpPr/>
            <p:nvPr/>
          </p:nvCxnSpPr>
          <p:spPr>
            <a:xfrm flipV="1">
              <a:off x="1547664" y="1967141"/>
              <a:ext cx="360040" cy="76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1547664" y="1974835"/>
              <a:ext cx="0" cy="5527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547664" y="76470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지붕 만들기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5580112" y="2556569"/>
            <a:ext cx="2520280" cy="276999"/>
            <a:chOff x="5364088" y="2556569"/>
            <a:chExt cx="2520280" cy="276999"/>
          </a:xfrm>
        </p:grpSpPr>
        <p:sp>
          <p:nvSpPr>
            <p:cNvPr id="4" name="TextBox 3"/>
            <p:cNvSpPr txBox="1"/>
            <p:nvPr/>
          </p:nvSpPr>
          <p:spPr>
            <a:xfrm>
              <a:off x="7164288" y="2556569"/>
              <a:ext cx="720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smtClean="0"/>
                <a:t>모서리</a:t>
              </a:r>
              <a:endParaRPr lang="ko-KR" altLang="en-US" sz="1200" dirty="0"/>
            </a:p>
          </p:txBody>
        </p:sp>
        <p:sp>
          <p:nvSpPr>
            <p:cNvPr id="6" name="순서도: 연결자 5"/>
            <p:cNvSpPr/>
            <p:nvPr/>
          </p:nvSpPr>
          <p:spPr>
            <a:xfrm>
              <a:off x="5364088" y="2628577"/>
              <a:ext cx="57150" cy="57150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" name="직선 연결선 4"/>
            <p:cNvCxnSpPr/>
            <p:nvPr/>
          </p:nvCxnSpPr>
          <p:spPr>
            <a:xfrm>
              <a:off x="5364088" y="2672010"/>
              <a:ext cx="1800200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907704" y="126876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ko-KR" altLang="en-US" sz="1600" dirty="0" smtClean="0"/>
              <a:t>경사지붕이 유리한 점은</a:t>
            </a:r>
            <a:r>
              <a:rPr lang="en-US" altLang="ko-KR" sz="1600" dirty="0" smtClean="0"/>
              <a:t>?</a:t>
            </a:r>
            <a:endParaRPr lang="ko-KR" altLang="en-US" sz="1600" dirty="0"/>
          </a:p>
        </p:txBody>
      </p:sp>
      <p:cxnSp>
        <p:nvCxnSpPr>
          <p:cNvPr id="19" name="직선 연결선 18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96336" y="188640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건축학개론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862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10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2026518"/>
            <a:ext cx="3128963" cy="291465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2" y="793626"/>
            <a:ext cx="3895725" cy="2419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7664" y="76470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지붕 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얹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619672" y="1916832"/>
            <a:ext cx="1008112" cy="576064"/>
            <a:chOff x="1619672" y="1628800"/>
            <a:chExt cx="1008112" cy="576064"/>
          </a:xfrm>
        </p:grpSpPr>
        <p:cxnSp>
          <p:nvCxnSpPr>
            <p:cNvPr id="4" name="직선 연결선 3"/>
            <p:cNvCxnSpPr/>
            <p:nvPr/>
          </p:nvCxnSpPr>
          <p:spPr>
            <a:xfrm flipV="1">
              <a:off x="1691680" y="1772816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화살표 연결선 5"/>
            <p:cNvCxnSpPr/>
            <p:nvPr/>
          </p:nvCxnSpPr>
          <p:spPr>
            <a:xfrm>
              <a:off x="1691680" y="1772816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960017" y="1628800"/>
              <a:ext cx="6677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smtClean="0"/>
                <a:t>용마루</a:t>
              </a:r>
              <a:endParaRPr lang="ko-KR" altLang="en-US" sz="1200" dirty="0"/>
            </a:p>
          </p:txBody>
        </p:sp>
        <p:sp>
          <p:nvSpPr>
            <p:cNvPr id="11" name="타원 10"/>
            <p:cNvSpPr/>
            <p:nvPr/>
          </p:nvSpPr>
          <p:spPr>
            <a:xfrm flipV="1">
              <a:off x="1619672" y="2132856"/>
              <a:ext cx="72008" cy="7200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779" y="3573016"/>
            <a:ext cx="4289621" cy="29523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07704" y="126876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ko-KR" altLang="en-US" sz="1600" dirty="0" smtClean="0"/>
              <a:t>연속된 공간 만들기</a:t>
            </a:r>
            <a:endParaRPr lang="ko-KR" altLang="en-US" sz="1600" dirty="0"/>
          </a:p>
        </p:txBody>
      </p:sp>
      <p:sp>
        <p:nvSpPr>
          <p:cNvPr id="15" name="오른쪽 화살표 14"/>
          <p:cNvSpPr/>
          <p:nvPr/>
        </p:nvSpPr>
        <p:spPr>
          <a:xfrm>
            <a:off x="3491880" y="2276872"/>
            <a:ext cx="542024" cy="338766"/>
          </a:xfrm>
          <a:prstGeom prst="rightArrow">
            <a:avLst/>
          </a:prstGeom>
          <a:solidFill>
            <a:schemeClr val="accent1">
              <a:alpha val="43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오른쪽 화살표 15"/>
          <p:cNvSpPr/>
          <p:nvPr/>
        </p:nvSpPr>
        <p:spPr>
          <a:xfrm rot="5400000">
            <a:off x="5974192" y="3132621"/>
            <a:ext cx="542024" cy="338766"/>
          </a:xfrm>
          <a:prstGeom prst="rightArrow">
            <a:avLst/>
          </a:prstGeom>
          <a:solidFill>
            <a:schemeClr val="accent1">
              <a:alpha val="43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연결선 16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96336" y="188640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건축학개론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0587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11</a:t>
            </a:fld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-1" y="620688"/>
            <a:ext cx="8475195" cy="5904656"/>
            <a:chOff x="-1" y="620688"/>
            <a:chExt cx="8475195" cy="5904656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620688"/>
              <a:ext cx="8475195" cy="56886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96336" y="6271428"/>
              <a:ext cx="8640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©</a:t>
              </a:r>
              <a:r>
                <a:rPr lang="ko-KR" altLang="en-US" sz="1000" dirty="0" smtClean="0"/>
                <a:t>문화재청</a:t>
              </a:r>
              <a:endParaRPr lang="ko-KR" alt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14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76470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처마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524" y="1330846"/>
            <a:ext cx="4031465" cy="2818234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5231904" y="2445082"/>
            <a:ext cx="2076400" cy="276999"/>
            <a:chOff x="5231904" y="3031068"/>
            <a:chExt cx="2076400" cy="276999"/>
          </a:xfrm>
        </p:grpSpPr>
        <p:sp>
          <p:nvSpPr>
            <p:cNvPr id="6" name="TextBox 5"/>
            <p:cNvSpPr txBox="1"/>
            <p:nvPr/>
          </p:nvSpPr>
          <p:spPr>
            <a:xfrm>
              <a:off x="6588224" y="3031068"/>
              <a:ext cx="720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smtClean="0"/>
                <a:t>처</a:t>
              </a:r>
              <a:r>
                <a:rPr lang="ko-KR" altLang="en-US" sz="1200" dirty="0"/>
                <a:t>마</a:t>
              </a: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5231904" y="3146509"/>
              <a:ext cx="1428328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순서도: 연결자 7"/>
            <p:cNvSpPr/>
            <p:nvPr/>
          </p:nvSpPr>
          <p:spPr>
            <a:xfrm>
              <a:off x="5231904" y="3103076"/>
              <a:ext cx="57150" cy="57150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64" y="4221088"/>
            <a:ext cx="3347864" cy="222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221088"/>
            <a:ext cx="3312368" cy="2268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907704" y="126876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ko-KR" altLang="en-US" sz="1600" dirty="0" smtClean="0"/>
              <a:t>처마가 필요한 이유는</a:t>
            </a:r>
            <a:r>
              <a:rPr lang="en-US" altLang="ko-KR" sz="1600" dirty="0" smtClean="0"/>
              <a:t>?</a:t>
            </a:r>
            <a:endParaRPr lang="ko-KR" altLang="en-US" sz="1600" dirty="0"/>
          </a:p>
        </p:txBody>
      </p:sp>
      <p:cxnSp>
        <p:nvCxnSpPr>
          <p:cNvPr id="13" name="직선 연결선 12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96336" y="188640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건축학개론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16028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764704"/>
            <a:ext cx="370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지붕형태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83568" y="1639833"/>
            <a:ext cx="3190875" cy="2725271"/>
            <a:chOff x="683568" y="1639833"/>
            <a:chExt cx="3190875" cy="2725271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568" y="1898128"/>
              <a:ext cx="3190875" cy="2466976"/>
            </a:xfrm>
            <a:prstGeom prst="rect">
              <a:avLst/>
            </a:prstGeom>
          </p:spPr>
        </p:pic>
        <p:grpSp>
          <p:nvGrpSpPr>
            <p:cNvPr id="23" name="그룹 22"/>
            <p:cNvGrpSpPr/>
            <p:nvPr/>
          </p:nvGrpSpPr>
          <p:grpSpPr>
            <a:xfrm>
              <a:off x="1187624" y="1639833"/>
              <a:ext cx="1224136" cy="1285111"/>
              <a:chOff x="1619672" y="1855857"/>
              <a:chExt cx="1224136" cy="1285111"/>
            </a:xfrm>
          </p:grpSpPr>
          <p:grpSp>
            <p:nvGrpSpPr>
              <p:cNvPr id="17" name="그룹 16"/>
              <p:cNvGrpSpPr/>
              <p:nvPr/>
            </p:nvGrpSpPr>
            <p:grpSpPr>
              <a:xfrm>
                <a:off x="1619672" y="1999873"/>
                <a:ext cx="360040" cy="1141095"/>
                <a:chOff x="1619672" y="1999873"/>
                <a:chExt cx="360040" cy="1141095"/>
              </a:xfrm>
            </p:grpSpPr>
            <p:cxnSp>
              <p:nvCxnSpPr>
                <p:cNvPr id="14" name="직선 연결선 13"/>
                <p:cNvCxnSpPr/>
                <p:nvPr/>
              </p:nvCxnSpPr>
              <p:spPr>
                <a:xfrm flipV="1">
                  <a:off x="1619672" y="1999873"/>
                  <a:ext cx="0" cy="114109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직선 화살표 연결선 15"/>
                <p:cNvCxnSpPr/>
                <p:nvPr/>
              </p:nvCxnSpPr>
              <p:spPr>
                <a:xfrm>
                  <a:off x="1619672" y="1999873"/>
                  <a:ext cx="360040" cy="0"/>
                </a:xfrm>
                <a:prstGeom prst="straightConnector1">
                  <a:avLst/>
                </a:prstGeom>
                <a:ln w="12700">
                  <a:solidFill>
                    <a:srgbClr val="00B0F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/>
              <p:cNvSpPr txBox="1"/>
              <p:nvPr/>
            </p:nvSpPr>
            <p:spPr>
              <a:xfrm>
                <a:off x="1979712" y="1855857"/>
                <a:ext cx="8640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dirty="0" smtClean="0"/>
                  <a:t>풍판</a:t>
                </a:r>
                <a:endParaRPr lang="ko-KR" altLang="en-US" sz="1200" dirty="0"/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4716016" y="1639833"/>
            <a:ext cx="3276600" cy="2653263"/>
            <a:chOff x="4716016" y="1639833"/>
            <a:chExt cx="3276600" cy="2653263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873745"/>
              <a:ext cx="3276600" cy="2419351"/>
            </a:xfrm>
            <a:prstGeom prst="rect">
              <a:avLst/>
            </a:prstGeom>
          </p:spPr>
        </p:pic>
        <p:grpSp>
          <p:nvGrpSpPr>
            <p:cNvPr id="24" name="그룹 23"/>
            <p:cNvGrpSpPr/>
            <p:nvPr/>
          </p:nvGrpSpPr>
          <p:grpSpPr>
            <a:xfrm>
              <a:off x="5076056" y="1639833"/>
              <a:ext cx="1224136" cy="1285111"/>
              <a:chOff x="5220072" y="1855857"/>
              <a:chExt cx="1224136" cy="1285111"/>
            </a:xfrm>
          </p:grpSpPr>
          <p:grpSp>
            <p:nvGrpSpPr>
              <p:cNvPr id="18" name="그룹 17"/>
              <p:cNvGrpSpPr/>
              <p:nvPr/>
            </p:nvGrpSpPr>
            <p:grpSpPr>
              <a:xfrm>
                <a:off x="5220072" y="1999873"/>
                <a:ext cx="360040" cy="1141095"/>
                <a:chOff x="1619672" y="1999873"/>
                <a:chExt cx="360040" cy="1141095"/>
              </a:xfrm>
            </p:grpSpPr>
            <p:cxnSp>
              <p:nvCxnSpPr>
                <p:cNvPr id="19" name="직선 연결선 18"/>
                <p:cNvCxnSpPr/>
                <p:nvPr/>
              </p:nvCxnSpPr>
              <p:spPr>
                <a:xfrm flipV="1">
                  <a:off x="1619672" y="1999873"/>
                  <a:ext cx="0" cy="1141095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직선 화살표 연결선 19"/>
                <p:cNvCxnSpPr/>
                <p:nvPr/>
              </p:nvCxnSpPr>
              <p:spPr>
                <a:xfrm>
                  <a:off x="1619672" y="1999873"/>
                  <a:ext cx="360040" cy="0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/>
              <p:cNvSpPr txBox="1"/>
              <p:nvPr/>
            </p:nvSpPr>
            <p:spPr>
              <a:xfrm>
                <a:off x="5580112" y="1855857"/>
                <a:ext cx="8640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dirty="0" smtClean="0"/>
                  <a:t>눈썹지붕</a:t>
                </a:r>
                <a:endParaRPr lang="ko-KR" altLang="en-US" sz="1200" dirty="0"/>
              </a:p>
            </p:txBody>
          </p:sp>
        </p:grpSp>
      </p:grp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1"/>
          <a:stretch/>
        </p:blipFill>
        <p:spPr>
          <a:xfrm>
            <a:off x="467544" y="4440533"/>
            <a:ext cx="3672408" cy="220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440533"/>
            <a:ext cx="3356908" cy="2226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/>
          <p:cNvSpPr txBox="1"/>
          <p:nvPr/>
        </p:nvSpPr>
        <p:spPr>
          <a:xfrm>
            <a:off x="1907704" y="126876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ko-KR" altLang="en-US" sz="1600" dirty="0" err="1" smtClean="0"/>
              <a:t>박공부분에</a:t>
            </a:r>
            <a:r>
              <a:rPr lang="ko-KR" altLang="en-US" sz="1600" dirty="0" smtClean="0"/>
              <a:t> 대한 해결책은</a:t>
            </a:r>
            <a:r>
              <a:rPr lang="en-US" altLang="ko-KR" sz="1600" dirty="0" smtClean="0"/>
              <a:t>?</a:t>
            </a:r>
            <a:endParaRPr lang="ko-KR" altLang="en-US" sz="1600" dirty="0"/>
          </a:p>
        </p:txBody>
      </p:sp>
      <p:cxnSp>
        <p:nvCxnSpPr>
          <p:cNvPr id="28" name="직선 연결선 27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596336" y="188640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건축학개론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07859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1412776"/>
            <a:ext cx="63367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II.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축사건축프로세스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ko-KR" altLang="en-US" sz="2000" dirty="0"/>
              <a:t>내 손으로 지어볼까</a:t>
            </a:r>
            <a:r>
              <a:rPr lang="en-US" altLang="ko-KR" sz="2000" dirty="0"/>
              <a:t>…..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ko-KR" altLang="en-US" sz="2000" dirty="0"/>
              <a:t>약은 약사에게 진료는 의사에게</a:t>
            </a:r>
            <a:r>
              <a:rPr lang="en-US" altLang="ko-KR" sz="2000" dirty="0"/>
              <a:t>…(</a:t>
            </a:r>
            <a:r>
              <a:rPr lang="ko-KR" altLang="en-US" sz="2000" dirty="0"/>
              <a:t>설계는 </a:t>
            </a:r>
            <a:r>
              <a:rPr lang="en-US" altLang="ko-KR" sz="2000" dirty="0"/>
              <a:t>OOO</a:t>
            </a:r>
            <a:r>
              <a:rPr lang="ko-KR" altLang="en-US" sz="2000" dirty="0"/>
              <a:t>에게</a:t>
            </a:r>
            <a:r>
              <a:rPr lang="en-US" altLang="ko-KR" sz="2000" dirty="0" smtClean="0"/>
              <a:t>…)</a:t>
            </a:r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68531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54868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축사건축의 진행과정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2949335607"/>
              </p:ext>
            </p:extLst>
          </p:nvPr>
        </p:nvGraphicFramePr>
        <p:xfrm>
          <a:off x="2627784" y="1340768"/>
          <a:ext cx="338437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그룹 7"/>
          <p:cNvGrpSpPr/>
          <p:nvPr/>
        </p:nvGrpSpPr>
        <p:grpSpPr>
          <a:xfrm>
            <a:off x="827584" y="1828087"/>
            <a:ext cx="2160240" cy="4193201"/>
            <a:chOff x="1259632" y="1413953"/>
            <a:chExt cx="2376264" cy="4193201"/>
          </a:xfrm>
        </p:grpSpPr>
        <p:grpSp>
          <p:nvGrpSpPr>
            <p:cNvPr id="9" name="그룹 8"/>
            <p:cNvGrpSpPr/>
            <p:nvPr/>
          </p:nvGrpSpPr>
          <p:grpSpPr>
            <a:xfrm>
              <a:off x="1259632" y="1413953"/>
              <a:ext cx="1901011" cy="4193201"/>
              <a:chOff x="2604363" y="1053913"/>
              <a:chExt cx="1134222" cy="4193201"/>
            </a:xfrm>
          </p:grpSpPr>
          <p:sp>
            <p:nvSpPr>
              <p:cNvPr id="14" name="자유형 13"/>
              <p:cNvSpPr/>
              <p:nvPr/>
            </p:nvSpPr>
            <p:spPr>
              <a:xfrm>
                <a:off x="2613075" y="1053913"/>
                <a:ext cx="893512" cy="419320"/>
              </a:xfrm>
              <a:custGeom>
                <a:avLst/>
                <a:gdLst>
                  <a:gd name="connsiteX0" fmla="*/ 0 w 893512"/>
                  <a:gd name="connsiteY0" fmla="*/ 41932 h 419320"/>
                  <a:gd name="connsiteX1" fmla="*/ 41932 w 893512"/>
                  <a:gd name="connsiteY1" fmla="*/ 0 h 419320"/>
                  <a:gd name="connsiteX2" fmla="*/ 851580 w 893512"/>
                  <a:gd name="connsiteY2" fmla="*/ 0 h 419320"/>
                  <a:gd name="connsiteX3" fmla="*/ 893512 w 893512"/>
                  <a:gd name="connsiteY3" fmla="*/ 41932 h 419320"/>
                  <a:gd name="connsiteX4" fmla="*/ 893512 w 893512"/>
                  <a:gd name="connsiteY4" fmla="*/ 377388 h 419320"/>
                  <a:gd name="connsiteX5" fmla="*/ 851580 w 893512"/>
                  <a:gd name="connsiteY5" fmla="*/ 419320 h 419320"/>
                  <a:gd name="connsiteX6" fmla="*/ 41932 w 893512"/>
                  <a:gd name="connsiteY6" fmla="*/ 419320 h 419320"/>
                  <a:gd name="connsiteX7" fmla="*/ 0 w 893512"/>
                  <a:gd name="connsiteY7" fmla="*/ 377388 h 419320"/>
                  <a:gd name="connsiteX8" fmla="*/ 0 w 893512"/>
                  <a:gd name="connsiteY8" fmla="*/ 41932 h 41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12" h="419320">
                    <a:moveTo>
                      <a:pt x="0" y="41932"/>
                    </a:moveTo>
                    <a:cubicBezTo>
                      <a:pt x="0" y="18774"/>
                      <a:pt x="18774" y="0"/>
                      <a:pt x="41932" y="0"/>
                    </a:cubicBezTo>
                    <a:lnTo>
                      <a:pt x="851580" y="0"/>
                    </a:lnTo>
                    <a:cubicBezTo>
                      <a:pt x="874738" y="0"/>
                      <a:pt x="893512" y="18774"/>
                      <a:pt x="893512" y="41932"/>
                    </a:cubicBezTo>
                    <a:lnTo>
                      <a:pt x="893512" y="377388"/>
                    </a:lnTo>
                    <a:cubicBezTo>
                      <a:pt x="893512" y="400546"/>
                      <a:pt x="874738" y="419320"/>
                      <a:pt x="851580" y="419320"/>
                    </a:cubicBezTo>
                    <a:lnTo>
                      <a:pt x="41932" y="419320"/>
                    </a:lnTo>
                    <a:cubicBezTo>
                      <a:pt x="18774" y="419320"/>
                      <a:pt x="0" y="400546"/>
                      <a:pt x="0" y="377388"/>
                    </a:cubicBezTo>
                    <a:lnTo>
                      <a:pt x="0" y="41932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92D050"/>
                </a:solidFill>
              </a:ln>
            </p:spPr>
            <p:style>
              <a:lnRef idx="3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621" tIns="65621" rIns="65621" bIns="65621" numCol="1" spcCol="1270" anchor="ctr" anchorCtr="0">
                <a:noAutofit/>
              </a:bodyPr>
              <a:lstStyle/>
              <a:p>
                <a:pPr lvl="0" algn="ctr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400" kern="1200" dirty="0" smtClean="0">
                    <a:solidFill>
                      <a:schemeClr val="tx1"/>
                    </a:solidFill>
                  </a:rPr>
                  <a:t>축사가능부지 확인</a:t>
                </a:r>
                <a:endParaRPr lang="ko-KR" altLang="en-US" sz="1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자유형 15"/>
              <p:cNvSpPr/>
              <p:nvPr/>
            </p:nvSpPr>
            <p:spPr>
              <a:xfrm>
                <a:off x="2613075" y="2311873"/>
                <a:ext cx="893512" cy="419320"/>
              </a:xfrm>
              <a:custGeom>
                <a:avLst/>
                <a:gdLst>
                  <a:gd name="connsiteX0" fmla="*/ 0 w 893512"/>
                  <a:gd name="connsiteY0" fmla="*/ 41932 h 419320"/>
                  <a:gd name="connsiteX1" fmla="*/ 41932 w 893512"/>
                  <a:gd name="connsiteY1" fmla="*/ 0 h 419320"/>
                  <a:gd name="connsiteX2" fmla="*/ 851580 w 893512"/>
                  <a:gd name="connsiteY2" fmla="*/ 0 h 419320"/>
                  <a:gd name="connsiteX3" fmla="*/ 893512 w 893512"/>
                  <a:gd name="connsiteY3" fmla="*/ 41932 h 419320"/>
                  <a:gd name="connsiteX4" fmla="*/ 893512 w 893512"/>
                  <a:gd name="connsiteY4" fmla="*/ 377388 h 419320"/>
                  <a:gd name="connsiteX5" fmla="*/ 851580 w 893512"/>
                  <a:gd name="connsiteY5" fmla="*/ 419320 h 419320"/>
                  <a:gd name="connsiteX6" fmla="*/ 41932 w 893512"/>
                  <a:gd name="connsiteY6" fmla="*/ 419320 h 419320"/>
                  <a:gd name="connsiteX7" fmla="*/ 0 w 893512"/>
                  <a:gd name="connsiteY7" fmla="*/ 377388 h 419320"/>
                  <a:gd name="connsiteX8" fmla="*/ 0 w 893512"/>
                  <a:gd name="connsiteY8" fmla="*/ 41932 h 41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12" h="419320">
                    <a:moveTo>
                      <a:pt x="0" y="41932"/>
                    </a:moveTo>
                    <a:cubicBezTo>
                      <a:pt x="0" y="18774"/>
                      <a:pt x="18774" y="0"/>
                      <a:pt x="41932" y="0"/>
                    </a:cubicBezTo>
                    <a:lnTo>
                      <a:pt x="851580" y="0"/>
                    </a:lnTo>
                    <a:cubicBezTo>
                      <a:pt x="874738" y="0"/>
                      <a:pt x="893512" y="18774"/>
                      <a:pt x="893512" y="41932"/>
                    </a:cubicBezTo>
                    <a:lnTo>
                      <a:pt x="893512" y="377388"/>
                    </a:lnTo>
                    <a:cubicBezTo>
                      <a:pt x="893512" y="400546"/>
                      <a:pt x="874738" y="419320"/>
                      <a:pt x="851580" y="419320"/>
                    </a:cubicBezTo>
                    <a:lnTo>
                      <a:pt x="41932" y="419320"/>
                    </a:lnTo>
                    <a:cubicBezTo>
                      <a:pt x="18774" y="419320"/>
                      <a:pt x="0" y="400546"/>
                      <a:pt x="0" y="377388"/>
                    </a:cubicBezTo>
                    <a:lnTo>
                      <a:pt x="0" y="41932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92D050"/>
                </a:solidFill>
              </a:ln>
            </p:spPr>
            <p:style>
              <a:lnRef idx="3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621" tIns="65621" rIns="65621" bIns="65621" numCol="1" spcCol="1270" anchor="ctr" anchorCtr="0">
                <a:noAutofit/>
              </a:bodyPr>
              <a:lstStyle/>
              <a:p>
                <a:pPr lvl="0" algn="ctr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400" kern="1200" dirty="0" err="1" smtClean="0">
                    <a:solidFill>
                      <a:schemeClr val="tx1"/>
                    </a:solidFill>
                  </a:rPr>
                  <a:t>건축주</a:t>
                </a:r>
                <a:r>
                  <a:rPr lang="en-US" altLang="ko-KR" sz="1400" kern="1200" dirty="0" smtClean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kern="1200" dirty="0" smtClean="0">
                    <a:solidFill>
                      <a:schemeClr val="tx1"/>
                    </a:solidFill>
                  </a:rPr>
                  <a:t>농가</a:t>
                </a:r>
                <a:r>
                  <a:rPr lang="en-US" altLang="ko-KR" sz="1400" kern="1200" dirty="0" smtClean="0">
                    <a:solidFill>
                      <a:schemeClr val="tx1"/>
                    </a:solidFill>
                  </a:rPr>
                  <a:t>)</a:t>
                </a:r>
                <a:endParaRPr lang="ko-KR" altLang="en-US" sz="1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자유형 16"/>
              <p:cNvSpPr/>
              <p:nvPr/>
            </p:nvSpPr>
            <p:spPr>
              <a:xfrm>
                <a:off x="2604363" y="2937673"/>
                <a:ext cx="1134222" cy="419320"/>
              </a:xfrm>
              <a:custGeom>
                <a:avLst/>
                <a:gdLst>
                  <a:gd name="connsiteX0" fmla="*/ 0 w 893512"/>
                  <a:gd name="connsiteY0" fmla="*/ 41932 h 419320"/>
                  <a:gd name="connsiteX1" fmla="*/ 41932 w 893512"/>
                  <a:gd name="connsiteY1" fmla="*/ 0 h 419320"/>
                  <a:gd name="connsiteX2" fmla="*/ 851580 w 893512"/>
                  <a:gd name="connsiteY2" fmla="*/ 0 h 419320"/>
                  <a:gd name="connsiteX3" fmla="*/ 893512 w 893512"/>
                  <a:gd name="connsiteY3" fmla="*/ 41932 h 419320"/>
                  <a:gd name="connsiteX4" fmla="*/ 893512 w 893512"/>
                  <a:gd name="connsiteY4" fmla="*/ 377388 h 419320"/>
                  <a:gd name="connsiteX5" fmla="*/ 851580 w 893512"/>
                  <a:gd name="connsiteY5" fmla="*/ 419320 h 419320"/>
                  <a:gd name="connsiteX6" fmla="*/ 41932 w 893512"/>
                  <a:gd name="connsiteY6" fmla="*/ 419320 h 419320"/>
                  <a:gd name="connsiteX7" fmla="*/ 0 w 893512"/>
                  <a:gd name="connsiteY7" fmla="*/ 377388 h 419320"/>
                  <a:gd name="connsiteX8" fmla="*/ 0 w 893512"/>
                  <a:gd name="connsiteY8" fmla="*/ 41932 h 41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12" h="419320">
                    <a:moveTo>
                      <a:pt x="0" y="41932"/>
                    </a:moveTo>
                    <a:cubicBezTo>
                      <a:pt x="0" y="18774"/>
                      <a:pt x="18774" y="0"/>
                      <a:pt x="41932" y="0"/>
                    </a:cubicBezTo>
                    <a:lnTo>
                      <a:pt x="851580" y="0"/>
                    </a:lnTo>
                    <a:cubicBezTo>
                      <a:pt x="874738" y="0"/>
                      <a:pt x="893512" y="18774"/>
                      <a:pt x="893512" y="41932"/>
                    </a:cubicBezTo>
                    <a:lnTo>
                      <a:pt x="893512" y="377388"/>
                    </a:lnTo>
                    <a:cubicBezTo>
                      <a:pt x="893512" y="400546"/>
                      <a:pt x="874738" y="419320"/>
                      <a:pt x="851580" y="419320"/>
                    </a:cubicBezTo>
                    <a:lnTo>
                      <a:pt x="41932" y="419320"/>
                    </a:lnTo>
                    <a:cubicBezTo>
                      <a:pt x="18774" y="419320"/>
                      <a:pt x="0" y="400546"/>
                      <a:pt x="0" y="377388"/>
                    </a:cubicBezTo>
                    <a:lnTo>
                      <a:pt x="0" y="41932"/>
                    </a:lnTo>
                    <a:close/>
                  </a:path>
                </a:pathLst>
              </a:custGeom>
              <a:ln>
                <a:solidFill>
                  <a:srgbClr val="92D050"/>
                </a:solidFill>
              </a:ln>
            </p:spPr>
            <p:style>
              <a:lnRef idx="3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621" tIns="65621" rIns="65621" bIns="65621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1400" kern="1200" dirty="0" smtClean="0">
                    <a:solidFill>
                      <a:schemeClr val="tx1"/>
                    </a:solidFill>
                  </a:rPr>
                  <a:t> 1.</a:t>
                </a:r>
                <a:r>
                  <a:rPr lang="ko-KR" altLang="en-US" sz="1400" kern="1200" dirty="0" smtClean="0">
                    <a:solidFill>
                      <a:schemeClr val="tx1"/>
                    </a:solidFill>
                  </a:rPr>
                  <a:t>연면적</a:t>
                </a:r>
                <a:r>
                  <a:rPr lang="en-US" altLang="ko-KR" sz="1400" kern="1200" dirty="0" smtClean="0">
                    <a:solidFill>
                      <a:schemeClr val="tx1"/>
                    </a:solidFill>
                  </a:rPr>
                  <a:t>400</a:t>
                </a:r>
                <a:r>
                  <a:rPr lang="ko-KR" altLang="en-US" sz="1400" dirty="0" smtClean="0">
                    <a:solidFill>
                      <a:schemeClr val="tx1"/>
                    </a:solidFill>
                  </a:rPr>
                  <a:t>㎡</a:t>
                </a:r>
                <a:r>
                  <a:rPr lang="ko-KR" altLang="en-US" sz="1400" kern="1200" dirty="0" smtClean="0">
                    <a:solidFill>
                      <a:schemeClr val="tx1"/>
                    </a:solidFill>
                  </a:rPr>
                  <a:t>이하</a:t>
                </a:r>
                <a:r>
                  <a:rPr lang="en-US" altLang="ko-KR" sz="1400" kern="1200" dirty="0" smtClean="0">
                    <a:solidFill>
                      <a:schemeClr val="tx1"/>
                    </a:solidFill>
                  </a:rPr>
                  <a:t>2.</a:t>
                </a:r>
                <a:r>
                  <a:rPr lang="ko-KR" altLang="en-US" sz="1400" kern="1200" dirty="0" smtClean="0">
                    <a:solidFill>
                      <a:schemeClr val="tx1"/>
                    </a:solidFill>
                  </a:rPr>
                  <a:t>표준설계도이용</a:t>
                </a:r>
                <a:endParaRPr lang="ko-KR" altLang="en-US" sz="14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자유형 18"/>
              <p:cNvSpPr/>
              <p:nvPr/>
            </p:nvSpPr>
            <p:spPr>
              <a:xfrm>
                <a:off x="2613075" y="4198814"/>
                <a:ext cx="893512" cy="419320"/>
              </a:xfrm>
              <a:custGeom>
                <a:avLst/>
                <a:gdLst>
                  <a:gd name="connsiteX0" fmla="*/ 0 w 893512"/>
                  <a:gd name="connsiteY0" fmla="*/ 41932 h 419320"/>
                  <a:gd name="connsiteX1" fmla="*/ 41932 w 893512"/>
                  <a:gd name="connsiteY1" fmla="*/ 0 h 419320"/>
                  <a:gd name="connsiteX2" fmla="*/ 851580 w 893512"/>
                  <a:gd name="connsiteY2" fmla="*/ 0 h 419320"/>
                  <a:gd name="connsiteX3" fmla="*/ 893512 w 893512"/>
                  <a:gd name="connsiteY3" fmla="*/ 41932 h 419320"/>
                  <a:gd name="connsiteX4" fmla="*/ 893512 w 893512"/>
                  <a:gd name="connsiteY4" fmla="*/ 377388 h 419320"/>
                  <a:gd name="connsiteX5" fmla="*/ 851580 w 893512"/>
                  <a:gd name="connsiteY5" fmla="*/ 419320 h 419320"/>
                  <a:gd name="connsiteX6" fmla="*/ 41932 w 893512"/>
                  <a:gd name="connsiteY6" fmla="*/ 419320 h 419320"/>
                  <a:gd name="connsiteX7" fmla="*/ 0 w 893512"/>
                  <a:gd name="connsiteY7" fmla="*/ 377388 h 419320"/>
                  <a:gd name="connsiteX8" fmla="*/ 0 w 893512"/>
                  <a:gd name="connsiteY8" fmla="*/ 41932 h 41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12" h="419320">
                    <a:moveTo>
                      <a:pt x="0" y="41932"/>
                    </a:moveTo>
                    <a:cubicBezTo>
                      <a:pt x="0" y="18774"/>
                      <a:pt x="18774" y="0"/>
                      <a:pt x="41932" y="0"/>
                    </a:cubicBezTo>
                    <a:lnTo>
                      <a:pt x="851580" y="0"/>
                    </a:lnTo>
                    <a:cubicBezTo>
                      <a:pt x="874738" y="0"/>
                      <a:pt x="893512" y="18774"/>
                      <a:pt x="893512" y="41932"/>
                    </a:cubicBezTo>
                    <a:lnTo>
                      <a:pt x="893512" y="377388"/>
                    </a:lnTo>
                    <a:cubicBezTo>
                      <a:pt x="893512" y="400546"/>
                      <a:pt x="874738" y="419320"/>
                      <a:pt x="851580" y="419320"/>
                    </a:cubicBezTo>
                    <a:lnTo>
                      <a:pt x="41932" y="419320"/>
                    </a:lnTo>
                    <a:cubicBezTo>
                      <a:pt x="18774" y="419320"/>
                      <a:pt x="0" y="400546"/>
                      <a:pt x="0" y="377388"/>
                    </a:cubicBezTo>
                    <a:lnTo>
                      <a:pt x="0" y="41932"/>
                    </a:lnTo>
                    <a:close/>
                  </a:path>
                </a:pathLst>
              </a:custGeom>
              <a:ln>
                <a:solidFill>
                  <a:srgbClr val="92D050"/>
                </a:solidFill>
              </a:ln>
            </p:spPr>
            <p:style>
              <a:lnRef idx="3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621" tIns="65621" rIns="65621" bIns="65621" numCol="1" spcCol="1270" anchor="ctr" anchorCtr="0">
                <a:noAutofit/>
              </a:bodyPr>
              <a:lstStyle/>
              <a:p>
                <a:pPr algn="ctr" defTabSz="622300">
                  <a:lnSpc>
                    <a:spcPct val="50000"/>
                  </a:lnSpc>
                  <a:spcBef>
                    <a:spcPct val="0"/>
                  </a:spcBef>
                </a:pPr>
                <a:r>
                  <a:rPr lang="en-US" altLang="ko-KR" sz="1300" kern="1200" dirty="0" smtClean="0">
                    <a:solidFill>
                      <a:schemeClr val="tx1"/>
                    </a:solidFill>
                  </a:rPr>
                  <a:t>200</a:t>
                </a:r>
                <a:r>
                  <a:rPr lang="ko-KR" altLang="en-US" sz="1400" dirty="0" smtClean="0">
                    <a:solidFill>
                      <a:schemeClr val="tx1"/>
                    </a:solidFill>
                  </a:rPr>
                  <a:t>㎡</a:t>
                </a:r>
                <a:r>
                  <a:rPr lang="ko-KR" altLang="en-US" sz="1300" kern="1200" dirty="0" smtClean="0">
                    <a:solidFill>
                      <a:schemeClr val="tx1"/>
                    </a:solidFill>
                  </a:rPr>
                  <a:t>이하</a:t>
                </a:r>
                <a:r>
                  <a:rPr lang="en-US" altLang="ko-KR" sz="1300" kern="1200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 lvl="0" algn="ctr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300" kern="1200" dirty="0" smtClean="0">
                    <a:solidFill>
                      <a:schemeClr val="tx1"/>
                    </a:solidFill>
                  </a:rPr>
                  <a:t>농가작성가능</a:t>
                </a:r>
                <a:endParaRPr lang="ko-KR" altLang="en-US" sz="1300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자유형 19"/>
              <p:cNvSpPr/>
              <p:nvPr/>
            </p:nvSpPr>
            <p:spPr>
              <a:xfrm>
                <a:off x="2613075" y="4827794"/>
                <a:ext cx="893512" cy="419320"/>
              </a:xfrm>
              <a:custGeom>
                <a:avLst/>
                <a:gdLst>
                  <a:gd name="connsiteX0" fmla="*/ 0 w 893512"/>
                  <a:gd name="connsiteY0" fmla="*/ 41932 h 419320"/>
                  <a:gd name="connsiteX1" fmla="*/ 41932 w 893512"/>
                  <a:gd name="connsiteY1" fmla="*/ 0 h 419320"/>
                  <a:gd name="connsiteX2" fmla="*/ 851580 w 893512"/>
                  <a:gd name="connsiteY2" fmla="*/ 0 h 419320"/>
                  <a:gd name="connsiteX3" fmla="*/ 893512 w 893512"/>
                  <a:gd name="connsiteY3" fmla="*/ 41932 h 419320"/>
                  <a:gd name="connsiteX4" fmla="*/ 893512 w 893512"/>
                  <a:gd name="connsiteY4" fmla="*/ 377388 h 419320"/>
                  <a:gd name="connsiteX5" fmla="*/ 851580 w 893512"/>
                  <a:gd name="connsiteY5" fmla="*/ 419320 h 419320"/>
                  <a:gd name="connsiteX6" fmla="*/ 41932 w 893512"/>
                  <a:gd name="connsiteY6" fmla="*/ 419320 h 419320"/>
                  <a:gd name="connsiteX7" fmla="*/ 0 w 893512"/>
                  <a:gd name="connsiteY7" fmla="*/ 377388 h 419320"/>
                  <a:gd name="connsiteX8" fmla="*/ 0 w 893512"/>
                  <a:gd name="connsiteY8" fmla="*/ 41932 h 41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12" h="419320">
                    <a:moveTo>
                      <a:pt x="0" y="41932"/>
                    </a:moveTo>
                    <a:cubicBezTo>
                      <a:pt x="0" y="18774"/>
                      <a:pt x="18774" y="0"/>
                      <a:pt x="41932" y="0"/>
                    </a:cubicBezTo>
                    <a:lnTo>
                      <a:pt x="851580" y="0"/>
                    </a:lnTo>
                    <a:cubicBezTo>
                      <a:pt x="874738" y="0"/>
                      <a:pt x="893512" y="18774"/>
                      <a:pt x="893512" y="41932"/>
                    </a:cubicBezTo>
                    <a:lnTo>
                      <a:pt x="893512" y="377388"/>
                    </a:lnTo>
                    <a:cubicBezTo>
                      <a:pt x="893512" y="400546"/>
                      <a:pt x="874738" y="419320"/>
                      <a:pt x="851580" y="419320"/>
                    </a:cubicBezTo>
                    <a:lnTo>
                      <a:pt x="41932" y="419320"/>
                    </a:lnTo>
                    <a:cubicBezTo>
                      <a:pt x="18774" y="419320"/>
                      <a:pt x="0" y="400546"/>
                      <a:pt x="0" y="377388"/>
                    </a:cubicBezTo>
                    <a:lnTo>
                      <a:pt x="0" y="41932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92D050"/>
                </a:solidFill>
              </a:ln>
            </p:spPr>
            <p:style>
              <a:lnRef idx="3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621" tIns="65621" rIns="65621" bIns="65621" numCol="1" spcCol="1270" anchor="ctr" anchorCtr="0">
                <a:noAutofit/>
              </a:bodyPr>
              <a:lstStyle/>
              <a:p>
                <a:pPr lvl="0" algn="ctr" defTabSz="6223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400" kern="1200" dirty="0" smtClean="0">
                    <a:solidFill>
                      <a:schemeClr val="tx1"/>
                    </a:solidFill>
                  </a:rPr>
                  <a:t>시장</a:t>
                </a:r>
                <a:r>
                  <a:rPr lang="en-US" altLang="ko-KR" sz="1400" kern="1200" dirty="0" smtClean="0">
                    <a:solidFill>
                      <a:schemeClr val="tx1"/>
                    </a:solidFill>
                  </a:rPr>
                  <a:t>,</a:t>
                </a:r>
                <a:r>
                  <a:rPr lang="ko-KR" altLang="en-US" sz="1400" kern="1200" dirty="0" smtClean="0">
                    <a:solidFill>
                      <a:schemeClr val="tx1"/>
                    </a:solidFill>
                  </a:rPr>
                  <a:t>군수</a:t>
                </a:r>
                <a:endParaRPr lang="ko-KR" altLang="en-US" sz="1400" kern="12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0" name="직선 연결선 9"/>
            <p:cNvCxnSpPr/>
            <p:nvPr/>
          </p:nvCxnSpPr>
          <p:spPr>
            <a:xfrm>
              <a:off x="2915816" y="1623613"/>
              <a:ext cx="72008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2915816" y="2924944"/>
              <a:ext cx="72008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2915816" y="4798329"/>
              <a:ext cx="72008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그룹 38"/>
          <p:cNvGrpSpPr/>
          <p:nvPr/>
        </p:nvGrpSpPr>
        <p:grpSpPr>
          <a:xfrm>
            <a:off x="5652120" y="1808995"/>
            <a:ext cx="2736304" cy="3564221"/>
            <a:chOff x="5652120" y="1196752"/>
            <a:chExt cx="2736304" cy="3564221"/>
          </a:xfrm>
        </p:grpSpPr>
        <p:grpSp>
          <p:nvGrpSpPr>
            <p:cNvPr id="22" name="그룹 21"/>
            <p:cNvGrpSpPr/>
            <p:nvPr/>
          </p:nvGrpSpPr>
          <p:grpSpPr>
            <a:xfrm>
              <a:off x="5652120" y="1196752"/>
              <a:ext cx="2736304" cy="3564221"/>
              <a:chOff x="5148064" y="1413953"/>
              <a:chExt cx="2520280" cy="3564221"/>
            </a:xfrm>
          </p:grpSpPr>
          <p:grpSp>
            <p:nvGrpSpPr>
              <p:cNvPr id="23" name="그룹 22"/>
              <p:cNvGrpSpPr/>
              <p:nvPr/>
            </p:nvGrpSpPr>
            <p:grpSpPr>
              <a:xfrm>
                <a:off x="6012160" y="1413953"/>
                <a:ext cx="1656184" cy="3564221"/>
                <a:chOff x="6780828" y="1053913"/>
                <a:chExt cx="902223" cy="3564221"/>
              </a:xfrm>
            </p:grpSpPr>
            <p:sp>
              <p:nvSpPr>
                <p:cNvPr id="28" name="자유형 27"/>
                <p:cNvSpPr/>
                <p:nvPr/>
              </p:nvSpPr>
              <p:spPr>
                <a:xfrm>
                  <a:off x="6789539" y="1053913"/>
                  <a:ext cx="893512" cy="419320"/>
                </a:xfrm>
                <a:custGeom>
                  <a:avLst/>
                  <a:gdLst>
                    <a:gd name="connsiteX0" fmla="*/ 0 w 893512"/>
                    <a:gd name="connsiteY0" fmla="*/ 41932 h 419320"/>
                    <a:gd name="connsiteX1" fmla="*/ 41932 w 893512"/>
                    <a:gd name="connsiteY1" fmla="*/ 0 h 419320"/>
                    <a:gd name="connsiteX2" fmla="*/ 851580 w 893512"/>
                    <a:gd name="connsiteY2" fmla="*/ 0 h 419320"/>
                    <a:gd name="connsiteX3" fmla="*/ 893512 w 893512"/>
                    <a:gd name="connsiteY3" fmla="*/ 41932 h 419320"/>
                    <a:gd name="connsiteX4" fmla="*/ 893512 w 893512"/>
                    <a:gd name="connsiteY4" fmla="*/ 377388 h 419320"/>
                    <a:gd name="connsiteX5" fmla="*/ 851580 w 893512"/>
                    <a:gd name="connsiteY5" fmla="*/ 419320 h 419320"/>
                    <a:gd name="connsiteX6" fmla="*/ 41932 w 893512"/>
                    <a:gd name="connsiteY6" fmla="*/ 419320 h 419320"/>
                    <a:gd name="connsiteX7" fmla="*/ 0 w 893512"/>
                    <a:gd name="connsiteY7" fmla="*/ 377388 h 419320"/>
                    <a:gd name="connsiteX8" fmla="*/ 0 w 893512"/>
                    <a:gd name="connsiteY8" fmla="*/ 41932 h 4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3512" h="419320">
                      <a:moveTo>
                        <a:pt x="0" y="41932"/>
                      </a:moveTo>
                      <a:cubicBezTo>
                        <a:pt x="0" y="18774"/>
                        <a:pt x="18774" y="0"/>
                        <a:pt x="41932" y="0"/>
                      </a:cubicBezTo>
                      <a:lnTo>
                        <a:pt x="851580" y="0"/>
                      </a:lnTo>
                      <a:cubicBezTo>
                        <a:pt x="874738" y="0"/>
                        <a:pt x="893512" y="18774"/>
                        <a:pt x="893512" y="41932"/>
                      </a:cubicBezTo>
                      <a:lnTo>
                        <a:pt x="893512" y="377388"/>
                      </a:lnTo>
                      <a:cubicBezTo>
                        <a:pt x="893512" y="400546"/>
                        <a:pt x="874738" y="419320"/>
                        <a:pt x="851580" y="419320"/>
                      </a:cubicBezTo>
                      <a:lnTo>
                        <a:pt x="41932" y="419320"/>
                      </a:lnTo>
                      <a:cubicBezTo>
                        <a:pt x="18774" y="419320"/>
                        <a:pt x="0" y="400546"/>
                        <a:pt x="0" y="377388"/>
                      </a:cubicBezTo>
                      <a:lnTo>
                        <a:pt x="0" y="41932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dk2">
                      <a:shade val="80000"/>
                      <a:hueOff val="0"/>
                      <a:satOff val="0"/>
                      <a:lumOff val="0"/>
                      <a:alpha val="59000"/>
                    </a:schemeClr>
                  </a:solidFill>
                </a:ln>
              </p:spPr>
              <p:style>
                <a:lnRef idx="3">
                  <a:schemeClr val="dk2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2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5621" tIns="65621" rIns="65621" bIns="65621" numCol="1" spcCol="1270" anchor="ctr" anchorCtr="0">
                  <a:noAutofit/>
                </a:bodyPr>
                <a:lstStyle/>
                <a:p>
                  <a:pPr lvl="0" algn="ctr" defTabSz="62230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400" kern="1200" dirty="0" err="1" smtClean="0">
                      <a:solidFill>
                        <a:schemeClr val="tx1"/>
                      </a:solidFill>
                    </a:rPr>
                    <a:t>토지이용계획확인원</a:t>
                  </a:r>
                  <a:endParaRPr lang="ko-KR" altLang="en-US" sz="1400" kern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자유형 29"/>
                <p:cNvSpPr/>
                <p:nvPr/>
              </p:nvSpPr>
              <p:spPr>
                <a:xfrm>
                  <a:off x="6789539" y="2311873"/>
                  <a:ext cx="893512" cy="419320"/>
                </a:xfrm>
                <a:custGeom>
                  <a:avLst/>
                  <a:gdLst>
                    <a:gd name="connsiteX0" fmla="*/ 0 w 893512"/>
                    <a:gd name="connsiteY0" fmla="*/ 41932 h 419320"/>
                    <a:gd name="connsiteX1" fmla="*/ 41932 w 893512"/>
                    <a:gd name="connsiteY1" fmla="*/ 0 h 419320"/>
                    <a:gd name="connsiteX2" fmla="*/ 851580 w 893512"/>
                    <a:gd name="connsiteY2" fmla="*/ 0 h 419320"/>
                    <a:gd name="connsiteX3" fmla="*/ 893512 w 893512"/>
                    <a:gd name="connsiteY3" fmla="*/ 41932 h 419320"/>
                    <a:gd name="connsiteX4" fmla="*/ 893512 w 893512"/>
                    <a:gd name="connsiteY4" fmla="*/ 377388 h 419320"/>
                    <a:gd name="connsiteX5" fmla="*/ 851580 w 893512"/>
                    <a:gd name="connsiteY5" fmla="*/ 419320 h 419320"/>
                    <a:gd name="connsiteX6" fmla="*/ 41932 w 893512"/>
                    <a:gd name="connsiteY6" fmla="*/ 419320 h 419320"/>
                    <a:gd name="connsiteX7" fmla="*/ 0 w 893512"/>
                    <a:gd name="connsiteY7" fmla="*/ 377388 h 419320"/>
                    <a:gd name="connsiteX8" fmla="*/ 0 w 893512"/>
                    <a:gd name="connsiteY8" fmla="*/ 41932 h 4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3512" h="419320">
                      <a:moveTo>
                        <a:pt x="0" y="41932"/>
                      </a:moveTo>
                      <a:cubicBezTo>
                        <a:pt x="0" y="18774"/>
                        <a:pt x="18774" y="0"/>
                        <a:pt x="41932" y="0"/>
                      </a:cubicBezTo>
                      <a:lnTo>
                        <a:pt x="851580" y="0"/>
                      </a:lnTo>
                      <a:cubicBezTo>
                        <a:pt x="874738" y="0"/>
                        <a:pt x="893512" y="18774"/>
                        <a:pt x="893512" y="41932"/>
                      </a:cubicBezTo>
                      <a:lnTo>
                        <a:pt x="893512" y="377388"/>
                      </a:lnTo>
                      <a:cubicBezTo>
                        <a:pt x="893512" y="400546"/>
                        <a:pt x="874738" y="419320"/>
                        <a:pt x="851580" y="419320"/>
                      </a:cubicBezTo>
                      <a:lnTo>
                        <a:pt x="41932" y="419320"/>
                      </a:lnTo>
                      <a:cubicBezTo>
                        <a:pt x="18774" y="419320"/>
                        <a:pt x="0" y="400546"/>
                        <a:pt x="0" y="377388"/>
                      </a:cubicBezTo>
                      <a:lnTo>
                        <a:pt x="0" y="41932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dk2">
                      <a:shade val="80000"/>
                      <a:hueOff val="0"/>
                      <a:satOff val="0"/>
                      <a:lumOff val="0"/>
                      <a:alpha val="59000"/>
                    </a:schemeClr>
                  </a:solidFill>
                </a:ln>
              </p:spPr>
              <p:style>
                <a:lnRef idx="3">
                  <a:schemeClr val="dk2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2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5621" tIns="65621" rIns="65621" bIns="65621" numCol="1" spcCol="1270" anchor="ctr" anchorCtr="0">
                  <a:noAutofit/>
                </a:bodyPr>
                <a:lstStyle/>
                <a:p>
                  <a:pPr lvl="0" algn="ctr" defTabSz="62230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400" kern="1200" dirty="0" smtClean="0">
                      <a:solidFill>
                        <a:schemeClr val="tx1"/>
                      </a:solidFill>
                    </a:rPr>
                    <a:t>건축사</a:t>
                  </a:r>
                  <a:endParaRPr lang="ko-KR" altLang="en-US" sz="1400" kern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자유형 30"/>
                <p:cNvSpPr/>
                <p:nvPr/>
              </p:nvSpPr>
              <p:spPr>
                <a:xfrm>
                  <a:off x="6780828" y="2937673"/>
                  <a:ext cx="893512" cy="492504"/>
                </a:xfrm>
                <a:custGeom>
                  <a:avLst/>
                  <a:gdLst>
                    <a:gd name="connsiteX0" fmla="*/ 0 w 893512"/>
                    <a:gd name="connsiteY0" fmla="*/ 41932 h 419320"/>
                    <a:gd name="connsiteX1" fmla="*/ 41932 w 893512"/>
                    <a:gd name="connsiteY1" fmla="*/ 0 h 419320"/>
                    <a:gd name="connsiteX2" fmla="*/ 851580 w 893512"/>
                    <a:gd name="connsiteY2" fmla="*/ 0 h 419320"/>
                    <a:gd name="connsiteX3" fmla="*/ 893512 w 893512"/>
                    <a:gd name="connsiteY3" fmla="*/ 41932 h 419320"/>
                    <a:gd name="connsiteX4" fmla="*/ 893512 w 893512"/>
                    <a:gd name="connsiteY4" fmla="*/ 377388 h 419320"/>
                    <a:gd name="connsiteX5" fmla="*/ 851580 w 893512"/>
                    <a:gd name="connsiteY5" fmla="*/ 419320 h 419320"/>
                    <a:gd name="connsiteX6" fmla="*/ 41932 w 893512"/>
                    <a:gd name="connsiteY6" fmla="*/ 419320 h 419320"/>
                    <a:gd name="connsiteX7" fmla="*/ 0 w 893512"/>
                    <a:gd name="connsiteY7" fmla="*/ 377388 h 419320"/>
                    <a:gd name="connsiteX8" fmla="*/ 0 w 893512"/>
                    <a:gd name="connsiteY8" fmla="*/ 41932 h 4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3512" h="419320">
                      <a:moveTo>
                        <a:pt x="0" y="41932"/>
                      </a:moveTo>
                      <a:cubicBezTo>
                        <a:pt x="0" y="18774"/>
                        <a:pt x="18774" y="0"/>
                        <a:pt x="41932" y="0"/>
                      </a:cubicBezTo>
                      <a:lnTo>
                        <a:pt x="851580" y="0"/>
                      </a:lnTo>
                      <a:cubicBezTo>
                        <a:pt x="874738" y="0"/>
                        <a:pt x="893512" y="18774"/>
                        <a:pt x="893512" y="41932"/>
                      </a:cubicBezTo>
                      <a:lnTo>
                        <a:pt x="893512" y="377388"/>
                      </a:lnTo>
                      <a:cubicBezTo>
                        <a:pt x="893512" y="400546"/>
                        <a:pt x="874738" y="419320"/>
                        <a:pt x="851580" y="419320"/>
                      </a:cubicBezTo>
                      <a:lnTo>
                        <a:pt x="41932" y="419320"/>
                      </a:lnTo>
                      <a:cubicBezTo>
                        <a:pt x="18774" y="419320"/>
                        <a:pt x="0" y="400546"/>
                        <a:pt x="0" y="377388"/>
                      </a:cubicBezTo>
                      <a:lnTo>
                        <a:pt x="0" y="41932"/>
                      </a:lnTo>
                      <a:close/>
                    </a:path>
                  </a:pathLst>
                </a:custGeom>
                <a:ln>
                  <a:solidFill>
                    <a:schemeClr val="dk2">
                      <a:shade val="80000"/>
                      <a:hueOff val="0"/>
                      <a:satOff val="0"/>
                      <a:lumOff val="0"/>
                      <a:alpha val="59000"/>
                    </a:schemeClr>
                  </a:solidFill>
                </a:ln>
              </p:spPr>
              <p:style>
                <a:lnRef idx="3">
                  <a:schemeClr val="dk2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2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5621" tIns="65621" rIns="65621" bIns="65621" numCol="1" spcCol="1270" anchor="ctr" anchorCtr="0">
                  <a:noAutofit/>
                </a:bodyPr>
                <a:lstStyle/>
                <a:p>
                  <a:pPr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altLang="ko-KR" sz="1400" kern="1200" dirty="0" smtClean="0">
                      <a:solidFill>
                        <a:schemeClr val="tx1"/>
                      </a:solidFill>
                    </a:rPr>
                    <a:t>1.</a:t>
                  </a:r>
                  <a:r>
                    <a:rPr lang="ko-KR" altLang="en-US" sz="1400" kern="1200" dirty="0" smtClean="0">
                      <a:solidFill>
                        <a:schemeClr val="tx1"/>
                      </a:solidFill>
                    </a:rPr>
                    <a:t>연면적</a:t>
                  </a:r>
                  <a:r>
                    <a:rPr lang="en-US" altLang="ko-KR" sz="1400" kern="1200" dirty="0" smtClean="0">
                      <a:solidFill>
                        <a:schemeClr val="tx1"/>
                      </a:solidFill>
                    </a:rPr>
                    <a:t>400</a:t>
                  </a:r>
                  <a:r>
                    <a:rPr lang="ko-KR" altLang="en-US" sz="1400" dirty="0" smtClean="0">
                      <a:solidFill>
                        <a:schemeClr val="tx1"/>
                      </a:solidFill>
                    </a:rPr>
                    <a:t>㎡</a:t>
                  </a:r>
                  <a:r>
                    <a:rPr lang="ko-KR" altLang="en-US" sz="1400" kern="1200" dirty="0" smtClean="0">
                      <a:solidFill>
                        <a:schemeClr val="tx1"/>
                      </a:solidFill>
                    </a:rPr>
                    <a:t>초과</a:t>
                  </a:r>
                  <a:endParaRPr lang="en-US" altLang="ko-KR" sz="1400" kern="1200" dirty="0" smtClean="0">
                    <a:solidFill>
                      <a:schemeClr val="tx1"/>
                    </a:solidFill>
                  </a:endParaRPr>
                </a:p>
                <a:p>
                  <a:pPr lvl="0" algn="ctr" defTabSz="62230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altLang="ko-KR" sz="1400" dirty="0" smtClean="0">
                      <a:solidFill>
                        <a:schemeClr val="tx1"/>
                      </a:solidFill>
                    </a:rPr>
                    <a:t>2.</a:t>
                  </a:r>
                  <a:r>
                    <a:rPr lang="ko-KR" altLang="en-US" sz="1400" dirty="0" smtClean="0">
                      <a:solidFill>
                        <a:schemeClr val="tx1"/>
                      </a:solidFill>
                    </a:rPr>
                    <a:t>표준설계도 미사용</a:t>
                  </a:r>
                  <a:endParaRPr lang="ko-KR" altLang="en-US" sz="1400" kern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자유형 32"/>
                <p:cNvSpPr/>
                <p:nvPr/>
              </p:nvSpPr>
              <p:spPr>
                <a:xfrm>
                  <a:off x="6789539" y="4150257"/>
                  <a:ext cx="893512" cy="467877"/>
                </a:xfrm>
                <a:custGeom>
                  <a:avLst/>
                  <a:gdLst>
                    <a:gd name="connsiteX0" fmla="*/ 0 w 893512"/>
                    <a:gd name="connsiteY0" fmla="*/ 41932 h 419320"/>
                    <a:gd name="connsiteX1" fmla="*/ 41932 w 893512"/>
                    <a:gd name="connsiteY1" fmla="*/ 0 h 419320"/>
                    <a:gd name="connsiteX2" fmla="*/ 851580 w 893512"/>
                    <a:gd name="connsiteY2" fmla="*/ 0 h 419320"/>
                    <a:gd name="connsiteX3" fmla="*/ 893512 w 893512"/>
                    <a:gd name="connsiteY3" fmla="*/ 41932 h 419320"/>
                    <a:gd name="connsiteX4" fmla="*/ 893512 w 893512"/>
                    <a:gd name="connsiteY4" fmla="*/ 377388 h 419320"/>
                    <a:gd name="connsiteX5" fmla="*/ 851580 w 893512"/>
                    <a:gd name="connsiteY5" fmla="*/ 419320 h 419320"/>
                    <a:gd name="connsiteX6" fmla="*/ 41932 w 893512"/>
                    <a:gd name="connsiteY6" fmla="*/ 419320 h 419320"/>
                    <a:gd name="connsiteX7" fmla="*/ 0 w 893512"/>
                    <a:gd name="connsiteY7" fmla="*/ 377388 h 419320"/>
                    <a:gd name="connsiteX8" fmla="*/ 0 w 893512"/>
                    <a:gd name="connsiteY8" fmla="*/ 41932 h 4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3512" h="419320">
                      <a:moveTo>
                        <a:pt x="0" y="41932"/>
                      </a:moveTo>
                      <a:cubicBezTo>
                        <a:pt x="0" y="18774"/>
                        <a:pt x="18774" y="0"/>
                        <a:pt x="41932" y="0"/>
                      </a:cubicBezTo>
                      <a:lnTo>
                        <a:pt x="851580" y="0"/>
                      </a:lnTo>
                      <a:cubicBezTo>
                        <a:pt x="874738" y="0"/>
                        <a:pt x="893512" y="18774"/>
                        <a:pt x="893512" y="41932"/>
                      </a:cubicBezTo>
                      <a:lnTo>
                        <a:pt x="893512" y="377388"/>
                      </a:lnTo>
                      <a:cubicBezTo>
                        <a:pt x="893512" y="400546"/>
                        <a:pt x="874738" y="419320"/>
                        <a:pt x="851580" y="419320"/>
                      </a:cubicBezTo>
                      <a:lnTo>
                        <a:pt x="41932" y="419320"/>
                      </a:lnTo>
                      <a:cubicBezTo>
                        <a:pt x="18774" y="419320"/>
                        <a:pt x="0" y="400546"/>
                        <a:pt x="0" y="377388"/>
                      </a:cubicBezTo>
                      <a:lnTo>
                        <a:pt x="0" y="41932"/>
                      </a:lnTo>
                      <a:close/>
                    </a:path>
                  </a:pathLst>
                </a:custGeom>
                <a:ln>
                  <a:solidFill>
                    <a:schemeClr val="dk2">
                      <a:shade val="80000"/>
                      <a:hueOff val="0"/>
                      <a:satOff val="0"/>
                      <a:lumOff val="0"/>
                      <a:alpha val="59000"/>
                    </a:schemeClr>
                  </a:solidFill>
                </a:ln>
              </p:spPr>
              <p:style>
                <a:lnRef idx="3">
                  <a:schemeClr val="dk2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2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5621" tIns="65621" rIns="65621" bIns="65621" numCol="1" spcCol="1270" anchor="ctr" anchorCtr="0">
                  <a:noAutofit/>
                </a:bodyPr>
                <a:lstStyle/>
                <a:p>
                  <a:pPr lvl="0" algn="ctr" defTabSz="62230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300" kern="1200" dirty="0" smtClean="0">
                      <a:solidFill>
                        <a:schemeClr val="tx1"/>
                      </a:solidFill>
                    </a:rPr>
                    <a:t>관련법 기준에 의한</a:t>
                  </a:r>
                  <a:endParaRPr lang="en-US" altLang="ko-KR" sz="1300" kern="1200" dirty="0" smtClean="0">
                    <a:solidFill>
                      <a:schemeClr val="tx1"/>
                    </a:solidFill>
                  </a:endParaRPr>
                </a:p>
                <a:p>
                  <a:pPr lvl="0" algn="ctr" defTabSz="62230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ko-KR" altLang="en-US" sz="1300" kern="1200" dirty="0" smtClean="0">
                      <a:solidFill>
                        <a:schemeClr val="tx1"/>
                      </a:solidFill>
                    </a:rPr>
                    <a:t>도면작성</a:t>
                  </a:r>
                  <a:endParaRPr lang="ko-KR" altLang="en-US" sz="1300" kern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4" name="직선 연결선 23"/>
              <p:cNvCxnSpPr/>
              <p:nvPr/>
            </p:nvCxnSpPr>
            <p:spPr>
              <a:xfrm>
                <a:off x="5148064" y="1628800"/>
                <a:ext cx="720080" cy="0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/>
              <p:cNvCxnSpPr/>
              <p:nvPr/>
            </p:nvCxnSpPr>
            <p:spPr>
              <a:xfrm>
                <a:off x="5148064" y="2930131"/>
                <a:ext cx="720080" cy="0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직선 연결선 37"/>
            <p:cNvCxnSpPr/>
            <p:nvPr/>
          </p:nvCxnSpPr>
          <p:spPr>
            <a:xfrm>
              <a:off x="5652120" y="4581128"/>
              <a:ext cx="781801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15</a:t>
            </a:fld>
            <a:endParaRPr lang="ko-KR" altLang="en-US" dirty="0"/>
          </a:p>
        </p:txBody>
      </p:sp>
      <p:cxnSp>
        <p:nvCxnSpPr>
          <p:cNvPr id="4" name="직선 연결선 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68670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866036"/>
            <a:ext cx="76328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dirty="0" smtClean="0"/>
              <a:t>-</a:t>
            </a:r>
            <a:r>
              <a:rPr lang="ko-KR" altLang="en-US" b="1" dirty="0" smtClean="0"/>
              <a:t>축사 부지 선택</a:t>
            </a:r>
            <a:endParaRPr lang="en-US" altLang="ko-KR" b="1" dirty="0" smtClean="0"/>
          </a:p>
          <a:p>
            <a:pPr marL="285750" indent="-285750" fontAlgn="base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dirty="0" smtClean="0">
                <a:latin typeface="+mn-ea"/>
              </a:rPr>
              <a:t>축사부지로 어떤 곳이 좋은지</a:t>
            </a:r>
            <a:r>
              <a:rPr lang="en-US" altLang="ko-KR" dirty="0" smtClean="0">
                <a:latin typeface="+mn-ea"/>
              </a:rPr>
              <a:t>….</a:t>
            </a:r>
          </a:p>
          <a:p>
            <a:pPr marL="342900" indent="-342900" fontAlgn="base">
              <a:lnSpc>
                <a:spcPct val="150000"/>
              </a:lnSpc>
              <a:buFont typeface="+mj-ea"/>
              <a:buAutoNum type="circleNumDbPlain"/>
            </a:pPr>
            <a:r>
              <a:rPr lang="ko-KR" altLang="en-US" dirty="0" smtClean="0">
                <a:latin typeface="+mn-ea"/>
              </a:rPr>
              <a:t>지형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사방이 트인 약간 돌출된 곳</a:t>
            </a:r>
            <a:r>
              <a:rPr lang="en-US" altLang="ko-KR" dirty="0" smtClean="0">
                <a:latin typeface="+mn-ea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16</a:t>
            </a:fld>
            <a:endParaRPr lang="ko-KR" altLang="en-US" dirty="0"/>
          </a:p>
        </p:txBody>
      </p:sp>
      <p:cxnSp>
        <p:nvCxnSpPr>
          <p:cNvPr id="8" name="직선 연결선 7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3758461"/>
            <a:ext cx="7632848" cy="462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 smtClean="0"/>
              <a:t>② </a:t>
            </a:r>
            <a:r>
              <a:rPr lang="ko-KR" altLang="en-US" dirty="0" smtClean="0">
                <a:latin typeface="+mn-ea"/>
              </a:rPr>
              <a:t>방위 </a:t>
            </a:r>
            <a:r>
              <a:rPr lang="en-US" altLang="ko-KR" dirty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남향</a:t>
            </a:r>
            <a:endParaRPr lang="en-US" altLang="ko-KR" dirty="0">
              <a:latin typeface="+mn-ea"/>
            </a:endParaRPr>
          </a:p>
        </p:txBody>
      </p:sp>
      <p:grpSp>
        <p:nvGrpSpPr>
          <p:cNvPr id="56" name="그룹 55"/>
          <p:cNvGrpSpPr/>
          <p:nvPr/>
        </p:nvGrpSpPr>
        <p:grpSpPr>
          <a:xfrm>
            <a:off x="1331640" y="2152650"/>
            <a:ext cx="6300700" cy="1337325"/>
            <a:chOff x="1331640" y="2152650"/>
            <a:chExt cx="6300700" cy="1337325"/>
          </a:xfrm>
        </p:grpSpPr>
        <p:sp>
          <p:nvSpPr>
            <p:cNvPr id="7" name="자유형 6"/>
            <p:cNvSpPr/>
            <p:nvPr/>
          </p:nvSpPr>
          <p:spPr>
            <a:xfrm>
              <a:off x="1695450" y="2152650"/>
              <a:ext cx="5029200" cy="1276350"/>
            </a:xfrm>
            <a:custGeom>
              <a:avLst/>
              <a:gdLst>
                <a:gd name="connsiteX0" fmla="*/ 0 w 5029200"/>
                <a:gd name="connsiteY0" fmla="*/ 923925 h 1276350"/>
                <a:gd name="connsiteX1" fmla="*/ 0 w 5029200"/>
                <a:gd name="connsiteY1" fmla="*/ 923925 h 1276350"/>
                <a:gd name="connsiteX2" fmla="*/ 0 w 5029200"/>
                <a:gd name="connsiteY2" fmla="*/ 1276350 h 1276350"/>
                <a:gd name="connsiteX3" fmla="*/ 5029200 w 5029200"/>
                <a:gd name="connsiteY3" fmla="*/ 1276350 h 1276350"/>
                <a:gd name="connsiteX4" fmla="*/ 5029200 w 5029200"/>
                <a:gd name="connsiteY4" fmla="*/ 619125 h 1276350"/>
                <a:gd name="connsiteX5" fmla="*/ 4781550 w 5029200"/>
                <a:gd name="connsiteY5" fmla="*/ 438150 h 1276350"/>
                <a:gd name="connsiteX6" fmla="*/ 4638675 w 5029200"/>
                <a:gd name="connsiteY6" fmla="*/ 323850 h 1276350"/>
                <a:gd name="connsiteX7" fmla="*/ 4533900 w 5029200"/>
                <a:gd name="connsiteY7" fmla="*/ 133350 h 1276350"/>
                <a:gd name="connsiteX8" fmla="*/ 4314825 w 5029200"/>
                <a:gd name="connsiteY8" fmla="*/ 0 h 1276350"/>
                <a:gd name="connsiteX9" fmla="*/ 4133850 w 5029200"/>
                <a:gd name="connsiteY9" fmla="*/ 152400 h 1276350"/>
                <a:gd name="connsiteX10" fmla="*/ 3943350 w 5029200"/>
                <a:gd name="connsiteY10" fmla="*/ 476250 h 1276350"/>
                <a:gd name="connsiteX11" fmla="*/ 3676650 w 5029200"/>
                <a:gd name="connsiteY11" fmla="*/ 704850 h 1276350"/>
                <a:gd name="connsiteX12" fmla="*/ 2171700 w 5029200"/>
                <a:gd name="connsiteY12" fmla="*/ 790575 h 1276350"/>
                <a:gd name="connsiteX13" fmla="*/ 2009775 w 5029200"/>
                <a:gd name="connsiteY13" fmla="*/ 857250 h 1276350"/>
                <a:gd name="connsiteX14" fmla="*/ 1543050 w 5029200"/>
                <a:gd name="connsiteY14" fmla="*/ 1009650 h 1276350"/>
                <a:gd name="connsiteX15" fmla="*/ 1000125 w 5029200"/>
                <a:gd name="connsiteY15" fmla="*/ 1019175 h 1276350"/>
                <a:gd name="connsiteX16" fmla="*/ 381000 w 5029200"/>
                <a:gd name="connsiteY16" fmla="*/ 1019175 h 1276350"/>
                <a:gd name="connsiteX17" fmla="*/ 0 w 5029200"/>
                <a:gd name="connsiteY17" fmla="*/ 923925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29200" h="1276350">
                  <a:moveTo>
                    <a:pt x="0" y="923925"/>
                  </a:moveTo>
                  <a:lnTo>
                    <a:pt x="0" y="923925"/>
                  </a:lnTo>
                  <a:lnTo>
                    <a:pt x="0" y="1276350"/>
                  </a:lnTo>
                  <a:lnTo>
                    <a:pt x="5029200" y="1276350"/>
                  </a:lnTo>
                  <a:lnTo>
                    <a:pt x="5029200" y="619125"/>
                  </a:lnTo>
                  <a:lnTo>
                    <a:pt x="4781550" y="438150"/>
                  </a:lnTo>
                  <a:lnTo>
                    <a:pt x="4638675" y="323850"/>
                  </a:lnTo>
                  <a:lnTo>
                    <a:pt x="4533900" y="133350"/>
                  </a:lnTo>
                  <a:lnTo>
                    <a:pt x="4314825" y="0"/>
                  </a:lnTo>
                  <a:lnTo>
                    <a:pt x="4133850" y="152400"/>
                  </a:lnTo>
                  <a:lnTo>
                    <a:pt x="3943350" y="476250"/>
                  </a:lnTo>
                  <a:lnTo>
                    <a:pt x="3676650" y="704850"/>
                  </a:lnTo>
                  <a:lnTo>
                    <a:pt x="2171700" y="790575"/>
                  </a:lnTo>
                  <a:lnTo>
                    <a:pt x="2009775" y="857250"/>
                  </a:lnTo>
                  <a:lnTo>
                    <a:pt x="1543050" y="1009650"/>
                  </a:lnTo>
                  <a:lnTo>
                    <a:pt x="1000125" y="1019175"/>
                  </a:lnTo>
                  <a:lnTo>
                    <a:pt x="381000" y="1019175"/>
                  </a:lnTo>
                  <a:lnTo>
                    <a:pt x="0" y="923925"/>
                  </a:lnTo>
                  <a:close/>
                </a:path>
              </a:pathLst>
            </a:custGeom>
            <a:solidFill>
              <a:srgbClr val="FFC000">
                <a:alpha val="4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04248" y="3212976"/>
              <a:ext cx="828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smtClean="0"/>
                <a:t>축사부지</a:t>
              </a:r>
              <a:endParaRPr lang="ko-KR" altLang="en-US" sz="1200" dirty="0"/>
            </a:p>
          </p:txBody>
        </p:sp>
        <p:sp>
          <p:nvSpPr>
            <p:cNvPr id="12" name="타원 11"/>
            <p:cNvSpPr/>
            <p:nvPr/>
          </p:nvSpPr>
          <p:spPr>
            <a:xfrm>
              <a:off x="1331640" y="2276872"/>
              <a:ext cx="216024" cy="216024"/>
            </a:xfrm>
            <a:prstGeom prst="ellipse">
              <a:avLst/>
            </a:prstGeom>
            <a:solidFill>
              <a:srgbClr val="FFFF00">
                <a:alpha val="69000"/>
              </a:srgbClr>
            </a:solidFill>
            <a:ln>
              <a:solidFill>
                <a:srgbClr val="FF0000">
                  <a:alpha val="70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 smtClean="0"/>
                <a:t>ㅍ</a:t>
              </a:r>
              <a:endParaRPr lang="ko-KR" alt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39752" y="2863969"/>
              <a:ext cx="828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저지대</a:t>
              </a:r>
              <a:endParaRPr lang="ko-KR" altLang="en-US" sz="11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67944" y="2575937"/>
              <a:ext cx="10081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완만경사지</a:t>
              </a:r>
              <a:endParaRPr lang="ko-KR" altLang="en-US" sz="11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28184" y="2276872"/>
              <a:ext cx="828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북향지역</a:t>
              </a:r>
              <a:endParaRPr lang="ko-KR" altLang="en-US" sz="1100" dirty="0"/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827584" y="4221088"/>
            <a:ext cx="6480720" cy="2072843"/>
            <a:chOff x="827584" y="4221088"/>
            <a:chExt cx="6480720" cy="2072843"/>
          </a:xfrm>
        </p:grpSpPr>
        <p:sp>
          <p:nvSpPr>
            <p:cNvPr id="55" name="자유형 54"/>
            <p:cNvSpPr/>
            <p:nvPr/>
          </p:nvSpPr>
          <p:spPr>
            <a:xfrm>
              <a:off x="6042355" y="4864608"/>
              <a:ext cx="977917" cy="1082650"/>
            </a:xfrm>
            <a:custGeom>
              <a:avLst/>
              <a:gdLst>
                <a:gd name="connsiteX0" fmla="*/ 0 w 1002183"/>
                <a:gd name="connsiteY0" fmla="*/ 36576 h 1082650"/>
                <a:gd name="connsiteX1" fmla="*/ 43891 w 1002183"/>
                <a:gd name="connsiteY1" fmla="*/ 0 h 1082650"/>
                <a:gd name="connsiteX2" fmla="*/ 1002183 w 1002183"/>
                <a:gd name="connsiteY2" fmla="*/ 453542 h 1082650"/>
                <a:gd name="connsiteX3" fmla="*/ 994867 w 1002183"/>
                <a:gd name="connsiteY3" fmla="*/ 1075334 h 1082650"/>
                <a:gd name="connsiteX4" fmla="*/ 468173 w 1002183"/>
                <a:gd name="connsiteY4" fmla="*/ 1082650 h 1082650"/>
                <a:gd name="connsiteX5" fmla="*/ 0 w 1002183"/>
                <a:gd name="connsiteY5" fmla="*/ 36576 h 108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183" h="1082650">
                  <a:moveTo>
                    <a:pt x="0" y="36576"/>
                  </a:moveTo>
                  <a:lnTo>
                    <a:pt x="43891" y="0"/>
                  </a:lnTo>
                  <a:lnTo>
                    <a:pt x="1002183" y="453542"/>
                  </a:lnTo>
                  <a:cubicBezTo>
                    <a:pt x="999744" y="660806"/>
                    <a:pt x="997306" y="868070"/>
                    <a:pt x="994867" y="1075334"/>
                  </a:cubicBezTo>
                  <a:lnTo>
                    <a:pt x="468173" y="1082650"/>
                  </a:lnTo>
                  <a:lnTo>
                    <a:pt x="0" y="3657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자유형 53"/>
            <p:cNvSpPr/>
            <p:nvPr/>
          </p:nvSpPr>
          <p:spPr>
            <a:xfrm>
              <a:off x="5158596" y="5020574"/>
              <a:ext cx="992038" cy="923026"/>
            </a:xfrm>
            <a:custGeom>
              <a:avLst/>
              <a:gdLst>
                <a:gd name="connsiteX0" fmla="*/ 0 w 992038"/>
                <a:gd name="connsiteY0" fmla="*/ 267418 h 923026"/>
                <a:gd name="connsiteX1" fmla="*/ 577970 w 992038"/>
                <a:gd name="connsiteY1" fmla="*/ 0 h 923026"/>
                <a:gd name="connsiteX2" fmla="*/ 992038 w 992038"/>
                <a:gd name="connsiteY2" fmla="*/ 923026 h 923026"/>
                <a:gd name="connsiteX3" fmla="*/ 258793 w 992038"/>
                <a:gd name="connsiteY3" fmla="*/ 923026 h 923026"/>
                <a:gd name="connsiteX4" fmla="*/ 0 w 992038"/>
                <a:gd name="connsiteY4" fmla="*/ 267418 h 92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2038" h="923026">
                  <a:moveTo>
                    <a:pt x="0" y="267418"/>
                  </a:moveTo>
                  <a:lnTo>
                    <a:pt x="577970" y="0"/>
                  </a:lnTo>
                  <a:lnTo>
                    <a:pt x="992038" y="923026"/>
                  </a:lnTo>
                  <a:lnTo>
                    <a:pt x="258793" y="923026"/>
                  </a:lnTo>
                  <a:lnTo>
                    <a:pt x="0" y="2674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자유형 45"/>
            <p:cNvSpPr/>
            <p:nvPr/>
          </p:nvSpPr>
          <p:spPr>
            <a:xfrm>
              <a:off x="2622430" y="4865298"/>
              <a:ext cx="948906" cy="871268"/>
            </a:xfrm>
            <a:custGeom>
              <a:avLst/>
              <a:gdLst>
                <a:gd name="connsiteX0" fmla="*/ 0 w 948906"/>
                <a:gd name="connsiteY0" fmla="*/ 0 h 871268"/>
                <a:gd name="connsiteX1" fmla="*/ 948906 w 948906"/>
                <a:gd name="connsiteY1" fmla="*/ 871268 h 871268"/>
                <a:gd name="connsiteX2" fmla="*/ 940279 w 948906"/>
                <a:gd name="connsiteY2" fmla="*/ 431321 h 871268"/>
                <a:gd name="connsiteX3" fmla="*/ 0 w 948906"/>
                <a:gd name="connsiteY3" fmla="*/ 0 h 87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906" h="871268">
                  <a:moveTo>
                    <a:pt x="0" y="0"/>
                  </a:moveTo>
                  <a:lnTo>
                    <a:pt x="948906" y="871268"/>
                  </a:lnTo>
                  <a:lnTo>
                    <a:pt x="940279" y="4313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자유형 43"/>
            <p:cNvSpPr/>
            <p:nvPr/>
          </p:nvSpPr>
          <p:spPr>
            <a:xfrm>
              <a:off x="1690777" y="5020574"/>
              <a:ext cx="1587261" cy="948905"/>
            </a:xfrm>
            <a:custGeom>
              <a:avLst/>
              <a:gdLst>
                <a:gd name="connsiteX0" fmla="*/ 577970 w 1587261"/>
                <a:gd name="connsiteY0" fmla="*/ 0 h 948905"/>
                <a:gd name="connsiteX1" fmla="*/ 0 w 1587261"/>
                <a:gd name="connsiteY1" fmla="*/ 276045 h 948905"/>
                <a:gd name="connsiteX2" fmla="*/ 741872 w 1587261"/>
                <a:gd name="connsiteY2" fmla="*/ 948905 h 948905"/>
                <a:gd name="connsiteX3" fmla="*/ 1587261 w 1587261"/>
                <a:gd name="connsiteY3" fmla="*/ 940279 h 948905"/>
                <a:gd name="connsiteX4" fmla="*/ 577970 w 1587261"/>
                <a:gd name="connsiteY4" fmla="*/ 0 h 94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261" h="948905">
                  <a:moveTo>
                    <a:pt x="577970" y="0"/>
                  </a:moveTo>
                  <a:lnTo>
                    <a:pt x="0" y="276045"/>
                  </a:lnTo>
                  <a:lnTo>
                    <a:pt x="741872" y="948905"/>
                  </a:lnTo>
                  <a:lnTo>
                    <a:pt x="1587261" y="940279"/>
                  </a:lnTo>
                  <a:lnTo>
                    <a:pt x="57797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1403648" y="4869160"/>
              <a:ext cx="2448272" cy="1103447"/>
              <a:chOff x="5508104" y="2348879"/>
              <a:chExt cx="2448272" cy="1103447"/>
            </a:xfrm>
          </p:grpSpPr>
          <p:sp>
            <p:nvSpPr>
              <p:cNvPr id="20" name="자유형 19"/>
              <p:cNvSpPr/>
              <p:nvPr/>
            </p:nvSpPr>
            <p:spPr>
              <a:xfrm>
                <a:off x="5796136" y="2348879"/>
                <a:ext cx="1872208" cy="1103447"/>
              </a:xfrm>
              <a:custGeom>
                <a:avLst/>
                <a:gdLst>
                  <a:gd name="connsiteX0" fmla="*/ 0 w 1110343"/>
                  <a:gd name="connsiteY0" fmla="*/ 1408923 h 1436915"/>
                  <a:gd name="connsiteX1" fmla="*/ 0 w 1110343"/>
                  <a:gd name="connsiteY1" fmla="*/ 550506 h 1436915"/>
                  <a:gd name="connsiteX2" fmla="*/ 550506 w 1110343"/>
                  <a:gd name="connsiteY2" fmla="*/ 0 h 1436915"/>
                  <a:gd name="connsiteX3" fmla="*/ 1110343 w 1110343"/>
                  <a:gd name="connsiteY3" fmla="*/ 559837 h 1436915"/>
                  <a:gd name="connsiteX4" fmla="*/ 1110343 w 1110343"/>
                  <a:gd name="connsiteY4" fmla="*/ 1436915 h 1436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0343" h="1436915">
                    <a:moveTo>
                      <a:pt x="0" y="1408923"/>
                    </a:moveTo>
                    <a:lnTo>
                      <a:pt x="0" y="550506"/>
                    </a:lnTo>
                    <a:lnTo>
                      <a:pt x="550506" y="0"/>
                    </a:lnTo>
                    <a:lnTo>
                      <a:pt x="1110343" y="559837"/>
                    </a:lnTo>
                    <a:lnTo>
                      <a:pt x="1110343" y="1436915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1" name="직선 연결선 20"/>
              <p:cNvCxnSpPr/>
              <p:nvPr/>
            </p:nvCxnSpPr>
            <p:spPr>
              <a:xfrm>
                <a:off x="5508104" y="3429000"/>
                <a:ext cx="2448272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그룹 25"/>
            <p:cNvGrpSpPr/>
            <p:nvPr/>
          </p:nvGrpSpPr>
          <p:grpSpPr>
            <a:xfrm>
              <a:off x="4860032" y="4869160"/>
              <a:ext cx="2448272" cy="1103447"/>
              <a:chOff x="5508104" y="2348879"/>
              <a:chExt cx="2448272" cy="1103447"/>
            </a:xfrm>
          </p:grpSpPr>
          <p:sp>
            <p:nvSpPr>
              <p:cNvPr id="27" name="자유형 26"/>
              <p:cNvSpPr/>
              <p:nvPr/>
            </p:nvSpPr>
            <p:spPr>
              <a:xfrm>
                <a:off x="5796136" y="2348879"/>
                <a:ext cx="1872208" cy="1103447"/>
              </a:xfrm>
              <a:custGeom>
                <a:avLst/>
                <a:gdLst>
                  <a:gd name="connsiteX0" fmla="*/ 0 w 1110343"/>
                  <a:gd name="connsiteY0" fmla="*/ 1408923 h 1436915"/>
                  <a:gd name="connsiteX1" fmla="*/ 0 w 1110343"/>
                  <a:gd name="connsiteY1" fmla="*/ 550506 h 1436915"/>
                  <a:gd name="connsiteX2" fmla="*/ 550506 w 1110343"/>
                  <a:gd name="connsiteY2" fmla="*/ 0 h 1436915"/>
                  <a:gd name="connsiteX3" fmla="*/ 1110343 w 1110343"/>
                  <a:gd name="connsiteY3" fmla="*/ 559837 h 1436915"/>
                  <a:gd name="connsiteX4" fmla="*/ 1110343 w 1110343"/>
                  <a:gd name="connsiteY4" fmla="*/ 1436915 h 1436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0343" h="1436915">
                    <a:moveTo>
                      <a:pt x="0" y="1408923"/>
                    </a:moveTo>
                    <a:lnTo>
                      <a:pt x="0" y="550506"/>
                    </a:lnTo>
                    <a:lnTo>
                      <a:pt x="550506" y="0"/>
                    </a:lnTo>
                    <a:lnTo>
                      <a:pt x="1110343" y="559837"/>
                    </a:lnTo>
                    <a:lnTo>
                      <a:pt x="1110343" y="1436915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8" name="직선 연결선 27"/>
              <p:cNvCxnSpPr/>
              <p:nvPr/>
            </p:nvCxnSpPr>
            <p:spPr>
              <a:xfrm>
                <a:off x="5508104" y="3429000"/>
                <a:ext cx="2448272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타원 28"/>
            <p:cNvSpPr/>
            <p:nvPr/>
          </p:nvSpPr>
          <p:spPr>
            <a:xfrm>
              <a:off x="1043608" y="4509120"/>
              <a:ext cx="216024" cy="216024"/>
            </a:xfrm>
            <a:prstGeom prst="ellipse">
              <a:avLst/>
            </a:prstGeom>
            <a:solidFill>
              <a:srgbClr val="FFFF00">
                <a:alpha val="69000"/>
              </a:srgbClr>
            </a:solidFill>
            <a:ln>
              <a:solidFill>
                <a:srgbClr val="FF0000">
                  <a:alpha val="70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 smtClean="0"/>
                <a:t>ㅍ</a:t>
              </a:r>
              <a:endParaRPr lang="ko-KR" altLang="en-US" dirty="0"/>
            </a:p>
          </p:txBody>
        </p:sp>
        <p:sp>
          <p:nvSpPr>
            <p:cNvPr id="31" name="타원 30"/>
            <p:cNvSpPr/>
            <p:nvPr/>
          </p:nvSpPr>
          <p:spPr>
            <a:xfrm>
              <a:off x="5508104" y="4221088"/>
              <a:ext cx="216024" cy="216024"/>
            </a:xfrm>
            <a:prstGeom prst="ellipse">
              <a:avLst/>
            </a:prstGeom>
            <a:solidFill>
              <a:srgbClr val="FFFF00">
                <a:alpha val="69000"/>
              </a:srgbClr>
            </a:solidFill>
            <a:ln>
              <a:solidFill>
                <a:srgbClr val="FF0000">
                  <a:alpha val="70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 smtClean="0"/>
                <a:t>ㅍ</a:t>
              </a:r>
              <a:endParaRPr lang="ko-KR" altLang="en-US" dirty="0"/>
            </a:p>
          </p:txBody>
        </p:sp>
        <p:cxnSp>
          <p:nvCxnSpPr>
            <p:cNvPr id="33" name="직선 연결선 32"/>
            <p:cNvCxnSpPr/>
            <p:nvPr/>
          </p:nvCxnSpPr>
          <p:spPr>
            <a:xfrm>
              <a:off x="2267744" y="4545124"/>
              <a:ext cx="1296144" cy="11881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1115616" y="4761148"/>
              <a:ext cx="1296144" cy="11881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>
              <a:off x="1835696" y="4629133"/>
              <a:ext cx="1440160" cy="13201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>
              <a:off x="5868144" y="4509120"/>
              <a:ext cx="648072" cy="14634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>
              <a:off x="1043608" y="5013176"/>
              <a:ext cx="3600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827584" y="4797152"/>
              <a:ext cx="648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30</a:t>
              </a:r>
              <a:r>
                <a:rPr lang="ko-KR" altLang="en-US" sz="1000" dirty="0" smtClean="0"/>
                <a:t>도</a:t>
              </a:r>
              <a:endParaRPr lang="ko-KR" altLang="en-US" sz="1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051720" y="6032321"/>
              <a:ext cx="13681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동지 정오 </a:t>
              </a:r>
              <a:r>
                <a:rPr lang="ko-KR" altLang="en-US" sz="1100" dirty="0" err="1" smtClean="0"/>
                <a:t>일사각</a:t>
              </a:r>
              <a:endParaRPr lang="ko-KR" altLang="en-US" sz="11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08104" y="6021288"/>
              <a:ext cx="13681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하지 정오 </a:t>
              </a:r>
              <a:r>
                <a:rPr lang="ko-KR" altLang="en-US" sz="1100" dirty="0" err="1" smtClean="0"/>
                <a:t>일사각</a:t>
              </a:r>
              <a:endParaRPr lang="ko-KR" altLang="en-US" sz="1100" dirty="0"/>
            </a:p>
          </p:txBody>
        </p:sp>
        <p:cxnSp>
          <p:nvCxnSpPr>
            <p:cNvPr id="49" name="직선 연결선 48"/>
            <p:cNvCxnSpPr/>
            <p:nvPr/>
          </p:nvCxnSpPr>
          <p:spPr>
            <a:xfrm>
              <a:off x="5508104" y="4509120"/>
              <a:ext cx="648072" cy="14634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4788024" y="4509120"/>
              <a:ext cx="648072" cy="14634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4644008" y="5013176"/>
              <a:ext cx="3600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4572000" y="4797152"/>
              <a:ext cx="648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/>
                <a:t>7</a:t>
              </a:r>
              <a:r>
                <a:rPr lang="en-US" altLang="ko-KR" sz="1000" dirty="0" smtClean="0"/>
                <a:t>0</a:t>
              </a:r>
              <a:r>
                <a:rPr lang="ko-KR" altLang="en-US" sz="1000" dirty="0" smtClean="0"/>
                <a:t>도</a:t>
              </a:r>
              <a:endParaRPr lang="ko-KR" altLang="en-US" sz="10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55576" y="54868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축사건축의 진행과정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56176" y="3501008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©</a:t>
            </a:r>
            <a:r>
              <a:rPr lang="ko-KR" altLang="en-US" sz="1000" dirty="0" smtClean="0"/>
              <a:t>원유석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998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28471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축사건축의 진행과정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dirty="0" smtClean="0"/>
              <a:t>-</a:t>
            </a:r>
            <a:r>
              <a:rPr lang="ko-KR" altLang="en-US" b="1" dirty="0"/>
              <a:t>대지</a:t>
            </a:r>
            <a:r>
              <a:rPr lang="en-US" altLang="ko-KR" dirty="0"/>
              <a:t>(</a:t>
            </a:r>
            <a:r>
              <a:rPr lang="ko-KR" altLang="en-US" dirty="0"/>
              <a:t>垈地</a:t>
            </a:r>
            <a:r>
              <a:rPr lang="en-US" altLang="ko-KR" dirty="0"/>
              <a:t>) : </a:t>
            </a:r>
            <a:r>
              <a:rPr lang="ko-KR" altLang="en-US" dirty="0" smtClean="0"/>
              <a:t>각 </a:t>
            </a:r>
            <a:r>
              <a:rPr lang="ko-KR" altLang="en-US" dirty="0"/>
              <a:t>필지로 나눈 </a:t>
            </a:r>
            <a:r>
              <a:rPr lang="ko-KR" altLang="en-US" dirty="0" smtClean="0"/>
              <a:t>토지</a:t>
            </a:r>
            <a:r>
              <a:rPr lang="en-US" altLang="ko-KR" dirty="0" smtClean="0"/>
              <a:t>(</a:t>
            </a:r>
            <a:r>
              <a:rPr lang="ko-KR" altLang="en-US" dirty="0" smtClean="0"/>
              <a:t>공간정보의 </a:t>
            </a:r>
            <a:r>
              <a:rPr lang="ko-KR" altLang="en-US" dirty="0"/>
              <a:t>구축 및 </a:t>
            </a:r>
            <a:r>
              <a:rPr lang="ko-KR" altLang="en-US" dirty="0" smtClean="0"/>
              <a:t>관리 등에 </a:t>
            </a:r>
            <a:r>
              <a:rPr lang="ko-KR" altLang="en-US" dirty="0"/>
              <a:t>관한 </a:t>
            </a:r>
            <a:r>
              <a:rPr lang="ko-KR" altLang="en-US" dirty="0" smtClean="0"/>
              <a:t>법률</a:t>
            </a:r>
            <a:r>
              <a:rPr lang="en-US" altLang="ko-KR" dirty="0" smtClean="0"/>
              <a:t>)  </a:t>
            </a:r>
            <a:r>
              <a:rPr lang="ko-KR" altLang="en-US" dirty="0" smtClean="0"/>
              <a:t>필지</a:t>
            </a:r>
            <a:r>
              <a:rPr lang="en-US" altLang="ko-KR" dirty="0" smtClean="0"/>
              <a:t> </a:t>
            </a:r>
            <a:r>
              <a:rPr lang="en-US" altLang="ko-KR" dirty="0"/>
              <a:t>: </a:t>
            </a:r>
            <a:r>
              <a:rPr lang="ko-KR" altLang="en-US" dirty="0" smtClean="0"/>
              <a:t>지번이 주어진 단위</a:t>
            </a:r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1115616" y="1742619"/>
            <a:ext cx="6768752" cy="4998749"/>
            <a:chOff x="1115616" y="1700808"/>
            <a:chExt cx="6768752" cy="4998749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5616" y="1700808"/>
              <a:ext cx="6696744" cy="4789119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796136" y="6453336"/>
              <a:ext cx="20882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©</a:t>
              </a:r>
              <a:r>
                <a:rPr lang="ko-KR" altLang="en-US" sz="1000" dirty="0" smtClean="0"/>
                <a:t>지리정보시스템 </a:t>
              </a:r>
              <a:r>
                <a:rPr lang="en-US" altLang="ko-KR" sz="1000" dirty="0" smtClean="0"/>
                <a:t>: gis.icheon.go.kr</a:t>
              </a:r>
              <a:endParaRPr lang="ko-KR" altLang="en-US" sz="1000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17</a:t>
            </a:fld>
            <a:endParaRPr lang="ko-KR" altLang="en-US" dirty="0"/>
          </a:p>
        </p:txBody>
      </p:sp>
      <p:cxnSp>
        <p:nvCxnSpPr>
          <p:cNvPr id="8" name="직선 연결선 7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5880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11922"/>
            <a:ext cx="76328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축사건축의 진행과정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토지이용계획열람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dirty="0"/>
              <a:t>: </a:t>
            </a:r>
            <a:r>
              <a:rPr lang="ko-KR" altLang="en-US" dirty="0" smtClean="0"/>
              <a:t>용도지역 파악 및 축사가능여부 확인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96" y="1340768"/>
            <a:ext cx="3683572" cy="28438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18</a:t>
            </a:fld>
            <a:endParaRPr lang="ko-KR" altLang="en-US" dirty="0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1340768"/>
            <a:ext cx="3672407" cy="2818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598641" y="4149080"/>
            <a:ext cx="264576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©</a:t>
            </a:r>
            <a:r>
              <a:rPr lang="ko-KR" altLang="en-US" sz="1000" dirty="0" smtClean="0"/>
              <a:t>토지이용규제정보서비스 </a:t>
            </a:r>
            <a:r>
              <a:rPr lang="en-US" altLang="ko-KR" sz="1000" dirty="0" smtClean="0"/>
              <a:t>:  luris.molit.go.kr</a:t>
            </a:r>
            <a:endParaRPr lang="ko-KR" altLang="en-US" sz="1000" dirty="0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6006955" y="3829687"/>
            <a:ext cx="288085" cy="205775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5801180" y="2595036"/>
            <a:ext cx="205775" cy="15481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01824" y="4797152"/>
            <a:ext cx="7056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smtClean="0"/>
              <a:t>-</a:t>
            </a:r>
            <a:r>
              <a:rPr lang="ko-KR" altLang="en-US" sz="1400" dirty="0" smtClean="0"/>
              <a:t>대지 관련 주요사항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1.</a:t>
            </a:r>
            <a:r>
              <a:rPr lang="en-US" altLang="ko-KR" sz="1400" dirty="0"/>
              <a:t> 1</a:t>
            </a:r>
            <a:r>
              <a:rPr lang="ko-KR" altLang="en-US" sz="1400" dirty="0"/>
              <a:t>필지 </a:t>
            </a:r>
            <a:r>
              <a:rPr lang="en-US" altLang="ko-KR" sz="1400" dirty="0"/>
              <a:t>1</a:t>
            </a:r>
            <a:r>
              <a:rPr lang="ko-KR" altLang="en-US" sz="1400" dirty="0"/>
              <a:t>건물 원칙 </a:t>
            </a:r>
            <a:r>
              <a:rPr lang="en-US" altLang="ko-KR" sz="1400" dirty="0"/>
              <a:t>: 3</a:t>
            </a:r>
            <a:r>
              <a:rPr lang="ko-KR" altLang="en-US" sz="1400" dirty="0"/>
              <a:t>필지</a:t>
            </a:r>
            <a:r>
              <a:rPr lang="en-US" altLang="ko-KR" sz="1400" dirty="0"/>
              <a:t>-&gt;1</a:t>
            </a:r>
            <a:r>
              <a:rPr lang="ko-KR" altLang="en-US" sz="1400" dirty="0"/>
              <a:t>필지로 </a:t>
            </a:r>
            <a:r>
              <a:rPr lang="ko-KR" altLang="en-US" sz="1400" dirty="0" err="1"/>
              <a:t>합필</a:t>
            </a:r>
            <a:r>
              <a:rPr lang="ko-KR" altLang="en-US" sz="1400" dirty="0"/>
              <a:t> 가능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2. </a:t>
            </a:r>
            <a:r>
              <a:rPr lang="en-US" altLang="ko-KR" sz="1400" dirty="0"/>
              <a:t>1</a:t>
            </a:r>
            <a:r>
              <a:rPr lang="ko-KR" altLang="en-US" sz="1400" dirty="0"/>
              <a:t>필지에 여러 개 건물</a:t>
            </a:r>
            <a:r>
              <a:rPr lang="en-US" altLang="ko-KR" sz="1400" dirty="0"/>
              <a:t>(</a:t>
            </a:r>
            <a:r>
              <a:rPr lang="ko-KR" altLang="en-US" sz="1400" dirty="0"/>
              <a:t>축사</a:t>
            </a:r>
            <a:r>
              <a:rPr lang="en-US" altLang="ko-KR" sz="1400" dirty="0"/>
              <a:t>)</a:t>
            </a:r>
            <a:r>
              <a:rPr lang="ko-KR" altLang="en-US" sz="1400" dirty="0"/>
              <a:t> </a:t>
            </a:r>
            <a:r>
              <a:rPr lang="ko-KR" altLang="en-US" sz="1400" dirty="0" smtClean="0"/>
              <a:t>건축가능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3. </a:t>
            </a:r>
            <a:r>
              <a:rPr lang="ko-KR" altLang="en-US" sz="1400" dirty="0" smtClean="0"/>
              <a:t>갑과 </a:t>
            </a:r>
            <a:r>
              <a:rPr lang="ko-KR" altLang="en-US" sz="1400" dirty="0"/>
              <a:t>을이 공유한 대지상에 갑의 축사를 짓더라도 대지는 전체 범위로 하여 건축법 </a:t>
            </a:r>
            <a:r>
              <a:rPr lang="ko-KR" altLang="en-US" sz="1400" dirty="0" smtClean="0"/>
              <a:t>적용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893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 animBg="1"/>
      <p:bldP spid="15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052736"/>
            <a:ext cx="62646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romanUcPeriod"/>
            </a:pP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건축학개론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2000" dirty="0" smtClean="0"/>
              <a:t>건축의 구성요소</a:t>
            </a:r>
            <a:r>
              <a:rPr lang="en-US" altLang="ko-KR" sz="2000" dirty="0" smtClean="0"/>
              <a:t>…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2000" dirty="0" smtClean="0"/>
              <a:t>형태에 대하여</a:t>
            </a:r>
            <a:r>
              <a:rPr lang="en-US" altLang="ko-KR" sz="2000" dirty="0" smtClean="0"/>
              <a:t>….</a:t>
            </a:r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II. 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축사건축프로세스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2000" dirty="0"/>
              <a:t>내 손으로 지어볼까</a:t>
            </a:r>
            <a:r>
              <a:rPr lang="en-US" altLang="ko-KR" sz="2000" dirty="0" smtClean="0"/>
              <a:t>…</a:t>
            </a:r>
            <a:endParaRPr lang="en-US" altLang="ko-KR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2000" dirty="0"/>
              <a:t>약은 약사에게 진료는 의사에게</a:t>
            </a:r>
            <a:r>
              <a:rPr lang="en-US" altLang="ko-KR" sz="2000" dirty="0"/>
              <a:t>…(</a:t>
            </a:r>
            <a:r>
              <a:rPr lang="ko-KR" altLang="en-US" sz="2000" dirty="0"/>
              <a:t>설계는 </a:t>
            </a:r>
            <a:r>
              <a:rPr lang="en-US" altLang="ko-KR" sz="2000" dirty="0"/>
              <a:t>OOO</a:t>
            </a:r>
            <a:r>
              <a:rPr lang="ko-KR" altLang="en-US" sz="2000" dirty="0"/>
              <a:t>에게</a:t>
            </a:r>
            <a:r>
              <a:rPr lang="en-US" altLang="ko-KR" sz="2000" dirty="0" smtClean="0"/>
              <a:t>…)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III.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축사표준설계도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2000" dirty="0" smtClean="0"/>
              <a:t>축사시설현황</a:t>
            </a:r>
            <a:endParaRPr lang="en-US" altLang="ko-KR" sz="20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2000" dirty="0" smtClean="0"/>
              <a:t>표준설계도를 통한 도면 이해하기</a:t>
            </a:r>
            <a:endParaRPr lang="ko-KR" altLang="en-US" sz="2000" dirty="0"/>
          </a:p>
          <a:p>
            <a:pPr>
              <a:lnSpc>
                <a:spcPct val="150000"/>
              </a:lnSpc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75533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06405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용어의 정의</a:t>
            </a:r>
          </a:p>
          <a:p>
            <a:pPr fontAlgn="base"/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대지면적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대지의 수평투영 면적으로 산정</a:t>
            </a:r>
            <a:r>
              <a:rPr lang="en-US" altLang="ko-KR" dirty="0" smtClean="0"/>
              <a:t>.(</a:t>
            </a:r>
            <a:r>
              <a:rPr lang="ko-KR" altLang="en-US" dirty="0" smtClean="0"/>
              <a:t>예외</a:t>
            </a:r>
            <a:r>
              <a:rPr lang="en-US" altLang="ko-KR" dirty="0" smtClean="0"/>
              <a:t>:</a:t>
            </a:r>
            <a:r>
              <a:rPr lang="ko-KR" altLang="en-US" dirty="0" smtClean="0"/>
              <a:t>건축선</a:t>
            </a:r>
            <a:r>
              <a:rPr lang="en-US" altLang="ko-KR" dirty="0" smtClean="0"/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7584" y="413978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대지와 도로와의 관계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접도의무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grpSp>
        <p:nvGrpSpPr>
          <p:cNvPr id="53" name="그룹 52"/>
          <p:cNvGrpSpPr/>
          <p:nvPr/>
        </p:nvGrpSpPr>
        <p:grpSpPr>
          <a:xfrm>
            <a:off x="971600" y="1268760"/>
            <a:ext cx="6768752" cy="2781890"/>
            <a:chOff x="971600" y="1052736"/>
            <a:chExt cx="6768752" cy="2781890"/>
          </a:xfrm>
        </p:grpSpPr>
        <p:sp>
          <p:nvSpPr>
            <p:cNvPr id="19" name="직사각형 18"/>
            <p:cNvSpPr/>
            <p:nvPr/>
          </p:nvSpPr>
          <p:spPr>
            <a:xfrm>
              <a:off x="5508104" y="1565503"/>
              <a:ext cx="360040" cy="17392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555776" y="1556792"/>
              <a:ext cx="288032" cy="174793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31940" y="2087270"/>
              <a:ext cx="5400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대지</a:t>
              </a:r>
              <a:endParaRPr lang="ko-KR" altLang="en-US" sz="1100" dirty="0"/>
            </a:p>
          </p:txBody>
        </p:sp>
        <p:cxnSp>
          <p:nvCxnSpPr>
            <p:cNvPr id="8" name="직선 연결선 7"/>
            <p:cNvCxnSpPr/>
            <p:nvPr/>
          </p:nvCxnSpPr>
          <p:spPr>
            <a:xfrm flipV="1">
              <a:off x="2555776" y="1240304"/>
              <a:ext cx="0" cy="233271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V="1">
              <a:off x="1907704" y="1268760"/>
              <a:ext cx="0" cy="233271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V="1">
              <a:off x="6516216" y="1268760"/>
              <a:ext cx="0" cy="233271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flipV="1">
              <a:off x="5868144" y="1297216"/>
              <a:ext cx="0" cy="233271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flipV="1">
              <a:off x="971600" y="1268760"/>
              <a:ext cx="0" cy="2332712"/>
            </a:xfrm>
            <a:prstGeom prst="line">
              <a:avLst/>
            </a:pr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971600" y="2087270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경사지 하천</a:t>
              </a:r>
              <a:endParaRPr lang="ko-KR" altLang="en-US" sz="1100" dirty="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2987824" y="3573016"/>
              <a:ext cx="576064" cy="25391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91880" y="3573016"/>
              <a:ext cx="21962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대지면적에 포함되지 않는 부분</a:t>
              </a:r>
              <a:endParaRPr lang="ko-KR" altLang="en-US" sz="1100" dirty="0"/>
            </a:p>
          </p:txBody>
        </p:sp>
        <p:cxnSp>
          <p:nvCxnSpPr>
            <p:cNvPr id="24" name="직선 연결선 23"/>
            <p:cNvCxnSpPr/>
            <p:nvPr/>
          </p:nvCxnSpPr>
          <p:spPr>
            <a:xfrm flipV="1">
              <a:off x="6228184" y="1141802"/>
              <a:ext cx="0" cy="2647238"/>
            </a:xfrm>
            <a:prstGeom prst="line">
              <a:avLst/>
            </a:prstGeom>
            <a:ln w="19050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763688" y="1052736"/>
              <a:ext cx="20882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너비</a:t>
              </a:r>
              <a:r>
                <a:rPr lang="en-US" altLang="ko-KR" sz="1100" dirty="0" smtClean="0"/>
                <a:t>4m</a:t>
              </a:r>
              <a:r>
                <a:rPr lang="ko-KR" altLang="en-US" sz="1100" dirty="0" smtClean="0"/>
                <a:t>미만 도로</a:t>
              </a:r>
              <a:endParaRPr lang="ko-KR" altLang="en-US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52120" y="1052736"/>
              <a:ext cx="20882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너비</a:t>
              </a:r>
              <a:r>
                <a:rPr lang="en-US" altLang="ko-KR" sz="1100" dirty="0" smtClean="0"/>
                <a:t>4m</a:t>
              </a:r>
              <a:r>
                <a:rPr lang="ko-KR" altLang="en-US" sz="1100" dirty="0" smtClean="0"/>
                <a:t>미만 도로</a:t>
              </a:r>
              <a:endParaRPr lang="ko-KR" altLang="en-US" sz="1100" dirty="0"/>
            </a:p>
          </p:txBody>
        </p:sp>
        <p:cxnSp>
          <p:nvCxnSpPr>
            <p:cNvPr id="32" name="직선 화살표 연결선 31"/>
            <p:cNvCxnSpPr/>
            <p:nvPr/>
          </p:nvCxnSpPr>
          <p:spPr>
            <a:xfrm flipH="1">
              <a:off x="5508104" y="3789040"/>
              <a:ext cx="72008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화살표 연결선 33"/>
            <p:cNvCxnSpPr/>
            <p:nvPr/>
          </p:nvCxnSpPr>
          <p:spPr>
            <a:xfrm>
              <a:off x="1907704" y="3789040"/>
              <a:ext cx="93610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195736" y="3535124"/>
              <a:ext cx="504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 smtClean="0"/>
                <a:t>4m</a:t>
              </a:r>
              <a:endParaRPr lang="ko-KR" altLang="en-US" sz="11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24128" y="3573016"/>
              <a:ext cx="5040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/>
                <a:t>2</a:t>
              </a:r>
              <a:r>
                <a:rPr lang="en-US" altLang="ko-KR" sz="1050" dirty="0" smtClean="0"/>
                <a:t>m</a:t>
              </a:r>
              <a:endParaRPr lang="ko-KR" altLang="en-US" sz="1050" dirty="0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2555776" y="1565503"/>
              <a:ext cx="3312368" cy="17479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971600" y="4581128"/>
            <a:ext cx="6336704" cy="2023918"/>
            <a:chOff x="971600" y="4365104"/>
            <a:chExt cx="6336704" cy="2023918"/>
          </a:xfrm>
        </p:grpSpPr>
        <p:cxnSp>
          <p:nvCxnSpPr>
            <p:cNvPr id="40" name="직선 연결선 39"/>
            <p:cNvCxnSpPr/>
            <p:nvPr/>
          </p:nvCxnSpPr>
          <p:spPr>
            <a:xfrm flipV="1">
              <a:off x="1835696" y="4365104"/>
              <a:ext cx="0" cy="194421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 flipV="1">
              <a:off x="971600" y="4393560"/>
              <a:ext cx="0" cy="191576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직사각형 45"/>
            <p:cNvSpPr/>
            <p:nvPr/>
          </p:nvSpPr>
          <p:spPr>
            <a:xfrm>
              <a:off x="3203848" y="4489375"/>
              <a:ext cx="3312368" cy="13878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835696" y="4489375"/>
              <a:ext cx="1368152" cy="379785"/>
            </a:xfrm>
            <a:prstGeom prst="rect">
              <a:avLst/>
            </a:prstGeom>
            <a:solidFill>
              <a:schemeClr val="accent1">
                <a:alpha val="47000"/>
              </a:schemeClr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9" name="직선 화살표 연결선 48"/>
            <p:cNvCxnSpPr>
              <a:stCxn id="47" idx="0"/>
              <a:endCxn id="47" idx="2"/>
            </p:cNvCxnSpPr>
            <p:nvPr/>
          </p:nvCxnSpPr>
          <p:spPr>
            <a:xfrm>
              <a:off x="2519772" y="4489375"/>
              <a:ext cx="0" cy="37978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051720" y="4903276"/>
              <a:ext cx="11521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원칙</a:t>
              </a:r>
              <a:r>
                <a:rPr lang="en-US" altLang="ko-KR" sz="1100" dirty="0" smtClean="0"/>
                <a:t>:2m</a:t>
              </a:r>
              <a:r>
                <a:rPr lang="ko-KR" altLang="en-US" sz="1100" dirty="0" smtClean="0"/>
                <a:t>이상의 통로</a:t>
              </a:r>
              <a:endParaRPr lang="ko-KR" altLang="en-US" sz="11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79712" y="6127412"/>
              <a:ext cx="53285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dirty="0" smtClean="0"/>
                <a:t>예외</a:t>
              </a:r>
              <a:r>
                <a:rPr lang="en-US" altLang="ko-KR" sz="1100" dirty="0" smtClean="0"/>
                <a:t>:</a:t>
              </a:r>
              <a:r>
                <a:rPr lang="ko-KR" altLang="en-US" sz="1100" dirty="0" smtClean="0"/>
                <a:t>연면적 </a:t>
              </a:r>
              <a:r>
                <a:rPr lang="en-US" altLang="ko-KR" sz="1100" dirty="0" smtClean="0"/>
                <a:t>2,000</a:t>
              </a:r>
              <a:r>
                <a:rPr lang="ko-KR" altLang="en-US" sz="1100" dirty="0" smtClean="0"/>
                <a:t>㎡ 이상인 건축물의 대지는 너비</a:t>
              </a:r>
              <a:r>
                <a:rPr lang="en-US" altLang="ko-KR" sz="1100" dirty="0" smtClean="0"/>
                <a:t>6m</a:t>
              </a:r>
              <a:r>
                <a:rPr lang="ko-KR" altLang="en-US" sz="1100" dirty="0" smtClean="0"/>
                <a:t>이상 도로에 </a:t>
              </a:r>
              <a:r>
                <a:rPr lang="en-US" altLang="ko-KR" sz="1100" dirty="0" smtClean="0"/>
                <a:t>4m</a:t>
              </a:r>
              <a:r>
                <a:rPr lang="ko-KR" altLang="en-US" sz="1100" dirty="0" smtClean="0"/>
                <a:t>이상 접할 것</a:t>
              </a:r>
              <a:r>
                <a:rPr lang="en-US" altLang="ko-KR" sz="1100" dirty="0" smtClean="0"/>
                <a:t>.</a:t>
              </a:r>
              <a:endParaRPr lang="ko-KR" altLang="en-US" sz="1100" dirty="0"/>
            </a:p>
          </p:txBody>
        </p:sp>
      </p:grpSp>
      <p:sp>
        <p:nvSpPr>
          <p:cNvPr id="5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19</a:t>
            </a:fld>
            <a:endParaRPr lang="ko-KR" altLang="en-US" dirty="0"/>
          </a:p>
        </p:txBody>
      </p:sp>
      <p:cxnSp>
        <p:nvCxnSpPr>
          <p:cNvPr id="33" name="직선 연결선 32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  <p:sp>
        <p:nvSpPr>
          <p:cNvPr id="38" name="TextBox 37"/>
          <p:cNvSpPr txBox="1"/>
          <p:nvPr/>
        </p:nvSpPr>
        <p:spPr>
          <a:xfrm>
            <a:off x="6516216" y="3967172"/>
            <a:ext cx="86409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©</a:t>
            </a:r>
            <a:r>
              <a:rPr lang="ko-KR" altLang="en-US" sz="1000" dirty="0" smtClean="0"/>
              <a:t>최찬환</a:t>
            </a:r>
            <a:endParaRPr lang="ko-KR" altLang="en-US" sz="1000" dirty="0"/>
          </a:p>
        </p:txBody>
      </p:sp>
      <p:sp>
        <p:nvSpPr>
          <p:cNvPr id="42" name="TextBox 41"/>
          <p:cNvSpPr txBox="1"/>
          <p:nvPr/>
        </p:nvSpPr>
        <p:spPr>
          <a:xfrm>
            <a:off x="1187624" y="5543654"/>
            <a:ext cx="57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/>
              <a:t>도로</a:t>
            </a:r>
            <a:endParaRPr lang="en-US" altLang="ko-KR" sz="1100" dirty="0" smtClean="0"/>
          </a:p>
          <a:p>
            <a:r>
              <a:rPr lang="en-US" altLang="ko-KR" sz="1100" dirty="0" smtClean="0"/>
              <a:t>(&gt;4m)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36186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17438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용어의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정의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endParaRPr lang="ko-KR" altLang="en-US" dirty="0"/>
          </a:p>
          <a:p>
            <a:pPr fontAlgn="base"/>
            <a:r>
              <a:rPr lang="en-US" altLang="ko-KR" dirty="0" smtClean="0"/>
              <a:t>-</a:t>
            </a:r>
            <a:r>
              <a:rPr lang="ko-KR" altLang="en-US" b="1" dirty="0"/>
              <a:t>건축물</a:t>
            </a:r>
            <a:r>
              <a:rPr lang="en-US" altLang="ko-KR" dirty="0"/>
              <a:t>(</a:t>
            </a:r>
            <a:r>
              <a:rPr lang="ko-KR" altLang="en-US" dirty="0"/>
              <a:t>建築物</a:t>
            </a:r>
            <a:r>
              <a:rPr lang="en-US" altLang="ko-KR" dirty="0"/>
              <a:t>) : </a:t>
            </a:r>
            <a:r>
              <a:rPr lang="ko-KR" altLang="en-US" dirty="0"/>
              <a:t>토지에 정착하는 공작물 중 </a:t>
            </a:r>
            <a:r>
              <a:rPr lang="ko-KR" altLang="en-US" b="1" dirty="0"/>
              <a:t>지붕과 기둥</a:t>
            </a:r>
            <a:r>
              <a:rPr lang="ko-KR" altLang="en-US" dirty="0"/>
              <a:t> 또는 </a:t>
            </a:r>
            <a:r>
              <a:rPr lang="ko-KR" altLang="en-US" b="1" dirty="0"/>
              <a:t>벽</a:t>
            </a:r>
            <a:r>
              <a:rPr lang="ko-KR" altLang="en-US" dirty="0"/>
              <a:t>이 있는 것</a:t>
            </a:r>
          </a:p>
          <a:p>
            <a:pPr fontAlgn="base"/>
            <a:r>
              <a:rPr lang="ko-KR" altLang="en-US" dirty="0" smtClean="0"/>
              <a:t>공작물</a:t>
            </a:r>
            <a:r>
              <a:rPr lang="en-US" altLang="ko-KR" dirty="0"/>
              <a:t>(</a:t>
            </a:r>
            <a:r>
              <a:rPr lang="ko-KR" altLang="en-US" dirty="0"/>
              <a:t>工作物</a:t>
            </a:r>
            <a:r>
              <a:rPr lang="en-US" altLang="ko-KR" dirty="0"/>
              <a:t>):</a:t>
            </a:r>
            <a:r>
              <a:rPr lang="ko-KR" altLang="en-US" dirty="0"/>
              <a:t>인공적 작업에 의한 만들어진 물건 </a:t>
            </a:r>
            <a:r>
              <a:rPr lang="en-US" altLang="ko-KR" dirty="0" smtClean="0"/>
              <a:t>(ex)</a:t>
            </a:r>
            <a:r>
              <a:rPr lang="ko-KR" altLang="en-US" dirty="0" smtClean="0"/>
              <a:t>굴뚝</a:t>
            </a:r>
            <a:r>
              <a:rPr lang="en-US" altLang="ko-KR" dirty="0" smtClean="0"/>
              <a:t>,</a:t>
            </a:r>
            <a:r>
              <a:rPr lang="ko-KR" altLang="en-US" dirty="0" smtClean="0"/>
              <a:t>철골주차장</a:t>
            </a:r>
            <a:endParaRPr lang="ko-KR" alt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20</a:t>
            </a:fld>
            <a:endParaRPr lang="ko-KR" altLang="en-US" dirty="0"/>
          </a:p>
        </p:txBody>
      </p:sp>
      <p:cxnSp>
        <p:nvCxnSpPr>
          <p:cNvPr id="4" name="직선 연결선 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1952835"/>
            <a:ext cx="4032448" cy="235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t="8325" r="1" b="8969"/>
          <a:stretch/>
        </p:blipFill>
        <p:spPr>
          <a:xfrm>
            <a:off x="4139952" y="4293096"/>
            <a:ext cx="4032448" cy="2513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6" t="10352" r="4214"/>
          <a:stretch/>
        </p:blipFill>
        <p:spPr>
          <a:xfrm>
            <a:off x="228600" y="1962150"/>
            <a:ext cx="3600450" cy="2263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2" t="3207" b="4784"/>
          <a:stretch/>
        </p:blipFill>
        <p:spPr>
          <a:xfrm>
            <a:off x="228600" y="4305097"/>
            <a:ext cx="3768545" cy="2410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139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39504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용어의 정의</a:t>
            </a:r>
          </a:p>
          <a:p>
            <a:pPr fontAlgn="base"/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건축</a:t>
            </a:r>
            <a:r>
              <a:rPr lang="ko-KR" altLang="en-US" dirty="0" smtClean="0"/>
              <a:t> </a:t>
            </a:r>
            <a:r>
              <a:rPr lang="en-US" altLang="ko-KR" dirty="0"/>
              <a:t>: </a:t>
            </a:r>
            <a:r>
              <a:rPr lang="ko-KR" altLang="en-US" dirty="0"/>
              <a:t>건축물을 신축</a:t>
            </a:r>
            <a:r>
              <a:rPr lang="en-US" altLang="ko-KR" dirty="0"/>
              <a:t>·</a:t>
            </a:r>
            <a:r>
              <a:rPr lang="ko-KR" altLang="en-US" dirty="0"/>
              <a:t>증축</a:t>
            </a:r>
            <a:r>
              <a:rPr lang="en-US" altLang="ko-KR" dirty="0"/>
              <a:t>·</a:t>
            </a:r>
            <a:r>
              <a:rPr lang="ko-KR" altLang="en-US" dirty="0"/>
              <a:t>개축</a:t>
            </a:r>
            <a:r>
              <a:rPr lang="en-US" altLang="ko-KR" dirty="0"/>
              <a:t>·</a:t>
            </a:r>
            <a:r>
              <a:rPr lang="ko-KR" altLang="en-US" dirty="0"/>
              <a:t>재축 하거나 건축물을 이전 하는 것</a:t>
            </a:r>
          </a:p>
          <a:p>
            <a:pPr fontAlgn="base"/>
            <a:endParaRPr lang="en-US" altLang="ko-KR" b="1" dirty="0" smtClean="0"/>
          </a:p>
          <a:p>
            <a:pPr fontAlgn="base"/>
            <a:r>
              <a:rPr lang="en-US" altLang="ko-KR" b="1" dirty="0" smtClean="0"/>
              <a:t>-</a:t>
            </a:r>
            <a:r>
              <a:rPr lang="ko-KR" altLang="en-US" b="1" dirty="0" smtClean="0"/>
              <a:t>신축</a:t>
            </a:r>
            <a:r>
              <a:rPr lang="en-US" altLang="ko-KR" dirty="0" smtClean="0"/>
              <a:t>(</a:t>
            </a:r>
            <a:r>
              <a:rPr lang="ko-KR" altLang="en-US" dirty="0" smtClean="0"/>
              <a:t>新築</a:t>
            </a:r>
            <a:r>
              <a:rPr lang="en-US" altLang="ko-KR" dirty="0" smtClean="0"/>
              <a:t>) : </a:t>
            </a:r>
            <a:r>
              <a:rPr lang="ko-KR" altLang="en-US" dirty="0"/>
              <a:t>건축물이 없는 대지</a:t>
            </a:r>
            <a:r>
              <a:rPr lang="en-US" altLang="ko-KR" dirty="0"/>
              <a:t>(</a:t>
            </a:r>
            <a:r>
              <a:rPr lang="ko-KR" altLang="en-US" dirty="0"/>
              <a:t>기존 건축물이 철거되거나 </a:t>
            </a:r>
            <a:r>
              <a:rPr lang="ko-KR" altLang="en-US" dirty="0" err="1"/>
              <a:t>멸실된</a:t>
            </a:r>
            <a:r>
              <a:rPr lang="ko-KR" altLang="en-US" dirty="0"/>
              <a:t> 대지를 포함한다</a:t>
            </a:r>
            <a:r>
              <a:rPr lang="en-US" altLang="ko-KR" dirty="0"/>
              <a:t>)</a:t>
            </a:r>
            <a:r>
              <a:rPr lang="ko-KR" altLang="en-US" dirty="0"/>
              <a:t>에 새로 건축물을 축조</a:t>
            </a:r>
            <a:r>
              <a:rPr lang="en-US" altLang="ko-KR" dirty="0"/>
              <a:t>(</a:t>
            </a:r>
            <a:r>
              <a:rPr lang="ko-KR" altLang="en-US" dirty="0"/>
              <a:t>築造</a:t>
            </a:r>
            <a:r>
              <a:rPr lang="en-US" altLang="ko-KR" dirty="0"/>
              <a:t>)</a:t>
            </a:r>
            <a:r>
              <a:rPr lang="ko-KR" altLang="en-US" dirty="0"/>
              <a:t>하는 </a:t>
            </a:r>
            <a:r>
              <a:rPr lang="ko-KR" altLang="en-US" dirty="0" smtClean="0"/>
              <a:t>것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395536" y="3933056"/>
            <a:ext cx="3888432" cy="2376264"/>
            <a:chOff x="395536" y="3933056"/>
            <a:chExt cx="3888432" cy="2376264"/>
          </a:xfrm>
        </p:grpSpPr>
        <p:grpSp>
          <p:nvGrpSpPr>
            <p:cNvPr id="9" name="그룹 8"/>
            <p:cNvGrpSpPr/>
            <p:nvPr/>
          </p:nvGrpSpPr>
          <p:grpSpPr>
            <a:xfrm>
              <a:off x="971600" y="4561383"/>
              <a:ext cx="3312368" cy="1747937"/>
              <a:chOff x="971600" y="2780928"/>
              <a:chExt cx="3672408" cy="1747937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971600" y="2780928"/>
                <a:ext cx="3672408" cy="174793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1691680" y="3160713"/>
                <a:ext cx="2232248" cy="505545"/>
              </a:xfrm>
              <a:prstGeom prst="rect">
                <a:avLst/>
              </a:prstGeom>
              <a:solidFill>
                <a:schemeClr val="accent1">
                  <a:alpha val="5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95536" y="5322694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 smtClean="0"/>
                <a:t>후</a:t>
              </a:r>
              <a:endParaRPr lang="ko-KR" altLang="en-US" sz="1600" dirty="0"/>
            </a:p>
          </p:txBody>
        </p:sp>
        <p:sp>
          <p:nvSpPr>
            <p:cNvPr id="14" name="아래쪽 화살표 13"/>
            <p:cNvSpPr/>
            <p:nvPr/>
          </p:nvSpPr>
          <p:spPr>
            <a:xfrm>
              <a:off x="2411760" y="3933056"/>
              <a:ext cx="360040" cy="360040"/>
            </a:xfrm>
            <a:prstGeom prst="downArrow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4644008" y="3924345"/>
            <a:ext cx="3672408" cy="2376264"/>
            <a:chOff x="5076056" y="3924345"/>
            <a:chExt cx="3672408" cy="2376264"/>
          </a:xfrm>
        </p:grpSpPr>
        <p:sp>
          <p:nvSpPr>
            <p:cNvPr id="17" name="직사각형 16"/>
            <p:cNvSpPr/>
            <p:nvPr/>
          </p:nvSpPr>
          <p:spPr>
            <a:xfrm>
              <a:off x="5076056" y="4552672"/>
              <a:ext cx="3672408" cy="17479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아래쪽 화살표 18"/>
            <p:cNvSpPr/>
            <p:nvPr/>
          </p:nvSpPr>
          <p:spPr>
            <a:xfrm>
              <a:off x="6732240" y="3924345"/>
              <a:ext cx="360040" cy="360040"/>
            </a:xfrm>
            <a:prstGeom prst="downArrow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5796136" y="5250630"/>
              <a:ext cx="576064" cy="7706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6912260" y="4869160"/>
              <a:ext cx="1332148" cy="55748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4644008" y="1960384"/>
            <a:ext cx="3672408" cy="1747937"/>
            <a:chOff x="4644008" y="1960384"/>
            <a:chExt cx="3672408" cy="1747937"/>
          </a:xfrm>
        </p:grpSpPr>
        <p:sp>
          <p:nvSpPr>
            <p:cNvPr id="15" name="직사각형 14"/>
            <p:cNvSpPr/>
            <p:nvPr/>
          </p:nvSpPr>
          <p:spPr>
            <a:xfrm>
              <a:off x="4644008" y="1960384"/>
              <a:ext cx="3672408" cy="17479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5364088" y="2176408"/>
              <a:ext cx="1656184" cy="3814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7524328" y="2701894"/>
              <a:ext cx="360040" cy="7706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407808" y="1969095"/>
            <a:ext cx="3876160" cy="1747937"/>
            <a:chOff x="407808" y="1925543"/>
            <a:chExt cx="3876160" cy="1747937"/>
          </a:xfrm>
        </p:grpSpPr>
        <p:sp>
          <p:nvSpPr>
            <p:cNvPr id="6" name="직사각형 5"/>
            <p:cNvSpPr/>
            <p:nvPr/>
          </p:nvSpPr>
          <p:spPr>
            <a:xfrm>
              <a:off x="971600" y="1925543"/>
              <a:ext cx="3312368" cy="17479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7808" y="2586390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 smtClean="0"/>
                <a:t>전</a:t>
              </a:r>
              <a:endParaRPr lang="ko-KR" alt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67744" y="2420888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smtClean="0"/>
                <a:t>나지</a:t>
              </a:r>
              <a:r>
                <a:rPr lang="en-US" altLang="ko-KR" sz="1200" dirty="0" smtClean="0"/>
                <a:t>(</a:t>
              </a:r>
              <a:r>
                <a:rPr lang="ko-KR" altLang="en-US" sz="1200" dirty="0" smtClean="0"/>
                <a:t>裸地</a:t>
              </a:r>
              <a:r>
                <a:rPr lang="en-US" altLang="ko-KR" sz="1200" dirty="0" smtClean="0"/>
                <a:t>)</a:t>
              </a:r>
              <a:endParaRPr lang="ko-KR" altLang="en-US" sz="1200" dirty="0"/>
            </a:p>
          </p:txBody>
        </p:sp>
      </p:grp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21</a:t>
            </a:fld>
            <a:endParaRPr lang="ko-KR" altLang="en-US" dirty="0"/>
          </a:p>
        </p:txBody>
      </p:sp>
      <p:cxnSp>
        <p:nvCxnSpPr>
          <p:cNvPr id="34" name="직선 연결선 3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04122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39504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용어의 정의</a:t>
            </a:r>
          </a:p>
          <a:p>
            <a:pPr fontAlgn="base"/>
            <a:r>
              <a:rPr lang="ko-KR" altLang="en-US" dirty="0" smtClean="0">
                <a:latin typeface="+mn-ea"/>
              </a:rPr>
              <a:t>건축</a:t>
            </a:r>
            <a:r>
              <a:rPr lang="ko-KR" altLang="en-US" dirty="0" smtClean="0"/>
              <a:t> </a:t>
            </a:r>
            <a:r>
              <a:rPr lang="en-US" altLang="ko-KR" dirty="0"/>
              <a:t>: </a:t>
            </a:r>
            <a:r>
              <a:rPr lang="ko-KR" altLang="en-US" dirty="0"/>
              <a:t>건축물을 신축</a:t>
            </a:r>
            <a:r>
              <a:rPr lang="en-US" altLang="ko-KR" dirty="0"/>
              <a:t>·</a:t>
            </a:r>
            <a:r>
              <a:rPr lang="ko-KR" altLang="en-US" dirty="0"/>
              <a:t>증축</a:t>
            </a:r>
            <a:r>
              <a:rPr lang="en-US" altLang="ko-KR" dirty="0"/>
              <a:t>·</a:t>
            </a:r>
            <a:r>
              <a:rPr lang="ko-KR" altLang="en-US" dirty="0"/>
              <a:t>개축</a:t>
            </a:r>
            <a:r>
              <a:rPr lang="en-US" altLang="ko-KR" dirty="0"/>
              <a:t>·</a:t>
            </a:r>
            <a:r>
              <a:rPr lang="ko-KR" altLang="en-US" dirty="0"/>
              <a:t>재축 하거나 건축물을 이전 하는 것</a:t>
            </a:r>
          </a:p>
          <a:p>
            <a:pPr fontAlgn="base"/>
            <a:endParaRPr lang="en-US" altLang="ko-KR" b="1" dirty="0" smtClean="0"/>
          </a:p>
          <a:p>
            <a:pPr fontAlgn="base"/>
            <a:r>
              <a:rPr lang="en-US" altLang="ko-KR" b="1" dirty="0" smtClean="0"/>
              <a:t>-</a:t>
            </a:r>
            <a:r>
              <a:rPr lang="ko-KR" altLang="en-US" b="1" dirty="0" smtClean="0"/>
              <a:t>증축</a:t>
            </a:r>
            <a:r>
              <a:rPr lang="en-US" altLang="ko-KR" dirty="0" smtClean="0"/>
              <a:t>(</a:t>
            </a:r>
            <a:r>
              <a:rPr lang="ko-KR" altLang="en-US" dirty="0" smtClean="0"/>
              <a:t>增築</a:t>
            </a:r>
            <a:r>
              <a:rPr lang="en-US" altLang="ko-KR" dirty="0" smtClean="0"/>
              <a:t>) : </a:t>
            </a:r>
            <a:r>
              <a:rPr lang="ko-KR" altLang="en-US" dirty="0"/>
              <a:t>기존 건축물이 있는 대지에서 건축물의 건축면적</a:t>
            </a:r>
            <a:r>
              <a:rPr lang="en-US" altLang="ko-KR" dirty="0"/>
              <a:t>, </a:t>
            </a:r>
            <a:r>
              <a:rPr lang="ko-KR" altLang="en-US" dirty="0"/>
              <a:t>연면적</a:t>
            </a:r>
            <a:r>
              <a:rPr lang="en-US" altLang="ko-KR" dirty="0"/>
              <a:t>, </a:t>
            </a:r>
            <a:r>
              <a:rPr lang="ko-KR" altLang="en-US" dirty="0"/>
              <a:t>층수 또는 </a:t>
            </a:r>
            <a:r>
              <a:rPr lang="ko-KR" altLang="en-US" b="1" dirty="0"/>
              <a:t>높이</a:t>
            </a:r>
            <a:r>
              <a:rPr lang="ko-KR" altLang="en-US" dirty="0"/>
              <a:t>를 늘리는 것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395536" y="3933056"/>
            <a:ext cx="3888432" cy="2376264"/>
            <a:chOff x="395536" y="3933056"/>
            <a:chExt cx="3888432" cy="2376264"/>
          </a:xfrm>
        </p:grpSpPr>
        <p:grpSp>
          <p:nvGrpSpPr>
            <p:cNvPr id="5" name="그룹 4"/>
            <p:cNvGrpSpPr/>
            <p:nvPr/>
          </p:nvGrpSpPr>
          <p:grpSpPr>
            <a:xfrm>
              <a:off x="971600" y="4561383"/>
              <a:ext cx="3312368" cy="1747937"/>
              <a:chOff x="971600" y="2780928"/>
              <a:chExt cx="3672408" cy="1747937"/>
            </a:xfrm>
          </p:grpSpPr>
          <p:sp>
            <p:nvSpPr>
              <p:cNvPr id="6" name="직사각형 5"/>
              <p:cNvSpPr/>
              <p:nvPr/>
            </p:nvSpPr>
            <p:spPr>
              <a:xfrm>
                <a:off x="971600" y="2780928"/>
                <a:ext cx="3672408" cy="174793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직사각형 6"/>
              <p:cNvSpPr/>
              <p:nvPr/>
            </p:nvSpPr>
            <p:spPr>
              <a:xfrm>
                <a:off x="1691680" y="3160713"/>
                <a:ext cx="2232248" cy="505545"/>
              </a:xfrm>
              <a:prstGeom prst="rect">
                <a:avLst/>
              </a:prstGeom>
              <a:solidFill>
                <a:schemeClr val="accent1">
                  <a:alpha val="5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95536" y="5322694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 smtClean="0"/>
                <a:t>후</a:t>
              </a:r>
              <a:endParaRPr lang="ko-KR" altLang="en-US" sz="1600" dirty="0"/>
            </a:p>
          </p:txBody>
        </p:sp>
        <p:sp>
          <p:nvSpPr>
            <p:cNvPr id="9" name="아래쪽 화살표 8"/>
            <p:cNvSpPr/>
            <p:nvPr/>
          </p:nvSpPr>
          <p:spPr>
            <a:xfrm>
              <a:off x="2411760" y="3933056"/>
              <a:ext cx="360040" cy="360040"/>
            </a:xfrm>
            <a:prstGeom prst="downArrow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07808" y="1969095"/>
            <a:ext cx="3876160" cy="1747937"/>
            <a:chOff x="407808" y="1925543"/>
            <a:chExt cx="3876160" cy="1747937"/>
          </a:xfrm>
        </p:grpSpPr>
        <p:sp>
          <p:nvSpPr>
            <p:cNvPr id="3" name="직사각형 2"/>
            <p:cNvSpPr/>
            <p:nvPr/>
          </p:nvSpPr>
          <p:spPr>
            <a:xfrm>
              <a:off x="971600" y="1925543"/>
              <a:ext cx="3312368" cy="17479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07808" y="2586390"/>
              <a:ext cx="360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 smtClean="0"/>
                <a:t>전</a:t>
              </a:r>
              <a:endParaRPr lang="ko-KR" altLang="en-US" sz="1600" dirty="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619672" y="2276872"/>
              <a:ext cx="2013400" cy="505545"/>
            </a:xfrm>
            <a:prstGeom prst="rect">
              <a:avLst/>
            </a:prstGeom>
            <a:solidFill>
              <a:schemeClr val="accent1">
                <a:alpha val="5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1619672" y="5446713"/>
            <a:ext cx="432048" cy="574575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22</a:t>
            </a:fld>
            <a:endParaRPr lang="ko-KR" altLang="en-US" dirty="0"/>
          </a:p>
        </p:txBody>
      </p:sp>
      <p:cxnSp>
        <p:nvCxnSpPr>
          <p:cNvPr id="24" name="직선 연결선 2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  <p:grpSp>
        <p:nvGrpSpPr>
          <p:cNvPr id="35" name="그룹 34"/>
          <p:cNvGrpSpPr/>
          <p:nvPr/>
        </p:nvGrpSpPr>
        <p:grpSpPr>
          <a:xfrm>
            <a:off x="5508104" y="3933056"/>
            <a:ext cx="2448272" cy="2160240"/>
            <a:chOff x="5508104" y="3933056"/>
            <a:chExt cx="2448272" cy="2160240"/>
          </a:xfrm>
        </p:grpSpPr>
        <p:grpSp>
          <p:nvGrpSpPr>
            <p:cNvPr id="13" name="그룹 12"/>
            <p:cNvGrpSpPr/>
            <p:nvPr/>
          </p:nvGrpSpPr>
          <p:grpSpPr>
            <a:xfrm>
              <a:off x="5508104" y="3933056"/>
              <a:ext cx="2448272" cy="2133668"/>
              <a:chOff x="5508104" y="3933056"/>
              <a:chExt cx="2448272" cy="2133668"/>
            </a:xfrm>
          </p:grpSpPr>
          <p:sp>
            <p:nvSpPr>
              <p:cNvPr id="27" name="아래쪽 화살표 26"/>
              <p:cNvSpPr/>
              <p:nvPr/>
            </p:nvSpPr>
            <p:spPr>
              <a:xfrm>
                <a:off x="6588224" y="3933056"/>
                <a:ext cx="360040" cy="360040"/>
              </a:xfrm>
              <a:prstGeom prst="downArrow">
                <a:avLst/>
              </a:prstGeom>
              <a:solidFill>
                <a:srgbClr val="FFC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자유형 28"/>
              <p:cNvSpPr/>
              <p:nvPr/>
            </p:nvSpPr>
            <p:spPr>
              <a:xfrm>
                <a:off x="6223722" y="4725143"/>
                <a:ext cx="1110343" cy="1341581"/>
              </a:xfrm>
              <a:custGeom>
                <a:avLst/>
                <a:gdLst>
                  <a:gd name="connsiteX0" fmla="*/ 0 w 1110343"/>
                  <a:gd name="connsiteY0" fmla="*/ 1408923 h 1436915"/>
                  <a:gd name="connsiteX1" fmla="*/ 0 w 1110343"/>
                  <a:gd name="connsiteY1" fmla="*/ 550506 h 1436915"/>
                  <a:gd name="connsiteX2" fmla="*/ 550506 w 1110343"/>
                  <a:gd name="connsiteY2" fmla="*/ 0 h 1436915"/>
                  <a:gd name="connsiteX3" fmla="*/ 1110343 w 1110343"/>
                  <a:gd name="connsiteY3" fmla="*/ 559837 h 1436915"/>
                  <a:gd name="connsiteX4" fmla="*/ 1110343 w 1110343"/>
                  <a:gd name="connsiteY4" fmla="*/ 1436915 h 1436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0343" h="1436915">
                    <a:moveTo>
                      <a:pt x="0" y="1408923"/>
                    </a:moveTo>
                    <a:lnTo>
                      <a:pt x="0" y="550506"/>
                    </a:lnTo>
                    <a:lnTo>
                      <a:pt x="550506" y="0"/>
                    </a:lnTo>
                    <a:lnTo>
                      <a:pt x="1110343" y="559837"/>
                    </a:lnTo>
                    <a:lnTo>
                      <a:pt x="1110343" y="1436915"/>
                    </a:lnTo>
                  </a:path>
                </a:pathLst>
              </a:cu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>
                <a:off x="5508104" y="6066724"/>
                <a:ext cx="2448272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직선 화살표 연결선 31"/>
            <p:cNvCxnSpPr/>
            <p:nvPr/>
          </p:nvCxnSpPr>
          <p:spPr>
            <a:xfrm>
              <a:off x="5940152" y="4725144"/>
              <a:ext cx="0" cy="136815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580112" y="5229200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atin typeface="+mn-ea"/>
                </a:rPr>
                <a:t>H’</a:t>
              </a:r>
              <a:endParaRPr lang="ko-KR" altLang="en-US" sz="1600" dirty="0">
                <a:latin typeface="+mn-ea"/>
              </a:endParaRPr>
            </a:p>
          </p:txBody>
        </p:sp>
        <p:cxnSp>
          <p:nvCxnSpPr>
            <p:cNvPr id="19" name="직선 연결선 18"/>
            <p:cNvCxnSpPr/>
            <p:nvPr/>
          </p:nvCxnSpPr>
          <p:spPr>
            <a:xfrm>
              <a:off x="5770375" y="4725144"/>
              <a:ext cx="160993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13"/>
          <p:cNvGrpSpPr/>
          <p:nvPr/>
        </p:nvGrpSpPr>
        <p:grpSpPr>
          <a:xfrm>
            <a:off x="5508104" y="2348879"/>
            <a:ext cx="2448272" cy="1103447"/>
            <a:chOff x="5508104" y="2348879"/>
            <a:chExt cx="2448272" cy="1103447"/>
          </a:xfrm>
        </p:grpSpPr>
        <p:grpSp>
          <p:nvGrpSpPr>
            <p:cNvPr id="26" name="그룹 25"/>
            <p:cNvGrpSpPr/>
            <p:nvPr/>
          </p:nvGrpSpPr>
          <p:grpSpPr>
            <a:xfrm>
              <a:off x="5508104" y="2348879"/>
              <a:ext cx="2448272" cy="1103447"/>
              <a:chOff x="5508104" y="2348879"/>
              <a:chExt cx="2448272" cy="1103447"/>
            </a:xfrm>
          </p:grpSpPr>
          <p:grpSp>
            <p:nvGrpSpPr>
              <p:cNvPr id="12" name="그룹 11"/>
              <p:cNvGrpSpPr/>
              <p:nvPr/>
            </p:nvGrpSpPr>
            <p:grpSpPr>
              <a:xfrm>
                <a:off x="5508104" y="2348879"/>
                <a:ext cx="2448272" cy="1103447"/>
                <a:chOff x="5508104" y="2348879"/>
                <a:chExt cx="2448272" cy="1103447"/>
              </a:xfrm>
            </p:grpSpPr>
            <p:sp>
              <p:nvSpPr>
                <p:cNvPr id="28" name="자유형 27"/>
                <p:cNvSpPr/>
                <p:nvPr/>
              </p:nvSpPr>
              <p:spPr>
                <a:xfrm>
                  <a:off x="6223722" y="2348879"/>
                  <a:ext cx="1110343" cy="1103447"/>
                </a:xfrm>
                <a:custGeom>
                  <a:avLst/>
                  <a:gdLst>
                    <a:gd name="connsiteX0" fmla="*/ 0 w 1110343"/>
                    <a:gd name="connsiteY0" fmla="*/ 1408923 h 1436915"/>
                    <a:gd name="connsiteX1" fmla="*/ 0 w 1110343"/>
                    <a:gd name="connsiteY1" fmla="*/ 550506 h 1436915"/>
                    <a:gd name="connsiteX2" fmla="*/ 550506 w 1110343"/>
                    <a:gd name="connsiteY2" fmla="*/ 0 h 1436915"/>
                    <a:gd name="connsiteX3" fmla="*/ 1110343 w 1110343"/>
                    <a:gd name="connsiteY3" fmla="*/ 559837 h 1436915"/>
                    <a:gd name="connsiteX4" fmla="*/ 1110343 w 1110343"/>
                    <a:gd name="connsiteY4" fmla="*/ 1436915 h 1436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0343" h="1436915">
                      <a:moveTo>
                        <a:pt x="0" y="1408923"/>
                      </a:moveTo>
                      <a:lnTo>
                        <a:pt x="0" y="550506"/>
                      </a:lnTo>
                      <a:lnTo>
                        <a:pt x="550506" y="0"/>
                      </a:lnTo>
                      <a:lnTo>
                        <a:pt x="1110343" y="559837"/>
                      </a:lnTo>
                      <a:lnTo>
                        <a:pt x="1110343" y="1436915"/>
                      </a:lnTo>
                    </a:path>
                  </a:pathLst>
                </a:custGeom>
                <a:solidFill>
                  <a:schemeClr val="bg2">
                    <a:lumMod val="90000"/>
                    <a:alpha val="68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30" name="직선 연결선 29"/>
                <p:cNvCxnSpPr/>
                <p:nvPr/>
              </p:nvCxnSpPr>
              <p:spPr>
                <a:xfrm>
                  <a:off x="5508104" y="3429000"/>
                  <a:ext cx="2448272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직선 화살표 연결선 14"/>
              <p:cNvCxnSpPr/>
              <p:nvPr/>
            </p:nvCxnSpPr>
            <p:spPr>
              <a:xfrm>
                <a:off x="5940152" y="2348880"/>
                <a:ext cx="0" cy="11034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5652120" y="2780928"/>
                <a:ext cx="2880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>
                    <a:latin typeface="+mn-ea"/>
                  </a:rPr>
                  <a:t>H</a:t>
                </a:r>
                <a:endParaRPr lang="ko-KR" altLang="en-US" sz="1600" dirty="0">
                  <a:latin typeface="+mn-ea"/>
                </a:endParaRPr>
              </a:p>
            </p:txBody>
          </p:sp>
        </p:grpSp>
        <p:cxnSp>
          <p:nvCxnSpPr>
            <p:cNvPr id="34" name="직선 연결선 33"/>
            <p:cNvCxnSpPr/>
            <p:nvPr/>
          </p:nvCxnSpPr>
          <p:spPr>
            <a:xfrm>
              <a:off x="5796136" y="2348880"/>
              <a:ext cx="160993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직선 연결선 35"/>
          <p:cNvCxnSpPr/>
          <p:nvPr/>
        </p:nvCxnSpPr>
        <p:spPr>
          <a:xfrm>
            <a:off x="5796136" y="5013176"/>
            <a:ext cx="160993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/>
          <p:nvPr/>
        </p:nvCxnSpPr>
        <p:spPr>
          <a:xfrm>
            <a:off x="7452320" y="4989850"/>
            <a:ext cx="0" cy="110344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380312" y="5394702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+mn-ea"/>
              </a:rPr>
              <a:t>H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168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89563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용어의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정의</a:t>
            </a:r>
          </a:p>
          <a:p>
            <a:pPr fontAlgn="base"/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건축면적과 건폐율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en-US" altLang="ko-KR" b="1" dirty="0"/>
              <a:t>1) </a:t>
            </a:r>
            <a:r>
              <a:rPr lang="ko-KR" altLang="en-US" b="1" dirty="0"/>
              <a:t>건축면적 </a:t>
            </a:r>
            <a:r>
              <a:rPr lang="en-US" altLang="ko-KR" dirty="0"/>
              <a:t>: </a:t>
            </a:r>
            <a:r>
              <a:rPr lang="ko-KR" altLang="en-US" dirty="0"/>
              <a:t>건축물의 외벽</a:t>
            </a:r>
            <a:r>
              <a:rPr lang="en-US" altLang="ko-KR" dirty="0"/>
              <a:t>(</a:t>
            </a:r>
            <a:r>
              <a:rPr lang="ko-KR" altLang="en-US" dirty="0"/>
              <a:t>외벽이 없는 경우에는 외곽 부분의 기둥</a:t>
            </a:r>
            <a:r>
              <a:rPr lang="en-US" altLang="ko-KR" dirty="0"/>
              <a:t>)</a:t>
            </a:r>
            <a:r>
              <a:rPr lang="ko-KR" altLang="en-US" dirty="0"/>
              <a:t>의 중심선으로 둘러싸인 부분의 수평투영면적</a:t>
            </a:r>
            <a:r>
              <a:rPr lang="en-US" altLang="ko-KR" dirty="0"/>
              <a:t>(</a:t>
            </a:r>
            <a:r>
              <a:rPr lang="ko-KR" altLang="en-US" dirty="0"/>
              <a:t>돌출부분 </a:t>
            </a:r>
            <a:r>
              <a:rPr lang="en-US" altLang="ko-KR" dirty="0"/>
              <a:t>1m </a:t>
            </a:r>
            <a:r>
              <a:rPr lang="ko-KR" altLang="en-US" dirty="0"/>
              <a:t>후퇴한 선</a:t>
            </a:r>
            <a:r>
              <a:rPr lang="en-US" altLang="ko-KR" dirty="0"/>
              <a:t>)</a:t>
            </a:r>
            <a:endParaRPr lang="ko-KR" altLang="en-US" dirty="0"/>
          </a:p>
          <a:p>
            <a:pPr fontAlgn="base"/>
            <a:r>
              <a:rPr lang="en-US" altLang="ko-KR" b="1" dirty="0"/>
              <a:t>2) </a:t>
            </a:r>
            <a:r>
              <a:rPr lang="ko-KR" altLang="en-US" b="1" dirty="0"/>
              <a:t>돌출차양이 설치된 축사</a:t>
            </a:r>
            <a:r>
              <a:rPr lang="en-US" altLang="ko-KR" dirty="0"/>
              <a:t>: </a:t>
            </a:r>
            <a:r>
              <a:rPr lang="ko-KR" altLang="en-US" dirty="0"/>
              <a:t>돌출된 끝부분으로부터 </a:t>
            </a:r>
            <a:r>
              <a:rPr lang="en-US" altLang="ko-KR" b="1" dirty="0"/>
              <a:t>3m</a:t>
            </a:r>
            <a:r>
              <a:rPr lang="ko-KR" altLang="en-US" dirty="0"/>
              <a:t>를 후퇴한 선</a:t>
            </a:r>
            <a:endParaRPr lang="en-US" altLang="ko-KR" dirty="0"/>
          </a:p>
          <a:p>
            <a:pPr fontAlgn="base"/>
            <a:r>
              <a:rPr lang="en-US" altLang="ko-KR" b="1" dirty="0"/>
              <a:t>3) </a:t>
            </a:r>
            <a:r>
              <a:rPr lang="ko-KR" altLang="en-US" b="1" dirty="0"/>
              <a:t>두 동</a:t>
            </a:r>
            <a:r>
              <a:rPr lang="ko-KR" altLang="en-US" dirty="0"/>
              <a:t>의 축사가 </a:t>
            </a:r>
            <a:r>
              <a:rPr lang="ko-KR" altLang="en-US" b="1" dirty="0"/>
              <a:t>차양으로 연결된 경우 </a:t>
            </a:r>
            <a:r>
              <a:rPr lang="en-US" altLang="ko-KR" dirty="0"/>
              <a:t>: </a:t>
            </a:r>
            <a:r>
              <a:rPr lang="en-US" altLang="ko-KR" b="1" dirty="0"/>
              <a:t>6m</a:t>
            </a:r>
            <a:r>
              <a:rPr lang="en-US" altLang="ko-KR" dirty="0"/>
              <a:t> </a:t>
            </a:r>
            <a:r>
              <a:rPr lang="ko-KR" altLang="en-US" dirty="0"/>
              <a:t>이하</a:t>
            </a:r>
          </a:p>
          <a:p>
            <a:pPr fontAlgn="base"/>
            <a:r>
              <a:rPr lang="en-US" altLang="ko-KR" b="1" dirty="0"/>
              <a:t>4) </a:t>
            </a:r>
            <a:r>
              <a:rPr lang="ko-KR" altLang="en-US" b="1" dirty="0"/>
              <a:t>건폐율 </a:t>
            </a:r>
            <a:r>
              <a:rPr lang="en-US" altLang="ko-KR" b="1" dirty="0"/>
              <a:t>: </a:t>
            </a:r>
            <a:r>
              <a:rPr lang="ko-KR" altLang="en-US" b="1" dirty="0"/>
              <a:t>대지면적에 대한 건축면적의 </a:t>
            </a:r>
            <a:r>
              <a:rPr lang="ko-KR" altLang="en-US" b="1" dirty="0" smtClean="0"/>
              <a:t>비율</a:t>
            </a:r>
            <a:endParaRPr lang="en-US" altLang="ko-KR" b="1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23</a:t>
            </a:fld>
            <a:endParaRPr lang="ko-KR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2601" y="3070472"/>
            <a:ext cx="5743109" cy="323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그룹 16"/>
          <p:cNvGrpSpPr/>
          <p:nvPr/>
        </p:nvGrpSpPr>
        <p:grpSpPr>
          <a:xfrm>
            <a:off x="1835696" y="2636912"/>
            <a:ext cx="4608512" cy="3670896"/>
            <a:chOff x="1835696" y="2204864"/>
            <a:chExt cx="4608512" cy="3670896"/>
          </a:xfrm>
        </p:grpSpPr>
        <p:cxnSp>
          <p:nvCxnSpPr>
            <p:cNvPr id="8" name="직선 연결선 7"/>
            <p:cNvCxnSpPr/>
            <p:nvPr/>
          </p:nvCxnSpPr>
          <p:spPr>
            <a:xfrm flipV="1">
              <a:off x="1835696" y="2204864"/>
              <a:ext cx="0" cy="367089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flipV="1">
              <a:off x="6444208" y="2204864"/>
              <a:ext cx="0" cy="367089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/>
            <p:cNvCxnSpPr/>
            <p:nvPr/>
          </p:nvCxnSpPr>
          <p:spPr>
            <a:xfrm>
              <a:off x="1835696" y="2492896"/>
              <a:ext cx="4608512" cy="0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059832" y="2276872"/>
              <a:ext cx="28083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 smtClean="0"/>
                <a:t>축사 건축면적 산정 </a:t>
              </a:r>
              <a:r>
                <a:rPr lang="en-US" altLang="ko-KR" sz="1200" b="1" dirty="0" smtClean="0"/>
                <a:t>: 30m(</a:t>
              </a:r>
              <a:r>
                <a:rPr lang="ko-KR" altLang="en-US" sz="1200" b="1" dirty="0" smtClean="0"/>
                <a:t>폭</a:t>
              </a:r>
              <a:r>
                <a:rPr lang="en-US" altLang="ko-KR" sz="1200" b="1" dirty="0" smtClean="0"/>
                <a:t>) x </a:t>
              </a:r>
              <a:r>
                <a:rPr lang="ko-KR" altLang="en-US" sz="1200" b="1" dirty="0" smtClean="0"/>
                <a:t>길</a:t>
              </a:r>
              <a:r>
                <a:rPr lang="ko-KR" altLang="en-US" sz="1200" b="1" dirty="0"/>
                <a:t>이</a:t>
              </a: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1691680" y="2924944"/>
            <a:ext cx="4896544" cy="3692153"/>
            <a:chOff x="1691680" y="2492896"/>
            <a:chExt cx="4896544" cy="3692153"/>
          </a:xfrm>
        </p:grpSpPr>
        <p:cxnSp>
          <p:nvCxnSpPr>
            <p:cNvPr id="6" name="직선 연결선 5"/>
            <p:cNvCxnSpPr/>
            <p:nvPr/>
          </p:nvCxnSpPr>
          <p:spPr>
            <a:xfrm flipV="1">
              <a:off x="1691680" y="2494408"/>
              <a:ext cx="0" cy="3670896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V="1">
              <a:off x="6588224" y="2492896"/>
              <a:ext cx="0" cy="3670896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12"/>
            <p:cNvCxnSpPr/>
            <p:nvPr/>
          </p:nvCxnSpPr>
          <p:spPr>
            <a:xfrm>
              <a:off x="1691680" y="6163792"/>
              <a:ext cx="489654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339752" y="5877272"/>
              <a:ext cx="35283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/>
                <a:t>일반건축물 건축면적 산정 </a:t>
              </a:r>
              <a:r>
                <a:rPr lang="en-US" altLang="ko-KR" sz="1400" dirty="0" smtClean="0"/>
                <a:t>: 32m(</a:t>
              </a:r>
              <a:r>
                <a:rPr lang="ko-KR" altLang="en-US" sz="1400" dirty="0" smtClean="0"/>
                <a:t>폭</a:t>
              </a:r>
              <a:r>
                <a:rPr lang="en-US" altLang="ko-KR" sz="1400" dirty="0" smtClean="0"/>
                <a:t>) x </a:t>
              </a:r>
              <a:r>
                <a:rPr lang="ko-KR" altLang="en-US" sz="1400" dirty="0" smtClean="0"/>
                <a:t>길</a:t>
              </a:r>
              <a:r>
                <a:rPr lang="ko-KR" altLang="en-US" sz="1400" dirty="0"/>
                <a:t>이</a:t>
              </a:r>
            </a:p>
          </p:txBody>
        </p:sp>
      </p:grpSp>
      <p:cxnSp>
        <p:nvCxnSpPr>
          <p:cNvPr id="18" name="직선 연결선 17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80472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89563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용어의 정의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24</a:t>
            </a:fld>
            <a:endParaRPr lang="ko-KR" altLang="en-US" dirty="0"/>
          </a:p>
        </p:txBody>
      </p:sp>
      <p:cxnSp>
        <p:nvCxnSpPr>
          <p:cNvPr id="18" name="직선 연결선 17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827584" y="880551"/>
            <a:ext cx="77048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건축면적과 건폐율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예외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fontAlgn="base">
              <a:lnSpc>
                <a:spcPct val="150000"/>
              </a:lnSpc>
            </a:pPr>
            <a:r>
              <a:rPr lang="en-US" altLang="ko-KR" dirty="0" smtClean="0"/>
              <a:t>1) </a:t>
            </a:r>
            <a:r>
              <a:rPr lang="ko-KR" altLang="en-US" b="1" dirty="0" smtClean="0"/>
              <a:t>지표면으로부터 </a:t>
            </a:r>
            <a:r>
              <a:rPr lang="en-US" altLang="ko-KR" b="1" dirty="0" smtClean="0"/>
              <a:t>1m</a:t>
            </a:r>
            <a:r>
              <a:rPr lang="ko-KR" altLang="en-US" b="1" dirty="0" smtClean="0"/>
              <a:t>이하 부분 </a:t>
            </a:r>
            <a:endParaRPr lang="ko-KR" altLang="en-US" dirty="0"/>
          </a:p>
          <a:p>
            <a:pPr fontAlgn="base">
              <a:lnSpc>
                <a:spcPct val="150000"/>
              </a:lnSpc>
            </a:pPr>
            <a:r>
              <a:rPr lang="en-US" altLang="ko-KR" dirty="0" smtClean="0"/>
              <a:t>2) </a:t>
            </a:r>
            <a:r>
              <a:rPr lang="ko-KR" altLang="en-US" b="1" dirty="0" smtClean="0"/>
              <a:t>소독설비를</a:t>
            </a:r>
            <a:r>
              <a:rPr lang="ko-KR" altLang="en-US" b="1" dirty="0" smtClean="0">
                <a:solidFill>
                  <a:srgbClr val="008EC0"/>
                </a:solidFill>
              </a:rPr>
              <a:t> </a:t>
            </a:r>
            <a:r>
              <a:rPr lang="ko-KR" altLang="en-US" b="1" dirty="0" smtClean="0"/>
              <a:t>갖추어야 하는 축사시설</a:t>
            </a:r>
            <a:r>
              <a:rPr lang="en-US" altLang="ko-KR" dirty="0" smtClean="0"/>
              <a:t>: 2015</a:t>
            </a:r>
            <a:r>
              <a:rPr lang="ko-KR" altLang="en-US" dirty="0" smtClean="0"/>
              <a:t>년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</a:t>
            </a:r>
            <a:r>
              <a:rPr lang="en-US" altLang="ko-KR" dirty="0" smtClean="0"/>
              <a:t>27</a:t>
            </a:r>
            <a:r>
              <a:rPr lang="ko-KR" altLang="en-US" dirty="0" smtClean="0"/>
              <a:t>일 이전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바닥면적도 제외</a:t>
            </a:r>
            <a:r>
              <a:rPr lang="en-US" altLang="ko-KR" sz="1200" dirty="0" smtClean="0"/>
              <a:t>)</a:t>
            </a:r>
            <a:endParaRPr lang="ko-KR" altLang="en-US" dirty="0"/>
          </a:p>
          <a:p>
            <a:pPr fontAlgn="base">
              <a:lnSpc>
                <a:spcPct val="150000"/>
              </a:lnSpc>
            </a:pPr>
            <a:r>
              <a:rPr lang="en-US" altLang="ko-KR" dirty="0" smtClean="0"/>
              <a:t>3) </a:t>
            </a:r>
            <a:r>
              <a:rPr lang="ko-KR" altLang="en-US" b="1" dirty="0" smtClean="0"/>
              <a:t>가축분뇨처리시설 </a:t>
            </a:r>
            <a:r>
              <a:rPr lang="en-US" altLang="ko-KR" b="1" dirty="0" smtClean="0"/>
              <a:t>: </a:t>
            </a:r>
            <a:r>
              <a:rPr lang="en-US" altLang="ko-KR" dirty="0" smtClean="0"/>
              <a:t>2013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20</a:t>
            </a:r>
            <a:r>
              <a:rPr lang="ko-KR" altLang="en-US" dirty="0" smtClean="0"/>
              <a:t>일 이전</a:t>
            </a:r>
            <a:endParaRPr lang="en-US" altLang="ko-KR" dirty="0" smtClean="0"/>
          </a:p>
          <a:p>
            <a:pPr fontAlgn="base">
              <a:lnSpc>
                <a:spcPct val="150000"/>
              </a:lnSpc>
            </a:pPr>
            <a:r>
              <a:rPr lang="en-US" altLang="ko-KR" dirty="0" smtClean="0"/>
              <a:t>4) </a:t>
            </a:r>
            <a:r>
              <a:rPr lang="ko-KR" altLang="en-US" b="1" dirty="0" smtClean="0"/>
              <a:t>가설건축물 </a:t>
            </a:r>
            <a:r>
              <a:rPr lang="en-US" altLang="ko-KR" b="1" dirty="0" smtClean="0"/>
              <a:t>:</a:t>
            </a:r>
            <a:r>
              <a:rPr lang="en-US" altLang="ko-KR" b="1" dirty="0" smtClean="0">
                <a:solidFill>
                  <a:srgbClr val="008EC0"/>
                </a:solidFill>
              </a:rPr>
              <a:t> </a:t>
            </a:r>
            <a:r>
              <a:rPr lang="en-US" altLang="ko-KR" dirty="0" smtClean="0"/>
              <a:t>100</a:t>
            </a:r>
            <a:r>
              <a:rPr lang="ko-KR" altLang="en-US" dirty="0" smtClean="0"/>
              <a:t>㎡이상 간이축사용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가축분뇨처리용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가축운동용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가축의 </a:t>
            </a:r>
            <a:r>
              <a:rPr lang="ko-KR" altLang="en-US" dirty="0" err="1" smtClean="0"/>
              <a:t>비가림용</a:t>
            </a:r>
            <a:r>
              <a:rPr lang="ko-KR" altLang="en-US" dirty="0" smtClean="0"/>
              <a:t> 비닐하우스 또는 천막 </a:t>
            </a:r>
            <a:endParaRPr lang="en-US" altLang="ko-KR" dirty="0" smtClean="0"/>
          </a:p>
          <a:p>
            <a:pPr fontAlgn="base">
              <a:lnSpc>
                <a:spcPct val="150000"/>
              </a:lnSpc>
            </a:pPr>
            <a:r>
              <a:rPr lang="en-US" altLang="ko-KR" sz="1400" dirty="0" smtClean="0"/>
              <a:t>(</a:t>
            </a:r>
            <a:r>
              <a:rPr lang="ko-KR" altLang="en-US" sz="1400" dirty="0" smtClean="0"/>
              <a:t>벽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지붕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 합성수지 재질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합성강판은 </a:t>
            </a:r>
            <a:r>
              <a:rPr lang="en-US" altLang="ko-KR" sz="1400" dirty="0" smtClean="0"/>
              <a:t>½</a:t>
            </a:r>
            <a:r>
              <a:rPr lang="ko-KR" altLang="en-US" sz="1400" dirty="0" smtClean="0"/>
              <a:t>이하</a:t>
            </a:r>
            <a:r>
              <a:rPr lang="en-US" altLang="ko-KR" sz="1400" dirty="0" smtClean="0"/>
              <a:t>), 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/>
              <a:t>골조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 철재 또는 철골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바닥 </a:t>
            </a:r>
            <a:r>
              <a:rPr lang="en-US" altLang="ko-KR" sz="1400" dirty="0" smtClean="0"/>
              <a:t>:</a:t>
            </a:r>
            <a:r>
              <a:rPr lang="ko-KR" altLang="en-US" sz="1400" dirty="0" smtClean="0"/>
              <a:t> 콘크리트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벽면일부</a:t>
            </a:r>
            <a:r>
              <a:rPr lang="ko-KR" altLang="en-US" sz="1400" dirty="0" smtClean="0"/>
              <a:t> 콘크리트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분뇨 </a:t>
            </a:r>
            <a:r>
              <a:rPr lang="ko-KR" altLang="en-US" sz="1400" dirty="0" err="1" smtClean="0"/>
              <a:t>방지턱</a:t>
            </a:r>
            <a:r>
              <a:rPr lang="en-US" altLang="ko-KR" sz="1400" dirty="0" smtClean="0"/>
              <a:t>)</a:t>
            </a:r>
            <a:r>
              <a:rPr lang="ko-KR" altLang="en-US" sz="1400" dirty="0" err="1" smtClean="0"/>
              <a:t>일때</a:t>
            </a:r>
            <a:r>
              <a:rPr lang="ko-KR" altLang="en-US" sz="1400" dirty="0" smtClean="0"/>
              <a:t> 가설 건축물 가능</a:t>
            </a:r>
            <a:r>
              <a:rPr lang="en-US" altLang="ko-KR" sz="1400" dirty="0" smtClean="0"/>
              <a:t>)</a:t>
            </a:r>
            <a:endParaRPr lang="en-US" altLang="ko-KR" dirty="0" smtClean="0"/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762815"/>
              </p:ext>
            </p:extLst>
          </p:nvPr>
        </p:nvGraphicFramePr>
        <p:xfrm>
          <a:off x="755576" y="4653136"/>
          <a:ext cx="7416824" cy="1451217"/>
        </p:xfrm>
        <a:graphic>
          <a:graphicData uri="http://schemas.openxmlformats.org/drawingml/2006/table">
            <a:tbl>
              <a:tblPr/>
              <a:tblGrid>
                <a:gridCol w="1512168"/>
                <a:gridCol w="1539662"/>
                <a:gridCol w="1484674"/>
                <a:gridCol w="1440160"/>
                <a:gridCol w="1440160"/>
              </a:tblGrid>
              <a:tr h="28101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/>
                        <a:t>소독시설 및 창고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/>
                        <a:t>컨테이너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/>
                        <a:t>축사 연결</a:t>
                      </a:r>
                      <a:r>
                        <a:rPr lang="en-US" altLang="ko-KR" sz="1100" dirty="0" smtClean="0"/>
                        <a:t>(</a:t>
                      </a:r>
                      <a:r>
                        <a:rPr lang="ko-KR" altLang="en-US" sz="1100" dirty="0" smtClean="0"/>
                        <a:t>이동 통로</a:t>
                      </a:r>
                      <a:r>
                        <a:rPr lang="en-US" altLang="ko-KR" sz="1100" dirty="0" smtClean="0"/>
                        <a:t>)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/>
                        <a:t>축사연결</a:t>
                      </a:r>
                      <a:r>
                        <a:rPr lang="en-US" altLang="ko-KR" sz="1100" dirty="0" smtClean="0"/>
                        <a:t>(</a:t>
                      </a:r>
                      <a:r>
                        <a:rPr lang="ko-KR" altLang="en-US" sz="1100" dirty="0" smtClean="0"/>
                        <a:t>창고</a:t>
                      </a:r>
                      <a:r>
                        <a:rPr lang="en-US" altLang="ko-KR" sz="1100" dirty="0" smtClean="0"/>
                        <a:t>)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err="1" smtClean="0"/>
                        <a:t>퇴비사</a:t>
                      </a:r>
                      <a:r>
                        <a:rPr lang="en-US" altLang="ko-KR" sz="1100" dirty="0" smtClean="0"/>
                        <a:t>(</a:t>
                      </a:r>
                      <a:r>
                        <a:rPr lang="ko-KR" altLang="en-US" sz="1100" dirty="0" err="1" smtClean="0"/>
                        <a:t>썬라이트</a:t>
                      </a:r>
                      <a:r>
                        <a:rPr lang="en-US" altLang="ko-KR" sz="1100" dirty="0" smtClean="0"/>
                        <a:t>)</a:t>
                      </a:r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19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그림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80" y="4964401"/>
            <a:ext cx="1347216" cy="109728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4964401"/>
            <a:ext cx="1260304" cy="109728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864" y="4964401"/>
            <a:ext cx="1280160" cy="109118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336" y="5007073"/>
            <a:ext cx="1213104" cy="104851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4964401"/>
            <a:ext cx="1225701" cy="11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39504"/>
            <a:ext cx="756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용어의 정의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연면적과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용적율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ko-KR" altLang="en-US" b="1" dirty="0" smtClean="0"/>
              <a:t>연면적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/>
              <a:t>하나의 건축물 각 층의 바닥면적의 </a:t>
            </a:r>
            <a:r>
              <a:rPr lang="ko-KR" altLang="en-US" dirty="0" smtClean="0"/>
              <a:t>합계</a:t>
            </a:r>
            <a:endParaRPr lang="en-US" altLang="ko-KR" dirty="0" smtClean="0"/>
          </a:p>
          <a:p>
            <a:pPr fontAlgn="base"/>
            <a:r>
              <a:rPr lang="ko-KR" altLang="en-US" b="1" dirty="0" smtClean="0"/>
              <a:t>바닥면적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각 </a:t>
            </a:r>
            <a:r>
              <a:rPr lang="ko-KR" altLang="en-US" dirty="0"/>
              <a:t>층 </a:t>
            </a:r>
            <a:r>
              <a:rPr lang="ko-KR" altLang="en-US" dirty="0" smtClean="0"/>
              <a:t>벽</a:t>
            </a:r>
            <a:r>
              <a:rPr lang="en-US" altLang="ko-KR" dirty="0"/>
              <a:t>, </a:t>
            </a:r>
            <a:r>
              <a:rPr lang="ko-KR" altLang="en-US" dirty="0" smtClean="0"/>
              <a:t>기둥 </a:t>
            </a:r>
            <a:r>
              <a:rPr lang="ko-KR" altLang="en-US" dirty="0"/>
              <a:t>구획의 중심선으로 둘러싸인 </a:t>
            </a:r>
            <a:r>
              <a:rPr lang="ko-KR" altLang="en-US" dirty="0" smtClean="0"/>
              <a:t>부분의 면적</a:t>
            </a:r>
            <a:endParaRPr lang="ko-KR" altLang="en-US" dirty="0"/>
          </a:p>
          <a:p>
            <a:pPr fontAlgn="base"/>
            <a:r>
              <a:rPr lang="ko-KR" altLang="en-US" b="1" dirty="0" err="1" smtClean="0"/>
              <a:t>용적율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/>
              <a:t>대지면적에 대한 </a:t>
            </a:r>
            <a:r>
              <a:rPr lang="ko-KR" altLang="en-US" dirty="0" smtClean="0"/>
              <a:t>연면적의 </a:t>
            </a:r>
            <a:r>
              <a:rPr lang="ko-KR" altLang="en-US" dirty="0"/>
              <a:t>비율</a:t>
            </a:r>
            <a:endParaRPr lang="en-US" altLang="ko-KR" dirty="0" smtClean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25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30" t="5648" r="12604" b="34532"/>
          <a:stretch/>
        </p:blipFill>
        <p:spPr>
          <a:xfrm>
            <a:off x="899592" y="2159471"/>
            <a:ext cx="6553201" cy="3933825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1187624" y="2564904"/>
            <a:ext cx="5328592" cy="3870285"/>
            <a:chOff x="1187624" y="2564904"/>
            <a:chExt cx="5328592" cy="3870285"/>
          </a:xfrm>
        </p:grpSpPr>
        <p:sp>
          <p:nvSpPr>
            <p:cNvPr id="7" name="직사각형 6"/>
            <p:cNvSpPr/>
            <p:nvPr/>
          </p:nvSpPr>
          <p:spPr>
            <a:xfrm>
              <a:off x="2483768" y="3573016"/>
              <a:ext cx="4032448" cy="216024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6" name="그룹 15"/>
            <p:cNvGrpSpPr/>
            <p:nvPr/>
          </p:nvGrpSpPr>
          <p:grpSpPr>
            <a:xfrm>
              <a:off x="1187624" y="2564904"/>
              <a:ext cx="5256584" cy="3870285"/>
              <a:chOff x="1187624" y="2564904"/>
              <a:chExt cx="5256584" cy="3870285"/>
            </a:xfrm>
          </p:grpSpPr>
          <p:sp>
            <p:nvSpPr>
              <p:cNvPr id="13" name="모서리가 둥근 직사각형 12"/>
              <p:cNvSpPr/>
              <p:nvPr/>
            </p:nvSpPr>
            <p:spPr>
              <a:xfrm>
                <a:off x="4355976" y="2564904"/>
                <a:ext cx="360040" cy="21602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모서리가 둥근 직사각형 13"/>
              <p:cNvSpPr/>
              <p:nvPr/>
            </p:nvSpPr>
            <p:spPr>
              <a:xfrm>
                <a:off x="1187624" y="4437112"/>
                <a:ext cx="216024" cy="36004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699792" y="6127412"/>
                <a:ext cx="37444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b="1" dirty="0" smtClean="0"/>
                  <a:t>바닥면적 산정 </a:t>
                </a:r>
                <a:r>
                  <a:rPr lang="en-US" altLang="ko-KR" sz="1400" b="1" dirty="0" smtClean="0"/>
                  <a:t>: 30m(</a:t>
                </a:r>
                <a:r>
                  <a:rPr lang="ko-KR" altLang="en-US" sz="1400" b="1" dirty="0" smtClean="0"/>
                  <a:t>폭</a:t>
                </a:r>
                <a:r>
                  <a:rPr lang="en-US" altLang="ko-KR" sz="1400" b="1" dirty="0" smtClean="0"/>
                  <a:t>) x 55m(</a:t>
                </a:r>
                <a:r>
                  <a:rPr lang="ko-KR" altLang="en-US" sz="1400" b="1" dirty="0" smtClean="0"/>
                  <a:t>길이</a:t>
                </a:r>
                <a:r>
                  <a:rPr lang="en-US" altLang="ko-KR" sz="1400" b="1" dirty="0" smtClean="0"/>
                  <a:t>) = 1,650</a:t>
                </a:r>
                <a:r>
                  <a:rPr lang="ko-KR" altLang="en-US" sz="1400" dirty="0" smtClean="0"/>
                  <a:t>㎡</a:t>
                </a:r>
                <a:endParaRPr lang="ko-KR" altLang="en-US" sz="1400" dirty="0"/>
              </a:p>
            </p:txBody>
          </p:sp>
        </p:grpSp>
      </p:grpSp>
      <p:cxnSp>
        <p:nvCxnSpPr>
          <p:cNvPr id="11" name="직선 연결선 10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2009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44728"/>
            <a:ext cx="73796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용어의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정의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en-US" altLang="ko-KR" dirty="0" smtClean="0"/>
              <a:t>-</a:t>
            </a:r>
            <a:r>
              <a:rPr lang="ko-KR" altLang="en-US" b="1" dirty="0" err="1"/>
              <a:t>건축주</a:t>
            </a:r>
            <a:r>
              <a:rPr lang="en-US" altLang="ko-KR" dirty="0"/>
              <a:t>(</a:t>
            </a:r>
            <a:r>
              <a:rPr lang="ko-KR" altLang="en-US" dirty="0" err="1"/>
              <a:t>建築主</a:t>
            </a:r>
            <a:r>
              <a:rPr lang="en-US" altLang="ko-KR" dirty="0"/>
              <a:t>) : </a:t>
            </a:r>
            <a:r>
              <a:rPr lang="ko-KR" altLang="en-US" dirty="0"/>
              <a:t>건축물의 건축에 관한 </a:t>
            </a:r>
            <a:r>
              <a:rPr lang="ko-KR" altLang="en-US" b="1" dirty="0"/>
              <a:t>공사를 발주</a:t>
            </a:r>
            <a:r>
              <a:rPr lang="ko-KR" altLang="en-US" dirty="0"/>
              <a:t>하거나 현장관리인을 두어 </a:t>
            </a:r>
            <a:r>
              <a:rPr lang="ko-KR" altLang="en-US" b="1" dirty="0"/>
              <a:t>스스로 그 공사를 하는 자</a:t>
            </a:r>
          </a:p>
          <a:p>
            <a:pPr fontAlgn="base"/>
            <a:endParaRPr lang="en-US" altLang="ko-KR" dirty="0" smtClean="0"/>
          </a:p>
          <a:p>
            <a:pPr fontAlgn="base"/>
            <a:r>
              <a:rPr lang="en-US" altLang="ko-KR" dirty="0" smtClean="0"/>
              <a:t>-</a:t>
            </a:r>
            <a:r>
              <a:rPr lang="ko-KR" altLang="en-US" b="1" dirty="0"/>
              <a:t>설계자</a:t>
            </a:r>
            <a:r>
              <a:rPr lang="en-US" altLang="ko-KR" dirty="0"/>
              <a:t>(</a:t>
            </a:r>
            <a:r>
              <a:rPr lang="ko-KR" altLang="en-US" dirty="0"/>
              <a:t>設計者</a:t>
            </a:r>
            <a:r>
              <a:rPr lang="en-US" altLang="ko-KR" dirty="0"/>
              <a:t>) : </a:t>
            </a:r>
            <a:r>
              <a:rPr lang="ko-KR" altLang="en-US" dirty="0"/>
              <a:t>설계도서를 작성하고 그 설계도서에서 의도하는 바를 해설하며</a:t>
            </a:r>
            <a:r>
              <a:rPr lang="en-US" altLang="ko-KR" dirty="0"/>
              <a:t>, </a:t>
            </a:r>
            <a:r>
              <a:rPr lang="ko-KR" altLang="en-US" dirty="0"/>
              <a:t>지도하고 자문에 응하는 자</a:t>
            </a:r>
          </a:p>
          <a:p>
            <a:pPr fontAlgn="base"/>
            <a:endParaRPr lang="en-US" altLang="ko-KR" dirty="0" smtClean="0"/>
          </a:p>
          <a:p>
            <a:pPr fontAlgn="base"/>
            <a:r>
              <a:rPr lang="en-US" altLang="ko-KR" dirty="0" smtClean="0"/>
              <a:t>-</a:t>
            </a:r>
            <a:r>
              <a:rPr lang="ko-KR" altLang="en-US" b="1" dirty="0"/>
              <a:t>설계도서</a:t>
            </a:r>
            <a:r>
              <a:rPr lang="en-US" altLang="ko-KR" dirty="0"/>
              <a:t>(</a:t>
            </a:r>
            <a:r>
              <a:rPr lang="ko-KR" altLang="en-US" dirty="0"/>
              <a:t>設計圖書</a:t>
            </a:r>
            <a:r>
              <a:rPr lang="en-US" altLang="ko-KR" dirty="0"/>
              <a:t>) : </a:t>
            </a:r>
            <a:r>
              <a:rPr lang="ko-KR" altLang="en-US" dirty="0"/>
              <a:t>건축물의 건축 등에 관한 </a:t>
            </a:r>
            <a:r>
              <a:rPr lang="ko-KR" altLang="en-US" b="1" dirty="0"/>
              <a:t>공사용 도면</a:t>
            </a:r>
            <a:r>
              <a:rPr lang="en-US" altLang="ko-KR" dirty="0"/>
              <a:t>, </a:t>
            </a:r>
            <a:r>
              <a:rPr lang="ko-KR" altLang="en-US" b="1" dirty="0"/>
              <a:t>구조계산서</a:t>
            </a:r>
            <a:r>
              <a:rPr lang="en-US" altLang="ko-KR" dirty="0"/>
              <a:t>, </a:t>
            </a:r>
            <a:r>
              <a:rPr lang="ko-KR" altLang="en-US" dirty="0"/>
              <a:t>시방서</a:t>
            </a:r>
            <a:r>
              <a:rPr lang="en-US" altLang="ko-KR" dirty="0"/>
              <a:t>(</a:t>
            </a:r>
            <a:r>
              <a:rPr lang="ko-KR" altLang="en-US" dirty="0"/>
              <a:t>示方書</a:t>
            </a:r>
            <a:r>
              <a:rPr lang="en-US" altLang="ko-KR" dirty="0"/>
              <a:t>)</a:t>
            </a:r>
            <a:endParaRPr lang="ko-KR" altLang="en-US" dirty="0"/>
          </a:p>
          <a:p>
            <a:pPr fontAlgn="base"/>
            <a:endParaRPr lang="en-US" altLang="ko-KR" dirty="0" smtClean="0"/>
          </a:p>
          <a:p>
            <a:pPr fontAlgn="base"/>
            <a:r>
              <a:rPr lang="en-US" altLang="ko-KR" dirty="0" smtClean="0"/>
              <a:t>-</a:t>
            </a:r>
            <a:r>
              <a:rPr lang="ko-KR" altLang="en-US" b="1" dirty="0"/>
              <a:t>공사감리자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건축물이 설계도서의 </a:t>
            </a:r>
            <a:r>
              <a:rPr lang="ko-KR" altLang="en-US" dirty="0" smtClean="0"/>
              <a:t>내용대로 </a:t>
            </a:r>
            <a:r>
              <a:rPr lang="ko-KR" altLang="en-US" dirty="0"/>
              <a:t>시공되는지 확인하고 품질관리</a:t>
            </a:r>
            <a:r>
              <a:rPr lang="en-US" altLang="ko-KR" dirty="0"/>
              <a:t>·</a:t>
            </a:r>
            <a:r>
              <a:rPr lang="ko-KR" altLang="en-US" dirty="0"/>
              <a:t>공사관리</a:t>
            </a:r>
            <a:r>
              <a:rPr lang="en-US" altLang="ko-KR" dirty="0"/>
              <a:t>·</a:t>
            </a:r>
            <a:r>
              <a:rPr lang="ko-KR" altLang="en-US" dirty="0"/>
              <a:t>안전관리 등에 대해 지도</a:t>
            </a:r>
            <a:r>
              <a:rPr lang="en-US" altLang="ko-KR" dirty="0"/>
              <a:t>·</a:t>
            </a:r>
            <a:r>
              <a:rPr lang="ko-KR" altLang="en-US" dirty="0"/>
              <a:t>감독하는 </a:t>
            </a:r>
            <a:r>
              <a:rPr lang="ko-KR" altLang="en-US" dirty="0" smtClean="0"/>
              <a:t>자</a:t>
            </a:r>
            <a:endParaRPr lang="ko-KR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431" y="4200071"/>
            <a:ext cx="3039641" cy="214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200071"/>
            <a:ext cx="1540834" cy="216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48064" y="6073434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시방서</a:t>
            </a:r>
            <a:r>
              <a:rPr lang="en-US" altLang="ko-KR" sz="1000" dirty="0" smtClean="0"/>
              <a:t>(A4)</a:t>
            </a:r>
            <a:endParaRPr lang="ko-KR" altLang="en-US" sz="1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71" y="4167524"/>
            <a:ext cx="3115841" cy="221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4201226"/>
            <a:ext cx="1509829" cy="21332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26</a:t>
            </a:fld>
            <a:endParaRPr lang="ko-KR" altLang="en-US" dirty="0"/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6115245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설계도</a:t>
            </a:r>
            <a:r>
              <a:rPr lang="en-US" altLang="ko-KR" sz="1000" dirty="0" smtClean="0"/>
              <a:t>(A3)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04122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27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548680"/>
            <a:ext cx="669674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인허가 및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설계프로세스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축사의 설계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원칙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 smtClean="0"/>
              <a:t>건축허가</a:t>
            </a:r>
            <a:r>
              <a:rPr lang="en-US" altLang="ko-KR" dirty="0" smtClean="0"/>
              <a:t>, </a:t>
            </a:r>
            <a:r>
              <a:rPr lang="ko-KR" altLang="en-US" dirty="0" smtClean="0"/>
              <a:t>건축신고 대상 </a:t>
            </a:r>
            <a:r>
              <a:rPr lang="ko-KR" altLang="en-US" b="1" dirty="0" smtClean="0"/>
              <a:t>건축물의 설계는 건축사</a:t>
            </a:r>
            <a:r>
              <a:rPr lang="ko-KR" altLang="en-US" dirty="0" smtClean="0"/>
              <a:t>가 아니면 할 수 없다</a:t>
            </a:r>
            <a:r>
              <a:rPr lang="en-US" altLang="ko-KR" dirty="0" smtClean="0"/>
              <a:t>.(</a:t>
            </a:r>
            <a:r>
              <a:rPr lang="ko-KR" altLang="en-US" dirty="0" smtClean="0"/>
              <a:t>건축법 제</a:t>
            </a:r>
            <a:r>
              <a:rPr lang="en-US" altLang="ko-KR" dirty="0" smtClean="0"/>
              <a:t>23</a:t>
            </a:r>
            <a:r>
              <a:rPr lang="ko-KR" altLang="en-US" dirty="0" smtClean="0"/>
              <a:t>조</a:t>
            </a:r>
            <a:r>
              <a:rPr lang="en-US" altLang="ko-KR" dirty="0" smtClean="0"/>
              <a:t>)</a:t>
            </a:r>
          </a:p>
          <a:p>
            <a:pPr marL="342900" indent="-342900">
              <a:buFontTx/>
              <a:buAutoNum type="arabicPeriod"/>
            </a:pPr>
            <a:endParaRPr lang="en-US" altLang="ko-KR" dirty="0" smtClean="0"/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예외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b="1" dirty="0" smtClean="0"/>
              <a:t>표준설계도서에 따라 건축하는 축사</a:t>
            </a:r>
            <a:r>
              <a:rPr lang="en-US" altLang="ko-KR" dirty="0" smtClean="0"/>
              <a:t>(</a:t>
            </a:r>
            <a:r>
              <a:rPr lang="ko-KR" altLang="en-US" dirty="0" smtClean="0"/>
              <a:t>건축조례 확인</a:t>
            </a:r>
            <a:r>
              <a:rPr lang="en-US" altLang="ko-KR" dirty="0" smtClean="0"/>
              <a:t>)</a:t>
            </a:r>
          </a:p>
          <a:p>
            <a:pPr marL="342900" indent="-342900">
              <a:buFontTx/>
              <a:buAutoNum type="arabicPeriod"/>
            </a:pPr>
            <a:endParaRPr lang="en-US" altLang="ko-KR" dirty="0" smtClean="0"/>
          </a:p>
          <a:p>
            <a:pPr marL="342900" indent="-342900">
              <a:buFontTx/>
              <a:buAutoNum type="arabicPeriod"/>
            </a:pPr>
            <a:r>
              <a:rPr lang="ko-KR" altLang="en-US" b="1" dirty="0" smtClean="0"/>
              <a:t>읍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면 지역에서 건축하는 연면적 </a:t>
            </a:r>
            <a:r>
              <a:rPr lang="en-US" altLang="ko-KR" b="1" dirty="0" smtClean="0"/>
              <a:t>400</a:t>
            </a:r>
            <a:r>
              <a:rPr lang="ko-KR" altLang="en-US" b="1" dirty="0" smtClean="0"/>
              <a:t>㎡이하의 축사</a:t>
            </a:r>
            <a:endParaRPr lang="ko-KR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4379620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따라서</a:t>
            </a:r>
            <a:r>
              <a:rPr lang="en-US" altLang="ko-KR" dirty="0" smtClean="0"/>
              <a:t>,</a:t>
            </a:r>
          </a:p>
          <a:p>
            <a:endParaRPr lang="en-US" altLang="ko-KR" b="1" dirty="0" smtClean="0"/>
          </a:p>
          <a:p>
            <a:pPr marL="342900" indent="-342900">
              <a:buAutoNum type="arabicPeriod"/>
            </a:pPr>
            <a:r>
              <a:rPr lang="ko-KR" altLang="en-US" sz="2000" b="1" dirty="0" smtClean="0"/>
              <a:t>표준설계도서 이용해서 건축하는 축사</a:t>
            </a:r>
            <a:r>
              <a:rPr lang="ko-KR" altLang="en-US" sz="2000" dirty="0"/>
              <a:t>는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OOO</a:t>
            </a:r>
            <a:r>
              <a:rPr lang="ko-KR" altLang="en-US" sz="2000" dirty="0" smtClean="0"/>
              <a:t>도 설계 할 수 있다</a:t>
            </a:r>
            <a:r>
              <a:rPr lang="en-US" altLang="ko-KR" sz="2000" dirty="0" smtClean="0"/>
              <a:t>.</a:t>
            </a:r>
          </a:p>
          <a:p>
            <a:pPr marL="342900" indent="-342900">
              <a:buFontTx/>
              <a:buAutoNum type="arabicPeriod"/>
            </a:pPr>
            <a:endParaRPr lang="en-US" altLang="ko-KR" sz="2000" dirty="0" smtClean="0"/>
          </a:p>
          <a:p>
            <a:pPr marL="342900" indent="-342900">
              <a:buFontTx/>
              <a:buAutoNum type="arabicPeriod"/>
            </a:pPr>
            <a:r>
              <a:rPr lang="ko-KR" altLang="en-US" sz="2000" b="1" dirty="0" smtClean="0"/>
              <a:t>읍</a:t>
            </a:r>
            <a:r>
              <a:rPr lang="en-US" altLang="ko-KR" sz="2000" b="1" dirty="0" smtClean="0"/>
              <a:t>,</a:t>
            </a:r>
            <a:r>
              <a:rPr lang="ko-KR" altLang="en-US" sz="2000" b="1" dirty="0" smtClean="0"/>
              <a:t>면 지역의 </a:t>
            </a:r>
            <a:r>
              <a:rPr lang="en-US" altLang="ko-KR" sz="2000" b="1" dirty="0" smtClean="0"/>
              <a:t>400</a:t>
            </a:r>
            <a:r>
              <a:rPr lang="ko-KR" altLang="en-US" sz="2000" b="1" dirty="0" smtClean="0"/>
              <a:t>㎡</a:t>
            </a:r>
            <a:r>
              <a:rPr lang="en-US" altLang="ko-KR" sz="2000" b="1" dirty="0" smtClean="0"/>
              <a:t>(121</a:t>
            </a:r>
            <a:r>
              <a:rPr lang="ko-KR" altLang="en-US" sz="2000" b="1" dirty="0" smtClean="0"/>
              <a:t>평</a:t>
            </a:r>
            <a:r>
              <a:rPr lang="en-US" altLang="ko-KR" sz="2000" b="1" dirty="0" smtClean="0"/>
              <a:t>)</a:t>
            </a:r>
            <a:r>
              <a:rPr lang="ko-KR" altLang="en-US" sz="2000" b="1" dirty="0" smtClean="0"/>
              <a:t>이하 축사</a:t>
            </a:r>
            <a:r>
              <a:rPr lang="ko-KR" altLang="en-US" sz="2000" dirty="0" smtClean="0"/>
              <a:t>는</a:t>
            </a:r>
            <a:r>
              <a:rPr lang="ko-KR" altLang="en-US" sz="2000" b="1" dirty="0" smtClean="0"/>
              <a:t> </a:t>
            </a:r>
            <a:r>
              <a:rPr lang="en-US" altLang="ko-KR" sz="2000" dirty="0" smtClean="0"/>
              <a:t>OOO</a:t>
            </a:r>
            <a:r>
              <a:rPr lang="ko-KR" altLang="en-US" sz="2000" dirty="0" smtClean="0"/>
              <a:t>도 설계 가능</a:t>
            </a:r>
            <a:r>
              <a:rPr lang="en-US" altLang="ko-KR" sz="2000" dirty="0" smtClean="0"/>
              <a:t>.</a:t>
            </a:r>
            <a:endParaRPr lang="ko-KR" altLang="en-US" sz="2000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1818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17438"/>
            <a:ext cx="75608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인허가 및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설계프로세스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환기를 고려한 우사의 조건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28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20625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2)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지붕재료</a:t>
            </a:r>
            <a:endParaRPr lang="en-US" altLang="ko-KR" dirty="0" smtClean="0"/>
          </a:p>
          <a:p>
            <a:r>
              <a:rPr lang="ko-KR" altLang="en-US" dirty="0" smtClean="0"/>
              <a:t>지붕용 샌드위치패널</a:t>
            </a:r>
            <a:r>
              <a:rPr lang="en-US" altLang="ko-KR" dirty="0" smtClean="0"/>
              <a:t>(</a:t>
            </a:r>
            <a:r>
              <a:rPr lang="ko-KR" altLang="en-US" dirty="0" smtClean="0"/>
              <a:t>단열효과</a:t>
            </a:r>
            <a:r>
              <a:rPr lang="en-US" altLang="ko-KR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342509"/>
            <a:ext cx="716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1)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높이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 smtClean="0"/>
              <a:t> 높은 </a:t>
            </a:r>
            <a:r>
              <a:rPr lang="ko-KR" altLang="en-US" dirty="0" err="1" smtClean="0"/>
              <a:t>층고</a:t>
            </a:r>
            <a:r>
              <a:rPr lang="en-US" altLang="ko-KR" dirty="0" smtClean="0"/>
              <a:t>(</a:t>
            </a:r>
            <a:r>
              <a:rPr lang="ko-KR" altLang="en-US" dirty="0" smtClean="0"/>
              <a:t>환기</a:t>
            </a:r>
            <a:r>
              <a:rPr lang="en-US" altLang="ko-KR" dirty="0" smtClean="0"/>
              <a:t>), </a:t>
            </a:r>
            <a:r>
              <a:rPr lang="ko-KR" altLang="en-US" dirty="0" smtClean="0"/>
              <a:t>처마높이</a:t>
            </a:r>
            <a:r>
              <a:rPr lang="en-US" altLang="ko-KR" dirty="0" smtClean="0"/>
              <a:t>(</a:t>
            </a:r>
            <a:r>
              <a:rPr lang="ko-KR" altLang="en-US" dirty="0" smtClean="0"/>
              <a:t>자유로운 장비 출입</a:t>
            </a:r>
            <a:r>
              <a:rPr lang="en-US" altLang="ko-KR" dirty="0" smtClean="0"/>
              <a:t>)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2793702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3)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지붕형태</a:t>
            </a:r>
            <a:endParaRPr lang="en-US" altLang="ko-KR" dirty="0" smtClean="0"/>
          </a:p>
          <a:p>
            <a:pPr marL="342900" indent="-342900">
              <a:buFont typeface="+mj-ea"/>
              <a:buAutoNum type="circleNumDbPlain"/>
            </a:pPr>
            <a:r>
              <a:rPr lang="ko-KR" altLang="en-US" dirty="0" err="1" smtClean="0"/>
              <a:t>비가림</a:t>
            </a:r>
            <a:r>
              <a:rPr lang="ko-KR" altLang="en-US" dirty="0" smtClean="0"/>
              <a:t> 우사</a:t>
            </a:r>
            <a:r>
              <a:rPr lang="en-US" altLang="ko-KR" dirty="0" smtClean="0"/>
              <a:t>(</a:t>
            </a:r>
            <a:r>
              <a:rPr lang="ko-KR" altLang="en-US" dirty="0" smtClean="0"/>
              <a:t>개폐불가능</a:t>
            </a:r>
            <a:r>
              <a:rPr lang="en-US" altLang="ko-KR" dirty="0" smtClean="0"/>
              <a:t>) : </a:t>
            </a:r>
            <a:r>
              <a:rPr lang="ko-KR" altLang="en-US" dirty="0" err="1" smtClean="0"/>
              <a:t>비용절감형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겨울철 </a:t>
            </a:r>
            <a:r>
              <a:rPr lang="ko-KR" altLang="en-US" dirty="0" err="1" smtClean="0"/>
              <a:t>축사내</a:t>
            </a:r>
            <a:r>
              <a:rPr lang="ko-KR" altLang="en-US" dirty="0" smtClean="0"/>
              <a:t> 환기 중요</a:t>
            </a:r>
            <a:endParaRPr lang="en-US" altLang="ko-KR" dirty="0" smtClean="0"/>
          </a:p>
          <a:p>
            <a:pPr marL="342900" indent="-342900">
              <a:buFont typeface="+mj-ea"/>
              <a:buAutoNum type="circleNumDbPlain"/>
            </a:pPr>
            <a:r>
              <a:rPr lang="ko-KR" altLang="en-US" dirty="0" err="1" smtClean="0"/>
              <a:t>개폐형</a:t>
            </a:r>
            <a:r>
              <a:rPr lang="ko-KR" altLang="en-US" dirty="0" smtClean="0"/>
              <a:t> 우사 </a:t>
            </a:r>
            <a:r>
              <a:rPr lang="en-US" altLang="ko-KR" dirty="0" smtClean="0"/>
              <a:t>: </a:t>
            </a:r>
            <a:r>
              <a:rPr lang="ko-KR" altLang="en-US" dirty="0" smtClean="0"/>
              <a:t>환기에 유리한 방식</a:t>
            </a:r>
            <a:endParaRPr lang="en-US" altLang="ko-KR" dirty="0" smtClean="0"/>
          </a:p>
        </p:txBody>
      </p:sp>
      <p:grpSp>
        <p:nvGrpSpPr>
          <p:cNvPr id="16" name="그룹 15"/>
          <p:cNvGrpSpPr/>
          <p:nvPr/>
        </p:nvGrpSpPr>
        <p:grpSpPr>
          <a:xfrm>
            <a:off x="3215312" y="4109608"/>
            <a:ext cx="2652832" cy="2173014"/>
            <a:chOff x="971600" y="4125273"/>
            <a:chExt cx="2652832" cy="2173014"/>
          </a:xfrm>
        </p:grpSpPr>
        <p:pic>
          <p:nvPicPr>
            <p:cNvPr id="9" name="_x175324920" descr="EMB000000b82e3d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4125273"/>
              <a:ext cx="2652832" cy="19224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680216" y="6021288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smtClean="0"/>
                <a:t>한쪽 </a:t>
              </a:r>
              <a:r>
                <a:rPr lang="ko-KR" altLang="en-US" sz="1200" dirty="0" err="1" smtClean="0"/>
                <a:t>개폐형</a:t>
              </a:r>
              <a:r>
                <a:rPr lang="ko-KR" altLang="en-US" sz="1200" dirty="0" smtClean="0"/>
                <a:t> 지붕</a:t>
              </a:r>
              <a:endParaRPr lang="ko-KR" altLang="en-US" sz="1200" dirty="0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851599" y="4109608"/>
            <a:ext cx="2536825" cy="2199436"/>
            <a:chOff x="4572000" y="4125273"/>
            <a:chExt cx="2536825" cy="2199436"/>
          </a:xfrm>
        </p:grpSpPr>
        <p:pic>
          <p:nvPicPr>
            <p:cNvPr id="10" name="_x175432632" descr="EMB000000b82e3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125273"/>
              <a:ext cx="2536825" cy="19589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5092601" y="6047710"/>
              <a:ext cx="1512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smtClean="0"/>
                <a:t>양쪽 </a:t>
              </a:r>
              <a:r>
                <a:rPr lang="ko-KR" altLang="en-US" sz="1200" dirty="0" err="1" smtClean="0"/>
                <a:t>개폐형</a:t>
              </a:r>
              <a:r>
                <a:rPr lang="ko-KR" altLang="en-US" sz="1200" dirty="0" smtClean="0"/>
                <a:t> 지붕</a:t>
              </a:r>
              <a:endParaRPr lang="ko-KR" altLang="en-US" sz="1200" dirty="0"/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325711" y="4077072"/>
            <a:ext cx="2878137" cy="2205550"/>
            <a:chOff x="325711" y="4092737"/>
            <a:chExt cx="2878137" cy="2205550"/>
          </a:xfrm>
        </p:grpSpPr>
        <p:pic>
          <p:nvPicPr>
            <p:cNvPr id="18" name="_x175361720" descr="EMB000000b82e3c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5711" y="4092737"/>
              <a:ext cx="2878137" cy="19549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187624" y="6021288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err="1" smtClean="0"/>
                <a:t>비가림</a:t>
              </a:r>
              <a:r>
                <a:rPr lang="ko-KR" altLang="en-US" sz="1200" dirty="0" smtClean="0"/>
                <a:t> 우사</a:t>
              </a:r>
              <a:endParaRPr lang="ko-KR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740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2</a:t>
            </a:fld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1412775"/>
            <a:ext cx="583264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romanUcPeriod"/>
            </a:pP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건축학개론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ko-KR" altLang="en-US" sz="2000" dirty="0" smtClean="0"/>
              <a:t>건축이란</a:t>
            </a:r>
            <a:r>
              <a:rPr lang="en-US" altLang="ko-KR" sz="2000" dirty="0" smtClean="0"/>
              <a:t>…(</a:t>
            </a:r>
            <a:r>
              <a:rPr lang="ko-KR" altLang="en-US" sz="2000" dirty="0" smtClean="0"/>
              <a:t>건축의 구성 요소</a:t>
            </a:r>
            <a:r>
              <a:rPr lang="en-US" altLang="ko-KR" sz="2000" dirty="0" smtClean="0"/>
              <a:t>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ko-KR" altLang="en-US" sz="2000" dirty="0" smtClean="0"/>
              <a:t>형태에 </a:t>
            </a:r>
            <a:r>
              <a:rPr lang="ko-KR" altLang="en-US" sz="2000" dirty="0"/>
              <a:t>대하여</a:t>
            </a:r>
            <a:r>
              <a:rPr lang="en-US" altLang="ko-KR" sz="2000" dirty="0" smtClean="0"/>
              <a:t>…….(</a:t>
            </a:r>
            <a:r>
              <a:rPr lang="ko-KR" altLang="en-US" sz="2000" dirty="0" smtClean="0"/>
              <a:t>지붕형태를 중심으로</a:t>
            </a:r>
            <a:r>
              <a:rPr lang="en-US" altLang="ko-KR" sz="2000" dirty="0" smtClean="0"/>
              <a:t>)</a:t>
            </a: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416952205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17438"/>
            <a:ext cx="75608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설계프로세스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환기를 고려한 우사의 조건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29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1340768"/>
            <a:ext cx="727280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4)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지붕개폐가 중요한 이유 </a:t>
            </a:r>
            <a:endParaRPr lang="en-US" altLang="ko-KR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dirty="0" smtClean="0"/>
              <a:t>축사 폭 </a:t>
            </a:r>
            <a:r>
              <a:rPr lang="en-US" altLang="ko-KR" dirty="0" smtClean="0"/>
              <a:t>10m</a:t>
            </a:r>
            <a:r>
              <a:rPr lang="ko-KR" altLang="en-US" dirty="0" smtClean="0"/>
              <a:t>의 경우 지붕이 </a:t>
            </a:r>
            <a:r>
              <a:rPr lang="en-US" altLang="ko-KR" dirty="0" smtClean="0"/>
              <a:t>2m</a:t>
            </a:r>
            <a:r>
              <a:rPr lang="ko-KR" altLang="en-US" dirty="0" smtClean="0"/>
              <a:t>정도 개방되어야 환기 원활</a:t>
            </a:r>
            <a:endParaRPr lang="en-US" altLang="ko-KR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dirty="0" smtClean="0"/>
              <a:t>환절기 결로현상</a:t>
            </a:r>
            <a:r>
              <a:rPr lang="en-US" altLang="ko-KR" dirty="0" smtClean="0"/>
              <a:t>(</a:t>
            </a:r>
            <a:r>
              <a:rPr lang="ko-KR" altLang="en-US" dirty="0" smtClean="0"/>
              <a:t>지붕하부에 이슬 맺힘</a:t>
            </a:r>
            <a:r>
              <a:rPr lang="en-US" altLang="ko-KR" dirty="0" smtClean="0"/>
              <a:t>)</a:t>
            </a:r>
            <a:r>
              <a:rPr lang="ko-KR" altLang="en-US" dirty="0" smtClean="0"/>
              <a:t> 방지</a:t>
            </a:r>
            <a:endParaRPr lang="en-US" altLang="ko-KR" dirty="0" smtClean="0"/>
          </a:p>
        </p:txBody>
      </p:sp>
      <p:grpSp>
        <p:nvGrpSpPr>
          <p:cNvPr id="4" name="그룹 3"/>
          <p:cNvGrpSpPr/>
          <p:nvPr/>
        </p:nvGrpSpPr>
        <p:grpSpPr>
          <a:xfrm>
            <a:off x="1133618" y="2414766"/>
            <a:ext cx="6102678" cy="2116451"/>
            <a:chOff x="911916" y="2863193"/>
            <a:chExt cx="6684420" cy="2318204"/>
          </a:xfrm>
        </p:grpSpPr>
        <p:grpSp>
          <p:nvGrpSpPr>
            <p:cNvPr id="11" name="그룹 10"/>
            <p:cNvGrpSpPr/>
            <p:nvPr/>
          </p:nvGrpSpPr>
          <p:grpSpPr>
            <a:xfrm>
              <a:off x="911916" y="2863193"/>
              <a:ext cx="6532406" cy="2221991"/>
              <a:chOff x="911916" y="2348880"/>
              <a:chExt cx="6744104" cy="2294000"/>
            </a:xfrm>
          </p:grpSpPr>
          <p:pic>
            <p:nvPicPr>
              <p:cNvPr id="21" name="_x175420992" descr="EMB000000b82e45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1916" y="2420888"/>
                <a:ext cx="3084020" cy="222199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3" name="_x39067848" descr="EMB00001318059a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2348880"/>
                <a:ext cx="3084020" cy="222199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6732240" y="4903276"/>
              <a:ext cx="864096" cy="278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 smtClean="0"/>
                <a:t>©</a:t>
              </a:r>
              <a:r>
                <a:rPr lang="ko-KR" altLang="en-US" sz="1000" dirty="0" smtClean="0"/>
                <a:t>송준익</a:t>
              </a:r>
              <a:endParaRPr lang="ko-KR" altLang="en-US" sz="1000" dirty="0"/>
            </a:p>
          </p:txBody>
        </p:sp>
      </p:grpSp>
      <p:grpSp>
        <p:nvGrpSpPr>
          <p:cNvPr id="70" name="그룹 69"/>
          <p:cNvGrpSpPr/>
          <p:nvPr/>
        </p:nvGrpSpPr>
        <p:grpSpPr>
          <a:xfrm>
            <a:off x="1619672" y="4614004"/>
            <a:ext cx="5544616" cy="2055356"/>
            <a:chOff x="1619672" y="4614004"/>
            <a:chExt cx="5544616" cy="2055356"/>
          </a:xfrm>
        </p:grpSpPr>
        <p:grpSp>
          <p:nvGrpSpPr>
            <p:cNvPr id="13" name="그룹 12"/>
            <p:cNvGrpSpPr/>
            <p:nvPr/>
          </p:nvGrpSpPr>
          <p:grpSpPr>
            <a:xfrm>
              <a:off x="1619672" y="4951957"/>
              <a:ext cx="5328592" cy="1463487"/>
              <a:chOff x="1403648" y="2469569"/>
              <a:chExt cx="5328592" cy="1463487"/>
            </a:xfrm>
          </p:grpSpPr>
          <p:sp>
            <p:nvSpPr>
              <p:cNvPr id="15" name="직사각형 14"/>
              <p:cNvSpPr/>
              <p:nvPr/>
            </p:nvSpPr>
            <p:spPr>
              <a:xfrm>
                <a:off x="1691680" y="3070848"/>
                <a:ext cx="4176464" cy="82809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6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6" name="그룹 15"/>
              <p:cNvGrpSpPr/>
              <p:nvPr/>
            </p:nvGrpSpPr>
            <p:grpSpPr>
              <a:xfrm>
                <a:off x="1403648" y="2469569"/>
                <a:ext cx="5328592" cy="1463487"/>
                <a:chOff x="5508104" y="1988839"/>
                <a:chExt cx="5328592" cy="1463487"/>
              </a:xfrm>
            </p:grpSpPr>
            <p:sp>
              <p:nvSpPr>
                <p:cNvPr id="32" name="자유형 31"/>
                <p:cNvSpPr/>
                <p:nvPr/>
              </p:nvSpPr>
              <p:spPr>
                <a:xfrm>
                  <a:off x="5796136" y="1988839"/>
                  <a:ext cx="4176464" cy="1463487"/>
                </a:xfrm>
                <a:custGeom>
                  <a:avLst/>
                  <a:gdLst>
                    <a:gd name="connsiteX0" fmla="*/ 0 w 1110343"/>
                    <a:gd name="connsiteY0" fmla="*/ 1408923 h 1436915"/>
                    <a:gd name="connsiteX1" fmla="*/ 0 w 1110343"/>
                    <a:gd name="connsiteY1" fmla="*/ 550506 h 1436915"/>
                    <a:gd name="connsiteX2" fmla="*/ 550506 w 1110343"/>
                    <a:gd name="connsiteY2" fmla="*/ 0 h 1436915"/>
                    <a:gd name="connsiteX3" fmla="*/ 1110343 w 1110343"/>
                    <a:gd name="connsiteY3" fmla="*/ 559837 h 1436915"/>
                    <a:gd name="connsiteX4" fmla="*/ 1110343 w 1110343"/>
                    <a:gd name="connsiteY4" fmla="*/ 1436915 h 1436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0343" h="1436915">
                      <a:moveTo>
                        <a:pt x="0" y="1408923"/>
                      </a:moveTo>
                      <a:lnTo>
                        <a:pt x="0" y="550506"/>
                      </a:lnTo>
                      <a:lnTo>
                        <a:pt x="550506" y="0"/>
                      </a:lnTo>
                      <a:lnTo>
                        <a:pt x="1110343" y="559837"/>
                      </a:lnTo>
                      <a:lnTo>
                        <a:pt x="1110343" y="1436915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33" name="직선 연결선 32"/>
                <p:cNvCxnSpPr/>
                <p:nvPr/>
              </p:nvCxnSpPr>
              <p:spPr>
                <a:xfrm>
                  <a:off x="5508104" y="3429000"/>
                  <a:ext cx="5328592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/>
              <p:cNvSpPr txBox="1"/>
              <p:nvPr/>
            </p:nvSpPr>
            <p:spPr>
              <a:xfrm>
                <a:off x="3338929" y="3645024"/>
                <a:ext cx="116106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50" dirty="0" smtClean="0"/>
                  <a:t>바닥을 </a:t>
                </a:r>
                <a:r>
                  <a:rPr lang="ko-KR" altLang="en-US" sz="1050" dirty="0"/>
                  <a:t> </a:t>
                </a:r>
                <a:r>
                  <a:rPr lang="ko-KR" altLang="en-US" sz="1050" dirty="0" smtClean="0"/>
                  <a:t>적심</a:t>
                </a:r>
                <a:endParaRPr lang="ko-KR" altLang="en-US" sz="105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347864" y="2591326"/>
                <a:ext cx="79208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50" dirty="0" smtClean="0"/>
                  <a:t>더운 공기 적체</a:t>
                </a:r>
                <a:endParaRPr lang="ko-KR" altLang="en-US" sz="1050" dirty="0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>
                <a:off x="1737135" y="3070848"/>
                <a:ext cx="4130265" cy="0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6300192" y="6415444"/>
              <a:ext cx="8640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 smtClean="0"/>
                <a:t>©</a:t>
              </a:r>
              <a:r>
                <a:rPr lang="ko-KR" altLang="en-US" sz="1000" dirty="0" smtClean="0"/>
                <a:t>원유석</a:t>
              </a:r>
              <a:endParaRPr lang="ko-KR" altLang="en-US" sz="1000" dirty="0"/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2195736" y="4614004"/>
              <a:ext cx="3600400" cy="914926"/>
              <a:chOff x="2195736" y="2525772"/>
              <a:chExt cx="3600400" cy="975236"/>
            </a:xfrm>
          </p:grpSpPr>
          <p:cxnSp>
            <p:nvCxnSpPr>
              <p:cNvPr id="35" name="직선 화살표 연결선 34"/>
              <p:cNvCxnSpPr/>
              <p:nvPr/>
            </p:nvCxnSpPr>
            <p:spPr>
              <a:xfrm>
                <a:off x="2195736" y="2957820"/>
                <a:ext cx="0" cy="25515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화살표 연결선 35"/>
              <p:cNvCxnSpPr/>
              <p:nvPr/>
            </p:nvCxnSpPr>
            <p:spPr>
              <a:xfrm>
                <a:off x="2699792" y="2780928"/>
                <a:ext cx="0" cy="25515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화살표 연결선 36"/>
              <p:cNvCxnSpPr/>
              <p:nvPr/>
            </p:nvCxnSpPr>
            <p:spPr>
              <a:xfrm>
                <a:off x="3254256" y="2653350"/>
                <a:ext cx="0" cy="25515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화살표 연결선 37"/>
              <p:cNvCxnSpPr/>
              <p:nvPr/>
            </p:nvCxnSpPr>
            <p:spPr>
              <a:xfrm>
                <a:off x="4034206" y="2525772"/>
                <a:ext cx="0" cy="25515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직선 화살표 연결선 38"/>
              <p:cNvCxnSpPr/>
              <p:nvPr/>
            </p:nvCxnSpPr>
            <p:spPr>
              <a:xfrm>
                <a:off x="4572000" y="2636912"/>
                <a:ext cx="0" cy="25515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화살표 연결선 39"/>
              <p:cNvCxnSpPr/>
              <p:nvPr/>
            </p:nvCxnSpPr>
            <p:spPr>
              <a:xfrm>
                <a:off x="5220072" y="2800901"/>
                <a:ext cx="0" cy="25515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화살표 연결선 40"/>
              <p:cNvCxnSpPr/>
              <p:nvPr/>
            </p:nvCxnSpPr>
            <p:spPr>
              <a:xfrm>
                <a:off x="5796136" y="3003719"/>
                <a:ext cx="0" cy="255156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타원 41"/>
              <p:cNvSpPr/>
              <p:nvPr/>
            </p:nvSpPr>
            <p:spPr>
              <a:xfrm>
                <a:off x="2438049" y="3356992"/>
                <a:ext cx="45719" cy="7200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8E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3014113" y="3212976"/>
                <a:ext cx="45719" cy="7200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8E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3230137" y="3140968"/>
                <a:ext cx="45719" cy="7200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8E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타원 44"/>
              <p:cNvSpPr/>
              <p:nvPr/>
            </p:nvSpPr>
            <p:spPr>
              <a:xfrm>
                <a:off x="2726081" y="3284984"/>
                <a:ext cx="45719" cy="7200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8E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3518169" y="3068960"/>
                <a:ext cx="45719" cy="7200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8E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4238249" y="2996952"/>
                <a:ext cx="45719" cy="7200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8E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타원 47"/>
              <p:cNvSpPr/>
              <p:nvPr/>
            </p:nvSpPr>
            <p:spPr>
              <a:xfrm>
                <a:off x="4814313" y="3140968"/>
                <a:ext cx="45719" cy="7200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8E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타원 48"/>
              <p:cNvSpPr/>
              <p:nvPr/>
            </p:nvSpPr>
            <p:spPr>
              <a:xfrm>
                <a:off x="5390377" y="3356992"/>
                <a:ext cx="45719" cy="7200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8E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타원 49"/>
              <p:cNvSpPr/>
              <p:nvPr/>
            </p:nvSpPr>
            <p:spPr>
              <a:xfrm>
                <a:off x="5606401" y="3429000"/>
                <a:ext cx="45719" cy="7200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8E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타원 50"/>
              <p:cNvSpPr/>
              <p:nvPr/>
            </p:nvSpPr>
            <p:spPr>
              <a:xfrm>
                <a:off x="4572000" y="3140968"/>
                <a:ext cx="45719" cy="7200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8E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5030337" y="3212976"/>
                <a:ext cx="45719" cy="7200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8E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220072" y="4797152"/>
              <a:ext cx="8640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50" dirty="0" err="1" smtClean="0"/>
                <a:t>찬공기</a:t>
              </a:r>
              <a:endParaRPr lang="ko-KR" altLang="en-US" sz="1050" dirty="0"/>
            </a:p>
          </p:txBody>
        </p:sp>
        <p:sp>
          <p:nvSpPr>
            <p:cNvPr id="54" name="자유형 53"/>
            <p:cNvSpPr/>
            <p:nvPr/>
          </p:nvSpPr>
          <p:spPr>
            <a:xfrm>
              <a:off x="1903228" y="4965405"/>
              <a:ext cx="4157330" cy="563525"/>
            </a:xfrm>
            <a:custGeom>
              <a:avLst/>
              <a:gdLst>
                <a:gd name="connsiteX0" fmla="*/ 2062716 w 4157330"/>
                <a:gd name="connsiteY0" fmla="*/ 0 h 563525"/>
                <a:gd name="connsiteX1" fmla="*/ 0 w 4157330"/>
                <a:gd name="connsiteY1" fmla="*/ 552893 h 563525"/>
                <a:gd name="connsiteX2" fmla="*/ 4157330 w 4157330"/>
                <a:gd name="connsiteY2" fmla="*/ 563525 h 563525"/>
                <a:gd name="connsiteX3" fmla="*/ 2062716 w 4157330"/>
                <a:gd name="connsiteY3" fmla="*/ 0 h 5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57330" h="563525">
                  <a:moveTo>
                    <a:pt x="2062716" y="0"/>
                  </a:moveTo>
                  <a:lnTo>
                    <a:pt x="0" y="552893"/>
                  </a:lnTo>
                  <a:lnTo>
                    <a:pt x="4157330" y="563525"/>
                  </a:lnTo>
                  <a:lnTo>
                    <a:pt x="2062716" y="0"/>
                  </a:lnTo>
                  <a:close/>
                </a:path>
              </a:pathLst>
            </a:custGeom>
            <a:solidFill>
              <a:srgbClr val="FFC00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5" name="직선 화살표 연결선 54"/>
            <p:cNvCxnSpPr/>
            <p:nvPr/>
          </p:nvCxnSpPr>
          <p:spPr>
            <a:xfrm>
              <a:off x="3059832" y="5373216"/>
              <a:ext cx="0" cy="505296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화살표 연결선 56"/>
            <p:cNvCxnSpPr/>
            <p:nvPr/>
          </p:nvCxnSpPr>
          <p:spPr>
            <a:xfrm>
              <a:off x="4283968" y="5157192"/>
              <a:ext cx="0" cy="81009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화살표 연결선 58"/>
            <p:cNvCxnSpPr/>
            <p:nvPr/>
          </p:nvCxnSpPr>
          <p:spPr>
            <a:xfrm>
              <a:off x="5076056" y="5355214"/>
              <a:ext cx="0" cy="772198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화살표 연결선 60"/>
            <p:cNvCxnSpPr/>
            <p:nvPr/>
          </p:nvCxnSpPr>
          <p:spPr>
            <a:xfrm>
              <a:off x="2483768" y="5499230"/>
              <a:ext cx="0" cy="628182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화살표 연결선 63"/>
            <p:cNvCxnSpPr/>
            <p:nvPr/>
          </p:nvCxnSpPr>
          <p:spPr>
            <a:xfrm flipV="1">
              <a:off x="3518169" y="5625864"/>
              <a:ext cx="0" cy="1874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화살표 연결선 65"/>
            <p:cNvCxnSpPr/>
            <p:nvPr/>
          </p:nvCxnSpPr>
          <p:spPr>
            <a:xfrm flipV="1">
              <a:off x="4716016" y="5589240"/>
              <a:ext cx="0" cy="1874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화살표 연결선 66"/>
            <p:cNvCxnSpPr/>
            <p:nvPr/>
          </p:nvCxnSpPr>
          <p:spPr>
            <a:xfrm flipV="1">
              <a:off x="3995936" y="5589240"/>
              <a:ext cx="0" cy="1874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화살표 연결선 67"/>
            <p:cNvCxnSpPr/>
            <p:nvPr/>
          </p:nvCxnSpPr>
          <p:spPr>
            <a:xfrm flipV="1">
              <a:off x="2771800" y="5589240"/>
              <a:ext cx="0" cy="1874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화살표 연결선 68"/>
            <p:cNvCxnSpPr/>
            <p:nvPr/>
          </p:nvCxnSpPr>
          <p:spPr>
            <a:xfrm flipV="1">
              <a:off x="5508104" y="5589240"/>
              <a:ext cx="0" cy="1874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07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17438"/>
            <a:ext cx="75608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인허가 및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설계프로세스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환기를 고려한 우사의 조건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30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1292567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dirty="0" smtClean="0"/>
              <a:t>축사 안팎의 원활한 공기 흐름</a:t>
            </a:r>
            <a:endParaRPr lang="en-US" altLang="ko-KR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dirty="0" smtClean="0"/>
              <a:t>분뇨가스가 쌓이지 않게</a:t>
            </a:r>
            <a:r>
              <a:rPr lang="en-US" altLang="ko-KR" dirty="0" smtClean="0"/>
              <a:t>..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dirty="0" smtClean="0"/>
              <a:t>북서풍</a:t>
            </a:r>
            <a:r>
              <a:rPr lang="en-US" altLang="ko-KR" dirty="0" smtClean="0"/>
              <a:t>(</a:t>
            </a:r>
            <a:r>
              <a:rPr lang="ko-KR" altLang="en-US" dirty="0" smtClean="0"/>
              <a:t>겨울</a:t>
            </a:r>
            <a:r>
              <a:rPr lang="en-US" altLang="ko-KR" dirty="0" smtClean="0"/>
              <a:t>) </a:t>
            </a:r>
            <a:r>
              <a:rPr lang="ko-KR" altLang="en-US" dirty="0" smtClean="0"/>
              <a:t>찬바람을 막고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여름에는 시원하게</a:t>
            </a:r>
            <a:r>
              <a:rPr lang="en-US" altLang="ko-KR" dirty="0" smtClean="0"/>
              <a:t>..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dirty="0" smtClean="0"/>
              <a:t>우사 바닥은 건조하게 유지</a:t>
            </a:r>
            <a:endParaRPr lang="en-US" altLang="ko-KR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827584" y="4654877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사료조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설치</a:t>
            </a:r>
            <a:endParaRPr lang="en-US" altLang="ko-KR" dirty="0" smtClean="0"/>
          </a:p>
          <a:p>
            <a:r>
              <a:rPr lang="ko-KR" altLang="en-US" dirty="0" smtClean="0"/>
              <a:t>적정한 높이의 </a:t>
            </a:r>
            <a:r>
              <a:rPr lang="ko-KR" altLang="en-US" dirty="0" err="1" smtClean="0"/>
              <a:t>사료조</a:t>
            </a:r>
            <a:endParaRPr lang="en-US" altLang="ko-KR" dirty="0" smtClean="0"/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19" t="46022" r="23641" b="36660"/>
          <a:stretch/>
        </p:blipFill>
        <p:spPr>
          <a:xfrm>
            <a:off x="3585383" y="4797152"/>
            <a:ext cx="4338299" cy="1512169"/>
          </a:xfrm>
          <a:prstGeom prst="rect">
            <a:avLst/>
          </a:prstGeom>
          <a:ln w="6350">
            <a:solidFill>
              <a:schemeClr val="tx1">
                <a:alpha val="67000"/>
              </a:schemeClr>
            </a:solidFill>
          </a:ln>
        </p:spPr>
      </p:pic>
      <p:grpSp>
        <p:nvGrpSpPr>
          <p:cNvPr id="90" name="그룹 89"/>
          <p:cNvGrpSpPr/>
          <p:nvPr/>
        </p:nvGrpSpPr>
        <p:grpSpPr>
          <a:xfrm>
            <a:off x="1043608" y="5557415"/>
            <a:ext cx="2258537" cy="661239"/>
            <a:chOff x="1259632" y="5481554"/>
            <a:chExt cx="2016224" cy="524926"/>
          </a:xfrm>
        </p:grpSpPr>
        <p:grpSp>
          <p:nvGrpSpPr>
            <p:cNvPr id="79" name="그룹 78"/>
            <p:cNvGrpSpPr/>
            <p:nvPr/>
          </p:nvGrpSpPr>
          <p:grpSpPr>
            <a:xfrm>
              <a:off x="1403648" y="5718448"/>
              <a:ext cx="1728192" cy="288032"/>
              <a:chOff x="1403648" y="5589240"/>
              <a:chExt cx="1728192" cy="288032"/>
            </a:xfrm>
          </p:grpSpPr>
          <p:cxnSp>
            <p:nvCxnSpPr>
              <p:cNvPr id="72" name="직선 연결선 71"/>
              <p:cNvCxnSpPr/>
              <p:nvPr/>
            </p:nvCxnSpPr>
            <p:spPr>
              <a:xfrm flipV="1">
                <a:off x="1835696" y="5589240"/>
                <a:ext cx="0" cy="288032"/>
              </a:xfrm>
              <a:prstGeom prst="line">
                <a:avLst/>
              </a:prstGeom>
              <a:ln w="1270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연결선 68"/>
              <p:cNvCxnSpPr/>
              <p:nvPr/>
            </p:nvCxnSpPr>
            <p:spPr>
              <a:xfrm>
                <a:off x="1403648" y="5877272"/>
                <a:ext cx="1728192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직선 연결선 72"/>
              <p:cNvCxnSpPr/>
              <p:nvPr/>
            </p:nvCxnSpPr>
            <p:spPr>
              <a:xfrm>
                <a:off x="1835696" y="5805264"/>
                <a:ext cx="936104" cy="0"/>
              </a:xfrm>
              <a:prstGeom prst="line">
                <a:avLst/>
              </a:prstGeom>
              <a:ln w="889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직선 연결선 75"/>
              <p:cNvCxnSpPr/>
              <p:nvPr/>
            </p:nvCxnSpPr>
            <p:spPr>
              <a:xfrm>
                <a:off x="2267744" y="5733256"/>
                <a:ext cx="504056" cy="0"/>
              </a:xfrm>
              <a:prstGeom prst="line">
                <a:avLst/>
              </a:prstGeom>
              <a:ln w="889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/>
            <p:cNvSpPr txBox="1"/>
            <p:nvPr/>
          </p:nvSpPr>
          <p:spPr>
            <a:xfrm>
              <a:off x="1259632" y="5481554"/>
              <a:ext cx="468052" cy="21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smtClean="0"/>
                <a:t>우사</a:t>
              </a:r>
              <a:endParaRPr lang="ko-KR" altLang="en-US" sz="12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267744" y="5481557"/>
              <a:ext cx="576064" cy="21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 smtClean="0"/>
                <a:t>통로</a:t>
              </a:r>
              <a:endParaRPr lang="ko-KR" altLang="en-US" sz="1200" dirty="0"/>
            </a:p>
          </p:txBody>
        </p:sp>
        <p:cxnSp>
          <p:nvCxnSpPr>
            <p:cNvPr id="85" name="직선 화살표 연결선 84"/>
            <p:cNvCxnSpPr/>
            <p:nvPr/>
          </p:nvCxnSpPr>
          <p:spPr>
            <a:xfrm flipV="1">
              <a:off x="1691680" y="5718448"/>
              <a:ext cx="0" cy="288032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화살표 연결선 85"/>
            <p:cNvCxnSpPr/>
            <p:nvPr/>
          </p:nvCxnSpPr>
          <p:spPr>
            <a:xfrm flipV="1">
              <a:off x="3059832" y="5790456"/>
              <a:ext cx="0" cy="216024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326393" y="5752564"/>
              <a:ext cx="576064" cy="201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 smtClean="0"/>
                <a:t>30cm</a:t>
              </a:r>
              <a:endParaRPr lang="ko-KR" altLang="en-US" sz="105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699792" y="5790456"/>
              <a:ext cx="576064" cy="195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/>
                <a:t>2</a:t>
              </a:r>
              <a:r>
                <a:rPr lang="en-US" altLang="ko-KR" sz="1000" dirty="0" smtClean="0"/>
                <a:t>0cm</a:t>
              </a:r>
              <a:endParaRPr lang="ko-KR" altLang="en-US" sz="1000" dirty="0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827584" y="2827015"/>
            <a:ext cx="6768752" cy="1769502"/>
            <a:chOff x="827584" y="2755007"/>
            <a:chExt cx="6768752" cy="1769502"/>
          </a:xfrm>
        </p:grpSpPr>
        <p:grpSp>
          <p:nvGrpSpPr>
            <p:cNvPr id="66" name="그룹 65"/>
            <p:cNvGrpSpPr/>
            <p:nvPr/>
          </p:nvGrpSpPr>
          <p:grpSpPr>
            <a:xfrm>
              <a:off x="827584" y="2755007"/>
              <a:ext cx="6696744" cy="1769502"/>
              <a:chOff x="611560" y="2466975"/>
              <a:chExt cx="6696744" cy="1769502"/>
            </a:xfrm>
          </p:grpSpPr>
          <p:sp>
            <p:nvSpPr>
              <p:cNvPr id="61" name="직사각형 60"/>
              <p:cNvSpPr/>
              <p:nvPr/>
            </p:nvSpPr>
            <p:spPr>
              <a:xfrm>
                <a:off x="1727684" y="3645024"/>
                <a:ext cx="4140460" cy="253916"/>
              </a:xfrm>
              <a:prstGeom prst="rect">
                <a:avLst/>
              </a:prstGeom>
              <a:solidFill>
                <a:schemeClr val="bg1">
                  <a:lumMod val="85000"/>
                  <a:alpha val="6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6" name="그룹 15"/>
              <p:cNvGrpSpPr/>
              <p:nvPr/>
            </p:nvGrpSpPr>
            <p:grpSpPr>
              <a:xfrm>
                <a:off x="1403648" y="2469569"/>
                <a:ext cx="5328592" cy="1463487"/>
                <a:chOff x="5508104" y="1988839"/>
                <a:chExt cx="5328592" cy="1463487"/>
              </a:xfrm>
            </p:grpSpPr>
            <p:sp>
              <p:nvSpPr>
                <p:cNvPr id="36" name="자유형 35"/>
                <p:cNvSpPr/>
                <p:nvPr/>
              </p:nvSpPr>
              <p:spPr>
                <a:xfrm>
                  <a:off x="5796136" y="1988839"/>
                  <a:ext cx="4176464" cy="1463487"/>
                </a:xfrm>
                <a:custGeom>
                  <a:avLst/>
                  <a:gdLst>
                    <a:gd name="connsiteX0" fmla="*/ 0 w 1110343"/>
                    <a:gd name="connsiteY0" fmla="*/ 1408923 h 1436915"/>
                    <a:gd name="connsiteX1" fmla="*/ 0 w 1110343"/>
                    <a:gd name="connsiteY1" fmla="*/ 550506 h 1436915"/>
                    <a:gd name="connsiteX2" fmla="*/ 550506 w 1110343"/>
                    <a:gd name="connsiteY2" fmla="*/ 0 h 1436915"/>
                    <a:gd name="connsiteX3" fmla="*/ 1110343 w 1110343"/>
                    <a:gd name="connsiteY3" fmla="*/ 559837 h 1436915"/>
                    <a:gd name="connsiteX4" fmla="*/ 1110343 w 1110343"/>
                    <a:gd name="connsiteY4" fmla="*/ 1436915 h 1436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0343" h="1436915">
                      <a:moveTo>
                        <a:pt x="0" y="1408923"/>
                      </a:moveTo>
                      <a:lnTo>
                        <a:pt x="0" y="550506"/>
                      </a:lnTo>
                      <a:lnTo>
                        <a:pt x="550506" y="0"/>
                      </a:lnTo>
                      <a:lnTo>
                        <a:pt x="1110343" y="559837"/>
                      </a:lnTo>
                      <a:lnTo>
                        <a:pt x="1110343" y="1436915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37" name="직선 연결선 36"/>
                <p:cNvCxnSpPr/>
                <p:nvPr/>
              </p:nvCxnSpPr>
              <p:spPr>
                <a:xfrm>
                  <a:off x="5508104" y="3429000"/>
                  <a:ext cx="5328592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/>
              <p:cNvSpPr txBox="1"/>
              <p:nvPr/>
            </p:nvSpPr>
            <p:spPr>
              <a:xfrm>
                <a:off x="3059832" y="3944089"/>
                <a:ext cx="2016224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300" dirty="0" smtClean="0"/>
                  <a:t>&lt;</a:t>
                </a:r>
                <a:r>
                  <a:rPr lang="ko-KR" altLang="en-US" sz="1300" dirty="0" smtClean="0"/>
                  <a:t>축사 내 공기의 흐름</a:t>
                </a:r>
                <a:r>
                  <a:rPr lang="en-US" altLang="ko-KR" sz="1300" dirty="0" smtClean="0"/>
                  <a:t>&gt;</a:t>
                </a:r>
                <a:endParaRPr lang="ko-KR" altLang="en-US" sz="1300" dirty="0"/>
              </a:p>
            </p:txBody>
          </p:sp>
          <p:cxnSp>
            <p:nvCxnSpPr>
              <p:cNvPr id="9" name="직선 연결선 8"/>
              <p:cNvCxnSpPr>
                <a:stCxn id="36" idx="0"/>
              </p:cNvCxnSpPr>
              <p:nvPr/>
            </p:nvCxnSpPr>
            <p:spPr>
              <a:xfrm flipV="1">
                <a:off x="1691680" y="3549690"/>
                <a:ext cx="0" cy="354856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구부러진 연결선 44"/>
              <p:cNvCxnSpPr/>
              <p:nvPr/>
            </p:nvCxnSpPr>
            <p:spPr>
              <a:xfrm rot="10800000">
                <a:off x="1403648" y="3188636"/>
                <a:ext cx="648072" cy="168357"/>
              </a:xfrm>
              <a:prstGeom prst="curvedConnector3">
                <a:avLst/>
              </a:prstGeom>
              <a:ln w="25400">
                <a:solidFill>
                  <a:srgbClr val="008E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구부러진 연결선 47"/>
              <p:cNvCxnSpPr/>
              <p:nvPr/>
            </p:nvCxnSpPr>
            <p:spPr>
              <a:xfrm flipV="1">
                <a:off x="5508104" y="3128798"/>
                <a:ext cx="648072" cy="228194"/>
              </a:xfrm>
              <a:prstGeom prst="curvedConnector3">
                <a:avLst/>
              </a:prstGeom>
              <a:ln w="25400">
                <a:solidFill>
                  <a:srgbClr val="008E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자유형 51"/>
              <p:cNvSpPr/>
              <p:nvPr/>
            </p:nvSpPr>
            <p:spPr>
              <a:xfrm>
                <a:off x="5912727" y="3608067"/>
                <a:ext cx="290289" cy="252981"/>
              </a:xfrm>
              <a:custGeom>
                <a:avLst/>
                <a:gdLst>
                  <a:gd name="connsiteX0" fmla="*/ 0 w 390525"/>
                  <a:gd name="connsiteY0" fmla="*/ 9525 h 314325"/>
                  <a:gd name="connsiteX1" fmla="*/ 0 w 390525"/>
                  <a:gd name="connsiteY1" fmla="*/ 314325 h 314325"/>
                  <a:gd name="connsiteX2" fmla="*/ 390525 w 390525"/>
                  <a:gd name="connsiteY2" fmla="*/ 314325 h 314325"/>
                  <a:gd name="connsiteX3" fmla="*/ 390525 w 390525"/>
                  <a:gd name="connsiteY3" fmla="*/ 0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525" h="314325">
                    <a:moveTo>
                      <a:pt x="0" y="9525"/>
                    </a:moveTo>
                    <a:lnTo>
                      <a:pt x="0" y="314325"/>
                    </a:lnTo>
                    <a:lnTo>
                      <a:pt x="390525" y="314325"/>
                    </a:lnTo>
                    <a:lnTo>
                      <a:pt x="390525" y="0"/>
                    </a:lnTo>
                  </a:path>
                </a:pathLst>
              </a:cu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123728" y="3152001"/>
                <a:ext cx="10081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50" dirty="0" smtClean="0"/>
                  <a:t>암모니아가스</a:t>
                </a:r>
                <a:endParaRPr lang="ko-KR" altLang="en-US" sz="105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483768" y="3645024"/>
                <a:ext cx="252028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dirty="0" smtClean="0"/>
                  <a:t>이산화탄소 등 </a:t>
                </a:r>
                <a:r>
                  <a:rPr lang="en-US" altLang="ko-KR" sz="1100" dirty="0" smtClean="0"/>
                  <a:t>(</a:t>
                </a:r>
                <a:r>
                  <a:rPr lang="ko-KR" altLang="en-US" sz="1100" dirty="0" smtClean="0"/>
                  <a:t>공기보다 무거운 가스</a:t>
                </a:r>
                <a:r>
                  <a:rPr lang="en-US" altLang="ko-KR" sz="1100" dirty="0" smtClean="0"/>
                  <a:t>)</a:t>
                </a:r>
                <a:endParaRPr lang="ko-KR" altLang="en-US" sz="11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563888" y="2591326"/>
                <a:ext cx="79208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50" smtClean="0"/>
                  <a:t>공기</a:t>
                </a:r>
                <a:endParaRPr lang="ko-KR" altLang="en-US" sz="105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572000" y="3212976"/>
                <a:ext cx="10081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050" dirty="0" smtClean="0"/>
                  <a:t>암모니아가스</a:t>
                </a:r>
                <a:endParaRPr lang="ko-KR" altLang="en-US" sz="105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11560" y="3645024"/>
                <a:ext cx="11161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dirty="0" smtClean="0"/>
                  <a:t>1.2m</a:t>
                </a:r>
                <a:r>
                  <a:rPr lang="ko-KR" altLang="en-US" sz="1100" dirty="0" smtClean="0"/>
                  <a:t>내외 벽</a:t>
                </a:r>
                <a:endParaRPr lang="ko-KR" altLang="en-US" sz="11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228184" y="3645024"/>
                <a:ext cx="10801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dirty="0" err="1" smtClean="0"/>
                  <a:t>사료조</a:t>
                </a:r>
                <a:r>
                  <a:rPr lang="en-US" altLang="ko-KR" sz="1100" dirty="0" smtClean="0"/>
                  <a:t>(80cm)</a:t>
                </a:r>
                <a:endParaRPr lang="ko-KR" altLang="en-US" sz="1100" dirty="0"/>
              </a:p>
            </p:txBody>
          </p:sp>
          <p:sp>
            <p:nvSpPr>
              <p:cNvPr id="62" name="자유형 61"/>
              <p:cNvSpPr/>
              <p:nvPr/>
            </p:nvSpPr>
            <p:spPr>
              <a:xfrm>
                <a:off x="1695450" y="2466975"/>
                <a:ext cx="4171950" cy="1181100"/>
              </a:xfrm>
              <a:custGeom>
                <a:avLst/>
                <a:gdLst>
                  <a:gd name="connsiteX0" fmla="*/ 9525 w 4171950"/>
                  <a:gd name="connsiteY0" fmla="*/ 1181100 h 1181100"/>
                  <a:gd name="connsiteX1" fmla="*/ 4171950 w 4171950"/>
                  <a:gd name="connsiteY1" fmla="*/ 1181100 h 1181100"/>
                  <a:gd name="connsiteX2" fmla="*/ 4171950 w 4171950"/>
                  <a:gd name="connsiteY2" fmla="*/ 590550 h 1181100"/>
                  <a:gd name="connsiteX3" fmla="*/ 2085975 w 4171950"/>
                  <a:gd name="connsiteY3" fmla="*/ 0 h 1181100"/>
                  <a:gd name="connsiteX4" fmla="*/ 0 w 4171950"/>
                  <a:gd name="connsiteY4" fmla="*/ 581025 h 1181100"/>
                  <a:gd name="connsiteX5" fmla="*/ 9525 w 417195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71950" h="1181100">
                    <a:moveTo>
                      <a:pt x="9525" y="1181100"/>
                    </a:moveTo>
                    <a:lnTo>
                      <a:pt x="4171950" y="1181100"/>
                    </a:lnTo>
                    <a:lnTo>
                      <a:pt x="4171950" y="590550"/>
                    </a:lnTo>
                    <a:lnTo>
                      <a:pt x="2085975" y="0"/>
                    </a:lnTo>
                    <a:lnTo>
                      <a:pt x="0" y="581025"/>
                    </a:lnTo>
                    <a:lnTo>
                      <a:pt x="9525" y="1181100"/>
                    </a:lnTo>
                    <a:close/>
                  </a:path>
                </a:pathLst>
              </a:custGeom>
              <a:solidFill>
                <a:srgbClr val="00B0F0">
                  <a:alpha val="1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64" name="직선 연결선 63"/>
              <p:cNvCxnSpPr>
                <a:stCxn id="62" idx="0"/>
                <a:endCxn id="62" idx="1"/>
              </p:cNvCxnSpPr>
              <p:nvPr/>
            </p:nvCxnSpPr>
            <p:spPr>
              <a:xfrm>
                <a:off x="1704975" y="3648075"/>
                <a:ext cx="4162425" cy="0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6732240" y="4221088"/>
              <a:ext cx="8640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©</a:t>
              </a:r>
              <a:r>
                <a:rPr lang="ko-KR" altLang="en-US" sz="1000" dirty="0" smtClean="0"/>
                <a:t>원유석</a:t>
              </a:r>
              <a:endParaRPr lang="ko-KR" altLang="en-US" sz="1000" dirty="0"/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2195736" y="2420888"/>
            <a:ext cx="3600400" cy="975236"/>
            <a:chOff x="2195736" y="2525772"/>
            <a:chExt cx="3600400" cy="975236"/>
          </a:xfrm>
        </p:grpSpPr>
        <p:cxnSp>
          <p:nvCxnSpPr>
            <p:cNvPr id="42" name="직선 화살표 연결선 41"/>
            <p:cNvCxnSpPr/>
            <p:nvPr/>
          </p:nvCxnSpPr>
          <p:spPr>
            <a:xfrm>
              <a:off x="2195736" y="2957820"/>
              <a:ext cx="0" cy="255156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/>
            <p:cNvCxnSpPr/>
            <p:nvPr/>
          </p:nvCxnSpPr>
          <p:spPr>
            <a:xfrm>
              <a:off x="2699792" y="2780928"/>
              <a:ext cx="0" cy="255156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/>
            <p:cNvCxnSpPr/>
            <p:nvPr/>
          </p:nvCxnSpPr>
          <p:spPr>
            <a:xfrm>
              <a:off x="3254256" y="2653350"/>
              <a:ext cx="0" cy="255156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화살표 연결선 45"/>
            <p:cNvCxnSpPr/>
            <p:nvPr/>
          </p:nvCxnSpPr>
          <p:spPr>
            <a:xfrm>
              <a:off x="4034206" y="2525772"/>
              <a:ext cx="0" cy="255156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화살표 연결선 46"/>
            <p:cNvCxnSpPr/>
            <p:nvPr/>
          </p:nvCxnSpPr>
          <p:spPr>
            <a:xfrm>
              <a:off x="4572000" y="2636912"/>
              <a:ext cx="0" cy="255156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화살표 연결선 48"/>
            <p:cNvCxnSpPr/>
            <p:nvPr/>
          </p:nvCxnSpPr>
          <p:spPr>
            <a:xfrm>
              <a:off x="5220072" y="2800901"/>
              <a:ext cx="0" cy="255156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화살표 연결선 49"/>
            <p:cNvCxnSpPr/>
            <p:nvPr/>
          </p:nvCxnSpPr>
          <p:spPr>
            <a:xfrm>
              <a:off x="5796136" y="3003719"/>
              <a:ext cx="0" cy="255156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타원 50"/>
            <p:cNvSpPr/>
            <p:nvPr/>
          </p:nvSpPr>
          <p:spPr>
            <a:xfrm>
              <a:off x="2438049" y="3356992"/>
              <a:ext cx="45719" cy="7200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8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타원 52"/>
            <p:cNvSpPr/>
            <p:nvPr/>
          </p:nvSpPr>
          <p:spPr>
            <a:xfrm>
              <a:off x="3014113" y="3212976"/>
              <a:ext cx="45719" cy="7200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8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타원 53"/>
            <p:cNvSpPr/>
            <p:nvPr/>
          </p:nvSpPr>
          <p:spPr>
            <a:xfrm>
              <a:off x="3230137" y="3140968"/>
              <a:ext cx="45719" cy="7200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8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타원 62"/>
            <p:cNvSpPr/>
            <p:nvPr/>
          </p:nvSpPr>
          <p:spPr>
            <a:xfrm>
              <a:off x="2726081" y="3284984"/>
              <a:ext cx="45719" cy="7200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8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타원 64"/>
            <p:cNvSpPr/>
            <p:nvPr/>
          </p:nvSpPr>
          <p:spPr>
            <a:xfrm>
              <a:off x="3518169" y="3068960"/>
              <a:ext cx="45719" cy="7200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8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타원 66"/>
            <p:cNvSpPr/>
            <p:nvPr/>
          </p:nvSpPr>
          <p:spPr>
            <a:xfrm>
              <a:off x="4238249" y="2996952"/>
              <a:ext cx="45719" cy="7200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8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타원 69"/>
            <p:cNvSpPr/>
            <p:nvPr/>
          </p:nvSpPr>
          <p:spPr>
            <a:xfrm>
              <a:off x="4814313" y="3140968"/>
              <a:ext cx="45719" cy="7200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8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타원 70"/>
            <p:cNvSpPr/>
            <p:nvPr/>
          </p:nvSpPr>
          <p:spPr>
            <a:xfrm>
              <a:off x="5390377" y="3356992"/>
              <a:ext cx="45719" cy="7200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8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타원 73"/>
            <p:cNvSpPr/>
            <p:nvPr/>
          </p:nvSpPr>
          <p:spPr>
            <a:xfrm>
              <a:off x="5606401" y="3429000"/>
              <a:ext cx="45719" cy="7200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8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타원 74"/>
            <p:cNvSpPr/>
            <p:nvPr/>
          </p:nvSpPr>
          <p:spPr>
            <a:xfrm>
              <a:off x="4572000" y="3140968"/>
              <a:ext cx="45719" cy="7200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8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타원 76"/>
            <p:cNvSpPr/>
            <p:nvPr/>
          </p:nvSpPr>
          <p:spPr>
            <a:xfrm>
              <a:off x="5030337" y="3212976"/>
              <a:ext cx="45719" cy="7200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8E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6658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17438"/>
            <a:ext cx="75608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인허가 및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설계프로세스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건축허가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vs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건축신고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31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3097991"/>
            <a:ext cx="727280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건축신고 대상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예외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dirty="0" smtClean="0"/>
          </a:p>
          <a:p>
            <a:pPr marL="342900" indent="-342900">
              <a:buFontTx/>
              <a:buAutoNum type="arabicPeriod"/>
            </a:pPr>
            <a:r>
              <a:rPr lang="ko-KR" altLang="en-US" dirty="0" smtClean="0"/>
              <a:t>관리지역</a:t>
            </a:r>
            <a:r>
              <a:rPr lang="en-US" altLang="ko-KR" dirty="0" smtClean="0"/>
              <a:t>, </a:t>
            </a:r>
            <a:r>
              <a:rPr lang="ko-KR" altLang="en-US" dirty="0" smtClean="0"/>
              <a:t>농림지역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자연환경보전지역 내 </a:t>
            </a:r>
            <a:r>
              <a:rPr lang="en-US" altLang="ko-KR" dirty="0" smtClean="0"/>
              <a:t>200</a:t>
            </a:r>
            <a:r>
              <a:rPr lang="ko-KR" altLang="en-US" dirty="0" smtClean="0"/>
              <a:t>㎡미만이고 </a:t>
            </a:r>
            <a:r>
              <a:rPr lang="en-US" altLang="ko-KR" dirty="0" smtClean="0"/>
              <a:t>3</a:t>
            </a:r>
            <a:r>
              <a:rPr lang="ko-KR" altLang="en-US" dirty="0" smtClean="0"/>
              <a:t>층 미만 건축물</a:t>
            </a:r>
            <a:endParaRPr lang="en-US" altLang="ko-KR" dirty="0" smtClean="0"/>
          </a:p>
          <a:p>
            <a:pPr marL="342900" indent="-342900">
              <a:buFontTx/>
              <a:buAutoNum type="arabicPeriod"/>
            </a:pPr>
            <a:endParaRPr lang="en-US" altLang="ko-KR" dirty="0" smtClean="0"/>
          </a:p>
          <a:p>
            <a:pPr marL="342900" indent="-342900">
              <a:buFontTx/>
              <a:buAutoNum type="arabicPeriod"/>
            </a:pPr>
            <a:r>
              <a:rPr lang="ko-KR" altLang="en-US" dirty="0" smtClean="0"/>
              <a:t>연면적 합계 </a:t>
            </a:r>
            <a:r>
              <a:rPr lang="en-US" altLang="ko-KR" dirty="0" smtClean="0"/>
              <a:t>100</a:t>
            </a:r>
            <a:r>
              <a:rPr lang="ko-KR" altLang="en-US" dirty="0" smtClean="0"/>
              <a:t>㎡미만 건축물</a:t>
            </a:r>
            <a:endParaRPr lang="en-US" altLang="ko-KR" dirty="0" smtClean="0"/>
          </a:p>
          <a:p>
            <a:pPr marL="342900" indent="-342900">
              <a:buAutoNum type="arabicPeriod"/>
            </a:pP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ko-KR" altLang="en-US" sz="2000" b="1" u="sng" dirty="0" smtClean="0"/>
              <a:t>표준설계도서에 따라 건축하는 축사</a:t>
            </a:r>
            <a:r>
              <a:rPr lang="en-US" altLang="ko-KR" dirty="0" smtClean="0"/>
              <a:t>(</a:t>
            </a:r>
            <a:r>
              <a:rPr lang="ko-KR" altLang="en-US" dirty="0" smtClean="0"/>
              <a:t>건축조례 확인필요</a:t>
            </a:r>
            <a:r>
              <a:rPr lang="en-US" altLang="ko-KR" dirty="0" smtClean="0"/>
              <a:t>)</a:t>
            </a:r>
          </a:p>
          <a:p>
            <a:pPr marL="342900" indent="-342900">
              <a:buFontTx/>
              <a:buAutoNum type="arabicPeriod"/>
            </a:pPr>
            <a:endParaRPr lang="en-US" altLang="ko-KR" dirty="0" smtClean="0"/>
          </a:p>
          <a:p>
            <a:pPr marL="342900" indent="-342900">
              <a:buFontTx/>
              <a:buAutoNum type="arabicPeriod"/>
            </a:pPr>
            <a:r>
              <a:rPr lang="ko-KR" altLang="en-US" sz="2000" b="1" dirty="0" smtClean="0"/>
              <a:t>읍</a:t>
            </a:r>
            <a:r>
              <a:rPr lang="en-US" altLang="ko-KR" sz="2000" b="1" dirty="0" smtClean="0"/>
              <a:t>, </a:t>
            </a:r>
            <a:r>
              <a:rPr lang="ko-KR" altLang="en-US" sz="2000" b="1" dirty="0" err="1" smtClean="0"/>
              <a:t>면지역에서</a:t>
            </a:r>
            <a:r>
              <a:rPr lang="ko-KR" altLang="en-US" sz="2000" b="1" dirty="0" smtClean="0"/>
              <a:t> 건축하는 연면적 </a:t>
            </a:r>
            <a:r>
              <a:rPr lang="en-US" altLang="ko-KR" sz="2000" b="1" dirty="0" smtClean="0"/>
              <a:t>400</a:t>
            </a:r>
            <a:r>
              <a:rPr lang="ko-KR" altLang="en-US" sz="2000" b="1" dirty="0" smtClean="0"/>
              <a:t>㎡이하의 축사</a:t>
            </a:r>
            <a:endParaRPr lang="ko-KR" alt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580599"/>
            <a:ext cx="716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건축허가 대상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원칙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b="1" dirty="0" smtClean="0"/>
              <a:t>건축물</a:t>
            </a:r>
            <a:r>
              <a:rPr lang="ko-KR" altLang="en-US" dirty="0" smtClean="0"/>
              <a:t>을 </a:t>
            </a:r>
            <a:r>
              <a:rPr lang="ko-KR" altLang="en-US" b="1" dirty="0" smtClean="0"/>
              <a:t>건축</a:t>
            </a:r>
            <a:r>
              <a:rPr lang="ko-KR" altLang="en-US" dirty="0" smtClean="0"/>
              <a:t>하거나 대수선 하려는 자는 시장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군수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구청장의 </a:t>
            </a:r>
            <a:r>
              <a:rPr lang="ko-KR" altLang="en-US" b="1" dirty="0" smtClean="0"/>
              <a:t>허가</a:t>
            </a:r>
            <a:r>
              <a:rPr lang="ko-KR" altLang="en-US" dirty="0" smtClean="0"/>
              <a:t>를 받아야 한다</a:t>
            </a:r>
            <a:r>
              <a:rPr lang="en-US" altLang="ko-KR" dirty="0" smtClean="0"/>
              <a:t>.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2009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32656"/>
            <a:ext cx="75608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인허가 및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설계프로세스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건축허가신청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32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814" y="1196752"/>
            <a:ext cx="6950546" cy="5351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모서리가 둥근 직사각형 5"/>
          <p:cNvSpPr/>
          <p:nvPr/>
        </p:nvSpPr>
        <p:spPr>
          <a:xfrm>
            <a:off x="3851920" y="2852936"/>
            <a:ext cx="648072" cy="57606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012160" y="6525344"/>
            <a:ext cx="223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© </a:t>
            </a:r>
            <a:r>
              <a:rPr lang="ko-KR" altLang="en-US" sz="1000" dirty="0" err="1" smtClean="0"/>
              <a:t>세움터</a:t>
            </a:r>
            <a:r>
              <a:rPr lang="ko-KR" altLang="en-US" sz="1000" dirty="0" smtClean="0"/>
              <a:t> </a:t>
            </a:r>
            <a:r>
              <a:rPr lang="en-US" altLang="ko-KR" sz="1000" dirty="0" smtClean="0"/>
              <a:t>:  www.eais.go.kr</a:t>
            </a:r>
            <a:endParaRPr lang="ko-KR" altLang="en-US" sz="1000" dirty="0"/>
          </a:p>
        </p:txBody>
      </p:sp>
      <p:cxnSp>
        <p:nvCxnSpPr>
          <p:cNvPr id="8" name="직선 연결선 7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6707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56463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공사의 순서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endParaRPr lang="ko-KR" altLang="en-US" dirty="0">
              <a:latin typeface="+mn-ea"/>
            </a:endParaRPr>
          </a:p>
          <a:p>
            <a:pPr fontAlgn="base"/>
            <a:r>
              <a:rPr lang="en-US" altLang="ko-KR" dirty="0" smtClean="0">
                <a:latin typeface="+mn-ea"/>
              </a:rPr>
              <a:t>1) </a:t>
            </a:r>
            <a:r>
              <a:rPr lang="ko-KR" altLang="en-US" dirty="0" smtClean="0">
                <a:latin typeface="+mn-ea"/>
              </a:rPr>
              <a:t>현황측량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지적도에 </a:t>
            </a:r>
            <a:r>
              <a:rPr lang="ko-KR" altLang="en-US" dirty="0">
                <a:latin typeface="+mn-ea"/>
              </a:rPr>
              <a:t>의한 대지의 경계를 확인하고 </a:t>
            </a:r>
            <a:r>
              <a:rPr lang="ko-KR" altLang="en-US" dirty="0" smtClean="0">
                <a:latin typeface="+mn-ea"/>
              </a:rPr>
              <a:t>대지경계에서부터   띄워야 </a:t>
            </a:r>
            <a:r>
              <a:rPr lang="ko-KR" altLang="en-US" dirty="0">
                <a:latin typeface="+mn-ea"/>
              </a:rPr>
              <a:t>할 거리 등을 </a:t>
            </a:r>
            <a:r>
              <a:rPr lang="ko-KR" altLang="en-US" dirty="0" smtClean="0">
                <a:latin typeface="+mn-ea"/>
              </a:rPr>
              <a:t>확인</a:t>
            </a:r>
            <a:r>
              <a:rPr lang="en-US" altLang="ko-KR" dirty="0" smtClean="0">
                <a:latin typeface="+mn-ea"/>
              </a:rPr>
              <a:t>.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33</a:t>
            </a:fld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212797232" descr="EMB000022c82b08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7325" y="1196753"/>
            <a:ext cx="2095074" cy="1512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270892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+mn-ea"/>
              </a:rPr>
              <a:t>2) </a:t>
            </a:r>
            <a:r>
              <a:rPr lang="ko-KR" altLang="en-US" dirty="0" err="1" smtClean="0">
                <a:latin typeface="+mn-ea"/>
              </a:rPr>
              <a:t>터파기</a:t>
            </a:r>
            <a:r>
              <a:rPr lang="ko-KR" altLang="en-US" dirty="0" smtClean="0">
                <a:latin typeface="+mn-ea"/>
              </a:rPr>
              <a:t>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기초를 </a:t>
            </a:r>
            <a:r>
              <a:rPr lang="ko-KR" altLang="en-US" dirty="0">
                <a:latin typeface="+mn-ea"/>
              </a:rPr>
              <a:t>위한 </a:t>
            </a:r>
            <a:r>
              <a:rPr lang="ko-KR" altLang="en-US" dirty="0" err="1" smtClean="0">
                <a:latin typeface="+mn-ea"/>
              </a:rPr>
              <a:t>굴토</a:t>
            </a:r>
            <a:r>
              <a:rPr lang="ko-KR" altLang="en-US" dirty="0" smtClean="0">
                <a:latin typeface="+mn-ea"/>
              </a:rPr>
              <a:t> 작업</a:t>
            </a:r>
            <a:endParaRPr lang="en-US" altLang="ko-KR" dirty="0" smtClean="0">
              <a:latin typeface="+mn-ea"/>
            </a:endParaRPr>
          </a:p>
          <a:p>
            <a:pPr fontAlgn="base"/>
            <a:r>
              <a:rPr lang="ko-KR" altLang="en-US" dirty="0" smtClean="0">
                <a:latin typeface="+mn-ea"/>
              </a:rPr>
              <a:t>               토사가 </a:t>
            </a:r>
            <a:r>
              <a:rPr lang="ko-KR" altLang="en-US" dirty="0">
                <a:latin typeface="+mn-ea"/>
              </a:rPr>
              <a:t>매몰되지 </a:t>
            </a:r>
            <a:r>
              <a:rPr lang="ko-KR" altLang="en-US" dirty="0" smtClean="0">
                <a:latin typeface="+mn-ea"/>
              </a:rPr>
              <a:t>않도록 주의</a:t>
            </a:r>
            <a:endParaRPr lang="ko-KR" altLang="en-US" dirty="0">
              <a:latin typeface="+mn-ea"/>
            </a:endParaRPr>
          </a:p>
        </p:txBody>
      </p:sp>
      <p:pic>
        <p:nvPicPr>
          <p:cNvPr id="8" name="_x212600688" descr="EMB000022c82b49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7324" y="2810118"/>
            <a:ext cx="2095075" cy="1518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9592" y="450912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+mn-ea"/>
              </a:rPr>
              <a:t>3) </a:t>
            </a:r>
            <a:r>
              <a:rPr lang="ko-KR" altLang="en-US" dirty="0" smtClean="0">
                <a:latin typeface="+mn-ea"/>
              </a:rPr>
              <a:t>철근공사 </a:t>
            </a:r>
            <a:r>
              <a:rPr lang="en-US" altLang="ko-KR" dirty="0" smtClean="0">
                <a:latin typeface="+mn-ea"/>
              </a:rPr>
              <a:t>: </a:t>
            </a:r>
            <a:r>
              <a:rPr lang="ko-KR" altLang="en-US" dirty="0" smtClean="0">
                <a:latin typeface="+mn-ea"/>
              </a:rPr>
              <a:t>명기된 </a:t>
            </a:r>
            <a:r>
              <a:rPr lang="ko-KR" altLang="en-US" dirty="0">
                <a:latin typeface="+mn-ea"/>
              </a:rPr>
              <a:t>규격 및 치수에 의해 정확하고 </a:t>
            </a:r>
            <a:r>
              <a:rPr lang="ko-KR" altLang="en-US" dirty="0" smtClean="0">
                <a:latin typeface="+mn-ea"/>
              </a:rPr>
              <a:t>견고하게</a:t>
            </a:r>
            <a:r>
              <a:rPr lang="en-US" altLang="ko-KR" dirty="0" smtClean="0">
                <a:latin typeface="+mn-ea"/>
              </a:rPr>
              <a:t> </a:t>
            </a:r>
            <a:r>
              <a:rPr lang="ko-KR" altLang="en-US" dirty="0" smtClean="0">
                <a:latin typeface="+mn-ea"/>
              </a:rPr>
              <a:t>배근</a:t>
            </a:r>
            <a:endParaRPr lang="en-US" altLang="ko-KR" dirty="0" smtClean="0">
              <a:latin typeface="+mn-ea"/>
            </a:endParaRPr>
          </a:p>
          <a:p>
            <a:pPr fontAlgn="base"/>
            <a:r>
              <a:rPr lang="ko-KR" altLang="en-US" dirty="0" smtClean="0">
                <a:latin typeface="+mn-ea"/>
              </a:rPr>
              <a:t>                  철골 </a:t>
            </a:r>
            <a:r>
              <a:rPr lang="ko-KR" altLang="en-US" dirty="0">
                <a:latin typeface="+mn-ea"/>
              </a:rPr>
              <a:t>기둥을 위한 </a:t>
            </a:r>
            <a:r>
              <a:rPr lang="ko-KR" altLang="en-US" dirty="0" smtClean="0">
                <a:latin typeface="+mn-ea"/>
              </a:rPr>
              <a:t>앵커볼트를 </a:t>
            </a:r>
            <a:r>
              <a:rPr lang="ko-KR" altLang="en-US" dirty="0">
                <a:latin typeface="+mn-ea"/>
              </a:rPr>
              <a:t>정확한 위치에 </a:t>
            </a:r>
            <a:r>
              <a:rPr lang="ko-KR" altLang="en-US" dirty="0" smtClean="0">
                <a:latin typeface="+mn-ea"/>
              </a:rPr>
              <a:t>설치</a:t>
            </a:r>
            <a:endParaRPr lang="ko-KR" altLang="en-US" dirty="0">
              <a:latin typeface="+mn-ea"/>
            </a:endParaRPr>
          </a:p>
        </p:txBody>
      </p:sp>
      <p:pic>
        <p:nvPicPr>
          <p:cNvPr id="11" name="_x212799152" descr="EMB000022c82b4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7325" y="5119980"/>
            <a:ext cx="2095075" cy="144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직선 연결선 12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69775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34</a:t>
            </a:fld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4" name="그룹 13"/>
          <p:cNvGrpSpPr/>
          <p:nvPr/>
        </p:nvGrpSpPr>
        <p:grpSpPr>
          <a:xfrm>
            <a:off x="827584" y="356463"/>
            <a:ext cx="7560840" cy="2243862"/>
            <a:chOff x="827584" y="356463"/>
            <a:chExt cx="7560840" cy="2243862"/>
          </a:xfrm>
        </p:grpSpPr>
        <p:sp>
          <p:nvSpPr>
            <p:cNvPr id="8" name="TextBox 7"/>
            <p:cNvSpPr txBox="1"/>
            <p:nvPr/>
          </p:nvSpPr>
          <p:spPr>
            <a:xfrm>
              <a:off x="827584" y="356463"/>
              <a:ext cx="75608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altLang="ko-KR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4. </a:t>
              </a:r>
              <a:r>
                <a:rPr lang="ko-KR" altLang="en-US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공사의 순서</a:t>
              </a:r>
              <a:endPara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fontAlgn="base"/>
              <a:endPara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fontAlgn="base"/>
              <a:r>
                <a:rPr lang="en-US" altLang="ko-KR" dirty="0" smtClean="0">
                  <a:latin typeface="+mn-ea"/>
                </a:rPr>
                <a:t>4)</a:t>
              </a:r>
              <a:r>
                <a:rPr lang="ko-KR" altLang="en-US" dirty="0" smtClean="0">
                  <a:latin typeface="+mn-ea"/>
                </a:rPr>
                <a:t>콘크리트공사 </a:t>
              </a:r>
              <a:r>
                <a:rPr lang="en-US" altLang="ko-KR" dirty="0">
                  <a:latin typeface="+mn-ea"/>
                </a:rPr>
                <a:t>: </a:t>
              </a:r>
              <a:r>
                <a:rPr lang="ko-KR" altLang="en-US" dirty="0">
                  <a:latin typeface="+mn-ea"/>
                </a:rPr>
                <a:t>철근 공사가 완료되면 콘크리트 </a:t>
              </a:r>
              <a:r>
                <a:rPr lang="ko-KR" altLang="en-US" dirty="0" err="1" smtClean="0">
                  <a:latin typeface="+mn-ea"/>
                </a:rPr>
                <a:t>펌프카를</a:t>
              </a:r>
              <a:r>
                <a:rPr lang="ko-KR" altLang="en-US" dirty="0" smtClean="0">
                  <a:latin typeface="+mn-ea"/>
                </a:rPr>
                <a:t> 이용하여</a:t>
              </a:r>
              <a:endParaRPr lang="en-US" altLang="ko-KR" dirty="0" smtClean="0">
                <a:latin typeface="+mn-ea"/>
              </a:endParaRPr>
            </a:p>
            <a:p>
              <a:pPr fontAlgn="base"/>
              <a:r>
                <a:rPr lang="en-US" altLang="ko-KR" dirty="0">
                  <a:latin typeface="+mn-ea"/>
                </a:rPr>
                <a:t> </a:t>
              </a:r>
              <a:r>
                <a:rPr lang="en-US" altLang="ko-KR" dirty="0" smtClean="0">
                  <a:latin typeface="+mn-ea"/>
                </a:rPr>
                <a:t> </a:t>
              </a:r>
              <a:r>
                <a:rPr lang="ko-KR" altLang="en-US" dirty="0" smtClean="0">
                  <a:latin typeface="+mn-ea"/>
                </a:rPr>
                <a:t> </a:t>
              </a:r>
              <a:r>
                <a:rPr lang="ko-KR" altLang="en-US" dirty="0">
                  <a:latin typeface="+mn-ea"/>
                </a:rPr>
                <a:t>낮은 곳부터 시작하여 균등하게 콘크리트 </a:t>
              </a:r>
              <a:r>
                <a:rPr lang="ko-KR" altLang="en-US" dirty="0" err="1">
                  <a:latin typeface="+mn-ea"/>
                </a:rPr>
                <a:t>타설</a:t>
              </a:r>
              <a:endParaRPr lang="ko-KR" altLang="en-US" dirty="0">
                <a:latin typeface="+mn-ea"/>
              </a:endParaRPr>
            </a:p>
          </p:txBody>
        </p:sp>
        <p:pic>
          <p:nvPicPr>
            <p:cNvPr id="7173" name="_x198518016" descr="EMB000022c82ba8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88224" y="1268760"/>
              <a:ext cx="1560882" cy="13315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899592" y="2627620"/>
            <a:ext cx="7560840" cy="1521460"/>
            <a:chOff x="899592" y="2627620"/>
            <a:chExt cx="7560840" cy="1521460"/>
          </a:xfrm>
        </p:grpSpPr>
        <p:sp>
          <p:nvSpPr>
            <p:cNvPr id="15" name="TextBox 14"/>
            <p:cNvSpPr txBox="1"/>
            <p:nvPr/>
          </p:nvSpPr>
          <p:spPr>
            <a:xfrm>
              <a:off x="899592" y="2627620"/>
              <a:ext cx="7560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altLang="ko-KR" dirty="0" smtClean="0">
                  <a:latin typeface="+mn-ea"/>
                </a:rPr>
                <a:t>5)</a:t>
              </a:r>
              <a:r>
                <a:rPr lang="ko-KR" altLang="en-US" dirty="0" smtClean="0">
                  <a:latin typeface="+mn-ea"/>
                </a:rPr>
                <a:t>철골제작 </a:t>
              </a:r>
              <a:r>
                <a:rPr lang="en-US" altLang="ko-KR" dirty="0" smtClean="0">
                  <a:latin typeface="+mn-ea"/>
                </a:rPr>
                <a:t>: </a:t>
              </a:r>
              <a:r>
                <a:rPr lang="ko-KR" altLang="en-US" dirty="0">
                  <a:latin typeface="+mn-ea"/>
                </a:rPr>
                <a:t>구조설계도를 기준으로 </a:t>
              </a:r>
              <a:r>
                <a:rPr lang="ko-KR" altLang="en-US" dirty="0" smtClean="0">
                  <a:latin typeface="+mn-ea"/>
                </a:rPr>
                <a:t>철골가공업자 </a:t>
              </a:r>
              <a:r>
                <a:rPr lang="ko-KR" altLang="en-US" dirty="0">
                  <a:latin typeface="+mn-ea"/>
                </a:rPr>
                <a:t>철골제작</a:t>
              </a:r>
            </a:p>
          </p:txBody>
        </p:sp>
        <p:pic>
          <p:nvPicPr>
            <p:cNvPr id="7175" name="_x212605424" descr="EMB000022c82c0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2977540"/>
              <a:ext cx="1560882" cy="11715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899592" y="4221088"/>
            <a:ext cx="7560840" cy="2043985"/>
            <a:chOff x="899592" y="4221088"/>
            <a:chExt cx="7560840" cy="2043985"/>
          </a:xfrm>
        </p:grpSpPr>
        <p:sp>
          <p:nvSpPr>
            <p:cNvPr id="18" name="TextBox 17"/>
            <p:cNvSpPr txBox="1"/>
            <p:nvPr/>
          </p:nvSpPr>
          <p:spPr>
            <a:xfrm>
              <a:off x="899592" y="4221088"/>
              <a:ext cx="7560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altLang="ko-KR" dirty="0" smtClean="0">
                  <a:latin typeface="+mn-ea"/>
                </a:rPr>
                <a:t>6)</a:t>
              </a:r>
              <a:r>
                <a:rPr lang="ko-KR" altLang="en-US" dirty="0" smtClean="0">
                  <a:latin typeface="+mn-ea"/>
                </a:rPr>
                <a:t>철골조립공사 </a:t>
              </a:r>
              <a:r>
                <a:rPr lang="en-US" altLang="ko-KR" dirty="0" smtClean="0">
                  <a:latin typeface="+mn-ea"/>
                </a:rPr>
                <a:t>: </a:t>
              </a:r>
              <a:r>
                <a:rPr lang="ko-KR" altLang="en-US" dirty="0" smtClean="0">
                  <a:latin typeface="+mn-ea"/>
                </a:rPr>
                <a:t>기둥세우기</a:t>
              </a:r>
              <a:r>
                <a:rPr lang="en-US" altLang="ko-KR" dirty="0" smtClean="0">
                  <a:latin typeface="+mn-ea"/>
                </a:rPr>
                <a:t>-&gt;</a:t>
              </a:r>
              <a:r>
                <a:rPr lang="ko-KR" altLang="en-US" dirty="0" err="1" smtClean="0">
                  <a:latin typeface="+mn-ea"/>
                </a:rPr>
                <a:t>지붕재</a:t>
              </a:r>
              <a:r>
                <a:rPr lang="ko-KR" altLang="en-US" dirty="0" smtClean="0">
                  <a:latin typeface="+mn-ea"/>
                </a:rPr>
                <a:t> 조립</a:t>
              </a:r>
              <a:r>
                <a:rPr lang="en-US" altLang="ko-KR" dirty="0" smtClean="0">
                  <a:latin typeface="+mn-ea"/>
                </a:rPr>
                <a:t>-&gt;</a:t>
              </a:r>
              <a:r>
                <a:rPr lang="ko-KR" altLang="en-US" dirty="0" smtClean="0">
                  <a:latin typeface="+mn-ea"/>
                </a:rPr>
                <a:t>지붕공사</a:t>
              </a:r>
              <a:endParaRPr lang="ko-KR" altLang="en-US" dirty="0">
                <a:latin typeface="+mn-ea"/>
              </a:endParaRPr>
            </a:p>
          </p:txBody>
        </p:sp>
        <p:pic>
          <p:nvPicPr>
            <p:cNvPr id="24" name="그림 23" descr="P6133052.JPG"/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1600" y="4725144"/>
              <a:ext cx="2348431" cy="15399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그림 24" descr="2012-09-19 09.53.2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8846" y="4725144"/>
            <a:ext cx="2340260" cy="1538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그림 25" descr="P7093166.JPG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4725144"/>
            <a:ext cx="2627337" cy="1539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직선 연결선 26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596336" y="18864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프로세</a:t>
            </a:r>
            <a:r>
              <a:rPr lang="ko-KR" altLang="en-US" sz="1050"/>
              <a:t>스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7828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35</a:t>
            </a:fld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1412776"/>
            <a:ext cx="583264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III.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축사표준설계도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dirty="0" smtClean="0">
              <a:latin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ko-KR" dirty="0" smtClean="0">
                <a:latin typeface="+mn-ea"/>
              </a:rPr>
              <a:t> </a:t>
            </a:r>
            <a:r>
              <a:rPr lang="ko-KR" altLang="en-US" sz="2000" dirty="0" smtClean="0">
                <a:latin typeface="+mn-ea"/>
              </a:rPr>
              <a:t>축사시설 현황</a:t>
            </a:r>
            <a:endParaRPr lang="en-US" altLang="ko-KR" sz="2000" dirty="0" smtClean="0">
              <a:latin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ko-KR" sz="2000" dirty="0" smtClean="0">
                <a:latin typeface="+mn-ea"/>
              </a:rPr>
              <a:t> </a:t>
            </a:r>
            <a:r>
              <a:rPr lang="ko-KR" altLang="en-US" sz="2000" dirty="0" smtClean="0">
                <a:latin typeface="+mn-ea"/>
              </a:rPr>
              <a:t>축사표준설계도를 통한 도면 이해하기</a:t>
            </a:r>
            <a:endParaRPr lang="en-US" altLang="ko-KR" sz="20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46949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36</a:t>
            </a:fld>
            <a:endParaRPr lang="ko-KR" altLang="en-US" dirty="0"/>
          </a:p>
        </p:txBody>
      </p:sp>
      <p:cxnSp>
        <p:nvCxnSpPr>
          <p:cNvPr id="10" name="직선 연결선 9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grpSp>
        <p:nvGrpSpPr>
          <p:cNvPr id="13" name="그룹 12"/>
          <p:cNvGrpSpPr/>
          <p:nvPr/>
        </p:nvGrpSpPr>
        <p:grpSpPr>
          <a:xfrm>
            <a:off x="270728" y="957607"/>
            <a:ext cx="8132788" cy="1635762"/>
            <a:chOff x="270728" y="957607"/>
            <a:chExt cx="8132788" cy="1635762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270728" y="957607"/>
              <a:ext cx="8132788" cy="1616781"/>
            </a:xfrm>
            <a:prstGeom prst="roundRect">
              <a:avLst>
                <a:gd name="adj" fmla="val 7458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90980"/>
                    <a:invGamma/>
                  </a:srgbClr>
                </a:gs>
              </a:gsLst>
              <a:lin ang="540000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sysClr val="windowText" lastClr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391099" y="957607"/>
              <a:ext cx="1954381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kern="0" dirty="0" err="1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한육우</a:t>
              </a:r>
              <a:r>
                <a:rPr kumimoji="0" lang="ko-KR" altLang="en-US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 관련 통계</a:t>
              </a:r>
            </a:p>
          </p:txBody>
        </p:sp>
        <p:sp>
          <p:nvSpPr>
            <p:cNvPr id="16" name="직사각형 103"/>
            <p:cNvSpPr>
              <a:spLocks noChangeArrowheads="1"/>
            </p:cNvSpPr>
            <p:nvPr/>
          </p:nvSpPr>
          <p:spPr bwMode="auto">
            <a:xfrm>
              <a:off x="867654" y="1346874"/>
              <a:ext cx="7535862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ko-KR" altLang="en-US" sz="1800" dirty="0" err="1" smtClean="0">
                  <a:solidFill>
                    <a:schemeClr val="tx2"/>
                  </a:solidFill>
                  <a:latin typeface="HY견고딕" pitchFamily="18" charset="-127"/>
                  <a:ea typeface="HY견고딕" pitchFamily="18" charset="-127"/>
                  <a:cs typeface="Arial" charset="0"/>
                </a:rPr>
                <a:t>한육우</a:t>
              </a:r>
              <a:r>
                <a:rPr lang="ko-KR" altLang="en-US" sz="1800" dirty="0" smtClean="0">
                  <a:solidFill>
                    <a:schemeClr val="tx2"/>
                  </a:solidFill>
                  <a:latin typeface="HY견고딕" pitchFamily="18" charset="-127"/>
                  <a:ea typeface="HY견고딕" pitchFamily="18" charset="-127"/>
                  <a:cs typeface="Arial" charset="0"/>
                </a:rPr>
                <a:t> 사육두수</a:t>
              </a:r>
              <a:r>
                <a:rPr lang="en-US" altLang="ko-KR" sz="1800" dirty="0" smtClean="0">
                  <a:solidFill>
                    <a:schemeClr val="tx2"/>
                  </a:solidFill>
                  <a:latin typeface="HY견고딕" pitchFamily="18" charset="-127"/>
                  <a:ea typeface="HY견고딕" pitchFamily="18" charset="-127"/>
                  <a:cs typeface="Arial" charset="0"/>
                </a:rPr>
                <a:t>: 2,717</a:t>
              </a:r>
              <a:r>
                <a:rPr lang="ko-KR" altLang="en-US" sz="1800" dirty="0" smtClean="0">
                  <a:solidFill>
                    <a:schemeClr val="tx2"/>
                  </a:solidFill>
                  <a:latin typeface="HY견고딕" pitchFamily="18" charset="-127"/>
                  <a:ea typeface="HY견고딕" pitchFamily="18" charset="-127"/>
                  <a:cs typeface="Arial" charset="0"/>
                </a:rPr>
                <a:t>천두 </a:t>
              </a:r>
              <a:r>
                <a:rPr lang="en-US" altLang="ko-KR" sz="1800" dirty="0" smtClean="0">
                  <a:solidFill>
                    <a:schemeClr val="tx2"/>
                  </a:solidFill>
                  <a:latin typeface="HY견고딕" pitchFamily="18" charset="-127"/>
                  <a:ea typeface="HY견고딕" pitchFamily="18" charset="-127"/>
                  <a:cs typeface="Arial" charset="0"/>
                </a:rPr>
                <a:t>(</a:t>
              </a:r>
              <a:r>
                <a:rPr lang="ko-KR" altLang="en-US" sz="1800" dirty="0" smtClean="0">
                  <a:solidFill>
                    <a:schemeClr val="tx2"/>
                  </a:solidFill>
                  <a:latin typeface="HY견고딕" pitchFamily="18" charset="-127"/>
                  <a:ea typeface="HY견고딕" pitchFamily="18" charset="-127"/>
                  <a:cs typeface="Arial" charset="0"/>
                </a:rPr>
                <a:t>한우 </a:t>
              </a:r>
              <a:r>
                <a:rPr lang="en-US" altLang="ko-KR" sz="1800" dirty="0" smtClean="0">
                  <a:solidFill>
                    <a:schemeClr val="tx2"/>
                  </a:solidFill>
                  <a:latin typeface="HY견고딕" pitchFamily="18" charset="-127"/>
                  <a:ea typeface="HY견고딕" pitchFamily="18" charset="-127"/>
                  <a:cs typeface="Arial" charset="0"/>
                </a:rPr>
                <a:t>2,585</a:t>
              </a:r>
              <a:r>
                <a:rPr lang="ko-KR" altLang="en-US" sz="1800" dirty="0" smtClean="0">
                  <a:solidFill>
                    <a:schemeClr val="tx2"/>
                  </a:solidFill>
                  <a:latin typeface="HY견고딕" pitchFamily="18" charset="-127"/>
                  <a:ea typeface="HY견고딕" pitchFamily="18" charset="-127"/>
                  <a:cs typeface="Arial" charset="0"/>
                </a:rPr>
                <a:t>천두</a:t>
              </a:r>
              <a:r>
                <a:rPr lang="en-US" altLang="ko-KR" sz="1800" dirty="0" smtClean="0">
                  <a:solidFill>
                    <a:schemeClr val="tx2"/>
                  </a:solidFill>
                  <a:latin typeface="HY견고딕" pitchFamily="18" charset="-127"/>
                  <a:ea typeface="HY견고딕" pitchFamily="18" charset="-127"/>
                  <a:cs typeface="Arial" charset="0"/>
                </a:rPr>
                <a:t>)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ko-KR" sz="1600" dirty="0" smtClean="0">
                  <a:ea typeface="HY견고딕" pitchFamily="18" charset="-127"/>
                  <a:cs typeface="Arial" charset="0"/>
                </a:rPr>
                <a:t>※ </a:t>
              </a:r>
              <a:r>
                <a:rPr lang="ko-KR" altLang="en-US" sz="1600" dirty="0" err="1" smtClean="0">
                  <a:ea typeface="HY견고딕" pitchFamily="18" charset="-127"/>
                  <a:cs typeface="Arial" charset="0"/>
                </a:rPr>
                <a:t>총사육농가</a:t>
              </a:r>
              <a:r>
                <a:rPr lang="en-US" altLang="ko-KR" sz="1600" dirty="0" smtClean="0">
                  <a:ea typeface="HY견고딕" pitchFamily="18" charset="-127"/>
                  <a:cs typeface="Arial" charset="0"/>
                </a:rPr>
                <a:t>: </a:t>
              </a:r>
              <a:r>
                <a:rPr lang="en-US" altLang="ko-KR" sz="1600" dirty="0" smtClean="0">
                  <a:latin typeface="HY견고딕" panose="02030600000101010101" pitchFamily="18" charset="-127"/>
                  <a:ea typeface="HY견고딕" panose="02030600000101010101" pitchFamily="18" charset="-127"/>
                  <a:cs typeface="Arial" charset="0"/>
                </a:rPr>
                <a:t>89,879</a:t>
              </a:r>
              <a:r>
                <a:rPr lang="ko-KR" altLang="en-US" sz="1600" dirty="0" smtClean="0">
                  <a:ea typeface="HY견고딕" pitchFamily="18" charset="-127"/>
                  <a:cs typeface="Arial" charset="0"/>
                </a:rPr>
                <a:t>호 </a:t>
              </a:r>
              <a:r>
                <a:rPr lang="en-US" altLang="ko-KR" sz="1600" dirty="0" smtClean="0">
                  <a:ea typeface="HY견고딕" pitchFamily="18" charset="-127"/>
                  <a:cs typeface="Arial" charset="0"/>
                </a:rPr>
                <a:t>(</a:t>
              </a:r>
              <a:r>
                <a:rPr lang="ko-KR" altLang="en-US" sz="1600" dirty="0" smtClean="0">
                  <a:ea typeface="HY견고딕" pitchFamily="18" charset="-127"/>
                  <a:cs typeface="Arial" charset="0"/>
                </a:rPr>
                <a:t>한우 </a:t>
              </a:r>
              <a:r>
                <a:rPr lang="en-US" altLang="ko-KR" sz="1600" dirty="0">
                  <a:latin typeface="HY견고딕" panose="02030600000101010101" pitchFamily="18" charset="-127"/>
                  <a:ea typeface="HY견고딕" panose="02030600000101010101" pitchFamily="18" charset="-127"/>
                  <a:cs typeface="Arial" charset="0"/>
                </a:rPr>
                <a:t>85,040</a:t>
              </a:r>
              <a:r>
                <a:rPr lang="ko-KR" altLang="en-US" sz="1600" dirty="0" smtClean="0">
                  <a:ea typeface="HY견고딕" pitchFamily="18" charset="-127"/>
                  <a:cs typeface="Arial" charset="0"/>
                </a:rPr>
                <a:t>호</a:t>
              </a:r>
              <a:r>
                <a:rPr lang="en-US" altLang="ko-KR" sz="1600" dirty="0" smtClean="0">
                  <a:ea typeface="HY견고딕" pitchFamily="18" charset="-127"/>
                  <a:cs typeface="Arial" charset="0"/>
                </a:rPr>
                <a:t>)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ko-KR" sz="1600" dirty="0" smtClean="0">
                  <a:ea typeface="HY견고딕" pitchFamily="18" charset="-127"/>
                  <a:cs typeface="Arial" charset="0"/>
                </a:rPr>
                <a:t>※ </a:t>
              </a:r>
              <a:r>
                <a:rPr lang="ko-KR" altLang="en-US" sz="1600" dirty="0" smtClean="0">
                  <a:latin typeface="HY견고딕" panose="02030600000101010101" pitchFamily="18" charset="-127"/>
                  <a:ea typeface="HY견고딕" panose="02030600000101010101" pitchFamily="18" charset="-127"/>
                  <a:cs typeface="Arial" charset="0"/>
                </a:rPr>
                <a:t>농가당 평균 </a:t>
              </a:r>
              <a:r>
                <a:rPr lang="ko-KR" altLang="en-US" sz="1600" dirty="0">
                  <a:latin typeface="HY견고딕" panose="02030600000101010101" pitchFamily="18" charset="-127"/>
                  <a:ea typeface="HY견고딕" panose="02030600000101010101" pitchFamily="18" charset="-127"/>
                  <a:cs typeface="Arial" charset="0"/>
                </a:rPr>
                <a:t>사육두수</a:t>
              </a:r>
              <a:r>
                <a:rPr lang="ko-KR" altLang="en-US" sz="1600" dirty="0" smtClean="0">
                  <a:latin typeface="HY견고딕" panose="02030600000101010101" pitchFamily="18" charset="-127"/>
                  <a:ea typeface="HY견고딕" panose="02030600000101010101" pitchFamily="18" charset="-127"/>
                  <a:cs typeface="Arial" charset="0"/>
                </a:rPr>
                <a:t> </a:t>
              </a:r>
              <a:r>
                <a:rPr lang="en-US" altLang="ko-KR" sz="1600" dirty="0" smtClean="0">
                  <a:latin typeface="HY견고딕" panose="02030600000101010101" pitchFamily="18" charset="-127"/>
                  <a:ea typeface="HY견고딕" panose="02030600000101010101" pitchFamily="18" charset="-127"/>
                  <a:cs typeface="Arial" charset="0"/>
                </a:rPr>
                <a:t>: 30.2</a:t>
              </a:r>
              <a:r>
                <a:rPr lang="ko-KR" altLang="en-US" sz="1600" dirty="0" smtClean="0">
                  <a:latin typeface="HY견고딕" panose="02030600000101010101" pitchFamily="18" charset="-127"/>
                  <a:ea typeface="HY견고딕" panose="02030600000101010101" pitchFamily="18" charset="-127"/>
                  <a:cs typeface="Arial" charset="0"/>
                </a:rPr>
                <a:t>두 </a:t>
              </a:r>
              <a:r>
                <a:rPr lang="en-US" altLang="ko-KR" sz="1600" dirty="0" smtClean="0">
                  <a:latin typeface="HY견고딕" panose="02030600000101010101" pitchFamily="18" charset="-127"/>
                  <a:ea typeface="HY견고딕" panose="02030600000101010101" pitchFamily="18" charset="-127"/>
                  <a:cs typeface="Arial" charset="0"/>
                </a:rPr>
                <a:t>(</a:t>
              </a:r>
              <a:r>
                <a:rPr lang="ko-KR" altLang="en-US" sz="1600" dirty="0" smtClean="0">
                  <a:latin typeface="HY견고딕" panose="02030600000101010101" pitchFamily="18" charset="-127"/>
                  <a:ea typeface="HY견고딕" panose="02030600000101010101" pitchFamily="18" charset="-127"/>
                  <a:cs typeface="Arial" charset="0"/>
                </a:rPr>
                <a:t>한우 </a:t>
              </a:r>
              <a:r>
                <a:rPr lang="en-US" altLang="ko-KR" sz="1600" dirty="0" smtClean="0">
                  <a:latin typeface="HY견고딕" panose="02030600000101010101" pitchFamily="18" charset="-127"/>
                  <a:ea typeface="HY견고딕" panose="02030600000101010101" pitchFamily="18" charset="-127"/>
                  <a:cs typeface="Arial" charset="0"/>
                </a:rPr>
                <a:t>30.4</a:t>
              </a:r>
              <a:r>
                <a:rPr lang="ko-KR" altLang="en-US" sz="1600" dirty="0" smtClean="0">
                  <a:latin typeface="HY견고딕" panose="02030600000101010101" pitchFamily="18" charset="-127"/>
                  <a:ea typeface="HY견고딕" panose="02030600000101010101" pitchFamily="18" charset="-127"/>
                  <a:cs typeface="Arial" charset="0"/>
                </a:rPr>
                <a:t>두</a:t>
              </a:r>
              <a:r>
                <a:rPr lang="en-US" altLang="ko-KR" sz="1600" dirty="0" smtClean="0">
                  <a:latin typeface="HY견고딕" panose="02030600000101010101" pitchFamily="18" charset="-127"/>
                  <a:ea typeface="HY견고딕" panose="02030600000101010101" pitchFamily="18" charset="-127"/>
                  <a:cs typeface="Arial" charset="0"/>
                </a:rPr>
                <a:t>)</a:t>
              </a:r>
              <a:endParaRPr lang="en-US" altLang="ko-KR" sz="1800" dirty="0">
                <a:latin typeface="HY견고딕" pitchFamily="18" charset="-127"/>
                <a:ea typeface="HY견고딕" pitchFamily="18" charset="-127"/>
                <a:cs typeface="Arial" charset="0"/>
              </a:endParaRPr>
            </a:p>
          </p:txBody>
        </p:sp>
      </p:grpSp>
      <p:sp>
        <p:nvSpPr>
          <p:cNvPr id="17" name="직사각형 5"/>
          <p:cNvSpPr>
            <a:spLocks noChangeArrowheads="1"/>
          </p:cNvSpPr>
          <p:nvPr/>
        </p:nvSpPr>
        <p:spPr bwMode="auto">
          <a:xfrm>
            <a:off x="7236296" y="5574432"/>
            <a:ext cx="14401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sz="160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sz="160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sz="160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sz="160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r>
              <a:rPr lang="en-US" altLang="ko-KR" sz="900" dirty="0" smtClean="0"/>
              <a:t>* </a:t>
            </a:r>
            <a:r>
              <a:rPr lang="ko-KR" altLang="en-US" sz="900" dirty="0" smtClean="0"/>
              <a:t>자료 </a:t>
            </a:r>
            <a:r>
              <a:rPr lang="en-US" altLang="ko-KR" sz="900" dirty="0" smtClean="0"/>
              <a:t>: </a:t>
            </a:r>
            <a:r>
              <a:rPr lang="ko-KR" altLang="en-US" sz="900" dirty="0" smtClean="0"/>
              <a:t>통계청</a:t>
            </a:r>
            <a:r>
              <a:rPr lang="en-US" altLang="ko-KR" sz="900" dirty="0" smtClean="0"/>
              <a:t>. 2017</a:t>
            </a:r>
            <a:endParaRPr lang="ko-KR" altLang="en-US" sz="900" dirty="0"/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824465"/>
              </p:ext>
            </p:extLst>
          </p:nvPr>
        </p:nvGraphicFramePr>
        <p:xfrm>
          <a:off x="457199" y="3252525"/>
          <a:ext cx="7946315" cy="2295988"/>
        </p:xfrm>
        <a:graphic>
          <a:graphicData uri="http://schemas.openxmlformats.org/drawingml/2006/table">
            <a:tbl>
              <a:tblPr/>
              <a:tblGrid>
                <a:gridCol w="1876593"/>
                <a:gridCol w="1103655"/>
                <a:gridCol w="1103655"/>
                <a:gridCol w="1103655"/>
                <a:gridCol w="1103655"/>
                <a:gridCol w="1655102"/>
              </a:tblGrid>
              <a:tr h="52536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  분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rgbClr val="0000FF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1990</a:t>
                      </a:r>
                      <a:r>
                        <a:rPr lang="ko-KR" altLang="en-US" sz="1600" b="0" kern="0" spc="0" dirty="0" smtClean="0">
                          <a:solidFill>
                            <a:srgbClr val="0000FF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년</a:t>
                      </a:r>
                      <a:endParaRPr lang="en-US" sz="1600" b="0" kern="0" spc="0" dirty="0">
                        <a:solidFill>
                          <a:srgbClr val="0000FF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rgbClr val="00000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2000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년</a:t>
                      </a:r>
                      <a:endParaRPr lang="en-US" sz="1600" b="0" kern="0" spc="0" dirty="0">
                        <a:solidFill>
                          <a:srgbClr val="000000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rgbClr val="00000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2010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년</a:t>
                      </a:r>
                      <a:endParaRPr lang="en-US" sz="1600" b="0" kern="0" spc="0" dirty="0">
                        <a:solidFill>
                          <a:srgbClr val="000000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2014</a:t>
                      </a:r>
                      <a:r>
                        <a:rPr lang="ko-KR" altLang="en-US" sz="1600" b="0" kern="0" spc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년</a:t>
                      </a:r>
                      <a:endParaRPr lang="en-US" sz="1600" b="0" kern="0" spc="0" dirty="0">
                        <a:solidFill>
                          <a:schemeClr val="tx1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rgbClr val="0000FF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2016</a:t>
                      </a:r>
                      <a:r>
                        <a:rPr lang="ko-KR" altLang="en-US" sz="1600" b="0" kern="0" spc="0" dirty="0" smtClean="0">
                          <a:solidFill>
                            <a:srgbClr val="0000FF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년</a:t>
                      </a:r>
                      <a:endParaRPr lang="en-US" sz="1600" b="0" kern="0" spc="0" dirty="0">
                        <a:solidFill>
                          <a:srgbClr val="0000FF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4000"/>
                      </a:srgbClr>
                    </a:solidFill>
                  </a:tcPr>
                </a:tc>
              </a:tr>
              <a:tr h="52854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총사육두수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천두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1,622</a:t>
                      </a: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1,590</a:t>
                      </a: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2,922</a:t>
                      </a: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2,759</a:t>
                      </a:r>
                      <a:endParaRPr lang="en-US" sz="1600" b="0" kern="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2,717</a:t>
                      </a:r>
                      <a:endParaRPr lang="en-US" sz="1600" b="0" kern="0" spc="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8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총사육농가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천호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b="0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620</a:t>
                      </a: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290</a:t>
                      </a: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172</a:t>
                      </a: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104</a:t>
                      </a:r>
                      <a:endParaRPr lang="en-US" sz="1600" b="0" kern="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89.9</a:t>
                      </a:r>
                      <a:endParaRPr lang="en-US" sz="1600" b="0" kern="0" spc="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68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농가당 평균</a:t>
                      </a:r>
                      <a:endParaRPr lang="ko-KR" altLang="en-US" sz="1600" b="0" kern="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사육두수</a:t>
                      </a:r>
                      <a:r>
                        <a:rPr lang="en-US" altLang="ko-KR" sz="1600" b="0" kern="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kern="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두</a:t>
                      </a:r>
                      <a:r>
                        <a:rPr lang="en-US" altLang="ko-KR" sz="1600" b="0" kern="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b="0" kern="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2.6</a:t>
                      </a: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5.4</a:t>
                      </a: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16.9</a:t>
                      </a: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26.5</a:t>
                      </a:r>
                      <a:endParaRPr lang="en-US" sz="1600" b="0" kern="0" spc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30.2</a:t>
                      </a:r>
                      <a:endParaRPr lang="en-US" sz="1600" b="0" kern="0" spc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69" marR="64769" marT="17912" marB="179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37</a:t>
            </a:fld>
            <a:endParaRPr lang="ko-KR" altLang="en-US" dirty="0"/>
          </a:p>
        </p:txBody>
      </p:sp>
      <p:grpSp>
        <p:nvGrpSpPr>
          <p:cNvPr id="26" name="그룹 25"/>
          <p:cNvGrpSpPr/>
          <p:nvPr/>
        </p:nvGrpSpPr>
        <p:grpSpPr>
          <a:xfrm>
            <a:off x="107504" y="476672"/>
            <a:ext cx="4130429" cy="2742086"/>
            <a:chOff x="391099" y="580746"/>
            <a:chExt cx="8069333" cy="5357021"/>
          </a:xfrm>
        </p:grpSpPr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91099" y="580746"/>
              <a:ext cx="2164615" cy="7215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  <a:flatTx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벽면형태</a:t>
              </a:r>
            </a:p>
          </p:txBody>
        </p:sp>
        <p:sp>
          <p:nvSpPr>
            <p:cNvPr id="15" name="직사각형 5"/>
            <p:cNvSpPr>
              <a:spLocks noChangeArrowheads="1"/>
            </p:cNvSpPr>
            <p:nvPr/>
          </p:nvSpPr>
          <p:spPr bwMode="auto">
            <a:xfrm>
              <a:off x="622300" y="5590284"/>
              <a:ext cx="45720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9pPr>
            </a:lstStyle>
            <a:p>
              <a:pPr eaLnBrk="1" hangingPunct="1"/>
              <a:r>
                <a:rPr lang="en-US" altLang="ko-KR" sz="900" dirty="0" smtClean="0"/>
                <a:t>* </a:t>
              </a:r>
              <a:r>
                <a:rPr lang="ko-KR" altLang="en-US" sz="900" dirty="0" smtClean="0"/>
                <a:t>자료 </a:t>
              </a:r>
              <a:r>
                <a:rPr lang="en-US" altLang="ko-KR" sz="900" dirty="0" smtClean="0"/>
                <a:t>: </a:t>
              </a:r>
              <a:r>
                <a:rPr lang="ko-KR" altLang="en-US" sz="900" dirty="0" smtClean="0"/>
                <a:t>통계청</a:t>
              </a:r>
              <a:r>
                <a:rPr lang="en-US" altLang="ko-KR" sz="900" dirty="0" smtClean="0"/>
                <a:t>. 2016</a:t>
              </a:r>
              <a:endParaRPr lang="ko-KR" altLang="en-US" sz="900" dirty="0"/>
            </a:p>
          </p:txBody>
        </p:sp>
        <p:grpSp>
          <p:nvGrpSpPr>
            <p:cNvPr id="16" name="그룹 15"/>
            <p:cNvGrpSpPr/>
            <p:nvPr/>
          </p:nvGrpSpPr>
          <p:grpSpPr>
            <a:xfrm>
              <a:off x="457197" y="1415999"/>
              <a:ext cx="8003235" cy="4521768"/>
              <a:chOff x="457200" y="1514475"/>
              <a:chExt cx="8158163" cy="2030413"/>
            </a:xfrm>
          </p:grpSpPr>
          <p:sp>
            <p:nvSpPr>
              <p:cNvPr id="17" name="AutoShape 15"/>
              <p:cNvSpPr>
                <a:spLocks noChangeArrowheads="1"/>
              </p:cNvSpPr>
              <p:nvPr/>
            </p:nvSpPr>
            <p:spPr bwMode="auto">
              <a:xfrm>
                <a:off x="538163" y="1589088"/>
                <a:ext cx="7977187" cy="1938337"/>
              </a:xfrm>
              <a:prstGeom prst="roundRect">
                <a:avLst>
                  <a:gd name="adj" fmla="val 3375"/>
                </a:avLst>
              </a:prstGeom>
              <a:gradFill rotWithShape="1">
                <a:gsLst>
                  <a:gs pos="0">
                    <a:schemeClr val="bg1">
                      <a:alpha val="92000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solidFill>
                    <a:srgbClr val="333333"/>
                  </a:solidFill>
                  <a:ea typeface="굴림" pitchFamily="50" charset="-127"/>
                </a:endParaRPr>
              </a:p>
            </p:txBody>
          </p:sp>
          <p:sp>
            <p:nvSpPr>
              <p:cNvPr id="18" name="AutoShape 16"/>
              <p:cNvSpPr>
                <a:spLocks noChangeArrowheads="1"/>
              </p:cNvSpPr>
              <p:nvPr/>
            </p:nvSpPr>
            <p:spPr bwMode="auto">
              <a:xfrm>
                <a:off x="457200" y="1514475"/>
                <a:ext cx="8132763" cy="2030413"/>
              </a:xfrm>
              <a:prstGeom prst="roundRect">
                <a:avLst>
                  <a:gd name="adj" fmla="val 3889"/>
                </a:avLst>
              </a:prstGeom>
              <a:solidFill>
                <a:srgbClr val="DDDDDD"/>
              </a:solidFill>
              <a:ln w="15875" algn="ctr">
                <a:solidFill>
                  <a:schemeClr val="bg2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1pPr>
                <a:lvl2pPr marL="742950" indent="-28575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9pPr>
              </a:lstStyle>
              <a:p>
                <a:pPr eaLnBrk="1" hangingPunct="1"/>
                <a:endParaRPr lang="ko-KR" altLang="en-US">
                  <a:solidFill>
                    <a:srgbClr val="333333"/>
                  </a:solidFill>
                  <a:ea typeface="굴림" pitchFamily="50" charset="-127"/>
                </a:endParaRPr>
              </a:p>
            </p:txBody>
          </p:sp>
          <p:sp>
            <p:nvSpPr>
              <p:cNvPr id="19" name="AutoShape 17"/>
              <p:cNvSpPr>
                <a:spLocks noChangeArrowheads="1"/>
              </p:cNvSpPr>
              <p:nvPr/>
            </p:nvSpPr>
            <p:spPr bwMode="auto">
              <a:xfrm rot="-5400000">
                <a:off x="3551238" y="-1519238"/>
                <a:ext cx="2027238" cy="8101013"/>
              </a:xfrm>
              <a:prstGeom prst="roundRect">
                <a:avLst>
                  <a:gd name="adj" fmla="val 4019"/>
                </a:avLst>
              </a:prstGeom>
              <a:gradFill rotWithShape="1">
                <a:gsLst>
                  <a:gs pos="0">
                    <a:srgbClr val="57C890">
                      <a:alpha val="0"/>
                    </a:srgbClr>
                  </a:gs>
                  <a:gs pos="100000">
                    <a:srgbClr val="52C68C">
                      <a:alpha val="23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600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20" name="AutoShape 18"/>
              <p:cNvSpPr>
                <a:spLocks noChangeArrowheads="1"/>
              </p:cNvSpPr>
              <p:nvPr/>
            </p:nvSpPr>
            <p:spPr bwMode="auto">
              <a:xfrm rot="-5400000">
                <a:off x="3524251" y="-1506538"/>
                <a:ext cx="1985962" cy="8101013"/>
              </a:xfrm>
              <a:prstGeom prst="roundRect">
                <a:avLst>
                  <a:gd name="adj" fmla="val 4019"/>
                </a:avLst>
              </a:prstGeom>
              <a:gradFill rotWithShape="1">
                <a:gsLst>
                  <a:gs pos="0">
                    <a:srgbClr val="57C890">
                      <a:alpha val="0"/>
                    </a:srgbClr>
                  </a:gs>
                  <a:gs pos="100000">
                    <a:srgbClr val="52C68C">
                      <a:alpha val="23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600">
                  <a:solidFill>
                    <a:srgbClr val="333333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21" name="AutoShape 19"/>
              <p:cNvSpPr>
                <a:spLocks noChangeArrowheads="1"/>
              </p:cNvSpPr>
              <p:nvPr/>
            </p:nvSpPr>
            <p:spPr bwMode="auto">
              <a:xfrm>
                <a:off x="538163" y="1561356"/>
                <a:ext cx="7977187" cy="1949050"/>
              </a:xfrm>
              <a:prstGeom prst="roundRect">
                <a:avLst>
                  <a:gd name="adj" fmla="val 3755"/>
                </a:avLst>
              </a:prstGeom>
              <a:solidFill>
                <a:schemeClr val="bg1"/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600">
                  <a:solidFill>
                    <a:srgbClr val="333333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  <p:graphicFrame>
          <p:nvGraphicFramePr>
            <p:cNvPr id="23" name="차트 2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07619589"/>
                </p:ext>
              </p:extLst>
            </p:nvPr>
          </p:nvGraphicFramePr>
          <p:xfrm>
            <a:off x="942535" y="1786596"/>
            <a:ext cx="7216727" cy="39191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cxnSp>
        <p:nvCxnSpPr>
          <p:cNvPr id="24" name="직선 연결선 2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grpSp>
        <p:nvGrpSpPr>
          <p:cNvPr id="3" name="그룹 2"/>
          <p:cNvGrpSpPr/>
          <p:nvPr/>
        </p:nvGrpSpPr>
        <p:grpSpPr>
          <a:xfrm>
            <a:off x="4325041" y="467380"/>
            <a:ext cx="4135391" cy="2777805"/>
            <a:chOff x="4325041" y="467380"/>
            <a:chExt cx="4135391" cy="2777805"/>
          </a:xfrm>
        </p:grpSpPr>
        <p:grpSp>
          <p:nvGrpSpPr>
            <p:cNvPr id="33" name="그룹 32"/>
            <p:cNvGrpSpPr/>
            <p:nvPr/>
          </p:nvGrpSpPr>
          <p:grpSpPr>
            <a:xfrm>
              <a:off x="4325041" y="908720"/>
              <a:ext cx="4135391" cy="2336465"/>
              <a:chOff x="457197" y="1415999"/>
              <a:chExt cx="8003235" cy="4521768"/>
            </a:xfrm>
          </p:grpSpPr>
          <p:sp>
            <p:nvSpPr>
              <p:cNvPr id="34" name="직사각형 5"/>
              <p:cNvSpPr>
                <a:spLocks noChangeArrowheads="1"/>
              </p:cNvSpPr>
              <p:nvPr/>
            </p:nvSpPr>
            <p:spPr bwMode="auto">
              <a:xfrm>
                <a:off x="622300" y="5590284"/>
                <a:ext cx="457200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1pPr>
                <a:lvl2pPr marL="742950" indent="-28575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9pPr>
              </a:lstStyle>
              <a:p>
                <a:pPr eaLnBrk="1" hangingPunct="1"/>
                <a:r>
                  <a:rPr lang="en-US" altLang="ko-KR" sz="900" dirty="0" smtClean="0"/>
                  <a:t>* </a:t>
                </a:r>
                <a:r>
                  <a:rPr lang="ko-KR" altLang="en-US" sz="900" dirty="0" smtClean="0"/>
                  <a:t>자료 </a:t>
                </a:r>
                <a:r>
                  <a:rPr lang="en-US" altLang="ko-KR" sz="900" dirty="0" smtClean="0"/>
                  <a:t>: </a:t>
                </a:r>
                <a:r>
                  <a:rPr lang="ko-KR" altLang="en-US" sz="900" dirty="0" smtClean="0"/>
                  <a:t>통계청</a:t>
                </a:r>
                <a:r>
                  <a:rPr lang="en-US" altLang="ko-KR" sz="900" dirty="0" smtClean="0"/>
                  <a:t>. 2016</a:t>
                </a:r>
                <a:endParaRPr lang="ko-KR" altLang="en-US" sz="900" dirty="0"/>
              </a:p>
            </p:txBody>
          </p:sp>
          <p:grpSp>
            <p:nvGrpSpPr>
              <p:cNvPr id="35" name="그룹 34"/>
              <p:cNvGrpSpPr/>
              <p:nvPr/>
            </p:nvGrpSpPr>
            <p:grpSpPr>
              <a:xfrm>
                <a:off x="457197" y="1415999"/>
                <a:ext cx="8003235" cy="4521768"/>
                <a:chOff x="457200" y="1514475"/>
                <a:chExt cx="8158163" cy="2030413"/>
              </a:xfrm>
            </p:grpSpPr>
            <p:sp>
              <p:nvSpPr>
                <p:cNvPr id="37" name="AutoShape 15"/>
                <p:cNvSpPr>
                  <a:spLocks noChangeArrowheads="1"/>
                </p:cNvSpPr>
                <p:nvPr/>
              </p:nvSpPr>
              <p:spPr bwMode="auto">
                <a:xfrm>
                  <a:off x="538163" y="1589088"/>
                  <a:ext cx="7977187" cy="1938337"/>
                </a:xfrm>
                <a:prstGeom prst="roundRect">
                  <a:avLst>
                    <a:gd name="adj" fmla="val 3375"/>
                  </a:avLst>
                </a:prstGeom>
                <a:gradFill rotWithShape="1">
                  <a:gsLst>
                    <a:gs pos="0">
                      <a:schemeClr val="bg1">
                        <a:alpha val="92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>
                    <a:solidFill>
                      <a:srgbClr val="333333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38" name="AutoShape 16"/>
                <p:cNvSpPr>
                  <a:spLocks noChangeArrowheads="1"/>
                </p:cNvSpPr>
                <p:nvPr/>
              </p:nvSpPr>
              <p:spPr bwMode="auto">
                <a:xfrm>
                  <a:off x="457200" y="1514475"/>
                  <a:ext cx="8132763" cy="2030413"/>
                </a:xfrm>
                <a:prstGeom prst="roundRect">
                  <a:avLst>
                    <a:gd name="adj" fmla="val 3889"/>
                  </a:avLst>
                </a:prstGeom>
                <a:solidFill>
                  <a:srgbClr val="DDDDDD"/>
                </a:solidFill>
                <a:ln w="15875" algn="ctr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 wrap="none" anchor="ctr"/>
                <a:lstStyle>
                  <a:lvl1pPr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1pPr>
                  <a:lvl2pPr marL="742950" indent="-285750"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2pPr>
                  <a:lvl3pPr marL="1143000" indent="-228600"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3pPr>
                  <a:lvl4pPr marL="1600200" indent="-228600"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4pPr>
                  <a:lvl5pPr marL="2057400" indent="-228600"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9pPr>
                </a:lstStyle>
                <a:p>
                  <a:pPr eaLnBrk="1" hangingPunct="1"/>
                  <a:endParaRPr lang="ko-KR" altLang="en-US">
                    <a:solidFill>
                      <a:srgbClr val="333333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39" name="AutoShape 17"/>
                <p:cNvSpPr>
                  <a:spLocks noChangeArrowheads="1"/>
                </p:cNvSpPr>
                <p:nvPr/>
              </p:nvSpPr>
              <p:spPr bwMode="auto">
                <a:xfrm rot="-5400000">
                  <a:off x="3551238" y="-1519238"/>
                  <a:ext cx="2027238" cy="8101013"/>
                </a:xfrm>
                <a:prstGeom prst="roundRect">
                  <a:avLst>
                    <a:gd name="adj" fmla="val 4019"/>
                  </a:avLst>
                </a:prstGeom>
                <a:gradFill rotWithShape="1">
                  <a:gsLst>
                    <a:gs pos="0">
                      <a:srgbClr val="57C890">
                        <a:alpha val="0"/>
                      </a:srgbClr>
                    </a:gs>
                    <a:gs pos="100000">
                      <a:srgbClr val="52C68C">
                        <a:alpha val="23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600">
                    <a:solidFill>
                      <a:srgbClr val="333333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40" name="AutoShape 18"/>
                <p:cNvSpPr>
                  <a:spLocks noChangeArrowheads="1"/>
                </p:cNvSpPr>
                <p:nvPr/>
              </p:nvSpPr>
              <p:spPr bwMode="auto">
                <a:xfrm rot="-5400000">
                  <a:off x="3524251" y="-1506538"/>
                  <a:ext cx="1985962" cy="8101013"/>
                </a:xfrm>
                <a:prstGeom prst="roundRect">
                  <a:avLst>
                    <a:gd name="adj" fmla="val 4019"/>
                  </a:avLst>
                </a:prstGeom>
                <a:gradFill rotWithShape="1">
                  <a:gsLst>
                    <a:gs pos="0">
                      <a:srgbClr val="57C890">
                        <a:alpha val="0"/>
                      </a:srgbClr>
                    </a:gs>
                    <a:gs pos="100000">
                      <a:srgbClr val="52C68C">
                        <a:alpha val="23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600">
                    <a:solidFill>
                      <a:srgbClr val="333333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41" name="AutoShape 19"/>
                <p:cNvSpPr>
                  <a:spLocks noChangeArrowheads="1"/>
                </p:cNvSpPr>
                <p:nvPr/>
              </p:nvSpPr>
              <p:spPr bwMode="auto">
                <a:xfrm>
                  <a:off x="538163" y="1561356"/>
                  <a:ext cx="7977187" cy="1949050"/>
                </a:xfrm>
                <a:prstGeom prst="roundRect">
                  <a:avLst>
                    <a:gd name="adj" fmla="val 3755"/>
                  </a:avLst>
                </a:prstGeom>
                <a:solidFill>
                  <a:schemeClr val="bg1"/>
                </a:solidFill>
                <a:ln w="9525" algn="ctr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6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</p:grpSp>
          <p:graphicFrame>
            <p:nvGraphicFramePr>
              <p:cNvPr id="36" name="차트 3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513792"/>
                  </p:ext>
                </p:extLst>
              </p:nvPr>
            </p:nvGraphicFramePr>
            <p:xfrm>
              <a:off x="1034053" y="1730327"/>
              <a:ext cx="7195547" cy="397537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>
              <a:off x="4340366" y="467380"/>
              <a:ext cx="1415772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  <a:flatTx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구조체 형식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3851920" y="3501008"/>
            <a:ext cx="4871429" cy="3135833"/>
            <a:chOff x="3851920" y="3501008"/>
            <a:chExt cx="4871429" cy="3135833"/>
          </a:xfrm>
        </p:grpSpPr>
        <p:grpSp>
          <p:nvGrpSpPr>
            <p:cNvPr id="43" name="그룹 42"/>
            <p:cNvGrpSpPr/>
            <p:nvPr/>
          </p:nvGrpSpPr>
          <p:grpSpPr>
            <a:xfrm>
              <a:off x="4283968" y="3942348"/>
              <a:ext cx="4439381" cy="2376264"/>
              <a:chOff x="457197" y="1415999"/>
              <a:chExt cx="8447651" cy="4521768"/>
            </a:xfrm>
          </p:grpSpPr>
          <p:sp>
            <p:nvSpPr>
              <p:cNvPr id="44" name="직사각형 5"/>
              <p:cNvSpPr>
                <a:spLocks noChangeArrowheads="1"/>
              </p:cNvSpPr>
              <p:nvPr/>
            </p:nvSpPr>
            <p:spPr bwMode="auto">
              <a:xfrm>
                <a:off x="622300" y="5590284"/>
                <a:ext cx="457200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1pPr>
                <a:lvl2pPr marL="742950" indent="-28575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9pPr>
              </a:lstStyle>
              <a:p>
                <a:pPr eaLnBrk="1" hangingPunct="1"/>
                <a:r>
                  <a:rPr lang="en-US" altLang="ko-KR" sz="900" dirty="0" smtClean="0"/>
                  <a:t>* </a:t>
                </a:r>
                <a:r>
                  <a:rPr lang="ko-KR" altLang="en-US" sz="900" dirty="0" smtClean="0"/>
                  <a:t>자료 </a:t>
                </a:r>
                <a:r>
                  <a:rPr lang="en-US" altLang="ko-KR" sz="900" dirty="0" smtClean="0"/>
                  <a:t>: </a:t>
                </a:r>
                <a:r>
                  <a:rPr lang="ko-KR" altLang="en-US" sz="900" dirty="0" smtClean="0"/>
                  <a:t>통계청</a:t>
                </a:r>
                <a:r>
                  <a:rPr lang="en-US" altLang="ko-KR" sz="900" dirty="0" smtClean="0"/>
                  <a:t>. 2016</a:t>
                </a:r>
                <a:endParaRPr lang="ko-KR" altLang="en-US" sz="900" dirty="0"/>
              </a:p>
            </p:txBody>
          </p:sp>
          <p:grpSp>
            <p:nvGrpSpPr>
              <p:cNvPr id="45" name="그룹 44"/>
              <p:cNvGrpSpPr/>
              <p:nvPr/>
            </p:nvGrpSpPr>
            <p:grpSpPr>
              <a:xfrm>
                <a:off x="457197" y="1415999"/>
                <a:ext cx="8003235" cy="4521768"/>
                <a:chOff x="457200" y="1514475"/>
                <a:chExt cx="8158163" cy="2030413"/>
              </a:xfrm>
            </p:grpSpPr>
            <p:sp>
              <p:nvSpPr>
                <p:cNvPr id="50" name="AutoShape 15"/>
                <p:cNvSpPr>
                  <a:spLocks noChangeArrowheads="1"/>
                </p:cNvSpPr>
                <p:nvPr/>
              </p:nvSpPr>
              <p:spPr bwMode="auto">
                <a:xfrm>
                  <a:off x="538163" y="1589088"/>
                  <a:ext cx="7977187" cy="1938337"/>
                </a:xfrm>
                <a:prstGeom prst="roundRect">
                  <a:avLst>
                    <a:gd name="adj" fmla="val 3375"/>
                  </a:avLst>
                </a:prstGeom>
                <a:gradFill rotWithShape="1">
                  <a:gsLst>
                    <a:gs pos="0">
                      <a:schemeClr val="bg1">
                        <a:alpha val="92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>
                    <a:solidFill>
                      <a:srgbClr val="333333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51" name="AutoShape 16"/>
                <p:cNvSpPr>
                  <a:spLocks noChangeArrowheads="1"/>
                </p:cNvSpPr>
                <p:nvPr/>
              </p:nvSpPr>
              <p:spPr bwMode="auto">
                <a:xfrm>
                  <a:off x="457200" y="1514475"/>
                  <a:ext cx="8132763" cy="2030413"/>
                </a:xfrm>
                <a:prstGeom prst="roundRect">
                  <a:avLst>
                    <a:gd name="adj" fmla="val 3889"/>
                  </a:avLst>
                </a:prstGeom>
                <a:solidFill>
                  <a:srgbClr val="DDDDDD"/>
                </a:solidFill>
                <a:ln w="15875" algn="ctr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 wrap="none" anchor="ctr"/>
                <a:lstStyle>
                  <a:lvl1pPr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1pPr>
                  <a:lvl2pPr marL="742950" indent="-285750"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2pPr>
                  <a:lvl3pPr marL="1143000" indent="-228600"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3pPr>
                  <a:lvl4pPr marL="1600200" indent="-228600"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4pPr>
                  <a:lvl5pPr marL="2057400" indent="-228600"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9pPr>
                </a:lstStyle>
                <a:p>
                  <a:pPr eaLnBrk="1" hangingPunct="1"/>
                  <a:endParaRPr lang="ko-KR" altLang="en-US">
                    <a:solidFill>
                      <a:srgbClr val="333333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52" name="AutoShape 17"/>
                <p:cNvSpPr>
                  <a:spLocks noChangeArrowheads="1"/>
                </p:cNvSpPr>
                <p:nvPr/>
              </p:nvSpPr>
              <p:spPr bwMode="auto">
                <a:xfrm rot="-5400000">
                  <a:off x="3551238" y="-1519238"/>
                  <a:ext cx="2027238" cy="8101013"/>
                </a:xfrm>
                <a:prstGeom prst="roundRect">
                  <a:avLst>
                    <a:gd name="adj" fmla="val 4019"/>
                  </a:avLst>
                </a:prstGeom>
                <a:gradFill rotWithShape="1">
                  <a:gsLst>
                    <a:gs pos="0">
                      <a:srgbClr val="57C890">
                        <a:alpha val="0"/>
                      </a:srgbClr>
                    </a:gs>
                    <a:gs pos="100000">
                      <a:srgbClr val="52C68C">
                        <a:alpha val="23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600">
                    <a:solidFill>
                      <a:srgbClr val="333333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53" name="AutoShape 18"/>
                <p:cNvSpPr>
                  <a:spLocks noChangeArrowheads="1"/>
                </p:cNvSpPr>
                <p:nvPr/>
              </p:nvSpPr>
              <p:spPr bwMode="auto">
                <a:xfrm rot="16200000">
                  <a:off x="3524251" y="-1506538"/>
                  <a:ext cx="1985962" cy="8101013"/>
                </a:xfrm>
                <a:prstGeom prst="roundRect">
                  <a:avLst>
                    <a:gd name="adj" fmla="val 4019"/>
                  </a:avLst>
                </a:prstGeom>
                <a:gradFill rotWithShape="1">
                  <a:gsLst>
                    <a:gs pos="0">
                      <a:srgbClr val="57C890">
                        <a:alpha val="0"/>
                      </a:srgbClr>
                    </a:gs>
                    <a:gs pos="100000">
                      <a:srgbClr val="52C68C">
                        <a:alpha val="23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600">
                    <a:solidFill>
                      <a:srgbClr val="333333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54" name="AutoShape 19"/>
                <p:cNvSpPr>
                  <a:spLocks noChangeArrowheads="1"/>
                </p:cNvSpPr>
                <p:nvPr/>
              </p:nvSpPr>
              <p:spPr bwMode="auto">
                <a:xfrm>
                  <a:off x="538163" y="1561356"/>
                  <a:ext cx="7977187" cy="1949050"/>
                </a:xfrm>
                <a:prstGeom prst="roundRect">
                  <a:avLst>
                    <a:gd name="adj" fmla="val 3755"/>
                  </a:avLst>
                </a:prstGeom>
                <a:solidFill>
                  <a:schemeClr val="bg1"/>
                </a:solidFill>
                <a:ln w="9525" algn="ctr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6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</p:grpSp>
          <p:graphicFrame>
            <p:nvGraphicFramePr>
              <p:cNvPr id="46" name="차트 4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68499417"/>
                  </p:ext>
                </p:extLst>
              </p:nvPr>
            </p:nvGraphicFramePr>
            <p:xfrm>
              <a:off x="622300" y="2180492"/>
              <a:ext cx="4427662" cy="322150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47" name="차트 4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63336690"/>
                  </p:ext>
                </p:extLst>
              </p:nvPr>
            </p:nvGraphicFramePr>
            <p:xfrm>
              <a:off x="3993367" y="2138289"/>
              <a:ext cx="4911481" cy="345199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48" name="TextBox 47"/>
              <p:cNvSpPr txBox="1"/>
              <p:nvPr/>
            </p:nvSpPr>
            <p:spPr>
              <a:xfrm>
                <a:off x="1279337" y="1964092"/>
                <a:ext cx="2603442" cy="52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dirty="0" smtClean="0"/>
                  <a:t>신</a:t>
                </a:r>
                <a:r>
                  <a:rPr lang="en-US" altLang="ko-KR" sz="1200" dirty="0" smtClean="0"/>
                  <a:t>.</a:t>
                </a:r>
                <a:r>
                  <a:rPr lang="ko-KR" altLang="en-US" sz="1200" dirty="0" smtClean="0"/>
                  <a:t>개축 </a:t>
                </a:r>
                <a:r>
                  <a:rPr lang="ko-KR" altLang="en-US" sz="1200" dirty="0" err="1" smtClean="0"/>
                  <a:t>희망율</a:t>
                </a:r>
                <a:endParaRPr lang="ko-KR" altLang="en-US" sz="12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049961" y="1964092"/>
                <a:ext cx="2395422" cy="52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dirty="0" smtClean="0"/>
                  <a:t>희망 우사 형태</a:t>
                </a:r>
                <a:endParaRPr lang="ko-KR" altLang="en-US" sz="1200" dirty="0"/>
              </a:p>
            </p:txBody>
          </p:sp>
        </p:grpSp>
        <p:sp>
          <p:nvSpPr>
            <p:cNvPr id="55" name="Text Box 10"/>
            <p:cNvSpPr txBox="1">
              <a:spLocks noChangeArrowheads="1"/>
            </p:cNvSpPr>
            <p:nvPr/>
          </p:nvSpPr>
          <p:spPr bwMode="auto">
            <a:xfrm>
              <a:off x="4271260" y="3501008"/>
              <a:ext cx="2492990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  <a:flatTx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kern="0" dirty="0" err="1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신개축</a:t>
              </a:r>
              <a:r>
                <a:rPr kumimoji="0" lang="ko-KR" altLang="en-US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ko-KR" altLang="en-US" kern="0" dirty="0" err="1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희망율</a:t>
              </a:r>
              <a:r>
                <a:rPr kumimoji="0" lang="ko-KR" altLang="en-US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 및 형태</a:t>
              </a:r>
            </a:p>
          </p:txBody>
        </p:sp>
        <p:sp>
          <p:nvSpPr>
            <p:cNvPr id="56" name="직사각형 5"/>
            <p:cNvSpPr>
              <a:spLocks noChangeArrowheads="1"/>
            </p:cNvSpPr>
            <p:nvPr/>
          </p:nvSpPr>
          <p:spPr bwMode="auto">
            <a:xfrm>
              <a:off x="3851920" y="6390620"/>
              <a:ext cx="475252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1pPr>
              <a:lvl2pPr marL="742950" indent="-285750" eaLnBrk="0" hangingPunct="0"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2pPr>
              <a:lvl3pPr marL="1143000" indent="-228600" eaLnBrk="0" hangingPunct="0"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3pPr>
              <a:lvl4pPr marL="1600200" indent="-228600" eaLnBrk="0" hangingPunct="0"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4pPr>
              <a:lvl5pPr marL="2057400" indent="-228600" eaLnBrk="0" hangingPunct="0"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defRPr>
              </a:lvl9pPr>
            </a:lstStyle>
            <a:p>
              <a:pPr eaLnBrk="1" hangingPunct="1"/>
              <a:r>
                <a:rPr lang="en-US" altLang="ko-KR" sz="1000" dirty="0" smtClean="0"/>
                <a:t>* </a:t>
              </a:r>
              <a:r>
                <a:rPr lang="ko-KR" altLang="en-US" sz="1000" dirty="0" smtClean="0"/>
                <a:t>자료</a:t>
              </a:r>
              <a:r>
                <a:rPr lang="en-US" altLang="ko-KR" sz="1000" dirty="0" smtClean="0"/>
                <a:t>: </a:t>
              </a:r>
              <a:r>
                <a:rPr lang="ko-KR" altLang="en-US" sz="1000" dirty="0" err="1" smtClean="0"/>
                <a:t>농림축산식품부</a:t>
              </a:r>
              <a:r>
                <a:rPr lang="en-US" altLang="ko-KR" sz="1000" dirty="0" smtClean="0"/>
                <a:t>, (</a:t>
              </a:r>
              <a:r>
                <a:rPr lang="ko-KR" altLang="en-US" sz="1000" dirty="0" smtClean="0"/>
                <a:t>사</a:t>
              </a:r>
              <a:r>
                <a:rPr lang="en-US" altLang="ko-KR" sz="1000" dirty="0" smtClean="0"/>
                <a:t>)</a:t>
              </a:r>
              <a:r>
                <a:rPr lang="ko-KR" altLang="en-US" sz="1000" dirty="0" smtClean="0"/>
                <a:t>축산컨설팅협회</a:t>
              </a:r>
              <a:r>
                <a:rPr lang="en-US" altLang="ko-KR" sz="1000" dirty="0" smtClean="0"/>
                <a:t>. 2014. </a:t>
              </a:r>
              <a:r>
                <a:rPr lang="ko-KR" altLang="en-US" sz="1000" dirty="0" smtClean="0"/>
                <a:t>축사실태조사 연구분석 결과</a:t>
              </a:r>
              <a:endParaRPr lang="ko-KR" altLang="en-US" sz="1000" dirty="0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07504" y="3510300"/>
            <a:ext cx="4117648" cy="2808487"/>
            <a:chOff x="107504" y="3510300"/>
            <a:chExt cx="4117648" cy="2808487"/>
          </a:xfrm>
        </p:grpSpPr>
        <p:grpSp>
          <p:nvGrpSpPr>
            <p:cNvPr id="57" name="그룹 56"/>
            <p:cNvGrpSpPr/>
            <p:nvPr/>
          </p:nvGrpSpPr>
          <p:grpSpPr>
            <a:xfrm>
              <a:off x="107504" y="3985080"/>
              <a:ext cx="4117648" cy="2333707"/>
              <a:chOff x="457197" y="1415999"/>
              <a:chExt cx="7978317" cy="4521768"/>
            </a:xfrm>
          </p:grpSpPr>
          <p:sp>
            <p:nvSpPr>
              <p:cNvPr id="58" name="직사각형 5"/>
              <p:cNvSpPr>
                <a:spLocks noChangeArrowheads="1"/>
              </p:cNvSpPr>
              <p:nvPr/>
            </p:nvSpPr>
            <p:spPr bwMode="auto">
              <a:xfrm>
                <a:off x="622300" y="5590284"/>
                <a:ext cx="457200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1pPr>
                <a:lvl2pPr marL="742950" indent="-28575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2"/>
                    </a:solidFill>
                    <a:latin typeface="HY헤드라인M" pitchFamily="18" charset="-127"/>
                    <a:ea typeface="HY헤드라인M" pitchFamily="18" charset="-127"/>
                  </a:defRPr>
                </a:lvl9pPr>
              </a:lstStyle>
              <a:p>
                <a:pPr eaLnBrk="1" hangingPunct="1"/>
                <a:r>
                  <a:rPr lang="en-US" altLang="ko-KR" sz="900" dirty="0" smtClean="0"/>
                  <a:t>* </a:t>
                </a:r>
                <a:r>
                  <a:rPr lang="ko-KR" altLang="en-US" sz="900" dirty="0" smtClean="0"/>
                  <a:t>자료 </a:t>
                </a:r>
                <a:r>
                  <a:rPr lang="en-US" altLang="ko-KR" sz="900" dirty="0" smtClean="0"/>
                  <a:t>: </a:t>
                </a:r>
                <a:r>
                  <a:rPr lang="ko-KR" altLang="en-US" sz="900" dirty="0" smtClean="0"/>
                  <a:t>통계청</a:t>
                </a:r>
                <a:r>
                  <a:rPr lang="en-US" altLang="ko-KR" sz="900" dirty="0" smtClean="0"/>
                  <a:t>. 2016</a:t>
                </a:r>
                <a:endParaRPr lang="ko-KR" altLang="en-US" sz="900" dirty="0"/>
              </a:p>
            </p:txBody>
          </p:sp>
          <p:grpSp>
            <p:nvGrpSpPr>
              <p:cNvPr id="59" name="그룹 58"/>
              <p:cNvGrpSpPr/>
              <p:nvPr/>
            </p:nvGrpSpPr>
            <p:grpSpPr>
              <a:xfrm>
                <a:off x="457197" y="1415999"/>
                <a:ext cx="7978317" cy="4521768"/>
                <a:chOff x="457200" y="1514475"/>
                <a:chExt cx="8132763" cy="2030413"/>
              </a:xfrm>
            </p:grpSpPr>
            <p:sp>
              <p:nvSpPr>
                <p:cNvPr id="61" name="AutoShape 15"/>
                <p:cNvSpPr>
                  <a:spLocks noChangeArrowheads="1"/>
                </p:cNvSpPr>
                <p:nvPr/>
              </p:nvSpPr>
              <p:spPr bwMode="auto">
                <a:xfrm>
                  <a:off x="538163" y="1589088"/>
                  <a:ext cx="7977187" cy="1938337"/>
                </a:xfrm>
                <a:prstGeom prst="roundRect">
                  <a:avLst>
                    <a:gd name="adj" fmla="val 3375"/>
                  </a:avLst>
                </a:prstGeom>
                <a:gradFill rotWithShape="1">
                  <a:gsLst>
                    <a:gs pos="0">
                      <a:schemeClr val="bg1">
                        <a:alpha val="92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>
                    <a:solidFill>
                      <a:srgbClr val="333333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62" name="AutoShape 16"/>
                <p:cNvSpPr>
                  <a:spLocks noChangeArrowheads="1"/>
                </p:cNvSpPr>
                <p:nvPr/>
              </p:nvSpPr>
              <p:spPr bwMode="auto">
                <a:xfrm>
                  <a:off x="457200" y="1514475"/>
                  <a:ext cx="8132763" cy="2030413"/>
                </a:xfrm>
                <a:prstGeom prst="roundRect">
                  <a:avLst>
                    <a:gd name="adj" fmla="val 3889"/>
                  </a:avLst>
                </a:prstGeom>
                <a:solidFill>
                  <a:srgbClr val="DDDDDD"/>
                </a:solidFill>
                <a:ln w="15875" algn="ctr">
                  <a:solidFill>
                    <a:schemeClr val="bg2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333333">
                      <a:alpha val="50000"/>
                    </a:srgbClr>
                  </a:outerShdw>
                </a:effectLst>
              </p:spPr>
              <p:txBody>
                <a:bodyPr wrap="none" anchor="ctr"/>
                <a:lstStyle>
                  <a:lvl1pPr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1pPr>
                  <a:lvl2pPr marL="742950" indent="-285750"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2pPr>
                  <a:lvl3pPr marL="1143000" indent="-228600"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3pPr>
                  <a:lvl4pPr marL="1600200" indent="-228600"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4pPr>
                  <a:lvl5pPr marL="2057400" indent="-228600" eaLnBrk="0" hangingPunct="0"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600">
                      <a:solidFill>
                        <a:schemeClr val="tx2"/>
                      </a:solidFill>
                      <a:latin typeface="HY헤드라인M" pitchFamily="18" charset="-127"/>
                      <a:ea typeface="HY헤드라인M" pitchFamily="18" charset="-127"/>
                    </a:defRPr>
                  </a:lvl9pPr>
                </a:lstStyle>
                <a:p>
                  <a:pPr eaLnBrk="1" hangingPunct="1"/>
                  <a:endParaRPr lang="ko-KR" altLang="en-US">
                    <a:solidFill>
                      <a:srgbClr val="333333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63" name="AutoShape 17"/>
                <p:cNvSpPr>
                  <a:spLocks noChangeArrowheads="1"/>
                </p:cNvSpPr>
                <p:nvPr/>
              </p:nvSpPr>
              <p:spPr bwMode="auto">
                <a:xfrm rot="16200000">
                  <a:off x="3384790" y="-1352790"/>
                  <a:ext cx="2027238" cy="7768115"/>
                </a:xfrm>
                <a:prstGeom prst="roundRect">
                  <a:avLst>
                    <a:gd name="adj" fmla="val 4019"/>
                  </a:avLst>
                </a:prstGeom>
                <a:gradFill rotWithShape="1">
                  <a:gsLst>
                    <a:gs pos="0">
                      <a:srgbClr val="57C890">
                        <a:alpha val="0"/>
                      </a:srgbClr>
                    </a:gs>
                    <a:gs pos="100000">
                      <a:srgbClr val="52C68C">
                        <a:alpha val="23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600">
                    <a:solidFill>
                      <a:srgbClr val="333333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64" name="AutoShape 18"/>
                <p:cNvSpPr>
                  <a:spLocks noChangeArrowheads="1"/>
                </p:cNvSpPr>
                <p:nvPr/>
              </p:nvSpPr>
              <p:spPr bwMode="auto">
                <a:xfrm rot="-5400000">
                  <a:off x="3524251" y="-1506538"/>
                  <a:ext cx="1985962" cy="8101013"/>
                </a:xfrm>
                <a:prstGeom prst="roundRect">
                  <a:avLst>
                    <a:gd name="adj" fmla="val 4019"/>
                  </a:avLst>
                </a:prstGeom>
                <a:gradFill rotWithShape="1">
                  <a:gsLst>
                    <a:gs pos="0">
                      <a:srgbClr val="57C890">
                        <a:alpha val="0"/>
                      </a:srgbClr>
                    </a:gs>
                    <a:gs pos="100000">
                      <a:srgbClr val="52C68C">
                        <a:alpha val="23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600">
                    <a:solidFill>
                      <a:srgbClr val="333333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65" name="AutoShape 19"/>
                <p:cNvSpPr>
                  <a:spLocks noChangeArrowheads="1"/>
                </p:cNvSpPr>
                <p:nvPr/>
              </p:nvSpPr>
              <p:spPr bwMode="auto">
                <a:xfrm>
                  <a:off x="538162" y="1561356"/>
                  <a:ext cx="7977187" cy="1949050"/>
                </a:xfrm>
                <a:prstGeom prst="roundRect">
                  <a:avLst>
                    <a:gd name="adj" fmla="val 3755"/>
                  </a:avLst>
                </a:prstGeom>
                <a:solidFill>
                  <a:schemeClr val="bg1"/>
                </a:solidFill>
                <a:ln w="9525" algn="ctr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600">
                    <a:solidFill>
                      <a:srgbClr val="333333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</p:grpSp>
          <p:graphicFrame>
            <p:nvGraphicFramePr>
              <p:cNvPr id="60" name="차트 59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16465387"/>
                  </p:ext>
                </p:extLst>
              </p:nvPr>
            </p:nvGraphicFramePr>
            <p:xfrm>
              <a:off x="984739" y="1702192"/>
              <a:ext cx="7272996" cy="388809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</p:grpSp>
        <p:sp>
          <p:nvSpPr>
            <p:cNvPr id="66" name="Text Box 10"/>
            <p:cNvSpPr txBox="1">
              <a:spLocks noChangeArrowheads="1"/>
            </p:cNvSpPr>
            <p:nvPr/>
          </p:nvSpPr>
          <p:spPr bwMode="auto">
            <a:xfrm>
              <a:off x="179512" y="3510300"/>
              <a:ext cx="2108269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  <a:flatTx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표준설계도 </a:t>
              </a:r>
              <a:r>
                <a:rPr kumimoji="0" lang="ko-KR" altLang="en-US" kern="0" dirty="0" err="1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이용율</a:t>
              </a:r>
              <a:endParaRPr kumimoji="0" lang="ko-KR" altLang="en-US" kern="0" dirty="0" smtClean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5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38</a:t>
            </a:fld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882484" y="1259468"/>
            <a:ext cx="7433932" cy="1764882"/>
            <a:chOff x="882484" y="1259468"/>
            <a:chExt cx="7433932" cy="1764882"/>
          </a:xfrm>
        </p:grpSpPr>
        <p:sp>
          <p:nvSpPr>
            <p:cNvPr id="5" name="Digital  .."/>
            <p:cNvSpPr txBox="1"/>
            <p:nvPr/>
          </p:nvSpPr>
          <p:spPr bwMode="auto">
            <a:xfrm>
              <a:off x="882484" y="1628800"/>
              <a:ext cx="7433932" cy="13955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Blip>
                  <a:blip r:embed="rId2"/>
                </a:buBlip>
                <a:defRPr/>
              </a:pPr>
              <a:endParaRPr lang="en-US" altLang="ko-KR" dirty="0" smtClean="0">
                <a:solidFill>
                  <a:schemeClr val="tx1"/>
                </a:solidFill>
                <a:latin typeface="+mn-ea"/>
              </a:endParaRP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Blip>
                  <a:blip r:embed="rId2"/>
                </a:buBlip>
                <a:defRPr/>
              </a:pPr>
              <a:r>
                <a:rPr lang="ko-KR" altLang="en-US" dirty="0" smtClean="0">
                  <a:solidFill>
                    <a:schemeClr val="tx1"/>
                  </a:solidFill>
                  <a:latin typeface="+mn-ea"/>
                </a:rPr>
                <a:t>농가 당 </a:t>
              </a:r>
              <a:r>
                <a:rPr lang="ko-KR" altLang="en-US" dirty="0">
                  <a:solidFill>
                    <a:schemeClr val="tx1"/>
                  </a:solidFill>
                  <a:latin typeface="+mn-ea"/>
                </a:rPr>
                <a:t>사육두수</a:t>
              </a:r>
              <a:r>
                <a:rPr lang="ko-KR" altLang="en-US" dirty="0" smtClean="0">
                  <a:solidFill>
                    <a:schemeClr val="tx1"/>
                  </a:solidFill>
                  <a:latin typeface="+mn-ea"/>
                </a:rPr>
                <a:t> 증가 추세</a:t>
              </a:r>
              <a:endParaRPr lang="en-US" altLang="ko-KR" dirty="0">
                <a:solidFill>
                  <a:schemeClr val="tx1"/>
                </a:solidFill>
                <a:latin typeface="+mn-ea"/>
              </a:endParaRP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Blip>
                  <a:blip r:embed="rId2"/>
                </a:buBlip>
                <a:defRPr/>
              </a:pPr>
              <a:r>
                <a:rPr lang="ko-KR" altLang="en-US" dirty="0" smtClean="0">
                  <a:solidFill>
                    <a:schemeClr val="tx1"/>
                  </a:solidFill>
                  <a:latin typeface="+mn-ea"/>
                </a:rPr>
                <a:t>축사 신축 및 시설 개선에 대한 의지 높음</a:t>
              </a:r>
              <a:endParaRPr lang="en-US" altLang="ko-KR" dirty="0" smtClean="0">
                <a:solidFill>
                  <a:schemeClr val="tx1"/>
                </a:solidFill>
                <a:latin typeface="+mn-ea"/>
              </a:endParaRP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Blip>
                  <a:blip r:embed="rId2"/>
                </a:buBlip>
                <a:defRPr/>
              </a:pPr>
              <a:r>
                <a:rPr lang="ko-KR" altLang="en-US" dirty="0" smtClean="0">
                  <a:solidFill>
                    <a:schemeClr val="tx1"/>
                  </a:solidFill>
                  <a:latin typeface="+mn-ea"/>
                </a:rPr>
                <a:t>표준설계도 제작</a:t>
              </a:r>
              <a:r>
                <a:rPr lang="en-US" altLang="ko-KR" dirty="0" smtClean="0">
                  <a:solidFill>
                    <a:schemeClr val="tx1"/>
                  </a:solidFill>
                  <a:latin typeface="+mn-ea"/>
                </a:rPr>
                <a:t>, </a:t>
              </a:r>
              <a:r>
                <a:rPr lang="ko-KR" altLang="en-US" dirty="0" smtClean="0">
                  <a:solidFill>
                    <a:schemeClr val="tx1"/>
                  </a:solidFill>
                  <a:latin typeface="+mn-ea"/>
                </a:rPr>
                <a:t>보급에 비해 농가 이용률 낮음</a:t>
              </a:r>
              <a:endParaRPr lang="ko-KR" altLang="en-US" dirty="0">
                <a:solidFill>
                  <a:schemeClr val="tx1"/>
                </a:solidFill>
                <a:latin typeface="+mn-ea"/>
              </a:endParaRP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Blip>
                  <a:blip r:embed="rId2"/>
                </a:buBlip>
                <a:defRPr/>
              </a:pPr>
              <a:endParaRPr lang="ko-KR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026085" y="1259468"/>
              <a:ext cx="1031051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  <a:flatTx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kumimoji="0" lang="ko-KR" altLang="en-US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시사점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882186" y="3851756"/>
            <a:ext cx="7578246" cy="1918615"/>
            <a:chOff x="882186" y="3851756"/>
            <a:chExt cx="7578246" cy="1918615"/>
          </a:xfrm>
        </p:grpSpPr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1047878" y="3851756"/>
              <a:ext cx="1242648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  <a:flatTx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kern="0" dirty="0" smtClean="0">
                  <a:latin typeface="HY헤드라인M" pitchFamily="18" charset="-127"/>
                  <a:ea typeface="HY헤드라인M" pitchFamily="18" charset="-127"/>
                </a:rPr>
                <a:t>-</a:t>
              </a:r>
              <a:r>
                <a:rPr kumimoji="0" lang="ko-KR" altLang="en-US" kern="0" dirty="0" smtClean="0">
                  <a:latin typeface="HY헤드라인M" pitchFamily="18" charset="-127"/>
                  <a:ea typeface="HY헤드라인M" pitchFamily="18" charset="-127"/>
                </a:rPr>
                <a:t>개선방향</a:t>
              </a:r>
            </a:p>
          </p:txBody>
        </p:sp>
        <p:sp>
          <p:nvSpPr>
            <p:cNvPr id="10" name="Digital  .."/>
            <p:cNvSpPr txBox="1"/>
            <p:nvPr/>
          </p:nvSpPr>
          <p:spPr bwMode="auto">
            <a:xfrm>
              <a:off x="882186" y="3939084"/>
              <a:ext cx="7578246" cy="183128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2"/>
                </a:buBlip>
                <a:defRPr/>
              </a:pPr>
              <a:endParaRPr lang="en-US" altLang="ko-KR" kern="0" dirty="0" smtClean="0">
                <a:solidFill>
                  <a:schemeClr val="tx1"/>
                </a:solidFill>
                <a:latin typeface="+mn-ea"/>
                <a:cs typeface="Arial" pitchFamily="34" charset="0"/>
              </a:endParaRP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2"/>
                </a:buBlip>
                <a:defRPr/>
              </a:pP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ICT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접목 등 자동화 축사도입 검토</a:t>
              </a:r>
              <a:endParaRPr lang="en-US" altLang="ko-KR" kern="0" dirty="0" smtClean="0">
                <a:solidFill>
                  <a:schemeClr val="tx1"/>
                </a:solidFill>
                <a:latin typeface="+mn-ea"/>
                <a:cs typeface="Arial" pitchFamily="34" charset="0"/>
              </a:endParaRP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2"/>
                </a:buBlip>
                <a:defRPr/>
              </a:pP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표준설계도의 생산성 개선 효과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, 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우수성에 대한 홍보 강화</a:t>
              </a:r>
              <a:endParaRPr lang="en-US" altLang="ko-KR" kern="0" dirty="0" smtClean="0">
                <a:solidFill>
                  <a:schemeClr val="tx1"/>
                </a:solidFill>
                <a:latin typeface="+mn-ea"/>
                <a:cs typeface="Arial" pitchFamily="34" charset="0"/>
              </a:endParaRP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2"/>
                </a:buBlip>
                <a:defRPr/>
              </a:pP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활용 가능한 파일 제공을 통한 이용률 제고</a:t>
              </a:r>
              <a:endParaRPr lang="en-US" altLang="ko-KR" kern="0" dirty="0" smtClean="0">
                <a:solidFill>
                  <a:schemeClr val="tx1"/>
                </a:solidFill>
                <a:latin typeface="+mn-ea"/>
                <a:cs typeface="Arial" pitchFamily="34" charset="0"/>
              </a:endParaRPr>
            </a:p>
          </p:txBody>
        </p:sp>
      </p:grpSp>
      <p:cxnSp>
        <p:nvCxnSpPr>
          <p:cNvPr id="11" name="직선 연결선 10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1115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76470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序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집과 축사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畜舍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484784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/>
              <a:t>畜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짐승 축</a:t>
            </a:r>
            <a:r>
              <a:rPr lang="en-US" altLang="ko-KR" sz="2400" dirty="0" smtClean="0"/>
              <a:t>), </a:t>
            </a:r>
          </a:p>
          <a:p>
            <a:r>
              <a:rPr lang="ko-KR" altLang="en-US" sz="2400" dirty="0" smtClean="0"/>
              <a:t>舍</a:t>
            </a:r>
            <a:r>
              <a:rPr lang="en-US" altLang="ko-KR" sz="2400" dirty="0"/>
              <a:t>(</a:t>
            </a:r>
            <a:r>
              <a:rPr lang="ko-KR" altLang="en-US" sz="2400" dirty="0"/>
              <a:t>집 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en-US" altLang="ko-KR" sz="2400" dirty="0"/>
              <a:t>: </a:t>
            </a:r>
            <a:r>
              <a:rPr lang="ko-KR" altLang="en-US" sz="2400" dirty="0"/>
              <a:t>집</a:t>
            </a:r>
            <a:r>
              <a:rPr lang="en-US" altLang="ko-KR" sz="2400" dirty="0"/>
              <a:t>, </a:t>
            </a:r>
            <a:r>
              <a:rPr lang="ko-KR" altLang="en-US" sz="2400" dirty="0" smtClean="0"/>
              <a:t>가옥</a:t>
            </a:r>
            <a:endParaRPr lang="en-US" altLang="ko-KR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2348880"/>
            <a:ext cx="64087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/>
              <a:t>廳舍</a:t>
            </a:r>
            <a:r>
              <a:rPr lang="en-US" altLang="ko-KR" sz="2000" dirty="0"/>
              <a:t>(</a:t>
            </a:r>
            <a:r>
              <a:rPr lang="ko-KR" altLang="en-US" sz="2000" dirty="0"/>
              <a:t>청사</a:t>
            </a:r>
            <a:r>
              <a:rPr lang="en-US" altLang="ko-KR" sz="2000" dirty="0"/>
              <a:t>)</a:t>
            </a:r>
            <a:r>
              <a:rPr lang="ko-KR" altLang="en-US" sz="2000" dirty="0"/>
              <a:t> </a:t>
            </a:r>
            <a:r>
              <a:rPr lang="en-US" altLang="ko-KR" sz="2000" dirty="0"/>
              <a:t>: </a:t>
            </a:r>
            <a:r>
              <a:rPr lang="ko-KR" altLang="en-US" sz="2000" dirty="0"/>
              <a:t>관청의 건물</a:t>
            </a:r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ko-KR" altLang="en-US" sz="2000" dirty="0"/>
              <a:t>舍廊</a:t>
            </a:r>
            <a:r>
              <a:rPr lang="en-US" altLang="ko-KR" sz="2000" dirty="0"/>
              <a:t>(</a:t>
            </a:r>
            <a:r>
              <a:rPr lang="ko-KR" altLang="en-US" sz="2000" dirty="0"/>
              <a:t>사랑</a:t>
            </a:r>
            <a:r>
              <a:rPr lang="en-US" altLang="ko-KR" sz="2000" dirty="0"/>
              <a:t>)</a:t>
            </a:r>
            <a:r>
              <a:rPr lang="ko-KR" altLang="en-US" sz="2000" dirty="0"/>
              <a:t> </a:t>
            </a:r>
            <a:r>
              <a:rPr lang="en-US" altLang="ko-KR" sz="2000" dirty="0"/>
              <a:t>: </a:t>
            </a:r>
            <a:r>
              <a:rPr lang="ko-KR" altLang="en-US" sz="2000" dirty="0"/>
              <a:t>안채와 떨어져 있어 바깥주인이 </a:t>
            </a:r>
            <a:r>
              <a:rPr lang="ko-KR" altLang="en-US" sz="2000" dirty="0" smtClean="0"/>
              <a:t>거처하며</a:t>
            </a:r>
            <a:endParaRPr lang="en-US" altLang="ko-KR" sz="2000" dirty="0" smtClean="0"/>
          </a:p>
          <a:p>
            <a:pPr>
              <a:lnSpc>
                <a:spcPct val="150000"/>
              </a:lnSpc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            </a:t>
            </a:r>
            <a:r>
              <a:rPr lang="ko-KR" altLang="en-US" sz="2000" dirty="0" smtClean="0"/>
              <a:t>      손님을 </a:t>
            </a:r>
            <a:r>
              <a:rPr lang="ko-KR" altLang="en-US" sz="2000" dirty="0"/>
              <a:t>맞는 장소</a:t>
            </a:r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ko-KR" altLang="en-US" sz="2000" dirty="0" smtClean="0"/>
              <a:t>驛舍</a:t>
            </a:r>
            <a:r>
              <a:rPr lang="en-US" altLang="ko-KR" sz="2000" dirty="0"/>
              <a:t>(</a:t>
            </a:r>
            <a:r>
              <a:rPr lang="ko-KR" altLang="en-US" sz="2000" dirty="0"/>
              <a:t>역사</a:t>
            </a:r>
            <a:r>
              <a:rPr lang="en-US" altLang="ko-KR" sz="2000" dirty="0"/>
              <a:t>)</a:t>
            </a:r>
            <a:r>
              <a:rPr lang="ko-KR" altLang="en-US" sz="2000" dirty="0"/>
              <a:t> </a:t>
            </a:r>
            <a:r>
              <a:rPr lang="en-US" altLang="ko-KR" sz="2000" dirty="0"/>
              <a:t>: </a:t>
            </a:r>
            <a:r>
              <a:rPr lang="ko-KR" altLang="en-US" sz="2000" dirty="0"/>
              <a:t>역으로 쓰는 </a:t>
            </a:r>
            <a:r>
              <a:rPr lang="ko-KR" altLang="en-US" sz="2000" dirty="0" smtClean="0"/>
              <a:t>건물</a:t>
            </a:r>
            <a:endParaRPr lang="en-US" altLang="ko-KR" sz="2000" dirty="0" smtClean="0"/>
          </a:p>
          <a:p>
            <a:pPr>
              <a:lnSpc>
                <a:spcPct val="150000"/>
              </a:lnSpc>
            </a:pPr>
            <a:r>
              <a:rPr lang="ko-KR" altLang="en-US" sz="2000" dirty="0"/>
              <a:t>寄宿舍</a:t>
            </a:r>
            <a:r>
              <a:rPr lang="en-US" altLang="ko-KR" sz="2000" dirty="0"/>
              <a:t>(</a:t>
            </a:r>
            <a:r>
              <a:rPr lang="ko-KR" altLang="en-US" sz="2000" dirty="0"/>
              <a:t>기숙사</a:t>
            </a:r>
            <a:r>
              <a:rPr lang="en-US" altLang="ko-KR" sz="2000" dirty="0"/>
              <a:t>)</a:t>
            </a:r>
            <a:r>
              <a:rPr lang="ko-KR" altLang="en-US" sz="2000" dirty="0"/>
              <a:t> </a:t>
            </a:r>
            <a:r>
              <a:rPr lang="en-US" altLang="ko-KR" sz="2000" dirty="0"/>
              <a:t>: </a:t>
            </a:r>
            <a:r>
              <a:rPr lang="ko-KR" altLang="en-US" sz="2000" dirty="0"/>
              <a:t>학교</a:t>
            </a:r>
            <a:r>
              <a:rPr lang="en-US" altLang="ko-KR" sz="2000" dirty="0"/>
              <a:t>(</a:t>
            </a:r>
            <a:r>
              <a:rPr lang="ko-KR" altLang="en-US" sz="2000" dirty="0"/>
              <a:t>학생</a:t>
            </a:r>
            <a:r>
              <a:rPr lang="en-US" altLang="ko-KR" sz="2000" dirty="0"/>
              <a:t>)</a:t>
            </a:r>
            <a:r>
              <a:rPr lang="ko-KR" altLang="en-US" sz="2000" dirty="0"/>
              <a:t>의 </a:t>
            </a:r>
            <a:r>
              <a:rPr lang="ko-KR" altLang="en-US" sz="2000" dirty="0" smtClean="0"/>
              <a:t>합숙시설</a:t>
            </a:r>
            <a:endParaRPr lang="en-US" altLang="ko-KR" sz="20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3</a:t>
            </a:fld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1115616" y="5005625"/>
            <a:ext cx="7056784" cy="1446550"/>
            <a:chOff x="1619672" y="5157192"/>
            <a:chExt cx="6552728" cy="1446550"/>
          </a:xfrm>
        </p:grpSpPr>
        <p:sp>
          <p:nvSpPr>
            <p:cNvPr id="2" name="TextBox 1"/>
            <p:cNvSpPr txBox="1"/>
            <p:nvPr/>
          </p:nvSpPr>
          <p:spPr>
            <a:xfrm>
              <a:off x="1619672" y="5157192"/>
              <a:ext cx="65527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2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畜舍</a:t>
              </a:r>
              <a:r>
                <a:rPr lang="en-US" altLang="ko-KR" sz="22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(</a:t>
              </a:r>
              <a:r>
                <a:rPr lang="ko-KR" altLang="en-US" sz="22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축사</a:t>
              </a:r>
              <a:r>
                <a:rPr lang="en-US" altLang="ko-KR" sz="22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)</a:t>
              </a:r>
              <a:r>
                <a:rPr lang="ko-KR" altLang="en-US" sz="22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22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: </a:t>
              </a:r>
              <a:r>
                <a:rPr lang="ko-KR" altLang="en-US" sz="22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집짐승을 기르기 위해서 지어 놓은 건물</a:t>
              </a:r>
              <a:endPara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endPara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ko-KR" altLang="en-US" sz="22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사람이 사는 집 </a:t>
              </a:r>
              <a:r>
                <a:rPr lang="en-US" altLang="ko-KR" sz="22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=  </a:t>
              </a:r>
              <a:r>
                <a:rPr lang="ko-KR" altLang="en-US" sz="22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가축이 사는 집</a:t>
              </a:r>
              <a:endPara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94749" y="5874573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?</a:t>
              </a:r>
              <a:endParaRPr lang="ko-KR" altLang="en-US" dirty="0"/>
            </a:p>
          </p:txBody>
        </p:sp>
      </p:grpSp>
      <p:cxnSp>
        <p:nvCxnSpPr>
          <p:cNvPr id="11" name="직선 연결선 10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596336" y="188640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/>
              <a:t>건축학개론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2532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saturation sat="33000"/>
                    </a14:imgEffect>
                    <a14:imgEffect>
                      <a14:brightnessContrast bright="1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821" y="404664"/>
            <a:ext cx="8103161" cy="572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39</a:t>
            </a:fld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711561" y="540777"/>
            <a:ext cx="7820879" cy="1304047"/>
            <a:chOff x="711561" y="540777"/>
            <a:chExt cx="7820879" cy="1304047"/>
          </a:xfrm>
        </p:grpSpPr>
        <p:sp>
          <p:nvSpPr>
            <p:cNvPr id="6" name="Digital  .."/>
            <p:cNvSpPr txBox="1"/>
            <p:nvPr/>
          </p:nvSpPr>
          <p:spPr bwMode="auto">
            <a:xfrm>
              <a:off x="711561" y="908720"/>
              <a:ext cx="7820879" cy="93610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4"/>
                </a:buBlip>
                <a:defRPr/>
              </a:pP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축사표준설계도는 </a:t>
              </a:r>
              <a:r>
                <a:rPr lang="ko-KR" altLang="en-US" kern="0" dirty="0" err="1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농림축산식품부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 장관이 작성 국토교통부장관이 </a:t>
              </a:r>
              <a:endParaRPr lang="en-US" altLang="ko-KR" kern="0" dirty="0" smtClean="0">
                <a:solidFill>
                  <a:schemeClr val="tx1"/>
                </a:solidFill>
                <a:latin typeface="+mn-ea"/>
                <a:cs typeface="Arial" pitchFamily="34" charset="0"/>
              </a:endParaRPr>
            </a:p>
            <a:p>
              <a:pPr eaLnBrk="0" hangingPunct="0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altLang="ko-KR" kern="0" dirty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 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  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인정한 설계도면</a:t>
              </a:r>
              <a:endParaRPr lang="en-US" altLang="ko-KR" kern="0" dirty="0" smtClean="0">
                <a:solidFill>
                  <a:schemeClr val="tx1"/>
                </a:solidFill>
                <a:latin typeface="+mn-ea"/>
                <a:cs typeface="Arial" pitchFamily="34" charset="0"/>
              </a:endParaRP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855460" y="540777"/>
              <a:ext cx="2339102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  <a:flatTx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kumimoji="0" lang="ko-KR" altLang="en-US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표준설계도의 정의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711561" y="1988840"/>
            <a:ext cx="7748871" cy="1263797"/>
            <a:chOff x="711561" y="1988840"/>
            <a:chExt cx="7748871" cy="1263797"/>
          </a:xfrm>
        </p:grpSpPr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877253" y="1988840"/>
              <a:ext cx="1382110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  <a:flatTx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000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kumimoji="0" lang="ko-KR" altLang="en-US" sz="2000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개발현황</a:t>
              </a:r>
            </a:p>
          </p:txBody>
        </p:sp>
        <p:sp>
          <p:nvSpPr>
            <p:cNvPr id="10" name="Digital  .."/>
            <p:cNvSpPr txBox="1"/>
            <p:nvPr/>
          </p:nvSpPr>
          <p:spPr bwMode="auto">
            <a:xfrm>
              <a:off x="711561" y="2079463"/>
              <a:ext cx="7748871" cy="117317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4"/>
                </a:buBlip>
                <a:defRPr/>
              </a:pPr>
              <a:endParaRPr lang="en-US" altLang="ko-KR" kern="0" dirty="0" smtClean="0">
                <a:solidFill>
                  <a:schemeClr val="tx1"/>
                </a:solidFill>
                <a:latin typeface="+mn-ea"/>
                <a:cs typeface="Arial" pitchFamily="34" charset="0"/>
              </a:endParaRP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4"/>
                </a:buBlip>
                <a:defRPr/>
              </a:pP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1989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년 부터 개발 보급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(</a:t>
              </a:r>
              <a:r>
                <a:rPr lang="ko-KR" altLang="en-US" kern="0" dirty="0" err="1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최근년도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 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: 2008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년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)</a:t>
              </a: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4"/>
                </a:buBlip>
                <a:defRPr/>
              </a:pP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2008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년 표준설계도 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: 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한우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1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종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(</a:t>
              </a:r>
              <a:r>
                <a:rPr lang="ko-KR" altLang="en-US" kern="0" dirty="0" err="1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가변형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 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8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종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), 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젖소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2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종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(</a:t>
              </a:r>
              <a:r>
                <a:rPr lang="ko-KR" altLang="en-US" kern="0" dirty="0" err="1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가변형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 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5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종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726313" y="3501008"/>
            <a:ext cx="7734119" cy="1256659"/>
            <a:chOff x="726313" y="3501008"/>
            <a:chExt cx="7734119" cy="1256659"/>
          </a:xfrm>
        </p:grpSpPr>
        <p:sp>
          <p:nvSpPr>
            <p:cNvPr id="12" name="Digital  .."/>
            <p:cNvSpPr txBox="1"/>
            <p:nvPr/>
          </p:nvSpPr>
          <p:spPr bwMode="auto">
            <a:xfrm>
              <a:off x="726313" y="3584493"/>
              <a:ext cx="7734119" cy="117317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4"/>
                </a:buBlip>
                <a:defRPr/>
              </a:pPr>
              <a:endParaRPr lang="en-US" altLang="ko-KR" kern="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4"/>
                </a:buBlip>
                <a:defRPr/>
              </a:pPr>
              <a:r>
                <a:rPr lang="ko-KR" altLang="en-US" kern="0" dirty="0" err="1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설계비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 절감 및 다양한 건축방식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(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구조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)</a:t>
              </a: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4"/>
                </a:buBlip>
                <a:defRPr/>
              </a:pPr>
              <a:r>
                <a:rPr lang="ko-KR" altLang="en-US" kern="0" dirty="0" err="1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가변형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 설계가 적용되어 토지면적에 적합하게 응용 가능</a:t>
              </a:r>
              <a:endParaRPr lang="en-US" altLang="ko-KR" kern="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860106" y="3501008"/>
              <a:ext cx="87716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  <a:flatTx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kumimoji="0" lang="ko-KR" altLang="en-US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장 점</a:t>
              </a: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666460" y="5018533"/>
            <a:ext cx="7793972" cy="1218779"/>
            <a:chOff x="666460" y="5018533"/>
            <a:chExt cx="7793972" cy="1218779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37185" y="5018533"/>
              <a:ext cx="1646605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  <a:flatTx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kumimoji="0" lang="ko-KR" altLang="en-US" kern="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대상 및 시기</a:t>
              </a:r>
            </a:p>
          </p:txBody>
        </p:sp>
        <p:sp>
          <p:nvSpPr>
            <p:cNvPr id="16" name="Digital  .."/>
            <p:cNvSpPr txBox="1"/>
            <p:nvPr/>
          </p:nvSpPr>
          <p:spPr bwMode="auto">
            <a:xfrm>
              <a:off x="666460" y="5064138"/>
              <a:ext cx="7793972" cy="117317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4"/>
                </a:buBlip>
                <a:defRPr/>
              </a:pPr>
              <a:endParaRPr lang="en-US" altLang="ko-KR" kern="0" dirty="0" smtClean="0">
                <a:solidFill>
                  <a:schemeClr val="tx1"/>
                </a:solidFill>
                <a:latin typeface="+mn-ea"/>
                <a:cs typeface="Arial" pitchFamily="34" charset="0"/>
              </a:endParaRP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4"/>
                </a:buBlip>
                <a:defRPr/>
              </a:pP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한우 및 낙농 축사 규모별 설계기준 마련  및 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설계도 개발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 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중</a:t>
              </a:r>
              <a:endParaRPr lang="en-US" altLang="ko-KR" kern="0" dirty="0" smtClean="0">
                <a:solidFill>
                  <a:schemeClr val="tx1"/>
                </a:solidFill>
                <a:latin typeface="+mn-ea"/>
                <a:cs typeface="Arial" pitchFamily="34" charset="0"/>
              </a:endParaRPr>
            </a:p>
            <a:p>
              <a:pPr marL="273050" indent="-273050" eaLnBrk="0" hangingPunct="0">
                <a:lnSpc>
                  <a:spcPct val="150000"/>
                </a:lnSpc>
                <a:buClr>
                  <a:srgbClr val="000000"/>
                </a:buClr>
                <a:buFontTx/>
                <a:buBlip>
                  <a:blip r:embed="rId4"/>
                </a:buBlip>
                <a:defRPr/>
              </a:pP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2017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년 </a:t>
              </a:r>
              <a:r>
                <a:rPr lang="en-US" altLang="ko-KR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4/4</a:t>
              </a:r>
              <a:r>
                <a:rPr lang="ko-KR" altLang="en-US" kern="0" dirty="0" smtClean="0">
                  <a:solidFill>
                    <a:schemeClr val="tx1"/>
                  </a:solidFill>
                  <a:latin typeface="+mn-ea"/>
                  <a:cs typeface="Arial" pitchFamily="34" charset="0"/>
                </a:rPr>
                <a:t>분기 발표 예정</a:t>
              </a:r>
              <a:endParaRPr lang="en-US" altLang="ko-KR" kern="0" dirty="0" smtClean="0">
                <a:solidFill>
                  <a:schemeClr val="tx1"/>
                </a:solidFill>
                <a:latin typeface="+mn-ea"/>
                <a:cs typeface="Arial" pitchFamily="34" charset="0"/>
              </a:endParaRPr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409103" y="548680"/>
            <a:ext cx="634505" cy="4652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369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663"/>
            <a:ext cx="8460432" cy="6404851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40</a:t>
            </a:fld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grpSp>
        <p:nvGrpSpPr>
          <p:cNvPr id="11" name="그룹 10"/>
          <p:cNvGrpSpPr/>
          <p:nvPr/>
        </p:nvGrpSpPr>
        <p:grpSpPr>
          <a:xfrm>
            <a:off x="611560" y="1196752"/>
            <a:ext cx="3690155" cy="3312368"/>
            <a:chOff x="611560" y="1196752"/>
            <a:chExt cx="3690155" cy="3312368"/>
          </a:xfrm>
        </p:grpSpPr>
        <p:sp>
          <p:nvSpPr>
            <p:cNvPr id="3" name="직사각형 2"/>
            <p:cNvSpPr/>
            <p:nvPr/>
          </p:nvSpPr>
          <p:spPr>
            <a:xfrm>
              <a:off x="611560" y="1196752"/>
              <a:ext cx="2736304" cy="331236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68190" y="1268760"/>
              <a:ext cx="933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 smtClean="0"/>
                <a:t>건축도면</a:t>
              </a:r>
              <a:endParaRPr lang="ko-KR" altLang="en-US" sz="1400" b="1" dirty="0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611560" y="1196752"/>
            <a:ext cx="6696744" cy="4824536"/>
            <a:chOff x="611560" y="1196752"/>
            <a:chExt cx="6696744" cy="4824536"/>
          </a:xfrm>
        </p:grpSpPr>
        <p:grpSp>
          <p:nvGrpSpPr>
            <p:cNvPr id="12" name="그룹 11"/>
            <p:cNvGrpSpPr/>
            <p:nvPr/>
          </p:nvGrpSpPr>
          <p:grpSpPr>
            <a:xfrm>
              <a:off x="611560" y="1196752"/>
              <a:ext cx="6696744" cy="4824536"/>
              <a:chOff x="611560" y="1196752"/>
              <a:chExt cx="6696744" cy="4824536"/>
            </a:xfrm>
          </p:grpSpPr>
          <p:sp>
            <p:nvSpPr>
              <p:cNvPr id="7" name="직사각형 6"/>
              <p:cNvSpPr/>
              <p:nvPr/>
            </p:nvSpPr>
            <p:spPr>
              <a:xfrm>
                <a:off x="611560" y="4653136"/>
                <a:ext cx="2736304" cy="136815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3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4572000" y="1196752"/>
                <a:ext cx="2736304" cy="129614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419872" y="4581128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 smtClean="0"/>
                <a:t>구조도면</a:t>
              </a:r>
              <a:endParaRPr lang="ko-KR" altLang="en-US" sz="1400" b="1" dirty="0"/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4572000" y="2636912"/>
            <a:ext cx="2736304" cy="338437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236296" y="2852936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/>
              <a:t>설비</a:t>
            </a:r>
            <a:r>
              <a:rPr lang="en-US" altLang="ko-KR" sz="1400" b="1" dirty="0" smtClean="0"/>
              <a:t>,</a:t>
            </a:r>
            <a:r>
              <a:rPr lang="ko-KR" altLang="en-US" sz="1400" b="1" dirty="0" smtClean="0"/>
              <a:t>전기</a:t>
            </a:r>
            <a:r>
              <a:rPr lang="en-US" altLang="ko-KR" sz="1400" b="1" dirty="0" smtClean="0"/>
              <a:t>,</a:t>
            </a:r>
            <a:r>
              <a:rPr lang="ko-KR" altLang="en-US" sz="1400" b="1" dirty="0" smtClean="0"/>
              <a:t>소방도면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19177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15"/>
          <a:stretch/>
        </p:blipFill>
        <p:spPr>
          <a:xfrm>
            <a:off x="0" y="437746"/>
            <a:ext cx="8460432" cy="6375630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41</a:t>
            </a:fld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sp>
        <p:nvSpPr>
          <p:cNvPr id="7" name="직사각형 6"/>
          <p:cNvSpPr/>
          <p:nvPr/>
        </p:nvSpPr>
        <p:spPr>
          <a:xfrm>
            <a:off x="395536" y="2204864"/>
            <a:ext cx="3456384" cy="1800200"/>
          </a:xfrm>
          <a:prstGeom prst="rect">
            <a:avLst/>
          </a:prstGeom>
          <a:solidFill>
            <a:srgbClr val="FFFF00">
              <a:alpha val="5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122204" y="1139552"/>
            <a:ext cx="28980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각 대지 현황에 맞는 면적관련 항목 표시</a:t>
            </a:r>
            <a:endParaRPr lang="en-US" altLang="ko-KR" sz="1200" b="1" dirty="0" smtClean="0"/>
          </a:p>
          <a:p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별도작성 필요</a:t>
            </a:r>
            <a:r>
              <a:rPr lang="en-US" altLang="ko-KR" sz="1200" b="1" dirty="0" smtClean="0"/>
              <a:t>)</a:t>
            </a:r>
            <a:endParaRPr lang="ko-KR" altLang="en-US" sz="1200" b="1" dirty="0"/>
          </a:p>
        </p:txBody>
      </p:sp>
      <p:cxnSp>
        <p:nvCxnSpPr>
          <p:cNvPr id="9" name="직선 화살표 연결선 8"/>
          <p:cNvCxnSpPr/>
          <p:nvPr/>
        </p:nvCxnSpPr>
        <p:spPr>
          <a:xfrm flipV="1">
            <a:off x="3762164" y="1370384"/>
            <a:ext cx="360040" cy="834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920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3"/>
          <a:stretch/>
        </p:blipFill>
        <p:spPr>
          <a:xfrm>
            <a:off x="-36511" y="392042"/>
            <a:ext cx="8496944" cy="6421334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42</a:t>
            </a:fld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971600" y="1556792"/>
            <a:ext cx="3528392" cy="3528392"/>
          </a:xfrm>
          <a:prstGeom prst="rect">
            <a:avLst/>
          </a:prstGeom>
          <a:solidFill>
            <a:srgbClr val="FFC000">
              <a:alpha val="4000"/>
            </a:srgbClr>
          </a:solidFill>
          <a:ln w="31750">
            <a:solidFill>
              <a:srgbClr val="008E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835696" y="646529"/>
            <a:ext cx="36181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대지 경계선은  각 농가의 대지현황에 따라 달라짐</a:t>
            </a:r>
            <a:endParaRPr lang="en-US" altLang="ko-KR" sz="1200" b="1" dirty="0" smtClean="0"/>
          </a:p>
          <a:p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별도 작성 필요</a:t>
            </a:r>
            <a:r>
              <a:rPr lang="en-US" altLang="ko-KR" sz="1200" b="1" dirty="0" smtClean="0"/>
              <a:t>)</a:t>
            </a:r>
            <a:endParaRPr lang="ko-KR" altLang="en-US" sz="1200" b="1" dirty="0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1403648" y="980728"/>
            <a:ext cx="36004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937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43</a:t>
            </a:fld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7" y="415322"/>
            <a:ext cx="8424935" cy="6398054"/>
          </a:xfrm>
          <a:prstGeom prst="rect">
            <a:avLst/>
          </a:prstGeom>
        </p:spPr>
      </p:pic>
      <p:cxnSp>
        <p:nvCxnSpPr>
          <p:cNvPr id="11" name="직선 연결선 10"/>
          <p:cNvCxnSpPr/>
          <p:nvPr/>
        </p:nvCxnSpPr>
        <p:spPr>
          <a:xfrm flipV="1">
            <a:off x="2051720" y="908720"/>
            <a:ext cx="0" cy="792088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flipV="1">
            <a:off x="6372200" y="908720"/>
            <a:ext cx="0" cy="792088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flipV="1">
            <a:off x="6444208" y="2132856"/>
            <a:ext cx="0" cy="792088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flipV="1">
            <a:off x="2843808" y="2132856"/>
            <a:ext cx="0" cy="792088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2195736" y="2528900"/>
            <a:ext cx="432048" cy="252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6642484" y="1023119"/>
            <a:ext cx="16019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인접대지 경계까지의</a:t>
            </a:r>
            <a:endParaRPr lang="en-US" altLang="ko-KR" sz="1200" b="1" dirty="0" smtClean="0"/>
          </a:p>
          <a:p>
            <a:r>
              <a:rPr lang="ko-KR" altLang="en-US" sz="1200" b="1" dirty="0" err="1" smtClean="0"/>
              <a:t>이격거리</a:t>
            </a:r>
            <a:r>
              <a:rPr lang="ko-KR" altLang="en-US" sz="1200" b="1" dirty="0" smtClean="0"/>
              <a:t> 표시</a:t>
            </a:r>
            <a:endParaRPr lang="en-US" altLang="ko-KR" sz="1200" b="1" dirty="0" smtClean="0"/>
          </a:p>
          <a:p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별도 작성 필요</a:t>
            </a:r>
            <a:r>
              <a:rPr lang="en-US" altLang="ko-KR" sz="1200" b="1" dirty="0" smtClean="0"/>
              <a:t>)</a:t>
            </a:r>
            <a:endParaRPr lang="ko-KR" altLang="en-US" sz="1200" b="1" dirty="0"/>
          </a:p>
        </p:txBody>
      </p:sp>
      <p:cxnSp>
        <p:nvCxnSpPr>
          <p:cNvPr id="3" name="직선 화살표 연결선 2"/>
          <p:cNvCxnSpPr/>
          <p:nvPr/>
        </p:nvCxnSpPr>
        <p:spPr>
          <a:xfrm>
            <a:off x="6372200" y="1167135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356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0"/>
          <a:stretch/>
        </p:blipFill>
        <p:spPr>
          <a:xfrm>
            <a:off x="-36512" y="366906"/>
            <a:ext cx="8496944" cy="6446470"/>
          </a:xfrm>
          <a:prstGeom prst="rect">
            <a:avLst/>
          </a:prstGeom>
        </p:spPr>
      </p:pic>
      <p:cxnSp>
        <p:nvCxnSpPr>
          <p:cNvPr id="5" name="직선 연결선 4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44</a:t>
            </a:fld>
            <a:endParaRPr lang="ko-KR" altLang="en-US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3851920" y="1124744"/>
            <a:ext cx="1080120" cy="504056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 rot="16200000">
            <a:off x="575556" y="3320988"/>
            <a:ext cx="1656184" cy="576064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3131840" y="2564904"/>
            <a:ext cx="1080120" cy="648072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5940152" y="2924944"/>
            <a:ext cx="180020" cy="504056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5940152" y="1988840"/>
            <a:ext cx="180020" cy="180020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51520" y="251931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err="1" smtClean="0"/>
              <a:t>주요칫수</a:t>
            </a:r>
            <a:r>
              <a:rPr lang="ko-KR" altLang="en-US" sz="1200" b="1" dirty="0" smtClean="0"/>
              <a:t> 표기</a:t>
            </a:r>
            <a:endParaRPr lang="ko-KR" alt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08104" y="256490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기둥위치</a:t>
            </a:r>
            <a:endParaRPr lang="ko-KR" alt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139952" y="249289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바닥재료</a:t>
            </a:r>
            <a:endParaRPr lang="ko-KR" alt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71800" y="105273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err="1" smtClean="0"/>
              <a:t>주요칫수</a:t>
            </a:r>
            <a:r>
              <a:rPr lang="ko-KR" altLang="en-US" sz="1200" b="1" dirty="0" smtClean="0"/>
              <a:t> 표기</a:t>
            </a:r>
            <a:endParaRPr lang="ko-KR" altLang="en-US" sz="1200" b="1" dirty="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4932040" y="4509120"/>
            <a:ext cx="432048" cy="43204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1691680" y="3501008"/>
            <a:ext cx="432048" cy="43204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1569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6"/>
          <a:stretch/>
        </p:blipFill>
        <p:spPr>
          <a:xfrm>
            <a:off x="21373" y="417928"/>
            <a:ext cx="8439059" cy="6395448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45</a:t>
            </a:fld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2195736" y="2348880"/>
            <a:ext cx="360040" cy="2592288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6300192" y="2348880"/>
            <a:ext cx="360040" cy="2592288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3203848" y="2744924"/>
            <a:ext cx="324036" cy="684076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059832" y="2231286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지붕기울기 표시</a:t>
            </a:r>
            <a:endParaRPr lang="ko-KR" alt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47664" y="496759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차양설치</a:t>
            </a:r>
            <a:endParaRPr lang="ko-KR" alt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494116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차양설치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177633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71"/>
          <a:stretch/>
        </p:blipFill>
        <p:spPr>
          <a:xfrm>
            <a:off x="35496" y="385828"/>
            <a:ext cx="8424936" cy="6427548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46</a:t>
            </a:fld>
            <a:endParaRPr lang="ko-KR" altLang="en-US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899592" y="2970366"/>
            <a:ext cx="2592288" cy="674658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187624" y="270892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지붕모양</a:t>
            </a:r>
            <a:endParaRPr lang="ko-KR" altLang="en-US" sz="1200" b="1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1691680" y="980728"/>
            <a:ext cx="3816424" cy="674658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7753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3"/>
          <a:stretch/>
        </p:blipFill>
        <p:spPr>
          <a:xfrm>
            <a:off x="-47039" y="387479"/>
            <a:ext cx="8507471" cy="6425897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47</a:t>
            </a:fld>
            <a:endParaRPr lang="ko-KR" altLang="en-US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4535996" y="4005064"/>
            <a:ext cx="1260140" cy="504056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107504" y="2132856"/>
            <a:ext cx="1221990" cy="2664295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 rot="20463163">
            <a:off x="2288990" y="2076493"/>
            <a:ext cx="2592525" cy="504056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95536" y="1927865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처마높이</a:t>
            </a:r>
            <a:r>
              <a:rPr lang="en-US" altLang="ko-KR" sz="1200" b="1" dirty="0" smtClean="0"/>
              <a:t>, </a:t>
            </a:r>
            <a:r>
              <a:rPr lang="ko-KR" altLang="en-US" sz="1200" b="1" dirty="0" smtClean="0"/>
              <a:t>최고높이</a:t>
            </a:r>
            <a:endParaRPr lang="ko-KR" alt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44008" y="371703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err="1" smtClean="0"/>
              <a:t>바닥단차</a:t>
            </a:r>
            <a:r>
              <a:rPr lang="ko-KR" altLang="en-US" sz="1200" b="1" dirty="0" smtClean="0"/>
              <a:t> 표시</a:t>
            </a:r>
            <a:endParaRPr lang="ko-KR" altLang="en-US" sz="1200" b="1" dirty="0"/>
          </a:p>
        </p:txBody>
      </p:sp>
      <p:sp>
        <p:nvSpPr>
          <p:cNvPr id="12" name="TextBox 11"/>
          <p:cNvSpPr txBox="1"/>
          <p:nvPr/>
        </p:nvSpPr>
        <p:spPr>
          <a:xfrm rot="20458346">
            <a:off x="2247989" y="1698137"/>
            <a:ext cx="2190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지붕개폐 위치</a:t>
            </a:r>
            <a:r>
              <a:rPr lang="en-US" altLang="ko-KR" sz="1200" b="1" dirty="0" smtClean="0"/>
              <a:t>, </a:t>
            </a:r>
            <a:r>
              <a:rPr lang="ko-KR" altLang="en-US" sz="1200" b="1" dirty="0" err="1" smtClean="0"/>
              <a:t>칫수</a:t>
            </a:r>
            <a:r>
              <a:rPr lang="en-US" altLang="ko-KR" sz="1200" b="1" dirty="0" smtClean="0"/>
              <a:t>, </a:t>
            </a:r>
            <a:r>
              <a:rPr lang="ko-KR" altLang="en-US" sz="1200" b="1" dirty="0" smtClean="0"/>
              <a:t>용마루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452455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7"/>
          <a:stretch/>
        </p:blipFill>
        <p:spPr>
          <a:xfrm>
            <a:off x="-15458" y="404664"/>
            <a:ext cx="8457660" cy="6408712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48</a:t>
            </a:fld>
            <a:endParaRPr lang="ko-KR" altLang="en-US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251520" y="764704"/>
            <a:ext cx="1944216" cy="830997"/>
          </a:xfrm>
          <a:prstGeom prst="roundRect">
            <a:avLst/>
          </a:prstGeom>
          <a:solidFill>
            <a:srgbClr val="00B0F0">
              <a:alpha val="8000"/>
            </a:srgbClr>
          </a:solidFill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51520" y="764704"/>
            <a:ext cx="2088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 smtClean="0"/>
              <a:t>C : Column(</a:t>
            </a:r>
            <a:r>
              <a:rPr lang="ko-KR" altLang="en-US" sz="1300" b="1" dirty="0" smtClean="0"/>
              <a:t>기둥</a:t>
            </a:r>
            <a:r>
              <a:rPr lang="en-US" altLang="ko-KR" sz="1300" b="1" dirty="0" smtClean="0"/>
              <a:t>)</a:t>
            </a:r>
          </a:p>
          <a:p>
            <a:r>
              <a:rPr lang="en-US" altLang="ko-KR" sz="1300" b="1" dirty="0" smtClean="0"/>
              <a:t>SC : </a:t>
            </a:r>
            <a:r>
              <a:rPr lang="en-US" altLang="ko-KR" sz="1300" b="1" dirty="0" err="1" smtClean="0"/>
              <a:t>SubColumn</a:t>
            </a:r>
            <a:r>
              <a:rPr lang="en-US" altLang="ko-KR" sz="1300" b="1" dirty="0" smtClean="0"/>
              <a:t>(</a:t>
            </a:r>
            <a:r>
              <a:rPr lang="ko-KR" altLang="en-US" sz="1300" b="1" dirty="0" err="1" smtClean="0"/>
              <a:t>샛기둥</a:t>
            </a:r>
            <a:r>
              <a:rPr lang="en-US" altLang="ko-KR" sz="1300" b="1" dirty="0" smtClean="0"/>
              <a:t>)</a:t>
            </a:r>
          </a:p>
          <a:p>
            <a:r>
              <a:rPr lang="en-US" altLang="ko-KR" sz="1300" b="1" dirty="0" smtClean="0"/>
              <a:t>F : Footing(</a:t>
            </a:r>
            <a:r>
              <a:rPr lang="ko-KR" altLang="en-US" sz="1300" b="1" dirty="0" smtClean="0"/>
              <a:t>기초</a:t>
            </a:r>
            <a:r>
              <a:rPr lang="en-US" altLang="ko-KR" sz="1300" b="1" dirty="0" smtClean="0"/>
              <a:t>)</a:t>
            </a:r>
          </a:p>
          <a:p>
            <a:r>
              <a:rPr lang="en-US" altLang="ko-KR" sz="1300" b="1" dirty="0" smtClean="0"/>
              <a:t>FG : </a:t>
            </a:r>
            <a:r>
              <a:rPr lang="en-US" altLang="ko-KR" sz="1300" b="1" dirty="0" err="1" smtClean="0"/>
              <a:t>FootingGirder</a:t>
            </a:r>
            <a:r>
              <a:rPr lang="en-US" altLang="ko-KR" sz="1300" b="1" dirty="0" smtClean="0"/>
              <a:t>(</a:t>
            </a:r>
            <a:r>
              <a:rPr lang="ko-KR" altLang="en-US" sz="1300" b="1" dirty="0" err="1" smtClean="0"/>
              <a:t>지중보</a:t>
            </a:r>
            <a:r>
              <a:rPr lang="en-US" altLang="ko-KR" sz="1300" b="1" dirty="0" smtClean="0"/>
              <a:t>)</a:t>
            </a:r>
            <a:endParaRPr lang="ko-KR" altLang="en-US" sz="1300" b="1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251520" y="5157193"/>
            <a:ext cx="1800200" cy="576064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83568" y="4895582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철골부재일람표</a:t>
            </a:r>
            <a:endParaRPr lang="ko-KR" alt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357301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기초</a:t>
            </a:r>
            <a:r>
              <a:rPr lang="en-US" altLang="ko-KR" sz="1200" b="1" dirty="0" smtClean="0"/>
              <a:t>, </a:t>
            </a:r>
            <a:r>
              <a:rPr lang="ko-KR" altLang="en-US" sz="1200" b="1" dirty="0" smtClean="0"/>
              <a:t>기둥 위치</a:t>
            </a:r>
            <a:endParaRPr lang="ko-KR" altLang="en-US" sz="1200" b="1" dirty="0"/>
          </a:p>
        </p:txBody>
      </p:sp>
      <p:sp>
        <p:nvSpPr>
          <p:cNvPr id="13" name="자유형 12"/>
          <p:cNvSpPr/>
          <p:nvPr/>
        </p:nvSpPr>
        <p:spPr>
          <a:xfrm>
            <a:off x="4972050" y="3105150"/>
            <a:ext cx="1495425" cy="1228725"/>
          </a:xfrm>
          <a:custGeom>
            <a:avLst/>
            <a:gdLst>
              <a:gd name="connsiteX0" fmla="*/ 0 w 1495425"/>
              <a:gd name="connsiteY0" fmla="*/ 819150 h 1228725"/>
              <a:gd name="connsiteX1" fmla="*/ 0 w 1495425"/>
              <a:gd name="connsiteY1" fmla="*/ 1228725 h 1228725"/>
              <a:gd name="connsiteX2" fmla="*/ 1495425 w 1495425"/>
              <a:gd name="connsiteY2" fmla="*/ 1228725 h 1228725"/>
              <a:gd name="connsiteX3" fmla="*/ 1495425 w 1495425"/>
              <a:gd name="connsiteY3" fmla="*/ 0 h 1228725"/>
              <a:gd name="connsiteX4" fmla="*/ 990600 w 1495425"/>
              <a:gd name="connsiteY4" fmla="*/ 0 h 1228725"/>
              <a:gd name="connsiteX5" fmla="*/ 990600 w 1495425"/>
              <a:gd name="connsiteY5" fmla="*/ 819150 h 1228725"/>
              <a:gd name="connsiteX6" fmla="*/ 0 w 1495425"/>
              <a:gd name="connsiteY6" fmla="*/ 81915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425" h="1228725">
                <a:moveTo>
                  <a:pt x="0" y="819150"/>
                </a:moveTo>
                <a:lnTo>
                  <a:pt x="0" y="1228725"/>
                </a:lnTo>
                <a:lnTo>
                  <a:pt x="1495425" y="1228725"/>
                </a:lnTo>
                <a:lnTo>
                  <a:pt x="1495425" y="0"/>
                </a:lnTo>
                <a:lnTo>
                  <a:pt x="990600" y="0"/>
                </a:lnTo>
                <a:lnTo>
                  <a:pt x="990600" y="819150"/>
                </a:lnTo>
                <a:lnTo>
                  <a:pt x="0" y="819150"/>
                </a:lnTo>
                <a:close/>
              </a:path>
            </a:pathLst>
          </a:custGeom>
          <a:solidFill>
            <a:srgbClr val="FFFF00">
              <a:alpha val="15000"/>
            </a:srgbClr>
          </a:solidFill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7882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타원 4"/>
          <p:cNvSpPr/>
          <p:nvPr/>
        </p:nvSpPr>
        <p:spPr>
          <a:xfrm>
            <a:off x="1619672" y="2780928"/>
            <a:ext cx="422708" cy="451115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179512" y="3861048"/>
            <a:ext cx="3168352" cy="28803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76470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점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 선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 …. -&gt;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기둥과 벽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 …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043608" y="4869160"/>
            <a:ext cx="1512168" cy="1152128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원통 6"/>
          <p:cNvSpPr/>
          <p:nvPr/>
        </p:nvSpPr>
        <p:spPr>
          <a:xfrm>
            <a:off x="6732240" y="548680"/>
            <a:ext cx="288032" cy="2808312"/>
          </a:xfrm>
          <a:prstGeom prst="can">
            <a:avLst/>
          </a:prstGeom>
          <a:solidFill>
            <a:schemeClr val="tx2">
              <a:alpha val="7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정육면체 7"/>
          <p:cNvSpPr/>
          <p:nvPr/>
        </p:nvSpPr>
        <p:spPr>
          <a:xfrm>
            <a:off x="5364088" y="3573016"/>
            <a:ext cx="2952326" cy="2880320"/>
          </a:xfrm>
          <a:prstGeom prst="cube">
            <a:avLst>
              <a:gd name="adj" fmla="val 540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>
            <a:off x="3995936" y="3789039"/>
            <a:ext cx="792088" cy="504057"/>
          </a:xfrm>
          <a:prstGeom prst="rightArrow">
            <a:avLst/>
          </a:prstGeom>
          <a:solidFill>
            <a:schemeClr val="accent1">
              <a:alpha val="43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763688" y="126876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600" dirty="0" smtClean="0"/>
              <a:t>흰 종이에 점 하나가 찍히면</a:t>
            </a:r>
            <a:r>
              <a:rPr lang="en-US" altLang="ko-KR" sz="1600" dirty="0" smtClean="0"/>
              <a:t>?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ko-KR" altLang="en-US" sz="1600" dirty="0" smtClean="0"/>
              <a:t>건축을 구성하는 요소에는 무엇이 있을까</a:t>
            </a:r>
            <a:r>
              <a:rPr lang="en-US" altLang="ko-KR" sz="1600" dirty="0" smtClean="0"/>
              <a:t>?</a:t>
            </a:r>
            <a:endParaRPr lang="ko-KR" altLang="en-US" sz="1600" dirty="0"/>
          </a:p>
        </p:txBody>
      </p:sp>
      <p:cxnSp>
        <p:nvCxnSpPr>
          <p:cNvPr id="11" name="직선 연결선 10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96336" y="188640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건축학개론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6142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accel="4000" decel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/>
      <p:bldP spid="3" grpId="0" animBg="1"/>
      <p:bldP spid="7" grpId="0" animBg="1"/>
      <p:bldP spid="8" grpId="0" animBg="1"/>
      <p:bldP spid="9" grpId="0" animBg="1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664"/>
            <a:ext cx="8442202" cy="6398270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49</a:t>
            </a:fld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251520" y="764704"/>
            <a:ext cx="2160240" cy="830997"/>
          </a:xfrm>
          <a:prstGeom prst="roundRect">
            <a:avLst/>
          </a:prstGeom>
          <a:solidFill>
            <a:srgbClr val="00B0F0">
              <a:alpha val="8000"/>
            </a:srgbClr>
          </a:solidFill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1520" y="764704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 smtClean="0"/>
              <a:t>G : Girder(</a:t>
            </a:r>
            <a:r>
              <a:rPr lang="ko-KR" altLang="en-US" sz="1300" b="1" dirty="0" err="1" smtClean="0"/>
              <a:t>큰보</a:t>
            </a:r>
            <a:r>
              <a:rPr lang="en-US" altLang="ko-KR" sz="1300" b="1" dirty="0" smtClean="0"/>
              <a:t>)</a:t>
            </a:r>
          </a:p>
          <a:p>
            <a:r>
              <a:rPr lang="en-US" altLang="ko-KR" sz="1300" b="1" dirty="0" smtClean="0"/>
              <a:t>B : Beam(</a:t>
            </a:r>
            <a:r>
              <a:rPr lang="ko-KR" altLang="en-US" sz="1300" b="1" dirty="0" err="1" smtClean="0"/>
              <a:t>작은보</a:t>
            </a:r>
            <a:r>
              <a:rPr lang="en-US" altLang="ko-KR" sz="1300" b="1" dirty="0" smtClean="0"/>
              <a:t>)</a:t>
            </a:r>
          </a:p>
          <a:p>
            <a:r>
              <a:rPr lang="en-US" altLang="ko-KR" sz="1300" b="1" dirty="0" smtClean="0"/>
              <a:t>CB : </a:t>
            </a:r>
            <a:r>
              <a:rPr lang="en-US" altLang="ko-KR" sz="1300" b="1" dirty="0" err="1" smtClean="0"/>
              <a:t>CantileverBeam</a:t>
            </a:r>
            <a:r>
              <a:rPr lang="en-US" altLang="ko-KR" sz="1300" b="1" dirty="0" smtClean="0"/>
              <a:t>(</a:t>
            </a:r>
            <a:r>
              <a:rPr lang="ko-KR" altLang="en-US" sz="1300" b="1" dirty="0" err="1" smtClean="0"/>
              <a:t>내민보</a:t>
            </a:r>
            <a:r>
              <a:rPr lang="en-US" altLang="ko-KR" sz="1300" b="1" dirty="0" smtClean="0"/>
              <a:t>)</a:t>
            </a:r>
          </a:p>
          <a:p>
            <a:r>
              <a:rPr lang="en-US" altLang="ko-KR" sz="1300" b="1" dirty="0" smtClean="0"/>
              <a:t>PURIN : (</a:t>
            </a:r>
            <a:r>
              <a:rPr lang="ko-KR" altLang="en-US" sz="1300" b="1" dirty="0" smtClean="0"/>
              <a:t>지붕지지 수평부재</a:t>
            </a:r>
            <a:r>
              <a:rPr lang="en-US" altLang="ko-KR" sz="1300" b="1" dirty="0" smtClean="0"/>
              <a:t>)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5508104" y="1916832"/>
            <a:ext cx="1368152" cy="936104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251520" y="5229201"/>
            <a:ext cx="1800200" cy="936103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83568" y="496759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철골부재일람표</a:t>
            </a:r>
            <a:endParaRPr lang="ko-KR" alt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01333" y="1645697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보 위치</a:t>
            </a:r>
            <a:r>
              <a:rPr lang="en-US" altLang="ko-KR" sz="1200" b="1" dirty="0" smtClean="0"/>
              <a:t>, </a:t>
            </a:r>
            <a:r>
              <a:rPr lang="ko-KR" altLang="en-US" sz="1200" b="1" dirty="0" smtClean="0"/>
              <a:t>명칭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025739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50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237527"/>
              </p:ext>
            </p:extLst>
          </p:nvPr>
        </p:nvGraphicFramePr>
        <p:xfrm>
          <a:off x="571083" y="1413847"/>
          <a:ext cx="7571736" cy="4511951"/>
        </p:xfrm>
        <a:graphic>
          <a:graphicData uri="http://schemas.openxmlformats.org/drawingml/2006/table">
            <a:tbl>
              <a:tblPr/>
              <a:tblGrid>
                <a:gridCol w="25239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39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3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8285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구 분</a:t>
                      </a: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944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dirty="0" err="1">
                          <a:solidFill>
                            <a:schemeClr val="bg1"/>
                          </a:solidFill>
                          <a:latin typeface="고도 B" pitchFamily="2" charset="-127"/>
                          <a:ea typeface="고도 B" pitchFamily="2" charset="-127"/>
                        </a:rPr>
                        <a:t>한우사</a:t>
                      </a:r>
                      <a:endParaRPr lang="ko-KR" altLang="en-US" sz="1500" b="0" kern="0" spc="0" dirty="0">
                        <a:solidFill>
                          <a:schemeClr val="bg1"/>
                        </a:solidFill>
                        <a:latin typeface="고도 B" pitchFamily="2" charset="-127"/>
                        <a:ea typeface="고도 B" pitchFamily="2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944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2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번식우사</a:t>
                      </a:r>
                      <a:endParaRPr lang="ko-KR" altLang="en-US" sz="1500" b="0" kern="0" spc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94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비육우사</a:t>
                      </a:r>
                      <a:endParaRPr lang="ko-KR" altLang="en-US" sz="1500" b="0" kern="0" spc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94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92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사육가능규모</a:t>
                      </a:r>
                      <a:r>
                        <a:rPr lang="en-US" altLang="ko-KR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</a:t>
                      </a:r>
                      <a:r>
                        <a:rPr lang="ko-KR" altLang="en-US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두</a:t>
                      </a:r>
                      <a:r>
                        <a:rPr lang="en-US" altLang="ko-KR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)</a:t>
                      </a:r>
                      <a:endParaRPr lang="ko-KR" altLang="en-US" sz="1500" b="0" kern="0" spc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94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60~150 </a:t>
                      </a:r>
                      <a:r>
                        <a:rPr lang="ko-KR" altLang="en-US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두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(10.0</a:t>
                      </a:r>
                      <a:r>
                        <a:rPr lang="ko-KR" altLang="en-US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㎡</a:t>
                      </a: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/</a:t>
                      </a:r>
                      <a:r>
                        <a:rPr lang="ko-KR" altLang="en-US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두</a:t>
                      </a: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)</a:t>
                      </a:r>
                      <a:endParaRPr lang="ko-KR" altLang="en-US" sz="1300" b="0" kern="0" spc="0" dirty="0">
                        <a:solidFill>
                          <a:srgbClr val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86~229 </a:t>
                      </a:r>
                      <a:r>
                        <a:rPr lang="ko-KR" altLang="en-US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두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(7.0</a:t>
                      </a:r>
                      <a:r>
                        <a:rPr lang="ko-KR" altLang="en-US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㎡</a:t>
                      </a: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/</a:t>
                      </a:r>
                      <a:r>
                        <a:rPr lang="ko-KR" altLang="en-US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두</a:t>
                      </a: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)</a:t>
                      </a:r>
                      <a:endParaRPr lang="ko-KR" altLang="en-US" sz="1300" b="0" kern="0" spc="0" dirty="0">
                        <a:solidFill>
                          <a:srgbClr val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633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실 사용면적</a:t>
                      </a:r>
                      <a:r>
                        <a:rPr lang="en-US" altLang="ko-KR" sz="1500" b="0" kern="0" spc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</a:t>
                      </a:r>
                      <a:r>
                        <a:rPr lang="ko-KR" altLang="en-US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㎡</a:t>
                      </a:r>
                      <a:r>
                        <a:rPr lang="en-US" altLang="ko-KR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)</a:t>
                      </a:r>
                      <a:endParaRPr lang="ko-KR" altLang="en-US" sz="1500" b="0" kern="0" spc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94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810.00~2,400.00</a:t>
                      </a:r>
                      <a:endParaRPr lang="en-US" sz="1300" b="0" kern="0" spc="0" dirty="0">
                        <a:solidFill>
                          <a:srgbClr val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810.00~2,560.00</a:t>
                      </a:r>
                      <a:endParaRPr lang="en-US" sz="1300" b="0" kern="0" spc="0" dirty="0">
                        <a:solidFill>
                          <a:srgbClr val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92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건축면적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</a:t>
                      </a:r>
                      <a:r>
                        <a:rPr lang="ko-KR" altLang="en-US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㎡</a:t>
                      </a:r>
                      <a:r>
                        <a:rPr lang="en-US" altLang="ko-KR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)</a:t>
                      </a:r>
                      <a:endParaRPr lang="ko-KR" altLang="en-US" sz="1500" b="0" kern="0" spc="0" dirty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94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600.00~1,500.00</a:t>
                      </a:r>
                      <a:endParaRPr lang="en-US" sz="1300" b="0" kern="0" spc="0" dirty="0">
                        <a:solidFill>
                          <a:srgbClr val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600.00~1,600.00</a:t>
                      </a:r>
                      <a:endParaRPr lang="en-US" sz="1300" b="0" kern="0" spc="0" dirty="0">
                        <a:solidFill>
                          <a:srgbClr val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633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분뇨수거방식</a:t>
                      </a: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944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일괄수거 후 퇴비화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(</a:t>
                      </a:r>
                      <a:r>
                        <a:rPr lang="ko-KR" altLang="en-US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바닥</a:t>
                      </a: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:</a:t>
                      </a:r>
                      <a:r>
                        <a:rPr lang="ko-KR" altLang="en-US" sz="1300" b="0" kern="0" spc="0" dirty="0" err="1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깔짚방식</a:t>
                      </a: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)</a:t>
                      </a:r>
                      <a:endParaRPr lang="ko-KR" altLang="en-US" sz="1300" b="0" kern="0" spc="0" dirty="0">
                        <a:solidFill>
                          <a:srgbClr val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19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환기방식</a:t>
                      </a: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944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자연환기방식</a:t>
                      </a: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92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구조재료종류</a:t>
                      </a: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944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  ① </a:t>
                      </a: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H-</a:t>
                      </a:r>
                      <a:r>
                        <a:rPr lang="ko-KR" altLang="en-US" sz="1300" b="0" kern="0" spc="0" dirty="0" err="1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형강</a:t>
                      </a:r>
                      <a:endParaRPr lang="ko-KR" altLang="en-US" sz="1300" b="0" kern="0" spc="0" dirty="0">
                        <a:solidFill>
                          <a:srgbClr val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  ② </a:t>
                      </a: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PEB</a:t>
                      </a: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19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kern="0" spc="0" dirty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사료투입방식</a:t>
                      </a: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944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0" spc="0" dirty="0" err="1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인력급이</a:t>
                      </a:r>
                      <a:r>
                        <a:rPr lang="en-US" altLang="ko-KR" sz="1300" b="0" kern="0" spc="0" dirty="0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, TMR 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급이 시 </a:t>
                      </a:r>
                      <a:r>
                        <a:rPr lang="ko-KR" altLang="en-US" sz="1300" b="0" kern="0" spc="0" dirty="0" err="1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자동급이</a:t>
                      </a:r>
                      <a:r>
                        <a:rPr lang="ko-KR" altLang="en-US" sz="1300" b="0" kern="0" spc="0" dirty="0" smtClean="0">
                          <a:solidFill>
                            <a:srgbClr val="000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</a:rPr>
                        <a:t> 가능</a:t>
                      </a:r>
                      <a:endParaRPr lang="ko-KR" altLang="en-US" sz="1300" b="0" kern="0" spc="0" dirty="0">
                        <a:solidFill>
                          <a:srgbClr val="000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</a:endParaRPr>
                    </a:p>
                  </a:txBody>
                  <a:tcPr marL="10828" marR="10828" marT="11484" marB="1148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pSp>
        <p:nvGrpSpPr>
          <p:cNvPr id="9" name="그룹 8"/>
          <p:cNvGrpSpPr/>
          <p:nvPr/>
        </p:nvGrpSpPr>
        <p:grpSpPr>
          <a:xfrm>
            <a:off x="395536" y="764704"/>
            <a:ext cx="7272808" cy="465282"/>
            <a:chOff x="323528" y="1124744"/>
            <a:chExt cx="6602944" cy="369332"/>
          </a:xfrm>
        </p:grpSpPr>
        <p:sp>
          <p:nvSpPr>
            <p:cNvPr id="10" name="TextBox 9"/>
            <p:cNvSpPr txBox="1"/>
            <p:nvPr/>
          </p:nvSpPr>
          <p:spPr>
            <a:xfrm>
              <a:off x="899591" y="1165999"/>
              <a:ext cx="6026881" cy="3176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000" b="1" spc="300" dirty="0" smtClean="0">
                  <a:latin typeface="+mn-ea"/>
                </a:rPr>
                <a:t>2017</a:t>
              </a:r>
              <a:r>
                <a:rPr lang="ko-KR" altLang="en-US" sz="2000" b="1" spc="300" dirty="0" smtClean="0">
                  <a:latin typeface="+mn-ea"/>
                </a:rPr>
                <a:t>년 축사표준설계도</a:t>
              </a:r>
              <a:endParaRPr lang="en-US" altLang="ko-KR" sz="2000" b="1" spc="300" dirty="0" smtClean="0">
                <a:latin typeface="+mn-ea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323528" y="1124744"/>
              <a:ext cx="576064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0806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51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026922"/>
            <a:ext cx="7965533" cy="56166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4864" y="620688"/>
            <a:ext cx="2786663" cy="378919"/>
          </a:xfrm>
          <a:prstGeom prst="rect">
            <a:avLst/>
          </a:prstGeom>
          <a:noFill/>
        </p:spPr>
        <p:txBody>
          <a:bodyPr wrap="non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</a:rPr>
              <a:t>특징 </a:t>
            </a:r>
            <a:r>
              <a:rPr lang="en-US" altLang="ko-KR" sz="1600" b="1" dirty="0" smtClean="0">
                <a:latin typeface="+mn-ea"/>
              </a:rPr>
              <a:t>: </a:t>
            </a:r>
            <a:r>
              <a:rPr lang="ko-KR" altLang="en-US" sz="1600" b="1" dirty="0" smtClean="0">
                <a:latin typeface="+mn-ea"/>
              </a:rPr>
              <a:t>개정 건축법 내용 반영</a:t>
            </a:r>
            <a:endParaRPr lang="en-US" altLang="ko-KR" sz="1600" b="1" dirty="0">
              <a:latin typeface="+mn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596336" y="4509120"/>
            <a:ext cx="720080" cy="20162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56023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52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888349"/>
            <a:ext cx="7920880" cy="5683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548680"/>
            <a:ext cx="3474351" cy="426559"/>
          </a:xfrm>
          <a:prstGeom prst="rect">
            <a:avLst/>
          </a:prstGeom>
          <a:noFill/>
        </p:spPr>
        <p:txBody>
          <a:bodyPr wrap="non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</a:rPr>
              <a:t>특징 </a:t>
            </a:r>
            <a:r>
              <a:rPr lang="en-US" altLang="ko-KR" sz="1600" b="1" dirty="0" smtClean="0">
                <a:latin typeface="+mn-ea"/>
              </a:rPr>
              <a:t>: </a:t>
            </a:r>
            <a:r>
              <a:rPr lang="ko-KR" altLang="en-US" sz="1600" b="1" dirty="0" smtClean="0">
                <a:latin typeface="+mn-ea"/>
              </a:rPr>
              <a:t>폭과 </a:t>
            </a:r>
            <a:r>
              <a:rPr lang="ko-KR" altLang="en-US" sz="1600" b="1" dirty="0">
                <a:latin typeface="+mn-ea"/>
              </a:rPr>
              <a:t>길이에 대한 </a:t>
            </a:r>
            <a:r>
              <a:rPr lang="ko-KR" altLang="en-US" sz="1600" b="1" dirty="0" err="1" smtClean="0">
                <a:latin typeface="+mn-ea"/>
              </a:rPr>
              <a:t>가변형</a:t>
            </a:r>
            <a:r>
              <a:rPr lang="ko-KR" altLang="en-US" sz="1600" b="1" dirty="0" smtClean="0">
                <a:latin typeface="+mn-ea"/>
              </a:rPr>
              <a:t> 적용</a:t>
            </a:r>
            <a:endParaRPr lang="en-US" altLang="ko-KR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960142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53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t="14191" r="5968" b="10462"/>
          <a:stretch/>
        </p:blipFill>
        <p:spPr>
          <a:xfrm>
            <a:off x="492083" y="1052736"/>
            <a:ext cx="7608309" cy="5214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850" y="548680"/>
            <a:ext cx="3754877" cy="426559"/>
          </a:xfrm>
          <a:prstGeom prst="rect">
            <a:avLst/>
          </a:prstGeom>
          <a:noFill/>
        </p:spPr>
        <p:txBody>
          <a:bodyPr wrap="non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</a:rPr>
              <a:t>특징 </a:t>
            </a:r>
            <a:r>
              <a:rPr lang="en-US" altLang="ko-KR" sz="1600" b="1" dirty="0" smtClean="0">
                <a:latin typeface="+mn-ea"/>
              </a:rPr>
              <a:t>: </a:t>
            </a:r>
            <a:r>
              <a:rPr lang="ko-KR" altLang="en-US" sz="1600" b="1" dirty="0" smtClean="0">
                <a:latin typeface="+mn-ea"/>
              </a:rPr>
              <a:t>방역을 </a:t>
            </a:r>
            <a:r>
              <a:rPr lang="ko-KR" altLang="en-US" sz="1600" b="1" dirty="0">
                <a:latin typeface="+mn-ea"/>
              </a:rPr>
              <a:t>고려한 </a:t>
            </a:r>
            <a:r>
              <a:rPr lang="ko-KR" altLang="en-US" sz="1600" b="1" dirty="0" smtClean="0">
                <a:latin typeface="+mn-ea"/>
              </a:rPr>
              <a:t>배치도</a:t>
            </a:r>
            <a:r>
              <a:rPr lang="en-US" altLang="ko-KR" sz="1600" b="1" dirty="0" smtClean="0">
                <a:latin typeface="+mn-ea"/>
              </a:rPr>
              <a:t>(</a:t>
            </a:r>
            <a:r>
              <a:rPr lang="ko-KR" altLang="en-US" sz="1600" b="1" dirty="0" smtClean="0">
                <a:latin typeface="+mn-ea"/>
              </a:rPr>
              <a:t>예시</a:t>
            </a:r>
            <a:r>
              <a:rPr lang="en-US" altLang="ko-KR" sz="1600" b="1" dirty="0" smtClean="0">
                <a:latin typeface="+mn-ea"/>
              </a:rPr>
              <a:t>)</a:t>
            </a:r>
            <a:r>
              <a:rPr lang="ko-KR" altLang="en-US" sz="1600" b="1" dirty="0" smtClean="0">
                <a:latin typeface="+mn-ea"/>
              </a:rPr>
              <a:t> 제안</a:t>
            </a:r>
            <a:endParaRPr lang="en-US" altLang="ko-KR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351176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54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6239" r="3788" b="8849"/>
          <a:stretch/>
        </p:blipFill>
        <p:spPr>
          <a:xfrm>
            <a:off x="611560" y="983411"/>
            <a:ext cx="7648497" cy="53979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1718" y="3299792"/>
            <a:ext cx="606139" cy="298512"/>
          </a:xfrm>
          <a:prstGeom prst="rect">
            <a:avLst/>
          </a:prstGeom>
          <a:noFill/>
        </p:spPr>
        <p:txBody>
          <a:bodyPr wrap="squar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4~6m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1718" y="4379912"/>
            <a:ext cx="758388" cy="345232"/>
          </a:xfrm>
          <a:prstGeom prst="rect">
            <a:avLst/>
          </a:prstGeom>
          <a:noFill/>
        </p:spPr>
        <p:txBody>
          <a:bodyPr wrap="squar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1.5~3m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1718" y="2219081"/>
            <a:ext cx="758388" cy="345232"/>
          </a:xfrm>
          <a:prstGeom prst="rect">
            <a:avLst/>
          </a:prstGeom>
          <a:noFill/>
        </p:spPr>
        <p:txBody>
          <a:bodyPr wrap="squar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1.5~3m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19088" y="3722470"/>
            <a:ext cx="810332" cy="345231"/>
          </a:xfrm>
          <a:prstGeom prst="rect">
            <a:avLst/>
          </a:prstGeom>
          <a:noFill/>
        </p:spPr>
        <p:txBody>
          <a:bodyPr wrap="squar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27~32m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850" y="548680"/>
            <a:ext cx="1695018" cy="378919"/>
          </a:xfrm>
          <a:prstGeom prst="rect">
            <a:avLst/>
          </a:prstGeom>
          <a:noFill/>
        </p:spPr>
        <p:txBody>
          <a:bodyPr wrap="non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</a:rPr>
              <a:t>최대규모 평면도 </a:t>
            </a:r>
            <a:endParaRPr lang="en-US" altLang="ko-KR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350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55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16252" r="5952" b="10472"/>
          <a:stretch/>
        </p:blipFill>
        <p:spPr>
          <a:xfrm>
            <a:off x="198404" y="836712"/>
            <a:ext cx="8118012" cy="540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460" y="3371800"/>
            <a:ext cx="606139" cy="298512"/>
          </a:xfrm>
          <a:prstGeom prst="rect">
            <a:avLst/>
          </a:prstGeom>
          <a:noFill/>
        </p:spPr>
        <p:txBody>
          <a:bodyPr wrap="squar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4~6m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5460" y="4451920"/>
            <a:ext cx="758388" cy="345232"/>
          </a:xfrm>
          <a:prstGeom prst="rect">
            <a:avLst/>
          </a:prstGeom>
          <a:noFill/>
        </p:spPr>
        <p:txBody>
          <a:bodyPr wrap="squar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1.5~3m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5460" y="2291089"/>
            <a:ext cx="758388" cy="345232"/>
          </a:xfrm>
          <a:prstGeom prst="rect">
            <a:avLst/>
          </a:prstGeom>
          <a:noFill/>
        </p:spPr>
        <p:txBody>
          <a:bodyPr wrap="squar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1.5~3m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92830" y="3794478"/>
            <a:ext cx="810332" cy="345231"/>
          </a:xfrm>
          <a:prstGeom prst="rect">
            <a:avLst/>
          </a:prstGeom>
          <a:noFill/>
        </p:spPr>
        <p:txBody>
          <a:bodyPr wrap="squar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27~32m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850" y="548680"/>
            <a:ext cx="1695018" cy="378919"/>
          </a:xfrm>
          <a:prstGeom prst="rect">
            <a:avLst/>
          </a:prstGeom>
          <a:noFill/>
        </p:spPr>
        <p:txBody>
          <a:bodyPr wrap="non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</a:rPr>
              <a:t>최소규모 평면도 </a:t>
            </a:r>
            <a:endParaRPr lang="en-US" altLang="ko-KR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15068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56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764704"/>
            <a:ext cx="7673048" cy="5616624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899592" y="2708920"/>
            <a:ext cx="2592288" cy="936104"/>
            <a:chOff x="899592" y="2708920"/>
            <a:chExt cx="2592288" cy="936104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899592" y="2970366"/>
              <a:ext cx="2592288" cy="674658"/>
            </a:xfrm>
            <a:prstGeom prst="roundRect">
              <a:avLst/>
            </a:prstGeom>
            <a:solidFill>
              <a:srgbClr val="FFFF00">
                <a:alpha val="15000"/>
              </a:srgbClr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87624" y="2708920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 smtClean="0">
                  <a:solidFill>
                    <a:srgbClr val="FF0000"/>
                  </a:solidFill>
                </a:rPr>
                <a:t>지붕모양</a:t>
              </a:r>
              <a:endParaRPr lang="ko-KR" alt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46850" y="548680"/>
            <a:ext cx="802146" cy="378919"/>
          </a:xfrm>
          <a:prstGeom prst="rect">
            <a:avLst/>
          </a:prstGeom>
          <a:noFill/>
        </p:spPr>
        <p:txBody>
          <a:bodyPr wrap="non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</a:rPr>
              <a:t>입면도 </a:t>
            </a:r>
            <a:endParaRPr lang="en-US" altLang="ko-KR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34508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57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t="6076" r="22620" b="21883"/>
          <a:stretch/>
        </p:blipFill>
        <p:spPr>
          <a:xfrm>
            <a:off x="837848" y="692696"/>
            <a:ext cx="6254432" cy="53620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4935" y="5229596"/>
            <a:ext cx="542459" cy="334226"/>
          </a:xfrm>
          <a:prstGeom prst="rect">
            <a:avLst/>
          </a:prstGeom>
          <a:noFill/>
        </p:spPr>
        <p:txBody>
          <a:bodyPr wrap="non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4~6m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5776" y="5229596"/>
            <a:ext cx="674161" cy="241893"/>
          </a:xfrm>
          <a:prstGeom prst="rect">
            <a:avLst/>
          </a:prstGeom>
          <a:noFill/>
        </p:spPr>
        <p:txBody>
          <a:bodyPr wrap="square" lIns="56675" tIns="28337" rIns="56675" bIns="28337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  <a:latin typeface="+mn-ea"/>
              </a:rPr>
              <a:t>1.5~3m</a:t>
            </a:r>
            <a:endParaRPr lang="en-US" altLang="ko-KR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7700" y="5889430"/>
            <a:ext cx="696348" cy="334226"/>
          </a:xfrm>
          <a:prstGeom prst="rect">
            <a:avLst/>
          </a:prstGeom>
          <a:noFill/>
        </p:spPr>
        <p:txBody>
          <a:bodyPr wrap="non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27~32m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39408" y="5240170"/>
            <a:ext cx="648816" cy="241893"/>
          </a:xfrm>
          <a:prstGeom prst="rect">
            <a:avLst/>
          </a:prstGeom>
          <a:noFill/>
        </p:spPr>
        <p:txBody>
          <a:bodyPr wrap="square" lIns="56675" tIns="28337" rIns="56675" bIns="28337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  <a:latin typeface="+mn-ea"/>
              </a:rPr>
              <a:t>1.5~3m</a:t>
            </a:r>
            <a:endParaRPr lang="en-US" altLang="ko-KR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850" y="548680"/>
            <a:ext cx="802146" cy="378919"/>
          </a:xfrm>
          <a:prstGeom prst="rect">
            <a:avLst/>
          </a:prstGeom>
          <a:noFill/>
        </p:spPr>
        <p:txBody>
          <a:bodyPr wrap="non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+mn-ea"/>
              </a:rPr>
              <a:t>단면도 </a:t>
            </a:r>
            <a:endParaRPr lang="en-US" altLang="ko-KR" sz="1600" b="1" dirty="0">
              <a:latin typeface="+mn-ea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02840"/>
            <a:ext cx="1872208" cy="18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677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58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t="5931" r="3654" b="8535"/>
          <a:stretch/>
        </p:blipFill>
        <p:spPr>
          <a:xfrm>
            <a:off x="755576" y="764704"/>
            <a:ext cx="6919835" cy="5713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850" y="548680"/>
            <a:ext cx="2158286" cy="426559"/>
          </a:xfrm>
          <a:prstGeom prst="rect">
            <a:avLst/>
          </a:prstGeom>
          <a:noFill/>
        </p:spPr>
        <p:txBody>
          <a:bodyPr wrap="none" lIns="56675" tIns="28337" rIns="56675" bIns="283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 smtClean="0">
                <a:latin typeface="+mn-ea"/>
              </a:rPr>
              <a:t>ICT</a:t>
            </a:r>
            <a:r>
              <a:rPr lang="ko-KR" altLang="en-US" sz="1600" b="1" dirty="0" smtClean="0">
                <a:latin typeface="+mn-ea"/>
              </a:rPr>
              <a:t> 평면도</a:t>
            </a:r>
            <a:r>
              <a:rPr lang="en-US" altLang="ko-KR" sz="1600" b="1" dirty="0" smtClean="0">
                <a:latin typeface="+mn-ea"/>
              </a:rPr>
              <a:t>(</a:t>
            </a:r>
            <a:r>
              <a:rPr lang="ko-KR" altLang="en-US" sz="1600" b="1" dirty="0" smtClean="0">
                <a:latin typeface="+mn-ea"/>
              </a:rPr>
              <a:t>선택사항</a:t>
            </a:r>
            <a:r>
              <a:rPr lang="en-US" altLang="ko-KR" sz="1600" b="1" dirty="0" smtClean="0">
                <a:latin typeface="+mn-ea"/>
              </a:rPr>
              <a:t>)</a:t>
            </a:r>
            <a:r>
              <a:rPr lang="ko-KR" altLang="en-US" sz="1600" b="1" dirty="0" smtClean="0">
                <a:latin typeface="+mn-ea"/>
              </a:rPr>
              <a:t> </a:t>
            </a:r>
            <a:endParaRPr lang="en-US" altLang="ko-KR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8036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원통 3"/>
          <p:cNvSpPr/>
          <p:nvPr/>
        </p:nvSpPr>
        <p:spPr>
          <a:xfrm>
            <a:off x="2699793" y="2699094"/>
            <a:ext cx="288031" cy="2731322"/>
          </a:xfrm>
          <a:prstGeom prst="can">
            <a:avLst/>
          </a:prstGeom>
          <a:solidFill>
            <a:schemeClr val="tx1">
              <a:lumMod val="50000"/>
              <a:lumOff val="50000"/>
              <a:alpha val="7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5</a:t>
            </a:fld>
            <a:endParaRPr lang="ko-KR" altLang="en-US" dirty="0"/>
          </a:p>
        </p:txBody>
      </p:sp>
      <p:grpSp>
        <p:nvGrpSpPr>
          <p:cNvPr id="17" name="그룹 16"/>
          <p:cNvGrpSpPr/>
          <p:nvPr/>
        </p:nvGrpSpPr>
        <p:grpSpPr>
          <a:xfrm>
            <a:off x="4211960" y="2046040"/>
            <a:ext cx="3024336" cy="3846621"/>
            <a:chOff x="4211960" y="1844824"/>
            <a:chExt cx="3024336" cy="3846621"/>
          </a:xfrm>
        </p:grpSpPr>
        <p:grpSp>
          <p:nvGrpSpPr>
            <p:cNvPr id="2" name="그룹 1"/>
            <p:cNvGrpSpPr/>
            <p:nvPr/>
          </p:nvGrpSpPr>
          <p:grpSpPr>
            <a:xfrm>
              <a:off x="4211960" y="1844824"/>
              <a:ext cx="3024336" cy="3444683"/>
              <a:chOff x="4139952" y="1196752"/>
              <a:chExt cx="3960440" cy="4608512"/>
            </a:xfrm>
          </p:grpSpPr>
          <p:grpSp>
            <p:nvGrpSpPr>
              <p:cNvPr id="6" name="그룹 5"/>
              <p:cNvGrpSpPr/>
              <p:nvPr/>
            </p:nvGrpSpPr>
            <p:grpSpPr>
              <a:xfrm>
                <a:off x="4139952" y="1196752"/>
                <a:ext cx="3960440" cy="2016224"/>
                <a:chOff x="4499992" y="1052736"/>
                <a:chExt cx="3960440" cy="2160240"/>
              </a:xfrm>
              <a:scene3d>
                <a:camera prst="perspectiveRelaxed">
                  <a:rot lat="19173601" lon="0" rev="0"/>
                </a:camera>
                <a:lightRig rig="threePt" dir="t"/>
              </a:scene3d>
            </p:grpSpPr>
            <p:sp>
              <p:nvSpPr>
                <p:cNvPr id="7" name="이등변 삼각형 6"/>
                <p:cNvSpPr/>
                <p:nvPr/>
              </p:nvSpPr>
              <p:spPr>
                <a:xfrm>
                  <a:off x="4499992" y="1052736"/>
                  <a:ext cx="3960440" cy="1872208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" name="타원 7"/>
                <p:cNvSpPr/>
                <p:nvPr/>
              </p:nvSpPr>
              <p:spPr>
                <a:xfrm>
                  <a:off x="4499992" y="2636912"/>
                  <a:ext cx="3960440" cy="5760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9" name="원통 8"/>
              <p:cNvSpPr/>
              <p:nvPr/>
            </p:nvSpPr>
            <p:spPr>
              <a:xfrm>
                <a:off x="6012162" y="2920143"/>
                <a:ext cx="216022" cy="2702702"/>
              </a:xfrm>
              <a:prstGeom prst="can">
                <a:avLst/>
              </a:prstGeom>
              <a:solidFill>
                <a:schemeClr val="tx1">
                  <a:lumMod val="50000"/>
                  <a:lumOff val="50000"/>
                  <a:alpha val="79000"/>
                </a:schemeClr>
              </a:solidFill>
              <a:ln>
                <a:solidFill>
                  <a:schemeClr val="tx1"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타원 9"/>
              <p:cNvSpPr/>
              <p:nvPr/>
            </p:nvSpPr>
            <p:spPr>
              <a:xfrm>
                <a:off x="4283968" y="5334812"/>
                <a:ext cx="3672408" cy="470452"/>
              </a:xfrm>
              <a:prstGeom prst="ellipse">
                <a:avLst/>
              </a:prstGeom>
              <a:solidFill>
                <a:srgbClr val="FF0000">
                  <a:alpha val="17000"/>
                </a:srgbClr>
              </a:solidFill>
              <a:ln w="158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412544" y="5445224"/>
              <a:ext cx="8237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©</a:t>
              </a:r>
              <a:r>
                <a:rPr lang="ko-KR" altLang="en-US" sz="1000" dirty="0" smtClean="0"/>
                <a:t>서현</a:t>
              </a:r>
              <a:endParaRPr lang="ko-KR" altLang="en-US" sz="1000" dirty="0"/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269" y="404664"/>
            <a:ext cx="2086475" cy="3211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342" y="3616389"/>
            <a:ext cx="2089402" cy="2980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47664" y="76470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기둥 하나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642" y="383179"/>
            <a:ext cx="2836503" cy="167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763688" y="126876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600" dirty="0" smtClean="0"/>
              <a:t>하나의 기둥이 상징 하는 것은</a:t>
            </a:r>
            <a:r>
              <a:rPr lang="en-US" altLang="ko-KR" sz="1600" dirty="0" smtClean="0"/>
              <a:t>?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ko-KR" altLang="en-US" sz="1600" dirty="0" smtClean="0"/>
              <a:t>기둥 하나로 건축물을 만들 수 있을까</a:t>
            </a:r>
            <a:r>
              <a:rPr lang="en-US" altLang="ko-KR" sz="1600" dirty="0" smtClean="0"/>
              <a:t>?</a:t>
            </a:r>
            <a:endParaRPr lang="ko-KR" altLang="en-US" sz="1600" dirty="0"/>
          </a:p>
        </p:txBody>
      </p:sp>
      <p:sp>
        <p:nvSpPr>
          <p:cNvPr id="16" name="오른쪽 화살표 15"/>
          <p:cNvSpPr/>
          <p:nvPr/>
        </p:nvSpPr>
        <p:spPr>
          <a:xfrm>
            <a:off x="3491880" y="3846241"/>
            <a:ext cx="504056" cy="315036"/>
          </a:xfrm>
          <a:prstGeom prst="rightArrow">
            <a:avLst/>
          </a:prstGeom>
          <a:solidFill>
            <a:schemeClr val="accent1">
              <a:alpha val="43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연결선 17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96336" y="188640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/>
              <a:t>건축학개론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94049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" decel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5" grpId="0"/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59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1743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농협축산정보센터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(livestock.nonghyup.com)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73" y="908720"/>
            <a:ext cx="7487097" cy="576064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직사각형 2"/>
          <p:cNvSpPr/>
          <p:nvPr/>
        </p:nvSpPr>
        <p:spPr>
          <a:xfrm>
            <a:off x="4572000" y="1484784"/>
            <a:ext cx="684076" cy="122413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86786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"/>
          <a:stretch/>
        </p:blipFill>
        <p:spPr>
          <a:xfrm>
            <a:off x="611560" y="897983"/>
            <a:ext cx="7535407" cy="57713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60</a:t>
            </a:fld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96336" y="188640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표준설계도</a:t>
            </a:r>
            <a:endParaRPr lang="ko-KR" altLang="en-US" sz="1050" dirty="0"/>
          </a:p>
        </p:txBody>
      </p:sp>
      <p:sp>
        <p:nvSpPr>
          <p:cNvPr id="8" name="직사각형 7"/>
          <p:cNvSpPr/>
          <p:nvPr/>
        </p:nvSpPr>
        <p:spPr>
          <a:xfrm>
            <a:off x="2555775" y="1772816"/>
            <a:ext cx="4896545" cy="396044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27584" y="41743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농협축산정보센터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(livestock.nonghyup.com)</a:t>
            </a:r>
          </a:p>
        </p:txBody>
      </p:sp>
    </p:spTree>
    <p:extLst>
      <p:ext uri="{BB962C8B-B14F-4D97-AF65-F5344CB8AC3E}">
        <p14:creationId xmlns:p14="http://schemas.microsoft.com/office/powerpoint/2010/main" val="414291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61</a:t>
            </a:fld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2060848"/>
            <a:ext cx="73448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500" spc="300" dirty="0" smtClean="0"/>
              <a:t> </a:t>
            </a:r>
            <a:r>
              <a:rPr lang="en-US" altLang="ko-KR" sz="1500" spc="300" dirty="0" smtClean="0"/>
              <a:t>&lt;</a:t>
            </a:r>
            <a:r>
              <a:rPr lang="ko-KR" altLang="en-US" sz="1500" spc="300" dirty="0" smtClean="0"/>
              <a:t>참고문헌</a:t>
            </a:r>
            <a:r>
              <a:rPr lang="en-US" altLang="ko-KR" sz="1500" spc="300" dirty="0" smtClean="0"/>
              <a:t>&gt;</a:t>
            </a:r>
            <a:endParaRPr lang="ko-KR" altLang="en-US" sz="1500" spc="300" dirty="0"/>
          </a:p>
          <a:p>
            <a:pPr fontAlgn="base"/>
            <a:r>
              <a:rPr lang="en-US" altLang="ko-KR" sz="1500" spc="300" dirty="0" smtClean="0"/>
              <a:t>-</a:t>
            </a:r>
            <a:r>
              <a:rPr lang="ko-KR" altLang="en-US" sz="1500" spc="300" dirty="0"/>
              <a:t>최찬환 외</a:t>
            </a:r>
            <a:r>
              <a:rPr lang="en-US" altLang="ko-KR" sz="1500" spc="300" dirty="0"/>
              <a:t>, ‘</a:t>
            </a:r>
            <a:r>
              <a:rPr lang="ko-KR" altLang="en-US" sz="1500" spc="300" dirty="0"/>
              <a:t>건축법규해설’</a:t>
            </a:r>
            <a:r>
              <a:rPr lang="en-US" altLang="ko-KR" sz="1500" spc="300" dirty="0"/>
              <a:t>, </a:t>
            </a:r>
            <a:r>
              <a:rPr lang="ko-KR" altLang="en-US" sz="1500" spc="300" dirty="0" err="1"/>
              <a:t>세진사</a:t>
            </a:r>
            <a:r>
              <a:rPr lang="en-US" altLang="ko-KR" sz="1500" spc="300" dirty="0"/>
              <a:t>, </a:t>
            </a:r>
            <a:r>
              <a:rPr lang="en-US" altLang="ko-KR" sz="1500" spc="300" dirty="0" smtClean="0"/>
              <a:t>2017.</a:t>
            </a:r>
            <a:endParaRPr lang="ko-KR" altLang="en-US" sz="1500" spc="300" dirty="0"/>
          </a:p>
          <a:p>
            <a:pPr fontAlgn="base"/>
            <a:r>
              <a:rPr lang="en-US" altLang="ko-KR" sz="1500" spc="300" dirty="0" smtClean="0"/>
              <a:t>-</a:t>
            </a:r>
            <a:r>
              <a:rPr lang="ko-KR" altLang="en-US" sz="1500" spc="300" dirty="0"/>
              <a:t>법제처 국가법령정보센터</a:t>
            </a:r>
            <a:r>
              <a:rPr lang="en-US" altLang="ko-KR" sz="1500" spc="300" dirty="0"/>
              <a:t>, </a:t>
            </a:r>
            <a:r>
              <a:rPr lang="en-US" altLang="ko-KR" sz="1500" u="sng" spc="300" dirty="0">
                <a:hlinkClick r:id="rId2" action="ppaction://hlinkfile"/>
              </a:rPr>
              <a:t>www.law.go.kr</a:t>
            </a:r>
            <a:endParaRPr lang="ko-KR" altLang="en-US" sz="1500" spc="300" dirty="0"/>
          </a:p>
          <a:p>
            <a:pPr fontAlgn="base"/>
            <a:r>
              <a:rPr lang="en-US" altLang="ko-KR" sz="1500" spc="300" dirty="0"/>
              <a:t>-</a:t>
            </a:r>
            <a:r>
              <a:rPr lang="ko-KR" altLang="en-US" sz="1500" spc="300" dirty="0" err="1"/>
              <a:t>농림축산식품부</a:t>
            </a:r>
            <a:r>
              <a:rPr lang="en-US" altLang="ko-KR" sz="1500" spc="300" dirty="0"/>
              <a:t>, </a:t>
            </a:r>
            <a:r>
              <a:rPr lang="ko-KR" altLang="en-US" sz="1500" spc="300" dirty="0"/>
              <a:t>농협중앙회</a:t>
            </a:r>
            <a:r>
              <a:rPr lang="en-US" altLang="ko-KR" sz="1500" spc="300" dirty="0"/>
              <a:t>, ‘2008</a:t>
            </a:r>
            <a:r>
              <a:rPr lang="ko-KR" altLang="en-US" sz="1500" spc="300" dirty="0"/>
              <a:t>년 </a:t>
            </a:r>
            <a:r>
              <a:rPr lang="ko-KR" altLang="en-US" sz="1500" spc="300" dirty="0" smtClean="0"/>
              <a:t>축사표준설계도</a:t>
            </a:r>
            <a:r>
              <a:rPr lang="en-US" altLang="ko-KR" sz="1500" spc="300" dirty="0" smtClean="0"/>
              <a:t>’, 2008.</a:t>
            </a:r>
            <a:endParaRPr lang="ko-KR" altLang="en-US" sz="1500" spc="300" dirty="0"/>
          </a:p>
          <a:p>
            <a:pPr fontAlgn="base"/>
            <a:r>
              <a:rPr lang="en-US" altLang="ko-KR" sz="1500" spc="300" dirty="0"/>
              <a:t>-(</a:t>
            </a:r>
            <a:r>
              <a:rPr lang="ko-KR" altLang="en-US" sz="1500" spc="300" dirty="0"/>
              <a:t>사</a:t>
            </a:r>
            <a:r>
              <a:rPr lang="en-US" altLang="ko-KR" sz="1500" spc="300" dirty="0"/>
              <a:t>)</a:t>
            </a:r>
            <a:r>
              <a:rPr lang="ko-KR" altLang="en-US" sz="1500" spc="300" dirty="0"/>
              <a:t>축산컨설팅협회</a:t>
            </a:r>
            <a:r>
              <a:rPr lang="en-US" altLang="ko-KR" sz="1500" spc="300" dirty="0"/>
              <a:t>, ‘</a:t>
            </a:r>
            <a:r>
              <a:rPr lang="ko-KR" altLang="en-US" sz="1500" spc="300" dirty="0"/>
              <a:t>축사실태조사 연구분석’</a:t>
            </a:r>
            <a:r>
              <a:rPr lang="en-US" altLang="ko-KR" sz="1500" spc="300" dirty="0"/>
              <a:t>, 2014.</a:t>
            </a:r>
            <a:endParaRPr lang="ko-KR" altLang="en-US" sz="1500" spc="300" dirty="0"/>
          </a:p>
          <a:p>
            <a:pPr fontAlgn="base"/>
            <a:r>
              <a:rPr lang="en-US" altLang="ko-KR" sz="1500" spc="300" dirty="0" smtClean="0"/>
              <a:t>-</a:t>
            </a:r>
            <a:r>
              <a:rPr lang="ko-KR" altLang="en-US" sz="1500" spc="300" dirty="0" smtClean="0"/>
              <a:t>원유석 </a:t>
            </a:r>
            <a:r>
              <a:rPr lang="ko-KR" altLang="en-US" sz="1500" spc="300" dirty="0"/>
              <a:t>외</a:t>
            </a:r>
            <a:r>
              <a:rPr lang="en-US" altLang="ko-KR" sz="1500" spc="300" dirty="0"/>
              <a:t>, </a:t>
            </a:r>
            <a:r>
              <a:rPr lang="en-US" altLang="ko-KR" sz="1500" spc="300" dirty="0" smtClean="0"/>
              <a:t>‘</a:t>
            </a:r>
            <a:r>
              <a:rPr lang="ko-KR" altLang="en-US" sz="1500" spc="300" dirty="0" smtClean="0"/>
              <a:t>한우사육의 정석</a:t>
            </a:r>
            <a:r>
              <a:rPr lang="en-US" altLang="ko-KR" sz="1500" spc="300" dirty="0" smtClean="0"/>
              <a:t>-</a:t>
            </a:r>
            <a:r>
              <a:rPr lang="ko-KR" altLang="en-US" sz="1500" spc="300" dirty="0" smtClean="0"/>
              <a:t>한우야 놀자’</a:t>
            </a:r>
            <a:r>
              <a:rPr lang="en-US" altLang="ko-KR" sz="1500" spc="300" dirty="0"/>
              <a:t>, </a:t>
            </a:r>
            <a:r>
              <a:rPr lang="ko-KR" altLang="en-US" sz="1500" spc="300" dirty="0" smtClean="0"/>
              <a:t>축산신문</a:t>
            </a:r>
            <a:r>
              <a:rPr lang="en-US" altLang="ko-KR" sz="1500" spc="300" dirty="0" smtClean="0"/>
              <a:t>, 2016.</a:t>
            </a:r>
            <a:endParaRPr lang="ko-KR" altLang="en-US" sz="1500" spc="300" dirty="0"/>
          </a:p>
          <a:p>
            <a:pPr fontAlgn="base"/>
            <a:r>
              <a:rPr lang="en-US" altLang="ko-KR" sz="1500" spc="300" dirty="0"/>
              <a:t>-</a:t>
            </a:r>
            <a:r>
              <a:rPr lang="ko-KR" altLang="en-US" sz="1500" spc="300" dirty="0"/>
              <a:t>송준익</a:t>
            </a:r>
            <a:r>
              <a:rPr lang="en-US" altLang="ko-KR" sz="1500" spc="300" dirty="0"/>
              <a:t>, ‘</a:t>
            </a:r>
            <a:r>
              <a:rPr lang="ko-KR" altLang="en-US" sz="1500" spc="300" dirty="0"/>
              <a:t>우사 환기 및 시설 개선점’</a:t>
            </a:r>
            <a:r>
              <a:rPr lang="en-US" altLang="ko-KR" sz="1500" spc="300" dirty="0"/>
              <a:t>, </a:t>
            </a:r>
            <a:r>
              <a:rPr lang="en-US" altLang="ko-KR" sz="1500" spc="300" dirty="0" smtClean="0"/>
              <a:t>2016.</a:t>
            </a:r>
          </a:p>
          <a:p>
            <a:pPr fontAlgn="base"/>
            <a:r>
              <a:rPr lang="en-US" altLang="ko-KR" sz="1500" spc="300" dirty="0" smtClean="0"/>
              <a:t>-</a:t>
            </a:r>
            <a:r>
              <a:rPr lang="ko-KR" altLang="en-US" sz="1500" spc="300" dirty="0" err="1" smtClean="0"/>
              <a:t>농림축산식품부</a:t>
            </a:r>
            <a:r>
              <a:rPr lang="en-US" altLang="ko-KR" sz="1500" spc="300" dirty="0" smtClean="0"/>
              <a:t>,</a:t>
            </a:r>
            <a:r>
              <a:rPr lang="ko-KR" altLang="en-US" sz="1500" spc="300" dirty="0" smtClean="0"/>
              <a:t>환경부</a:t>
            </a:r>
            <a:r>
              <a:rPr lang="en-US" altLang="ko-KR" sz="1500" spc="300" dirty="0" smtClean="0"/>
              <a:t>,</a:t>
            </a:r>
            <a:r>
              <a:rPr lang="ko-KR" altLang="en-US" sz="1500" spc="300" dirty="0" smtClean="0"/>
              <a:t>국토교통부</a:t>
            </a:r>
            <a:r>
              <a:rPr lang="en-US" altLang="ko-KR" sz="1500" spc="300" dirty="0" smtClean="0"/>
              <a:t>, </a:t>
            </a:r>
            <a:r>
              <a:rPr lang="ko-KR" altLang="en-US" sz="1500" dirty="0"/>
              <a:t>‘무허가 축사 개선 세부실시요령’</a:t>
            </a:r>
            <a:r>
              <a:rPr lang="en-US" altLang="ko-KR" sz="1500" dirty="0"/>
              <a:t>, </a:t>
            </a:r>
            <a:r>
              <a:rPr lang="en-US" altLang="ko-KR" sz="1500" dirty="0" smtClean="0"/>
              <a:t>2015.</a:t>
            </a:r>
            <a:endParaRPr lang="ko-KR" altLang="en-US" sz="1500" dirty="0"/>
          </a:p>
          <a:p>
            <a:pPr fontAlgn="base"/>
            <a:r>
              <a:rPr lang="en-US" altLang="ko-KR" sz="1500" spc="300" dirty="0"/>
              <a:t>-</a:t>
            </a:r>
            <a:r>
              <a:rPr lang="ko-KR" altLang="en-US" sz="1500" spc="300" dirty="0"/>
              <a:t>서현</a:t>
            </a:r>
            <a:r>
              <a:rPr lang="en-US" altLang="ko-KR" sz="1500" spc="300" dirty="0"/>
              <a:t>, ‘</a:t>
            </a:r>
            <a:r>
              <a:rPr lang="ko-KR" altLang="en-US" sz="1500" spc="300" dirty="0"/>
              <a:t>사라진 건축의 그림자’</a:t>
            </a:r>
            <a:r>
              <a:rPr lang="en-US" altLang="ko-KR" sz="1500" spc="300" dirty="0"/>
              <a:t>, </a:t>
            </a:r>
            <a:r>
              <a:rPr lang="ko-KR" altLang="en-US" sz="1500" spc="300" dirty="0" err="1"/>
              <a:t>효형출판</a:t>
            </a:r>
            <a:r>
              <a:rPr lang="en-US" altLang="ko-KR" sz="1500" spc="300" dirty="0"/>
              <a:t>, 2012.</a:t>
            </a:r>
            <a:endParaRPr lang="ko-KR" altLang="en-US" sz="1500" spc="300" dirty="0"/>
          </a:p>
          <a:p>
            <a:pPr fontAlgn="base"/>
            <a:endParaRPr lang="ko-KR" altLang="en-US" sz="1500" spc="3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684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2479973" y="2636910"/>
            <a:ext cx="1659979" cy="2736304"/>
            <a:chOff x="4036440" y="2913742"/>
            <a:chExt cx="1971228" cy="2675498"/>
          </a:xfrm>
        </p:grpSpPr>
        <p:sp>
          <p:nvSpPr>
            <p:cNvPr id="2" name="원통 1"/>
            <p:cNvSpPr/>
            <p:nvPr/>
          </p:nvSpPr>
          <p:spPr>
            <a:xfrm>
              <a:off x="4036440" y="2913742"/>
              <a:ext cx="342039" cy="2675497"/>
            </a:xfrm>
            <a:prstGeom prst="can">
              <a:avLst/>
            </a:prstGeom>
            <a:solidFill>
              <a:schemeClr val="tx1">
                <a:lumMod val="50000"/>
                <a:lumOff val="50000"/>
                <a:alpha val="79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원통 2"/>
            <p:cNvSpPr/>
            <p:nvPr/>
          </p:nvSpPr>
          <p:spPr>
            <a:xfrm>
              <a:off x="5661129" y="2913742"/>
              <a:ext cx="346539" cy="2675498"/>
            </a:xfrm>
            <a:prstGeom prst="can">
              <a:avLst/>
            </a:prstGeom>
            <a:solidFill>
              <a:schemeClr val="tx1">
                <a:lumMod val="50000"/>
                <a:lumOff val="50000"/>
                <a:alpha val="79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6</a:t>
            </a:fld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87" y="613663"/>
            <a:ext cx="1973241" cy="2906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547664" y="76470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기둥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두울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.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57" y="3573016"/>
            <a:ext cx="197487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그룹 8"/>
          <p:cNvGrpSpPr/>
          <p:nvPr/>
        </p:nvGrpSpPr>
        <p:grpSpPr>
          <a:xfrm>
            <a:off x="5004048" y="2315052"/>
            <a:ext cx="3240360" cy="3131761"/>
            <a:chOff x="2123728" y="1340768"/>
            <a:chExt cx="4680520" cy="4606579"/>
          </a:xfrm>
        </p:grpSpPr>
        <p:grpSp>
          <p:nvGrpSpPr>
            <p:cNvPr id="10" name="그룹 9"/>
            <p:cNvGrpSpPr/>
            <p:nvPr/>
          </p:nvGrpSpPr>
          <p:grpSpPr>
            <a:xfrm>
              <a:off x="2123728" y="1340768"/>
              <a:ext cx="4680520" cy="1440160"/>
              <a:chOff x="4499992" y="1052736"/>
              <a:chExt cx="3960440" cy="2160240"/>
            </a:xfrm>
            <a:scene3d>
              <a:camera prst="perspectiveRelaxed">
                <a:rot lat="1199991" lon="0" rev="0"/>
              </a:camera>
              <a:lightRig rig="threePt" dir="t"/>
            </a:scene3d>
          </p:grpSpPr>
          <p:sp>
            <p:nvSpPr>
              <p:cNvPr id="16" name="이등변 삼각형 15"/>
              <p:cNvSpPr/>
              <p:nvPr/>
            </p:nvSpPr>
            <p:spPr>
              <a:xfrm>
                <a:off x="4499992" y="1052736"/>
                <a:ext cx="3960440" cy="187220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타원 16"/>
              <p:cNvSpPr/>
              <p:nvPr/>
            </p:nvSpPr>
            <p:spPr>
              <a:xfrm>
                <a:off x="4499992" y="2636912"/>
                <a:ext cx="3960440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" name="그룹 10"/>
            <p:cNvGrpSpPr/>
            <p:nvPr/>
          </p:nvGrpSpPr>
          <p:grpSpPr>
            <a:xfrm>
              <a:off x="3059832" y="2569704"/>
              <a:ext cx="2880321" cy="2803513"/>
              <a:chOff x="2904294" y="2420888"/>
              <a:chExt cx="3283567" cy="3013549"/>
            </a:xfrm>
          </p:grpSpPr>
          <p:sp>
            <p:nvSpPr>
              <p:cNvPr id="14" name="원통 13"/>
              <p:cNvSpPr/>
              <p:nvPr/>
            </p:nvSpPr>
            <p:spPr>
              <a:xfrm>
                <a:off x="2904294" y="2420888"/>
                <a:ext cx="246267" cy="3013549"/>
              </a:xfrm>
              <a:prstGeom prst="can">
                <a:avLst/>
              </a:prstGeom>
              <a:solidFill>
                <a:schemeClr val="tx1">
                  <a:lumMod val="50000"/>
                  <a:lumOff val="50000"/>
                  <a:alpha val="79000"/>
                </a:schemeClr>
              </a:solidFill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원통 14"/>
              <p:cNvSpPr/>
              <p:nvPr/>
            </p:nvSpPr>
            <p:spPr>
              <a:xfrm>
                <a:off x="5941592" y="2420889"/>
                <a:ext cx="246269" cy="3013548"/>
              </a:xfrm>
              <a:prstGeom prst="can">
                <a:avLst/>
              </a:prstGeom>
              <a:solidFill>
                <a:schemeClr val="tx1">
                  <a:lumMod val="50000"/>
                  <a:lumOff val="50000"/>
                  <a:alpha val="79000"/>
                </a:schemeClr>
              </a:solidFill>
              <a:ln>
                <a:solidFill>
                  <a:schemeClr val="tx1">
                    <a:alpha val="4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" name="타원 11"/>
            <p:cNvSpPr/>
            <p:nvPr/>
          </p:nvSpPr>
          <p:spPr>
            <a:xfrm>
              <a:off x="2267744" y="5085184"/>
              <a:ext cx="4464496" cy="528059"/>
            </a:xfrm>
            <a:prstGeom prst="ellipse">
              <a:avLst/>
            </a:prstGeom>
            <a:solidFill>
              <a:srgbClr val="FF0000">
                <a:alpha val="19000"/>
              </a:srgbClr>
            </a:solidFill>
            <a:ln w="158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17046" y="5585175"/>
              <a:ext cx="967768" cy="36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©</a:t>
              </a:r>
              <a:r>
                <a:rPr lang="ko-KR" altLang="en-US" sz="1000" dirty="0" smtClean="0"/>
                <a:t>서현</a:t>
              </a:r>
              <a:endParaRPr lang="ko-KR" altLang="en-US" sz="10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835696" y="126876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ko-KR" altLang="en-US" sz="1600" dirty="0" err="1" smtClean="0"/>
              <a:t>두개의</a:t>
            </a:r>
            <a:r>
              <a:rPr lang="ko-KR" altLang="en-US" sz="1600" dirty="0" smtClean="0"/>
              <a:t> 기둥이 상징 하는 것은</a:t>
            </a:r>
            <a:r>
              <a:rPr lang="en-US" altLang="ko-KR" sz="1600" dirty="0" smtClean="0"/>
              <a:t>?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ko-KR" altLang="en-US" sz="1600" dirty="0" smtClean="0"/>
              <a:t>기둥 </a:t>
            </a:r>
            <a:r>
              <a:rPr lang="ko-KR" altLang="en-US" sz="1600" dirty="0" err="1" smtClean="0"/>
              <a:t>두개로</a:t>
            </a:r>
            <a:r>
              <a:rPr lang="ko-KR" altLang="en-US" sz="1600" dirty="0" smtClean="0"/>
              <a:t> 지붕을 만들 수 있을까</a:t>
            </a:r>
            <a:r>
              <a:rPr lang="en-US" altLang="ko-KR" sz="1600" dirty="0" smtClean="0"/>
              <a:t>?</a:t>
            </a:r>
            <a:endParaRPr lang="ko-KR" altLang="en-US" sz="1600" dirty="0"/>
          </a:p>
        </p:txBody>
      </p:sp>
      <p:sp>
        <p:nvSpPr>
          <p:cNvPr id="19" name="오른쪽 화살표 18"/>
          <p:cNvSpPr/>
          <p:nvPr/>
        </p:nvSpPr>
        <p:spPr>
          <a:xfrm>
            <a:off x="4390016" y="3645025"/>
            <a:ext cx="542024" cy="338766"/>
          </a:xfrm>
          <a:prstGeom prst="rightArrow">
            <a:avLst/>
          </a:prstGeom>
          <a:solidFill>
            <a:schemeClr val="accent1">
              <a:alpha val="43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연결선 19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96336" y="188640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/>
              <a:t>건축학개론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9840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55576" y="2348880"/>
            <a:ext cx="3254761" cy="3240360"/>
            <a:chOff x="2051720" y="1268760"/>
            <a:chExt cx="4680520" cy="4320480"/>
          </a:xfrm>
        </p:grpSpPr>
        <p:sp>
          <p:nvSpPr>
            <p:cNvPr id="10" name="자유형 9"/>
            <p:cNvSpPr/>
            <p:nvPr/>
          </p:nvSpPr>
          <p:spPr>
            <a:xfrm>
              <a:off x="2771800" y="4442995"/>
              <a:ext cx="3461657" cy="1146245"/>
            </a:xfrm>
            <a:custGeom>
              <a:avLst/>
              <a:gdLst>
                <a:gd name="connsiteX0" fmla="*/ 1614195 w 3461657"/>
                <a:gd name="connsiteY0" fmla="*/ 0 h 1362269"/>
                <a:gd name="connsiteX1" fmla="*/ 0 w 3461657"/>
                <a:gd name="connsiteY1" fmla="*/ 1352939 h 1362269"/>
                <a:gd name="connsiteX2" fmla="*/ 3461657 w 3461657"/>
                <a:gd name="connsiteY2" fmla="*/ 1362269 h 1362269"/>
                <a:gd name="connsiteX3" fmla="*/ 1614195 w 3461657"/>
                <a:gd name="connsiteY3" fmla="*/ 0 h 1362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1657" h="1362269">
                  <a:moveTo>
                    <a:pt x="1614195" y="0"/>
                  </a:moveTo>
                  <a:lnTo>
                    <a:pt x="0" y="1352939"/>
                  </a:lnTo>
                  <a:lnTo>
                    <a:pt x="3461657" y="1362269"/>
                  </a:lnTo>
                  <a:lnTo>
                    <a:pt x="1614195" y="0"/>
                  </a:lnTo>
                  <a:close/>
                </a:path>
              </a:pathLst>
            </a:custGeom>
            <a:solidFill>
              <a:srgbClr val="FF0000">
                <a:alpha val="18000"/>
              </a:srgbClr>
            </a:solidFill>
            <a:ln w="158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원통 3"/>
            <p:cNvSpPr/>
            <p:nvPr/>
          </p:nvSpPr>
          <p:spPr>
            <a:xfrm>
              <a:off x="6012160" y="2780928"/>
              <a:ext cx="216024" cy="2808312"/>
            </a:xfrm>
            <a:prstGeom prst="can">
              <a:avLst/>
            </a:prstGeom>
            <a:solidFill>
              <a:schemeClr val="tx1">
                <a:lumMod val="50000"/>
                <a:lumOff val="50000"/>
                <a:alpha val="79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원통 4"/>
            <p:cNvSpPr/>
            <p:nvPr/>
          </p:nvSpPr>
          <p:spPr>
            <a:xfrm>
              <a:off x="4319972" y="2641712"/>
              <a:ext cx="182656" cy="1867407"/>
            </a:xfrm>
            <a:prstGeom prst="can">
              <a:avLst/>
            </a:prstGeom>
            <a:solidFill>
              <a:schemeClr val="tx1">
                <a:lumMod val="50000"/>
                <a:lumOff val="50000"/>
                <a:alpha val="79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원통 2"/>
            <p:cNvSpPr/>
            <p:nvPr/>
          </p:nvSpPr>
          <p:spPr>
            <a:xfrm>
              <a:off x="2627784" y="2852936"/>
              <a:ext cx="216024" cy="2736304"/>
            </a:xfrm>
            <a:prstGeom prst="can">
              <a:avLst/>
            </a:prstGeom>
            <a:solidFill>
              <a:schemeClr val="tx1">
                <a:lumMod val="50000"/>
                <a:lumOff val="50000"/>
                <a:alpha val="79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2051720" y="1268760"/>
              <a:ext cx="4680520" cy="1872208"/>
              <a:chOff x="4499992" y="1052736"/>
              <a:chExt cx="3960440" cy="2160240"/>
            </a:xfrm>
            <a:scene3d>
              <a:camera prst="perspectiveRelaxed">
                <a:rot lat="2099991" lon="0" rev="0"/>
              </a:camera>
              <a:lightRig rig="threePt" dir="t"/>
            </a:scene3d>
          </p:grpSpPr>
          <p:sp>
            <p:nvSpPr>
              <p:cNvPr id="7" name="이등변 삼각형 6"/>
              <p:cNvSpPr/>
              <p:nvPr/>
            </p:nvSpPr>
            <p:spPr>
              <a:xfrm>
                <a:off x="4499992" y="1052736"/>
                <a:ext cx="3960440" cy="187220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타원 7"/>
              <p:cNvSpPr/>
              <p:nvPr/>
            </p:nvSpPr>
            <p:spPr>
              <a:xfrm>
                <a:off x="4499992" y="2636912"/>
                <a:ext cx="3960440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76470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기둥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세엣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. .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412776"/>
            <a:ext cx="3095924" cy="462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907704" y="126876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ko-KR" altLang="en-US" sz="1600" dirty="0" smtClean="0"/>
              <a:t>기둥 </a:t>
            </a:r>
            <a:r>
              <a:rPr lang="ko-KR" altLang="en-US" sz="1600" dirty="0" err="1" smtClean="0"/>
              <a:t>세개로</a:t>
            </a:r>
            <a:r>
              <a:rPr lang="ko-KR" altLang="en-US" sz="1600" dirty="0" smtClean="0"/>
              <a:t> 공간을 만들면</a:t>
            </a:r>
            <a:r>
              <a:rPr lang="en-US" altLang="ko-KR" sz="1600" dirty="0" smtClean="0"/>
              <a:t>?</a:t>
            </a:r>
            <a:endParaRPr lang="ko-KR" altLang="en-US" sz="1600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96336" y="188640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/>
              <a:t>건축학개론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9426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539552" y="1479266"/>
            <a:ext cx="2880320" cy="3029854"/>
            <a:chOff x="2483768" y="1970980"/>
            <a:chExt cx="4104456" cy="3888644"/>
          </a:xfrm>
        </p:grpSpPr>
        <p:sp>
          <p:nvSpPr>
            <p:cNvPr id="8" name="자유형 7"/>
            <p:cNvSpPr/>
            <p:nvPr/>
          </p:nvSpPr>
          <p:spPr>
            <a:xfrm>
              <a:off x="2649894" y="4058816"/>
              <a:ext cx="3825551" cy="1800808"/>
            </a:xfrm>
            <a:custGeom>
              <a:avLst/>
              <a:gdLst>
                <a:gd name="connsiteX0" fmla="*/ 1502228 w 3825551"/>
                <a:gd name="connsiteY0" fmla="*/ 0 h 1800808"/>
                <a:gd name="connsiteX1" fmla="*/ 0 w 3825551"/>
                <a:gd name="connsiteY1" fmla="*/ 1082351 h 1800808"/>
                <a:gd name="connsiteX2" fmla="*/ 2584579 w 3825551"/>
                <a:gd name="connsiteY2" fmla="*/ 1800808 h 1800808"/>
                <a:gd name="connsiteX3" fmla="*/ 3825551 w 3825551"/>
                <a:gd name="connsiteY3" fmla="*/ 513184 h 1800808"/>
                <a:gd name="connsiteX4" fmla="*/ 1502228 w 3825551"/>
                <a:gd name="connsiteY4" fmla="*/ 0 h 180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5551" h="1800808">
                  <a:moveTo>
                    <a:pt x="1502228" y="0"/>
                  </a:moveTo>
                  <a:lnTo>
                    <a:pt x="0" y="1082351"/>
                  </a:lnTo>
                  <a:lnTo>
                    <a:pt x="2584579" y="1800808"/>
                  </a:lnTo>
                  <a:lnTo>
                    <a:pt x="3825551" y="513184"/>
                  </a:lnTo>
                  <a:lnTo>
                    <a:pt x="1502228" y="0"/>
                  </a:lnTo>
                  <a:close/>
                </a:path>
              </a:pathLst>
            </a:custGeom>
            <a:solidFill>
              <a:srgbClr val="FF0000">
                <a:alpha val="17000"/>
              </a:srgbClr>
            </a:solidFill>
            <a:ln w="158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원통 1"/>
            <p:cNvSpPr/>
            <p:nvPr/>
          </p:nvSpPr>
          <p:spPr>
            <a:xfrm>
              <a:off x="2483768" y="2809826"/>
              <a:ext cx="262987" cy="2347366"/>
            </a:xfrm>
            <a:prstGeom prst="can">
              <a:avLst/>
            </a:prstGeom>
            <a:solidFill>
              <a:schemeClr val="tx1">
                <a:lumMod val="50000"/>
                <a:lumOff val="50000"/>
                <a:alpha val="79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원통 4"/>
            <p:cNvSpPr/>
            <p:nvPr/>
          </p:nvSpPr>
          <p:spPr>
            <a:xfrm>
              <a:off x="5004049" y="3339740"/>
              <a:ext cx="288032" cy="2501530"/>
            </a:xfrm>
            <a:prstGeom prst="can">
              <a:avLst/>
            </a:prstGeom>
            <a:solidFill>
              <a:schemeClr val="tx1">
                <a:lumMod val="50000"/>
                <a:lumOff val="50000"/>
                <a:alpha val="79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원통 5"/>
            <p:cNvSpPr/>
            <p:nvPr/>
          </p:nvSpPr>
          <p:spPr>
            <a:xfrm>
              <a:off x="4067943" y="1970980"/>
              <a:ext cx="262987" cy="2178098"/>
            </a:xfrm>
            <a:prstGeom prst="can">
              <a:avLst/>
            </a:prstGeom>
            <a:solidFill>
              <a:schemeClr val="tx1">
                <a:lumMod val="50000"/>
                <a:lumOff val="50000"/>
                <a:alpha val="79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원통 6"/>
            <p:cNvSpPr/>
            <p:nvPr/>
          </p:nvSpPr>
          <p:spPr>
            <a:xfrm>
              <a:off x="6325237" y="2347735"/>
              <a:ext cx="262987" cy="2233393"/>
            </a:xfrm>
            <a:prstGeom prst="can">
              <a:avLst/>
            </a:prstGeom>
            <a:solidFill>
              <a:schemeClr val="tx1">
                <a:lumMod val="50000"/>
                <a:lumOff val="50000"/>
                <a:alpha val="79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0F993A10-5CCA-44DA-95AB-3B3F21F2DF55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47664" y="76470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기둥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네엣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. . . -&gt;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지붕 만들기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4932040" y="1268760"/>
            <a:ext cx="3240360" cy="2293223"/>
            <a:chOff x="971600" y="1340768"/>
            <a:chExt cx="3396379" cy="237626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600" y="1340768"/>
              <a:ext cx="3396379" cy="237626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323863" y="3356992"/>
              <a:ext cx="972108" cy="30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300" dirty="0" smtClean="0"/>
                <a:t>평지붕</a:t>
              </a:r>
              <a:endParaRPr lang="ko-KR" altLang="en-US" sz="1300" dirty="0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4427512" y="3754556"/>
            <a:ext cx="3960912" cy="2770788"/>
            <a:chOff x="4283496" y="3305765"/>
            <a:chExt cx="3960912" cy="2770788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3496" y="3305765"/>
              <a:ext cx="3259164" cy="277078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40252" y="5672281"/>
              <a:ext cx="9001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300" dirty="0" smtClean="0"/>
                <a:t>모임지붕</a:t>
              </a:r>
              <a:endParaRPr lang="ko-KR" altLang="en-US" sz="13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932040" y="3933056"/>
              <a:ext cx="3312368" cy="261610"/>
              <a:chOff x="4932040" y="3933056"/>
              <a:chExt cx="3312368" cy="26161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7524328" y="3933056"/>
                <a:ext cx="72008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dirty="0" smtClean="0"/>
                  <a:t>모서리</a:t>
                </a:r>
                <a:endParaRPr lang="ko-KR" altLang="en-US" sz="1100" dirty="0"/>
              </a:p>
            </p:txBody>
          </p:sp>
          <p:cxnSp>
            <p:nvCxnSpPr>
              <p:cNvPr id="19" name="직선 연결선 18"/>
              <p:cNvCxnSpPr>
                <a:stCxn id="20" idx="6"/>
              </p:cNvCxnSpPr>
              <p:nvPr/>
            </p:nvCxnSpPr>
            <p:spPr>
              <a:xfrm>
                <a:off x="4989190" y="4048497"/>
                <a:ext cx="2535138" cy="0"/>
              </a:xfrm>
              <a:prstGeom prst="line">
                <a:avLst/>
              </a:pr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순서도: 연결자 19"/>
              <p:cNvSpPr/>
              <p:nvPr/>
            </p:nvSpPr>
            <p:spPr>
              <a:xfrm>
                <a:off x="4932040" y="4019922"/>
                <a:ext cx="57150" cy="5715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순서도: 연결자 20"/>
              <p:cNvSpPr/>
              <p:nvPr/>
            </p:nvSpPr>
            <p:spPr>
              <a:xfrm>
                <a:off x="5724128" y="4005064"/>
                <a:ext cx="57150" cy="5715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순서도: 연결자 21"/>
              <p:cNvSpPr/>
              <p:nvPr/>
            </p:nvSpPr>
            <p:spPr>
              <a:xfrm>
                <a:off x="7035130" y="4019922"/>
                <a:ext cx="57150" cy="5715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23" name="그림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" y="5085184"/>
            <a:ext cx="1918195" cy="1438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164" y="4851758"/>
            <a:ext cx="2419784" cy="1703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1907704" y="126876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ko-KR" altLang="en-US" sz="1600" dirty="0" smtClean="0"/>
              <a:t>기둥 </a:t>
            </a:r>
            <a:r>
              <a:rPr lang="ko-KR" altLang="en-US" sz="1600" dirty="0" err="1" smtClean="0"/>
              <a:t>네개로</a:t>
            </a:r>
            <a:r>
              <a:rPr lang="ko-KR" altLang="en-US" sz="1600" dirty="0" smtClean="0"/>
              <a:t> 공간을 만들어 보자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sp>
        <p:nvSpPr>
          <p:cNvPr id="26" name="오른쪽 화살표 25"/>
          <p:cNvSpPr/>
          <p:nvPr/>
        </p:nvSpPr>
        <p:spPr>
          <a:xfrm>
            <a:off x="3995936" y="2492896"/>
            <a:ext cx="542024" cy="338766"/>
          </a:xfrm>
          <a:prstGeom prst="rightArrow">
            <a:avLst/>
          </a:prstGeom>
          <a:solidFill>
            <a:schemeClr val="accent1">
              <a:alpha val="43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7" name="직선 연결선 26"/>
          <p:cNvCxnSpPr/>
          <p:nvPr/>
        </p:nvCxnSpPr>
        <p:spPr>
          <a:xfrm>
            <a:off x="0" y="404664"/>
            <a:ext cx="84604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596336" y="188640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smtClean="0"/>
              <a:t>건축학개론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62948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근접">
  <a:themeElements>
    <a:clrScheme name="근접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근접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3680</TotalTime>
  <Words>2209</Words>
  <Application>Microsoft Office PowerPoint</Application>
  <PresentationFormat>화면 슬라이드 쇼(4:3)</PresentationFormat>
  <Paragraphs>582</Paragraphs>
  <Slides>62</Slides>
  <Notes>23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62</vt:i4>
      </vt:variant>
    </vt:vector>
  </HeadingPairs>
  <TitlesOfParts>
    <vt:vector size="63" baseType="lpstr">
      <vt:lpstr>근접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정상수</dc:creator>
  <cp:lastModifiedBy>정상수</cp:lastModifiedBy>
  <cp:revision>396</cp:revision>
  <cp:lastPrinted>2016-08-08T09:05:09Z</cp:lastPrinted>
  <dcterms:created xsi:type="dcterms:W3CDTF">2016-07-26T07:54:36Z</dcterms:created>
  <dcterms:modified xsi:type="dcterms:W3CDTF">2017-08-17T07:31:11Z</dcterms:modified>
</cp:coreProperties>
</file>