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xls" ContentType="application/vnd.ms-excel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978" r:id="rId2"/>
    <p:sldMasterId id="2147483992" r:id="rId3"/>
  </p:sldMasterIdLst>
  <p:notesMasterIdLst>
    <p:notesMasterId r:id="rId99"/>
  </p:notesMasterIdLst>
  <p:handoutMasterIdLst>
    <p:handoutMasterId r:id="rId100"/>
  </p:handoutMasterIdLst>
  <p:sldIdLst>
    <p:sldId id="756" r:id="rId4"/>
    <p:sldId id="758" r:id="rId5"/>
    <p:sldId id="983" r:id="rId6"/>
    <p:sldId id="864" r:id="rId7"/>
    <p:sldId id="878" r:id="rId8"/>
    <p:sldId id="879" r:id="rId9"/>
    <p:sldId id="880" r:id="rId10"/>
    <p:sldId id="882" r:id="rId11"/>
    <p:sldId id="883" r:id="rId12"/>
    <p:sldId id="909" r:id="rId13"/>
    <p:sldId id="504" r:id="rId14"/>
    <p:sldId id="884" r:id="rId15"/>
    <p:sldId id="859" r:id="rId16"/>
    <p:sldId id="322" r:id="rId17"/>
    <p:sldId id="912" r:id="rId18"/>
    <p:sldId id="764" r:id="rId19"/>
    <p:sldId id="512" r:id="rId20"/>
    <p:sldId id="903" r:id="rId21"/>
    <p:sldId id="766" r:id="rId22"/>
    <p:sldId id="768" r:id="rId23"/>
    <p:sldId id="991" r:id="rId24"/>
    <p:sldId id="992" r:id="rId25"/>
    <p:sldId id="785" r:id="rId26"/>
    <p:sldId id="865" r:id="rId27"/>
    <p:sldId id="795" r:id="rId28"/>
    <p:sldId id="796" r:id="rId29"/>
    <p:sldId id="797" r:id="rId30"/>
    <p:sldId id="872" r:id="rId31"/>
    <p:sldId id="803" r:id="rId32"/>
    <p:sldId id="816" r:id="rId33"/>
    <p:sldId id="817" r:id="rId34"/>
    <p:sldId id="818" r:id="rId35"/>
    <p:sldId id="819" r:id="rId36"/>
    <p:sldId id="820" r:id="rId37"/>
    <p:sldId id="822" r:id="rId38"/>
    <p:sldId id="824" r:id="rId39"/>
    <p:sldId id="827" r:id="rId40"/>
    <p:sldId id="828" r:id="rId41"/>
    <p:sldId id="829" r:id="rId42"/>
    <p:sldId id="830" r:id="rId43"/>
    <p:sldId id="831" r:id="rId44"/>
    <p:sldId id="832" r:id="rId45"/>
    <p:sldId id="837" r:id="rId46"/>
    <p:sldId id="913" r:id="rId47"/>
    <p:sldId id="380" r:id="rId48"/>
    <p:sldId id="381" r:id="rId49"/>
    <p:sldId id="914" r:id="rId50"/>
    <p:sldId id="915" r:id="rId51"/>
    <p:sldId id="918" r:id="rId52"/>
    <p:sldId id="919" r:id="rId53"/>
    <p:sldId id="920" r:id="rId54"/>
    <p:sldId id="921" r:id="rId55"/>
    <p:sldId id="922" r:id="rId56"/>
    <p:sldId id="923" r:id="rId57"/>
    <p:sldId id="985" r:id="rId58"/>
    <p:sldId id="986" r:id="rId59"/>
    <p:sldId id="987" r:id="rId60"/>
    <p:sldId id="924" r:id="rId61"/>
    <p:sldId id="925" r:id="rId62"/>
    <p:sldId id="929" r:id="rId63"/>
    <p:sldId id="935" r:id="rId64"/>
    <p:sldId id="932" r:id="rId65"/>
    <p:sldId id="934" r:id="rId66"/>
    <p:sldId id="936" r:id="rId67"/>
    <p:sldId id="939" r:id="rId68"/>
    <p:sldId id="940" r:id="rId69"/>
    <p:sldId id="990" r:id="rId70"/>
    <p:sldId id="989" r:id="rId71"/>
    <p:sldId id="988" r:id="rId72"/>
    <p:sldId id="941" r:id="rId73"/>
    <p:sldId id="942" r:id="rId74"/>
    <p:sldId id="943" r:id="rId75"/>
    <p:sldId id="949" r:id="rId76"/>
    <p:sldId id="950" r:id="rId77"/>
    <p:sldId id="957" r:id="rId78"/>
    <p:sldId id="958" r:id="rId79"/>
    <p:sldId id="959" r:id="rId80"/>
    <p:sldId id="960" r:id="rId81"/>
    <p:sldId id="961" r:id="rId82"/>
    <p:sldId id="962" r:id="rId83"/>
    <p:sldId id="963" r:id="rId84"/>
    <p:sldId id="965" r:id="rId85"/>
    <p:sldId id="968" r:id="rId86"/>
    <p:sldId id="969" r:id="rId87"/>
    <p:sldId id="970" r:id="rId88"/>
    <p:sldId id="972" r:id="rId89"/>
    <p:sldId id="973" r:id="rId90"/>
    <p:sldId id="975" r:id="rId91"/>
    <p:sldId id="976" r:id="rId92"/>
    <p:sldId id="977" r:id="rId93"/>
    <p:sldId id="978" r:id="rId94"/>
    <p:sldId id="979" r:id="rId95"/>
    <p:sldId id="980" r:id="rId96"/>
    <p:sldId id="981" r:id="rId97"/>
    <p:sldId id="982" r:id="rId98"/>
  </p:sldIdLst>
  <p:sldSz cx="9144000" cy="6858000" type="screen4x3"/>
  <p:notesSz cx="6788150" cy="9918700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6000" algn="l" defTabSz="914400" rtl="0" eaLnBrk="1" latinLnBrk="1" hangingPunct="1">
      <a:defRPr kumimoji="1" sz="20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6pPr>
    <a:lvl7pPr marL="2743200" algn="l" defTabSz="914400" rtl="0" eaLnBrk="1" latinLnBrk="1" hangingPunct="1">
      <a:defRPr kumimoji="1" sz="20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7pPr>
    <a:lvl8pPr marL="3200400" algn="l" defTabSz="914400" rtl="0" eaLnBrk="1" latinLnBrk="1" hangingPunct="1">
      <a:defRPr kumimoji="1" sz="20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8pPr>
    <a:lvl9pPr marL="3657600" algn="l" defTabSz="914400" rtl="0" eaLnBrk="1" latinLnBrk="1" hangingPunct="1">
      <a:defRPr kumimoji="1" sz="20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0099"/>
    <a:srgbClr val="FFFF00"/>
    <a:srgbClr val="FF99FF"/>
    <a:srgbClr val="FFCC66"/>
    <a:srgbClr val="006600"/>
    <a:srgbClr val="660033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94" autoAdjust="0"/>
    <p:restoredTop sz="99827" autoAdjust="0"/>
  </p:normalViewPr>
  <p:slideViewPr>
    <p:cSldViewPr>
      <p:cViewPr>
        <p:scale>
          <a:sx n="90" d="100"/>
          <a:sy n="90" d="100"/>
        </p:scale>
        <p:origin x="-96" y="-3300"/>
      </p:cViewPr>
      <p:guideLst>
        <p:guide orient="horz" pos="2160"/>
        <p:guide orient="horz" pos="300"/>
        <p:guide orient="horz" pos="1071"/>
        <p:guide orient="horz" pos="2568"/>
        <p:guide orient="horz" pos="3929"/>
        <p:guide orient="horz" pos="1298"/>
        <p:guide pos="2880"/>
        <p:guide pos="5193"/>
        <p:guide pos="2971"/>
        <p:guide pos="2789"/>
        <p:guide pos="56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2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slide" Target="slides/slide84.xml"/><Relationship Id="rId102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100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notesMaster" Target="notesMasters/notesMaster1.xml"/><Relationship Id="rId10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image" Target="../media/image9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1638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44925" y="0"/>
            <a:ext cx="2941638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B780E22-9B7E-412A-9CDE-25844C0DF376}" type="datetimeFigureOut">
              <a:rPr lang="ko-KR" altLang="en-US"/>
              <a:pPr>
                <a:defRPr/>
              </a:pPr>
              <a:t>2017-08-03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421813"/>
            <a:ext cx="2941638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44925" y="9421813"/>
            <a:ext cx="2941638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2F29AC5-C3C6-4806-806C-9043B80E7AB8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329381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163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4925" y="0"/>
            <a:ext cx="294163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50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4400" y="744538"/>
            <a:ext cx="4959350" cy="3719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1700"/>
            <a:ext cx="5429250" cy="446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1813"/>
            <a:ext cx="294163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4925" y="9421813"/>
            <a:ext cx="294163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BD3D114-14CB-4C60-B4ED-D5307044186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560062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1790" y="743943"/>
            <a:ext cx="5366157" cy="3718124"/>
          </a:xfrm>
          <a:ln/>
        </p:spPr>
      </p:sp>
      <p:sp>
        <p:nvSpPr>
          <p:cNvPr id="198659" name="슬라이드 노트 개체 틀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ko-KR" altLang="en-US" smtClean="0">
              <a:latin typeface="굴림" charset="-127"/>
              <a:ea typeface="굴림" charset="-127"/>
            </a:endParaRPr>
          </a:p>
        </p:txBody>
      </p:sp>
      <p:sp>
        <p:nvSpPr>
          <p:cNvPr id="198660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C0B3B3-D356-4A3F-8262-7EE1AD580016}" type="slidenum">
              <a:rPr lang="en-US" altLang="ko-KR">
                <a:solidFill>
                  <a:prstClr val="black"/>
                </a:solidFill>
              </a:rPr>
              <a:pPr/>
              <a:t>7</a:t>
            </a:fld>
            <a:endParaRPr lang="en-US" altLang="ko-K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2579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911225" y="4711700"/>
            <a:ext cx="4937125" cy="274638"/>
          </a:xfrm>
          <a:noFill/>
          <a:ln/>
        </p:spPr>
        <p:txBody>
          <a:bodyPr/>
          <a:lstStyle/>
          <a:p>
            <a:endParaRPr lang="ko-KR" altLang="en-US" smtClean="0"/>
          </a:p>
        </p:txBody>
      </p:sp>
      <p:sp>
        <p:nvSpPr>
          <p:cNvPr id="152580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3ABCAD-520E-4BFC-AB8C-FC883D4CDC1B}" type="slidenum">
              <a:rPr lang="ko-KR" altLang="en-US" smtClean="0">
                <a:solidFill>
                  <a:srgbClr val="000000"/>
                </a:solidFill>
              </a:rPr>
              <a:pPr/>
              <a:t>13</a:t>
            </a:fld>
            <a:endParaRPr lang="ko-KR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4400" y="744538"/>
            <a:ext cx="4959350" cy="3719512"/>
          </a:xfrm>
          <a:ln/>
        </p:spPr>
      </p:sp>
      <p:sp>
        <p:nvSpPr>
          <p:cNvPr id="97283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ko-KR" altLang="en-US" smtClean="0"/>
          </a:p>
        </p:txBody>
      </p:sp>
      <p:sp>
        <p:nvSpPr>
          <p:cNvPr id="97284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601255-7CA9-4643-8952-110E980258D0}" type="slidenum">
              <a:rPr lang="ko-KR" altLang="en-US" smtClean="0">
                <a:solidFill>
                  <a:srgbClr val="000000"/>
                </a:solidFill>
              </a:rPr>
              <a:pPr/>
              <a:t>44</a:t>
            </a:fld>
            <a:endParaRPr lang="ko-KR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topmenu_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688" y="6146800"/>
            <a:ext cx="2627312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74688" y="727075"/>
            <a:ext cx="7772400" cy="103505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71550" y="1989138"/>
            <a:ext cx="7200900" cy="2111375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C62BBF5F-DBD4-4739-9164-8F1F456A816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quarter" idx="11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2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38925" y="692150"/>
            <a:ext cx="2058988" cy="55451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692150"/>
            <a:ext cx="6029325" cy="55451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692150"/>
            <a:ext cx="8240713" cy="55451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692150"/>
            <a:ext cx="8229600" cy="11430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표 개체 틀 2"/>
          <p:cNvSpPr>
            <a:spLocks noGrp="1"/>
          </p:cNvSpPr>
          <p:nvPr>
            <p:ph type="tbl" idx="1"/>
          </p:nvPr>
        </p:nvSpPr>
        <p:spPr>
          <a:xfrm>
            <a:off x="468313" y="2535238"/>
            <a:ext cx="8229600" cy="3702050"/>
          </a:xfrm>
        </p:spPr>
        <p:txBody>
          <a:bodyPr/>
          <a:lstStyle/>
          <a:p>
            <a:pPr lvl="0"/>
            <a:endParaRPr lang="ko-KR" altLang="en-US" noProof="0" smtClean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691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fld id="{D8FA8F84-58E9-49B9-815A-1BEBD0199D91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fld id="{A02351BC-B854-4CCF-93E9-60822480630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716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fld id="{8BB745A4-E0D8-4F0A-B839-A73C1B42826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fld id="{DEC819F9-45ED-4A69-AEF9-EC8BF839B54B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fld id="{11E8B1FF-3856-4DFA-B150-759B31FCDAC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fld id="{580DC7F6-4B60-4040-82E8-D140DFEF434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fld id="{706113B4-8EAA-4AF2-B258-B67AF712D3FD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1" y="27318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fld id="{5973B864-08F9-42FB-8E5E-2E7FC31FF17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fld id="{C23100A5-0C19-4A44-B0C6-70D019C8612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fld id="{4F2460B6-DEF2-4674-AA59-941028D68A0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772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772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fld id="{0FC9E3C2-985B-4B13-AB48-DAF84EEB1EC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274772"/>
            <a:ext cx="8229600" cy="58515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fld id="{98B48E41-4D70-4D34-9231-97806B1DACD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539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E3EBE1-38F9-4783-85EA-72618452998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353D9D-7D40-4104-95A5-20A9702C678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701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975813-F6A8-48B9-B121-DC26E62028A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2741613" y="1828800"/>
            <a:ext cx="2665412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559425" y="1828800"/>
            <a:ext cx="26670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E77D34-B741-440B-8859-86E421FBE48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4071F4-C491-4F46-BDAC-E3ED5D70A69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EAB97E-4056-400D-AE40-0ACC8D214F4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A0CF2E-3B87-4E80-8A37-72BFB6A2214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1" y="27310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983575-76F1-43A2-8E2B-F8F72100509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515A44-CBB2-48BA-8451-283892EC690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DE95B1-9201-4104-A97B-146186B8CB1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856413" y="762000"/>
            <a:ext cx="1370012" cy="4953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2741613" y="762000"/>
            <a:ext cx="3962400" cy="4953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2C3590-D106-4D58-BA2D-B5D58FDD3B2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2741613" y="762000"/>
            <a:ext cx="5484812" cy="49530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98846C-F318-43BF-9785-9BCB07B142B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제목 및 차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741613" y="762000"/>
            <a:ext cx="5484812" cy="9144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차트 개체 틀 2"/>
          <p:cNvSpPr>
            <a:spLocks noGrp="1"/>
          </p:cNvSpPr>
          <p:nvPr>
            <p:ph type="chart" idx="1"/>
          </p:nvPr>
        </p:nvSpPr>
        <p:spPr>
          <a:xfrm>
            <a:off x="2741613" y="1828800"/>
            <a:ext cx="5484812" cy="3886200"/>
          </a:xfrm>
        </p:spPr>
        <p:txBody>
          <a:bodyPr/>
          <a:lstStyle/>
          <a:p>
            <a:pPr lvl="0"/>
            <a:endParaRPr lang="ko-KR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930535-FF7D-42AC-8B49-DE8C6D8DD2B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68313" y="2535238"/>
            <a:ext cx="4038600" cy="3702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59313" y="2535238"/>
            <a:ext cx="4038600" cy="3702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7.jpe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921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2535238"/>
            <a:ext cx="8229600" cy="370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  <p:sldLayoutId id="2147483975" r:id="rId12"/>
    <p:sldLayoutId id="2147483976" r:id="rId13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Times New Roman" pitchFamily="18" charset="0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Times New Roman" pitchFamily="18" charset="0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Times New Roman" pitchFamily="18" charset="0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Times New Roman" pitchFamily="18" charset="0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Times New Roman" pitchFamily="18" charset="0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Times New Roman" pitchFamily="18" charset="0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Times New Roman" pitchFamily="18" charset="0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Times New Roman" pitchFamily="18" charset="0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ea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ea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ea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ea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ea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ea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ea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ea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1400" b="0">
                <a:solidFill>
                  <a:srgbClr val="000000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defRPr sz="1400" b="0">
                <a:solidFill>
                  <a:srgbClr val="000000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400" b="0">
                <a:solidFill>
                  <a:srgbClr val="000000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AF22E2DA-0B68-4B2B-BF64-2B3355456ED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  <p:sldLayoutId id="2147483989" r:id="rId11"/>
    <p:sldLayoutId id="2147483990" r:id="rId12"/>
    <p:sldLayoutId id="2147483991" r:id="rId13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41613" y="762000"/>
            <a:ext cx="548481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741613" y="1828800"/>
            <a:ext cx="5484812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751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5886450"/>
            <a:ext cx="1752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0">
              <a:lnSpc>
                <a:spcPct val="100000"/>
              </a:lnSpc>
              <a:defRPr kumimoji="0" sz="1200" b="0">
                <a:solidFill>
                  <a:srgbClr val="79551B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751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886450"/>
            <a:ext cx="289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0">
              <a:lnSpc>
                <a:spcPct val="100000"/>
              </a:lnSpc>
              <a:defRPr kumimoji="0" sz="1200" b="0">
                <a:solidFill>
                  <a:srgbClr val="79551B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751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77000" y="5886450"/>
            <a:ext cx="1752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0">
              <a:lnSpc>
                <a:spcPct val="100000"/>
              </a:lnSpc>
              <a:defRPr kumimoji="0" sz="1200" b="0">
                <a:solidFill>
                  <a:srgbClr val="79551B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415F1A5-62A5-4B39-9AFB-1B8A4B1D7031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  <p:sldLayoutId id="2147483997" r:id="rId5"/>
    <p:sldLayoutId id="2147483998" r:id="rId6"/>
    <p:sldLayoutId id="2147483999" r:id="rId7"/>
    <p:sldLayoutId id="2147484000" r:id="rId8"/>
    <p:sldLayoutId id="2147484001" r:id="rId9"/>
    <p:sldLayoutId id="2147484002" r:id="rId10"/>
    <p:sldLayoutId id="2147484003" r:id="rId11"/>
    <p:sldLayoutId id="2147484004" r:id="rId12"/>
    <p:sldLayoutId id="2147484005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080808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79551B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79551B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79551B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9.jpeg"/><Relationship Id="rId7" Type="http://schemas.openxmlformats.org/officeDocument/2006/relationships/image" Target="../media/image48.png"/><Relationship Id="rId12" Type="http://schemas.openxmlformats.org/officeDocument/2006/relationships/image" Target="../media/image5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Microsoft_Excel_97-2003_Worksheet2.xls"/><Relationship Id="rId11" Type="http://schemas.openxmlformats.org/officeDocument/2006/relationships/image" Target="../media/image53.jpeg"/><Relationship Id="rId5" Type="http://schemas.openxmlformats.org/officeDocument/2006/relationships/image" Target="../media/image47.png"/><Relationship Id="rId10" Type="http://schemas.openxmlformats.org/officeDocument/2006/relationships/image" Target="../media/image52.jpeg"/><Relationship Id="rId4" Type="http://schemas.openxmlformats.org/officeDocument/2006/relationships/oleObject" Target="../embeddings/Microsoft_Excel_97-2003_Worksheet1.xls"/><Relationship Id="rId9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.kr/url?sa=i&amp;source=images&amp;cd=&amp;cad=rja&amp;docid=v0piPFZKAyKJHM&amp;tbnid=HdmsCXGUrRxsWM:&amp;ved=0CAgQjRwwAA&amp;url=http://www.qualitysilage.com/silage-management/&amp;ei=wIljUqntM8aBiQf67IGgDg&amp;psig=AFQjCNFm0oYJkiafdZN7DX6AcOObSVJ6kQ&amp;ust=1382341440931882" TargetMode="External"/><Relationship Id="rId3" Type="http://schemas.openxmlformats.org/officeDocument/2006/relationships/image" Target="../media/image15.jpeg"/><Relationship Id="rId7" Type="http://schemas.openxmlformats.org/officeDocument/2006/relationships/image" Target="../media/image18.jpeg"/><Relationship Id="rId2" Type="http://schemas.openxmlformats.org/officeDocument/2006/relationships/hyperlink" Target="http://www.google.co.kr/url?sa=i&amp;rct=j&amp;q=&amp;esrc=s&amp;frm=1&amp;source=images&amp;cd=&amp;cad=rja&amp;docid=K4hIhMuOgvArcM&amp;tbnid=FaM8lvrm_eQvNM:&amp;ved=0CAUQjRw&amp;url=http://forage.missouri.edu/&amp;ei=xoZjUubsO--TiQekhIBY&amp;psig=AFQjCNEGZbScEQ2rt4X2ftxSM6Wm7SXWXg&amp;ust=1382340586464347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o.kr/url?sa=i&amp;rct=j&amp;q=&amp;esrc=s&amp;frm=1&amp;source=images&amp;cd=&amp;cad=rja&amp;docid=-UUSylXqaKDXxM&amp;tbnid=_O9jLVVi46EoAM:&amp;ved=0CAUQjRw&amp;url=http://www.luckyearthlings.com/article/time-fly-chapter-23-barn&amp;ei=SoljUsfrKM-ZiQeYoYD4Cw&amp;psig=AFQjCNFMstEew8DzB5Il_CPDQcyNQPt4Kw&amp;ust=1382341276038366" TargetMode="External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19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6.png"/><Relationship Id="rId4" Type="http://schemas.openxmlformats.org/officeDocument/2006/relationships/oleObject" Target="../embeddings/oleObject1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5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94.em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://www1.vinrowe.com.au/wp-content/uploads/2011/05/GA300.jpg" TargetMode="External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png"/><Relationship Id="rId4" Type="http://schemas.openxmlformats.org/officeDocument/2006/relationships/image" Target="../media/image105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그림 2" descr="배경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63" y="0"/>
            <a:ext cx="9109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468313" y="765175"/>
            <a:ext cx="8207375" cy="1368425"/>
          </a:xfrm>
          <a:prstGeom prst="roundRect">
            <a:avLst>
              <a:gd name="adj" fmla="val 46181"/>
            </a:avLst>
          </a:prstGeom>
          <a:solidFill>
            <a:srgbClr val="006600"/>
          </a:solidFill>
          <a:ln w="19050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tIns="0" bIns="0" anchor="ctr"/>
          <a:lstStyle/>
          <a:p>
            <a:pPr algn="ctr">
              <a:defRPr/>
            </a:pPr>
            <a:r>
              <a:rPr lang="ko-KR" alt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양질조사료 생산 및 이용기술</a:t>
            </a:r>
            <a:endParaRPr lang="ko-KR" altLang="en-US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1508" name="모서리가 둥근 직사각형 3"/>
          <p:cNvSpPr>
            <a:spLocks noChangeArrowheads="1"/>
          </p:cNvSpPr>
          <p:nvPr/>
        </p:nvSpPr>
        <p:spPr bwMode="auto">
          <a:xfrm>
            <a:off x="3643313" y="4286250"/>
            <a:ext cx="914400" cy="442913"/>
          </a:xfrm>
          <a:prstGeom prst="roundRect">
            <a:avLst>
              <a:gd name="adj" fmla="val 16667"/>
            </a:avLst>
          </a:prstGeom>
          <a:noFill/>
          <a:ln w="25400" algn="ctr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ko-KR" altLang="en-US">
              <a:solidFill>
                <a:srgbClr val="00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21509" name="Picture 58" descr="htm_2008102903113530003010-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6763" y="4019550"/>
            <a:ext cx="1993900" cy="176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그림 20" descr="옥수수 수확장면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14788"/>
            <a:ext cx="1666875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1" name="Rectangle 1082"/>
          <p:cNvSpPr>
            <a:spLocks noChangeArrowheads="1"/>
          </p:cNvSpPr>
          <p:nvPr/>
        </p:nvSpPr>
        <p:spPr bwMode="auto">
          <a:xfrm>
            <a:off x="34925" y="3979863"/>
            <a:ext cx="8891588" cy="4445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ko-KR" altLang="en-US" sz="1600">
              <a:solidFill>
                <a:srgbClr val="00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21512" name="Picture 1083" descr="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52588" y="4010025"/>
            <a:ext cx="1927225" cy="178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Picture 1085" descr="한우방목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9075" y="4021138"/>
            <a:ext cx="2239963" cy="178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4" name="Picture 1086" descr="소"/>
          <p:cNvPicPr>
            <a:picLocks noChangeAspect="1" noChangeArrowheads="1"/>
          </p:cNvPicPr>
          <p:nvPr/>
        </p:nvPicPr>
        <p:blipFill>
          <a:blip r:embed="rId7" cstate="print"/>
          <a:srcRect l="24429" r="-136" b="8704"/>
          <a:stretch>
            <a:fillRect/>
          </a:stretch>
        </p:blipFill>
        <p:spPr bwMode="auto">
          <a:xfrm>
            <a:off x="7493000" y="4021138"/>
            <a:ext cx="1651000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5" name="Line 1089"/>
          <p:cNvSpPr>
            <a:spLocks noChangeShapeType="1"/>
          </p:cNvSpPr>
          <p:nvPr/>
        </p:nvSpPr>
        <p:spPr bwMode="auto">
          <a:xfrm>
            <a:off x="0" y="4010025"/>
            <a:ext cx="9082088" cy="0"/>
          </a:xfrm>
          <a:prstGeom prst="line">
            <a:avLst/>
          </a:prstGeom>
          <a:noFill/>
          <a:ln w="28575">
            <a:solidFill>
              <a:srgbClr val="99CC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>
            <a:off x="0" y="5805488"/>
            <a:ext cx="9144000" cy="1052512"/>
          </a:xfrm>
          <a:prstGeom prst="rect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1518" name="TextBox 14"/>
          <p:cNvSpPr txBox="1">
            <a:spLocks noChangeArrowheads="1"/>
          </p:cNvSpPr>
          <p:nvPr/>
        </p:nvSpPr>
        <p:spPr bwMode="auto">
          <a:xfrm>
            <a:off x="3115544" y="2420938"/>
            <a:ext cx="296862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ctr">
              <a:lnSpc>
                <a:spcPct val="150000"/>
              </a:lnSpc>
            </a:pPr>
            <a:r>
              <a:rPr lang="en-US" altLang="ko-KR" sz="2400" dirty="0" smtClean="0">
                <a:latin typeface="HY헤드라인M" pitchFamily="18" charset="-127"/>
                <a:ea typeface="HY헤드라인M" pitchFamily="18" charset="-127"/>
              </a:rPr>
              <a:t>2017.  </a:t>
            </a:r>
            <a:r>
              <a:rPr lang="en-US" altLang="ko-KR" sz="2400" dirty="0" smtClean="0">
                <a:latin typeface="HY헤드라인M" pitchFamily="18" charset="-127"/>
                <a:ea typeface="HY헤드라인M" pitchFamily="18" charset="-127"/>
              </a:rPr>
              <a:t>9.  08. </a:t>
            </a:r>
            <a:r>
              <a:rPr lang="en-US" altLang="ko-KR" sz="2400" dirty="0" smtClean="0"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sz="2400" dirty="0" smtClean="0">
                <a:latin typeface="HY헤드라인M" pitchFamily="18" charset="-127"/>
                <a:ea typeface="HY헤드라인M" pitchFamily="18" charset="-127"/>
              </a:rPr>
              <a:t>금</a:t>
            </a:r>
            <a:r>
              <a:rPr lang="en-US" altLang="ko-KR" sz="2400" dirty="0" smtClean="0">
                <a:latin typeface="HY헤드라인M" pitchFamily="18" charset="-127"/>
                <a:ea typeface="HY헤드라인M" pitchFamily="18" charset="-127"/>
              </a:rPr>
              <a:t>]</a:t>
            </a:r>
            <a:endParaRPr lang="en-US" altLang="ko-KR" sz="2400" dirty="0">
              <a:latin typeface="HY헤드라인M" pitchFamily="18" charset="-127"/>
              <a:ea typeface="HY헤드라인M" pitchFamily="18" charset="-127"/>
            </a:endParaRPr>
          </a:p>
          <a:p>
            <a:pPr marL="457200" indent="-457200" algn="ctr">
              <a:lnSpc>
                <a:spcPct val="150000"/>
              </a:lnSpc>
            </a:pPr>
            <a:r>
              <a:rPr lang="ko-KR" altLang="en-US" dirty="0">
                <a:latin typeface="HY헤드라인M" pitchFamily="18" charset="-127"/>
                <a:ea typeface="HY헤드라인M" pitchFamily="18" charset="-127"/>
              </a:rPr>
              <a:t>농학박사</a:t>
            </a:r>
            <a:r>
              <a:rPr lang="ko-KR" altLang="en-US" sz="2400" dirty="0">
                <a:latin typeface="HY헤드라인M" pitchFamily="18" charset="-127"/>
                <a:ea typeface="HY헤드라인M" pitchFamily="18" charset="-127"/>
              </a:rPr>
              <a:t>  </a:t>
            </a:r>
            <a:r>
              <a:rPr lang="ko-KR" altLang="en-US" sz="2400" dirty="0" smtClean="0">
                <a:latin typeface="HY헤드라인M" pitchFamily="18" charset="-127"/>
                <a:ea typeface="HY헤드라인M" pitchFamily="18" charset="-127"/>
              </a:rPr>
              <a:t>지 </a:t>
            </a:r>
            <a:r>
              <a:rPr lang="ko-KR" altLang="en-US" sz="2400" dirty="0" err="1" smtClean="0">
                <a:latin typeface="HY헤드라인M" pitchFamily="18" charset="-127"/>
                <a:ea typeface="HY헤드라인M" pitchFamily="18" charset="-127"/>
              </a:rPr>
              <a:t>희</a:t>
            </a:r>
            <a:r>
              <a:rPr lang="ko-KR" altLang="en-US" sz="2400" dirty="0" smtClean="0">
                <a:latin typeface="HY헤드라인M" pitchFamily="18" charset="-127"/>
                <a:ea typeface="HY헤드라인M" pitchFamily="18" charset="-127"/>
              </a:rPr>
              <a:t> 정</a:t>
            </a:r>
            <a:endParaRPr lang="ko-KR" altLang="en-US" sz="2400" dirty="0"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310" y="5949280"/>
            <a:ext cx="4536504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981075"/>
            <a:ext cx="7962900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55166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Line 6"/>
          <p:cNvSpPr>
            <a:spLocks noChangeShapeType="1"/>
          </p:cNvSpPr>
          <p:nvPr/>
        </p:nvSpPr>
        <p:spPr bwMode="auto">
          <a:xfrm>
            <a:off x="4572000" y="3108325"/>
            <a:ext cx="0" cy="792163"/>
          </a:xfrm>
          <a:prstGeom prst="line">
            <a:avLst/>
          </a:prstGeom>
          <a:noFill/>
          <a:ln w="6032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1747" name="AutoShape 16"/>
          <p:cNvSpPr>
            <a:spLocks noChangeArrowheads="1"/>
          </p:cNvSpPr>
          <p:nvPr/>
        </p:nvSpPr>
        <p:spPr bwMode="auto">
          <a:xfrm>
            <a:off x="2627313" y="3573463"/>
            <a:ext cx="4248150" cy="1150937"/>
          </a:xfrm>
          <a:prstGeom prst="flowChartAlternateProcess">
            <a:avLst/>
          </a:prstGeom>
          <a:solidFill>
            <a:srgbClr val="FF99FF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50000"/>
              </a:lnSpc>
            </a:pPr>
            <a:r>
              <a:rPr lang="ko-KR" altLang="en-US" sz="2400">
                <a:latin typeface="HY헤드라인M" pitchFamily="18" charset="-127"/>
                <a:ea typeface="HY헤드라인M" pitchFamily="18" charset="-127"/>
              </a:rPr>
              <a:t>배합사료 가격 지속적 상승</a:t>
            </a:r>
            <a:endParaRPr lang="en-US" altLang="ko-KR" sz="2400">
              <a:latin typeface="HY헤드라인M" pitchFamily="18" charset="-127"/>
              <a:ea typeface="HY헤드라인M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400">
                <a:latin typeface="HY헤드라인M" pitchFamily="18" charset="-127"/>
                <a:ea typeface="HY헤드라인M" pitchFamily="18" charset="-127"/>
              </a:rPr>
              <a:t>축산경영 악화</a:t>
            </a:r>
          </a:p>
        </p:txBody>
      </p:sp>
      <p:sp>
        <p:nvSpPr>
          <p:cNvPr id="347161" name="Text Box 25"/>
          <p:cNvSpPr txBox="1">
            <a:spLocks noChangeArrowheads="1"/>
          </p:cNvSpPr>
          <p:nvPr/>
        </p:nvSpPr>
        <p:spPr bwMode="auto">
          <a:xfrm>
            <a:off x="827088" y="5517232"/>
            <a:ext cx="7488237" cy="1077218"/>
          </a:xfrm>
          <a:prstGeom prst="rect">
            <a:avLst/>
          </a:prstGeom>
          <a:solidFill>
            <a:srgbClr val="0000CC">
              <a:alpha val="66000"/>
            </a:srgbClr>
          </a:solidFill>
          <a:ln w="9525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o-KR" alt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양질조사료 생산기반 확대와 </a:t>
            </a:r>
            <a:r>
              <a:rPr lang="ko-KR" alt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자급율</a:t>
            </a:r>
            <a:r>
              <a:rPr lang="ko-KR" alt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endParaRPr lang="en-US" altLang="ko-KR" sz="3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  <a:p>
            <a:pPr algn="ctr">
              <a:defRPr/>
            </a:pPr>
            <a:r>
              <a:rPr lang="ko-KR" alt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향상으로 </a:t>
            </a:r>
            <a:r>
              <a:rPr lang="ko-KR" alt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배합사료 대체</a:t>
            </a:r>
          </a:p>
        </p:txBody>
      </p:sp>
      <p:sp>
        <p:nvSpPr>
          <p:cNvPr id="31749" name="AutoShape 26"/>
          <p:cNvSpPr>
            <a:spLocks noChangeArrowheads="1"/>
          </p:cNvSpPr>
          <p:nvPr/>
        </p:nvSpPr>
        <p:spPr bwMode="auto">
          <a:xfrm>
            <a:off x="3779838" y="4868863"/>
            <a:ext cx="1584325" cy="4318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ko-KR" altLang="en-US">
              <a:latin typeface="HY헤드라인M" pitchFamily="18" charset="-127"/>
              <a:ea typeface="HY헤드라인M" pitchFamily="18" charset="-127"/>
            </a:endParaRPr>
          </a:p>
        </p:txBody>
      </p:sp>
      <p:grpSp>
        <p:nvGrpSpPr>
          <p:cNvPr id="2" name="그룹 3"/>
          <p:cNvGrpSpPr/>
          <p:nvPr/>
        </p:nvGrpSpPr>
        <p:grpSpPr>
          <a:xfrm>
            <a:off x="506076" y="304868"/>
            <a:ext cx="7522308" cy="603852"/>
            <a:chOff x="0" y="691"/>
            <a:chExt cx="8674436" cy="60385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</p:grpSpPr>
        <p:sp>
          <p:nvSpPr>
            <p:cNvPr id="12" name="모서리가 둥근 직사각형 11"/>
            <p:cNvSpPr/>
            <p:nvPr/>
          </p:nvSpPr>
          <p:spPr>
            <a:xfrm>
              <a:off x="0" y="691"/>
              <a:ext cx="8674436" cy="603852"/>
            </a:xfrm>
            <a:prstGeom prst="roundRect">
              <a:avLst/>
            </a:prstGeom>
            <a:gradFill flip="none" rotWithShape="1">
              <a:gsLst>
                <a:gs pos="0">
                  <a:srgbClr val="4324FC">
                    <a:shade val="30000"/>
                    <a:satMod val="115000"/>
                  </a:srgbClr>
                </a:gs>
                <a:gs pos="50000">
                  <a:srgbClr val="4324FC">
                    <a:shade val="67500"/>
                    <a:satMod val="115000"/>
                  </a:srgbClr>
                </a:gs>
                <a:gs pos="100000">
                  <a:srgbClr val="4324FC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sp3d prstMaterial="dkEdge">
              <a:bevelT w="8200" h="38100"/>
            </a:sp3d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모서리가 둥근 직사각형 4"/>
            <p:cNvSpPr/>
            <p:nvPr/>
          </p:nvSpPr>
          <p:spPr>
            <a:xfrm>
              <a:off x="29478" y="30169"/>
              <a:ext cx="8615480" cy="54489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lIns="121920" tIns="121920" rIns="121920" bIns="121920" spcCol="1270" anchor="ctr"/>
            <a:lstStyle/>
            <a:p>
              <a:pPr defTabSz="1422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ko-KR" altLang="en-US" sz="2800" b="1" dirty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국내외 여건변화 ⇒ 양질 조사료 자급이 절실</a:t>
              </a:r>
              <a:endParaRPr lang="ko-KR" altLang="en-US" b="1" dirty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sp>
        <p:nvSpPr>
          <p:cNvPr id="31751" name="AutoShape 16"/>
          <p:cNvSpPr>
            <a:spLocks noChangeArrowheads="1"/>
          </p:cNvSpPr>
          <p:nvPr/>
        </p:nvSpPr>
        <p:spPr bwMode="auto">
          <a:xfrm>
            <a:off x="1908175" y="1196975"/>
            <a:ext cx="5616575" cy="2087563"/>
          </a:xfrm>
          <a:prstGeom prst="flowChartAlternateProcess">
            <a:avLst/>
          </a:prstGeom>
          <a:solidFill>
            <a:srgbClr val="006600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30000"/>
              </a:lnSpc>
              <a:buFontTx/>
              <a:buChar char="•"/>
            </a:pPr>
            <a:r>
              <a:rPr lang="en-US" altLang="ko-KR" sz="2200" b="1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2200" b="1">
                <a:solidFill>
                  <a:srgbClr val="FF3300"/>
                </a:solidFill>
                <a:latin typeface="HY헤드라인M" pitchFamily="18" charset="-127"/>
                <a:ea typeface="HY헤드라인M" pitchFamily="18" charset="-127"/>
              </a:rPr>
              <a:t>세계적 이상기후현상 빈발</a:t>
            </a:r>
          </a:p>
          <a:p>
            <a:pPr algn="ctr">
              <a:lnSpc>
                <a:spcPct val="130000"/>
              </a:lnSpc>
              <a:buFontTx/>
              <a:buChar char="•"/>
            </a:pPr>
            <a:r>
              <a:rPr lang="ko-KR" altLang="en-US" sz="2200" b="1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2200" b="1">
                <a:solidFill>
                  <a:srgbClr val="FFC000"/>
                </a:solidFill>
                <a:latin typeface="HY헤드라인M" pitchFamily="18" charset="-127"/>
                <a:ea typeface="HY헤드라인M" pitchFamily="18" charset="-127"/>
              </a:rPr>
              <a:t>세계 곡물생산 불안  및 곡물가 상승</a:t>
            </a:r>
          </a:p>
          <a:p>
            <a:pPr algn="ctr">
              <a:lnSpc>
                <a:spcPct val="130000"/>
              </a:lnSpc>
              <a:buFontTx/>
              <a:buChar char="•"/>
            </a:pPr>
            <a:r>
              <a:rPr lang="ko-KR" altLang="en-US" sz="2200" b="1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2200" b="1">
                <a:solidFill>
                  <a:srgbClr val="00B0F0"/>
                </a:solidFill>
                <a:latin typeface="HY헤드라인M" pitchFamily="18" charset="-127"/>
                <a:ea typeface="HY헤드라인M" pitchFamily="18" charset="-127"/>
              </a:rPr>
              <a:t>곡물의 바이오 에너지로 사용량 증대</a:t>
            </a:r>
          </a:p>
          <a:p>
            <a:pPr algn="ctr">
              <a:lnSpc>
                <a:spcPct val="130000"/>
              </a:lnSpc>
              <a:buFontTx/>
              <a:buChar char="•"/>
            </a:pPr>
            <a:r>
              <a:rPr lang="ko-KR" altLang="en-US" sz="2200" b="1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2200" b="1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국내 양질조사료 생산기반 부족</a:t>
            </a:r>
            <a:endParaRPr lang="ko-KR" altLang="en-US" sz="2200" b="1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그림 2" descr="배경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63" y="0"/>
            <a:ext cx="9109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827088" y="1785938"/>
            <a:ext cx="7424737" cy="995362"/>
          </a:xfrm>
          <a:prstGeom prst="roundRect">
            <a:avLst>
              <a:gd name="adj" fmla="val 46181"/>
            </a:avLst>
          </a:pr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19050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tIns="0" bIns="0" anchor="ctr"/>
          <a:lstStyle/>
          <a:p>
            <a:pPr algn="ctr">
              <a:defRPr/>
            </a:pPr>
            <a:r>
              <a:rPr lang="en-US" altLang="ko-KR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  <a:ea typeface="휴먼모음T" pitchFamily="18" charset="-127"/>
              </a:rPr>
              <a:t>  </a:t>
            </a:r>
            <a:r>
              <a:rPr lang="ko-KR" alt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조사료 증산 정책 </a:t>
            </a:r>
            <a:endParaRPr lang="ko-KR" alt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직사각형 36"/>
          <p:cNvSpPr/>
          <p:nvPr/>
        </p:nvSpPr>
        <p:spPr>
          <a:xfrm>
            <a:off x="417513" y="6500813"/>
            <a:ext cx="1384300" cy="285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499599" y="1988840"/>
            <a:ext cx="7583487" cy="237616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 lIns="18000" tIns="44205" rIns="18000" bIns="44205"/>
          <a:lstStyle/>
          <a:p>
            <a:pPr defTabSz="884238" fontAlgn="auto" latinLnBrk="0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>
                <a:srgbClr val="0000FF"/>
              </a:buClr>
              <a:buSzPct val="110000"/>
              <a:buFont typeface="Wingdings" pitchFamily="2" charset="2"/>
              <a:buChar char="v"/>
              <a:defRPr/>
            </a:pPr>
            <a:r>
              <a:rPr kumimoji="0" lang="en-US" altLang="ko-KR" kern="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kumimoji="0" lang="ko-KR" altLang="en-US" sz="2400" kern="0" dirty="0">
                <a:solidFill>
                  <a:srgbClr val="4324FC"/>
                </a:solidFill>
                <a:latin typeface="HY헤드라인M" pitchFamily="18" charset="-127"/>
                <a:ea typeface="HY헤드라인M" pitchFamily="18" charset="-127"/>
              </a:rPr>
              <a:t>배합사료 </a:t>
            </a:r>
            <a:r>
              <a:rPr kumimoji="0" lang="en-US" altLang="ko-KR" sz="2400" kern="0" dirty="0">
                <a:solidFill>
                  <a:srgbClr val="4324FC"/>
                </a:solidFill>
                <a:latin typeface="HY헤드라인M" pitchFamily="18" charset="-127"/>
                <a:ea typeface="HY헤드라인M" pitchFamily="18" charset="-127"/>
              </a:rPr>
              <a:t>(</a:t>
            </a:r>
            <a:r>
              <a:rPr kumimoji="0" lang="ko-KR" altLang="en-US" sz="2400" kern="0" dirty="0">
                <a:solidFill>
                  <a:srgbClr val="4324FC"/>
                </a:solidFill>
                <a:latin typeface="HY헤드라인M" pitchFamily="18" charset="-127"/>
                <a:ea typeface="HY헤드라인M" pitchFamily="18" charset="-127"/>
              </a:rPr>
              <a:t>연간 </a:t>
            </a:r>
            <a:r>
              <a:rPr kumimoji="0" lang="en-US" altLang="ko-KR" sz="2400" kern="0" dirty="0">
                <a:solidFill>
                  <a:srgbClr val="4324FC"/>
                </a:solidFill>
                <a:latin typeface="HY헤드라인M" pitchFamily="18" charset="-127"/>
                <a:ea typeface="HY헤드라인M" pitchFamily="18" charset="-127"/>
              </a:rPr>
              <a:t>1,630</a:t>
            </a:r>
            <a:r>
              <a:rPr kumimoji="0" lang="ko-KR" altLang="en-US" sz="2400" kern="0" dirty="0" err="1">
                <a:solidFill>
                  <a:srgbClr val="4324FC"/>
                </a:solidFill>
                <a:latin typeface="HY헤드라인M" pitchFamily="18" charset="-127"/>
                <a:ea typeface="HY헤드라인M" pitchFamily="18" charset="-127"/>
              </a:rPr>
              <a:t>만톤</a:t>
            </a:r>
            <a:r>
              <a:rPr kumimoji="0" lang="ko-KR" altLang="en-US" sz="2400" kern="0" dirty="0">
                <a:solidFill>
                  <a:srgbClr val="4324FC"/>
                </a:solidFill>
                <a:latin typeface="HY헤드라인M" pitchFamily="18" charset="-127"/>
                <a:ea typeface="HY헤드라인M" pitchFamily="18" charset="-127"/>
              </a:rPr>
              <a:t> 수입</a:t>
            </a:r>
            <a:r>
              <a:rPr kumimoji="0" lang="en-US" altLang="ko-KR" sz="2400" kern="0" dirty="0">
                <a:solidFill>
                  <a:srgbClr val="4324FC"/>
                </a:solidFill>
                <a:latin typeface="HY헤드라인M" pitchFamily="18" charset="-127"/>
                <a:ea typeface="HY헤드라인M" pitchFamily="18" charset="-127"/>
              </a:rPr>
              <a:t>)</a:t>
            </a:r>
            <a:r>
              <a:rPr kumimoji="0" lang="ko-KR" altLang="en-US" sz="2400" kern="0" dirty="0">
                <a:solidFill>
                  <a:srgbClr val="4324FC"/>
                </a:solidFill>
                <a:latin typeface="HY헤드라인M" pitchFamily="18" charset="-127"/>
                <a:ea typeface="HY헤드라인M" pitchFamily="18" charset="-127"/>
              </a:rPr>
              <a:t>와</a:t>
            </a:r>
            <a:r>
              <a:rPr kumimoji="0" lang="en-US" altLang="ko-KR" sz="2400" kern="0" dirty="0">
                <a:solidFill>
                  <a:srgbClr val="4324FC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kumimoji="0" lang="ko-KR" altLang="en-US" sz="2400" kern="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볏짚 위주의 사양</a:t>
            </a:r>
          </a:p>
          <a:p>
            <a:pPr defTabSz="884238" fontAlgn="auto" latinLnBrk="0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>
                <a:srgbClr val="0000FF"/>
              </a:buClr>
              <a:buSzPct val="110000"/>
              <a:buFont typeface="Wingdings" pitchFamily="2" charset="2"/>
              <a:buChar char="v"/>
              <a:defRPr/>
            </a:pPr>
            <a:r>
              <a:rPr kumimoji="0" lang="ko-KR" altLang="en-US" sz="2400" kern="0" dirty="0">
                <a:solidFill>
                  <a:srgbClr val="4324FC"/>
                </a:solidFill>
                <a:latin typeface="HY헤드라인M" pitchFamily="18" charset="-127"/>
                <a:ea typeface="HY헤드라인M" pitchFamily="18" charset="-127"/>
              </a:rPr>
              <a:t> 조사료 총 수요량 </a:t>
            </a:r>
            <a:r>
              <a:rPr kumimoji="0" lang="en-US" altLang="ko-KR" sz="2400" kern="0" dirty="0">
                <a:solidFill>
                  <a:srgbClr val="4324FC"/>
                </a:solidFill>
                <a:latin typeface="HY헤드라인M" pitchFamily="18" charset="-127"/>
                <a:ea typeface="HY헤드라인M" pitchFamily="18" charset="-127"/>
              </a:rPr>
              <a:t>:</a:t>
            </a:r>
            <a:r>
              <a:rPr kumimoji="0" lang="ko-KR" altLang="en-US" sz="2400" kern="0" dirty="0">
                <a:solidFill>
                  <a:srgbClr val="4324FC"/>
                </a:solidFill>
                <a:latin typeface="HY헤드라인M" pitchFamily="18" charset="-127"/>
                <a:ea typeface="HY헤드라인M" pitchFamily="18" charset="-127"/>
              </a:rPr>
              <a:t> 약 </a:t>
            </a:r>
            <a:r>
              <a:rPr kumimoji="0" lang="en-US" altLang="ko-KR" sz="2400" kern="0" dirty="0" smtClean="0">
                <a:solidFill>
                  <a:srgbClr val="4324FC"/>
                </a:solidFill>
                <a:latin typeface="HY헤드라인M" pitchFamily="18" charset="-127"/>
                <a:ea typeface="HY헤드라인M" pitchFamily="18" charset="-127"/>
              </a:rPr>
              <a:t>543</a:t>
            </a:r>
            <a:r>
              <a:rPr kumimoji="0" lang="ko-KR" altLang="en-US" sz="2400" kern="0" dirty="0" err="1" smtClean="0">
                <a:solidFill>
                  <a:srgbClr val="4324FC"/>
                </a:solidFill>
                <a:latin typeface="HY헤드라인M" pitchFamily="18" charset="-127"/>
                <a:ea typeface="HY헤드라인M" pitchFamily="18" charset="-127"/>
              </a:rPr>
              <a:t>만톤</a:t>
            </a:r>
            <a:r>
              <a:rPr kumimoji="0" lang="ko-KR" altLang="en-US" sz="2400" kern="0" dirty="0" smtClean="0">
                <a:solidFill>
                  <a:srgbClr val="4324FC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kumimoji="0" lang="en-US" altLang="ko-KR" sz="2400" kern="0" dirty="0">
                <a:solidFill>
                  <a:srgbClr val="4324FC"/>
                </a:solidFill>
                <a:latin typeface="HY헤드라인M" pitchFamily="18" charset="-127"/>
                <a:ea typeface="HY헤드라인M" pitchFamily="18" charset="-127"/>
              </a:rPr>
              <a:t>(</a:t>
            </a:r>
            <a:r>
              <a:rPr kumimoji="0" lang="en-US" altLang="ko-KR" sz="2400" kern="0" dirty="0" smtClean="0">
                <a:solidFill>
                  <a:srgbClr val="4324FC"/>
                </a:solidFill>
                <a:latin typeface="HY헤드라인M" pitchFamily="18" charset="-127"/>
                <a:ea typeface="HY헤드라인M" pitchFamily="18" charset="-127"/>
              </a:rPr>
              <a:t>2016</a:t>
            </a:r>
            <a:r>
              <a:rPr kumimoji="0" lang="ko-KR" altLang="en-US" sz="2400" kern="0" dirty="0" smtClean="0">
                <a:solidFill>
                  <a:srgbClr val="4324FC"/>
                </a:solidFill>
                <a:latin typeface="HY헤드라인M" pitchFamily="18" charset="-127"/>
                <a:ea typeface="HY헤드라인M" pitchFamily="18" charset="-127"/>
              </a:rPr>
              <a:t>년</a:t>
            </a:r>
            <a:r>
              <a:rPr kumimoji="0" lang="en-US" altLang="ko-KR" sz="2400" kern="0" dirty="0" smtClean="0">
                <a:solidFill>
                  <a:srgbClr val="4324FC"/>
                </a:solidFill>
                <a:latin typeface="HY헤드라인M" pitchFamily="18" charset="-127"/>
                <a:ea typeface="HY헤드라인M" pitchFamily="18" charset="-127"/>
              </a:rPr>
              <a:t>), 80%</a:t>
            </a:r>
            <a:r>
              <a:rPr kumimoji="0" lang="ko-KR" altLang="en-US" sz="2400" kern="0" dirty="0" smtClean="0">
                <a:solidFill>
                  <a:srgbClr val="4324FC"/>
                </a:solidFill>
                <a:latin typeface="HY헤드라인M" pitchFamily="18" charset="-127"/>
                <a:ea typeface="HY헤드라인M" pitchFamily="18" charset="-127"/>
              </a:rPr>
              <a:t>                </a:t>
            </a:r>
            <a:endParaRPr kumimoji="0" lang="en-US" altLang="ko-KR" sz="2400" kern="0" dirty="0">
              <a:solidFill>
                <a:srgbClr val="4324FC"/>
              </a:solidFill>
              <a:latin typeface="HY헤드라인M" pitchFamily="18" charset="-127"/>
              <a:ea typeface="HY헤드라인M" pitchFamily="18" charset="-127"/>
            </a:endParaRPr>
          </a:p>
          <a:p>
            <a:pPr defTabSz="884238" fontAlgn="auto" latinLnBrk="0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>
                <a:srgbClr val="0000FF"/>
              </a:buClr>
              <a:buSzPct val="110000"/>
              <a:defRPr/>
            </a:pPr>
            <a:r>
              <a:rPr kumimoji="0" lang="en-US" altLang="ko-KR" sz="2400" kern="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 -</a:t>
            </a:r>
            <a:r>
              <a:rPr kumimoji="0" lang="ko-KR" altLang="en-US" sz="2400" kern="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kumimoji="0" lang="ko-KR" altLang="en-US" sz="2400" kern="0" spc="-100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양질 조사료 </a:t>
            </a:r>
            <a:r>
              <a:rPr kumimoji="0" lang="en-US" altLang="ko-KR" sz="2400" kern="0" spc="-100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44%, </a:t>
            </a:r>
            <a:r>
              <a:rPr kumimoji="0" lang="en-US" altLang="ko-KR" sz="2400" kern="0" spc="-1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kumimoji="0" lang="ko-KR" altLang="en-US" sz="2400" kern="0" spc="-1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볏짚 </a:t>
            </a:r>
            <a:r>
              <a:rPr kumimoji="0" lang="en-US" altLang="ko-KR" sz="2400" kern="0" spc="-1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39%,  </a:t>
            </a:r>
            <a:r>
              <a:rPr kumimoji="0" lang="ko-KR" altLang="en-US" sz="2400" kern="0" spc="-1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수입 조사료 </a:t>
            </a:r>
            <a:r>
              <a:rPr kumimoji="0" lang="en-US" altLang="ko-KR" sz="2400" kern="0" spc="-1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17% </a:t>
            </a:r>
            <a:r>
              <a:rPr kumimoji="0" lang="ko-KR" altLang="en-US" sz="2400" kern="0" spc="-1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수준</a:t>
            </a:r>
          </a:p>
        </p:txBody>
      </p:sp>
      <p:grpSp>
        <p:nvGrpSpPr>
          <p:cNvPr id="2" name="그룹 11"/>
          <p:cNvGrpSpPr/>
          <p:nvPr/>
        </p:nvGrpSpPr>
        <p:grpSpPr>
          <a:xfrm>
            <a:off x="323528" y="332656"/>
            <a:ext cx="3456384" cy="603852"/>
            <a:chOff x="0" y="691"/>
            <a:chExt cx="8674436" cy="60385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</p:grpSpPr>
        <p:sp>
          <p:nvSpPr>
            <p:cNvPr id="13" name="모서리가 둥근 직사각형 12"/>
            <p:cNvSpPr/>
            <p:nvPr/>
          </p:nvSpPr>
          <p:spPr>
            <a:xfrm>
              <a:off x="0" y="691"/>
              <a:ext cx="8674436" cy="603852"/>
            </a:xfrm>
            <a:prstGeom prst="roundRect">
              <a:avLst/>
            </a:prstGeom>
            <a:gradFill flip="none" rotWithShape="1">
              <a:gsLst>
                <a:gs pos="0">
                  <a:srgbClr val="4324FC">
                    <a:shade val="30000"/>
                    <a:satMod val="115000"/>
                  </a:srgbClr>
                </a:gs>
                <a:gs pos="50000">
                  <a:srgbClr val="4324FC">
                    <a:shade val="67500"/>
                    <a:satMod val="115000"/>
                  </a:srgbClr>
                </a:gs>
                <a:gs pos="100000">
                  <a:srgbClr val="4324FC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sp3d prstMaterial="dkEdge">
              <a:bevelT w="8200" h="38100"/>
            </a:sp3d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모서리가 둥근 직사각형 4"/>
            <p:cNvSpPr/>
            <p:nvPr/>
          </p:nvSpPr>
          <p:spPr>
            <a:xfrm>
              <a:off x="0" y="691"/>
              <a:ext cx="8615481" cy="54489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lIns="121920" tIns="121920" rIns="121920" bIns="121920" spcCol="1270" anchor="ctr"/>
            <a:lstStyle/>
            <a:p>
              <a:pPr algn="ctr">
                <a:defRPr/>
              </a:pPr>
              <a:r>
                <a:rPr lang="ko-KR" altLang="en-US" sz="2800" dirty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조사료 수급 동향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Text Box 4"/>
          <p:cNvSpPr txBox="1">
            <a:spLocks noChangeArrowheads="1"/>
          </p:cNvSpPr>
          <p:nvPr/>
        </p:nvSpPr>
        <p:spPr bwMode="auto">
          <a:xfrm>
            <a:off x="5667375" y="44450"/>
            <a:ext cx="171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eaLnBrk="0" latinLnBrk="0" hangingPunct="0">
              <a:defRPr/>
            </a:pPr>
            <a:endParaRPr kumimoji="0" lang="en-US" altLang="ko-KR" sz="250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ea typeface="태-헤드라인디B" pitchFamily="18" charset="-127"/>
            </a:endParaRPr>
          </a:p>
          <a:p>
            <a:pPr algn="r" eaLnBrk="0" latinLnBrk="0" hangingPunct="0">
              <a:defRPr/>
            </a:pPr>
            <a:endParaRPr kumimoji="0" lang="en-US" altLang="ko-KR" sz="110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40963" name="Rectangle 5"/>
          <p:cNvSpPr>
            <a:spLocks noChangeArrowheads="1"/>
          </p:cNvSpPr>
          <p:nvPr/>
        </p:nvSpPr>
        <p:spPr bwMode="auto">
          <a:xfrm>
            <a:off x="611188" y="1484313"/>
            <a:ext cx="8201025" cy="4714875"/>
          </a:xfrm>
          <a:prstGeom prst="rect">
            <a:avLst/>
          </a:prstGeom>
          <a:noFill/>
          <a:ln w="38100">
            <a:solidFill>
              <a:srgbClr val="0066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ko-KR" sz="240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2800">
                <a:latin typeface="HY헤드라인M" pitchFamily="18" charset="-127"/>
                <a:ea typeface="HY헤드라인M" pitchFamily="18" charset="-127"/>
              </a:rPr>
              <a:t>우리나라의 식량 자급률 </a:t>
            </a:r>
            <a:r>
              <a:rPr lang="en-US" altLang="ko-KR" sz="2800">
                <a:latin typeface="HY헤드라인M" pitchFamily="18" charset="-127"/>
                <a:ea typeface="HY헤드라인M" pitchFamily="18" charset="-127"/>
              </a:rPr>
              <a:t>: 30% </a:t>
            </a:r>
            <a:r>
              <a:rPr lang="ko-KR" altLang="en-US" sz="2800">
                <a:latin typeface="HY헤드라인M" pitchFamily="18" charset="-127"/>
                <a:ea typeface="HY헤드라인M" pitchFamily="18" charset="-127"/>
              </a:rPr>
              <a:t>수준</a:t>
            </a:r>
            <a:r>
              <a:rPr lang="en-US" altLang="ko-KR" sz="2800"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sz="2800">
                <a:latin typeface="HY헤드라인M" pitchFamily="18" charset="-127"/>
                <a:ea typeface="HY헤드라인M" pitchFamily="18" charset="-127"/>
              </a:rPr>
              <a:t>미만</a:t>
            </a:r>
            <a:r>
              <a:rPr lang="en-US" altLang="ko-KR" sz="2800">
                <a:latin typeface="HY헤드라인M" pitchFamily="18" charset="-127"/>
                <a:ea typeface="HY헤드라인M" pitchFamily="18" charset="-127"/>
              </a:rPr>
              <a:t>)</a:t>
            </a:r>
          </a:p>
          <a:p>
            <a:pPr marL="342900" indent="-342900">
              <a:lnSpc>
                <a:spcPct val="18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ko-KR" sz="240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2800">
                <a:solidFill>
                  <a:srgbClr val="0000CC"/>
                </a:solidFill>
                <a:latin typeface="HY헤드라인M" pitchFamily="18" charset="-127"/>
                <a:ea typeface="HY헤드라인M" pitchFamily="18" charset="-127"/>
              </a:rPr>
              <a:t>농후사료와 볏짚 위주의 비정상적인 축산경영</a:t>
            </a:r>
          </a:p>
          <a:p>
            <a:pPr marL="800100" lvl="1" indent="-342900">
              <a:spcBef>
                <a:spcPct val="50000"/>
              </a:spcBef>
              <a:buFont typeface="Wingdings" pitchFamily="2" charset="2"/>
              <a:buChar char="§"/>
            </a:pPr>
            <a:r>
              <a:rPr lang="ko-KR" altLang="en-US">
                <a:solidFill>
                  <a:srgbClr val="006600"/>
                </a:solidFill>
                <a:latin typeface="HY헤드라인M" pitchFamily="18" charset="-127"/>
                <a:ea typeface="HY헤드라인M" pitchFamily="18" charset="-127"/>
              </a:rPr>
              <a:t>매년 </a:t>
            </a:r>
            <a:r>
              <a:rPr lang="en-US" altLang="ko-KR">
                <a:solidFill>
                  <a:srgbClr val="006600"/>
                </a:solidFill>
                <a:latin typeface="HY헤드라인M" pitchFamily="18" charset="-127"/>
                <a:ea typeface="HY헤드라인M" pitchFamily="18" charset="-127"/>
              </a:rPr>
              <a:t>1,630</a:t>
            </a:r>
            <a:r>
              <a:rPr lang="ko-KR" altLang="en-US">
                <a:solidFill>
                  <a:srgbClr val="006600"/>
                </a:solidFill>
                <a:latin typeface="HY헤드라인M" pitchFamily="18" charset="-127"/>
                <a:ea typeface="HY헤드라인M" pitchFamily="18" charset="-127"/>
              </a:rPr>
              <a:t>만톤 이상의 엄청난 양의 배합사료 수입</a:t>
            </a:r>
          </a:p>
          <a:p>
            <a:pPr marL="800100" lvl="1" indent="-342900">
              <a:spcBef>
                <a:spcPct val="50000"/>
              </a:spcBef>
              <a:buFont typeface="Wingdings" pitchFamily="2" charset="2"/>
              <a:buChar char="§"/>
            </a:pPr>
            <a:r>
              <a:rPr lang="ko-KR" altLang="en-US">
                <a:latin typeface="HY헤드라인M" pitchFamily="18" charset="-127"/>
                <a:ea typeface="HY헤드라인M" pitchFamily="18" charset="-127"/>
              </a:rPr>
              <a:t>양질의 조사료 자급률이 너무 낮고</a:t>
            </a:r>
            <a:endParaRPr lang="en-US" altLang="ko-KR">
              <a:latin typeface="HY헤드라인M" pitchFamily="18" charset="-127"/>
              <a:ea typeface="HY헤드라인M" pitchFamily="18" charset="-127"/>
            </a:endParaRPr>
          </a:p>
          <a:p>
            <a:pPr marL="800100" lvl="1" indent="-342900">
              <a:spcBef>
                <a:spcPct val="50000"/>
              </a:spcBef>
              <a:buFont typeface="Wingdings" pitchFamily="2" charset="2"/>
              <a:buChar char="§"/>
            </a:pPr>
            <a:r>
              <a:rPr lang="ko-KR" altLang="en-US">
                <a:latin typeface="HY헤드라인M" pitchFamily="18" charset="-127"/>
                <a:ea typeface="HY헤드라인M" pitchFamily="18" charset="-127"/>
              </a:rPr>
              <a:t>조사료의 반 이상을 사료가치가 낮은 볏짚이 차지</a:t>
            </a:r>
            <a:endParaRPr lang="en-US" altLang="ko-KR">
              <a:latin typeface="HY헤드라인M" pitchFamily="18" charset="-127"/>
              <a:ea typeface="HY헤드라인M" pitchFamily="18" charset="-127"/>
            </a:endParaRPr>
          </a:p>
          <a:p>
            <a:pPr marL="800100" lvl="1" indent="-342900">
              <a:spcBef>
                <a:spcPct val="50000"/>
              </a:spcBef>
              <a:buFont typeface="Wingdings" pitchFamily="2" charset="2"/>
              <a:buChar char="§"/>
            </a:pPr>
            <a:r>
              <a:rPr lang="ko-KR" altLang="en-US">
                <a:solidFill>
                  <a:srgbClr val="0033CC"/>
                </a:solidFill>
                <a:latin typeface="HY헤드라인M" pitchFamily="18" charset="-127"/>
                <a:ea typeface="HY헤드라인M" pitchFamily="18" charset="-127"/>
              </a:rPr>
              <a:t>조사료</a:t>
            </a:r>
            <a:r>
              <a:rPr lang="ko-KR" altLang="en-US">
                <a:latin typeface="HY헤드라인M" pitchFamily="18" charset="-127"/>
                <a:ea typeface="HY헤드라인M" pitchFamily="18" charset="-127"/>
              </a:rPr>
              <a:t>도 연간 </a:t>
            </a:r>
            <a:r>
              <a:rPr lang="en-US" altLang="ko-KR">
                <a:latin typeface="HY헤드라인M" pitchFamily="18" charset="-127"/>
                <a:ea typeface="HY헤드라인M" pitchFamily="18" charset="-127"/>
              </a:rPr>
              <a:t>90</a:t>
            </a:r>
            <a:r>
              <a:rPr lang="ko-KR" altLang="en-US">
                <a:latin typeface="HY헤드라인M" pitchFamily="18" charset="-127"/>
                <a:ea typeface="HY헤드라인M" pitchFamily="18" charset="-127"/>
              </a:rPr>
              <a:t>만톤 정도를 수입</a:t>
            </a:r>
            <a:endParaRPr lang="ko-KR" altLang="en-US" sz="2400">
              <a:latin typeface="HY헤드라인M" pitchFamily="18" charset="-127"/>
              <a:ea typeface="HY헤드라인M" pitchFamily="18" charset="-127"/>
            </a:endParaRPr>
          </a:p>
          <a:p>
            <a:pPr marL="342900" indent="-342900">
              <a:lnSpc>
                <a:spcPct val="15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ko-KR" altLang="en-US" sz="240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2800">
                <a:solidFill>
                  <a:srgbClr val="0000CC"/>
                </a:solidFill>
                <a:latin typeface="HY헤드라인M" pitchFamily="18" charset="-127"/>
                <a:ea typeface="HY헤드라인M" pitchFamily="18" charset="-127"/>
              </a:rPr>
              <a:t>친환경적 양질 조사료 생산 긴요</a:t>
            </a:r>
          </a:p>
          <a:p>
            <a:pPr marL="342900" indent="-342900">
              <a:lnSpc>
                <a:spcPct val="110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en-US" altLang="ko-KR">
                <a:solidFill>
                  <a:srgbClr val="006600"/>
                </a:solidFill>
                <a:latin typeface="HY헤드라인M" pitchFamily="18" charset="-127"/>
                <a:ea typeface="HY헤드라인M" pitchFamily="18" charset="-127"/>
              </a:rPr>
              <a:t>  </a:t>
            </a:r>
            <a:r>
              <a:rPr lang="en-US" altLang="ko-KR">
                <a:solidFill>
                  <a:srgbClr val="000099"/>
                </a:solidFill>
                <a:latin typeface="HY헤드라인M" pitchFamily="18" charset="-127"/>
                <a:ea typeface="HY헤드라인M" pitchFamily="18" charset="-127"/>
              </a:rPr>
              <a:t>- </a:t>
            </a:r>
            <a:r>
              <a:rPr lang="ko-KR" altLang="en-US">
                <a:solidFill>
                  <a:srgbClr val="000099"/>
                </a:solidFill>
                <a:latin typeface="HY헤드라인M" pitchFamily="18" charset="-127"/>
                <a:ea typeface="HY헤드라인M" pitchFamily="18" charset="-127"/>
              </a:rPr>
              <a:t>지역여건에 알맞는 양질조사료 생산 기반 조성 및 생산 확대 </a:t>
            </a:r>
          </a:p>
        </p:txBody>
      </p:sp>
      <p:grpSp>
        <p:nvGrpSpPr>
          <p:cNvPr id="2" name="그룹 5"/>
          <p:cNvGrpSpPr/>
          <p:nvPr/>
        </p:nvGrpSpPr>
        <p:grpSpPr>
          <a:xfrm>
            <a:off x="251520" y="376876"/>
            <a:ext cx="6552728" cy="603852"/>
            <a:chOff x="0" y="691"/>
            <a:chExt cx="8674436" cy="60385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</p:grpSpPr>
        <p:sp>
          <p:nvSpPr>
            <p:cNvPr id="7" name="모서리가 둥근 직사각형 6"/>
            <p:cNvSpPr/>
            <p:nvPr/>
          </p:nvSpPr>
          <p:spPr>
            <a:xfrm>
              <a:off x="0" y="691"/>
              <a:ext cx="8674436" cy="603852"/>
            </a:xfrm>
            <a:prstGeom prst="roundRect">
              <a:avLst/>
            </a:prstGeom>
            <a:gradFill flip="none" rotWithShape="1">
              <a:gsLst>
                <a:gs pos="0">
                  <a:srgbClr val="4324FC">
                    <a:shade val="30000"/>
                    <a:satMod val="115000"/>
                  </a:srgbClr>
                </a:gs>
                <a:gs pos="50000">
                  <a:srgbClr val="4324FC">
                    <a:shade val="67500"/>
                    <a:satMod val="115000"/>
                  </a:srgbClr>
                </a:gs>
                <a:gs pos="100000">
                  <a:srgbClr val="4324FC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sp3d prstMaterial="dkEdge">
              <a:bevelT w="8200" h="38100"/>
            </a:sp3d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모서리가 둥근 직사각형 4"/>
            <p:cNvSpPr/>
            <p:nvPr/>
          </p:nvSpPr>
          <p:spPr>
            <a:xfrm>
              <a:off x="29478" y="30169"/>
              <a:ext cx="8615480" cy="54489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lIns="121920" tIns="121920" rIns="121920" bIns="121920" spcCol="1270" anchor="ctr"/>
            <a:lstStyle/>
            <a:p>
              <a:pPr algn="ctr">
                <a:defRPr/>
              </a:pPr>
              <a:r>
                <a:rPr lang="ko-KR" altLang="en-US" sz="2800" dirty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소 사육 위해 양질조사료 생산은 필수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7848872" cy="640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87207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그림 2" descr="배경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63" y="0"/>
            <a:ext cx="9109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827088" y="1785938"/>
            <a:ext cx="7424737" cy="995362"/>
          </a:xfrm>
          <a:prstGeom prst="roundRect">
            <a:avLst>
              <a:gd name="adj" fmla="val 46181"/>
            </a:avLst>
          </a:pr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19050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tIns="0" bIns="0" anchor="ctr"/>
          <a:lstStyle/>
          <a:p>
            <a:pPr algn="ctr">
              <a:defRPr/>
            </a:pPr>
            <a:r>
              <a:rPr lang="en-US" altLang="ko-KR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2</a:t>
            </a:r>
            <a:r>
              <a:rPr lang="en-US" altLang="ko-KR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. </a:t>
            </a:r>
            <a:r>
              <a:rPr lang="ko-KR" alt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동계 사료작물의 재배 이용기술</a:t>
            </a:r>
            <a:endParaRPr lang="ko-KR" alt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4"/>
          <p:cNvSpPr>
            <a:spLocks noChangeArrowheads="1"/>
          </p:cNvSpPr>
          <p:nvPr/>
        </p:nvSpPr>
        <p:spPr bwMode="auto">
          <a:xfrm>
            <a:off x="0" y="1328738"/>
            <a:ext cx="184150" cy="71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altLang="ko-KR" sz="1200">
                <a:solidFill>
                  <a:srgbClr val="000000"/>
                </a:solidFill>
                <a:ea typeface="한양신명조,한컴돋움" charset="-127"/>
              </a:rPr>
              <a:t/>
            </a:r>
            <a:br>
              <a:rPr lang="en-US" altLang="ko-KR" sz="1200">
                <a:solidFill>
                  <a:srgbClr val="000000"/>
                </a:solidFill>
                <a:ea typeface="한양신명조,한컴돋움" charset="-127"/>
              </a:rPr>
            </a:br>
            <a:endParaRPr lang="en-US" altLang="ko-KR" sz="1100">
              <a:ea typeface="HY견고딕" pitchFamily="18" charset="-127"/>
            </a:endParaRPr>
          </a:p>
          <a:p>
            <a:pPr eaLnBrk="0" latinLnBrk="0" hangingPunct="0"/>
            <a:endParaRPr lang="en-US" altLang="ko-KR" sz="1800"/>
          </a:p>
        </p:txBody>
      </p:sp>
      <p:sp>
        <p:nvSpPr>
          <p:cNvPr id="48131" name="Rectangle 5"/>
          <p:cNvSpPr>
            <a:spLocks noChangeArrowheads="1"/>
          </p:cNvSpPr>
          <p:nvPr/>
        </p:nvSpPr>
        <p:spPr bwMode="auto">
          <a:xfrm>
            <a:off x="0" y="5527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48132" name="Rectangle 6"/>
          <p:cNvSpPr>
            <a:spLocks noChangeArrowheads="1"/>
          </p:cNvSpPr>
          <p:nvPr/>
        </p:nvSpPr>
        <p:spPr bwMode="auto">
          <a:xfrm>
            <a:off x="2484438" y="1484313"/>
            <a:ext cx="2519362" cy="7921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ko-KR" altLang="en-US">
                <a:latin typeface="HY헤드라인M" pitchFamily="18" charset="-127"/>
                <a:ea typeface="HY헤드라인M" pitchFamily="18" charset="-127"/>
              </a:rPr>
              <a:t>여름재배 사료작물</a:t>
            </a:r>
          </a:p>
        </p:txBody>
      </p:sp>
      <p:sp>
        <p:nvSpPr>
          <p:cNvPr id="48133" name="Rectangle 7"/>
          <p:cNvSpPr>
            <a:spLocks noChangeArrowheads="1"/>
          </p:cNvSpPr>
          <p:nvPr/>
        </p:nvSpPr>
        <p:spPr bwMode="auto">
          <a:xfrm>
            <a:off x="6300788" y="1484313"/>
            <a:ext cx="2519362" cy="7921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ko-KR" altLang="en-US">
                <a:latin typeface="HY헤드라인M" pitchFamily="18" charset="-127"/>
                <a:ea typeface="HY헤드라인M" pitchFamily="18" charset="-127"/>
              </a:rPr>
              <a:t>겨울재배 사료작물</a:t>
            </a:r>
          </a:p>
        </p:txBody>
      </p:sp>
      <p:sp>
        <p:nvSpPr>
          <p:cNvPr id="48134" name="Rectangle 8"/>
          <p:cNvSpPr>
            <a:spLocks noChangeArrowheads="1"/>
          </p:cNvSpPr>
          <p:nvPr/>
        </p:nvSpPr>
        <p:spPr bwMode="auto">
          <a:xfrm>
            <a:off x="107950" y="3644900"/>
            <a:ext cx="2519363" cy="7921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ko-KR" altLang="en-US">
                <a:latin typeface="HY헤드라인M" pitchFamily="18" charset="-127"/>
                <a:ea typeface="HY헤드라인M" pitchFamily="18" charset="-127"/>
              </a:rPr>
              <a:t>단기성 </a:t>
            </a:r>
          </a:p>
          <a:p>
            <a:pPr algn="ctr"/>
            <a:r>
              <a:rPr lang="ko-KR" altLang="en-US">
                <a:latin typeface="HY헤드라인M" pitchFamily="18" charset="-127"/>
                <a:ea typeface="HY헤드라인M" pitchFamily="18" charset="-127"/>
              </a:rPr>
              <a:t>봄재배 사료작물</a:t>
            </a:r>
          </a:p>
        </p:txBody>
      </p:sp>
      <p:sp>
        <p:nvSpPr>
          <p:cNvPr id="48135" name="Rectangle 9"/>
          <p:cNvSpPr>
            <a:spLocks noChangeArrowheads="1"/>
          </p:cNvSpPr>
          <p:nvPr/>
        </p:nvSpPr>
        <p:spPr bwMode="auto">
          <a:xfrm>
            <a:off x="4500563" y="3716338"/>
            <a:ext cx="2519362" cy="7921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ko-KR" altLang="en-US">
                <a:latin typeface="HY헤드라인M" pitchFamily="18" charset="-127"/>
                <a:ea typeface="HY헤드라인M" pitchFamily="18" charset="-127"/>
              </a:rPr>
              <a:t>단기성 </a:t>
            </a:r>
          </a:p>
          <a:p>
            <a:pPr algn="ctr"/>
            <a:r>
              <a:rPr lang="ko-KR" altLang="en-US">
                <a:latin typeface="HY헤드라인M" pitchFamily="18" charset="-127"/>
                <a:ea typeface="HY헤드라인M" pitchFamily="18" charset="-127"/>
              </a:rPr>
              <a:t>가을재배 사료작물</a:t>
            </a:r>
          </a:p>
        </p:txBody>
      </p:sp>
      <p:sp>
        <p:nvSpPr>
          <p:cNvPr id="48136" name="Text Box 10"/>
          <p:cNvSpPr txBox="1">
            <a:spLocks noChangeArrowheads="1"/>
          </p:cNvSpPr>
          <p:nvPr/>
        </p:nvSpPr>
        <p:spPr bwMode="auto">
          <a:xfrm>
            <a:off x="2339975" y="2330450"/>
            <a:ext cx="1211263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&lt;</a:t>
            </a:r>
            <a:r>
              <a:rPr lang="ko-KR" altLang="en-US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주작물</a:t>
            </a:r>
            <a:r>
              <a:rPr lang="en-US" altLang="ko-KR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&gt;</a:t>
            </a:r>
          </a:p>
          <a:p>
            <a:r>
              <a:rPr lang="en-US" altLang="ko-KR">
                <a:latin typeface="HY헤드라인M" pitchFamily="18" charset="-127"/>
                <a:ea typeface="HY헤드라인M" pitchFamily="18" charset="-127"/>
              </a:rPr>
              <a:t>- </a:t>
            </a:r>
            <a:r>
              <a:rPr lang="ko-KR" altLang="en-US">
                <a:latin typeface="HY헤드라인M" pitchFamily="18" charset="-127"/>
                <a:ea typeface="HY헤드라인M" pitchFamily="18" charset="-127"/>
              </a:rPr>
              <a:t>옥수수</a:t>
            </a:r>
            <a:endParaRPr lang="en-US" altLang="ko-KR">
              <a:latin typeface="HY헤드라인M" pitchFamily="18" charset="-127"/>
              <a:ea typeface="HY헤드라인M" pitchFamily="18" charset="-127"/>
            </a:endParaRPr>
          </a:p>
          <a:p>
            <a:r>
              <a:rPr lang="en-US" altLang="ko-KR">
                <a:latin typeface="HY헤드라인M" pitchFamily="18" charset="-127"/>
                <a:ea typeface="HY헤드라인M" pitchFamily="18" charset="-127"/>
              </a:rPr>
              <a:t>- </a:t>
            </a:r>
            <a:r>
              <a:rPr lang="ko-KR" altLang="en-US">
                <a:latin typeface="HY헤드라인M" pitchFamily="18" charset="-127"/>
                <a:ea typeface="HY헤드라인M" pitchFamily="18" charset="-127"/>
              </a:rPr>
              <a:t>수수류</a:t>
            </a:r>
            <a:endParaRPr lang="en-US" altLang="ko-KR">
              <a:latin typeface="HY헤드라인M" pitchFamily="18" charset="-127"/>
              <a:ea typeface="HY헤드라인M" pitchFamily="18" charset="-127"/>
            </a:endParaRPr>
          </a:p>
          <a:p>
            <a:r>
              <a:rPr lang="en-US" altLang="ko-KR">
                <a:latin typeface="HY헤드라인M" pitchFamily="18" charset="-127"/>
                <a:ea typeface="HY헤드라인M" pitchFamily="18" charset="-127"/>
              </a:rPr>
              <a:t>- </a:t>
            </a:r>
            <a:r>
              <a:rPr lang="ko-KR" altLang="en-US">
                <a:latin typeface="HY헤드라인M" pitchFamily="18" charset="-127"/>
                <a:ea typeface="HY헤드라인M" pitchFamily="18" charset="-127"/>
              </a:rPr>
              <a:t>총체벼</a:t>
            </a:r>
            <a:endParaRPr lang="en-US" altLang="ko-KR">
              <a:latin typeface="HY헤드라인M" pitchFamily="18" charset="-127"/>
              <a:ea typeface="HY헤드라인M" pitchFamily="18" charset="-127"/>
            </a:endParaRPr>
          </a:p>
          <a:p>
            <a:endParaRPr lang="en-US" altLang="ko-KR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48137" name="Text Box 11"/>
          <p:cNvSpPr txBox="1">
            <a:spLocks noChangeArrowheads="1"/>
          </p:cNvSpPr>
          <p:nvPr/>
        </p:nvSpPr>
        <p:spPr bwMode="auto">
          <a:xfrm>
            <a:off x="6156325" y="2420938"/>
            <a:ext cx="2811463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&lt;</a:t>
            </a:r>
            <a:r>
              <a:rPr lang="ko-KR" altLang="en-US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부작물</a:t>
            </a:r>
            <a:r>
              <a:rPr lang="en-US" altLang="ko-KR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&gt;</a:t>
            </a:r>
          </a:p>
          <a:p>
            <a:pPr>
              <a:buFontTx/>
              <a:buChar char="-"/>
            </a:pPr>
            <a:r>
              <a:rPr lang="ko-KR" altLang="en-US">
                <a:latin typeface="HY헤드라인M" pitchFamily="18" charset="-127"/>
                <a:ea typeface="HY헤드라인M" pitchFamily="18" charset="-127"/>
              </a:rPr>
              <a:t> 이탈리안 라이그라스</a:t>
            </a:r>
            <a:endParaRPr lang="en-US" altLang="ko-KR">
              <a:latin typeface="HY헤드라인M" pitchFamily="18" charset="-127"/>
              <a:ea typeface="HY헤드라인M" pitchFamily="18" charset="-127"/>
            </a:endParaRPr>
          </a:p>
          <a:p>
            <a:pPr>
              <a:buFontTx/>
              <a:buChar char="-"/>
            </a:pPr>
            <a:r>
              <a:rPr lang="en-US" altLang="ko-KR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>
                <a:latin typeface="HY헤드라인M" pitchFamily="18" charset="-127"/>
                <a:ea typeface="HY헤드라인M" pitchFamily="18" charset="-127"/>
              </a:rPr>
              <a:t>호밀</a:t>
            </a:r>
            <a:r>
              <a:rPr lang="en-US" altLang="ko-KR"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>
                <a:latin typeface="HY헤드라인M" pitchFamily="18" charset="-127"/>
                <a:ea typeface="HY헤드라인M" pitchFamily="18" charset="-127"/>
              </a:rPr>
              <a:t>트리티케일</a:t>
            </a:r>
          </a:p>
          <a:p>
            <a:r>
              <a:rPr lang="en-US" altLang="ko-KR">
                <a:latin typeface="HY헤드라인M" pitchFamily="18" charset="-127"/>
                <a:ea typeface="HY헤드라인M" pitchFamily="18" charset="-127"/>
              </a:rPr>
              <a:t>- </a:t>
            </a:r>
            <a:r>
              <a:rPr lang="ko-KR" altLang="en-US">
                <a:latin typeface="HY헤드라인M" pitchFamily="18" charset="-127"/>
                <a:ea typeface="HY헤드라인M" pitchFamily="18" charset="-127"/>
              </a:rPr>
              <a:t>청보리 등</a:t>
            </a:r>
          </a:p>
        </p:txBody>
      </p:sp>
      <p:sp>
        <p:nvSpPr>
          <p:cNvPr id="48138" name="Text Box 12"/>
          <p:cNvSpPr txBox="1">
            <a:spLocks noChangeArrowheads="1"/>
          </p:cNvSpPr>
          <p:nvPr/>
        </p:nvSpPr>
        <p:spPr bwMode="auto">
          <a:xfrm>
            <a:off x="611188" y="4508500"/>
            <a:ext cx="15954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latin typeface="HY헤드라인M" pitchFamily="18" charset="-127"/>
                <a:ea typeface="HY헤드라인M" pitchFamily="18" charset="-127"/>
              </a:rPr>
              <a:t>- </a:t>
            </a:r>
            <a:r>
              <a:rPr lang="ko-KR" altLang="en-US">
                <a:latin typeface="HY헤드라인M" pitchFamily="18" charset="-127"/>
                <a:ea typeface="HY헤드라인M" pitchFamily="18" charset="-127"/>
              </a:rPr>
              <a:t>귀리</a:t>
            </a:r>
            <a:r>
              <a:rPr lang="en-US" altLang="ko-KR"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>
                <a:latin typeface="HY헤드라인M" pitchFamily="18" charset="-127"/>
                <a:ea typeface="HY헤드라인M" pitchFamily="18" charset="-127"/>
              </a:rPr>
              <a:t>연맥</a:t>
            </a:r>
            <a:r>
              <a:rPr lang="en-US" altLang="ko-KR">
                <a:latin typeface="HY헤드라인M" pitchFamily="18" charset="-127"/>
                <a:ea typeface="HY헤드라인M" pitchFamily="18" charset="-127"/>
              </a:rPr>
              <a:t>)</a:t>
            </a:r>
          </a:p>
          <a:p>
            <a:r>
              <a:rPr lang="en-US" altLang="ko-KR">
                <a:latin typeface="HY헤드라인M" pitchFamily="18" charset="-127"/>
                <a:ea typeface="HY헤드라인M" pitchFamily="18" charset="-127"/>
              </a:rPr>
              <a:t>- </a:t>
            </a:r>
            <a:r>
              <a:rPr lang="ko-KR" altLang="en-US">
                <a:latin typeface="HY헤드라인M" pitchFamily="18" charset="-127"/>
                <a:ea typeface="HY헤드라인M" pitchFamily="18" charset="-127"/>
              </a:rPr>
              <a:t>유채 등</a:t>
            </a:r>
          </a:p>
        </p:txBody>
      </p:sp>
      <p:sp>
        <p:nvSpPr>
          <p:cNvPr id="48139" name="Text Box 13"/>
          <p:cNvSpPr txBox="1">
            <a:spLocks noChangeArrowheads="1"/>
          </p:cNvSpPr>
          <p:nvPr/>
        </p:nvSpPr>
        <p:spPr bwMode="auto">
          <a:xfrm>
            <a:off x="5003800" y="4508500"/>
            <a:ext cx="15954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latin typeface="HY헤드라인M" pitchFamily="18" charset="-127"/>
                <a:ea typeface="HY헤드라인M" pitchFamily="18" charset="-127"/>
              </a:rPr>
              <a:t>- </a:t>
            </a:r>
            <a:r>
              <a:rPr lang="ko-KR" altLang="en-US">
                <a:latin typeface="HY헤드라인M" pitchFamily="18" charset="-127"/>
                <a:ea typeface="HY헤드라인M" pitchFamily="18" charset="-127"/>
              </a:rPr>
              <a:t>귀리</a:t>
            </a:r>
            <a:r>
              <a:rPr lang="en-US" altLang="ko-KR"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>
                <a:latin typeface="HY헤드라인M" pitchFamily="18" charset="-127"/>
                <a:ea typeface="HY헤드라인M" pitchFamily="18" charset="-127"/>
              </a:rPr>
              <a:t>연맥</a:t>
            </a:r>
            <a:r>
              <a:rPr lang="en-US" altLang="ko-KR">
                <a:latin typeface="HY헤드라인M" pitchFamily="18" charset="-127"/>
                <a:ea typeface="HY헤드라인M" pitchFamily="18" charset="-127"/>
              </a:rPr>
              <a:t>)</a:t>
            </a:r>
          </a:p>
          <a:p>
            <a:r>
              <a:rPr lang="en-US" altLang="ko-KR">
                <a:latin typeface="HY헤드라인M" pitchFamily="18" charset="-127"/>
                <a:ea typeface="HY헤드라인M" pitchFamily="18" charset="-127"/>
              </a:rPr>
              <a:t>- </a:t>
            </a:r>
            <a:r>
              <a:rPr lang="ko-KR" altLang="en-US">
                <a:latin typeface="HY헤드라인M" pitchFamily="18" charset="-127"/>
                <a:ea typeface="HY헤드라인M" pitchFamily="18" charset="-127"/>
              </a:rPr>
              <a:t>유채 등</a:t>
            </a:r>
          </a:p>
        </p:txBody>
      </p:sp>
      <p:sp>
        <p:nvSpPr>
          <p:cNvPr id="48140" name="Line 14"/>
          <p:cNvSpPr>
            <a:spLocks noChangeShapeType="1"/>
          </p:cNvSpPr>
          <p:nvPr/>
        </p:nvSpPr>
        <p:spPr bwMode="auto">
          <a:xfrm>
            <a:off x="611188" y="1844675"/>
            <a:ext cx="187325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8141" name="Line 15"/>
          <p:cNvSpPr>
            <a:spLocks noChangeShapeType="1"/>
          </p:cNvSpPr>
          <p:nvPr/>
        </p:nvSpPr>
        <p:spPr bwMode="auto">
          <a:xfrm>
            <a:off x="5003800" y="1916113"/>
            <a:ext cx="129698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8142" name="Line 16"/>
          <p:cNvSpPr>
            <a:spLocks noChangeShapeType="1"/>
          </p:cNvSpPr>
          <p:nvPr/>
        </p:nvSpPr>
        <p:spPr bwMode="auto">
          <a:xfrm flipV="1">
            <a:off x="1403350" y="1916113"/>
            <a:ext cx="0" cy="1727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8143" name="Line 17"/>
          <p:cNvSpPr>
            <a:spLocks noChangeShapeType="1"/>
          </p:cNvSpPr>
          <p:nvPr/>
        </p:nvSpPr>
        <p:spPr bwMode="auto">
          <a:xfrm flipV="1">
            <a:off x="5724525" y="1989138"/>
            <a:ext cx="0" cy="1727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ko-KR" altLang="en-US"/>
          </a:p>
        </p:txBody>
      </p:sp>
      <p:grpSp>
        <p:nvGrpSpPr>
          <p:cNvPr id="2" name="그룹 11"/>
          <p:cNvGrpSpPr/>
          <p:nvPr/>
        </p:nvGrpSpPr>
        <p:grpSpPr>
          <a:xfrm>
            <a:off x="467544" y="188640"/>
            <a:ext cx="7272808" cy="603852"/>
            <a:chOff x="0" y="691"/>
            <a:chExt cx="8674436" cy="60385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</p:grpSpPr>
        <p:sp>
          <p:nvSpPr>
            <p:cNvPr id="18" name="모서리가 둥근 직사각형 17"/>
            <p:cNvSpPr/>
            <p:nvPr/>
          </p:nvSpPr>
          <p:spPr>
            <a:xfrm>
              <a:off x="0" y="691"/>
              <a:ext cx="8674436" cy="603852"/>
            </a:xfrm>
            <a:prstGeom prst="roundRect">
              <a:avLst/>
            </a:prstGeom>
            <a:gradFill flip="none" rotWithShape="1">
              <a:gsLst>
                <a:gs pos="0">
                  <a:srgbClr val="4324FC">
                    <a:shade val="30000"/>
                    <a:satMod val="115000"/>
                  </a:srgbClr>
                </a:gs>
                <a:gs pos="50000">
                  <a:srgbClr val="4324FC">
                    <a:shade val="67500"/>
                    <a:satMod val="115000"/>
                  </a:srgbClr>
                </a:gs>
                <a:gs pos="100000">
                  <a:srgbClr val="4324FC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sp3d prstMaterial="dkEdge">
              <a:bevelT w="8200" h="38100"/>
            </a:sp3d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모서리가 둥근 직사각형 4"/>
            <p:cNvSpPr/>
            <p:nvPr/>
          </p:nvSpPr>
          <p:spPr>
            <a:xfrm>
              <a:off x="29478" y="691"/>
              <a:ext cx="8615480" cy="54489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lIns="121920" tIns="121920" rIns="121920" bIns="121920" spcCol="1270" anchor="ctr"/>
            <a:lstStyle/>
            <a:p>
              <a:pPr algn="ctr">
                <a:defRPr/>
              </a:pPr>
              <a:r>
                <a:rPr lang="ko-KR" altLang="en-US" sz="2800" dirty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작부체계 설정을 위한 작물의 선택 모식도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5"/>
          <p:cNvSpPr txBox="1">
            <a:spLocks noChangeArrowheads="1"/>
          </p:cNvSpPr>
          <p:nvPr/>
        </p:nvSpPr>
        <p:spPr bwMode="auto">
          <a:xfrm>
            <a:off x="252413" y="1477963"/>
            <a:ext cx="84232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80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작물의 생리적 특성</a:t>
            </a:r>
            <a:r>
              <a:rPr lang="en-US" altLang="ko-KR" sz="180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sz="180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재배지의 토양 및 기상여건 등을 고려하여 적 작목 선정재배</a:t>
            </a:r>
          </a:p>
        </p:txBody>
      </p:sp>
      <p:sp>
        <p:nvSpPr>
          <p:cNvPr id="78851" name="Rectangle 6"/>
          <p:cNvSpPr>
            <a:spLocks noChangeArrowheads="1"/>
          </p:cNvSpPr>
          <p:nvPr/>
        </p:nvSpPr>
        <p:spPr bwMode="auto">
          <a:xfrm>
            <a:off x="0" y="18764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graphicFrame>
        <p:nvGraphicFramePr>
          <p:cNvPr id="417799" name="Group 7"/>
          <p:cNvGraphicFramePr>
            <a:graphicFrameLocks noGrp="1"/>
          </p:cNvGraphicFramePr>
          <p:nvPr/>
        </p:nvGraphicFramePr>
        <p:xfrm>
          <a:off x="323850" y="2492375"/>
          <a:ext cx="8640763" cy="2316480"/>
        </p:xfrm>
        <a:graphic>
          <a:graphicData uri="http://schemas.openxmlformats.org/drawingml/2006/table">
            <a:tbl>
              <a:tblPr/>
              <a:tblGrid>
                <a:gridCol w="1082675"/>
                <a:gridCol w="869950"/>
                <a:gridCol w="965200"/>
                <a:gridCol w="968375"/>
                <a:gridCol w="906463"/>
                <a:gridCol w="1016000"/>
                <a:gridCol w="1017587"/>
                <a:gridCol w="1814513"/>
              </a:tblGrid>
              <a:tr h="258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한컴바탕" pitchFamily="18" charset="-127"/>
                        </a:rPr>
                        <a:t>구 분</a:t>
                      </a: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한컴바탕" pitchFamily="18" charset="-127"/>
                        </a:rPr>
                        <a:t>내한성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한컴바탕" pitchFamily="18" charset="-127"/>
                        </a:rPr>
                        <a:t>내습성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한컴바탕" pitchFamily="18" charset="-127"/>
                        </a:rPr>
                        <a:t>내건성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한컴바탕" pitchFamily="18" charset="-127"/>
                        </a:rPr>
                        <a:t>척박지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한컴바탕" pitchFamily="18" charset="-127"/>
                        </a:rPr>
                        <a:t>적응성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한컴바탕" pitchFamily="18" charset="-127"/>
                        </a:rPr>
                        <a:t>사료가치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한컴바탕" pitchFamily="18" charset="-127"/>
                        </a:rPr>
                        <a:t>가축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한컴바탕" pitchFamily="18" charset="-127"/>
                        </a:rPr>
                        <a:t>기호성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한컴바탕" pitchFamily="18" charset="-127"/>
                        </a:rPr>
                        <a:t>수확시기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8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한컴바탕" pitchFamily="18" charset="-127"/>
                        </a:rPr>
                        <a:t>IRG</a:t>
                      </a: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한컴바탕" pitchFamily="18" charset="-127"/>
                        </a:rPr>
                        <a:t>중약</a:t>
                      </a: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한컴바탕" pitchFamily="18" charset="-127"/>
                        </a:rPr>
                        <a:t>강</a:t>
                      </a: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한컴바탕" pitchFamily="18" charset="-127"/>
                        </a:rPr>
                        <a:t>약</a:t>
                      </a: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한컴바탕" pitchFamily="18" charset="-127"/>
                        </a:rPr>
                        <a:t>약</a:t>
                      </a: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한컴바탕" pitchFamily="18" charset="-127"/>
                        </a:rPr>
                        <a:t>높은</a:t>
                      </a: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한컴바탕" pitchFamily="18" charset="-127"/>
                        </a:rPr>
                        <a:t>양호</a:t>
                      </a: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한컴바탕" pitchFamily="18" charset="-127"/>
                        </a:rPr>
                        <a:t>조생</a:t>
                      </a: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한컴바탕" pitchFamily="18" charset="-127"/>
                        </a:rPr>
                        <a:t> 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한컴바탕" pitchFamily="18" charset="-127"/>
                        </a:rPr>
                        <a:t>: 5</a:t>
                      </a: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한컴바탕" pitchFamily="18" charset="-127"/>
                        </a:rPr>
                        <a:t>월 상순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한컴바탕" pitchFamily="18" charset="-127"/>
                        </a:rPr>
                        <a:t>만생 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한컴바탕" pitchFamily="18" charset="-127"/>
                        </a:rPr>
                        <a:t>: 5</a:t>
                      </a: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한컴바탕" pitchFamily="18" charset="-127"/>
                        </a:rPr>
                        <a:t>월 중하순</a:t>
                      </a: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8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한컴바탕" pitchFamily="18" charset="-127"/>
                        </a:rPr>
                        <a:t>청보리</a:t>
                      </a: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한컴바탕" pitchFamily="18" charset="-127"/>
                        </a:rPr>
                        <a:t>중약</a:t>
                      </a: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한컴바탕" pitchFamily="18" charset="-127"/>
                        </a:rPr>
                        <a:t>중약</a:t>
                      </a: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한컴바탕" pitchFamily="18" charset="-127"/>
                        </a:rPr>
                        <a:t>중</a:t>
                      </a: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한컴바탕" pitchFamily="18" charset="-127"/>
                        </a:rPr>
                        <a:t>중</a:t>
                      </a: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한컴바탕" pitchFamily="18" charset="-127"/>
                        </a:rPr>
                        <a:t>높음</a:t>
                      </a: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한컴바탕" pitchFamily="18" charset="-127"/>
                        </a:rPr>
                        <a:t>중</a:t>
                      </a: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한컴바탕" pitchFamily="18" charset="-127"/>
                        </a:rPr>
                        <a:t>조생 </a:t>
                      </a: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한컴바탕" pitchFamily="18" charset="-127"/>
                        </a:rPr>
                        <a:t>: 5</a:t>
                      </a: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한컴바탕" pitchFamily="18" charset="-127"/>
                        </a:rPr>
                        <a:t>월 중하순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한컴바탕" pitchFamily="18" charset="-127"/>
                        </a:rPr>
                        <a:t>만생 </a:t>
                      </a: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한컴바탕" pitchFamily="18" charset="-127"/>
                        </a:rPr>
                        <a:t>: 5</a:t>
                      </a: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한컴바탕" pitchFamily="18" charset="-127"/>
                        </a:rPr>
                        <a:t>월 하순</a:t>
                      </a: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8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한컴바탕" pitchFamily="18" charset="-127"/>
                        </a:rPr>
                        <a:t>호밀</a:t>
                      </a: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한컴바탕" pitchFamily="18" charset="-127"/>
                        </a:rPr>
                        <a:t>강</a:t>
                      </a: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한컴바탕" pitchFamily="18" charset="-127"/>
                        </a:rPr>
                        <a:t>약</a:t>
                      </a: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한컴바탕" pitchFamily="18" charset="-127"/>
                        </a:rPr>
                        <a:t>강</a:t>
                      </a: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한컴바탕" pitchFamily="18" charset="-127"/>
                        </a:rPr>
                        <a:t>강</a:t>
                      </a: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한컴바탕" pitchFamily="18" charset="-127"/>
                        </a:rPr>
                        <a:t>낮음</a:t>
                      </a: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한컴바탕" pitchFamily="18" charset="-127"/>
                        </a:rPr>
                        <a:t>중</a:t>
                      </a: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한컴바탕" pitchFamily="18" charset="-127"/>
                        </a:rPr>
                        <a:t>조생</a:t>
                      </a: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한컴바탕" pitchFamily="18" charset="-127"/>
                        </a:rPr>
                        <a:t> 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한컴바탕" pitchFamily="18" charset="-127"/>
                        </a:rPr>
                        <a:t>: 4</a:t>
                      </a: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한컴바탕" pitchFamily="18" charset="-127"/>
                        </a:rPr>
                        <a:t>월 하순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한컴바탕" pitchFamily="18" charset="-127"/>
                        </a:rPr>
                        <a:t>만생 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한컴바탕" pitchFamily="18" charset="-127"/>
                        </a:rPr>
                        <a:t>: 5</a:t>
                      </a: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한컴바탕" pitchFamily="18" charset="-127"/>
                        </a:rPr>
                        <a:t>월 중순</a:t>
                      </a: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8899" name="Rectangle 54"/>
          <p:cNvSpPr>
            <a:spLocks noChangeArrowheads="1"/>
          </p:cNvSpPr>
          <p:nvPr/>
        </p:nvSpPr>
        <p:spPr bwMode="auto">
          <a:xfrm>
            <a:off x="0" y="49815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8900" name="Text Box 55"/>
          <p:cNvSpPr txBox="1">
            <a:spLocks noChangeArrowheads="1"/>
          </p:cNvSpPr>
          <p:nvPr/>
        </p:nvSpPr>
        <p:spPr bwMode="auto">
          <a:xfrm>
            <a:off x="315913" y="2060575"/>
            <a:ext cx="65595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ko-KR">
                <a:solidFill>
                  <a:srgbClr val="000099"/>
                </a:solidFill>
                <a:latin typeface="HY헤드라인M" pitchFamily="18" charset="-127"/>
                <a:ea typeface="HY헤드라인M" pitchFamily="18" charset="-127"/>
              </a:rPr>
              <a:t>○</a:t>
            </a:r>
            <a:r>
              <a:rPr lang="en-US" altLang="ko-KR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>
                <a:solidFill>
                  <a:srgbClr val="000099"/>
                </a:solidFill>
                <a:latin typeface="HY헤드라인M" pitchFamily="18" charset="-127"/>
                <a:ea typeface="HY헤드라인M" pitchFamily="18" charset="-127"/>
              </a:rPr>
              <a:t>동계 사료작물 생육특성</a:t>
            </a:r>
            <a:r>
              <a:rPr lang="en-US" altLang="ko-KR">
                <a:solidFill>
                  <a:srgbClr val="000099"/>
                </a:solidFill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>
                <a:solidFill>
                  <a:srgbClr val="000099"/>
                </a:solidFill>
                <a:latin typeface="HY헤드라인M" pitchFamily="18" charset="-127"/>
                <a:ea typeface="HY헤드라인M" pitchFamily="18" charset="-127"/>
              </a:rPr>
              <a:t>사료가치 및 수확시기 비교 </a:t>
            </a:r>
          </a:p>
        </p:txBody>
      </p:sp>
      <p:sp>
        <p:nvSpPr>
          <p:cNvPr id="78901" name="Text Box 56"/>
          <p:cNvSpPr txBox="1">
            <a:spLocks noChangeArrowheads="1"/>
          </p:cNvSpPr>
          <p:nvPr/>
        </p:nvSpPr>
        <p:spPr bwMode="auto">
          <a:xfrm>
            <a:off x="447675" y="4926013"/>
            <a:ext cx="7194550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kumimoji="0" lang="en-US" altLang="ko-KR" sz="1800">
                <a:solidFill>
                  <a:srgbClr val="000099"/>
                </a:solidFill>
                <a:latin typeface="HY헤드라인M" pitchFamily="18" charset="-127"/>
                <a:ea typeface="HY헤드라인M" pitchFamily="18" charset="-127"/>
              </a:rPr>
              <a:t>○</a:t>
            </a:r>
            <a:r>
              <a:rPr lang="en-US" altLang="ko-KR" sz="1800">
                <a:solidFill>
                  <a:srgbClr val="000099"/>
                </a:solidFill>
                <a:latin typeface="HY헤드라인M" pitchFamily="18" charset="-127"/>
                <a:ea typeface="HY헤드라인M" pitchFamily="18" charset="-127"/>
              </a:rPr>
              <a:t> 3</a:t>
            </a:r>
            <a:r>
              <a:rPr lang="ko-KR" altLang="en-US" sz="1800">
                <a:solidFill>
                  <a:srgbClr val="000099"/>
                </a:solidFill>
                <a:latin typeface="HY헤드라인M" pitchFamily="18" charset="-127"/>
                <a:ea typeface="HY헤드라인M" pitchFamily="18" charset="-127"/>
              </a:rPr>
              <a:t>가지 동계작물의 상호보완적인 재배 이용으로 수확기간 연장</a:t>
            </a:r>
          </a:p>
          <a:p>
            <a:pPr>
              <a:lnSpc>
                <a:spcPct val="120000"/>
              </a:lnSpc>
            </a:pPr>
            <a:r>
              <a:rPr lang="ko-KR" altLang="en-US" sz="1800">
                <a:latin typeface="HY헤드라인M" pitchFamily="18" charset="-127"/>
                <a:ea typeface="HY헤드라인M" pitchFamily="18" charset="-127"/>
              </a:rPr>
              <a:t>  </a:t>
            </a:r>
            <a:r>
              <a:rPr lang="en-US" altLang="ko-KR" sz="1800">
                <a:latin typeface="HY헤드라인M" pitchFamily="18" charset="-127"/>
                <a:ea typeface="HY헤드라인M" pitchFamily="18" charset="-127"/>
              </a:rPr>
              <a:t>- </a:t>
            </a:r>
            <a:r>
              <a:rPr lang="ko-KR" altLang="en-US" sz="1800">
                <a:latin typeface="HY헤드라인M" pitchFamily="18" charset="-127"/>
                <a:ea typeface="HY헤드라인M" pitchFamily="18" charset="-127"/>
              </a:rPr>
              <a:t>보리 만으로 동계 사료작물 재배 </a:t>
            </a:r>
            <a:r>
              <a:rPr lang="en-US" altLang="ko-KR" sz="1800">
                <a:latin typeface="HY헤드라인M" pitchFamily="18" charset="-127"/>
                <a:ea typeface="HY헤드라인M" pitchFamily="18" charset="-127"/>
              </a:rPr>
              <a:t>: </a:t>
            </a:r>
            <a:r>
              <a:rPr lang="ko-KR" altLang="en-US" sz="1800">
                <a:latin typeface="HY헤드라인M" pitchFamily="18" charset="-127"/>
                <a:ea typeface="HY헤드라인M" pitchFamily="18" charset="-127"/>
              </a:rPr>
              <a:t>수확기간 </a:t>
            </a:r>
            <a:r>
              <a:rPr lang="en-US" altLang="ko-KR" sz="1800">
                <a:latin typeface="HY헤드라인M" pitchFamily="18" charset="-127"/>
                <a:ea typeface="HY헤드라인M" pitchFamily="18" charset="-127"/>
              </a:rPr>
              <a:t>10</a:t>
            </a:r>
            <a:r>
              <a:rPr lang="ko-KR" altLang="en-US" sz="1800">
                <a:latin typeface="HY헤드라인M" pitchFamily="18" charset="-127"/>
                <a:ea typeface="HY헤드라인M" pitchFamily="18" charset="-127"/>
              </a:rPr>
              <a:t>일 </a:t>
            </a:r>
          </a:p>
          <a:p>
            <a:pPr>
              <a:lnSpc>
                <a:spcPct val="120000"/>
              </a:lnSpc>
            </a:pPr>
            <a:r>
              <a:rPr lang="ko-KR" altLang="en-US" sz="1800">
                <a:latin typeface="HY헤드라인M" pitchFamily="18" charset="-127"/>
                <a:ea typeface="HY헤드라인M" pitchFamily="18" charset="-127"/>
              </a:rPr>
              <a:t>  </a:t>
            </a:r>
            <a:r>
              <a:rPr lang="en-US" altLang="ko-KR" sz="1800">
                <a:latin typeface="HY헤드라인M" pitchFamily="18" charset="-127"/>
                <a:ea typeface="HY헤드라인M" pitchFamily="18" charset="-127"/>
              </a:rPr>
              <a:t>- 3</a:t>
            </a:r>
            <a:r>
              <a:rPr lang="ko-KR" altLang="en-US" sz="1800">
                <a:latin typeface="HY헤드라인M" pitchFamily="18" charset="-127"/>
                <a:ea typeface="HY헤드라인M" pitchFamily="18" charset="-127"/>
              </a:rPr>
              <a:t>가지 작물의 상호 보완적 재배 </a:t>
            </a:r>
            <a:r>
              <a:rPr lang="en-US" altLang="ko-KR" sz="1800">
                <a:latin typeface="HY헤드라인M" pitchFamily="18" charset="-127"/>
                <a:ea typeface="HY헤드라인M" pitchFamily="18" charset="-127"/>
              </a:rPr>
              <a:t>: </a:t>
            </a:r>
            <a:r>
              <a:rPr lang="ko-KR" altLang="en-US" sz="1800">
                <a:latin typeface="HY헤드라인M" pitchFamily="18" charset="-127"/>
                <a:ea typeface="HY헤드라인M" pitchFamily="18" charset="-127"/>
              </a:rPr>
              <a:t>수확기간 </a:t>
            </a:r>
            <a:r>
              <a:rPr lang="en-US" altLang="ko-KR" sz="1800">
                <a:latin typeface="HY헤드라인M" pitchFamily="18" charset="-127"/>
                <a:ea typeface="HY헤드라인M" pitchFamily="18" charset="-127"/>
              </a:rPr>
              <a:t>30</a:t>
            </a:r>
            <a:r>
              <a:rPr lang="ko-KR" altLang="en-US" sz="1800">
                <a:latin typeface="HY헤드라인M" pitchFamily="18" charset="-127"/>
                <a:ea typeface="HY헤드라인M" pitchFamily="18" charset="-127"/>
              </a:rPr>
              <a:t>일 이상</a:t>
            </a:r>
          </a:p>
          <a:p>
            <a:pPr>
              <a:lnSpc>
                <a:spcPct val="120000"/>
              </a:lnSpc>
            </a:pPr>
            <a:r>
              <a:rPr lang="ko-KR" altLang="en-US" sz="1800">
                <a:latin typeface="HY헤드라인M" pitchFamily="18" charset="-127"/>
                <a:ea typeface="HY헤드라인M" pitchFamily="18" charset="-127"/>
              </a:rPr>
              <a:t>  </a:t>
            </a:r>
            <a:r>
              <a:rPr lang="en-US" altLang="ko-KR" sz="1800">
                <a:latin typeface="HY헤드라인M" pitchFamily="18" charset="-127"/>
                <a:ea typeface="HY헤드라인M" pitchFamily="18" charset="-127"/>
              </a:rPr>
              <a:t>- </a:t>
            </a:r>
            <a:r>
              <a:rPr lang="ko-KR" altLang="en-US" sz="1800">
                <a:latin typeface="HY헤드라인M" pitchFamily="18" charset="-127"/>
                <a:ea typeface="HY헤드라인M" pitchFamily="18" charset="-127"/>
              </a:rPr>
              <a:t>농업기계의 이용기간 연장으로 노동력의 분배와 기계이용성 증대</a:t>
            </a:r>
          </a:p>
          <a:p>
            <a:pPr>
              <a:lnSpc>
                <a:spcPct val="120000"/>
              </a:lnSpc>
            </a:pPr>
            <a:r>
              <a:rPr lang="ko-KR" altLang="en-US" sz="1800">
                <a:latin typeface="HY헤드라인M" pitchFamily="18" charset="-127"/>
                <a:ea typeface="HY헤드라인M" pitchFamily="18" charset="-127"/>
              </a:rPr>
              <a:t>      동계사료작물 재배면적 확대와 생산성 향상 기대</a:t>
            </a:r>
          </a:p>
        </p:txBody>
      </p:sp>
      <p:sp>
        <p:nvSpPr>
          <p:cNvPr id="78902" name="Line 57"/>
          <p:cNvSpPr>
            <a:spLocks noChangeShapeType="1"/>
          </p:cNvSpPr>
          <p:nvPr/>
        </p:nvSpPr>
        <p:spPr bwMode="auto">
          <a:xfrm>
            <a:off x="539750" y="6453188"/>
            <a:ext cx="360363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ko-KR" altLang="en-US"/>
          </a:p>
        </p:txBody>
      </p:sp>
      <p:grpSp>
        <p:nvGrpSpPr>
          <p:cNvPr id="2" name="그룹 40"/>
          <p:cNvGrpSpPr/>
          <p:nvPr/>
        </p:nvGrpSpPr>
        <p:grpSpPr>
          <a:xfrm>
            <a:off x="467544" y="260648"/>
            <a:ext cx="7848872" cy="603852"/>
            <a:chOff x="0" y="691"/>
            <a:chExt cx="8674436" cy="60385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</p:grpSpPr>
        <p:sp>
          <p:nvSpPr>
            <p:cNvPr id="11" name="모서리가 둥근 직사각형 10"/>
            <p:cNvSpPr/>
            <p:nvPr/>
          </p:nvSpPr>
          <p:spPr>
            <a:xfrm>
              <a:off x="0" y="691"/>
              <a:ext cx="8674436" cy="603852"/>
            </a:xfrm>
            <a:prstGeom prst="roundRect">
              <a:avLst/>
            </a:prstGeom>
            <a:gradFill flip="none" rotWithShape="1">
              <a:gsLst>
                <a:gs pos="0">
                  <a:srgbClr val="4324FC">
                    <a:shade val="30000"/>
                    <a:satMod val="115000"/>
                  </a:srgbClr>
                </a:gs>
                <a:gs pos="50000">
                  <a:srgbClr val="4324FC">
                    <a:shade val="67500"/>
                    <a:satMod val="115000"/>
                  </a:srgbClr>
                </a:gs>
                <a:gs pos="100000">
                  <a:srgbClr val="4324FC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sp3d prstMaterial="dkEdge">
              <a:bevelT w="8200" h="38100"/>
            </a:sp3d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모서리가 둥근 직사각형 4"/>
            <p:cNvSpPr/>
            <p:nvPr/>
          </p:nvSpPr>
          <p:spPr>
            <a:xfrm>
              <a:off x="29477" y="30169"/>
              <a:ext cx="8644959" cy="54489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lIns="121920" tIns="121920" rIns="121920" bIns="121920" spcCol="1270" anchor="ctr"/>
            <a:lstStyle/>
            <a:p>
              <a:pPr algn="ctr" defTabSz="1422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ko-KR" altLang="en-US" sz="2800" dirty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동계 사료작물 재배확대 및 생산성 향상 방안</a:t>
              </a:r>
              <a:endParaRPr lang="ko-KR" altLang="en-US" dirty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그림 2" descr="STA7437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TextBox 3"/>
          <p:cNvSpPr txBox="1">
            <a:spLocks noChangeArrowheads="1"/>
          </p:cNvSpPr>
          <p:nvPr/>
        </p:nvSpPr>
        <p:spPr bwMode="auto">
          <a:xfrm>
            <a:off x="3132138" y="6457950"/>
            <a:ext cx="29035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충남 서천</a:t>
            </a:r>
            <a:r>
              <a:rPr lang="en-US" altLang="ko-KR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, 2011. 5. 19)</a:t>
            </a:r>
            <a:endParaRPr lang="ko-KR" altLang="en-US">
              <a:solidFill>
                <a:srgbClr val="FF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grpSp>
        <p:nvGrpSpPr>
          <p:cNvPr id="2" name="그룹 11"/>
          <p:cNvGrpSpPr/>
          <p:nvPr/>
        </p:nvGrpSpPr>
        <p:grpSpPr>
          <a:xfrm>
            <a:off x="323528" y="332656"/>
            <a:ext cx="4680520" cy="1127752"/>
            <a:chOff x="0" y="691"/>
            <a:chExt cx="8674436" cy="60385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</p:grpSpPr>
        <p:sp>
          <p:nvSpPr>
            <p:cNvPr id="5" name="모서리가 둥근 직사각형 4"/>
            <p:cNvSpPr/>
            <p:nvPr/>
          </p:nvSpPr>
          <p:spPr>
            <a:xfrm>
              <a:off x="0" y="691"/>
              <a:ext cx="8674436" cy="603852"/>
            </a:xfrm>
            <a:prstGeom prst="roundRect">
              <a:avLst/>
            </a:prstGeom>
            <a:gradFill flip="none" rotWithShape="1">
              <a:gsLst>
                <a:gs pos="0">
                  <a:srgbClr val="4324FC">
                    <a:shade val="30000"/>
                    <a:satMod val="115000"/>
                  </a:srgbClr>
                </a:gs>
                <a:gs pos="50000">
                  <a:srgbClr val="4324FC">
                    <a:shade val="67500"/>
                    <a:satMod val="115000"/>
                  </a:srgbClr>
                </a:gs>
                <a:gs pos="100000">
                  <a:srgbClr val="4324FC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sp3d prstMaterial="dkEdge">
              <a:bevelT w="8200" h="38100"/>
            </a:sp3d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모서리가 둥근 직사각형 4"/>
            <p:cNvSpPr/>
            <p:nvPr/>
          </p:nvSpPr>
          <p:spPr>
            <a:xfrm>
              <a:off x="0" y="691"/>
              <a:ext cx="8615480" cy="54489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lIns="121920" tIns="121920" rIns="121920" bIns="121920" spcCol="1270" anchor="ctr"/>
            <a:lstStyle/>
            <a:p>
              <a:pPr algn="ctr">
                <a:defRPr/>
              </a:pPr>
              <a:r>
                <a:rPr lang="ko-KR" altLang="en-US" sz="3200" dirty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이탈리안 </a:t>
              </a:r>
              <a:r>
                <a:rPr lang="ko-KR" altLang="en-US" sz="3200" dirty="0" err="1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라이그라스</a:t>
              </a:r>
              <a:endParaRPr lang="ko-KR" altLang="en-US" sz="3200" dirty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그림 2" descr="배경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63" y="0"/>
            <a:ext cx="9109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827088" y="1785938"/>
            <a:ext cx="7424737" cy="995362"/>
          </a:xfrm>
          <a:prstGeom prst="roundRect">
            <a:avLst>
              <a:gd name="adj" fmla="val 46181"/>
            </a:avLst>
          </a:pr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19050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tIns="0" bIns="0" anchor="ctr"/>
          <a:lstStyle/>
          <a:p>
            <a:pPr algn="ctr">
              <a:defRPr/>
            </a:pPr>
            <a:r>
              <a:rPr lang="en-US" altLang="ko-KR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  <a:ea typeface="휴먼모음T" pitchFamily="18" charset="-127"/>
              </a:rPr>
              <a:t>  </a:t>
            </a:r>
            <a:r>
              <a:rPr lang="en-US" altLang="ko-KR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1. </a:t>
            </a:r>
            <a:r>
              <a:rPr lang="ko-KR" alt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조사료의 중요성 </a:t>
            </a:r>
            <a:endParaRPr lang="ko-KR" alt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5" name="Rectangle 5"/>
          <p:cNvSpPr>
            <a:spLocks noChangeArrowheads="1"/>
          </p:cNvSpPr>
          <p:nvPr/>
        </p:nvSpPr>
        <p:spPr bwMode="auto">
          <a:xfrm>
            <a:off x="250825" y="1702593"/>
            <a:ext cx="8604250" cy="4030663"/>
          </a:xfrm>
          <a:prstGeom prst="rect">
            <a:avLst/>
          </a:prstGeom>
          <a:noFill/>
          <a:ln w="38100">
            <a:solidFill>
              <a:srgbClr val="006600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lnSpc>
                <a:spcPct val="160000"/>
              </a:lnSpc>
              <a:defRPr/>
            </a:pPr>
            <a:r>
              <a:rPr lang="en-US" altLang="ko-KR" b="1" dirty="0">
                <a:latin typeface="HY헤드라인M" pitchFamily="18" charset="-127"/>
                <a:ea typeface="HY헤드라인M" pitchFamily="18" charset="-127"/>
              </a:rPr>
              <a:t> </a:t>
            </a: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  ○  </a:t>
            </a:r>
            <a:r>
              <a:rPr lang="ko-KR" altLang="en-US" dirty="0">
                <a:latin typeface="HY헤드라인M" pitchFamily="18" charset="-127"/>
                <a:ea typeface="HY헤드라인M" pitchFamily="18" charset="-127"/>
              </a:rPr>
              <a:t>이탈리안 </a:t>
            </a:r>
            <a:r>
              <a:rPr lang="ko-KR" altLang="en-US" dirty="0" err="1">
                <a:latin typeface="HY헤드라인M" pitchFamily="18" charset="-127"/>
                <a:ea typeface="HY헤드라인M" pitchFamily="18" charset="-127"/>
              </a:rPr>
              <a:t>라이그라스</a:t>
            </a:r>
            <a:r>
              <a:rPr lang="ko-KR" altLang="en-US" dirty="0">
                <a:latin typeface="HY헤드라인M" pitchFamily="18" charset="-127"/>
                <a:ea typeface="HY헤드라인M" pitchFamily="18" charset="-127"/>
              </a:rPr>
              <a:t> </a:t>
            </a:r>
          </a:p>
          <a:p>
            <a:pPr>
              <a:lnSpc>
                <a:spcPct val="160000"/>
              </a:lnSpc>
              <a:defRPr/>
            </a:pPr>
            <a:r>
              <a:rPr lang="ko-KR" altLang="en-US" dirty="0">
                <a:latin typeface="HY헤드라인M" pitchFamily="18" charset="-127"/>
                <a:ea typeface="HY헤드라인M" pitchFamily="18" charset="-127"/>
              </a:rPr>
              <a:t>     </a:t>
            </a: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- </a:t>
            </a:r>
            <a:r>
              <a:rPr lang="ko-KR" altLang="en-US" dirty="0">
                <a:latin typeface="HY헤드라인M" pitchFamily="18" charset="-127"/>
                <a:ea typeface="HY헤드라인M" pitchFamily="18" charset="-127"/>
              </a:rPr>
              <a:t>일년생 및 월년생의 </a:t>
            </a:r>
            <a:r>
              <a:rPr lang="ko-KR" altLang="en-US" dirty="0" err="1">
                <a:latin typeface="HY헤드라인M" pitchFamily="18" charset="-127"/>
                <a:ea typeface="HY헤드라인M" pitchFamily="18" charset="-127"/>
              </a:rPr>
              <a:t>화본과작물로서</a:t>
            </a:r>
            <a:r>
              <a:rPr lang="ko-KR" altLang="en-US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dirty="0">
                <a:solidFill>
                  <a:srgbClr val="C00000"/>
                </a:solidFill>
                <a:latin typeface="HY헤드라인M" pitchFamily="18" charset="-127"/>
                <a:ea typeface="HY헤드라인M" pitchFamily="18" charset="-127"/>
              </a:rPr>
              <a:t>비료요구도가 높은 작물임</a:t>
            </a:r>
          </a:p>
          <a:p>
            <a:pPr>
              <a:lnSpc>
                <a:spcPct val="160000"/>
              </a:lnSpc>
              <a:defRPr/>
            </a:pPr>
            <a:r>
              <a:rPr lang="ko-KR" altLang="en-US" dirty="0">
                <a:latin typeface="HY헤드라인M" pitchFamily="18" charset="-127"/>
                <a:ea typeface="HY헤드라인M" pitchFamily="18" charset="-127"/>
              </a:rPr>
              <a:t>     </a:t>
            </a: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- </a:t>
            </a:r>
            <a:r>
              <a:rPr lang="ko-KR" altLang="en-US" dirty="0">
                <a:solidFill>
                  <a:srgbClr val="C00000"/>
                </a:solidFill>
                <a:latin typeface="HY헤드라인M" pitchFamily="18" charset="-127"/>
                <a:ea typeface="HY헤드라인M" pitchFamily="18" charset="-127"/>
              </a:rPr>
              <a:t>토양수분 </a:t>
            </a:r>
            <a:r>
              <a:rPr lang="ko-KR" altLang="en-US" dirty="0" err="1">
                <a:solidFill>
                  <a:srgbClr val="C00000"/>
                </a:solidFill>
                <a:latin typeface="HY헤드라인M" pitchFamily="18" charset="-127"/>
                <a:ea typeface="HY헤드라인M" pitchFamily="18" charset="-127"/>
              </a:rPr>
              <a:t>보습력이</a:t>
            </a:r>
            <a:r>
              <a:rPr lang="ko-KR" altLang="en-US" dirty="0">
                <a:solidFill>
                  <a:srgbClr val="C00000"/>
                </a:solidFill>
                <a:latin typeface="HY헤드라인M" pitchFamily="18" charset="-127"/>
                <a:ea typeface="HY헤드라인M" pitchFamily="18" charset="-127"/>
              </a:rPr>
              <a:t> 우수하고 비옥도가 높은 </a:t>
            </a:r>
            <a:r>
              <a:rPr lang="ko-KR" altLang="en-US" dirty="0">
                <a:latin typeface="HY헤드라인M" pitchFamily="18" charset="-127"/>
                <a:ea typeface="HY헤드라인M" pitchFamily="18" charset="-127"/>
              </a:rPr>
              <a:t>토양에서  잘 자람</a:t>
            </a:r>
          </a:p>
          <a:p>
            <a:pPr>
              <a:lnSpc>
                <a:spcPct val="160000"/>
              </a:lnSpc>
              <a:defRPr/>
            </a:pPr>
            <a:r>
              <a:rPr lang="ko-KR" altLang="en-US" dirty="0">
                <a:latin typeface="HY헤드라인M" pitchFamily="18" charset="-127"/>
                <a:ea typeface="HY헤드라인M" pitchFamily="18" charset="-127"/>
              </a:rPr>
              <a:t>     </a:t>
            </a: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- </a:t>
            </a:r>
            <a:r>
              <a:rPr lang="ko-KR" altLang="en-US" dirty="0">
                <a:solidFill>
                  <a:srgbClr val="0000CC"/>
                </a:solidFill>
                <a:latin typeface="HY헤드라인M" pitchFamily="18" charset="-127"/>
                <a:ea typeface="HY헤드라인M" pitchFamily="18" charset="-127"/>
              </a:rPr>
              <a:t>장점</a:t>
            </a:r>
            <a:r>
              <a:rPr lang="ko-KR" altLang="en-US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: </a:t>
            </a:r>
            <a:r>
              <a:rPr lang="ko-KR" altLang="en-US" dirty="0">
                <a:solidFill>
                  <a:srgbClr val="000099"/>
                </a:solidFill>
                <a:latin typeface="HY헤드라인M" pitchFamily="18" charset="-127"/>
                <a:ea typeface="HY헤드라인M" pitchFamily="18" charset="-127"/>
              </a:rPr>
              <a:t>사료가치</a:t>
            </a:r>
            <a:r>
              <a:rPr lang="ko-KR" altLang="en-US" dirty="0">
                <a:latin typeface="HY헤드라인M" pitchFamily="18" charset="-127"/>
                <a:ea typeface="HY헤드라인M" pitchFamily="18" charset="-127"/>
              </a:rPr>
              <a:t>가 높고 초식가축의 </a:t>
            </a:r>
            <a:r>
              <a:rPr lang="ko-KR" altLang="en-US" dirty="0" err="1">
                <a:solidFill>
                  <a:srgbClr val="000099"/>
                </a:solidFill>
                <a:latin typeface="HY헤드라인M" pitchFamily="18" charset="-127"/>
                <a:ea typeface="HY헤드라인M" pitchFamily="18" charset="-127"/>
              </a:rPr>
              <a:t>기호성</a:t>
            </a:r>
            <a:r>
              <a:rPr lang="ko-KR" altLang="en-US" dirty="0" err="1">
                <a:latin typeface="HY헤드라인M" pitchFamily="18" charset="-127"/>
                <a:ea typeface="HY헤드라인M" pitchFamily="18" charset="-127"/>
              </a:rPr>
              <a:t>이</a:t>
            </a:r>
            <a:r>
              <a:rPr lang="ko-KR" altLang="en-US" dirty="0">
                <a:latin typeface="HY헤드라인M" pitchFamily="18" charset="-127"/>
                <a:ea typeface="HY헤드라인M" pitchFamily="18" charset="-127"/>
              </a:rPr>
              <a:t> 매우 높음</a:t>
            </a:r>
          </a:p>
          <a:p>
            <a:pPr>
              <a:lnSpc>
                <a:spcPct val="160000"/>
              </a:lnSpc>
              <a:defRPr/>
            </a:pPr>
            <a:r>
              <a:rPr lang="ko-KR" altLang="en-US" dirty="0">
                <a:latin typeface="HY헤드라인M" pitchFamily="18" charset="-127"/>
                <a:ea typeface="HY헤드라인M" pitchFamily="18" charset="-127"/>
              </a:rPr>
              <a:t>                 </a:t>
            </a:r>
            <a:r>
              <a:rPr lang="ko-KR" altLang="en-US" dirty="0">
                <a:solidFill>
                  <a:srgbClr val="000099"/>
                </a:solidFill>
                <a:latin typeface="HY헤드라인M" pitchFamily="18" charset="-127"/>
                <a:ea typeface="HY헤드라인M" pitchFamily="18" charset="-127"/>
              </a:rPr>
              <a:t>내습성</a:t>
            </a:r>
            <a:r>
              <a:rPr lang="ko-KR" altLang="en-US" dirty="0">
                <a:latin typeface="HY헤드라인M" pitchFamily="18" charset="-127"/>
                <a:ea typeface="HY헤드라인M" pitchFamily="18" charset="-127"/>
              </a:rPr>
              <a:t>이 강함 </a:t>
            </a: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dirty="0" err="1">
                <a:latin typeface="HY헤드라인M" pitchFamily="18" charset="-127"/>
                <a:ea typeface="HY헤드라인M" pitchFamily="18" charset="-127"/>
              </a:rPr>
              <a:t>답리작</a:t>
            </a:r>
            <a:r>
              <a:rPr lang="ko-KR" altLang="en-US" dirty="0">
                <a:latin typeface="HY헤드라인M" pitchFamily="18" charset="-127"/>
                <a:ea typeface="HY헤드라인M" pitchFamily="18" charset="-127"/>
              </a:rPr>
              <a:t> 재배 적합</a:t>
            </a: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)</a:t>
            </a:r>
          </a:p>
          <a:p>
            <a:pPr>
              <a:lnSpc>
                <a:spcPct val="160000"/>
              </a:lnSpc>
              <a:defRPr/>
            </a:pP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                 </a:t>
            </a:r>
            <a:r>
              <a:rPr lang="ko-KR" altLang="en-US" dirty="0">
                <a:solidFill>
                  <a:srgbClr val="000099"/>
                </a:solidFill>
                <a:latin typeface="HY헤드라인M" pitchFamily="18" charset="-127"/>
                <a:ea typeface="HY헤드라인M" pitchFamily="18" charset="-127"/>
              </a:rPr>
              <a:t>당분함량이 많아 </a:t>
            </a:r>
            <a:r>
              <a:rPr lang="ko-KR" altLang="en-US" dirty="0" err="1">
                <a:solidFill>
                  <a:srgbClr val="000099"/>
                </a:solidFill>
                <a:latin typeface="HY헤드라인M" pitchFamily="18" charset="-127"/>
                <a:ea typeface="HY헤드라인M" pitchFamily="18" charset="-127"/>
              </a:rPr>
              <a:t>사일리지가</a:t>
            </a:r>
            <a:r>
              <a:rPr lang="ko-KR" altLang="en-US" dirty="0">
                <a:solidFill>
                  <a:srgbClr val="000099"/>
                </a:solidFill>
                <a:latin typeface="HY헤드라인M" pitchFamily="18" charset="-127"/>
                <a:ea typeface="HY헤드라인M" pitchFamily="18" charset="-127"/>
              </a:rPr>
              <a:t> 잘됨</a:t>
            </a:r>
            <a:endParaRPr lang="en-US" altLang="ko-KR" dirty="0">
              <a:solidFill>
                <a:srgbClr val="000099"/>
              </a:solidFill>
              <a:latin typeface="HY헤드라인M" pitchFamily="18" charset="-127"/>
              <a:ea typeface="HY헤드라인M" pitchFamily="18" charset="-127"/>
            </a:endParaRPr>
          </a:p>
          <a:p>
            <a:pPr>
              <a:lnSpc>
                <a:spcPct val="160000"/>
              </a:lnSpc>
              <a:defRPr/>
            </a:pP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     - </a:t>
            </a:r>
            <a:r>
              <a:rPr lang="ko-KR" altLang="en-US" dirty="0">
                <a:solidFill>
                  <a:srgbClr val="0000CC"/>
                </a:solidFill>
                <a:latin typeface="HY헤드라인M" pitchFamily="18" charset="-127"/>
                <a:ea typeface="HY헤드라인M" pitchFamily="18" charset="-127"/>
              </a:rPr>
              <a:t>단점 </a:t>
            </a:r>
            <a:r>
              <a:rPr lang="en-US" altLang="ko-KR" dirty="0">
                <a:solidFill>
                  <a:srgbClr val="0000CC"/>
                </a:solidFill>
                <a:latin typeface="HY헤드라인M" pitchFamily="18" charset="-127"/>
                <a:ea typeface="HY헤드라인M" pitchFamily="18" charset="-127"/>
              </a:rPr>
              <a:t>: </a:t>
            </a:r>
            <a:r>
              <a:rPr lang="ko-KR" altLang="en-US" dirty="0">
                <a:latin typeface="HY헤드라인M" pitchFamily="18" charset="-127"/>
                <a:ea typeface="HY헤드라인M" pitchFamily="18" charset="-127"/>
              </a:rPr>
              <a:t>추위에 약함 </a:t>
            </a: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dirty="0">
                <a:latin typeface="HY헤드라인M" pitchFamily="18" charset="-127"/>
                <a:ea typeface="HY헤드라인M" pitchFamily="18" charset="-127"/>
              </a:rPr>
              <a:t>내한성 품종 육성으로 해결</a:t>
            </a: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)</a:t>
            </a:r>
          </a:p>
          <a:p>
            <a:pPr>
              <a:lnSpc>
                <a:spcPct val="160000"/>
              </a:lnSpc>
              <a:defRPr/>
            </a:pP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                 </a:t>
            </a:r>
            <a:r>
              <a:rPr lang="ko-KR" altLang="en-US" dirty="0">
                <a:latin typeface="HY헤드라인M" pitchFamily="18" charset="-127"/>
                <a:ea typeface="HY헤드라인M" pitchFamily="18" charset="-127"/>
              </a:rPr>
              <a:t>토양이 너무 척박하거나 토양이</a:t>
            </a:r>
            <a:r>
              <a:rPr lang="ko-KR" altLang="en-US" dirty="0">
                <a:solidFill>
                  <a:srgbClr val="000099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dirty="0">
                <a:solidFill>
                  <a:srgbClr val="C00000"/>
                </a:solidFill>
                <a:latin typeface="HY헤드라인M" pitchFamily="18" charset="-127"/>
                <a:ea typeface="HY헤드라인M" pitchFamily="18" charset="-127"/>
              </a:rPr>
              <a:t>건조한 조건에서 생육이 불량</a:t>
            </a:r>
          </a:p>
        </p:txBody>
      </p:sp>
      <p:grpSp>
        <p:nvGrpSpPr>
          <p:cNvPr id="2" name="그룹 11"/>
          <p:cNvGrpSpPr/>
          <p:nvPr/>
        </p:nvGrpSpPr>
        <p:grpSpPr>
          <a:xfrm>
            <a:off x="323528" y="332656"/>
            <a:ext cx="5832648" cy="616904"/>
            <a:chOff x="0" y="691"/>
            <a:chExt cx="8674436" cy="61690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</p:grpSpPr>
        <p:sp>
          <p:nvSpPr>
            <p:cNvPr id="5" name="모서리가 둥근 직사각형 4"/>
            <p:cNvSpPr/>
            <p:nvPr/>
          </p:nvSpPr>
          <p:spPr>
            <a:xfrm>
              <a:off x="0" y="691"/>
              <a:ext cx="8674436" cy="603852"/>
            </a:xfrm>
            <a:prstGeom prst="roundRect">
              <a:avLst/>
            </a:prstGeom>
            <a:gradFill flip="none" rotWithShape="1">
              <a:gsLst>
                <a:gs pos="0">
                  <a:srgbClr val="4324FC">
                    <a:shade val="30000"/>
                    <a:satMod val="115000"/>
                  </a:srgbClr>
                </a:gs>
                <a:gs pos="50000">
                  <a:srgbClr val="4324FC">
                    <a:shade val="67500"/>
                    <a:satMod val="115000"/>
                  </a:srgbClr>
                </a:gs>
                <a:gs pos="100000">
                  <a:srgbClr val="4324FC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sp3d prstMaterial="dkEdge">
              <a:bevelT w="8200" h="38100"/>
            </a:sp3d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모서리가 둥근 직사각형 4"/>
            <p:cNvSpPr/>
            <p:nvPr/>
          </p:nvSpPr>
          <p:spPr>
            <a:xfrm>
              <a:off x="29478" y="72699"/>
              <a:ext cx="8615480" cy="54489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lIns="121920" tIns="121920" rIns="121920" bIns="121920" spcCol="1270" anchor="ctr"/>
            <a:lstStyle/>
            <a:p>
              <a:pPr algn="ctr">
                <a:defRPr/>
              </a:pPr>
              <a:r>
                <a:rPr lang="ko-KR" altLang="en-US" sz="2800" dirty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이탈리안 </a:t>
              </a:r>
              <a:r>
                <a:rPr lang="ko-KR" altLang="en-US" sz="2800" dirty="0" err="1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라이그라스의</a:t>
              </a:r>
              <a:r>
                <a:rPr lang="ko-KR" altLang="en-US" sz="2800" dirty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 주요 특성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Line 15"/>
          <p:cNvSpPr>
            <a:spLocks noChangeShapeType="1"/>
          </p:cNvSpPr>
          <p:nvPr/>
        </p:nvSpPr>
        <p:spPr bwMode="auto">
          <a:xfrm>
            <a:off x="1000944" y="1981200"/>
            <a:ext cx="696913" cy="0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4580" name="Line 16"/>
          <p:cNvSpPr>
            <a:spLocks noChangeShapeType="1"/>
          </p:cNvSpPr>
          <p:nvPr/>
        </p:nvSpPr>
        <p:spPr bwMode="auto">
          <a:xfrm>
            <a:off x="1000944" y="1981200"/>
            <a:ext cx="0" cy="547688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4581" name="Line 17"/>
          <p:cNvSpPr>
            <a:spLocks noChangeShapeType="1"/>
          </p:cNvSpPr>
          <p:nvPr/>
        </p:nvSpPr>
        <p:spPr bwMode="auto">
          <a:xfrm>
            <a:off x="1000944" y="2528888"/>
            <a:ext cx="0" cy="242887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4582" name="Line 18"/>
          <p:cNvSpPr>
            <a:spLocks noChangeShapeType="1"/>
          </p:cNvSpPr>
          <p:nvPr/>
        </p:nvSpPr>
        <p:spPr bwMode="auto">
          <a:xfrm>
            <a:off x="712912" y="3501008"/>
            <a:ext cx="0" cy="242887"/>
          </a:xfrm>
          <a:prstGeom prst="line">
            <a:avLst/>
          </a:prstGeom>
          <a:noFill/>
          <a:ln w="28575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4583" name="Line 19"/>
          <p:cNvSpPr>
            <a:spLocks noChangeShapeType="1"/>
          </p:cNvSpPr>
          <p:nvPr/>
        </p:nvSpPr>
        <p:spPr bwMode="auto">
          <a:xfrm>
            <a:off x="1000944" y="2771775"/>
            <a:ext cx="0" cy="547688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4584" name="Line 20"/>
          <p:cNvSpPr>
            <a:spLocks noChangeShapeType="1"/>
          </p:cNvSpPr>
          <p:nvPr/>
        </p:nvSpPr>
        <p:spPr bwMode="auto">
          <a:xfrm>
            <a:off x="712912" y="3743895"/>
            <a:ext cx="0" cy="547688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4585" name="Line 21"/>
          <p:cNvSpPr>
            <a:spLocks noChangeShapeType="1"/>
          </p:cNvSpPr>
          <p:nvPr/>
        </p:nvSpPr>
        <p:spPr bwMode="auto">
          <a:xfrm>
            <a:off x="712912" y="4291583"/>
            <a:ext cx="0" cy="242887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4587" name="Line 23"/>
          <p:cNvSpPr>
            <a:spLocks noChangeShapeType="1"/>
          </p:cNvSpPr>
          <p:nvPr/>
        </p:nvSpPr>
        <p:spPr bwMode="auto">
          <a:xfrm>
            <a:off x="1000944" y="4352925"/>
            <a:ext cx="0" cy="547688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4588" name="Line 24"/>
          <p:cNvSpPr>
            <a:spLocks noChangeShapeType="1"/>
          </p:cNvSpPr>
          <p:nvPr/>
        </p:nvSpPr>
        <p:spPr bwMode="auto">
          <a:xfrm>
            <a:off x="8316144" y="2528888"/>
            <a:ext cx="0" cy="242887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4589" name="Line 25"/>
          <p:cNvSpPr>
            <a:spLocks noChangeShapeType="1"/>
          </p:cNvSpPr>
          <p:nvPr/>
        </p:nvSpPr>
        <p:spPr bwMode="auto">
          <a:xfrm>
            <a:off x="8316144" y="3319463"/>
            <a:ext cx="0" cy="242887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4590" name="Line 26"/>
          <p:cNvSpPr>
            <a:spLocks noChangeShapeType="1"/>
          </p:cNvSpPr>
          <p:nvPr/>
        </p:nvSpPr>
        <p:spPr bwMode="auto">
          <a:xfrm>
            <a:off x="8316144" y="4110038"/>
            <a:ext cx="0" cy="242887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4591" name="Line 32"/>
          <p:cNvSpPr>
            <a:spLocks noChangeShapeType="1"/>
          </p:cNvSpPr>
          <p:nvPr/>
        </p:nvSpPr>
        <p:spPr bwMode="auto">
          <a:xfrm>
            <a:off x="467544" y="1355725"/>
            <a:ext cx="0" cy="180975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4592" name="Line 33"/>
          <p:cNvSpPr>
            <a:spLocks noChangeShapeType="1"/>
          </p:cNvSpPr>
          <p:nvPr/>
        </p:nvSpPr>
        <p:spPr bwMode="auto">
          <a:xfrm>
            <a:off x="7249344" y="1355725"/>
            <a:ext cx="0" cy="180975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6" name="TextBox 35"/>
          <p:cNvSpPr txBox="1"/>
          <p:nvPr/>
        </p:nvSpPr>
        <p:spPr>
          <a:xfrm>
            <a:off x="712912" y="260648"/>
            <a:ext cx="77668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ko-KR" alt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국내개발 이탈리안 </a:t>
            </a:r>
            <a:r>
              <a:rPr lang="ko-KR" altLang="en-US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라이그라스</a:t>
            </a:r>
            <a:r>
              <a:rPr lang="ko-KR" alt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신품종 현황</a:t>
            </a:r>
            <a:r>
              <a:rPr lang="en-US" altLang="ko-K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(13)</a:t>
            </a:r>
            <a:endParaRPr lang="ko-KR" alt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aphicFrame>
        <p:nvGraphicFramePr>
          <p:cNvPr id="37" name="Group 3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7191020"/>
              </p:ext>
            </p:extLst>
          </p:nvPr>
        </p:nvGraphicFramePr>
        <p:xfrm>
          <a:off x="458454" y="1341618"/>
          <a:ext cx="7993520" cy="5402102"/>
        </p:xfrm>
        <a:graphic>
          <a:graphicData uri="http://schemas.openxmlformats.org/drawingml/2006/table">
            <a:tbl>
              <a:tblPr/>
              <a:tblGrid>
                <a:gridCol w="944637"/>
                <a:gridCol w="1672007"/>
                <a:gridCol w="1144900"/>
                <a:gridCol w="1057994"/>
                <a:gridCol w="1057994"/>
                <a:gridCol w="1057994"/>
                <a:gridCol w="1057994"/>
              </a:tblGrid>
              <a:tr h="6472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숙기</a:t>
                      </a:r>
                      <a:endParaRPr kumimoji="1" lang="ko-KR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  <a:cs typeface="한컴바탕" pitchFamily="18" charset="2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품 종 명</a:t>
                      </a:r>
                      <a:endParaRPr kumimoji="1" lang="ko-KR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  <a:cs typeface="한컴바탕" pitchFamily="18" charset="2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출수기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(</a:t>
                      </a:r>
                      <a:r>
                        <a:rPr kumimoji="1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월</a:t>
                      </a: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.</a:t>
                      </a:r>
                      <a:r>
                        <a:rPr kumimoji="1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일</a:t>
                      </a: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)</a:t>
                      </a:r>
                      <a:endParaRPr kumimoji="1" lang="en-US" altLang="ko-K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  <a:cs typeface="한컴바탕" pitchFamily="18" charset="2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내한성</a:t>
                      </a:r>
                      <a:endParaRPr kumimoji="1" lang="ko-KR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  <a:cs typeface="한컴바탕" pitchFamily="18" charset="2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수확기</a:t>
                      </a:r>
                      <a:endParaRPr kumimoji="1" lang="ko-KR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  <a:cs typeface="한컴바탕" pitchFamily="18" charset="2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초장</a:t>
                      </a:r>
                      <a:endParaRPr kumimoji="1" lang="en-US" altLang="ko-K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  <a:cs typeface="한컴바탕" pitchFamily="18" charset="2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(cm)</a:t>
                      </a:r>
                      <a:endParaRPr kumimoji="1" lang="ko-KR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  <a:cs typeface="한컴바탕" pitchFamily="18" charset="2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건물수량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(kg/ha)</a:t>
                      </a:r>
                      <a:endParaRPr kumimoji="1" lang="en-US" altLang="ko-K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  <a:cs typeface="한컴바탕" pitchFamily="18" charset="2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</a:tr>
              <a:tr h="11010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극조생</a:t>
                      </a: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  <a:cs typeface="한컴바탕" pitchFamily="18" charset="2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그린팜</a:t>
                      </a:r>
                      <a:endParaRPr kumimoji="1" lang="en-US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  <a:cs typeface="한컴바탕" pitchFamily="18" charset="2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그린팜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2</a:t>
                      </a: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호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그린팜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3</a:t>
                      </a: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호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4.25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4.28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4.27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강</a:t>
                      </a:r>
                      <a:endParaRPr kumimoji="1" lang="en-US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  <a:cs typeface="한컴바탕" pitchFamily="18" charset="2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강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강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4</a:t>
                      </a: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월 하순</a:t>
                      </a:r>
                      <a:endParaRPr kumimoji="1" lang="en-US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  <a:cs typeface="한컴바탕" pitchFamily="18" charset="2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5</a:t>
                      </a: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월 초순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4</a:t>
                      </a: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월 하순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93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94</a:t>
                      </a: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  <a:cs typeface="한컴바탕" pitchFamily="18" charset="2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88</a:t>
                      </a: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  <a:cs typeface="한컴바탕" pitchFamily="18" charset="2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11.8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11.5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9.0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20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조생종</a:t>
                      </a: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  <a:cs typeface="한컴바탕" pitchFamily="18" charset="2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코윈어리</a:t>
                      </a:r>
                      <a:endParaRPr kumimoji="1" lang="en-US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  <a:cs typeface="한컴바탕" pitchFamily="18" charset="2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     </a:t>
                      </a:r>
                      <a:r>
                        <a:rPr kumimoji="1" lang="ko-K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코그린</a:t>
                      </a:r>
                      <a:endParaRPr kumimoji="1" lang="en-US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  <a:cs typeface="한컴바탕" pitchFamily="18" charset="2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코스피드</a:t>
                      </a: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  <a:cs typeface="한컴바탕" pitchFamily="18" charset="2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5.06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5.05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5.03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강</a:t>
                      </a:r>
                      <a:endParaRPr kumimoji="1" lang="en-US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  <a:cs typeface="한컴바탕" pitchFamily="18" charset="2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강</a:t>
                      </a:r>
                      <a:endParaRPr kumimoji="1" lang="en-US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  <a:cs typeface="한컴바탕" pitchFamily="18" charset="2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강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5</a:t>
                      </a: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월 상순</a:t>
                      </a:r>
                      <a:endParaRPr kumimoji="1" lang="en-US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  <a:cs typeface="한컴바탕" pitchFamily="18" charset="2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5</a:t>
                      </a: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월 상순</a:t>
                      </a:r>
                      <a:endParaRPr kumimoji="1" lang="en-US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  <a:cs typeface="한컴바탕" pitchFamily="18" charset="2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5</a:t>
                      </a: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월 상순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90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88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83</a:t>
                      </a: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  <a:cs typeface="한컴바탕" pitchFamily="18" charset="2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13.4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12.7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13.1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60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중생종</a:t>
                      </a: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  <a:cs typeface="한컴바탕" pitchFamily="18" charset="2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코윈마스터</a:t>
                      </a: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  <a:cs typeface="한컴바탕" pitchFamily="18" charset="2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5.13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강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5</a:t>
                      </a: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월 중순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92</a:t>
                      </a: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  <a:cs typeface="한컴바탕" pitchFamily="18" charset="2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13.1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60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만생종</a:t>
                      </a: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  <a:cs typeface="한컴바탕" pitchFamily="18" charset="2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화산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101</a:t>
                      </a: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호</a:t>
                      </a:r>
                      <a:endParaRPr kumimoji="1" lang="en-US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  <a:cs typeface="한컴바탕" pitchFamily="18" charset="2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화산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102</a:t>
                      </a: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호</a:t>
                      </a:r>
                      <a:endParaRPr kumimoji="1" lang="en-US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  <a:cs typeface="한컴바탕" pitchFamily="18" charset="2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화산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103</a:t>
                      </a: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호</a:t>
                      </a:r>
                      <a:endParaRPr kumimoji="1" lang="en-US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  <a:cs typeface="한컴바탕" pitchFamily="18" charset="2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화산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104</a:t>
                      </a: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호</a:t>
                      </a:r>
                      <a:endParaRPr kumimoji="1" lang="en-US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  <a:cs typeface="한컴바탕" pitchFamily="18" charset="2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코위너</a:t>
                      </a: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  <a:cs typeface="한컴바탕" pitchFamily="18" charset="2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5.21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5.21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5.16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5.21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5.19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강</a:t>
                      </a:r>
                      <a:endParaRPr kumimoji="1" lang="en-US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  <a:cs typeface="한컴바탕" pitchFamily="18" charset="2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강</a:t>
                      </a:r>
                      <a:endParaRPr kumimoji="1" lang="en-US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  <a:cs typeface="한컴바탕" pitchFamily="18" charset="2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강</a:t>
                      </a:r>
                      <a:endParaRPr kumimoji="1" lang="en-US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  <a:cs typeface="한컴바탕" pitchFamily="18" charset="2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강</a:t>
                      </a:r>
                      <a:endParaRPr kumimoji="1" lang="en-US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  <a:cs typeface="한컴바탕" pitchFamily="18" charset="2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강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5</a:t>
                      </a: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월 하순</a:t>
                      </a:r>
                      <a:endParaRPr kumimoji="1" lang="en-US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  <a:cs typeface="한컴바탕" pitchFamily="18" charset="2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5</a:t>
                      </a: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월 하순</a:t>
                      </a:r>
                      <a:endParaRPr kumimoji="1" lang="en-US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  <a:cs typeface="한컴바탕" pitchFamily="18" charset="2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5</a:t>
                      </a: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월 하순</a:t>
                      </a:r>
                      <a:endParaRPr kumimoji="1" lang="en-US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  <a:cs typeface="한컴바탕" pitchFamily="18" charset="2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5</a:t>
                      </a: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월 하순</a:t>
                      </a:r>
                      <a:endParaRPr kumimoji="1" lang="en-US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  <a:cs typeface="한컴바탕" pitchFamily="18" charset="2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5</a:t>
                      </a: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월 하순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94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101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104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98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97</a:t>
                      </a: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  <a:cs typeface="한컴바탕" pitchFamily="18" charset="2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9.4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9.4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11.3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15.1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한컴바탕" pitchFamily="18" charset="2"/>
                        </a:rPr>
                        <a:t>14.3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014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2912" y="260648"/>
            <a:ext cx="40623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ko-KR" alt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국내개발 </a:t>
            </a:r>
            <a:r>
              <a:rPr lang="en-US" altLang="ko-K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IRG </a:t>
            </a:r>
            <a:r>
              <a:rPr lang="ko-KR" alt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주요</a:t>
            </a:r>
            <a:r>
              <a:rPr lang="en-US" altLang="ko-K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품종</a:t>
            </a:r>
            <a:endParaRPr lang="ko-KR" alt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3" name="_x40968120" descr="EMB00000f841b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506538"/>
            <a:ext cx="2459038" cy="18557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 descr="코윈어리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081770"/>
            <a:ext cx="2447925" cy="18367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직사각형 17"/>
          <p:cNvSpPr>
            <a:spLocks noChangeArrowheads="1"/>
          </p:cNvSpPr>
          <p:nvPr/>
        </p:nvSpPr>
        <p:spPr bwMode="auto">
          <a:xfrm>
            <a:off x="901527" y="3531016"/>
            <a:ext cx="154781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600" b="1" dirty="0" err="1">
                <a:latin typeface="+mj-lt"/>
                <a:ea typeface="HY헤드라인M" pitchFamily="18" charset="-127"/>
              </a:rPr>
              <a:t>그린팜</a:t>
            </a:r>
            <a:r>
              <a:rPr lang="en-US" altLang="ko-KR" sz="1600" b="1" dirty="0">
                <a:latin typeface="+mj-lt"/>
                <a:ea typeface="HY헤드라인M" pitchFamily="18" charset="-127"/>
              </a:rPr>
              <a:t>(</a:t>
            </a:r>
            <a:r>
              <a:rPr lang="ko-KR" altLang="en-US" sz="1600" b="1" dirty="0" err="1">
                <a:latin typeface="+mj-lt"/>
                <a:ea typeface="HY헤드라인M" pitchFamily="18" charset="-127"/>
              </a:rPr>
              <a:t>극조생</a:t>
            </a:r>
            <a:r>
              <a:rPr lang="en-US" altLang="ko-KR" sz="1600" b="1" dirty="0">
                <a:latin typeface="+mj-lt"/>
                <a:ea typeface="HY헤드라인M" pitchFamily="18" charset="-127"/>
              </a:rPr>
              <a:t>)</a:t>
            </a:r>
            <a:endParaRPr lang="ko-KR" altLang="en-US" sz="1600" dirty="0">
              <a:latin typeface="+mj-lt"/>
              <a:ea typeface="HY헤드라인M" pitchFamily="18" charset="-127"/>
            </a:endParaRPr>
          </a:p>
        </p:txBody>
      </p:sp>
      <p:sp>
        <p:nvSpPr>
          <p:cNvPr id="7" name="직사각형 18"/>
          <p:cNvSpPr>
            <a:spLocks noChangeArrowheads="1"/>
          </p:cNvSpPr>
          <p:nvPr/>
        </p:nvSpPr>
        <p:spPr bwMode="auto">
          <a:xfrm>
            <a:off x="6230187" y="3514624"/>
            <a:ext cx="183896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600" b="1" dirty="0" err="1" smtClean="0">
                <a:latin typeface="+mj-lt"/>
                <a:ea typeface="HY헤드라인M" pitchFamily="18" charset="-127"/>
              </a:rPr>
              <a:t>그린팜</a:t>
            </a:r>
            <a:r>
              <a:rPr lang="en-US" altLang="ko-KR" sz="1600" b="1" dirty="0" smtClean="0">
                <a:latin typeface="+mj-lt"/>
                <a:ea typeface="HY헤드라인M" pitchFamily="18" charset="-127"/>
              </a:rPr>
              <a:t>3</a:t>
            </a:r>
            <a:r>
              <a:rPr lang="ko-KR" altLang="en-US" sz="1600" b="1" dirty="0" smtClean="0">
                <a:latin typeface="+mj-lt"/>
                <a:ea typeface="HY헤드라인M" pitchFamily="18" charset="-127"/>
              </a:rPr>
              <a:t>호</a:t>
            </a:r>
            <a:r>
              <a:rPr lang="en-US" altLang="ko-KR" sz="1600" b="1" dirty="0" smtClean="0">
                <a:latin typeface="+mj-lt"/>
                <a:ea typeface="HY헤드라인M" pitchFamily="18" charset="-127"/>
              </a:rPr>
              <a:t>(</a:t>
            </a:r>
            <a:r>
              <a:rPr lang="ko-KR" altLang="en-US" sz="1600" b="1" dirty="0" err="1" smtClean="0">
                <a:latin typeface="+mj-lt"/>
                <a:ea typeface="HY헤드라인M" pitchFamily="18" charset="-127"/>
              </a:rPr>
              <a:t>극조생</a:t>
            </a:r>
            <a:r>
              <a:rPr lang="en-US" altLang="ko-KR" sz="1600" b="1" dirty="0">
                <a:latin typeface="+mj-lt"/>
                <a:ea typeface="HY헤드라인M" pitchFamily="18" charset="-127"/>
              </a:rPr>
              <a:t>)</a:t>
            </a:r>
            <a:endParaRPr lang="ko-KR" altLang="en-US" sz="1600" dirty="0">
              <a:latin typeface="+mj-lt"/>
              <a:ea typeface="HY헤드라인M" pitchFamily="18" charset="-127"/>
            </a:endParaRPr>
          </a:p>
        </p:txBody>
      </p:sp>
      <p:sp>
        <p:nvSpPr>
          <p:cNvPr id="9" name="직사각형 22"/>
          <p:cNvSpPr>
            <a:spLocks noChangeArrowheads="1"/>
          </p:cNvSpPr>
          <p:nvPr/>
        </p:nvSpPr>
        <p:spPr bwMode="auto">
          <a:xfrm>
            <a:off x="3533848" y="3522820"/>
            <a:ext cx="183896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600" b="1" dirty="0" err="1" smtClean="0">
                <a:latin typeface="+mj-lt"/>
                <a:ea typeface="HY헤드라인M" pitchFamily="18" charset="-127"/>
              </a:rPr>
              <a:t>그린팜</a:t>
            </a:r>
            <a:r>
              <a:rPr lang="en-US" altLang="ko-KR" sz="1600" b="1" dirty="0" smtClean="0">
                <a:latin typeface="+mj-lt"/>
                <a:ea typeface="HY헤드라인M" pitchFamily="18" charset="-127"/>
              </a:rPr>
              <a:t>2</a:t>
            </a:r>
            <a:r>
              <a:rPr lang="ko-KR" altLang="en-US" sz="1600" b="1" dirty="0" smtClean="0">
                <a:latin typeface="+mj-lt"/>
                <a:ea typeface="HY헤드라인M" pitchFamily="18" charset="-127"/>
              </a:rPr>
              <a:t>호</a:t>
            </a:r>
            <a:r>
              <a:rPr lang="en-US" altLang="ko-KR" sz="1600" b="1" dirty="0" smtClean="0">
                <a:latin typeface="+mj-lt"/>
                <a:ea typeface="HY헤드라인M" pitchFamily="18" charset="-127"/>
              </a:rPr>
              <a:t>(</a:t>
            </a:r>
            <a:r>
              <a:rPr lang="ko-KR" altLang="en-US" sz="1600" b="1" dirty="0" err="1" smtClean="0">
                <a:latin typeface="+mj-lt"/>
                <a:ea typeface="HY헤드라인M" pitchFamily="18" charset="-127"/>
              </a:rPr>
              <a:t>극조생</a:t>
            </a:r>
            <a:r>
              <a:rPr lang="en-US" altLang="ko-KR" sz="1600" b="1" dirty="0">
                <a:latin typeface="+mj-lt"/>
                <a:ea typeface="HY헤드라인M" pitchFamily="18" charset="-127"/>
              </a:rPr>
              <a:t>)</a:t>
            </a:r>
            <a:endParaRPr lang="ko-KR" altLang="en-US" sz="1600" dirty="0">
              <a:latin typeface="+mj-lt"/>
              <a:ea typeface="HY헤드라인M" pitchFamily="18" charset="-127"/>
            </a:endParaRPr>
          </a:p>
        </p:txBody>
      </p:sp>
      <p:pic>
        <p:nvPicPr>
          <p:cNvPr id="10" name="_x154259344" descr="EMB0000076c110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4092882"/>
            <a:ext cx="2447925" cy="1841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직사각형 21"/>
          <p:cNvSpPr>
            <a:spLocks noChangeArrowheads="1"/>
          </p:cNvSpPr>
          <p:nvPr/>
        </p:nvSpPr>
        <p:spPr bwMode="auto">
          <a:xfrm>
            <a:off x="3626822" y="6099103"/>
            <a:ext cx="174599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600" b="1" dirty="0" err="1">
                <a:latin typeface="+mj-lt"/>
                <a:ea typeface="HY헤드라인M" pitchFamily="18" charset="-127"/>
              </a:rPr>
              <a:t>코윈마스터</a:t>
            </a:r>
            <a:r>
              <a:rPr lang="en-US" altLang="ko-KR" sz="1600" b="1" dirty="0">
                <a:latin typeface="+mj-lt"/>
                <a:ea typeface="HY헤드라인M" pitchFamily="18" charset="-127"/>
              </a:rPr>
              <a:t>(</a:t>
            </a:r>
            <a:r>
              <a:rPr lang="ko-KR" altLang="en-US" sz="1600" b="1" dirty="0">
                <a:latin typeface="+mj-lt"/>
                <a:ea typeface="HY헤드라인M" pitchFamily="18" charset="-127"/>
              </a:rPr>
              <a:t>중생</a:t>
            </a:r>
            <a:r>
              <a:rPr lang="en-US" altLang="ko-KR" sz="1600" b="1" dirty="0">
                <a:latin typeface="+mj-lt"/>
                <a:ea typeface="HY헤드라인M" pitchFamily="18" charset="-127"/>
              </a:rPr>
              <a:t>)</a:t>
            </a:r>
            <a:endParaRPr lang="ko-KR" altLang="en-US" sz="1600" dirty="0">
              <a:latin typeface="+mj-lt"/>
              <a:ea typeface="HY헤드라인M" pitchFamily="18" charset="-127"/>
            </a:endParaRPr>
          </a:p>
        </p:txBody>
      </p:sp>
      <p:pic>
        <p:nvPicPr>
          <p:cNvPr id="13" name="_x154266512" descr="EMB0000076c110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96240" y="4092882"/>
            <a:ext cx="2447925" cy="18256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직사각형 20"/>
          <p:cNvSpPr>
            <a:spLocks noChangeArrowheads="1"/>
          </p:cNvSpPr>
          <p:nvPr/>
        </p:nvSpPr>
        <p:spPr bwMode="auto">
          <a:xfrm>
            <a:off x="6371251" y="6096925"/>
            <a:ext cx="169790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600" b="1" dirty="0">
                <a:latin typeface="+mj-lt"/>
                <a:ea typeface="HY헤드라인M" pitchFamily="18" charset="-127"/>
              </a:rPr>
              <a:t>화산</a:t>
            </a:r>
            <a:r>
              <a:rPr lang="en-US" altLang="ko-KR" sz="1600" b="1" dirty="0">
                <a:latin typeface="+mj-lt"/>
                <a:ea typeface="HY헤드라인M" pitchFamily="18" charset="-127"/>
              </a:rPr>
              <a:t>101</a:t>
            </a:r>
            <a:r>
              <a:rPr lang="ko-KR" altLang="en-US" sz="1600" b="1" dirty="0">
                <a:latin typeface="+mj-lt"/>
                <a:ea typeface="HY헤드라인M" pitchFamily="18" charset="-127"/>
              </a:rPr>
              <a:t>호</a:t>
            </a:r>
            <a:r>
              <a:rPr lang="en-US" altLang="ko-KR" sz="1600" b="1" dirty="0">
                <a:latin typeface="+mj-lt"/>
                <a:ea typeface="HY헤드라인M" pitchFamily="18" charset="-127"/>
              </a:rPr>
              <a:t>(</a:t>
            </a:r>
            <a:r>
              <a:rPr lang="ko-KR" altLang="en-US" sz="1600" b="1" dirty="0">
                <a:latin typeface="+mj-lt"/>
                <a:ea typeface="HY헤드라인M" pitchFamily="18" charset="-127"/>
              </a:rPr>
              <a:t>만생</a:t>
            </a:r>
            <a:r>
              <a:rPr lang="en-US" altLang="ko-KR" sz="1600" b="1" dirty="0">
                <a:latin typeface="+mj-lt"/>
                <a:ea typeface="HY헤드라인M" pitchFamily="18" charset="-127"/>
              </a:rPr>
              <a:t>)</a:t>
            </a:r>
            <a:endParaRPr lang="ko-KR" altLang="en-US" sz="1600" dirty="0">
              <a:latin typeface="+mj-lt"/>
              <a:ea typeface="HY헤드라인M" pitchFamily="18" charset="-127"/>
            </a:endParaRPr>
          </a:p>
        </p:txBody>
      </p:sp>
      <p:sp>
        <p:nvSpPr>
          <p:cNvPr id="15" name="직사각형 22"/>
          <p:cNvSpPr>
            <a:spLocks noChangeArrowheads="1"/>
          </p:cNvSpPr>
          <p:nvPr/>
        </p:nvSpPr>
        <p:spPr bwMode="auto">
          <a:xfrm>
            <a:off x="923156" y="6082226"/>
            <a:ext cx="153439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600" b="1" dirty="0" err="1" smtClean="0">
                <a:latin typeface="+mj-lt"/>
                <a:ea typeface="HY헤드라인M" pitchFamily="18" charset="-127"/>
              </a:rPr>
              <a:t>코윈어리</a:t>
            </a:r>
            <a:r>
              <a:rPr lang="en-US" altLang="ko-KR" sz="1600" b="1" dirty="0" smtClean="0">
                <a:latin typeface="+mj-lt"/>
                <a:ea typeface="HY헤드라인M" pitchFamily="18" charset="-127"/>
              </a:rPr>
              <a:t>(</a:t>
            </a:r>
            <a:r>
              <a:rPr lang="ko-KR" altLang="en-US" sz="1600" b="1" dirty="0" err="1">
                <a:latin typeface="+mj-lt"/>
                <a:ea typeface="HY헤드라인M" pitchFamily="18" charset="-127"/>
              </a:rPr>
              <a:t>조생</a:t>
            </a:r>
            <a:r>
              <a:rPr lang="en-US" altLang="ko-KR" sz="1600" b="1" dirty="0">
                <a:latin typeface="+mj-lt"/>
                <a:ea typeface="HY헤드라인M" pitchFamily="18" charset="-127"/>
              </a:rPr>
              <a:t>)</a:t>
            </a:r>
            <a:endParaRPr lang="ko-KR" altLang="en-US" sz="1600" dirty="0">
              <a:latin typeface="+mj-lt"/>
              <a:ea typeface="HY헤드라인M" pitchFamily="18" charset="-127"/>
            </a:endParaRPr>
          </a:p>
        </p:txBody>
      </p:sp>
      <p:pic>
        <p:nvPicPr>
          <p:cNvPr id="16" name="_x224726456" descr="EMB00002a30aae1"/>
          <p:cNvPicPr preferRelativeResize="0"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104" y="1490807"/>
            <a:ext cx="2458800" cy="1857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내용 개체 틀 14" descr="20130506_162740.jpg"/>
          <p:cNvPicPr preferRelativeResize="0">
            <a:picLocks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36418" y="1490807"/>
            <a:ext cx="2458800" cy="1857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9819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6710" name="Group 38"/>
          <p:cNvGraphicFramePr>
            <a:graphicFrameLocks noGrp="1"/>
          </p:cNvGraphicFramePr>
          <p:nvPr/>
        </p:nvGraphicFramePr>
        <p:xfrm>
          <a:off x="395288" y="1700213"/>
          <a:ext cx="8424862" cy="4574160"/>
        </p:xfrm>
        <a:graphic>
          <a:graphicData uri="http://schemas.openxmlformats.org/drawingml/2006/table">
            <a:tbl>
              <a:tblPr/>
              <a:tblGrid>
                <a:gridCol w="1651000"/>
                <a:gridCol w="2344737"/>
                <a:gridCol w="2133600"/>
                <a:gridCol w="2295525"/>
              </a:tblGrid>
              <a:tr h="468313">
                <a:tc rowSpan="2">
                  <a:txBody>
                    <a:bodyPr/>
                    <a:lstStyle/>
                    <a:p>
                      <a:pPr marL="0" marR="0" lvl="0" indent="0" algn="r" defTabSz="7858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지역별</a:t>
                      </a:r>
                    </a:p>
                    <a:p>
                      <a:pPr marL="0" marR="0" lvl="0" indent="0" algn="l" defTabSz="785813" rtl="0" eaLnBrk="1" fontAlgn="base" latinLnBrk="1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구  분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7858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재배지역</a:t>
                      </a: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(1</a:t>
                      </a: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월 최저 평균기온</a:t>
                      </a: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46831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7858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남부</a:t>
                      </a: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(-5℃)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00FF00">
                            <a:gamma/>
                            <a:tint val="26667"/>
                            <a:invGamma/>
                          </a:srgbClr>
                        </a:gs>
                        <a:gs pos="100000">
                          <a:srgbClr val="00FF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858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중부</a:t>
                      </a: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(-7℃)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rgbClr val="FFFF66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858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중북부</a:t>
                      </a: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(-9℃)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993300">
                            <a:gamma/>
                            <a:tint val="7843"/>
                            <a:invGamma/>
                          </a:srgbClr>
                        </a:gs>
                        <a:gs pos="100000">
                          <a:srgbClr val="993300"/>
                        </a:gs>
                      </a:gsLst>
                      <a:lin ang="5400000" scaled="1"/>
                    </a:gradFill>
                  </a:tcPr>
                </a:tc>
              </a:tr>
              <a:tr h="447675">
                <a:tc>
                  <a:txBody>
                    <a:bodyPr/>
                    <a:lstStyle/>
                    <a:p>
                      <a:pPr marL="0" marR="0" lvl="0" indent="0" algn="l" defTabSz="7858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파종기</a:t>
                      </a: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(</a:t>
                      </a: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월</a:t>
                      </a: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.</a:t>
                      </a: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일</a:t>
                      </a: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858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9</a:t>
                      </a: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월</a:t>
                      </a: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30</a:t>
                      </a: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일</a:t>
                      </a: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~10</a:t>
                      </a: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월</a:t>
                      </a: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10</a:t>
                      </a: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00FF00">
                            <a:gamma/>
                            <a:tint val="26667"/>
                            <a:invGamma/>
                          </a:srgbClr>
                        </a:gs>
                        <a:gs pos="100000">
                          <a:srgbClr val="00FF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858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9</a:t>
                      </a: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월</a:t>
                      </a: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25</a:t>
                      </a: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일</a:t>
                      </a: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~30</a:t>
                      </a: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rgbClr val="FFFF66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858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9</a:t>
                      </a: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월</a:t>
                      </a: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20</a:t>
                      </a: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일</a:t>
                      </a: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~25</a:t>
                      </a: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993300">
                            <a:gamma/>
                            <a:tint val="7843"/>
                            <a:invGamma/>
                          </a:srgbClr>
                        </a:gs>
                        <a:gs pos="100000">
                          <a:srgbClr val="993300"/>
                        </a:gs>
                      </a:gsLst>
                      <a:lin ang="5400000" scaled="1"/>
                    </a:gradFill>
                  </a:tcPr>
                </a:tc>
              </a:tr>
              <a:tr h="415925">
                <a:tc>
                  <a:txBody>
                    <a:bodyPr/>
                    <a:lstStyle/>
                    <a:p>
                      <a:pPr marL="0" marR="0" lvl="0" indent="0" algn="l" defTabSz="7858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파종량</a:t>
                      </a: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(kg/ha)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7858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입모중</a:t>
                      </a: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 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45,   </a:t>
                      </a: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산파 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40,   </a:t>
                      </a:r>
                      <a:r>
                        <a:rPr kumimoji="1" lang="ko-K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조파</a:t>
                      </a: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 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30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073150">
                <a:tc>
                  <a:txBody>
                    <a:bodyPr/>
                    <a:lstStyle/>
                    <a:p>
                      <a:pPr marL="0" marR="0" lvl="0" indent="0" algn="l" defTabSz="785813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시비량</a:t>
                      </a: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(kg/ha)</a:t>
                      </a:r>
                    </a:p>
                    <a:p>
                      <a:pPr marL="0" marR="0" lvl="0" indent="0" algn="l" defTabSz="785813" rtl="0" eaLnBrk="1" fontAlgn="base" latinLnBrk="1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시비방법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7858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질소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(N) – </a:t>
                      </a: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인산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(P2O5) – </a:t>
                      </a:r>
                      <a:r>
                        <a:rPr kumimoji="1" lang="ko-K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칼리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(K2O) = 200 – 150 – 150</a:t>
                      </a:r>
                    </a:p>
                    <a:p>
                      <a:pPr marL="0" marR="0" lvl="0" indent="0" algn="l" defTabSz="785813" rtl="0" eaLnBrk="1" fontAlgn="base" latinLnBrk="1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질소 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: </a:t>
                      </a:r>
                      <a:r>
                        <a:rPr kumimoji="1" lang="ko-K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기비</a:t>
                      </a: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 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20%,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 </a:t>
                      </a: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이른 봄 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50%,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 1</a:t>
                      </a: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차 수확 후 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30%   </a:t>
                      </a:r>
                    </a:p>
                    <a:p>
                      <a:pPr marL="0" marR="0" lvl="0" indent="0" algn="l" defTabSz="785813" rtl="0" eaLnBrk="1" fontAlgn="base" latinLnBrk="1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인산 및 </a:t>
                      </a:r>
                      <a:r>
                        <a:rPr kumimoji="1" lang="ko-K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칼리</a:t>
                      </a: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 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: </a:t>
                      </a:r>
                      <a:r>
                        <a:rPr kumimoji="1" lang="ko-K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기비</a:t>
                      </a: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 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50%, </a:t>
                      </a: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이른봄 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50%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557338">
                <a:tc>
                  <a:txBody>
                    <a:bodyPr/>
                    <a:lstStyle/>
                    <a:p>
                      <a:pPr marL="0" marR="0" lvl="0" indent="0" algn="l" defTabSz="7858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파종기술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785813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○ </a:t>
                      </a: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적기에 파종하는 것이 가장 중요함</a:t>
                      </a:r>
                    </a:p>
                    <a:p>
                      <a:pPr marL="0" marR="0" lvl="0" indent="0" algn="l" defTabSz="785813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○ </a:t>
                      </a:r>
                      <a:r>
                        <a:rPr kumimoji="1" lang="ko-K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조파가</a:t>
                      </a: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 </a:t>
                      </a:r>
                      <a:r>
                        <a:rPr kumimoji="1" lang="ko-K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입모율</a:t>
                      </a: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 및 </a:t>
                      </a:r>
                      <a:r>
                        <a:rPr kumimoji="1" lang="ko-K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월동율이</a:t>
                      </a: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 가장 좋으며 생산량도 가장 높음   </a:t>
                      </a:r>
                    </a:p>
                    <a:p>
                      <a:pPr marL="0" marR="0" lvl="0" indent="0" algn="l" defTabSz="785813" rtl="0" eaLnBrk="1" fontAlgn="base" latinLnBrk="1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○  산파는 </a:t>
                      </a:r>
                      <a:r>
                        <a:rPr kumimoji="1" lang="ko-K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로타리</a:t>
                      </a: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 →산파 →진압하는 방법이 </a:t>
                      </a:r>
                      <a:r>
                        <a:rPr kumimoji="1" lang="ko-K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입모율이</a:t>
                      </a: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 높음  </a:t>
                      </a:r>
                    </a:p>
                    <a:p>
                      <a:pPr marL="0" marR="0" lvl="0" indent="0" algn="l" defTabSz="785813" rtl="0" eaLnBrk="1" fontAlgn="base" latinLnBrk="1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○  </a:t>
                      </a:r>
                      <a:r>
                        <a:rPr kumimoji="1" lang="ko-K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입모중</a:t>
                      </a: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 파종도 지역별 </a:t>
                      </a:r>
                      <a:r>
                        <a:rPr kumimoji="1" lang="ko-K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파종적기에</a:t>
                      </a: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 파종하는 것이 좋고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</a:p>
                    <a:p>
                      <a:pPr marL="0" marR="0" lvl="0" indent="0" algn="l" defTabSz="785813" rtl="0" eaLnBrk="1" fontAlgn="base" latinLnBrk="1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     </a:t>
                      </a: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수분조건은 논에 발자국이 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1cm </a:t>
                      </a: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깊이로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 </a:t>
                      </a: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남을 정도가 적당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2" name="그룹 11"/>
          <p:cNvGrpSpPr/>
          <p:nvPr/>
        </p:nvGrpSpPr>
        <p:grpSpPr>
          <a:xfrm>
            <a:off x="323528" y="332656"/>
            <a:ext cx="6552728" cy="603852"/>
            <a:chOff x="0" y="691"/>
            <a:chExt cx="8674436" cy="60385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</p:grpSpPr>
        <p:sp>
          <p:nvSpPr>
            <p:cNvPr id="6" name="모서리가 둥근 직사각형 5"/>
            <p:cNvSpPr/>
            <p:nvPr/>
          </p:nvSpPr>
          <p:spPr>
            <a:xfrm>
              <a:off x="0" y="691"/>
              <a:ext cx="8674436" cy="603852"/>
            </a:xfrm>
            <a:prstGeom prst="roundRect">
              <a:avLst/>
            </a:prstGeom>
            <a:gradFill flip="none" rotWithShape="1">
              <a:gsLst>
                <a:gs pos="0">
                  <a:srgbClr val="4324FC">
                    <a:shade val="30000"/>
                    <a:satMod val="115000"/>
                  </a:srgbClr>
                </a:gs>
                <a:gs pos="50000">
                  <a:srgbClr val="4324FC">
                    <a:shade val="67500"/>
                    <a:satMod val="115000"/>
                  </a:srgbClr>
                </a:gs>
                <a:gs pos="100000">
                  <a:srgbClr val="4324FC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sp3d prstMaterial="dkEdge">
              <a:bevelT w="8200" h="38100"/>
            </a:sp3d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모서리가 둥근 직사각형 4"/>
            <p:cNvSpPr/>
            <p:nvPr/>
          </p:nvSpPr>
          <p:spPr>
            <a:xfrm>
              <a:off x="29478" y="691"/>
              <a:ext cx="8615480" cy="54489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lIns="121920" tIns="121920" rIns="121920" bIns="121920" spcCol="1270" anchor="ctr"/>
            <a:lstStyle/>
            <a:p>
              <a:pPr algn="ctr">
                <a:defRPr/>
              </a:pPr>
              <a:r>
                <a:rPr lang="ko-KR" altLang="en-US" sz="2800" dirty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이탈리안 </a:t>
              </a:r>
              <a:r>
                <a:rPr lang="ko-KR" altLang="en-US" sz="2800" dirty="0" err="1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라이그라스</a:t>
              </a:r>
              <a:r>
                <a:rPr lang="ko-KR" altLang="en-US" sz="2800" dirty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 안전 재배기술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72"/>
          <p:cNvSpPr txBox="1">
            <a:spLocks noChangeArrowheads="1"/>
          </p:cNvSpPr>
          <p:nvPr/>
        </p:nvSpPr>
        <p:spPr bwMode="auto">
          <a:xfrm>
            <a:off x="179388" y="6156325"/>
            <a:ext cx="30321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latinLnBrk="0" hangingPunct="0"/>
            <a:r>
              <a:rPr kumimoji="0" lang="en-US" altLang="ko-KR" sz="1800">
                <a:latin typeface="HY헤드라인M" pitchFamily="18" charset="-127"/>
                <a:ea typeface="HY헤드라인M" pitchFamily="18" charset="-127"/>
              </a:rPr>
              <a:t>* </a:t>
            </a:r>
            <a:r>
              <a:rPr kumimoji="0" lang="ko-KR" altLang="en-US" sz="1800">
                <a:latin typeface="HY헤드라인M" pitchFamily="18" charset="-127"/>
                <a:ea typeface="HY헤드라인M" pitchFamily="18" charset="-127"/>
              </a:rPr>
              <a:t>중부지역 수원에서의 성적</a:t>
            </a:r>
          </a:p>
        </p:txBody>
      </p:sp>
      <p:grpSp>
        <p:nvGrpSpPr>
          <p:cNvPr id="2" name="그룹 6"/>
          <p:cNvGrpSpPr/>
          <p:nvPr/>
        </p:nvGrpSpPr>
        <p:grpSpPr>
          <a:xfrm>
            <a:off x="332051" y="232860"/>
            <a:ext cx="7480309" cy="603852"/>
            <a:chOff x="0" y="691"/>
            <a:chExt cx="8674436" cy="60385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</p:grpSpPr>
        <p:sp>
          <p:nvSpPr>
            <p:cNvPr id="8" name="모서리가 둥근 직사각형 7"/>
            <p:cNvSpPr/>
            <p:nvPr/>
          </p:nvSpPr>
          <p:spPr>
            <a:xfrm>
              <a:off x="0" y="691"/>
              <a:ext cx="8674436" cy="603852"/>
            </a:xfrm>
            <a:prstGeom prst="roundRect">
              <a:avLst/>
            </a:prstGeom>
            <a:gradFill flip="none" rotWithShape="1">
              <a:gsLst>
                <a:gs pos="0">
                  <a:srgbClr val="4324FC">
                    <a:shade val="30000"/>
                    <a:satMod val="115000"/>
                  </a:srgbClr>
                </a:gs>
                <a:gs pos="50000">
                  <a:srgbClr val="4324FC">
                    <a:shade val="67500"/>
                    <a:satMod val="115000"/>
                  </a:srgbClr>
                </a:gs>
                <a:gs pos="100000">
                  <a:srgbClr val="4324FC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sp3d prstMaterial="dkEdge">
              <a:bevelT w="8200" h="38100"/>
            </a:sp3d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모서리가 둥근 직사각형 4"/>
            <p:cNvSpPr/>
            <p:nvPr/>
          </p:nvSpPr>
          <p:spPr>
            <a:xfrm>
              <a:off x="29478" y="30169"/>
              <a:ext cx="8615480" cy="54489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lIns="121920" tIns="121920" rIns="121920" bIns="121920" spcCol="1270" anchor="ctr"/>
            <a:lstStyle/>
            <a:p>
              <a:pPr algn="ctr" defTabSz="1422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ko-KR" altLang="en-US" sz="2400" dirty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이탈리안 </a:t>
              </a:r>
              <a:r>
                <a:rPr lang="ko-KR" altLang="en-US" sz="2400" dirty="0" err="1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라이그라스</a:t>
              </a:r>
              <a:r>
                <a:rPr lang="ko-KR" altLang="en-US" sz="2400" dirty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 파종시기에 따른 </a:t>
              </a:r>
              <a:r>
                <a:rPr lang="ko-KR" altLang="en-US" sz="2400" dirty="0" err="1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월동율</a:t>
              </a:r>
              <a:r>
                <a:rPr lang="ko-KR" altLang="en-US" sz="2400" dirty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 차이</a:t>
              </a:r>
              <a:endParaRPr lang="ko-KR" altLang="en-US" sz="1600" dirty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sp>
        <p:nvSpPr>
          <p:cNvPr id="57348" name="Rectangle 11"/>
          <p:cNvSpPr>
            <a:spLocks noChangeArrowheads="1"/>
          </p:cNvSpPr>
          <p:nvPr/>
        </p:nvSpPr>
        <p:spPr bwMode="auto">
          <a:xfrm>
            <a:off x="7621588" y="1246188"/>
            <a:ext cx="15113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4168" tIns="52084" rIns="104168" bIns="52084" anchor="ctr"/>
          <a:lstStyle/>
          <a:p>
            <a:pPr defTabSz="1041400">
              <a:lnSpc>
                <a:spcPct val="140000"/>
              </a:lnSpc>
              <a:buClr>
                <a:srgbClr val="FF3300"/>
              </a:buClr>
              <a:buSzPct val="120000"/>
              <a:buFont typeface="Wingdings" pitchFamily="2" charset="2"/>
              <a:buNone/>
            </a:pPr>
            <a:r>
              <a:rPr lang="en-US" altLang="ko-KR" sz="140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sz="140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중부지방</a:t>
            </a:r>
            <a:r>
              <a:rPr lang="en-US" altLang="ko-KR" sz="140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sz="140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천안</a:t>
            </a:r>
            <a:r>
              <a:rPr lang="en-US" altLang="ko-KR" sz="140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)</a:t>
            </a:r>
            <a:endParaRPr lang="ko-KR" altLang="en-US" sz="1400">
              <a:solidFill>
                <a:srgbClr val="00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grpSp>
        <p:nvGrpSpPr>
          <p:cNvPr id="3" name="그룹 10"/>
          <p:cNvGrpSpPr/>
          <p:nvPr/>
        </p:nvGrpSpPr>
        <p:grpSpPr>
          <a:xfrm>
            <a:off x="348755" y="1610716"/>
            <a:ext cx="1944250" cy="1075212"/>
            <a:chOff x="704494" y="2406486"/>
            <a:chExt cx="1512202" cy="2047554"/>
          </a:xfrm>
          <a:solidFill>
            <a:srgbClr val="FFC000"/>
          </a:solidFill>
        </p:grpSpPr>
        <p:sp>
          <p:nvSpPr>
            <p:cNvPr id="12" name="직사각형 11"/>
            <p:cNvSpPr/>
            <p:nvPr/>
          </p:nvSpPr>
          <p:spPr>
            <a:xfrm>
              <a:off x="704494" y="2406486"/>
              <a:ext cx="1512202" cy="984362"/>
            </a:xfrm>
            <a:prstGeom prst="rect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ko-KR" altLang="en-US" dirty="0">
                  <a:solidFill>
                    <a:sysClr val="windowText" lastClr="000000"/>
                  </a:solidFill>
                  <a:latin typeface="HY헤드라인M" pitchFamily="18" charset="-127"/>
                  <a:ea typeface="HY헤드라인M" pitchFamily="18" charset="-127"/>
                </a:rPr>
                <a:t>파종일</a:t>
              </a:r>
              <a:r>
                <a:rPr lang="en-US" altLang="ko-KR" dirty="0">
                  <a:solidFill>
                    <a:sysClr val="windowText" lastClr="000000"/>
                  </a:solidFill>
                  <a:latin typeface="HY헤드라인M" pitchFamily="18" charset="-127"/>
                  <a:ea typeface="HY헤드라인M" pitchFamily="18" charset="-127"/>
                </a:rPr>
                <a:t>(</a:t>
              </a:r>
              <a:r>
                <a:rPr lang="ko-KR" altLang="en-US" dirty="0">
                  <a:solidFill>
                    <a:sysClr val="windowText" lastClr="000000"/>
                  </a:solidFill>
                  <a:latin typeface="HY헤드라인M" pitchFamily="18" charset="-127"/>
                  <a:ea typeface="HY헤드라인M" pitchFamily="18" charset="-127"/>
                </a:rPr>
                <a:t>월</a:t>
              </a:r>
              <a:r>
                <a:rPr lang="en-US" altLang="ko-KR" dirty="0">
                  <a:solidFill>
                    <a:sysClr val="windowText" lastClr="000000"/>
                  </a:solidFill>
                  <a:latin typeface="HY헤드라인M" pitchFamily="18" charset="-127"/>
                  <a:ea typeface="HY헤드라인M" pitchFamily="18" charset="-127"/>
                </a:rPr>
                <a:t>, </a:t>
              </a:r>
              <a:r>
                <a:rPr lang="ko-KR" altLang="en-US" dirty="0">
                  <a:solidFill>
                    <a:sysClr val="windowText" lastClr="000000"/>
                  </a:solidFill>
                  <a:latin typeface="HY헤드라인M" pitchFamily="18" charset="-127"/>
                  <a:ea typeface="HY헤드라인M" pitchFamily="18" charset="-127"/>
                </a:rPr>
                <a:t>일</a:t>
              </a:r>
              <a:r>
                <a:rPr lang="en-US" altLang="ko-KR" dirty="0">
                  <a:solidFill>
                    <a:sysClr val="windowText" lastClr="000000"/>
                  </a:solidFill>
                  <a:latin typeface="HY헤드라인M" pitchFamily="18" charset="-127"/>
                  <a:ea typeface="HY헤드라인M" pitchFamily="18" charset="-127"/>
                </a:rPr>
                <a:t>)</a:t>
              </a:r>
              <a:endParaRPr lang="ko-KR" altLang="en-US" dirty="0">
                <a:solidFill>
                  <a:sysClr val="windowText" lastClr="000000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13" name="직사각형 12"/>
            <p:cNvSpPr/>
            <p:nvPr/>
          </p:nvSpPr>
          <p:spPr>
            <a:xfrm>
              <a:off x="704494" y="3469678"/>
              <a:ext cx="1512202" cy="984362"/>
            </a:xfrm>
            <a:prstGeom prst="rect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ko-KR" altLang="en-US" dirty="0">
                  <a:solidFill>
                    <a:schemeClr val="tx1"/>
                  </a:solidFill>
                  <a:latin typeface="HY헤드라인M" pitchFamily="18" charset="-127"/>
                  <a:ea typeface="HY헤드라인M" pitchFamily="18" charset="-127"/>
                </a:rPr>
                <a:t>월 동 율</a:t>
              </a:r>
              <a:r>
                <a:rPr lang="en-US" altLang="ko-KR" dirty="0">
                  <a:solidFill>
                    <a:schemeClr val="tx1"/>
                  </a:solidFill>
                  <a:latin typeface="HY헤드라인M" pitchFamily="18" charset="-127"/>
                  <a:ea typeface="HY헤드라인M" pitchFamily="18" charset="-127"/>
                </a:rPr>
                <a:t>(%)</a:t>
              </a:r>
              <a:endParaRPr lang="ko-KR" altLang="en-US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grpSp>
        <p:nvGrpSpPr>
          <p:cNvPr id="4" name="그룹 13"/>
          <p:cNvGrpSpPr/>
          <p:nvPr/>
        </p:nvGrpSpPr>
        <p:grpSpPr>
          <a:xfrm>
            <a:off x="2379415" y="1610716"/>
            <a:ext cx="1224136" cy="1075212"/>
            <a:chOff x="3267347" y="2406486"/>
            <a:chExt cx="1068718" cy="2047554"/>
          </a:xfrm>
          <a:solidFill>
            <a:schemeClr val="bg1">
              <a:lumMod val="95000"/>
            </a:schemeClr>
          </a:solidFill>
        </p:grpSpPr>
        <p:sp>
          <p:nvSpPr>
            <p:cNvPr id="15" name="직사각형 14"/>
            <p:cNvSpPr/>
            <p:nvPr/>
          </p:nvSpPr>
          <p:spPr>
            <a:xfrm>
              <a:off x="3267347" y="2406486"/>
              <a:ext cx="1068718" cy="984362"/>
            </a:xfrm>
            <a:prstGeom prst="rect">
              <a:avLst/>
            </a:prstGeom>
            <a:grpFill/>
            <a:ln>
              <a:solidFill>
                <a:schemeClr val="accent6">
                  <a:lumMod val="40000"/>
                  <a:lumOff val="6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sz="1600" dirty="0">
                  <a:solidFill>
                    <a:srgbClr val="C00000"/>
                  </a:solidFill>
                  <a:latin typeface="HY헤드라인M" pitchFamily="18" charset="-127"/>
                  <a:ea typeface="HY헤드라인M" pitchFamily="18" charset="-127"/>
                </a:rPr>
                <a:t>9. 30</a:t>
              </a:r>
              <a:endParaRPr lang="ko-KR" altLang="en-US" sz="1600" dirty="0">
                <a:solidFill>
                  <a:srgbClr val="C00000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3267347" y="3469678"/>
              <a:ext cx="1068718" cy="984362"/>
            </a:xfrm>
            <a:prstGeom prst="rect">
              <a:avLst/>
            </a:prstGeom>
            <a:grpFill/>
            <a:ln>
              <a:solidFill>
                <a:schemeClr val="accent6">
                  <a:lumMod val="40000"/>
                  <a:lumOff val="6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sz="1600" dirty="0">
                  <a:solidFill>
                    <a:srgbClr val="C00000"/>
                  </a:solidFill>
                  <a:latin typeface="HY헤드라인M" pitchFamily="18" charset="-127"/>
                  <a:ea typeface="HY헤드라인M" pitchFamily="18" charset="-127"/>
                </a:rPr>
                <a:t>95</a:t>
              </a:r>
              <a:endParaRPr lang="ko-KR" altLang="en-US" sz="1600" dirty="0">
                <a:solidFill>
                  <a:srgbClr val="C00000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grpSp>
        <p:nvGrpSpPr>
          <p:cNvPr id="5" name="그룹 16"/>
          <p:cNvGrpSpPr/>
          <p:nvPr/>
        </p:nvGrpSpPr>
        <p:grpSpPr>
          <a:xfrm>
            <a:off x="3689961" y="1610716"/>
            <a:ext cx="1224136" cy="1075212"/>
            <a:chOff x="3267347" y="2406486"/>
            <a:chExt cx="1068718" cy="2047554"/>
          </a:xfrm>
          <a:solidFill>
            <a:schemeClr val="bg1">
              <a:lumMod val="95000"/>
            </a:schemeClr>
          </a:solidFill>
        </p:grpSpPr>
        <p:sp>
          <p:nvSpPr>
            <p:cNvPr id="18" name="직사각형 17"/>
            <p:cNvSpPr/>
            <p:nvPr/>
          </p:nvSpPr>
          <p:spPr>
            <a:xfrm>
              <a:off x="3267347" y="2406486"/>
              <a:ext cx="1068718" cy="984362"/>
            </a:xfrm>
            <a:prstGeom prst="rect">
              <a:avLst/>
            </a:prstGeom>
            <a:grpFill/>
            <a:ln>
              <a:solidFill>
                <a:schemeClr val="accent6">
                  <a:lumMod val="40000"/>
                  <a:lumOff val="6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sz="1600" dirty="0">
                  <a:solidFill>
                    <a:schemeClr val="tx1"/>
                  </a:solidFill>
                  <a:latin typeface="HY헤드라인M" pitchFamily="18" charset="-127"/>
                  <a:ea typeface="HY헤드라인M" pitchFamily="18" charset="-127"/>
                </a:rPr>
                <a:t>10. 5</a:t>
              </a:r>
              <a:endParaRPr lang="ko-KR" altLang="en-US" sz="16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19" name="직사각형 18"/>
            <p:cNvSpPr/>
            <p:nvPr/>
          </p:nvSpPr>
          <p:spPr>
            <a:xfrm>
              <a:off x="3267347" y="3469678"/>
              <a:ext cx="1068718" cy="984362"/>
            </a:xfrm>
            <a:prstGeom prst="rect">
              <a:avLst/>
            </a:prstGeom>
            <a:grpFill/>
            <a:ln>
              <a:solidFill>
                <a:schemeClr val="accent6">
                  <a:lumMod val="40000"/>
                  <a:lumOff val="6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sz="1600" dirty="0">
                  <a:solidFill>
                    <a:schemeClr val="tx1"/>
                  </a:solidFill>
                  <a:latin typeface="HY헤드라인M" pitchFamily="18" charset="-127"/>
                  <a:ea typeface="HY헤드라인M" pitchFamily="18" charset="-127"/>
                </a:rPr>
                <a:t>90</a:t>
              </a:r>
              <a:endParaRPr lang="ko-KR" altLang="en-US" sz="16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grpSp>
        <p:nvGrpSpPr>
          <p:cNvPr id="6" name="그룹 19"/>
          <p:cNvGrpSpPr/>
          <p:nvPr/>
        </p:nvGrpSpPr>
        <p:grpSpPr>
          <a:xfrm>
            <a:off x="5000507" y="1610716"/>
            <a:ext cx="1224136" cy="1075212"/>
            <a:chOff x="3267347" y="2406486"/>
            <a:chExt cx="1068718" cy="2047554"/>
          </a:xfrm>
          <a:solidFill>
            <a:schemeClr val="bg1">
              <a:lumMod val="95000"/>
            </a:schemeClr>
          </a:solidFill>
        </p:grpSpPr>
        <p:sp>
          <p:nvSpPr>
            <p:cNvPr id="21" name="직사각형 20"/>
            <p:cNvSpPr/>
            <p:nvPr/>
          </p:nvSpPr>
          <p:spPr>
            <a:xfrm>
              <a:off x="3267347" y="2406486"/>
              <a:ext cx="1068718" cy="984362"/>
            </a:xfrm>
            <a:prstGeom prst="rect">
              <a:avLst/>
            </a:prstGeom>
            <a:grpFill/>
            <a:ln>
              <a:solidFill>
                <a:schemeClr val="accent6">
                  <a:lumMod val="40000"/>
                  <a:lumOff val="6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sz="1600" dirty="0">
                  <a:solidFill>
                    <a:schemeClr val="tx1"/>
                  </a:solidFill>
                  <a:latin typeface="HY헤드라인M" pitchFamily="18" charset="-127"/>
                  <a:ea typeface="HY헤드라인M" pitchFamily="18" charset="-127"/>
                </a:rPr>
                <a:t>10. 10</a:t>
              </a:r>
              <a:endParaRPr lang="ko-KR" altLang="en-US" sz="16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3267347" y="3469678"/>
              <a:ext cx="1068718" cy="984362"/>
            </a:xfrm>
            <a:prstGeom prst="rect">
              <a:avLst/>
            </a:prstGeom>
            <a:grpFill/>
            <a:ln>
              <a:solidFill>
                <a:schemeClr val="accent6">
                  <a:lumMod val="40000"/>
                  <a:lumOff val="6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sz="1600" dirty="0">
                  <a:solidFill>
                    <a:schemeClr val="tx1"/>
                  </a:solidFill>
                  <a:latin typeface="HY헤드라인M" pitchFamily="18" charset="-127"/>
                  <a:ea typeface="HY헤드라인M" pitchFamily="18" charset="-127"/>
                </a:rPr>
                <a:t>59</a:t>
              </a:r>
              <a:endParaRPr lang="ko-KR" altLang="en-US" sz="16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grpSp>
        <p:nvGrpSpPr>
          <p:cNvPr id="7" name="그룹 22"/>
          <p:cNvGrpSpPr/>
          <p:nvPr/>
        </p:nvGrpSpPr>
        <p:grpSpPr>
          <a:xfrm>
            <a:off x="6311053" y="1610716"/>
            <a:ext cx="1224136" cy="1075212"/>
            <a:chOff x="3267347" y="2406486"/>
            <a:chExt cx="1068718" cy="2047554"/>
          </a:xfrm>
          <a:solidFill>
            <a:schemeClr val="bg1">
              <a:lumMod val="95000"/>
            </a:schemeClr>
          </a:solidFill>
        </p:grpSpPr>
        <p:sp>
          <p:nvSpPr>
            <p:cNvPr id="24" name="직사각형 23"/>
            <p:cNvSpPr/>
            <p:nvPr/>
          </p:nvSpPr>
          <p:spPr>
            <a:xfrm>
              <a:off x="3267347" y="2406486"/>
              <a:ext cx="1068718" cy="984362"/>
            </a:xfrm>
            <a:prstGeom prst="rect">
              <a:avLst/>
            </a:prstGeom>
            <a:grpFill/>
            <a:ln>
              <a:solidFill>
                <a:schemeClr val="accent6">
                  <a:lumMod val="40000"/>
                  <a:lumOff val="6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sz="1600" dirty="0">
                  <a:solidFill>
                    <a:schemeClr val="tx1"/>
                  </a:solidFill>
                  <a:latin typeface="HY헤드라인M" pitchFamily="18" charset="-127"/>
                  <a:ea typeface="HY헤드라인M" pitchFamily="18" charset="-127"/>
                </a:rPr>
                <a:t>10. 15</a:t>
              </a:r>
              <a:endParaRPr lang="ko-KR" altLang="en-US" sz="16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25" name="직사각형 24"/>
            <p:cNvSpPr/>
            <p:nvPr/>
          </p:nvSpPr>
          <p:spPr>
            <a:xfrm>
              <a:off x="3267347" y="3469678"/>
              <a:ext cx="1068718" cy="984362"/>
            </a:xfrm>
            <a:prstGeom prst="rect">
              <a:avLst/>
            </a:prstGeom>
            <a:grpFill/>
            <a:ln>
              <a:solidFill>
                <a:schemeClr val="accent6">
                  <a:lumMod val="40000"/>
                  <a:lumOff val="6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sz="1600" dirty="0">
                  <a:solidFill>
                    <a:schemeClr val="tx1"/>
                  </a:solidFill>
                  <a:latin typeface="HY헤드라인M" pitchFamily="18" charset="-127"/>
                  <a:ea typeface="HY헤드라인M" pitchFamily="18" charset="-127"/>
                </a:rPr>
                <a:t>31</a:t>
              </a:r>
              <a:endParaRPr lang="ko-KR" altLang="en-US" sz="16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grpSp>
        <p:nvGrpSpPr>
          <p:cNvPr id="10" name="그룹 25"/>
          <p:cNvGrpSpPr/>
          <p:nvPr/>
        </p:nvGrpSpPr>
        <p:grpSpPr>
          <a:xfrm>
            <a:off x="7621597" y="1610716"/>
            <a:ext cx="1224136" cy="1075212"/>
            <a:chOff x="3267347" y="2406486"/>
            <a:chExt cx="1068718" cy="2047554"/>
          </a:xfrm>
          <a:solidFill>
            <a:schemeClr val="bg1">
              <a:lumMod val="95000"/>
            </a:schemeClr>
          </a:solidFill>
        </p:grpSpPr>
        <p:sp>
          <p:nvSpPr>
            <p:cNvPr id="27" name="직사각형 26"/>
            <p:cNvSpPr/>
            <p:nvPr/>
          </p:nvSpPr>
          <p:spPr>
            <a:xfrm>
              <a:off x="3267347" y="2406486"/>
              <a:ext cx="1068718" cy="984362"/>
            </a:xfrm>
            <a:prstGeom prst="rect">
              <a:avLst/>
            </a:prstGeom>
            <a:grpFill/>
            <a:ln>
              <a:solidFill>
                <a:schemeClr val="accent6">
                  <a:lumMod val="40000"/>
                  <a:lumOff val="6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sz="1600" dirty="0">
                  <a:solidFill>
                    <a:schemeClr val="tx1"/>
                  </a:solidFill>
                  <a:latin typeface="HY헤드라인M" pitchFamily="18" charset="-127"/>
                  <a:ea typeface="HY헤드라인M" pitchFamily="18" charset="-127"/>
                </a:rPr>
                <a:t>10. 20</a:t>
              </a:r>
              <a:endParaRPr lang="ko-KR" altLang="en-US" sz="16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28" name="직사각형 27"/>
            <p:cNvSpPr/>
            <p:nvPr/>
          </p:nvSpPr>
          <p:spPr>
            <a:xfrm>
              <a:off x="3267347" y="3469678"/>
              <a:ext cx="1068718" cy="984362"/>
            </a:xfrm>
            <a:prstGeom prst="rect">
              <a:avLst/>
            </a:prstGeom>
            <a:grpFill/>
            <a:ln>
              <a:solidFill>
                <a:schemeClr val="accent6">
                  <a:lumMod val="40000"/>
                  <a:lumOff val="6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sz="1600" dirty="0">
                  <a:solidFill>
                    <a:schemeClr val="tx1"/>
                  </a:solidFill>
                  <a:latin typeface="HY헤드라인M" pitchFamily="18" charset="-127"/>
                  <a:ea typeface="HY헤드라인M" pitchFamily="18" charset="-127"/>
                </a:rPr>
                <a:t>23</a:t>
              </a:r>
              <a:endParaRPr lang="ko-KR" altLang="en-US" sz="16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pic>
        <p:nvPicPr>
          <p:cNvPr id="29" name="_x76311280" descr="EMB00001270be9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8789" y="2901952"/>
            <a:ext cx="1980816" cy="14850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_x76311040" descr="EMB00001270be9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2501" y="2904035"/>
            <a:ext cx="1976650" cy="14809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_x76311040" descr="EMB00001270be9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2047" y="2904035"/>
            <a:ext cx="1974566" cy="14809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" name="Picture 2" descr="연천 백학원당(정춘모농가)-4"/>
          <p:cNvPicPr>
            <a:picLocks noChangeAspect="1" noChangeArrowheads="1"/>
          </p:cNvPicPr>
          <p:nvPr/>
        </p:nvPicPr>
        <p:blipFill>
          <a:blip r:embed="rId5" cstate="print"/>
          <a:srcRect b="2927"/>
          <a:stretch>
            <a:fillRect/>
          </a:stretch>
        </p:blipFill>
        <p:spPr bwMode="auto">
          <a:xfrm>
            <a:off x="6829509" y="2910284"/>
            <a:ext cx="2016224" cy="14684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7359" name="직사각형 21"/>
          <p:cNvSpPr>
            <a:spLocks noChangeArrowheads="1"/>
          </p:cNvSpPr>
          <p:nvPr/>
        </p:nvSpPr>
        <p:spPr bwMode="auto">
          <a:xfrm>
            <a:off x="492125" y="4489450"/>
            <a:ext cx="15128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140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    9. 30</a:t>
            </a:r>
            <a:r>
              <a:rPr lang="ko-KR" altLang="en-US" sz="140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 파종</a:t>
            </a:r>
          </a:p>
        </p:txBody>
      </p:sp>
      <p:sp>
        <p:nvSpPr>
          <p:cNvPr id="57360" name="직사각형 21"/>
          <p:cNvSpPr>
            <a:spLocks noChangeArrowheads="1"/>
          </p:cNvSpPr>
          <p:nvPr/>
        </p:nvSpPr>
        <p:spPr bwMode="auto">
          <a:xfrm>
            <a:off x="2941638" y="4489450"/>
            <a:ext cx="15113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140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10.</a:t>
            </a:r>
            <a:r>
              <a:rPr lang="ko-KR" altLang="en-US" sz="140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40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10</a:t>
            </a:r>
            <a:r>
              <a:rPr lang="ko-KR" altLang="en-US" sz="140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 파종</a:t>
            </a:r>
          </a:p>
        </p:txBody>
      </p:sp>
      <p:sp>
        <p:nvSpPr>
          <p:cNvPr id="57361" name="직사각형 21"/>
          <p:cNvSpPr>
            <a:spLocks noChangeArrowheads="1"/>
          </p:cNvSpPr>
          <p:nvPr/>
        </p:nvSpPr>
        <p:spPr bwMode="auto">
          <a:xfrm>
            <a:off x="5100638" y="4489450"/>
            <a:ext cx="15128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140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10.</a:t>
            </a:r>
            <a:r>
              <a:rPr lang="ko-KR" altLang="en-US" sz="140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40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20</a:t>
            </a:r>
            <a:r>
              <a:rPr lang="ko-KR" altLang="en-US" sz="140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 파종</a:t>
            </a:r>
          </a:p>
        </p:txBody>
      </p:sp>
      <p:sp>
        <p:nvSpPr>
          <p:cNvPr id="57362" name="직사각형 21"/>
          <p:cNvSpPr>
            <a:spLocks noChangeArrowheads="1"/>
          </p:cNvSpPr>
          <p:nvPr/>
        </p:nvSpPr>
        <p:spPr bwMode="auto">
          <a:xfrm>
            <a:off x="7116763" y="4489450"/>
            <a:ext cx="15128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o-KR" altLang="en-US" sz="140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트랙터 바퀴진압</a:t>
            </a:r>
          </a:p>
        </p:txBody>
      </p:sp>
      <p:sp>
        <p:nvSpPr>
          <p:cNvPr id="37" name="Rectangle 110"/>
          <p:cNvSpPr>
            <a:spLocks noChangeArrowheads="1"/>
          </p:cNvSpPr>
          <p:nvPr/>
        </p:nvSpPr>
        <p:spPr bwMode="auto">
          <a:xfrm>
            <a:off x="261938" y="5229225"/>
            <a:ext cx="8609012" cy="1295400"/>
          </a:xfrm>
          <a:prstGeom prst="rect">
            <a:avLst/>
          </a:prstGeom>
          <a:solidFill>
            <a:srgbClr val="F7F5F3"/>
          </a:solidFill>
          <a:ln w="2857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eaVert" lIns="431075" tIns="347420" rIns="80750" bIns="91336" anchor="ctr"/>
          <a:lstStyle/>
          <a:p>
            <a:pPr algn="dist" defTabSz="215900" fontAlgn="auto" latinLnBrk="0">
              <a:lnSpc>
                <a:spcPct val="10000"/>
              </a:lnSpc>
              <a:spcBef>
                <a:spcPct val="5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endParaRPr kumimoji="0" lang="ko-KR" altLang="ko-KR" sz="1400" kern="0">
              <a:solidFill>
                <a:sysClr val="windowText" lastClr="00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57364" name="TextBox 38"/>
          <p:cNvSpPr txBox="1">
            <a:spLocks noChangeArrowheads="1"/>
          </p:cNvSpPr>
          <p:nvPr/>
        </p:nvSpPr>
        <p:spPr bwMode="auto">
          <a:xfrm>
            <a:off x="709613" y="5013325"/>
            <a:ext cx="3516312" cy="400050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진압은 선택이 아닌 필수조건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36588" y="5589588"/>
            <a:ext cx="6615112" cy="830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1041400">
              <a:lnSpc>
                <a:spcPct val="150000"/>
              </a:lnSpc>
              <a:buClr>
                <a:srgbClr val="FF3300"/>
              </a:buClr>
              <a:buSzPct val="120000"/>
              <a:buFont typeface="Wingdings" pitchFamily="2" charset="2"/>
              <a:buNone/>
              <a:defRPr/>
            </a:pPr>
            <a:r>
              <a:rPr lang="ko-KR" altLang="en-US" sz="1600" kern="2500" dirty="0"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○ 수분 보존</a:t>
            </a:r>
            <a:r>
              <a:rPr lang="en-US" altLang="ko-KR" sz="1600" kern="2500" dirty="0"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sz="1600" kern="2500" dirty="0"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토양 밀착</a:t>
            </a:r>
            <a:r>
              <a:rPr lang="en-US" altLang="ko-KR" sz="1600" kern="2500" dirty="0"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  </a:t>
            </a:r>
            <a:r>
              <a:rPr lang="ko-KR" altLang="en-US" sz="1600" kern="2500" dirty="0"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⇒ 발아 및 </a:t>
            </a:r>
            <a:r>
              <a:rPr lang="ko-KR" altLang="en-US" sz="1600" kern="2500" dirty="0" err="1"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정착율</a:t>
            </a:r>
            <a:r>
              <a:rPr lang="ko-KR" altLang="en-US" sz="1600" kern="2500" dirty="0"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 향상</a:t>
            </a:r>
            <a:r>
              <a:rPr lang="en-US" altLang="ko-KR" sz="1600" kern="2500" dirty="0"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sz="1600" kern="2500" dirty="0"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초기생육 촉진</a:t>
            </a:r>
            <a:endParaRPr lang="en-US" altLang="ko-KR" sz="1600" kern="2500" dirty="0">
              <a:solidFill>
                <a:prstClr val="black"/>
              </a:solidFill>
              <a:latin typeface="HY헤드라인M" pitchFamily="18" charset="-127"/>
              <a:ea typeface="HY헤드라인M" pitchFamily="18" charset="-127"/>
            </a:endParaRPr>
          </a:p>
          <a:p>
            <a:pPr defTabSz="1041400">
              <a:lnSpc>
                <a:spcPct val="150000"/>
              </a:lnSpc>
              <a:buClr>
                <a:srgbClr val="FF3300"/>
              </a:buClr>
              <a:buSzPct val="120000"/>
              <a:defRPr/>
            </a:pPr>
            <a:r>
              <a:rPr lang="en-US" altLang="ko-KR" sz="1600" kern="2500" dirty="0"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○ </a:t>
            </a:r>
            <a:r>
              <a:rPr lang="ko-KR" altLang="en-US" sz="1600" kern="2500" spc="-150" dirty="0"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뿌리 발육 양호 ⇒ </a:t>
            </a:r>
            <a:r>
              <a:rPr lang="ko-KR" altLang="en-US" sz="1600" kern="2500" spc="-150" dirty="0" err="1"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월동율</a:t>
            </a:r>
            <a:r>
              <a:rPr lang="ko-KR" altLang="en-US" sz="1600" kern="2500" spc="-150" dirty="0"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  향상</a:t>
            </a:r>
            <a:r>
              <a:rPr lang="en-US" altLang="ko-KR" sz="1600" kern="2500" spc="-150" dirty="0"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sz="1600" kern="2500" spc="-150" dirty="0"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뿌리 들어남  방지 </a:t>
            </a:r>
            <a:r>
              <a:rPr lang="en-US" altLang="ko-KR" sz="1600" kern="2500" spc="-150" dirty="0"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sz="1600" kern="2500" spc="-150" dirty="0"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건조  및 동사 피해</a:t>
            </a:r>
            <a:r>
              <a:rPr lang="en-US" altLang="ko-KR" sz="1600" kern="2500" spc="-150" dirty="0"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  </a:t>
            </a:r>
            <a:r>
              <a:rPr lang="ko-KR" altLang="en-US" sz="1600" kern="2500" spc="-150" dirty="0"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감소</a:t>
            </a:r>
            <a:r>
              <a:rPr lang="en-US" altLang="ko-KR" sz="1600" kern="2500" spc="-150" dirty="0"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)</a:t>
            </a:r>
            <a:endParaRPr lang="ko-KR" altLang="en-US" sz="1600" kern="2500" spc="-150" dirty="0">
              <a:solidFill>
                <a:prstClr val="black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 descr="STA731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2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Text Box 6"/>
          <p:cNvSpPr txBox="1">
            <a:spLocks noChangeArrowheads="1"/>
          </p:cNvSpPr>
          <p:nvPr/>
        </p:nvSpPr>
        <p:spPr bwMode="auto">
          <a:xfrm>
            <a:off x="2771800" y="6093296"/>
            <a:ext cx="3929062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28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충남 보령</a:t>
            </a:r>
            <a:r>
              <a:rPr lang="en-US" altLang="ko-KR" sz="28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(2008. 5. 9)</a:t>
            </a:r>
          </a:p>
        </p:txBody>
      </p:sp>
      <p:sp>
        <p:nvSpPr>
          <p:cNvPr id="59396" name="Rectangle 5"/>
          <p:cNvSpPr>
            <a:spLocks noChangeArrowheads="1"/>
          </p:cNvSpPr>
          <p:nvPr/>
        </p:nvSpPr>
        <p:spPr bwMode="auto">
          <a:xfrm>
            <a:off x="1403350" y="333375"/>
            <a:ext cx="64817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kumimoji="0" lang="ko-KR" altLang="en-US" sz="2800" b="1">
                <a:solidFill>
                  <a:srgbClr val="000099"/>
                </a:solidFill>
                <a:latin typeface="HY견고딕" pitchFamily="18" charset="-127"/>
                <a:ea typeface="HY견고딕" pitchFamily="18" charset="-127"/>
              </a:rPr>
              <a:t>이탈리안 라이그라스 입모중 파종 재배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ChangeArrowheads="1"/>
          </p:cNvSpPr>
          <p:nvPr/>
        </p:nvSpPr>
        <p:spPr bwMode="auto">
          <a:xfrm>
            <a:off x="827088" y="1484313"/>
            <a:ext cx="7489825" cy="46085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FF3300"/>
              </a:buClr>
              <a:buFont typeface="Wingdings" pitchFamily="2" charset="2"/>
              <a:buChar char="q"/>
              <a:defRPr/>
            </a:pPr>
            <a:r>
              <a:rPr kumimoji="0" lang="en-US" altLang="ko-KR" sz="2400" dirty="0">
                <a:solidFill>
                  <a:schemeClr val="accent4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kumimoji="0" lang="ko-KR" altLang="en-US" sz="2400" dirty="0">
                <a:solidFill>
                  <a:srgbClr val="000099"/>
                </a:solidFill>
                <a:latin typeface="HY헤드라인M" pitchFamily="18" charset="-127"/>
                <a:ea typeface="HY헤드라인M" pitchFamily="18" charset="-127"/>
              </a:rPr>
              <a:t>토양수분</a:t>
            </a:r>
            <a:r>
              <a:rPr kumimoji="0" lang="ko-KR" altLang="en-US" sz="2400" dirty="0">
                <a:solidFill>
                  <a:schemeClr val="accent4"/>
                </a:solidFill>
                <a:latin typeface="HY헤드라인M" pitchFamily="18" charset="-127"/>
                <a:ea typeface="HY헤드라인M" pitchFamily="18" charset="-127"/>
              </a:rPr>
              <a:t>이 충분할 때 종자를</a:t>
            </a:r>
            <a:r>
              <a:rPr kumimoji="0" lang="en-US" altLang="ko-KR" sz="2400" dirty="0">
                <a:solidFill>
                  <a:schemeClr val="accent4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kumimoji="0" lang="ko-KR" altLang="en-US" sz="2400" dirty="0">
                <a:solidFill>
                  <a:schemeClr val="accent4"/>
                </a:solidFill>
                <a:latin typeface="HY헤드라인M" pitchFamily="18" charset="-127"/>
                <a:ea typeface="HY헤드라인M" pitchFamily="18" charset="-127"/>
              </a:rPr>
              <a:t>뿌림 </a:t>
            </a: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rgbClr val="FF3300"/>
              </a:buClr>
              <a:buFont typeface="Wingdings" pitchFamily="2" charset="2"/>
              <a:buNone/>
              <a:defRPr/>
            </a:pPr>
            <a:r>
              <a:rPr kumimoji="0" lang="ko-KR" altLang="en-US" sz="2400" dirty="0">
                <a:solidFill>
                  <a:schemeClr val="accent4"/>
                </a:solidFill>
                <a:latin typeface="HY헤드라인M" pitchFamily="18" charset="-127"/>
                <a:ea typeface="HY헤드라인M" pitchFamily="18" charset="-127"/>
              </a:rPr>
              <a:t>    </a:t>
            </a:r>
            <a:r>
              <a:rPr kumimoji="0" lang="en-US" altLang="ko-KR" sz="2400" dirty="0">
                <a:solidFill>
                  <a:schemeClr val="accent4"/>
                </a:solidFill>
                <a:latin typeface="HY헤드라인M" pitchFamily="18" charset="-127"/>
                <a:ea typeface="HY헤드라인M" pitchFamily="18" charset="-127"/>
              </a:rPr>
              <a:t>(</a:t>
            </a:r>
            <a:r>
              <a:rPr kumimoji="0" lang="ko-KR" altLang="en-US" sz="2400" dirty="0">
                <a:solidFill>
                  <a:schemeClr val="accent4"/>
                </a:solidFill>
                <a:latin typeface="HY헤드라인M" pitchFamily="18" charset="-127"/>
                <a:ea typeface="HY헤드라인M" pitchFamily="18" charset="-127"/>
              </a:rPr>
              <a:t>파종시기는 그 지역의 </a:t>
            </a:r>
            <a:r>
              <a:rPr kumimoji="0" lang="ko-KR" altLang="en-US" sz="2400" dirty="0" err="1">
                <a:solidFill>
                  <a:schemeClr val="accent4"/>
                </a:solidFill>
                <a:latin typeface="HY헤드라인M" pitchFamily="18" charset="-127"/>
                <a:ea typeface="HY헤드라인M" pitchFamily="18" charset="-127"/>
              </a:rPr>
              <a:t>파종적기</a:t>
            </a:r>
            <a:r>
              <a:rPr kumimoji="0" lang="en-US" altLang="ko-KR" sz="2400" dirty="0">
                <a:solidFill>
                  <a:schemeClr val="accent4"/>
                </a:solidFill>
                <a:latin typeface="HY헤드라인M" pitchFamily="18" charset="-127"/>
                <a:ea typeface="HY헤드라인M" pitchFamily="18" charset="-127"/>
              </a:rPr>
              <a:t>)</a:t>
            </a: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3300"/>
              </a:buClr>
              <a:buFont typeface="Wingdings" pitchFamily="2" charset="2"/>
              <a:buChar char="q"/>
              <a:defRPr/>
            </a:pPr>
            <a:r>
              <a:rPr kumimoji="0" lang="en-US" altLang="ko-KR" sz="2400" dirty="0">
                <a:solidFill>
                  <a:schemeClr val="accent4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kumimoji="0" lang="ko-KR" altLang="en-US" sz="2400" dirty="0">
                <a:solidFill>
                  <a:srgbClr val="000099"/>
                </a:solidFill>
                <a:latin typeface="HY헤드라인M" pitchFamily="18" charset="-127"/>
                <a:ea typeface="HY헤드라인M" pitchFamily="18" charset="-127"/>
              </a:rPr>
              <a:t>논 잡초 </a:t>
            </a:r>
            <a:r>
              <a:rPr kumimoji="0" lang="ko-KR" altLang="en-US" sz="2400" dirty="0">
                <a:solidFill>
                  <a:schemeClr val="accent4"/>
                </a:solidFill>
                <a:latin typeface="HY헤드라인M" pitchFamily="18" charset="-127"/>
                <a:ea typeface="HY헤드라인M" pitchFamily="18" charset="-127"/>
              </a:rPr>
              <a:t>가 많이 발생하는 논은 제외  </a:t>
            </a: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3300"/>
              </a:buClr>
              <a:buFont typeface="Wingdings" pitchFamily="2" charset="2"/>
              <a:buChar char="q"/>
              <a:defRPr/>
            </a:pPr>
            <a:r>
              <a:rPr kumimoji="0" lang="ko-KR" altLang="en-US" sz="2400" dirty="0">
                <a:solidFill>
                  <a:schemeClr val="accent4"/>
                </a:solidFill>
                <a:latin typeface="HY헤드라인M" pitchFamily="18" charset="-127"/>
                <a:ea typeface="HY헤드라인M" pitchFamily="18" charset="-127"/>
              </a:rPr>
              <a:t> 동력 살 분무기</a:t>
            </a:r>
            <a:r>
              <a:rPr kumimoji="0" lang="en-US" altLang="ko-KR" sz="2400" dirty="0">
                <a:solidFill>
                  <a:schemeClr val="accent4"/>
                </a:solidFill>
                <a:latin typeface="HY헤드라인M" pitchFamily="18" charset="-127"/>
                <a:ea typeface="HY헤드라인M" pitchFamily="18" charset="-127"/>
              </a:rPr>
              <a:t>(</a:t>
            </a:r>
            <a:r>
              <a:rPr kumimoji="0" lang="ko-KR" altLang="en-US" sz="2400" dirty="0" err="1">
                <a:solidFill>
                  <a:schemeClr val="accent4"/>
                </a:solidFill>
                <a:latin typeface="HY헤드라인M" pitchFamily="18" charset="-127"/>
                <a:ea typeface="HY헤드라인M" pitchFamily="18" charset="-127"/>
              </a:rPr>
              <a:t>미스트기</a:t>
            </a:r>
            <a:r>
              <a:rPr kumimoji="0" lang="en-US" altLang="ko-KR" sz="2400" dirty="0">
                <a:solidFill>
                  <a:schemeClr val="accent4"/>
                </a:solidFill>
                <a:latin typeface="HY헤드라인M" pitchFamily="18" charset="-127"/>
                <a:ea typeface="HY헤드라인M" pitchFamily="18" charset="-127"/>
              </a:rPr>
              <a:t>)</a:t>
            </a:r>
            <a:r>
              <a:rPr kumimoji="0" lang="ko-KR" altLang="en-US" sz="2400" dirty="0">
                <a:solidFill>
                  <a:schemeClr val="accent4"/>
                </a:solidFill>
                <a:latin typeface="HY헤드라인M" pitchFamily="18" charset="-127"/>
                <a:ea typeface="HY헤드라인M" pitchFamily="18" charset="-127"/>
              </a:rPr>
              <a:t>로 골고루 파종</a:t>
            </a: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3300"/>
              </a:buClr>
              <a:buFont typeface="Wingdings" pitchFamily="2" charset="2"/>
              <a:buChar char="q"/>
              <a:defRPr/>
            </a:pPr>
            <a:r>
              <a:rPr kumimoji="0" lang="ko-KR" altLang="en-US" sz="2400" dirty="0">
                <a:solidFill>
                  <a:schemeClr val="accent4"/>
                </a:solidFill>
                <a:latin typeface="HY헤드라인M" pitchFamily="18" charset="-127"/>
                <a:ea typeface="HY헤드라인M" pitchFamily="18" charset="-127"/>
              </a:rPr>
              <a:t> 벼 잎에 이슬이 없을 때 종자를 뿌림    </a:t>
            </a: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3300"/>
              </a:buClr>
              <a:buFont typeface="Wingdings" pitchFamily="2" charset="2"/>
              <a:buChar char="q"/>
              <a:defRPr/>
            </a:pPr>
            <a:r>
              <a:rPr kumimoji="0" lang="ko-KR" altLang="en-US" sz="2400" dirty="0">
                <a:solidFill>
                  <a:schemeClr val="accent4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kumimoji="0" lang="ko-KR" altLang="en-US" sz="2400" dirty="0">
                <a:solidFill>
                  <a:srgbClr val="000099"/>
                </a:solidFill>
                <a:latin typeface="HY헤드라인M" pitchFamily="18" charset="-127"/>
                <a:ea typeface="HY헤드라인M" pitchFamily="18" charset="-127"/>
              </a:rPr>
              <a:t>벼 수확 후 볏짚을 바로 수거</a:t>
            </a: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3300"/>
              </a:buClr>
              <a:buFont typeface="Wingdings" pitchFamily="2" charset="2"/>
              <a:buChar char="q"/>
              <a:defRPr/>
            </a:pPr>
            <a:r>
              <a:rPr kumimoji="0" lang="ko-KR" altLang="en-US" sz="2400" dirty="0">
                <a:solidFill>
                  <a:schemeClr val="accent4"/>
                </a:solidFill>
                <a:latin typeface="HY헤드라인M" pitchFamily="18" charset="-127"/>
                <a:ea typeface="HY헤드라인M" pitchFamily="18" charset="-127"/>
              </a:rPr>
              <a:t> 밑거름은 볏짚 수거 후 시용</a:t>
            </a: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3300"/>
              </a:buClr>
              <a:buFont typeface="Wingdings" pitchFamily="2" charset="2"/>
              <a:buChar char="q"/>
              <a:defRPr/>
            </a:pPr>
            <a:r>
              <a:rPr kumimoji="0" lang="ko-KR" altLang="en-US" sz="2400" dirty="0">
                <a:solidFill>
                  <a:schemeClr val="accent4"/>
                </a:solidFill>
                <a:latin typeface="HY헤드라인M" pitchFamily="18" charset="-127"/>
                <a:ea typeface="HY헤드라인M" pitchFamily="18" charset="-127"/>
              </a:rPr>
              <a:t> 토양수분이 부족할 때 </a:t>
            </a:r>
            <a:r>
              <a:rPr kumimoji="0" lang="en-US" altLang="ko-KR" sz="2400" dirty="0">
                <a:solidFill>
                  <a:schemeClr val="accent4"/>
                </a:solidFill>
                <a:latin typeface="HY헤드라인M" pitchFamily="18" charset="-127"/>
                <a:ea typeface="HY헤드라인M" pitchFamily="18" charset="-127"/>
              </a:rPr>
              <a:t>1~2</a:t>
            </a:r>
            <a:r>
              <a:rPr kumimoji="0" lang="ko-KR" altLang="en-US" sz="2400" dirty="0">
                <a:solidFill>
                  <a:schemeClr val="accent4"/>
                </a:solidFill>
                <a:latin typeface="HY헤드라인M" pitchFamily="18" charset="-127"/>
                <a:ea typeface="HY헤드라인M" pitchFamily="18" charset="-127"/>
              </a:rPr>
              <a:t>일 관수</a:t>
            </a:r>
          </a:p>
        </p:txBody>
      </p:sp>
      <p:grpSp>
        <p:nvGrpSpPr>
          <p:cNvPr id="2" name="그룹 51"/>
          <p:cNvGrpSpPr/>
          <p:nvPr/>
        </p:nvGrpSpPr>
        <p:grpSpPr>
          <a:xfrm>
            <a:off x="568414" y="188640"/>
            <a:ext cx="7387962" cy="603852"/>
            <a:chOff x="0" y="691"/>
            <a:chExt cx="8674436" cy="60385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</p:grpSpPr>
        <p:sp>
          <p:nvSpPr>
            <p:cNvPr id="6" name="모서리가 둥근 직사각형 5"/>
            <p:cNvSpPr/>
            <p:nvPr/>
          </p:nvSpPr>
          <p:spPr>
            <a:xfrm>
              <a:off x="0" y="691"/>
              <a:ext cx="8674436" cy="603852"/>
            </a:xfrm>
            <a:prstGeom prst="roundRect">
              <a:avLst/>
            </a:prstGeom>
            <a:gradFill flip="none" rotWithShape="1">
              <a:gsLst>
                <a:gs pos="0">
                  <a:srgbClr val="4324FC">
                    <a:shade val="30000"/>
                    <a:satMod val="115000"/>
                  </a:srgbClr>
                </a:gs>
                <a:gs pos="50000">
                  <a:srgbClr val="4324FC">
                    <a:shade val="67500"/>
                    <a:satMod val="115000"/>
                  </a:srgbClr>
                </a:gs>
                <a:gs pos="100000">
                  <a:srgbClr val="4324FC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sp3d prstMaterial="dkEdge">
              <a:bevelT w="8200" h="38100"/>
            </a:sp3d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모서리가 둥근 직사각형 4"/>
            <p:cNvSpPr/>
            <p:nvPr/>
          </p:nvSpPr>
          <p:spPr>
            <a:xfrm>
              <a:off x="29478" y="30169"/>
              <a:ext cx="8615480" cy="54489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lIns="121920" tIns="121920" rIns="121920" bIns="121920" spcCol="1270" anchor="ctr"/>
            <a:lstStyle/>
            <a:p>
              <a:pPr algn="ctr" defTabSz="1422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ko-KR" altLang="en-US" sz="2800" dirty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이탈리안 </a:t>
              </a:r>
              <a:r>
                <a:rPr lang="ko-KR" altLang="en-US" sz="2800" dirty="0" err="1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라이그라스</a:t>
              </a:r>
              <a:r>
                <a:rPr lang="ko-KR" altLang="en-US" sz="2800" dirty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ko-KR" altLang="en-US" sz="2800" dirty="0" err="1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입모중</a:t>
              </a:r>
              <a:r>
                <a:rPr lang="en-US" altLang="ko-KR" sz="2800" dirty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ko-KR" altLang="en-US" sz="2800" dirty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파종</a:t>
              </a:r>
              <a:r>
                <a:rPr lang="en-US" altLang="ko-KR" sz="2800" dirty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ko-KR" altLang="en-US" sz="2800" dirty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재배기술</a:t>
              </a:r>
              <a:endParaRPr lang="ko-KR" altLang="en-US" dirty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그림 50" descr="배경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오른쪽 화살표 27"/>
          <p:cNvSpPr/>
          <p:nvPr/>
        </p:nvSpPr>
        <p:spPr>
          <a:xfrm>
            <a:off x="439738" y="6183313"/>
            <a:ext cx="8242300" cy="558800"/>
          </a:xfrm>
          <a:prstGeom prst="rightArrow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2" name="그룹 51"/>
          <p:cNvGrpSpPr/>
          <p:nvPr/>
        </p:nvGrpSpPr>
        <p:grpSpPr>
          <a:xfrm>
            <a:off x="568414" y="620688"/>
            <a:ext cx="8007172" cy="603852"/>
            <a:chOff x="0" y="691"/>
            <a:chExt cx="8674436" cy="60385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</p:grpSpPr>
        <p:sp>
          <p:nvSpPr>
            <p:cNvPr id="53" name="모서리가 둥근 직사각형 52"/>
            <p:cNvSpPr/>
            <p:nvPr/>
          </p:nvSpPr>
          <p:spPr>
            <a:xfrm>
              <a:off x="0" y="691"/>
              <a:ext cx="8674436" cy="603852"/>
            </a:xfrm>
            <a:prstGeom prst="roundRect">
              <a:avLst/>
            </a:prstGeom>
            <a:gradFill flip="none" rotWithShape="1">
              <a:gsLst>
                <a:gs pos="0">
                  <a:srgbClr val="4324FC">
                    <a:shade val="30000"/>
                    <a:satMod val="115000"/>
                  </a:srgbClr>
                </a:gs>
                <a:gs pos="50000">
                  <a:srgbClr val="4324FC">
                    <a:shade val="67500"/>
                    <a:satMod val="115000"/>
                  </a:srgbClr>
                </a:gs>
                <a:gs pos="100000">
                  <a:srgbClr val="4324FC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sp3d prstMaterial="dkEdge">
              <a:bevelT w="8200" h="38100"/>
            </a:sp3d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4" name="모서리가 둥근 직사각형 4"/>
            <p:cNvSpPr/>
            <p:nvPr/>
          </p:nvSpPr>
          <p:spPr>
            <a:xfrm>
              <a:off x="29478" y="30169"/>
              <a:ext cx="8615480" cy="54489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lIns="121920" tIns="121920" rIns="121920" bIns="121920" spcCol="1270" anchor="ctr"/>
            <a:lstStyle/>
            <a:p>
              <a:pPr algn="ctr" defTabSz="1422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ko-KR" altLang="en-US" sz="2800" dirty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이탈리안 </a:t>
              </a:r>
              <a:r>
                <a:rPr lang="ko-KR" altLang="en-US" sz="2800" dirty="0" err="1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라이그라스</a:t>
              </a:r>
              <a:r>
                <a:rPr lang="ko-KR" altLang="en-US" sz="2800" dirty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ko-KR" altLang="en-US" sz="2800" dirty="0" err="1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입모중</a:t>
              </a:r>
              <a:r>
                <a:rPr lang="en-US" altLang="ko-KR" sz="2800" dirty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ko-KR" altLang="en-US" sz="2800" dirty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파종</a:t>
              </a:r>
              <a:r>
                <a:rPr lang="en-US" altLang="ko-KR" sz="2800" dirty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ko-KR" altLang="en-US" sz="2800" dirty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효과</a:t>
              </a:r>
              <a:endParaRPr lang="ko-KR" altLang="en-US" dirty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graphicFrame>
        <p:nvGraphicFramePr>
          <p:cNvPr id="3074" name="차트 54"/>
          <p:cNvGraphicFramePr>
            <a:graphicFrameLocks/>
          </p:cNvGraphicFramePr>
          <p:nvPr/>
        </p:nvGraphicFramePr>
        <p:xfrm>
          <a:off x="317500" y="1412875"/>
          <a:ext cx="4054475" cy="292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4" r:id="rId4" imgW="4054191" imgH="2920237" progId="Excel.Sheet.8">
                  <p:embed/>
                </p:oleObj>
              </mc:Choice>
              <mc:Fallback>
                <p:oleObj r:id="rId4" imgW="4054191" imgH="2920237" progId="Excel.Sheet.8">
                  <p:embed/>
                  <p:pic>
                    <p:nvPicPr>
                      <p:cNvPr id="0" name="차트 54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500" y="1412875"/>
                        <a:ext cx="4054475" cy="292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차트 58"/>
          <p:cNvGraphicFramePr>
            <a:graphicFrameLocks/>
          </p:cNvGraphicFramePr>
          <p:nvPr/>
        </p:nvGraphicFramePr>
        <p:xfrm>
          <a:off x="4638675" y="1412875"/>
          <a:ext cx="4054475" cy="292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5" r:id="rId6" imgW="4054191" imgH="2920237" progId="Excel.Sheet.8">
                  <p:embed/>
                </p:oleObj>
              </mc:Choice>
              <mc:Fallback>
                <p:oleObj r:id="rId6" imgW="4054191" imgH="2920237" progId="Excel.Sheet.8">
                  <p:embed/>
                  <p:pic>
                    <p:nvPicPr>
                      <p:cNvPr id="0" name="차트 58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8675" y="1412875"/>
                        <a:ext cx="4054475" cy="292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50850" y="1628775"/>
            <a:ext cx="803275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50" dirty="0"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1050" dirty="0">
                <a:latin typeface="휴먼모음T" pitchFamily="18" charset="-127"/>
                <a:ea typeface="휴먼모음T" pitchFamily="18" charset="-127"/>
              </a:rPr>
              <a:t>단위 </a:t>
            </a:r>
            <a:r>
              <a:rPr lang="en-US" altLang="ko-KR" sz="1050" dirty="0">
                <a:latin typeface="휴먼모음T" pitchFamily="18" charset="-127"/>
                <a:ea typeface="휴먼모음T" pitchFamily="18" charset="-127"/>
              </a:rPr>
              <a:t>: %)</a:t>
            </a:r>
            <a:endParaRPr lang="ko-KR" altLang="en-US" sz="1050" dirty="0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72025" y="1628775"/>
            <a:ext cx="803275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50" dirty="0"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1050" dirty="0">
                <a:latin typeface="휴먼모음T" pitchFamily="18" charset="-127"/>
                <a:ea typeface="휴먼모음T" pitchFamily="18" charset="-127"/>
              </a:rPr>
              <a:t>단위 </a:t>
            </a:r>
            <a:r>
              <a:rPr lang="en-US" altLang="ko-KR" sz="1050" dirty="0">
                <a:latin typeface="휴먼모음T" pitchFamily="18" charset="-127"/>
                <a:ea typeface="휴먼모음T" pitchFamily="18" charset="-127"/>
              </a:rPr>
              <a:t>: %)</a:t>
            </a:r>
            <a:endParaRPr lang="ko-KR" altLang="en-US" sz="1050" dirty="0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3081" name="Text Box 87"/>
          <p:cNvSpPr txBox="1">
            <a:spLocks noChangeArrowheads="1"/>
          </p:cNvSpPr>
          <p:nvPr/>
        </p:nvSpPr>
        <p:spPr bwMode="auto">
          <a:xfrm>
            <a:off x="1233488" y="4221163"/>
            <a:ext cx="23002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240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&lt; </a:t>
            </a:r>
            <a:r>
              <a:rPr lang="ko-KR" altLang="en-US" sz="240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입모중 파종 </a:t>
            </a:r>
            <a:r>
              <a:rPr lang="en-US" altLang="ko-KR" sz="240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&gt;</a:t>
            </a:r>
            <a:endParaRPr lang="ko-KR" altLang="en-US" sz="2400">
              <a:solidFill>
                <a:srgbClr val="FF0000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3082" name="Text Box 88"/>
          <p:cNvSpPr txBox="1">
            <a:spLocks noChangeArrowheads="1"/>
          </p:cNvSpPr>
          <p:nvPr/>
        </p:nvSpPr>
        <p:spPr bwMode="auto">
          <a:xfrm>
            <a:off x="5403850" y="4221163"/>
            <a:ext cx="27241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240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&lt; </a:t>
            </a:r>
            <a:r>
              <a:rPr lang="ko-KR" altLang="en-US" sz="240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벼 수확후 파종 </a:t>
            </a:r>
            <a:r>
              <a:rPr lang="en-US" altLang="ko-KR" sz="240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&gt;</a:t>
            </a:r>
            <a:endParaRPr lang="ko-KR" altLang="en-US" sz="2400">
              <a:solidFill>
                <a:srgbClr val="FF0000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23988" y="2276475"/>
            <a:ext cx="482600" cy="4397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sz="1200" dirty="0">
                <a:solidFill>
                  <a:srgbClr val="FFFF00"/>
                </a:solidFill>
                <a:latin typeface="휴먼모음T" pitchFamily="18" charset="-127"/>
                <a:ea typeface="휴먼모음T" pitchFamily="18" charset="-127"/>
              </a:rPr>
              <a:t>64.5</a:t>
            </a:r>
          </a:p>
          <a:p>
            <a:pPr algn="ctr">
              <a:defRPr/>
            </a:pPr>
            <a:r>
              <a:rPr lang="ko-KR" altLang="en-US" sz="1050" dirty="0">
                <a:solidFill>
                  <a:srgbClr val="FFFF00"/>
                </a:solidFill>
                <a:latin typeface="휴먼모음T" pitchFamily="18" charset="-127"/>
                <a:ea typeface="휴먼모음T" pitchFamily="18" charset="-127"/>
              </a:rPr>
              <a:t>톤</a:t>
            </a:r>
            <a:r>
              <a:rPr lang="en-US" altLang="ko-KR" sz="1050" dirty="0">
                <a:solidFill>
                  <a:srgbClr val="FFFF00"/>
                </a:solidFill>
                <a:latin typeface="휴먼모음T" pitchFamily="18" charset="-127"/>
                <a:ea typeface="휴먼모음T" pitchFamily="18" charset="-127"/>
              </a:rPr>
              <a:t>/ha</a:t>
            </a:r>
            <a:endParaRPr lang="ko-KR" altLang="en-US" sz="1050" dirty="0">
              <a:solidFill>
                <a:srgbClr val="FFFF00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3084" name="TextBox 12"/>
          <p:cNvSpPr txBox="1">
            <a:spLocks noChangeArrowheads="1"/>
          </p:cNvSpPr>
          <p:nvPr/>
        </p:nvSpPr>
        <p:spPr bwMode="auto">
          <a:xfrm>
            <a:off x="2366963" y="1916113"/>
            <a:ext cx="48418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>
                <a:solidFill>
                  <a:srgbClr val="FFFF00"/>
                </a:solidFill>
                <a:latin typeface="휴먼모음T" pitchFamily="18" charset="-127"/>
                <a:ea typeface="휴먼모음T" pitchFamily="18" charset="-127"/>
              </a:rPr>
              <a:t>82.6</a:t>
            </a:r>
            <a:endParaRPr lang="ko-KR" altLang="en-US" sz="1200">
              <a:solidFill>
                <a:srgbClr val="FFFF00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3085" name="TextBox 13"/>
          <p:cNvSpPr txBox="1">
            <a:spLocks noChangeArrowheads="1"/>
          </p:cNvSpPr>
          <p:nvPr/>
        </p:nvSpPr>
        <p:spPr bwMode="auto">
          <a:xfrm>
            <a:off x="3290888" y="2205038"/>
            <a:ext cx="482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>
                <a:solidFill>
                  <a:srgbClr val="FFFF00"/>
                </a:solidFill>
                <a:latin typeface="휴먼모음T" pitchFamily="18" charset="-127"/>
                <a:ea typeface="휴먼모음T" pitchFamily="18" charset="-127"/>
              </a:rPr>
              <a:t>68.5</a:t>
            </a:r>
            <a:endParaRPr lang="ko-KR" altLang="en-US" sz="1200">
              <a:solidFill>
                <a:srgbClr val="FFFF00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3086" name="TextBox 14"/>
          <p:cNvSpPr txBox="1">
            <a:spLocks noChangeArrowheads="1"/>
          </p:cNvSpPr>
          <p:nvPr/>
        </p:nvSpPr>
        <p:spPr bwMode="auto">
          <a:xfrm>
            <a:off x="5738813" y="2276475"/>
            <a:ext cx="48260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200">
                <a:solidFill>
                  <a:srgbClr val="FFFF00"/>
                </a:solidFill>
                <a:latin typeface="휴먼모음T" pitchFamily="18" charset="-127"/>
                <a:ea typeface="휴먼모음T" pitchFamily="18" charset="-127"/>
              </a:rPr>
              <a:t>65.2</a:t>
            </a:r>
            <a:endParaRPr lang="ko-KR" altLang="en-US" sz="1200">
              <a:solidFill>
                <a:srgbClr val="FFFF00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3087" name="TextBox 15"/>
          <p:cNvSpPr txBox="1">
            <a:spLocks noChangeArrowheads="1"/>
          </p:cNvSpPr>
          <p:nvPr/>
        </p:nvSpPr>
        <p:spPr bwMode="auto">
          <a:xfrm>
            <a:off x="6688138" y="2516188"/>
            <a:ext cx="4826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>
                <a:solidFill>
                  <a:srgbClr val="FFFF00"/>
                </a:solidFill>
                <a:latin typeface="휴먼모음T" pitchFamily="18" charset="-127"/>
                <a:ea typeface="휴먼모음T" pitchFamily="18" charset="-127"/>
              </a:rPr>
              <a:t>53.5</a:t>
            </a:r>
            <a:endParaRPr lang="ko-KR" altLang="en-US" sz="1200">
              <a:solidFill>
                <a:srgbClr val="FFFF00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3088" name="TextBox 16"/>
          <p:cNvSpPr txBox="1">
            <a:spLocks noChangeArrowheads="1"/>
          </p:cNvSpPr>
          <p:nvPr/>
        </p:nvSpPr>
        <p:spPr bwMode="auto">
          <a:xfrm>
            <a:off x="7618413" y="2744788"/>
            <a:ext cx="4826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>
                <a:solidFill>
                  <a:srgbClr val="FFFF00"/>
                </a:solidFill>
                <a:latin typeface="휴먼모음T" pitchFamily="18" charset="-127"/>
                <a:ea typeface="휴먼모음T" pitchFamily="18" charset="-127"/>
              </a:rPr>
              <a:t>42.7</a:t>
            </a:r>
            <a:endParaRPr lang="ko-KR" altLang="en-US" sz="1200">
              <a:solidFill>
                <a:srgbClr val="FFFF00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pic>
        <p:nvPicPr>
          <p:cNvPr id="18" name="_x145205320" descr="EMB000004886365"/>
          <p:cNvPicPr>
            <a:picLocks noChangeAspect="1" noChangeArrowheads="1"/>
          </p:cNvPicPr>
          <p:nvPr/>
        </p:nvPicPr>
        <p:blipFill>
          <a:blip r:embed="rId8" cstate="print"/>
          <a:srcRect l="19682" t="11694" r="9021" b="20789"/>
          <a:stretch>
            <a:fillRect/>
          </a:stretch>
        </p:blipFill>
        <p:spPr bwMode="auto">
          <a:xfrm>
            <a:off x="450792" y="4816543"/>
            <a:ext cx="1462451" cy="1257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_x145205400" descr="EMB000004886366"/>
          <p:cNvPicPr>
            <a:picLocks noChangeAspect="1" noChangeArrowheads="1"/>
          </p:cNvPicPr>
          <p:nvPr/>
        </p:nvPicPr>
        <p:blipFill>
          <a:blip r:embed="rId9" cstate="print"/>
          <a:srcRect b="185"/>
          <a:stretch>
            <a:fillRect/>
          </a:stretch>
        </p:blipFill>
        <p:spPr bwMode="auto">
          <a:xfrm>
            <a:off x="2051945" y="4816543"/>
            <a:ext cx="1579830" cy="1257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_x145205160" descr="EMB000004886367"/>
          <p:cNvPicPr>
            <a:picLocks noChangeAspect="1" noChangeArrowheads="1"/>
          </p:cNvPicPr>
          <p:nvPr/>
        </p:nvPicPr>
        <p:blipFill>
          <a:blip r:embed="rId10" cstate="print"/>
          <a:srcRect l="23936" t="26843" r="20634" b="22906"/>
          <a:stretch>
            <a:fillRect/>
          </a:stretch>
        </p:blipFill>
        <p:spPr bwMode="auto">
          <a:xfrm>
            <a:off x="3770477" y="4817241"/>
            <a:ext cx="1588859" cy="12560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_x145205400" descr="EMB000004886369"/>
          <p:cNvPicPr>
            <a:picLocks noChangeAspect="1" noChangeArrowheads="1"/>
          </p:cNvPicPr>
          <p:nvPr/>
        </p:nvPicPr>
        <p:blipFill>
          <a:blip r:embed="rId11" cstate="print"/>
          <a:srcRect l="19592" t="11865" r="24323" b="30849"/>
          <a:stretch>
            <a:fillRect/>
          </a:stretch>
        </p:blipFill>
        <p:spPr bwMode="auto">
          <a:xfrm>
            <a:off x="5498037" y="4811522"/>
            <a:ext cx="1594017" cy="12674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_x145205160" descr="EMB00000488636a"/>
          <p:cNvPicPr>
            <a:picLocks noChangeAspect="1" noChangeArrowheads="1"/>
          </p:cNvPicPr>
          <p:nvPr/>
        </p:nvPicPr>
        <p:blipFill>
          <a:blip r:embed="rId12" cstate="print"/>
          <a:srcRect t="1320"/>
          <a:stretch>
            <a:fillRect/>
          </a:stretch>
        </p:blipFill>
        <p:spPr bwMode="auto">
          <a:xfrm>
            <a:off x="7230757" y="4797153"/>
            <a:ext cx="1416970" cy="12961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94" name="직사각형 25"/>
          <p:cNvSpPr>
            <a:spLocks noChangeArrowheads="1"/>
          </p:cNvSpPr>
          <p:nvPr/>
        </p:nvSpPr>
        <p:spPr bwMode="auto">
          <a:xfrm>
            <a:off x="250825" y="6318250"/>
            <a:ext cx="17954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ko-KR" altLang="en-US" sz="140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① 파종 </a:t>
            </a:r>
            <a:r>
              <a:rPr lang="en-US" altLang="ko-KR" sz="140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140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미스트기</a:t>
            </a:r>
            <a:r>
              <a:rPr lang="en-US" altLang="ko-KR" sz="140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)</a:t>
            </a:r>
            <a:endParaRPr lang="ko-KR" altLang="en-US" sz="1400">
              <a:solidFill>
                <a:srgbClr val="0000FF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3095" name="직사각형 26"/>
          <p:cNvSpPr>
            <a:spLocks noChangeArrowheads="1"/>
          </p:cNvSpPr>
          <p:nvPr/>
        </p:nvSpPr>
        <p:spPr bwMode="auto">
          <a:xfrm>
            <a:off x="1946275" y="6340475"/>
            <a:ext cx="17954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ko-KR" altLang="en-US" sz="140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② 종자발아상태</a:t>
            </a:r>
          </a:p>
        </p:txBody>
      </p:sp>
      <p:sp>
        <p:nvSpPr>
          <p:cNvPr id="3096" name="직사각형 27"/>
          <p:cNvSpPr>
            <a:spLocks noChangeArrowheads="1"/>
          </p:cNvSpPr>
          <p:nvPr/>
        </p:nvSpPr>
        <p:spPr bwMode="auto">
          <a:xfrm>
            <a:off x="3641725" y="6318250"/>
            <a:ext cx="17954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ko-KR" altLang="en-US" sz="140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③벼 수확 </a:t>
            </a:r>
            <a:r>
              <a:rPr lang="en-US" altLang="ko-KR" sz="140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140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콤바인</a:t>
            </a:r>
            <a:r>
              <a:rPr lang="en-US" altLang="ko-KR" sz="140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)</a:t>
            </a:r>
            <a:endParaRPr lang="ko-KR" altLang="en-US" sz="1400">
              <a:solidFill>
                <a:srgbClr val="0000FF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3097" name="직사각형 28"/>
          <p:cNvSpPr>
            <a:spLocks noChangeArrowheads="1"/>
          </p:cNvSpPr>
          <p:nvPr/>
        </p:nvSpPr>
        <p:spPr bwMode="auto">
          <a:xfrm>
            <a:off x="5337175" y="6318250"/>
            <a:ext cx="17938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ko-KR" altLang="en-US" sz="140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④ 볏짚수거 </a:t>
            </a:r>
            <a:r>
              <a:rPr lang="en-US" altLang="ko-KR" sz="140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140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집초</a:t>
            </a:r>
            <a:r>
              <a:rPr lang="en-US" altLang="ko-KR" sz="140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)</a:t>
            </a:r>
            <a:endParaRPr lang="ko-KR" altLang="en-US" sz="1400">
              <a:solidFill>
                <a:srgbClr val="0000FF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3098" name="직사각형 30"/>
          <p:cNvSpPr>
            <a:spLocks noChangeArrowheads="1"/>
          </p:cNvSpPr>
          <p:nvPr/>
        </p:nvSpPr>
        <p:spPr bwMode="auto">
          <a:xfrm>
            <a:off x="7031038" y="6318250"/>
            <a:ext cx="17954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ko-KR" altLang="en-US" sz="140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⑤ 입모중 정착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3"/>
          <p:cNvSpPr>
            <a:spLocks noChangeArrowheads="1"/>
          </p:cNvSpPr>
          <p:nvPr/>
        </p:nvSpPr>
        <p:spPr bwMode="auto">
          <a:xfrm>
            <a:off x="533400" y="1346646"/>
            <a:ext cx="80772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latinLnBrk="0" hangingPunct="0">
              <a:lnSpc>
                <a:spcPct val="150000"/>
              </a:lnSpc>
            </a:pPr>
            <a:r>
              <a:rPr kumimoji="0" lang="en-US" altLang="ko-KR" dirty="0">
                <a:latin typeface="HY헤드라인M" pitchFamily="18" charset="-127"/>
                <a:ea typeface="HY헤드라인M" pitchFamily="18" charset="-127"/>
              </a:rPr>
              <a:t>  </a:t>
            </a:r>
            <a:r>
              <a:rPr kumimoji="0" lang="en-US" altLang="ko-KR" b="1" dirty="0">
                <a:solidFill>
                  <a:srgbClr val="000099"/>
                </a:solidFill>
                <a:latin typeface="HY헤드라인M" pitchFamily="18" charset="-127"/>
                <a:ea typeface="HY헤드라인M" pitchFamily="18" charset="-127"/>
              </a:rPr>
              <a:t>○ IRG </a:t>
            </a:r>
            <a:r>
              <a:rPr kumimoji="0" lang="ko-KR" altLang="en-US" b="1" dirty="0">
                <a:solidFill>
                  <a:srgbClr val="000099"/>
                </a:solidFill>
                <a:latin typeface="HY헤드라인M" pitchFamily="18" charset="-127"/>
                <a:ea typeface="HY헤드라인M" pitchFamily="18" charset="-127"/>
              </a:rPr>
              <a:t>수확기 생육 특성</a:t>
            </a:r>
            <a:r>
              <a:rPr kumimoji="0" lang="ko-KR" altLang="en-US" dirty="0">
                <a:latin typeface="HY헤드라인M" pitchFamily="18" charset="-127"/>
                <a:ea typeface="HY헤드라인M" pitchFamily="18" charset="-127"/>
              </a:rPr>
              <a:t> </a:t>
            </a:r>
          </a:p>
          <a:p>
            <a:pPr algn="just" eaLnBrk="0" latinLnBrk="0" hangingPunct="0">
              <a:lnSpc>
                <a:spcPct val="150000"/>
              </a:lnSpc>
            </a:pPr>
            <a:r>
              <a:rPr kumimoji="0" lang="ko-KR" altLang="en-US" dirty="0">
                <a:latin typeface="HY헤드라인M" pitchFamily="18" charset="-127"/>
                <a:ea typeface="HY헤드라인M" pitchFamily="18" charset="-127"/>
              </a:rPr>
              <a:t>     </a:t>
            </a:r>
            <a:r>
              <a:rPr kumimoji="0" lang="en-US" altLang="ko-KR" dirty="0">
                <a:latin typeface="HY헤드라인M" pitchFamily="18" charset="-127"/>
                <a:ea typeface="HY헤드라인M" pitchFamily="18" charset="-127"/>
              </a:rPr>
              <a:t>- </a:t>
            </a:r>
            <a:r>
              <a:rPr kumimoji="0" lang="ko-KR" altLang="en-US" dirty="0">
                <a:solidFill>
                  <a:srgbClr val="000099"/>
                </a:solidFill>
                <a:latin typeface="HY헤드라인M" pitchFamily="18" charset="-127"/>
                <a:ea typeface="HY헤드라인M" pitchFamily="18" charset="-127"/>
              </a:rPr>
              <a:t>시간이 지남에 따라 </a:t>
            </a:r>
            <a:r>
              <a:rPr kumimoji="0" lang="ko-KR" altLang="en-US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건물수량은 많아지나 </a:t>
            </a:r>
            <a:r>
              <a:rPr kumimoji="0" lang="ko-KR" altLang="en-US" dirty="0">
                <a:solidFill>
                  <a:srgbClr val="000099"/>
                </a:solidFill>
                <a:latin typeface="HY헤드라인M" pitchFamily="18" charset="-127"/>
                <a:ea typeface="HY헤드라인M" pitchFamily="18" charset="-127"/>
              </a:rPr>
              <a:t>사료가치는 낮아짐</a:t>
            </a:r>
          </a:p>
          <a:p>
            <a:pPr algn="just" eaLnBrk="0" latinLnBrk="0" hangingPunct="0">
              <a:lnSpc>
                <a:spcPct val="150000"/>
              </a:lnSpc>
            </a:pPr>
            <a:r>
              <a:rPr kumimoji="0" lang="en-US" altLang="ko-KR" dirty="0">
                <a:latin typeface="HY헤드라인M" pitchFamily="18" charset="-127"/>
                <a:ea typeface="HY헤드라인M" pitchFamily="18" charset="-127"/>
              </a:rPr>
              <a:t>     - </a:t>
            </a:r>
            <a:r>
              <a:rPr kumimoji="0" lang="ko-KR" altLang="en-US" dirty="0">
                <a:latin typeface="HY헤드라인M" pitchFamily="18" charset="-127"/>
                <a:ea typeface="HY헤드라인M" pitchFamily="18" charset="-127"/>
              </a:rPr>
              <a:t>전체적인 최대수량을 얻기 위해서는 출수기에 한 번 이용하고</a:t>
            </a:r>
            <a:r>
              <a:rPr kumimoji="0" lang="en-US" altLang="ko-KR" dirty="0">
                <a:latin typeface="HY헤드라인M" pitchFamily="18" charset="-127"/>
                <a:ea typeface="HY헤드라인M" pitchFamily="18" charset="-127"/>
              </a:rPr>
              <a:t>,</a:t>
            </a:r>
          </a:p>
          <a:p>
            <a:pPr algn="just" eaLnBrk="0" latinLnBrk="0" hangingPunct="0">
              <a:lnSpc>
                <a:spcPct val="150000"/>
              </a:lnSpc>
            </a:pPr>
            <a:r>
              <a:rPr kumimoji="0" lang="en-US" altLang="ko-KR" dirty="0">
                <a:latin typeface="HY헤드라인M" pitchFamily="18" charset="-127"/>
                <a:ea typeface="HY헤드라인M" pitchFamily="18" charset="-127"/>
              </a:rPr>
              <a:t>        </a:t>
            </a:r>
            <a:r>
              <a:rPr kumimoji="0" lang="ko-KR" altLang="en-US" dirty="0">
                <a:latin typeface="HY헤드라인M" pitchFamily="18" charset="-127"/>
                <a:ea typeface="HY헤드라인M" pitchFamily="18" charset="-127"/>
              </a:rPr>
              <a:t>재생 후 </a:t>
            </a:r>
            <a:r>
              <a:rPr kumimoji="0" lang="en-US" altLang="ko-KR" dirty="0">
                <a:latin typeface="HY헤드라인M" pitchFamily="18" charset="-127"/>
                <a:ea typeface="HY헤드라인M" pitchFamily="18" charset="-127"/>
              </a:rPr>
              <a:t>2</a:t>
            </a:r>
            <a:r>
              <a:rPr kumimoji="0" lang="ko-KR" altLang="en-US" dirty="0">
                <a:latin typeface="HY헤드라인M" pitchFamily="18" charset="-127"/>
                <a:ea typeface="HY헤드라인M" pitchFamily="18" charset="-127"/>
              </a:rPr>
              <a:t>차 수확하는 것이 바람직함</a:t>
            </a:r>
          </a:p>
        </p:txBody>
      </p:sp>
      <p:sp>
        <p:nvSpPr>
          <p:cNvPr id="68611" name="Rectangle 4"/>
          <p:cNvSpPr>
            <a:spLocks noChangeArrowheads="1"/>
          </p:cNvSpPr>
          <p:nvPr/>
        </p:nvSpPr>
        <p:spPr bwMode="auto">
          <a:xfrm>
            <a:off x="539750" y="3754909"/>
            <a:ext cx="8305800" cy="2338387"/>
          </a:xfrm>
          <a:prstGeom prst="rect">
            <a:avLst/>
          </a:prstGeom>
          <a:noFill/>
          <a:ln w="28575">
            <a:solidFill>
              <a:srgbClr val="0066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latinLnBrk="0" hangingPunct="0">
              <a:lnSpc>
                <a:spcPct val="140000"/>
              </a:lnSpc>
            </a:pPr>
            <a:r>
              <a:rPr kumimoji="0" lang="en-US" altLang="ko-KR" b="1" dirty="0">
                <a:latin typeface="HY헤드라인M" pitchFamily="18" charset="-127"/>
                <a:ea typeface="HY헤드라인M" pitchFamily="18" charset="-127"/>
              </a:rPr>
              <a:t> </a:t>
            </a:r>
            <a:r>
              <a:rPr kumimoji="0" lang="en-US" altLang="ko-KR" b="1" dirty="0">
                <a:solidFill>
                  <a:srgbClr val="000099"/>
                </a:solidFill>
                <a:latin typeface="HY헤드라인M" pitchFamily="18" charset="-127"/>
                <a:ea typeface="HY헤드라인M" pitchFamily="18" charset="-127"/>
              </a:rPr>
              <a:t>○ </a:t>
            </a:r>
            <a:r>
              <a:rPr kumimoji="0" lang="ko-KR" altLang="en-US" b="1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이용목적</a:t>
            </a:r>
            <a:r>
              <a:rPr kumimoji="0" lang="ko-KR" altLang="en-US" b="1" dirty="0">
                <a:solidFill>
                  <a:srgbClr val="000099"/>
                </a:solidFill>
                <a:latin typeface="HY헤드라인M" pitchFamily="18" charset="-127"/>
                <a:ea typeface="HY헤드라인M" pitchFamily="18" charset="-127"/>
              </a:rPr>
              <a:t>에 따라 수확시기 선택</a:t>
            </a:r>
            <a:r>
              <a:rPr kumimoji="0" lang="ko-KR" altLang="en-US" dirty="0">
                <a:latin typeface="HY헤드라인M" pitchFamily="18" charset="-127"/>
                <a:ea typeface="HY헤드라인M" pitchFamily="18" charset="-127"/>
              </a:rPr>
              <a:t> </a:t>
            </a:r>
          </a:p>
          <a:p>
            <a:pPr algn="just" eaLnBrk="0" latinLnBrk="0" hangingPunct="0">
              <a:lnSpc>
                <a:spcPct val="140000"/>
              </a:lnSpc>
            </a:pPr>
            <a:r>
              <a:rPr kumimoji="0" lang="ko-KR" altLang="en-US" dirty="0">
                <a:latin typeface="HY헤드라인M" pitchFamily="18" charset="-127"/>
                <a:ea typeface="HY헤드라인M" pitchFamily="18" charset="-127"/>
              </a:rPr>
              <a:t>    </a:t>
            </a:r>
            <a:r>
              <a:rPr kumimoji="0" lang="en-US" altLang="ko-KR" dirty="0">
                <a:latin typeface="HY헤드라인M" pitchFamily="18" charset="-127"/>
                <a:ea typeface="HY헤드라인M" pitchFamily="18" charset="-127"/>
              </a:rPr>
              <a:t>- </a:t>
            </a:r>
            <a:r>
              <a:rPr kumimoji="0" lang="ko-KR" altLang="en-US" dirty="0">
                <a:solidFill>
                  <a:srgbClr val="000099"/>
                </a:solidFill>
                <a:latin typeface="HY헤드라인M" pitchFamily="18" charset="-127"/>
                <a:ea typeface="HY헤드라인M" pitchFamily="18" charset="-127"/>
              </a:rPr>
              <a:t>양질의 건초 </a:t>
            </a:r>
            <a:r>
              <a:rPr kumimoji="0" lang="en-US" altLang="ko-KR" dirty="0">
                <a:solidFill>
                  <a:srgbClr val="000099"/>
                </a:solidFill>
                <a:latin typeface="HY헤드라인M" pitchFamily="18" charset="-127"/>
                <a:ea typeface="HY헤드라인M" pitchFamily="18" charset="-127"/>
              </a:rPr>
              <a:t>:</a:t>
            </a:r>
            <a:r>
              <a:rPr kumimoji="0" lang="ko-KR" altLang="en-US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kumimoji="0" lang="ko-KR" altLang="en-US" dirty="0">
                <a:solidFill>
                  <a:srgbClr val="000099"/>
                </a:solidFill>
                <a:latin typeface="HY헤드라인M" pitchFamily="18" charset="-127"/>
                <a:ea typeface="HY헤드라인M" pitchFamily="18" charset="-127"/>
              </a:rPr>
              <a:t>출수기</a:t>
            </a:r>
            <a:endParaRPr kumimoji="0" lang="ko-KR" altLang="en-US" dirty="0">
              <a:latin typeface="HY헤드라인M" pitchFamily="18" charset="-127"/>
              <a:ea typeface="HY헤드라인M" pitchFamily="18" charset="-127"/>
            </a:endParaRPr>
          </a:p>
          <a:p>
            <a:pPr algn="just" eaLnBrk="0" latinLnBrk="0" hangingPunct="0">
              <a:lnSpc>
                <a:spcPct val="140000"/>
              </a:lnSpc>
            </a:pPr>
            <a:r>
              <a:rPr kumimoji="0" lang="ko-KR" altLang="en-US" dirty="0">
                <a:latin typeface="HY헤드라인M" pitchFamily="18" charset="-127"/>
                <a:ea typeface="HY헤드라인M" pitchFamily="18" charset="-127"/>
              </a:rPr>
              <a:t>  </a:t>
            </a:r>
            <a:r>
              <a:rPr kumimoji="0" lang="ko-KR" altLang="en-US" dirty="0" smtClean="0">
                <a:latin typeface="HY헤드라인M" pitchFamily="18" charset="-127"/>
                <a:ea typeface="HY헤드라인M" pitchFamily="18" charset="-127"/>
              </a:rPr>
              <a:t>  </a:t>
            </a:r>
            <a:r>
              <a:rPr kumimoji="0" lang="en-US" altLang="ko-KR" dirty="0">
                <a:latin typeface="HY헤드라인M" pitchFamily="18" charset="-127"/>
                <a:ea typeface="HY헤드라인M" pitchFamily="18" charset="-127"/>
              </a:rPr>
              <a:t>- </a:t>
            </a:r>
            <a:r>
              <a:rPr kumimoji="0" lang="ko-KR" altLang="en-US" dirty="0" err="1">
                <a:solidFill>
                  <a:srgbClr val="000099"/>
                </a:solidFill>
                <a:latin typeface="HY헤드라인M" pitchFamily="18" charset="-127"/>
                <a:ea typeface="HY헤드라인M" pitchFamily="18" charset="-127"/>
              </a:rPr>
              <a:t>사일리지</a:t>
            </a:r>
            <a:r>
              <a:rPr kumimoji="0" lang="ko-KR" altLang="en-US" dirty="0">
                <a:solidFill>
                  <a:srgbClr val="000099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kumimoji="0" lang="en-US" altLang="ko-KR" dirty="0">
                <a:solidFill>
                  <a:srgbClr val="000099"/>
                </a:solidFill>
                <a:latin typeface="HY헤드라인M" pitchFamily="18" charset="-127"/>
                <a:ea typeface="HY헤드라인M" pitchFamily="18" charset="-127"/>
              </a:rPr>
              <a:t>:</a:t>
            </a:r>
            <a:r>
              <a:rPr kumimoji="0" lang="ko-KR" altLang="en-US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kumimoji="0" lang="ko-KR" altLang="en-US" dirty="0">
                <a:solidFill>
                  <a:srgbClr val="000099"/>
                </a:solidFill>
                <a:latin typeface="HY헤드라인M" pitchFamily="18" charset="-127"/>
                <a:ea typeface="HY헤드라인M" pitchFamily="18" charset="-127"/>
              </a:rPr>
              <a:t>출수후기</a:t>
            </a:r>
            <a:r>
              <a:rPr kumimoji="0" lang="en-US" altLang="ko-KR" dirty="0">
                <a:solidFill>
                  <a:srgbClr val="000099"/>
                </a:solidFill>
                <a:latin typeface="HY헤드라인M" pitchFamily="18" charset="-127"/>
                <a:ea typeface="HY헤드라인M" pitchFamily="18" charset="-127"/>
              </a:rPr>
              <a:t>~</a:t>
            </a:r>
            <a:r>
              <a:rPr kumimoji="0" lang="ko-KR" altLang="en-US" dirty="0">
                <a:solidFill>
                  <a:srgbClr val="000099"/>
                </a:solidFill>
                <a:latin typeface="HY헤드라인M" pitchFamily="18" charset="-127"/>
                <a:ea typeface="HY헤드라인M" pitchFamily="18" charset="-127"/>
              </a:rPr>
              <a:t>개화기</a:t>
            </a:r>
            <a:r>
              <a:rPr kumimoji="0" lang="en-US" altLang="ko-KR" dirty="0">
                <a:solidFill>
                  <a:srgbClr val="000099"/>
                </a:solidFill>
                <a:latin typeface="HY헤드라인M" pitchFamily="18" charset="-127"/>
                <a:ea typeface="HY헤드라인M" pitchFamily="18" charset="-127"/>
              </a:rPr>
              <a:t>(</a:t>
            </a:r>
            <a:r>
              <a:rPr kumimoji="0" lang="ko-KR" altLang="en-US" dirty="0" smtClean="0">
                <a:solidFill>
                  <a:srgbClr val="000099"/>
                </a:solidFill>
                <a:latin typeface="HY헤드라인M" pitchFamily="18" charset="-127"/>
                <a:ea typeface="HY헤드라인M" pitchFamily="18" charset="-127"/>
              </a:rPr>
              <a:t>출수 후 </a:t>
            </a:r>
            <a:r>
              <a:rPr kumimoji="0" lang="ko-KR" altLang="en-US" dirty="0">
                <a:solidFill>
                  <a:srgbClr val="000099"/>
                </a:solidFill>
                <a:latin typeface="HY헤드라인M" pitchFamily="18" charset="-127"/>
                <a:ea typeface="HY헤드라인M" pitchFamily="18" charset="-127"/>
              </a:rPr>
              <a:t>약 </a:t>
            </a:r>
            <a:r>
              <a:rPr kumimoji="0" lang="en-US" altLang="ko-KR" dirty="0">
                <a:solidFill>
                  <a:srgbClr val="000099"/>
                </a:solidFill>
                <a:latin typeface="HY헤드라인M" pitchFamily="18" charset="-127"/>
                <a:ea typeface="HY헤드라인M" pitchFamily="18" charset="-127"/>
              </a:rPr>
              <a:t>10</a:t>
            </a:r>
            <a:r>
              <a:rPr kumimoji="0" lang="ko-KR" altLang="en-US" dirty="0">
                <a:solidFill>
                  <a:srgbClr val="000099"/>
                </a:solidFill>
                <a:latin typeface="HY헤드라인M" pitchFamily="18" charset="-127"/>
                <a:ea typeface="HY헤드라인M" pitchFamily="18" charset="-127"/>
              </a:rPr>
              <a:t>일</a:t>
            </a:r>
            <a:r>
              <a:rPr kumimoji="0" lang="en-US" altLang="ko-KR" dirty="0">
                <a:solidFill>
                  <a:srgbClr val="000099"/>
                </a:solidFill>
                <a:latin typeface="HY헤드라인M" pitchFamily="18" charset="-127"/>
                <a:ea typeface="HY헤드라인M" pitchFamily="18" charset="-127"/>
              </a:rPr>
              <a:t>)</a:t>
            </a:r>
            <a:endParaRPr kumimoji="0" lang="ko-KR" altLang="en-US" dirty="0">
              <a:latin typeface="HY헤드라인M" pitchFamily="18" charset="-127"/>
              <a:ea typeface="HY헤드라인M" pitchFamily="18" charset="-127"/>
            </a:endParaRPr>
          </a:p>
          <a:p>
            <a:pPr algn="just" eaLnBrk="0" latinLnBrk="0" hangingPunct="0">
              <a:lnSpc>
                <a:spcPct val="140000"/>
              </a:lnSpc>
            </a:pPr>
            <a:r>
              <a:rPr kumimoji="0" lang="ko-KR" altLang="en-US" dirty="0">
                <a:latin typeface="HY헤드라인M" pitchFamily="18" charset="-127"/>
                <a:ea typeface="HY헤드라인M" pitchFamily="18" charset="-127"/>
              </a:rPr>
              <a:t>     </a:t>
            </a:r>
            <a:r>
              <a:rPr kumimoji="0" lang="en-US" altLang="ko-KR" dirty="0">
                <a:solidFill>
                  <a:srgbClr val="006600"/>
                </a:solidFill>
                <a:latin typeface="HY헤드라인M" pitchFamily="18" charset="-127"/>
                <a:ea typeface="HY헤드라인M" pitchFamily="18" charset="-127"/>
              </a:rPr>
              <a:t>(IRG</a:t>
            </a:r>
            <a:r>
              <a:rPr kumimoji="0" lang="ko-KR" altLang="en-US" dirty="0">
                <a:solidFill>
                  <a:srgbClr val="006600"/>
                </a:solidFill>
                <a:latin typeface="HY헤드라인M" pitchFamily="18" charset="-127"/>
                <a:ea typeface="HY헤드라인M" pitchFamily="18" charset="-127"/>
              </a:rPr>
              <a:t>는 호밀이나 보리보다 당분함량이 많아 사일리지가 잘됨</a:t>
            </a:r>
            <a:r>
              <a:rPr kumimoji="0" lang="en-US" altLang="ko-KR" dirty="0">
                <a:solidFill>
                  <a:srgbClr val="006600"/>
                </a:solidFill>
                <a:latin typeface="HY헤드라인M" pitchFamily="18" charset="-127"/>
                <a:ea typeface="HY헤드라인M" pitchFamily="18" charset="-127"/>
              </a:rPr>
              <a:t>)</a:t>
            </a:r>
          </a:p>
          <a:p>
            <a:pPr algn="just" eaLnBrk="0" latinLnBrk="0" hangingPunct="0">
              <a:lnSpc>
                <a:spcPct val="170000"/>
              </a:lnSpc>
            </a:pPr>
            <a:r>
              <a:rPr kumimoji="0" lang="en-US" altLang="ko-KR" b="1" dirty="0">
                <a:latin typeface="HY헤드라인M" pitchFamily="18" charset="-127"/>
                <a:ea typeface="HY헤드라인M" pitchFamily="18" charset="-127"/>
              </a:rPr>
              <a:t> ○ 2</a:t>
            </a:r>
            <a:r>
              <a:rPr kumimoji="0" lang="ko-KR" altLang="en-US" b="1" dirty="0">
                <a:latin typeface="HY헤드라인M" pitchFamily="18" charset="-127"/>
                <a:ea typeface="HY헤드라인M" pitchFamily="18" charset="-127"/>
              </a:rPr>
              <a:t>회 수확하려면 </a:t>
            </a:r>
            <a:r>
              <a:rPr kumimoji="0" lang="en-US" altLang="ko-KR" b="1" dirty="0">
                <a:latin typeface="HY헤드라인M" pitchFamily="18" charset="-127"/>
                <a:ea typeface="HY헤드라인M" pitchFamily="18" charset="-127"/>
              </a:rPr>
              <a:t>1</a:t>
            </a:r>
            <a:r>
              <a:rPr kumimoji="0" lang="ko-KR" altLang="en-US" b="1" dirty="0">
                <a:latin typeface="HY헤드라인M" pitchFamily="18" charset="-127"/>
                <a:ea typeface="HY헤드라인M" pitchFamily="18" charset="-127"/>
              </a:rPr>
              <a:t>차 수확 시 </a:t>
            </a:r>
            <a:r>
              <a:rPr kumimoji="0" lang="ko-KR" altLang="en-US" b="1" dirty="0" err="1">
                <a:latin typeface="HY헤드라인M" pitchFamily="18" charset="-127"/>
                <a:ea typeface="HY헤드라인M" pitchFamily="18" charset="-127"/>
              </a:rPr>
              <a:t>예취</a:t>
            </a:r>
            <a:r>
              <a:rPr kumimoji="0" lang="ko-KR" altLang="en-US" b="1" dirty="0">
                <a:latin typeface="HY헤드라인M" pitchFamily="18" charset="-127"/>
                <a:ea typeface="HY헤드라인M" pitchFamily="18" charset="-127"/>
              </a:rPr>
              <a:t> 높이는 </a:t>
            </a:r>
            <a:r>
              <a:rPr kumimoji="0" lang="en-US" altLang="ko-KR" b="1" dirty="0">
                <a:latin typeface="HY헤드라인M" pitchFamily="18" charset="-127"/>
                <a:ea typeface="HY헤드라인M" pitchFamily="18" charset="-127"/>
              </a:rPr>
              <a:t>5cm </a:t>
            </a:r>
            <a:r>
              <a:rPr kumimoji="0" lang="ko-KR" altLang="en-US" b="1" dirty="0">
                <a:latin typeface="HY헤드라인M" pitchFamily="18" charset="-127"/>
                <a:ea typeface="HY헤드라인M" pitchFamily="18" charset="-127"/>
              </a:rPr>
              <a:t>이상 남기고 </a:t>
            </a:r>
            <a:r>
              <a:rPr kumimoji="0" lang="ko-KR" altLang="en-US" b="1" dirty="0" err="1">
                <a:latin typeface="HY헤드라인M" pitchFamily="18" charset="-127"/>
                <a:ea typeface="HY헤드라인M" pitchFamily="18" charset="-127"/>
              </a:rPr>
              <a:t>예취</a:t>
            </a:r>
            <a:r>
              <a:rPr kumimoji="0" lang="ko-KR" altLang="en-US" dirty="0">
                <a:latin typeface="HY헤드라인M" pitchFamily="18" charset="-127"/>
                <a:ea typeface="HY헤드라인M" pitchFamily="18" charset="-127"/>
              </a:rPr>
              <a:t> </a:t>
            </a:r>
          </a:p>
        </p:txBody>
      </p:sp>
      <p:grpSp>
        <p:nvGrpSpPr>
          <p:cNvPr id="2" name="그룹 4"/>
          <p:cNvGrpSpPr/>
          <p:nvPr/>
        </p:nvGrpSpPr>
        <p:grpSpPr>
          <a:xfrm>
            <a:off x="260043" y="232860"/>
            <a:ext cx="5608101" cy="603852"/>
            <a:chOff x="0" y="691"/>
            <a:chExt cx="8674436" cy="60385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</p:grpSpPr>
        <p:sp>
          <p:nvSpPr>
            <p:cNvPr id="6" name="모서리가 둥근 직사각형 5"/>
            <p:cNvSpPr/>
            <p:nvPr/>
          </p:nvSpPr>
          <p:spPr>
            <a:xfrm>
              <a:off x="0" y="691"/>
              <a:ext cx="8674436" cy="603852"/>
            </a:xfrm>
            <a:prstGeom prst="roundRect">
              <a:avLst/>
            </a:prstGeom>
            <a:gradFill flip="none" rotWithShape="1">
              <a:gsLst>
                <a:gs pos="0">
                  <a:srgbClr val="4324FC">
                    <a:shade val="30000"/>
                    <a:satMod val="115000"/>
                  </a:srgbClr>
                </a:gs>
                <a:gs pos="50000">
                  <a:srgbClr val="4324FC">
                    <a:shade val="67500"/>
                    <a:satMod val="115000"/>
                  </a:srgbClr>
                </a:gs>
                <a:gs pos="100000">
                  <a:srgbClr val="4324FC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sp3d prstMaterial="dkEdge">
              <a:bevelT w="8200" h="38100"/>
            </a:sp3d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모서리가 둥근 직사각형 4"/>
            <p:cNvSpPr/>
            <p:nvPr/>
          </p:nvSpPr>
          <p:spPr>
            <a:xfrm>
              <a:off x="29478" y="30169"/>
              <a:ext cx="8615480" cy="54489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lIns="121920" tIns="121920" rIns="121920" bIns="121920" spcCol="1270" anchor="ctr"/>
            <a:lstStyle/>
            <a:p>
              <a:pPr algn="ctr" defTabSz="1422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ko-KR" altLang="en-US" sz="2400" dirty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이탈리안 </a:t>
              </a:r>
              <a:r>
                <a:rPr lang="ko-KR" altLang="en-US" sz="2400" dirty="0" err="1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라이그라스</a:t>
              </a:r>
              <a:r>
                <a:rPr lang="ko-KR" altLang="en-US" sz="2400" dirty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 수확 이용기술</a:t>
              </a:r>
              <a:endParaRPr lang="ko-KR" altLang="en-US" sz="1600" dirty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1048" name="Group 40"/>
          <p:cNvGraphicFramePr>
            <a:graphicFrameLocks noGrp="1"/>
          </p:cNvGraphicFramePr>
          <p:nvPr/>
        </p:nvGraphicFramePr>
        <p:xfrm>
          <a:off x="250825" y="1700213"/>
          <a:ext cx="8686800" cy="4275192"/>
        </p:xfrm>
        <a:graphic>
          <a:graphicData uri="http://schemas.openxmlformats.org/drawingml/2006/table">
            <a:tbl>
              <a:tblPr/>
              <a:tblGrid>
                <a:gridCol w="1296988"/>
                <a:gridCol w="965200"/>
                <a:gridCol w="803275"/>
                <a:gridCol w="947737"/>
                <a:gridCol w="803275"/>
                <a:gridCol w="898525"/>
                <a:gridCol w="914400"/>
                <a:gridCol w="990600"/>
                <a:gridCol w="1066800"/>
              </a:tblGrid>
              <a:tr h="648072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수확시기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건물수량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TDN</a:t>
                      </a:r>
                      <a:r>
                        <a:rPr kumimoji="1" lang="ko-K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수량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사료가치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91440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Kg/ha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지수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(%)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Kg/ha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지수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(%)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ADF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(%)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NDF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(%)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TDN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(%)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건물소화율</a:t>
                      </a: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(%)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065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수잉기</a:t>
                      </a:r>
                      <a:endParaRPr kumimoji="1" lang="ko-KR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출수기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수전기</a:t>
                      </a:r>
                      <a:endParaRPr kumimoji="1" lang="ko-KR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개화기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4,818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7,244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9,147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9,646</a:t>
                      </a:r>
                      <a:r>
                        <a:rPr kumimoji="1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 </a:t>
                      </a:r>
                      <a:endParaRPr kumimoji="1" lang="en-US" altLang="ko-K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67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100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126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133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3,311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4,806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5,701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6,009</a:t>
                      </a:r>
                      <a:r>
                        <a:rPr kumimoji="1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 </a:t>
                      </a:r>
                      <a:endParaRPr kumimoji="1" lang="en-US" altLang="ko-K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69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100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119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125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25.6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28.6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33.6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33.7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47.4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51.5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55.7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54.4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68.7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66.3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62.3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62.3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82.8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79.6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75.3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73.3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2" name="그룹 4"/>
          <p:cNvGrpSpPr/>
          <p:nvPr/>
        </p:nvGrpSpPr>
        <p:grpSpPr>
          <a:xfrm>
            <a:off x="548075" y="232860"/>
            <a:ext cx="6112157" cy="603852"/>
            <a:chOff x="0" y="691"/>
            <a:chExt cx="8674436" cy="60385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</p:grpSpPr>
        <p:sp>
          <p:nvSpPr>
            <p:cNvPr id="6" name="모서리가 둥근 직사각형 5"/>
            <p:cNvSpPr/>
            <p:nvPr/>
          </p:nvSpPr>
          <p:spPr>
            <a:xfrm>
              <a:off x="0" y="691"/>
              <a:ext cx="8674436" cy="603852"/>
            </a:xfrm>
            <a:prstGeom prst="roundRect">
              <a:avLst/>
            </a:prstGeom>
            <a:gradFill flip="none" rotWithShape="1">
              <a:gsLst>
                <a:gs pos="0">
                  <a:srgbClr val="4324FC">
                    <a:shade val="30000"/>
                    <a:satMod val="115000"/>
                  </a:srgbClr>
                </a:gs>
                <a:gs pos="50000">
                  <a:srgbClr val="4324FC">
                    <a:shade val="67500"/>
                    <a:satMod val="115000"/>
                  </a:srgbClr>
                </a:gs>
                <a:gs pos="100000">
                  <a:srgbClr val="4324FC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sp3d prstMaterial="dkEdge">
              <a:bevelT w="8200" h="38100"/>
            </a:sp3d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모서리가 둥근 직사각형 4"/>
            <p:cNvSpPr/>
            <p:nvPr/>
          </p:nvSpPr>
          <p:spPr>
            <a:xfrm>
              <a:off x="29478" y="30169"/>
              <a:ext cx="8615480" cy="54489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lIns="121920" tIns="121920" rIns="121920" bIns="121920" spcCol="1270" anchor="ctr"/>
            <a:lstStyle/>
            <a:p>
              <a:pPr algn="ctr" defTabSz="1422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altLang="ko-KR" sz="2400" dirty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IRG </a:t>
              </a:r>
              <a:r>
                <a:rPr lang="ko-KR" altLang="en-US" sz="2400" dirty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수확시기별 </a:t>
              </a:r>
              <a:r>
                <a:rPr lang="ko-KR" altLang="en-US" sz="2400" dirty="0" err="1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수량성</a:t>
              </a:r>
              <a:r>
                <a:rPr lang="ko-KR" altLang="en-US" sz="2400" dirty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 및 사료가치 변화</a:t>
              </a:r>
              <a:endParaRPr lang="ko-KR" altLang="en-US" sz="1600" dirty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Line 15"/>
          <p:cNvSpPr>
            <a:spLocks noChangeShapeType="1"/>
          </p:cNvSpPr>
          <p:nvPr/>
        </p:nvSpPr>
        <p:spPr bwMode="auto">
          <a:xfrm>
            <a:off x="1000944" y="1981200"/>
            <a:ext cx="696913" cy="0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4580" name="Line 16"/>
          <p:cNvSpPr>
            <a:spLocks noChangeShapeType="1"/>
          </p:cNvSpPr>
          <p:nvPr/>
        </p:nvSpPr>
        <p:spPr bwMode="auto">
          <a:xfrm>
            <a:off x="1000944" y="1981200"/>
            <a:ext cx="0" cy="547688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4581" name="Line 17"/>
          <p:cNvSpPr>
            <a:spLocks noChangeShapeType="1"/>
          </p:cNvSpPr>
          <p:nvPr/>
        </p:nvSpPr>
        <p:spPr bwMode="auto">
          <a:xfrm>
            <a:off x="1000944" y="2528888"/>
            <a:ext cx="0" cy="242887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4582" name="Line 18"/>
          <p:cNvSpPr>
            <a:spLocks noChangeShapeType="1"/>
          </p:cNvSpPr>
          <p:nvPr/>
        </p:nvSpPr>
        <p:spPr bwMode="auto">
          <a:xfrm>
            <a:off x="712912" y="3501008"/>
            <a:ext cx="0" cy="242887"/>
          </a:xfrm>
          <a:prstGeom prst="line">
            <a:avLst/>
          </a:prstGeom>
          <a:noFill/>
          <a:ln w="28575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4583" name="Line 19"/>
          <p:cNvSpPr>
            <a:spLocks noChangeShapeType="1"/>
          </p:cNvSpPr>
          <p:nvPr/>
        </p:nvSpPr>
        <p:spPr bwMode="auto">
          <a:xfrm>
            <a:off x="1000944" y="2771775"/>
            <a:ext cx="0" cy="547688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4584" name="Line 20"/>
          <p:cNvSpPr>
            <a:spLocks noChangeShapeType="1"/>
          </p:cNvSpPr>
          <p:nvPr/>
        </p:nvSpPr>
        <p:spPr bwMode="auto">
          <a:xfrm>
            <a:off x="712912" y="3743895"/>
            <a:ext cx="0" cy="547688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4585" name="Line 21"/>
          <p:cNvSpPr>
            <a:spLocks noChangeShapeType="1"/>
          </p:cNvSpPr>
          <p:nvPr/>
        </p:nvSpPr>
        <p:spPr bwMode="auto">
          <a:xfrm>
            <a:off x="712912" y="4291583"/>
            <a:ext cx="0" cy="242887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4586" name="Line 22"/>
          <p:cNvSpPr>
            <a:spLocks noChangeShapeType="1"/>
          </p:cNvSpPr>
          <p:nvPr/>
        </p:nvSpPr>
        <p:spPr bwMode="auto">
          <a:xfrm>
            <a:off x="1697857" y="4900613"/>
            <a:ext cx="219075" cy="0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4587" name="Line 23"/>
          <p:cNvSpPr>
            <a:spLocks noChangeShapeType="1"/>
          </p:cNvSpPr>
          <p:nvPr/>
        </p:nvSpPr>
        <p:spPr bwMode="auto">
          <a:xfrm>
            <a:off x="1000944" y="4352925"/>
            <a:ext cx="0" cy="547688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4588" name="Line 24"/>
          <p:cNvSpPr>
            <a:spLocks noChangeShapeType="1"/>
          </p:cNvSpPr>
          <p:nvPr/>
        </p:nvSpPr>
        <p:spPr bwMode="auto">
          <a:xfrm>
            <a:off x="8316144" y="2528888"/>
            <a:ext cx="0" cy="242887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4589" name="Line 25"/>
          <p:cNvSpPr>
            <a:spLocks noChangeShapeType="1"/>
          </p:cNvSpPr>
          <p:nvPr/>
        </p:nvSpPr>
        <p:spPr bwMode="auto">
          <a:xfrm>
            <a:off x="8316144" y="3319463"/>
            <a:ext cx="0" cy="242887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4590" name="Line 26"/>
          <p:cNvSpPr>
            <a:spLocks noChangeShapeType="1"/>
          </p:cNvSpPr>
          <p:nvPr/>
        </p:nvSpPr>
        <p:spPr bwMode="auto">
          <a:xfrm>
            <a:off x="8316144" y="4110038"/>
            <a:ext cx="0" cy="242887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4591" name="Line 32"/>
          <p:cNvSpPr>
            <a:spLocks noChangeShapeType="1"/>
          </p:cNvSpPr>
          <p:nvPr/>
        </p:nvSpPr>
        <p:spPr bwMode="auto">
          <a:xfrm>
            <a:off x="467544" y="1355725"/>
            <a:ext cx="0" cy="180975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4592" name="Line 33"/>
          <p:cNvSpPr>
            <a:spLocks noChangeShapeType="1"/>
          </p:cNvSpPr>
          <p:nvPr/>
        </p:nvSpPr>
        <p:spPr bwMode="auto">
          <a:xfrm>
            <a:off x="7249344" y="1355725"/>
            <a:ext cx="0" cy="180975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grpSp>
        <p:nvGrpSpPr>
          <p:cNvPr id="2" name="그룹 3"/>
          <p:cNvGrpSpPr/>
          <p:nvPr/>
        </p:nvGrpSpPr>
        <p:grpSpPr>
          <a:xfrm>
            <a:off x="395536" y="188640"/>
            <a:ext cx="3561868" cy="603852"/>
            <a:chOff x="0" y="691"/>
            <a:chExt cx="8674436" cy="60385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</p:grpSpPr>
        <p:sp>
          <p:nvSpPr>
            <p:cNvPr id="21" name="모서리가 둥근 직사각형 20"/>
            <p:cNvSpPr/>
            <p:nvPr/>
          </p:nvSpPr>
          <p:spPr>
            <a:xfrm>
              <a:off x="0" y="691"/>
              <a:ext cx="8674436" cy="603852"/>
            </a:xfrm>
            <a:prstGeom prst="roundRect">
              <a:avLst/>
            </a:prstGeom>
            <a:gradFill flip="none" rotWithShape="1">
              <a:gsLst>
                <a:gs pos="0">
                  <a:srgbClr val="4324FC">
                    <a:shade val="30000"/>
                    <a:satMod val="115000"/>
                  </a:srgbClr>
                </a:gs>
                <a:gs pos="50000">
                  <a:srgbClr val="4324FC">
                    <a:shade val="67500"/>
                    <a:satMod val="115000"/>
                  </a:srgbClr>
                </a:gs>
                <a:gs pos="100000">
                  <a:srgbClr val="4324FC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sp3d prstMaterial="dkEdge">
              <a:bevelT w="8200" h="38100"/>
            </a:sp3d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모서리가 둥근 직사각형 4"/>
            <p:cNvSpPr/>
            <p:nvPr/>
          </p:nvSpPr>
          <p:spPr>
            <a:xfrm>
              <a:off x="29478" y="30169"/>
              <a:ext cx="8615480" cy="54489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lIns="121920" tIns="121920" rIns="121920" bIns="121920" spcCol="1270" anchor="ctr"/>
            <a:lstStyle/>
            <a:p>
              <a:pPr defTabSz="1422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ko-KR" altLang="en-US" sz="2800" b="1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조사료의 이용 방법</a:t>
              </a:r>
              <a:endParaRPr lang="ko-KR" altLang="en-US" b="1" dirty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sp>
        <p:nvSpPr>
          <p:cNvPr id="23" name="모서리가 둥근 직사각형 22"/>
          <p:cNvSpPr/>
          <p:nvPr/>
        </p:nvSpPr>
        <p:spPr>
          <a:xfrm>
            <a:off x="469504" y="3610545"/>
            <a:ext cx="2304256" cy="57606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srgbClr val="000099"/>
                </a:solidFill>
                <a:latin typeface="HY견고딕" pitchFamily="18" charset="-127"/>
                <a:ea typeface="HY견고딕" pitchFamily="18" charset="-127"/>
              </a:rPr>
              <a:t>풀</a:t>
            </a:r>
            <a:r>
              <a:rPr lang="en-US" altLang="ko-KR" dirty="0" smtClean="0">
                <a:solidFill>
                  <a:srgbClr val="000099"/>
                </a:solidFill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dirty="0" smtClean="0">
                <a:solidFill>
                  <a:srgbClr val="000099"/>
                </a:solidFill>
                <a:latin typeface="HY견고딕" pitchFamily="18" charset="-127"/>
                <a:ea typeface="HY견고딕" pitchFamily="18" charset="-127"/>
              </a:rPr>
              <a:t>조사료</a:t>
            </a:r>
            <a:r>
              <a:rPr lang="en-US" altLang="ko-KR" dirty="0" smtClean="0">
                <a:solidFill>
                  <a:srgbClr val="000099"/>
                </a:solidFill>
              </a:rPr>
              <a:t>)</a:t>
            </a:r>
            <a:endParaRPr lang="ko-KR" altLang="en-US" dirty="0">
              <a:solidFill>
                <a:srgbClr val="000099"/>
              </a:solidFill>
            </a:endParaRPr>
          </a:p>
        </p:txBody>
      </p:sp>
      <p:sp>
        <p:nvSpPr>
          <p:cNvPr id="24" name="모서리가 둥근 직사각형 23"/>
          <p:cNvSpPr/>
          <p:nvPr/>
        </p:nvSpPr>
        <p:spPr>
          <a:xfrm>
            <a:off x="4861992" y="1988840"/>
            <a:ext cx="2086272" cy="57606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srgbClr val="000099"/>
                </a:solidFill>
                <a:latin typeface="HY견고딕" pitchFamily="18" charset="-127"/>
                <a:ea typeface="HY견고딕" pitchFamily="18" charset="-127"/>
              </a:rPr>
              <a:t>청 예</a:t>
            </a:r>
            <a:endParaRPr lang="ko-KR" altLang="en-US" dirty="0">
              <a:solidFill>
                <a:srgbClr val="000099"/>
              </a:solidFill>
            </a:endParaRPr>
          </a:p>
        </p:txBody>
      </p:sp>
      <p:sp>
        <p:nvSpPr>
          <p:cNvPr id="25" name="모서리가 둥근 직사각형 24"/>
          <p:cNvSpPr/>
          <p:nvPr/>
        </p:nvSpPr>
        <p:spPr>
          <a:xfrm>
            <a:off x="4861992" y="3140968"/>
            <a:ext cx="2086272" cy="57606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srgbClr val="000099"/>
                </a:solidFill>
                <a:latin typeface="HY견고딕" pitchFamily="18" charset="-127"/>
                <a:ea typeface="HY견고딕" pitchFamily="18" charset="-127"/>
              </a:rPr>
              <a:t>방 목</a:t>
            </a:r>
            <a:endParaRPr lang="ko-KR" altLang="en-US" dirty="0">
              <a:solidFill>
                <a:srgbClr val="000099"/>
              </a:solidFill>
            </a:endParaRPr>
          </a:p>
        </p:txBody>
      </p:sp>
      <p:sp>
        <p:nvSpPr>
          <p:cNvPr id="26" name="모서리가 둥근 직사각형 25"/>
          <p:cNvSpPr/>
          <p:nvPr/>
        </p:nvSpPr>
        <p:spPr>
          <a:xfrm>
            <a:off x="4861992" y="4293096"/>
            <a:ext cx="2086272" cy="57606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srgbClr val="000099"/>
                </a:solidFill>
                <a:latin typeface="HY견고딕" pitchFamily="18" charset="-127"/>
                <a:ea typeface="HY견고딕" pitchFamily="18" charset="-127"/>
              </a:rPr>
              <a:t>건 초</a:t>
            </a:r>
            <a:endParaRPr lang="ko-KR" altLang="en-US" dirty="0">
              <a:solidFill>
                <a:srgbClr val="000099"/>
              </a:solidFill>
            </a:endParaRPr>
          </a:p>
        </p:txBody>
      </p:sp>
      <p:sp>
        <p:nvSpPr>
          <p:cNvPr id="27" name="모서리가 둥근 직사각형 26"/>
          <p:cNvSpPr/>
          <p:nvPr/>
        </p:nvSpPr>
        <p:spPr>
          <a:xfrm>
            <a:off x="4861992" y="5445224"/>
            <a:ext cx="2086272" cy="57606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 smtClean="0">
                <a:solidFill>
                  <a:srgbClr val="000099"/>
                </a:solidFill>
                <a:latin typeface="HY견고딕" pitchFamily="18" charset="-127"/>
                <a:ea typeface="HY견고딕" pitchFamily="18" charset="-127"/>
              </a:rPr>
              <a:t>사일리지</a:t>
            </a:r>
            <a:endParaRPr lang="ko-KR" altLang="en-US" dirty="0">
              <a:solidFill>
                <a:srgbClr val="000099"/>
              </a:solidFill>
            </a:endParaRPr>
          </a:p>
        </p:txBody>
      </p:sp>
      <p:cxnSp>
        <p:nvCxnSpPr>
          <p:cNvPr id="29" name="직선 연결선 28"/>
          <p:cNvCxnSpPr>
            <a:stCxn id="23" idx="3"/>
          </p:cNvCxnSpPr>
          <p:nvPr/>
        </p:nvCxnSpPr>
        <p:spPr>
          <a:xfrm>
            <a:off x="2773760" y="3898577"/>
            <a:ext cx="5760640" cy="34479"/>
          </a:xfrm>
          <a:prstGeom prst="line">
            <a:avLst/>
          </a:prstGeom>
          <a:ln w="508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화살표 연결선 30"/>
          <p:cNvCxnSpPr>
            <a:stCxn id="23" idx="3"/>
          </p:cNvCxnSpPr>
          <p:nvPr/>
        </p:nvCxnSpPr>
        <p:spPr>
          <a:xfrm flipV="1">
            <a:off x="2773760" y="2348880"/>
            <a:ext cx="1944216" cy="1549697"/>
          </a:xfrm>
          <a:prstGeom prst="straightConnector1">
            <a:avLst/>
          </a:prstGeom>
          <a:ln w="25400"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직선 화살표 연결선 31"/>
          <p:cNvCxnSpPr>
            <a:stCxn id="23" idx="3"/>
          </p:cNvCxnSpPr>
          <p:nvPr/>
        </p:nvCxnSpPr>
        <p:spPr>
          <a:xfrm flipV="1">
            <a:off x="2773760" y="3429000"/>
            <a:ext cx="1944216" cy="469577"/>
          </a:xfrm>
          <a:prstGeom prst="straightConnector1">
            <a:avLst/>
          </a:prstGeom>
          <a:ln w="25400"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직선 화살표 연결선 34"/>
          <p:cNvCxnSpPr/>
          <p:nvPr/>
        </p:nvCxnSpPr>
        <p:spPr>
          <a:xfrm>
            <a:off x="2773760" y="3890192"/>
            <a:ext cx="2016224" cy="690936"/>
          </a:xfrm>
          <a:prstGeom prst="straightConnector1">
            <a:avLst/>
          </a:prstGeom>
          <a:ln w="25400"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직선 화살표 연결선 37"/>
          <p:cNvCxnSpPr>
            <a:stCxn id="23" idx="3"/>
          </p:cNvCxnSpPr>
          <p:nvPr/>
        </p:nvCxnSpPr>
        <p:spPr>
          <a:xfrm>
            <a:off x="2773760" y="3898577"/>
            <a:ext cx="2016224" cy="1834679"/>
          </a:xfrm>
          <a:prstGeom prst="straightConnector1">
            <a:avLst/>
          </a:prstGeom>
          <a:ln w="25400"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131840" y="2348880"/>
            <a:ext cx="14446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rgbClr val="000099"/>
                </a:solidFill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dirty="0" err="1" smtClean="0">
                <a:solidFill>
                  <a:srgbClr val="000099"/>
                </a:solidFill>
                <a:latin typeface="HY견고딕" pitchFamily="18" charset="-127"/>
                <a:ea typeface="HY견고딕" pitchFamily="18" charset="-127"/>
              </a:rPr>
              <a:t>생초이용</a:t>
            </a:r>
            <a:r>
              <a:rPr lang="en-US" altLang="ko-KR" dirty="0" smtClean="0">
                <a:solidFill>
                  <a:srgbClr val="000099"/>
                </a:solidFill>
                <a:latin typeface="HY견고딕" pitchFamily="18" charset="-127"/>
                <a:ea typeface="HY견고딕" pitchFamily="18" charset="-127"/>
              </a:rPr>
              <a:t>)</a:t>
            </a:r>
            <a:endParaRPr lang="ko-KR" altLang="en-US" dirty="0">
              <a:solidFill>
                <a:srgbClr val="000099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131840" y="4581128"/>
            <a:ext cx="14446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rgbClr val="000099"/>
                </a:solidFill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dirty="0" smtClean="0">
                <a:solidFill>
                  <a:srgbClr val="000099"/>
                </a:solidFill>
                <a:latin typeface="HY견고딕" pitchFamily="18" charset="-127"/>
                <a:ea typeface="HY견고딕" pitchFamily="18" charset="-127"/>
              </a:rPr>
              <a:t>저장이용</a:t>
            </a:r>
            <a:r>
              <a:rPr lang="en-US" altLang="ko-KR" dirty="0" smtClean="0">
                <a:solidFill>
                  <a:srgbClr val="000099"/>
                </a:solidFill>
                <a:latin typeface="HY견고딕" pitchFamily="18" charset="-127"/>
                <a:ea typeface="HY견고딕" pitchFamily="18" charset="-127"/>
              </a:rPr>
              <a:t>)</a:t>
            </a:r>
            <a:endParaRPr lang="ko-KR" altLang="en-US" dirty="0">
              <a:solidFill>
                <a:srgbClr val="000099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61442" name="Picture 2" descr="http://forage.missouri.edu/images/annual-ryegrass-regrowth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204864"/>
            <a:ext cx="2006377" cy="1343596"/>
          </a:xfrm>
          <a:prstGeom prst="rect">
            <a:avLst/>
          </a:prstGeom>
          <a:noFill/>
        </p:spPr>
      </p:pic>
      <p:pic>
        <p:nvPicPr>
          <p:cNvPr id="61446" name="Picture 6" descr="http://imgnews.naver.com/image/001/2008/07/30/PYH2008073004310006200_P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3" y="1570900"/>
            <a:ext cx="1728192" cy="1066012"/>
          </a:xfrm>
          <a:prstGeom prst="rect">
            <a:avLst/>
          </a:prstGeom>
          <a:noFill/>
        </p:spPr>
      </p:pic>
      <p:pic>
        <p:nvPicPr>
          <p:cNvPr id="61448" name="Picture 8" descr="http://imgnews.naver.com/image/277/2011/06/04/2011060408103528262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0272" y="2780928"/>
            <a:ext cx="1728192" cy="1084239"/>
          </a:xfrm>
          <a:prstGeom prst="rect">
            <a:avLst/>
          </a:prstGeom>
          <a:noFill/>
        </p:spPr>
      </p:pic>
      <p:pic>
        <p:nvPicPr>
          <p:cNvPr id="61450" name="Picture 10" descr="https://encrypted-tbn3.gstatic.com/images?q=tbn:ANd9GcQdUWy3mB37mWhTCfNCNwukqM6JWyY6Im03Y33EOP4k12gD_bPHxw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92280" y="4077072"/>
            <a:ext cx="1728192" cy="1224136"/>
          </a:xfrm>
          <a:prstGeom prst="rect">
            <a:avLst/>
          </a:prstGeom>
          <a:noFill/>
        </p:spPr>
      </p:pic>
      <p:pic>
        <p:nvPicPr>
          <p:cNvPr id="61452" name="Picture 12" descr="http://www.qualitysilage.com/images/silage-management/corn_silage2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92280" y="5445224"/>
            <a:ext cx="1728192" cy="1242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8695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그림 3" descr="STA7439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그룹 11"/>
          <p:cNvGrpSpPr/>
          <p:nvPr/>
        </p:nvGrpSpPr>
        <p:grpSpPr>
          <a:xfrm>
            <a:off x="323528" y="573057"/>
            <a:ext cx="2736304" cy="1127752"/>
            <a:chOff x="0" y="129413"/>
            <a:chExt cx="8674436" cy="60385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</p:grpSpPr>
        <p:sp>
          <p:nvSpPr>
            <p:cNvPr id="5" name="모서리가 둥근 직사각형 4"/>
            <p:cNvSpPr/>
            <p:nvPr/>
          </p:nvSpPr>
          <p:spPr>
            <a:xfrm>
              <a:off x="0" y="129413"/>
              <a:ext cx="8674436" cy="603852"/>
            </a:xfrm>
            <a:prstGeom prst="roundRect">
              <a:avLst/>
            </a:prstGeom>
            <a:gradFill flip="none" rotWithShape="1">
              <a:gsLst>
                <a:gs pos="0">
                  <a:srgbClr val="4324FC">
                    <a:shade val="30000"/>
                    <a:satMod val="115000"/>
                  </a:srgbClr>
                </a:gs>
                <a:gs pos="50000">
                  <a:srgbClr val="4324FC">
                    <a:shade val="67500"/>
                    <a:satMod val="115000"/>
                  </a:srgbClr>
                </a:gs>
                <a:gs pos="100000">
                  <a:srgbClr val="4324FC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sp3d prstMaterial="dkEdge">
              <a:bevelT w="8200" h="38100"/>
            </a:sp3d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모서리가 둥근 직사각형 4"/>
            <p:cNvSpPr/>
            <p:nvPr/>
          </p:nvSpPr>
          <p:spPr>
            <a:xfrm>
              <a:off x="29479" y="149812"/>
              <a:ext cx="8615481" cy="54489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lIns="121920" tIns="121920" rIns="121920" bIns="121920" spcCol="1270" anchor="ctr"/>
            <a:lstStyle/>
            <a:p>
              <a:pPr algn="ctr">
                <a:defRPr/>
              </a:pPr>
              <a:r>
                <a:rPr lang="ko-KR" altLang="en-US" sz="3200" dirty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청 보 </a:t>
              </a:r>
              <a:r>
                <a:rPr lang="ko-KR" altLang="en-US" sz="3200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리</a:t>
              </a:r>
              <a:endParaRPr lang="en-US" altLang="ko-KR" sz="3200" dirty="0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endParaRPr>
            </a:p>
            <a:p>
              <a:pPr algn="ctr">
                <a:defRPr/>
              </a:pPr>
              <a:r>
                <a:rPr lang="en-US" altLang="ko-KR" sz="3200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(</a:t>
              </a:r>
              <a:r>
                <a:rPr lang="ko-KR" altLang="en-US" sz="3200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총체보리</a:t>
              </a:r>
              <a:r>
                <a:rPr lang="en-US" altLang="ko-KR" sz="3200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)</a:t>
              </a:r>
              <a:endParaRPr lang="ko-KR" altLang="en-US" sz="3200" dirty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4"/>
          <p:cNvSpPr>
            <a:spLocks noChangeArrowheads="1"/>
          </p:cNvSpPr>
          <p:nvPr/>
        </p:nvSpPr>
        <p:spPr bwMode="auto">
          <a:xfrm>
            <a:off x="322263" y="1628800"/>
            <a:ext cx="8642350" cy="3170237"/>
          </a:xfrm>
          <a:prstGeom prst="rect">
            <a:avLst/>
          </a:prstGeom>
          <a:noFill/>
          <a:ln w="28575">
            <a:solidFill>
              <a:srgbClr val="00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>
                <a:latin typeface="HY견고딕" pitchFamily="18" charset="-127"/>
                <a:ea typeface="HY견고딕" pitchFamily="18" charset="-127"/>
              </a:rPr>
              <a:t>   ○  </a:t>
            </a:r>
            <a:r>
              <a:rPr lang="ko-KR" altLang="en-US">
                <a:latin typeface="HY견고딕" pitchFamily="18" charset="-127"/>
                <a:ea typeface="HY견고딕" pitchFamily="18" charset="-127"/>
              </a:rPr>
              <a:t>보리는 한국에서 재배역사가 오래된 작물 </a:t>
            </a:r>
          </a:p>
          <a:p>
            <a:pPr>
              <a:lnSpc>
                <a:spcPct val="200000"/>
              </a:lnSpc>
            </a:pPr>
            <a:r>
              <a:rPr lang="ko-KR" altLang="en-US">
                <a:latin typeface="HY견고딕" pitchFamily="18" charset="-127"/>
                <a:ea typeface="HY견고딕" pitchFamily="18" charset="-127"/>
              </a:rPr>
              <a:t>   </a:t>
            </a:r>
            <a:r>
              <a:rPr lang="ko-KR" altLang="en-US"/>
              <a:t>○</a:t>
            </a:r>
            <a:r>
              <a:rPr lang="ko-KR" altLang="en-US">
                <a:latin typeface="HY견고딕" pitchFamily="18" charset="-127"/>
                <a:ea typeface="HY견고딕" pitchFamily="18" charset="-127"/>
              </a:rPr>
              <a:t> 일반적인 생육온도는 </a:t>
            </a:r>
            <a:r>
              <a:rPr lang="en-US" altLang="ko-KR">
                <a:latin typeface="HY견고딕" pitchFamily="18" charset="-127"/>
                <a:ea typeface="HY견고딕" pitchFamily="18" charset="-127"/>
              </a:rPr>
              <a:t>4~20℃, </a:t>
            </a:r>
            <a:r>
              <a:rPr lang="ko-KR" altLang="en-US">
                <a:latin typeface="HY견고딕" pitchFamily="18" charset="-127"/>
                <a:ea typeface="HY견고딕" pitchFamily="18" charset="-127"/>
              </a:rPr>
              <a:t>강수량은 </a:t>
            </a:r>
            <a:r>
              <a:rPr lang="en-US" altLang="ko-KR">
                <a:latin typeface="HY견고딕" pitchFamily="18" charset="-127"/>
                <a:ea typeface="HY견고딕" pitchFamily="18" charset="-127"/>
              </a:rPr>
              <a:t>1,000mm </a:t>
            </a:r>
            <a:r>
              <a:rPr lang="ko-KR" altLang="en-US">
                <a:latin typeface="HY견고딕" pitchFamily="18" charset="-127"/>
                <a:ea typeface="HY견고딕" pitchFamily="18" charset="-127"/>
              </a:rPr>
              <a:t>지대</a:t>
            </a:r>
            <a:endParaRPr lang="en-US" altLang="ko-KR"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200000"/>
              </a:lnSpc>
            </a:pPr>
            <a:r>
              <a:rPr lang="en-US" altLang="ko-KR">
                <a:latin typeface="HY견고딕" pitchFamily="18" charset="-127"/>
                <a:ea typeface="HY견고딕" pitchFamily="18" charset="-127"/>
              </a:rPr>
              <a:t>     - </a:t>
            </a:r>
            <a:r>
              <a:rPr lang="ko-KR" altLang="en-US">
                <a:latin typeface="HY견고딕" pitchFamily="18" charset="-127"/>
                <a:ea typeface="HY견고딕" pitchFamily="18" charset="-127"/>
              </a:rPr>
              <a:t>토양은 양토 또는 식양토가 알맞으며</a:t>
            </a:r>
            <a:r>
              <a:rPr lang="en-US" altLang="ko-KR">
                <a:latin typeface="HY견고딕" pitchFamily="18" charset="-127"/>
                <a:ea typeface="HY견고딕" pitchFamily="18" charset="-127"/>
              </a:rPr>
              <a:t>, </a:t>
            </a:r>
          </a:p>
          <a:p>
            <a:pPr>
              <a:lnSpc>
                <a:spcPct val="200000"/>
              </a:lnSpc>
            </a:pPr>
            <a:r>
              <a:rPr lang="en-US" altLang="ko-KR">
                <a:latin typeface="HY견고딕" pitchFamily="18" charset="-127"/>
                <a:ea typeface="HY견고딕" pitchFamily="18" charset="-127"/>
              </a:rPr>
              <a:t>     - </a:t>
            </a:r>
            <a:r>
              <a:rPr lang="ko-KR" altLang="en-US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건조한 토양보다 다소 습한 논 토양에서 생육이 좋음</a:t>
            </a:r>
          </a:p>
          <a:p>
            <a:pPr>
              <a:lnSpc>
                <a:spcPct val="200000"/>
              </a:lnSpc>
            </a:pPr>
            <a:r>
              <a:rPr lang="ko-KR" altLang="en-US">
                <a:latin typeface="HY견고딕" pitchFamily="18" charset="-127"/>
                <a:ea typeface="HY견고딕" pitchFamily="18" charset="-127"/>
              </a:rPr>
              <a:t>     </a:t>
            </a:r>
            <a:r>
              <a:rPr lang="en-US" altLang="ko-KR"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단위중량당 사료가치가 높아 배합사료 대체효과가 큼</a:t>
            </a:r>
            <a:r>
              <a:rPr lang="ko-KR" altLang="en-US">
                <a:latin typeface="HY견고딕" pitchFamily="18" charset="-127"/>
                <a:ea typeface="HY견고딕" pitchFamily="18" charset="-127"/>
              </a:rPr>
              <a:t> </a:t>
            </a:r>
          </a:p>
        </p:txBody>
      </p:sp>
      <p:sp>
        <p:nvSpPr>
          <p:cNvPr id="81923" name="Rectangle 5"/>
          <p:cNvSpPr>
            <a:spLocks noChangeArrowheads="1"/>
          </p:cNvSpPr>
          <p:nvPr/>
        </p:nvSpPr>
        <p:spPr bwMode="auto">
          <a:xfrm>
            <a:off x="2473325" y="1104925"/>
            <a:ext cx="30489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800" dirty="0">
                <a:solidFill>
                  <a:srgbClr val="000099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endParaRPr lang="ko-KR" altLang="en-US" sz="2800" dirty="0">
              <a:solidFill>
                <a:srgbClr val="000099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4" name="그룹 40"/>
          <p:cNvGrpSpPr/>
          <p:nvPr/>
        </p:nvGrpSpPr>
        <p:grpSpPr>
          <a:xfrm>
            <a:off x="2771800" y="260648"/>
            <a:ext cx="3744416" cy="603852"/>
            <a:chOff x="0" y="691"/>
            <a:chExt cx="8674436" cy="60385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</p:grpSpPr>
        <p:sp>
          <p:nvSpPr>
            <p:cNvPr id="5" name="모서리가 둥근 직사각형 4"/>
            <p:cNvSpPr/>
            <p:nvPr/>
          </p:nvSpPr>
          <p:spPr>
            <a:xfrm>
              <a:off x="0" y="691"/>
              <a:ext cx="8674436" cy="603852"/>
            </a:xfrm>
            <a:prstGeom prst="roundRect">
              <a:avLst/>
            </a:prstGeom>
            <a:gradFill flip="none" rotWithShape="1">
              <a:gsLst>
                <a:gs pos="0">
                  <a:srgbClr val="4324FC">
                    <a:shade val="30000"/>
                    <a:satMod val="115000"/>
                  </a:srgbClr>
                </a:gs>
                <a:gs pos="50000">
                  <a:srgbClr val="4324FC">
                    <a:shade val="67500"/>
                    <a:satMod val="115000"/>
                  </a:srgbClr>
                </a:gs>
                <a:gs pos="100000">
                  <a:srgbClr val="4324FC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sp3d prstMaterial="dkEdge">
              <a:bevelT w="8200" h="38100"/>
            </a:sp3d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모서리가 둥근 직사각형 4"/>
            <p:cNvSpPr/>
            <p:nvPr/>
          </p:nvSpPr>
          <p:spPr>
            <a:xfrm>
              <a:off x="29477" y="30169"/>
              <a:ext cx="8644959" cy="54489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lIns="121920" tIns="121920" rIns="121920" bIns="121920" spcCol="1270" anchor="ctr"/>
            <a:lstStyle/>
            <a:p>
              <a:pPr algn="ctr" defTabSz="14224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ko-KR" altLang="en-US" dirty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sp>
        <p:nvSpPr>
          <p:cNvPr id="7" name="직사각형 6"/>
          <p:cNvSpPr/>
          <p:nvPr/>
        </p:nvSpPr>
        <p:spPr>
          <a:xfrm>
            <a:off x="2987824" y="260648"/>
            <a:ext cx="32976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800" dirty="0" err="1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청보리의</a:t>
            </a:r>
            <a:r>
              <a:rPr lang="ko-KR" altLang="en-US" sz="2800" dirty="0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 주요 특성</a:t>
            </a:r>
            <a:endParaRPr lang="ko-KR" altLang="en-US" sz="2800" dirty="0">
              <a:solidFill>
                <a:srgbClr val="FFFF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4"/>
          <p:cNvSpPr>
            <a:spLocks noChangeArrowheads="1"/>
          </p:cNvSpPr>
          <p:nvPr/>
        </p:nvSpPr>
        <p:spPr bwMode="auto">
          <a:xfrm>
            <a:off x="323850" y="1906944"/>
            <a:ext cx="8569325" cy="3970318"/>
          </a:xfrm>
          <a:prstGeom prst="rect">
            <a:avLst/>
          </a:prstGeom>
          <a:noFill/>
          <a:ln w="28575">
            <a:solidFill>
              <a:srgbClr val="0066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400" dirty="0">
                <a:latin typeface="HY견고딕" pitchFamily="18" charset="-127"/>
                <a:ea typeface="HY견고딕" pitchFamily="18" charset="-127"/>
              </a:rPr>
              <a:t>   ○ </a:t>
            </a:r>
            <a:r>
              <a:rPr lang="ko-KR" altLang="en-US" sz="2400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국내 육성품종이 주를 이루고 있음</a:t>
            </a:r>
          </a:p>
          <a:p>
            <a:pPr>
              <a:lnSpc>
                <a:spcPct val="150000"/>
              </a:lnSpc>
            </a:pPr>
            <a:r>
              <a:rPr lang="ko-KR" altLang="en-US" sz="2400" dirty="0">
                <a:latin typeface="HY견고딕" pitchFamily="18" charset="-127"/>
                <a:ea typeface="HY견고딕" pitchFamily="18" charset="-127"/>
              </a:rPr>
              <a:t>   ○ 농촌진흥청 국립식량과학원에서 육성</a:t>
            </a:r>
            <a:endParaRPr lang="en-US" altLang="ko-KR" sz="2400" dirty="0"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2400" dirty="0">
                <a:latin typeface="HY견고딕" pitchFamily="18" charset="-127"/>
                <a:ea typeface="HY견고딕" pitchFamily="18" charset="-127"/>
              </a:rPr>
              <a:t>      - </a:t>
            </a:r>
            <a:r>
              <a:rPr lang="ko-KR" altLang="en-US" sz="2400" dirty="0">
                <a:latin typeface="HY견고딕" pitchFamily="18" charset="-127"/>
                <a:ea typeface="HY견고딕" pitchFamily="18" charset="-127"/>
              </a:rPr>
              <a:t>육종목표는 내습성</a:t>
            </a:r>
            <a:r>
              <a:rPr lang="en-US" altLang="ko-KR" sz="2400" dirty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400" dirty="0" err="1">
                <a:latin typeface="HY견고딕" pitchFamily="18" charset="-127"/>
                <a:ea typeface="HY견고딕" pitchFamily="18" charset="-127"/>
              </a:rPr>
              <a:t>조숙성</a:t>
            </a:r>
            <a:r>
              <a:rPr lang="en-US" altLang="ko-KR" sz="2400" dirty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400" dirty="0" err="1">
                <a:latin typeface="HY견고딕" pitchFamily="18" charset="-127"/>
                <a:ea typeface="HY견고딕" pitchFamily="18" charset="-127"/>
              </a:rPr>
              <a:t>기호성</a:t>
            </a:r>
            <a:r>
              <a:rPr lang="en-US" altLang="ko-KR" sz="2400" dirty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400" dirty="0" err="1">
                <a:latin typeface="HY견고딕" pitchFamily="18" charset="-127"/>
                <a:ea typeface="HY견고딕" pitchFamily="18" charset="-127"/>
              </a:rPr>
              <a:t>다수성</a:t>
            </a:r>
            <a:r>
              <a:rPr lang="en-US" altLang="ko-KR" sz="2400" dirty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400" dirty="0" err="1">
                <a:latin typeface="HY견고딕" pitchFamily="18" charset="-127"/>
                <a:ea typeface="HY견고딕" pitchFamily="18" charset="-127"/>
              </a:rPr>
              <a:t>내도복성</a:t>
            </a:r>
            <a:r>
              <a:rPr lang="ko-KR" altLang="en-US" sz="2400" dirty="0">
                <a:latin typeface="HY견고딕" pitchFamily="18" charset="-127"/>
                <a:ea typeface="HY견고딕" pitchFamily="18" charset="-127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ko-KR" altLang="en-US" sz="2400" dirty="0">
                <a:latin typeface="HY견고딕" pitchFamily="18" charset="-127"/>
                <a:ea typeface="HY견고딕" pitchFamily="18" charset="-127"/>
              </a:rPr>
              <a:t>      </a:t>
            </a:r>
            <a:r>
              <a:rPr lang="en-US" altLang="ko-KR" sz="2400" dirty="0"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400" dirty="0">
                <a:solidFill>
                  <a:srgbClr val="006600"/>
                </a:solidFill>
                <a:latin typeface="HY견고딕" pitchFamily="18" charset="-127"/>
                <a:ea typeface="HY견고딕" pitchFamily="18" charset="-127"/>
              </a:rPr>
              <a:t>최근에 육성된 품종은</a:t>
            </a:r>
            <a:r>
              <a:rPr lang="ko-KR" altLang="en-US" sz="2400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2400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영양</a:t>
            </a:r>
            <a:r>
              <a:rPr lang="en-US" altLang="ko-KR" sz="2400" dirty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400" dirty="0">
                <a:latin typeface="HY견고딕" pitchFamily="18" charset="-127"/>
                <a:ea typeface="HY견고딕" pitchFamily="18" charset="-127"/>
              </a:rPr>
              <a:t>선우</a:t>
            </a:r>
            <a:r>
              <a:rPr lang="en-US" altLang="ko-KR" sz="2400" dirty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400" dirty="0">
                <a:latin typeface="HY견고딕" pitchFamily="18" charset="-127"/>
                <a:ea typeface="HY견고딕" pitchFamily="18" charset="-127"/>
              </a:rPr>
              <a:t>상원</a:t>
            </a:r>
            <a:r>
              <a:rPr lang="en-US" altLang="ko-KR" sz="2400" dirty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400" dirty="0">
                <a:latin typeface="HY견고딕" pitchFamily="18" charset="-127"/>
                <a:ea typeface="HY견고딕" pitchFamily="18" charset="-127"/>
              </a:rPr>
              <a:t>소만</a:t>
            </a:r>
            <a:r>
              <a:rPr lang="en-US" altLang="ko-KR" sz="2400" dirty="0">
                <a:latin typeface="HY견고딕" pitchFamily="18" charset="-127"/>
                <a:ea typeface="HY견고딕" pitchFamily="18" charset="-127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en-US" altLang="ko-KR" sz="2400" dirty="0">
                <a:latin typeface="HY견고딕" pitchFamily="18" charset="-127"/>
                <a:ea typeface="HY견고딕" pitchFamily="18" charset="-127"/>
              </a:rPr>
              <a:t>                                       </a:t>
            </a:r>
            <a:r>
              <a:rPr lang="ko-KR" altLang="en-US" sz="2400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우호</a:t>
            </a:r>
            <a:r>
              <a:rPr lang="en-US" altLang="ko-KR" sz="2400" dirty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2400" dirty="0" err="1">
                <a:latin typeface="HY견고딕" pitchFamily="18" charset="-127"/>
                <a:ea typeface="HY견고딕" pitchFamily="18" charset="-127"/>
              </a:rPr>
              <a:t>까락이</a:t>
            </a:r>
            <a:r>
              <a:rPr lang="ko-KR" altLang="en-US" sz="2400" dirty="0">
                <a:latin typeface="HY견고딕" pitchFamily="18" charset="-127"/>
                <a:ea typeface="HY견고딕" pitchFamily="18" charset="-127"/>
              </a:rPr>
              <a:t> 매끄러움</a:t>
            </a:r>
            <a:r>
              <a:rPr lang="en-US" altLang="ko-KR" sz="2400" dirty="0">
                <a:latin typeface="HY견고딕" pitchFamily="18" charset="-127"/>
                <a:ea typeface="HY견고딕" pitchFamily="18" charset="-127"/>
              </a:rPr>
              <a:t>),</a:t>
            </a:r>
          </a:p>
          <a:p>
            <a:pPr>
              <a:lnSpc>
                <a:spcPct val="150000"/>
              </a:lnSpc>
            </a:pPr>
            <a:r>
              <a:rPr lang="en-US" altLang="ko-KR" sz="2400" dirty="0">
                <a:latin typeface="HY견고딕" pitchFamily="18" charset="-127"/>
                <a:ea typeface="HY견고딕" pitchFamily="18" charset="-127"/>
              </a:rPr>
              <a:t>                                       </a:t>
            </a:r>
            <a:r>
              <a:rPr lang="ko-KR" altLang="en-US" sz="2400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유연</a:t>
            </a:r>
            <a:r>
              <a:rPr lang="en-US" altLang="ko-KR" sz="2400" dirty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2400" dirty="0" err="1">
                <a:latin typeface="HY견고딕" pitchFamily="18" charset="-127"/>
                <a:ea typeface="HY견고딕" pitchFamily="18" charset="-127"/>
              </a:rPr>
              <a:t>까락이</a:t>
            </a:r>
            <a:r>
              <a:rPr lang="ko-KR" altLang="en-US" sz="2400" dirty="0">
                <a:latin typeface="HY견고딕" pitchFamily="18" charset="-127"/>
                <a:ea typeface="HY견고딕" pitchFamily="18" charset="-127"/>
              </a:rPr>
              <a:t> 퇴화한 </a:t>
            </a:r>
            <a:r>
              <a:rPr lang="ko-KR" altLang="en-US" sz="2400" dirty="0" err="1">
                <a:latin typeface="HY견고딕" pitchFamily="18" charset="-127"/>
                <a:ea typeface="HY견고딕" pitchFamily="18" charset="-127"/>
              </a:rPr>
              <a:t>삼차망</a:t>
            </a:r>
            <a:r>
              <a:rPr lang="en-US" altLang="ko-KR" sz="2400" dirty="0">
                <a:latin typeface="HY견고딕" pitchFamily="18" charset="-127"/>
                <a:ea typeface="HY견고딕" pitchFamily="18" charset="-127"/>
              </a:rPr>
              <a:t>), </a:t>
            </a:r>
          </a:p>
          <a:p>
            <a:pPr>
              <a:lnSpc>
                <a:spcPct val="150000"/>
              </a:lnSpc>
            </a:pPr>
            <a:r>
              <a:rPr lang="en-US" altLang="ko-KR" sz="2400" dirty="0">
                <a:latin typeface="HY견고딕" pitchFamily="18" charset="-127"/>
                <a:ea typeface="HY견고딕" pitchFamily="18" charset="-127"/>
              </a:rPr>
              <a:t>                                       </a:t>
            </a:r>
            <a:r>
              <a:rPr lang="ko-KR" altLang="en-US" sz="2400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다미</a:t>
            </a:r>
            <a:r>
              <a:rPr lang="en-US" altLang="ko-KR" sz="2400" dirty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en-US" altLang="ko-KR" sz="2400" dirty="0" err="1">
                <a:latin typeface="HY견고딕" pitchFamily="18" charset="-127"/>
                <a:ea typeface="HY견고딕" pitchFamily="18" charset="-127"/>
              </a:rPr>
              <a:t>Dami</a:t>
            </a:r>
            <a:r>
              <a:rPr lang="en-US" altLang="ko-KR" sz="2400" dirty="0">
                <a:latin typeface="HY견고딕" pitchFamily="18" charset="-127"/>
                <a:ea typeface="HY견고딕" pitchFamily="18" charset="-127"/>
              </a:rPr>
              <a:t>) </a:t>
            </a:r>
            <a:r>
              <a:rPr lang="ko-KR" altLang="en-US" sz="2400" dirty="0">
                <a:latin typeface="HY견고딕" pitchFamily="18" charset="-127"/>
                <a:ea typeface="HY견고딕" pitchFamily="18" charset="-127"/>
              </a:rPr>
              <a:t>등이 있음 </a:t>
            </a:r>
          </a:p>
        </p:txBody>
      </p:sp>
      <p:grpSp>
        <p:nvGrpSpPr>
          <p:cNvPr id="4" name="그룹 40"/>
          <p:cNvGrpSpPr/>
          <p:nvPr/>
        </p:nvGrpSpPr>
        <p:grpSpPr>
          <a:xfrm>
            <a:off x="2771800" y="260648"/>
            <a:ext cx="3384376" cy="603852"/>
            <a:chOff x="0" y="691"/>
            <a:chExt cx="8674436" cy="60385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</p:grpSpPr>
        <p:sp>
          <p:nvSpPr>
            <p:cNvPr id="5" name="모서리가 둥근 직사각형 4"/>
            <p:cNvSpPr/>
            <p:nvPr/>
          </p:nvSpPr>
          <p:spPr>
            <a:xfrm>
              <a:off x="0" y="691"/>
              <a:ext cx="8674436" cy="603852"/>
            </a:xfrm>
            <a:prstGeom prst="roundRect">
              <a:avLst/>
            </a:prstGeom>
            <a:gradFill flip="none" rotWithShape="1">
              <a:gsLst>
                <a:gs pos="0">
                  <a:srgbClr val="4324FC">
                    <a:shade val="30000"/>
                    <a:satMod val="115000"/>
                  </a:srgbClr>
                </a:gs>
                <a:gs pos="50000">
                  <a:srgbClr val="4324FC">
                    <a:shade val="67500"/>
                    <a:satMod val="115000"/>
                  </a:srgbClr>
                </a:gs>
                <a:gs pos="100000">
                  <a:srgbClr val="4324FC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sp3d prstMaterial="dkEdge">
              <a:bevelT w="8200" h="38100"/>
            </a:sp3d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모서리가 둥근 직사각형 4"/>
            <p:cNvSpPr/>
            <p:nvPr/>
          </p:nvSpPr>
          <p:spPr>
            <a:xfrm>
              <a:off x="29477" y="30169"/>
              <a:ext cx="8644959" cy="54489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lIns="121920" tIns="121920" rIns="121920" bIns="121920" spcCol="1270" anchor="ctr"/>
            <a:lstStyle/>
            <a:p>
              <a:pPr algn="ctr" defTabSz="14224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ko-KR" altLang="en-US" dirty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sp>
        <p:nvSpPr>
          <p:cNvPr id="7" name="직사각형 6"/>
          <p:cNvSpPr/>
          <p:nvPr/>
        </p:nvSpPr>
        <p:spPr>
          <a:xfrm>
            <a:off x="3347864" y="260648"/>
            <a:ext cx="24593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800" dirty="0" err="1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청보리의</a:t>
            </a:r>
            <a:r>
              <a:rPr lang="ko-KR" altLang="en-US" sz="2800" dirty="0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 품종</a:t>
            </a:r>
            <a:endParaRPr lang="ko-KR" altLang="en-US" sz="2800" dirty="0">
              <a:solidFill>
                <a:srgbClr val="FFFF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9" name="Picture 32" descr="활망 2_하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365104"/>
            <a:ext cx="2114550" cy="1401763"/>
          </a:xfrm>
          <a:prstGeom prst="rect">
            <a:avLst/>
          </a:prstGeom>
          <a:noFill/>
        </p:spPr>
      </p:pic>
      <p:graphicFrame>
        <p:nvGraphicFramePr>
          <p:cNvPr id="82949" name="Object 5"/>
          <p:cNvGraphicFramePr>
            <a:graphicFrameLocks noChangeAspect="1"/>
          </p:cNvGraphicFramePr>
          <p:nvPr/>
        </p:nvGraphicFramePr>
        <p:xfrm>
          <a:off x="2627784" y="4365104"/>
          <a:ext cx="1677987" cy="139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69" r:id="rId4" imgW="9754445" imgH="7315834" progId="">
                  <p:embed/>
                </p:oleObj>
              </mc:Choice>
              <mc:Fallback>
                <p:oleObj r:id="rId4" imgW="9754445" imgH="7315834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2561"/>
                      <a:stretch>
                        <a:fillRect/>
                      </a:stretch>
                    </p:blipFill>
                    <p:spPr bwMode="auto">
                      <a:xfrm>
                        <a:off x="2627784" y="4365104"/>
                        <a:ext cx="1677987" cy="139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095" name="Group 279"/>
          <p:cNvGraphicFramePr>
            <a:graphicFrameLocks noGrp="1"/>
          </p:cNvGraphicFramePr>
          <p:nvPr/>
        </p:nvGraphicFramePr>
        <p:xfrm>
          <a:off x="250825" y="1380728"/>
          <a:ext cx="8607455" cy="3200400"/>
        </p:xfrm>
        <a:graphic>
          <a:graphicData uri="http://schemas.openxmlformats.org/drawingml/2006/table">
            <a:tbl>
              <a:tblPr/>
              <a:tblGrid>
                <a:gridCol w="868363"/>
                <a:gridCol w="766762"/>
                <a:gridCol w="1320800"/>
                <a:gridCol w="2881313"/>
                <a:gridCol w="2770217"/>
              </a:tblGrid>
              <a:tr h="268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품종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파성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수량성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(kg/10a)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주</a:t>
                      </a: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HY견고딕" pitchFamily="18" charset="-127"/>
                        </a:rPr>
                        <a:t> </a:t>
                      </a: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 요</a:t>
                      </a: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HY견고딕" pitchFamily="18" charset="-127"/>
                        </a:rPr>
                        <a:t> </a:t>
                      </a: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 특</a:t>
                      </a: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HY견고딕" pitchFamily="18" charset="-127"/>
                        </a:rPr>
                        <a:t> </a:t>
                      </a: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 성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적</a:t>
                      </a: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HY견고딕" pitchFamily="18" charset="-127"/>
                        </a:rPr>
                        <a:t> </a:t>
                      </a: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 응</a:t>
                      </a: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HY견고딕" pitchFamily="18" charset="-127"/>
                        </a:rPr>
                        <a:t> </a:t>
                      </a: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 지</a:t>
                      </a: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HY견고딕" pitchFamily="18" charset="-127"/>
                        </a:rPr>
                        <a:t> </a:t>
                      </a: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 역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9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선우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Ⅱ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1,104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중숙</a:t>
                      </a: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, </a:t>
                      </a: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내탈립</a:t>
                      </a: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, </a:t>
                      </a: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호위축병강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전국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9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영양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Ⅰ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1,169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중숙</a:t>
                      </a: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, </a:t>
                      </a: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내도복</a:t>
                      </a: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, </a:t>
                      </a: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호위축병강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충청이남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9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상원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Ⅲ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1,184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광엽</a:t>
                      </a: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, </a:t>
                      </a: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다얼</a:t>
                      </a: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, </a:t>
                      </a: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장간</a:t>
                      </a: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, </a:t>
                      </a: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내도복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1</a:t>
                      </a: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월최저기온 </a:t>
                      </a: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-10℃ </a:t>
                      </a: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이상 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9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우호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Ⅲ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1,096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활망</a:t>
                      </a: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, </a:t>
                      </a: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다얼성</a:t>
                      </a: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, </a:t>
                      </a: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내도복성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수원이남 보리재배 지대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9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유연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Ⅲ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1,047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삼차망</a:t>
                      </a: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, </a:t>
                      </a: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조숙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1</a:t>
                      </a: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월최저기온 </a:t>
                      </a: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-8℃ </a:t>
                      </a: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이상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9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소만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Ⅲ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1,060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극조숙성</a:t>
                      </a: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, </a:t>
                      </a: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다얼성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중부지방 답리작 재배지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9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다미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Ⅲ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1,119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무엽이</a:t>
                      </a: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, </a:t>
                      </a: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밀식적응형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1</a:t>
                      </a:r>
                      <a:r>
                        <a:rPr kumimoji="1" lang="ko-KR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월최저기온</a:t>
                      </a: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 </a:t>
                      </a: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-8℃ </a:t>
                      </a: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이상</a:t>
                      </a: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4027" name="Rectangle 266"/>
          <p:cNvSpPr>
            <a:spLocks noChangeArrowheads="1"/>
          </p:cNvSpPr>
          <p:nvPr/>
        </p:nvSpPr>
        <p:spPr bwMode="auto">
          <a:xfrm>
            <a:off x="0" y="608201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pic>
        <p:nvPicPr>
          <p:cNvPr id="84028" name="Picture 270" descr="매끈망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700" y="4869160"/>
            <a:ext cx="1944688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029" name="Picture 271" descr="무엽이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4288" y="4869160"/>
            <a:ext cx="1944687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030" name="Picture 272" descr="삼차망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7900" y="4869160"/>
            <a:ext cx="172720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031" name="Picture 273" descr="일반망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5463" y="4869160"/>
            <a:ext cx="1800225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032" name="Text Box 274"/>
          <p:cNvSpPr txBox="1">
            <a:spLocks noChangeArrowheads="1"/>
          </p:cNvSpPr>
          <p:nvPr/>
        </p:nvSpPr>
        <p:spPr bwMode="auto">
          <a:xfrm>
            <a:off x="374650" y="6497935"/>
            <a:ext cx="806926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ko-KR" sz="1800" b="1" dirty="0">
                <a:latin typeface="맑은 고딕" pitchFamily="50" charset="-127"/>
                <a:ea typeface="맑은 고딕" pitchFamily="50" charset="-127"/>
              </a:rPr>
              <a:t>   &lt;</a:t>
            </a:r>
            <a:r>
              <a:rPr lang="ko-KR" altLang="en-US" sz="1800" b="1" dirty="0" err="1">
                <a:latin typeface="맑은 고딕" pitchFamily="50" charset="-127"/>
                <a:ea typeface="맑은 고딕" pitchFamily="50" charset="-127"/>
              </a:rPr>
              <a:t>일반망</a:t>
            </a:r>
            <a:r>
              <a:rPr lang="en-US" altLang="ko-KR" sz="1800" b="1" dirty="0">
                <a:latin typeface="맑은 고딕" pitchFamily="50" charset="-127"/>
                <a:ea typeface="맑은 고딕" pitchFamily="50" charset="-127"/>
              </a:rPr>
              <a:t>&gt;               &lt;</a:t>
            </a:r>
            <a:r>
              <a:rPr lang="ko-KR" altLang="en-US" sz="1800" b="1" dirty="0" err="1">
                <a:latin typeface="맑은 고딕" pitchFamily="50" charset="-127"/>
                <a:ea typeface="맑은 고딕" pitchFamily="50" charset="-127"/>
              </a:rPr>
              <a:t>매끈망</a:t>
            </a:r>
            <a:r>
              <a:rPr lang="en-US" altLang="ko-KR" sz="1800" b="1" dirty="0">
                <a:latin typeface="맑은 고딕" pitchFamily="50" charset="-127"/>
                <a:ea typeface="맑은 고딕" pitchFamily="50" charset="-127"/>
              </a:rPr>
              <a:t>&gt;             &lt;</a:t>
            </a:r>
            <a:r>
              <a:rPr lang="ko-KR" altLang="en-US" sz="1800" b="1" dirty="0" err="1">
                <a:latin typeface="맑은 고딕" pitchFamily="50" charset="-127"/>
                <a:ea typeface="맑은 고딕" pitchFamily="50" charset="-127"/>
              </a:rPr>
              <a:t>삼차망</a:t>
            </a:r>
            <a:r>
              <a:rPr lang="en-US" altLang="ko-KR" sz="1800" b="1" dirty="0">
                <a:latin typeface="맑은 고딕" pitchFamily="50" charset="-127"/>
                <a:ea typeface="맑은 고딕" pitchFamily="50" charset="-127"/>
              </a:rPr>
              <a:t>&gt;              &lt;</a:t>
            </a:r>
            <a:r>
              <a:rPr lang="ko-KR" altLang="en-US" sz="1800" b="1" dirty="0" err="1">
                <a:latin typeface="맑은 고딕" pitchFamily="50" charset="-127"/>
                <a:ea typeface="맑은 고딕" pitchFamily="50" charset="-127"/>
              </a:rPr>
              <a:t>무엽이</a:t>
            </a:r>
            <a:r>
              <a:rPr lang="en-US" altLang="ko-KR" sz="1800" b="1" dirty="0">
                <a:latin typeface="맑은 고딕" pitchFamily="50" charset="-127"/>
                <a:ea typeface="맑은 고딕" pitchFamily="50" charset="-127"/>
              </a:rPr>
              <a:t>&gt; </a:t>
            </a:r>
          </a:p>
        </p:txBody>
      </p:sp>
      <p:grpSp>
        <p:nvGrpSpPr>
          <p:cNvPr id="10" name="그룹 40"/>
          <p:cNvGrpSpPr/>
          <p:nvPr/>
        </p:nvGrpSpPr>
        <p:grpSpPr>
          <a:xfrm>
            <a:off x="2771800" y="260648"/>
            <a:ext cx="3384376" cy="603852"/>
            <a:chOff x="0" y="691"/>
            <a:chExt cx="8674436" cy="60385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</p:grpSpPr>
        <p:sp>
          <p:nvSpPr>
            <p:cNvPr id="11" name="모서리가 둥근 직사각형 10"/>
            <p:cNvSpPr/>
            <p:nvPr/>
          </p:nvSpPr>
          <p:spPr>
            <a:xfrm>
              <a:off x="0" y="691"/>
              <a:ext cx="8674436" cy="603852"/>
            </a:xfrm>
            <a:prstGeom prst="roundRect">
              <a:avLst/>
            </a:prstGeom>
            <a:gradFill flip="none" rotWithShape="1">
              <a:gsLst>
                <a:gs pos="0">
                  <a:srgbClr val="4324FC">
                    <a:shade val="30000"/>
                    <a:satMod val="115000"/>
                  </a:srgbClr>
                </a:gs>
                <a:gs pos="50000">
                  <a:srgbClr val="4324FC">
                    <a:shade val="67500"/>
                    <a:satMod val="115000"/>
                  </a:srgbClr>
                </a:gs>
                <a:gs pos="100000">
                  <a:srgbClr val="4324FC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sp3d prstMaterial="dkEdge">
              <a:bevelT w="8200" h="38100"/>
            </a:sp3d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모서리가 둥근 직사각형 4"/>
            <p:cNvSpPr/>
            <p:nvPr/>
          </p:nvSpPr>
          <p:spPr>
            <a:xfrm>
              <a:off x="29477" y="30169"/>
              <a:ext cx="8644959" cy="54489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lIns="121920" tIns="121920" rIns="121920" bIns="121920" spcCol="1270" anchor="ctr"/>
            <a:lstStyle/>
            <a:p>
              <a:pPr algn="ctr" defTabSz="14224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ko-KR" altLang="en-US" dirty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sp>
        <p:nvSpPr>
          <p:cNvPr id="13" name="직사각형 12"/>
          <p:cNvSpPr/>
          <p:nvPr/>
        </p:nvSpPr>
        <p:spPr>
          <a:xfrm>
            <a:off x="3347864" y="260648"/>
            <a:ext cx="24593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800" dirty="0" err="1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청보리의</a:t>
            </a:r>
            <a:r>
              <a:rPr lang="ko-KR" altLang="en-US" sz="2800" dirty="0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 품종</a:t>
            </a:r>
            <a:endParaRPr lang="ko-KR" altLang="en-US" sz="2800" dirty="0">
              <a:solidFill>
                <a:srgbClr val="FFFF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4"/>
          <p:cNvSpPr>
            <a:spLocks noChangeArrowheads="1"/>
          </p:cNvSpPr>
          <p:nvPr/>
        </p:nvSpPr>
        <p:spPr bwMode="auto">
          <a:xfrm>
            <a:off x="250825" y="1335088"/>
            <a:ext cx="8713788" cy="5262562"/>
          </a:xfrm>
          <a:prstGeom prst="rect">
            <a:avLst/>
          </a:prstGeom>
          <a:noFill/>
          <a:ln w="28575">
            <a:solidFill>
              <a:srgbClr val="00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ko-KR" b="1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 ○ </a:t>
            </a:r>
            <a:r>
              <a:rPr lang="ko-KR" altLang="en-US" b="1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파종시기</a:t>
            </a:r>
            <a:endParaRPr lang="ko-KR" altLang="en-US" dirty="0">
              <a:solidFill>
                <a:srgbClr val="0000CC"/>
              </a:solidFill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40000"/>
              </a:lnSpc>
            </a:pPr>
            <a:r>
              <a:rPr lang="ko-KR" altLang="en-US" dirty="0">
                <a:latin typeface="Arial" pitchFamily="34" charset="0"/>
                <a:ea typeface="HY견고딕" pitchFamily="18" charset="-127"/>
              </a:rPr>
              <a:t>      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중북부지방 </a:t>
            </a:r>
            <a:r>
              <a:rPr lang="en-US" altLang="ko-KR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:</a:t>
            </a:r>
            <a:r>
              <a:rPr lang="ko-KR" altLang="en-US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10</a:t>
            </a:r>
            <a:r>
              <a:rPr lang="ko-KR" altLang="en-US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월 초순</a:t>
            </a:r>
            <a:r>
              <a:rPr lang="en-US" altLang="ko-KR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, </a:t>
            </a:r>
          </a:p>
          <a:p>
            <a:pPr>
              <a:lnSpc>
                <a:spcPct val="140000"/>
              </a:lnSpc>
            </a:pPr>
            <a:r>
              <a:rPr lang="en-US" altLang="ko-KR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       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중부지방 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: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10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월 상순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 </a:t>
            </a:r>
          </a:p>
          <a:p>
            <a:pPr>
              <a:lnSpc>
                <a:spcPct val="140000"/>
              </a:lnSpc>
            </a:pP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        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남부지방 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: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10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월 중하순</a:t>
            </a:r>
          </a:p>
          <a:p>
            <a:pPr>
              <a:lnSpc>
                <a:spcPct val="140000"/>
              </a:lnSpc>
            </a:pP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                       </a:t>
            </a:r>
            <a:r>
              <a:rPr lang="ko-KR" altLang="en-US" dirty="0" err="1">
                <a:solidFill>
                  <a:srgbClr val="006600"/>
                </a:solidFill>
                <a:latin typeface="HY견고딕" pitchFamily="18" charset="-127"/>
                <a:ea typeface="HY견고딕" pitchFamily="18" charset="-127"/>
              </a:rPr>
              <a:t>파종적기보다</a:t>
            </a:r>
            <a:r>
              <a:rPr lang="ko-KR" altLang="en-US" dirty="0">
                <a:solidFill>
                  <a:srgbClr val="006600"/>
                </a:solidFill>
                <a:latin typeface="HY견고딕" pitchFamily="18" charset="-127"/>
                <a:ea typeface="HY견고딕" pitchFamily="18" charset="-127"/>
              </a:rPr>
              <a:t> 늦으면 </a:t>
            </a:r>
            <a:r>
              <a:rPr lang="ko-KR" altLang="en-US" dirty="0" err="1" smtClean="0">
                <a:solidFill>
                  <a:srgbClr val="006600"/>
                </a:solidFill>
                <a:latin typeface="HY견고딕" pitchFamily="18" charset="-127"/>
                <a:ea typeface="HY견고딕" pitchFamily="18" charset="-127"/>
              </a:rPr>
              <a:t>파종량</a:t>
            </a:r>
            <a:r>
              <a:rPr lang="ko-KR" altLang="en-US" dirty="0" smtClean="0">
                <a:solidFill>
                  <a:srgbClr val="006600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dirty="0">
                <a:solidFill>
                  <a:srgbClr val="006600"/>
                </a:solidFill>
                <a:latin typeface="HY견고딕" pitchFamily="18" charset="-127"/>
                <a:ea typeface="HY견고딕" pitchFamily="18" charset="-127"/>
              </a:rPr>
              <a:t>늘려줌</a:t>
            </a:r>
          </a:p>
          <a:p>
            <a:pPr>
              <a:lnSpc>
                <a:spcPct val="140000"/>
              </a:lnSpc>
            </a:pP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b="1" dirty="0">
                <a:latin typeface="HY견고딕" pitchFamily="18" charset="-127"/>
                <a:ea typeface="HY견고딕" pitchFamily="18" charset="-127"/>
              </a:rPr>
              <a:t>○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파종방법 </a:t>
            </a:r>
            <a:r>
              <a:rPr lang="en-US" altLang="ko-KR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: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dirty="0" err="1">
                <a:latin typeface="HY견고딕" pitchFamily="18" charset="-127"/>
                <a:ea typeface="HY견고딕" pitchFamily="18" charset="-127"/>
              </a:rPr>
              <a:t>휴립광산파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또는 </a:t>
            </a:r>
            <a:r>
              <a:rPr lang="ko-KR" altLang="en-US" dirty="0" err="1">
                <a:latin typeface="HY견고딕" pitchFamily="18" charset="-127"/>
                <a:ea typeface="HY견고딕" pitchFamily="18" charset="-127"/>
              </a:rPr>
              <a:t>휴립세조파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40000"/>
              </a:lnSpc>
            </a:pP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   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중부지방의 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ha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당 </a:t>
            </a:r>
            <a:r>
              <a:rPr lang="ko-KR" altLang="en-US" dirty="0" err="1">
                <a:latin typeface="HY견고딕" pitchFamily="18" charset="-127"/>
                <a:ea typeface="HY견고딕" pitchFamily="18" charset="-127"/>
              </a:rPr>
              <a:t>파종량은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dirty="0" err="1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휴립광산파</a:t>
            </a:r>
            <a:r>
              <a:rPr lang="ko-KR" altLang="en-US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200kg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dirty="0" err="1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휴립세조파</a:t>
            </a:r>
            <a:r>
              <a:rPr lang="ko-KR" altLang="en-US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140kg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, </a:t>
            </a:r>
          </a:p>
          <a:p>
            <a:pPr>
              <a:lnSpc>
                <a:spcPct val="140000"/>
              </a:lnSpc>
            </a:pP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    - 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남부지방에서는 </a:t>
            </a:r>
            <a:r>
              <a:rPr lang="ko-KR" altLang="en-US" dirty="0" err="1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휴립광산파는</a:t>
            </a:r>
            <a:r>
              <a:rPr lang="ko-KR" altLang="en-US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170kg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dirty="0" err="1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휴립세조파는</a:t>
            </a:r>
            <a:r>
              <a:rPr lang="ko-KR" altLang="en-US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130kg</a:t>
            </a:r>
            <a:r>
              <a:rPr lang="ko-KR" altLang="en-US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정도임</a:t>
            </a:r>
          </a:p>
          <a:p>
            <a:pPr>
              <a:lnSpc>
                <a:spcPct val="140000"/>
              </a:lnSpc>
            </a:pP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b="1" dirty="0">
                <a:latin typeface="HY견고딕" pitchFamily="18" charset="-127"/>
                <a:ea typeface="HY견고딕" pitchFamily="18" charset="-127"/>
              </a:rPr>
              <a:t>○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dirty="0" err="1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시비량</a:t>
            </a:r>
            <a:r>
              <a:rPr lang="ko-KR" altLang="en-US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: 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ha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당 질소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(90~120kg), 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인산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(70~100kg), </a:t>
            </a:r>
            <a:r>
              <a:rPr lang="ko-KR" altLang="en-US" dirty="0" err="1">
                <a:latin typeface="HY견고딕" pitchFamily="18" charset="-127"/>
                <a:ea typeface="HY견고딕" pitchFamily="18" charset="-127"/>
              </a:rPr>
              <a:t>칼리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(50~70kg)</a:t>
            </a:r>
          </a:p>
          <a:p>
            <a:pPr>
              <a:lnSpc>
                <a:spcPct val="140000"/>
              </a:lnSpc>
            </a:pP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                         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퇴비는 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15~20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톤 </a:t>
            </a:r>
          </a:p>
          <a:p>
            <a:pPr>
              <a:lnSpc>
                <a:spcPct val="140000"/>
              </a:lnSpc>
            </a:pP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   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dirty="0" err="1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질소질</a:t>
            </a:r>
            <a:r>
              <a:rPr lang="ko-KR" altLang="en-US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 비료 </a:t>
            </a:r>
            <a:r>
              <a:rPr lang="en-US" altLang="ko-KR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: 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파종기와 이듬해 봄 생육 재생기에 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50%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씩 </a:t>
            </a:r>
            <a:r>
              <a:rPr lang="ko-KR" altLang="en-US" dirty="0" err="1">
                <a:latin typeface="HY견고딕" pitchFamily="18" charset="-127"/>
                <a:ea typeface="HY견고딕" pitchFamily="18" charset="-127"/>
              </a:rPr>
              <a:t>분시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     </a:t>
            </a:r>
          </a:p>
          <a:p>
            <a:pPr>
              <a:lnSpc>
                <a:spcPct val="140000"/>
              </a:lnSpc>
            </a:pP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   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인산과 칼리질 비료는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전량  밑거름으로 시용 </a:t>
            </a:r>
          </a:p>
        </p:txBody>
      </p:sp>
      <p:grpSp>
        <p:nvGrpSpPr>
          <p:cNvPr id="4" name="그룹 40"/>
          <p:cNvGrpSpPr/>
          <p:nvPr/>
        </p:nvGrpSpPr>
        <p:grpSpPr>
          <a:xfrm>
            <a:off x="2771800" y="260648"/>
            <a:ext cx="4104456" cy="603852"/>
            <a:chOff x="0" y="691"/>
            <a:chExt cx="8674436" cy="60385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</p:grpSpPr>
        <p:sp>
          <p:nvSpPr>
            <p:cNvPr id="5" name="모서리가 둥근 직사각형 4"/>
            <p:cNvSpPr/>
            <p:nvPr/>
          </p:nvSpPr>
          <p:spPr>
            <a:xfrm>
              <a:off x="0" y="691"/>
              <a:ext cx="8674436" cy="603852"/>
            </a:xfrm>
            <a:prstGeom prst="roundRect">
              <a:avLst/>
            </a:prstGeom>
            <a:gradFill flip="none" rotWithShape="1">
              <a:gsLst>
                <a:gs pos="0">
                  <a:srgbClr val="4324FC">
                    <a:shade val="30000"/>
                    <a:satMod val="115000"/>
                  </a:srgbClr>
                </a:gs>
                <a:gs pos="50000">
                  <a:srgbClr val="4324FC">
                    <a:shade val="67500"/>
                    <a:satMod val="115000"/>
                  </a:srgbClr>
                </a:gs>
                <a:gs pos="100000">
                  <a:srgbClr val="4324FC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sp3d prstMaterial="dkEdge">
              <a:bevelT w="8200" h="38100"/>
            </a:sp3d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모서리가 둥근 직사각형 4"/>
            <p:cNvSpPr/>
            <p:nvPr/>
          </p:nvSpPr>
          <p:spPr>
            <a:xfrm>
              <a:off x="29477" y="30169"/>
              <a:ext cx="8644959" cy="54489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lIns="121920" tIns="121920" rIns="121920" bIns="121920" spcCol="1270" anchor="ctr"/>
            <a:lstStyle/>
            <a:p>
              <a:pPr algn="ctr" defTabSz="14224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ko-KR" altLang="en-US" dirty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sp>
        <p:nvSpPr>
          <p:cNvPr id="7" name="직사각형 6"/>
          <p:cNvSpPr/>
          <p:nvPr/>
        </p:nvSpPr>
        <p:spPr>
          <a:xfrm>
            <a:off x="3563888" y="260648"/>
            <a:ext cx="29523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800" dirty="0" err="1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청보리</a:t>
            </a:r>
            <a:r>
              <a:rPr lang="ko-KR" altLang="en-US" sz="2800" dirty="0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 재배 기술</a:t>
            </a:r>
            <a:endParaRPr lang="ko-KR" altLang="en-US" sz="2800" dirty="0">
              <a:solidFill>
                <a:srgbClr val="FFFF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3" name="Rectangle 34"/>
          <p:cNvSpPr>
            <a:spLocks noChangeArrowheads="1"/>
          </p:cNvSpPr>
          <p:nvPr/>
        </p:nvSpPr>
        <p:spPr bwMode="auto">
          <a:xfrm>
            <a:off x="0" y="4040188"/>
            <a:ext cx="3178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/>
            <a:r>
              <a:rPr lang="en-US" altLang="ko-KR">
                <a:solidFill>
                  <a:srgbClr val="000000"/>
                </a:solidFill>
                <a:latin typeface="Arial" pitchFamily="34" charset="0"/>
                <a:ea typeface="HY견고딕" pitchFamily="18" charset="-127"/>
              </a:rPr>
              <a:t>  </a:t>
            </a:r>
            <a:r>
              <a:rPr lang="en-US" altLang="ko-KR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○ </a:t>
            </a:r>
            <a:r>
              <a:rPr lang="ko-KR" altLang="en-US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휴립세조파 </a:t>
            </a:r>
            <a:r>
              <a:rPr lang="en-US" altLang="ko-KR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줄뿌림</a:t>
            </a:r>
            <a:r>
              <a:rPr lang="en-US" altLang="ko-KR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)  </a:t>
            </a:r>
            <a:endParaRPr lang="en-US" altLang="ko-KR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7044" name="Rectangle 64"/>
          <p:cNvSpPr>
            <a:spLocks noChangeArrowheads="1"/>
          </p:cNvSpPr>
          <p:nvPr/>
        </p:nvSpPr>
        <p:spPr bwMode="auto">
          <a:xfrm>
            <a:off x="0" y="61785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pic>
        <p:nvPicPr>
          <p:cNvPr id="87045" name="Picture 6" descr="EMB000008f80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1628775"/>
            <a:ext cx="338455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6" name="Picture 8" descr="EMB000008f800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628775"/>
            <a:ext cx="3313113" cy="198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7" name="Picture 36" descr="EMB000008f8000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088" y="4454525"/>
            <a:ext cx="3384550" cy="192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8" name="Picture 38" descr="EMB000008f8000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4471988"/>
            <a:ext cx="3384550" cy="190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9" name="Rectangle 66"/>
          <p:cNvSpPr>
            <a:spLocks noChangeArrowheads="1"/>
          </p:cNvSpPr>
          <p:nvPr/>
        </p:nvSpPr>
        <p:spPr bwMode="auto">
          <a:xfrm>
            <a:off x="1042988" y="3597275"/>
            <a:ext cx="2692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60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파종후 복토 및 배수로 작업</a:t>
            </a:r>
          </a:p>
        </p:txBody>
      </p:sp>
      <p:sp>
        <p:nvSpPr>
          <p:cNvPr id="87050" name="Rectangle 67"/>
          <p:cNvSpPr>
            <a:spLocks noChangeArrowheads="1"/>
          </p:cNvSpPr>
          <p:nvPr/>
        </p:nvSpPr>
        <p:spPr bwMode="auto">
          <a:xfrm>
            <a:off x="5795963" y="3644900"/>
            <a:ext cx="996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60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출현광경</a:t>
            </a:r>
          </a:p>
        </p:txBody>
      </p:sp>
      <p:sp>
        <p:nvSpPr>
          <p:cNvPr id="87051" name="Rectangle 69"/>
          <p:cNvSpPr>
            <a:spLocks noChangeArrowheads="1"/>
          </p:cNvSpPr>
          <p:nvPr/>
        </p:nvSpPr>
        <p:spPr bwMode="auto">
          <a:xfrm>
            <a:off x="1116013" y="6288088"/>
            <a:ext cx="22891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60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파종광경</a:t>
            </a:r>
            <a:r>
              <a:rPr lang="en-US" altLang="ko-KR" sz="160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160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파종 </a:t>
            </a:r>
            <a:r>
              <a:rPr lang="en-US" altLang="ko-KR" sz="160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+ </a:t>
            </a:r>
            <a:r>
              <a:rPr lang="ko-KR" altLang="en-US" sz="160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복토</a:t>
            </a:r>
            <a:r>
              <a:rPr lang="en-US" altLang="ko-KR" sz="160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)</a:t>
            </a:r>
          </a:p>
        </p:txBody>
      </p:sp>
      <p:sp>
        <p:nvSpPr>
          <p:cNvPr id="87052" name="Rectangle 70"/>
          <p:cNvSpPr>
            <a:spLocks noChangeArrowheads="1"/>
          </p:cNvSpPr>
          <p:nvPr/>
        </p:nvSpPr>
        <p:spPr bwMode="auto">
          <a:xfrm>
            <a:off x="5364163" y="6286500"/>
            <a:ext cx="17319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600">
                <a:solidFill>
                  <a:srgbClr val="000000"/>
                </a:solidFill>
                <a:latin typeface="Arial" pitchFamily="34" charset="0"/>
                <a:ea typeface="HY견고딕" pitchFamily="18" charset="-127"/>
              </a:rPr>
              <a:t> </a:t>
            </a:r>
            <a:r>
              <a:rPr lang="ko-KR" altLang="en-US" sz="160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파종후 출현광경</a:t>
            </a:r>
          </a:p>
        </p:txBody>
      </p:sp>
      <p:sp>
        <p:nvSpPr>
          <p:cNvPr id="87053" name="Rectangle 71"/>
          <p:cNvSpPr>
            <a:spLocks noChangeArrowheads="1"/>
          </p:cNvSpPr>
          <p:nvPr/>
        </p:nvSpPr>
        <p:spPr bwMode="auto">
          <a:xfrm>
            <a:off x="323850" y="1125538"/>
            <a:ext cx="32781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solidFill>
                  <a:srgbClr val="000000"/>
                </a:solidFill>
                <a:latin typeface="Arial" pitchFamily="34" charset="0"/>
                <a:ea typeface="HY견고딕" pitchFamily="18" charset="-127"/>
              </a:rPr>
              <a:t> </a:t>
            </a:r>
            <a:r>
              <a:rPr lang="en-US" altLang="ko-KR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○ </a:t>
            </a:r>
            <a:r>
              <a:rPr lang="ko-KR" altLang="en-US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휴립광산파 </a:t>
            </a:r>
            <a:r>
              <a:rPr lang="en-US" altLang="ko-KR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흩어뿌림</a:t>
            </a:r>
            <a:r>
              <a:rPr lang="en-US" altLang="ko-KR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)</a:t>
            </a:r>
            <a:r>
              <a:rPr lang="en-US" altLang="ko-KR">
                <a:latin typeface="HY견고딕" pitchFamily="18" charset="-127"/>
                <a:ea typeface="HY견고딕" pitchFamily="18" charset="-127"/>
              </a:rPr>
              <a:t> </a:t>
            </a:r>
          </a:p>
        </p:txBody>
      </p:sp>
      <p:grpSp>
        <p:nvGrpSpPr>
          <p:cNvPr id="14" name="그룹 40"/>
          <p:cNvGrpSpPr/>
          <p:nvPr/>
        </p:nvGrpSpPr>
        <p:grpSpPr>
          <a:xfrm>
            <a:off x="2771800" y="260648"/>
            <a:ext cx="3384376" cy="603852"/>
            <a:chOff x="0" y="691"/>
            <a:chExt cx="8674436" cy="60385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</p:grpSpPr>
        <p:sp>
          <p:nvSpPr>
            <p:cNvPr id="15" name="모서리가 둥근 직사각형 14"/>
            <p:cNvSpPr/>
            <p:nvPr/>
          </p:nvSpPr>
          <p:spPr>
            <a:xfrm>
              <a:off x="0" y="691"/>
              <a:ext cx="8674436" cy="603852"/>
            </a:xfrm>
            <a:prstGeom prst="roundRect">
              <a:avLst/>
            </a:prstGeom>
            <a:gradFill flip="none" rotWithShape="1">
              <a:gsLst>
                <a:gs pos="0">
                  <a:srgbClr val="4324FC">
                    <a:shade val="30000"/>
                    <a:satMod val="115000"/>
                  </a:srgbClr>
                </a:gs>
                <a:gs pos="50000">
                  <a:srgbClr val="4324FC">
                    <a:shade val="67500"/>
                    <a:satMod val="115000"/>
                  </a:srgbClr>
                </a:gs>
                <a:gs pos="100000">
                  <a:srgbClr val="4324FC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sp3d prstMaterial="dkEdge">
              <a:bevelT w="8200" h="38100"/>
            </a:sp3d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모서리가 둥근 직사각형 4"/>
            <p:cNvSpPr/>
            <p:nvPr/>
          </p:nvSpPr>
          <p:spPr>
            <a:xfrm>
              <a:off x="29477" y="30169"/>
              <a:ext cx="8644959" cy="54489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lIns="121920" tIns="121920" rIns="121920" bIns="121920" spcCol="1270" anchor="ctr"/>
            <a:lstStyle/>
            <a:p>
              <a:pPr algn="ctr" defTabSz="14224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ko-KR" altLang="en-US" dirty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sp>
        <p:nvSpPr>
          <p:cNvPr id="17" name="직사각형 16"/>
          <p:cNvSpPr/>
          <p:nvPr/>
        </p:nvSpPr>
        <p:spPr>
          <a:xfrm>
            <a:off x="3059832" y="260648"/>
            <a:ext cx="28184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800" dirty="0" err="1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청보리</a:t>
            </a:r>
            <a:r>
              <a:rPr lang="ko-KR" altLang="en-US" sz="2800" dirty="0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 파종방법</a:t>
            </a:r>
            <a:endParaRPr lang="ko-KR" altLang="en-US" sz="2800" dirty="0">
              <a:solidFill>
                <a:srgbClr val="FFFF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4"/>
          <p:cNvSpPr>
            <a:spLocks noChangeArrowheads="1"/>
          </p:cNvSpPr>
          <p:nvPr/>
        </p:nvSpPr>
        <p:spPr bwMode="auto">
          <a:xfrm>
            <a:off x="107950" y="2151063"/>
            <a:ext cx="8893175" cy="3324225"/>
          </a:xfrm>
          <a:prstGeom prst="rect">
            <a:avLst/>
          </a:prstGeom>
          <a:noFill/>
          <a:ln w="28575">
            <a:solidFill>
              <a:srgbClr val="00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b="1" dirty="0">
                <a:latin typeface="HY견고딕" pitchFamily="18" charset="-127"/>
                <a:ea typeface="HY견고딕" pitchFamily="18" charset="-127"/>
              </a:rPr>
              <a:t>  </a:t>
            </a:r>
            <a:r>
              <a:rPr lang="en-US" altLang="ko-KR" b="1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○ </a:t>
            </a:r>
            <a:r>
              <a:rPr lang="en-US" altLang="ko-KR" dirty="0">
                <a:solidFill>
                  <a:srgbClr val="0000CC"/>
                </a:solidFill>
                <a:latin typeface="Arial" pitchFamily="34" charset="0"/>
                <a:ea typeface="HY견고딕" pitchFamily="18" charset="-127"/>
              </a:rPr>
              <a:t> </a:t>
            </a:r>
            <a:r>
              <a:rPr lang="ko-KR" altLang="en-US" b="1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수확 및 이용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 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: </a:t>
            </a:r>
            <a:r>
              <a:rPr lang="ko-KR" altLang="en-US" dirty="0" err="1">
                <a:latin typeface="HY견고딕" pitchFamily="18" charset="-127"/>
                <a:ea typeface="HY견고딕" pitchFamily="18" charset="-127"/>
              </a:rPr>
              <a:t>청예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dirty="0" err="1">
                <a:solidFill>
                  <a:srgbClr val="000099"/>
                </a:solidFill>
                <a:latin typeface="HY견고딕" pitchFamily="18" charset="-127"/>
                <a:ea typeface="HY견고딕" pitchFamily="18" charset="-127"/>
              </a:rPr>
              <a:t>사일리지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등으로 이용 가능</a:t>
            </a:r>
          </a:p>
          <a:p>
            <a:pPr>
              <a:lnSpc>
                <a:spcPct val="150000"/>
              </a:lnSpc>
            </a:pP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     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가소화 건물축적은 생육 후반부인 </a:t>
            </a:r>
            <a:r>
              <a:rPr lang="ko-KR" altLang="en-US" dirty="0" err="1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황숙기</a:t>
            </a:r>
            <a:r>
              <a:rPr lang="ko-KR" altLang="en-US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 전후에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가장 높게 이루어짐</a:t>
            </a:r>
          </a:p>
          <a:p>
            <a:pPr>
              <a:lnSpc>
                <a:spcPct val="150000"/>
              </a:lnSpc>
            </a:pPr>
            <a:endParaRPr lang="ko-KR" altLang="en-US" dirty="0"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 </a:t>
            </a:r>
            <a:r>
              <a:rPr lang="ko-KR" altLang="en-US" b="1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○ </a:t>
            </a:r>
            <a:r>
              <a:rPr lang="ko-KR" altLang="en-US" dirty="0">
                <a:solidFill>
                  <a:srgbClr val="0000CC"/>
                </a:solidFill>
                <a:latin typeface="Arial" pitchFamily="34" charset="0"/>
                <a:ea typeface="HY견고딕" pitchFamily="18" charset="-127"/>
              </a:rPr>
              <a:t> </a:t>
            </a:r>
            <a:r>
              <a:rPr lang="ko-KR" altLang="en-US" b="1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수확시기 </a:t>
            </a:r>
            <a:r>
              <a:rPr lang="en-US" altLang="ko-KR" b="1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:</a:t>
            </a:r>
            <a:r>
              <a:rPr lang="ko-KR" altLang="en-US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dirty="0" err="1">
                <a:solidFill>
                  <a:srgbClr val="C00000"/>
                </a:solidFill>
                <a:latin typeface="HY견고딕" pitchFamily="18" charset="-127"/>
                <a:ea typeface="HY견고딕" pitchFamily="18" charset="-127"/>
              </a:rPr>
              <a:t>호숙기</a:t>
            </a:r>
            <a:r>
              <a:rPr lang="en-US" altLang="ko-KR" dirty="0">
                <a:solidFill>
                  <a:srgbClr val="C00000"/>
                </a:solidFill>
                <a:latin typeface="HY견고딕" pitchFamily="18" charset="-127"/>
                <a:ea typeface="HY견고딕" pitchFamily="18" charset="-127"/>
              </a:rPr>
              <a:t>~</a:t>
            </a:r>
            <a:r>
              <a:rPr lang="ko-KR" altLang="en-US" dirty="0">
                <a:solidFill>
                  <a:srgbClr val="C00000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dirty="0" err="1">
                <a:solidFill>
                  <a:srgbClr val="C00000"/>
                </a:solidFill>
                <a:latin typeface="HY견고딕" pitchFamily="18" charset="-127"/>
                <a:ea typeface="HY견고딕" pitchFamily="18" charset="-127"/>
              </a:rPr>
              <a:t>황숙기</a:t>
            </a:r>
            <a:r>
              <a:rPr lang="ko-KR" altLang="en-US" dirty="0">
                <a:solidFill>
                  <a:srgbClr val="C00000"/>
                </a:solidFill>
                <a:latin typeface="HY견고딕" pitchFamily="18" charset="-127"/>
                <a:ea typeface="HY견고딕" pitchFamily="18" charset="-127"/>
              </a:rPr>
              <a:t> 사이</a:t>
            </a:r>
          </a:p>
          <a:p>
            <a:pPr>
              <a:lnSpc>
                <a:spcPct val="150000"/>
              </a:lnSpc>
            </a:pP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     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dirty="0" err="1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곤포사일리지로</a:t>
            </a:r>
            <a:r>
              <a:rPr lang="ko-KR" altLang="en-US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 이용할 경우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dirty="0" err="1">
                <a:latin typeface="HY견고딕" pitchFamily="18" charset="-127"/>
                <a:ea typeface="HY견고딕" pitchFamily="18" charset="-127"/>
              </a:rPr>
              <a:t>황숙기에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수확하면 알곡이 많이 </a:t>
            </a:r>
          </a:p>
          <a:p>
            <a:pPr>
              <a:lnSpc>
                <a:spcPct val="150000"/>
              </a:lnSpc>
            </a:pP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        떨어져 사료가치가 낮아지게 되므로 </a:t>
            </a:r>
            <a:r>
              <a:rPr lang="ko-KR" altLang="en-US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수확시기를 다소 당기는 것이 </a:t>
            </a:r>
          </a:p>
          <a:p>
            <a:pPr>
              <a:lnSpc>
                <a:spcPct val="150000"/>
              </a:lnSpc>
            </a:pPr>
            <a:r>
              <a:rPr lang="ko-KR" altLang="en-US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         바람직함 </a:t>
            </a:r>
          </a:p>
        </p:txBody>
      </p:sp>
      <p:grpSp>
        <p:nvGrpSpPr>
          <p:cNvPr id="4" name="그룹 40"/>
          <p:cNvGrpSpPr/>
          <p:nvPr/>
        </p:nvGrpSpPr>
        <p:grpSpPr>
          <a:xfrm>
            <a:off x="2771800" y="260648"/>
            <a:ext cx="3384376" cy="603852"/>
            <a:chOff x="0" y="691"/>
            <a:chExt cx="8674436" cy="60385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</p:grpSpPr>
        <p:sp>
          <p:nvSpPr>
            <p:cNvPr id="5" name="모서리가 둥근 직사각형 4"/>
            <p:cNvSpPr/>
            <p:nvPr/>
          </p:nvSpPr>
          <p:spPr>
            <a:xfrm>
              <a:off x="0" y="691"/>
              <a:ext cx="8674436" cy="603852"/>
            </a:xfrm>
            <a:prstGeom prst="roundRect">
              <a:avLst/>
            </a:prstGeom>
            <a:gradFill flip="none" rotWithShape="1">
              <a:gsLst>
                <a:gs pos="0">
                  <a:srgbClr val="4324FC">
                    <a:shade val="30000"/>
                    <a:satMod val="115000"/>
                  </a:srgbClr>
                </a:gs>
                <a:gs pos="50000">
                  <a:srgbClr val="4324FC">
                    <a:shade val="67500"/>
                    <a:satMod val="115000"/>
                  </a:srgbClr>
                </a:gs>
                <a:gs pos="100000">
                  <a:srgbClr val="4324FC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sp3d prstMaterial="dkEdge">
              <a:bevelT w="8200" h="38100"/>
            </a:sp3d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모서리가 둥근 직사각형 4"/>
            <p:cNvSpPr/>
            <p:nvPr/>
          </p:nvSpPr>
          <p:spPr>
            <a:xfrm>
              <a:off x="29477" y="30169"/>
              <a:ext cx="8644959" cy="54489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lIns="121920" tIns="121920" rIns="121920" bIns="121920" spcCol="1270" anchor="ctr"/>
            <a:lstStyle/>
            <a:p>
              <a:pPr algn="ctr" defTabSz="14224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ko-KR" altLang="en-US" dirty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sp>
        <p:nvSpPr>
          <p:cNvPr id="7" name="직사각형 6"/>
          <p:cNvSpPr/>
          <p:nvPr/>
        </p:nvSpPr>
        <p:spPr>
          <a:xfrm>
            <a:off x="3336808" y="313492"/>
            <a:ext cx="24593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800" dirty="0" err="1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청보리의</a:t>
            </a:r>
            <a:r>
              <a:rPr lang="ko-KR" altLang="en-US" sz="2800" dirty="0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 이용</a:t>
            </a:r>
            <a:endParaRPr lang="ko-KR" altLang="en-US" sz="2800" dirty="0">
              <a:solidFill>
                <a:srgbClr val="FFFF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그림 1" descr="STA7439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그룹 11"/>
          <p:cNvGrpSpPr/>
          <p:nvPr/>
        </p:nvGrpSpPr>
        <p:grpSpPr>
          <a:xfrm>
            <a:off x="323528" y="332656"/>
            <a:ext cx="2736304" cy="1127752"/>
            <a:chOff x="0" y="691"/>
            <a:chExt cx="8674436" cy="60385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</p:grpSpPr>
        <p:sp>
          <p:nvSpPr>
            <p:cNvPr id="6" name="모서리가 둥근 직사각형 5"/>
            <p:cNvSpPr/>
            <p:nvPr/>
          </p:nvSpPr>
          <p:spPr>
            <a:xfrm>
              <a:off x="0" y="691"/>
              <a:ext cx="8674436" cy="603852"/>
            </a:xfrm>
            <a:prstGeom prst="roundRect">
              <a:avLst/>
            </a:prstGeom>
            <a:gradFill flip="none" rotWithShape="1">
              <a:gsLst>
                <a:gs pos="0">
                  <a:srgbClr val="4324FC">
                    <a:shade val="30000"/>
                    <a:satMod val="115000"/>
                  </a:srgbClr>
                </a:gs>
                <a:gs pos="50000">
                  <a:srgbClr val="4324FC">
                    <a:shade val="67500"/>
                    <a:satMod val="115000"/>
                  </a:srgbClr>
                </a:gs>
                <a:gs pos="100000">
                  <a:srgbClr val="4324FC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sp3d prstMaterial="dkEdge">
              <a:bevelT w="8200" h="38100"/>
            </a:sp3d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모서리가 둥근 직사각형 4"/>
            <p:cNvSpPr/>
            <p:nvPr/>
          </p:nvSpPr>
          <p:spPr>
            <a:xfrm>
              <a:off x="29479" y="691"/>
              <a:ext cx="8615481" cy="54489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lIns="121920" tIns="121920" rIns="121920" bIns="121920" spcCol="1270" anchor="ctr"/>
            <a:lstStyle/>
            <a:p>
              <a:pPr algn="ctr">
                <a:defRPr/>
              </a:pPr>
              <a:r>
                <a:rPr lang="ko-KR" altLang="en-US" sz="3200" dirty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호  밀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4"/>
          <p:cNvSpPr>
            <a:spLocks noChangeArrowheads="1"/>
          </p:cNvSpPr>
          <p:nvPr/>
        </p:nvSpPr>
        <p:spPr bwMode="auto">
          <a:xfrm>
            <a:off x="250825" y="1562323"/>
            <a:ext cx="8642350" cy="4098925"/>
          </a:xfrm>
          <a:prstGeom prst="rect">
            <a:avLst/>
          </a:prstGeom>
          <a:noFill/>
          <a:ln w="38100">
            <a:solidFill>
              <a:srgbClr val="00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b="1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>
                <a:latin typeface="Arial" pitchFamily="34" charset="0"/>
                <a:ea typeface="HY견고딕" pitchFamily="18" charset="-127"/>
              </a:rPr>
              <a:t> </a:t>
            </a:r>
            <a:r>
              <a:rPr lang="en-US" altLang="ko-KR">
                <a:latin typeface="HY견고딕" pitchFamily="18" charset="-127"/>
                <a:ea typeface="HY견고딕" pitchFamily="18" charset="-127"/>
              </a:rPr>
              <a:t> ○</a:t>
            </a:r>
            <a:r>
              <a:rPr lang="en-US" altLang="ko-KR">
                <a:solidFill>
                  <a:srgbClr val="FFCC00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>
                <a:latin typeface="HY견고딕" pitchFamily="18" charset="-127"/>
                <a:ea typeface="HY견고딕" pitchFamily="18" charset="-127"/>
              </a:rPr>
              <a:t>호밀은 발아에 필요한 최저온도가 </a:t>
            </a:r>
            <a:r>
              <a:rPr lang="en-US" altLang="ko-KR">
                <a:latin typeface="HY견고딕" pitchFamily="18" charset="-127"/>
                <a:ea typeface="HY견고딕" pitchFamily="18" charset="-127"/>
              </a:rPr>
              <a:t>1~2℃</a:t>
            </a:r>
            <a:r>
              <a:rPr lang="ko-KR" altLang="en-US">
                <a:latin typeface="HY견고딕" pitchFamily="18" charset="-127"/>
                <a:ea typeface="HY견고딕" pitchFamily="18" charset="-127"/>
              </a:rPr>
              <a:t>이므로 </a:t>
            </a:r>
          </a:p>
          <a:p>
            <a:pPr>
              <a:lnSpc>
                <a:spcPct val="130000"/>
              </a:lnSpc>
            </a:pPr>
            <a:r>
              <a:rPr lang="ko-KR" altLang="en-US">
                <a:latin typeface="HY견고딕" pitchFamily="18" charset="-127"/>
                <a:ea typeface="HY견고딕" pitchFamily="18" charset="-127"/>
              </a:rPr>
              <a:t>                                   </a:t>
            </a:r>
            <a:r>
              <a:rPr lang="ko-KR" altLang="en-US">
                <a:solidFill>
                  <a:srgbClr val="000099"/>
                </a:solidFill>
                <a:latin typeface="HY견고딕" pitchFamily="18" charset="-127"/>
                <a:ea typeface="HY견고딕" pitchFamily="18" charset="-127"/>
              </a:rPr>
              <a:t>가을 늦게 파종가능이</a:t>
            </a:r>
            <a:r>
              <a:rPr lang="ko-KR" altLang="en-US">
                <a:solidFill>
                  <a:srgbClr val="FFCC00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내한성이 강한 것이 장점</a:t>
            </a:r>
          </a:p>
          <a:p>
            <a:pPr>
              <a:lnSpc>
                <a:spcPct val="130000"/>
              </a:lnSpc>
            </a:pPr>
            <a:r>
              <a:rPr lang="ko-KR" altLang="en-US">
                <a:latin typeface="HY견고딕" pitchFamily="18" charset="-127"/>
                <a:ea typeface="HY견고딕" pitchFamily="18" charset="-127"/>
              </a:rPr>
              <a:t>  ○</a:t>
            </a:r>
            <a:r>
              <a:rPr lang="ko-KR" altLang="en-US">
                <a:solidFill>
                  <a:srgbClr val="FFCC00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>
                <a:latin typeface="HY견고딕" pitchFamily="18" charset="-127"/>
                <a:ea typeface="HY견고딕" pitchFamily="18" charset="-127"/>
              </a:rPr>
              <a:t>심근성이므로 가뭄과 척박한 토양에서도 재배가 가능하나</a:t>
            </a:r>
          </a:p>
          <a:p>
            <a:pPr>
              <a:lnSpc>
                <a:spcPct val="130000"/>
              </a:lnSpc>
            </a:pPr>
            <a:r>
              <a:rPr lang="ko-KR" altLang="en-US">
                <a:latin typeface="HY견고딕" pitchFamily="18" charset="-127"/>
                <a:ea typeface="HY견고딕" pitchFamily="18" charset="-127"/>
              </a:rPr>
              <a:t>        </a:t>
            </a:r>
            <a:r>
              <a:rPr lang="ko-KR" altLang="en-US">
                <a:solidFill>
                  <a:srgbClr val="FFCC00"/>
                </a:solidFill>
                <a:latin typeface="HY견고딕" pitchFamily="18" charset="-127"/>
                <a:ea typeface="HY견고딕" pitchFamily="18" charset="-127"/>
              </a:rPr>
              <a:t>                                              </a:t>
            </a:r>
            <a:r>
              <a:rPr lang="ko-KR" altLang="en-US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사료의 품질은 낮은 것이 단점임</a:t>
            </a:r>
            <a:r>
              <a:rPr lang="ko-KR" altLang="en-US">
                <a:latin typeface="HY견고딕" pitchFamily="18" charset="-127"/>
                <a:ea typeface="HY견고딕" pitchFamily="18" charset="-127"/>
              </a:rPr>
              <a:t> </a:t>
            </a:r>
          </a:p>
          <a:p>
            <a:pPr>
              <a:lnSpc>
                <a:spcPct val="130000"/>
              </a:lnSpc>
            </a:pPr>
            <a:r>
              <a:rPr lang="ko-KR" altLang="en-US">
                <a:latin typeface="HY견고딕" pitchFamily="18" charset="-127"/>
                <a:ea typeface="HY견고딕" pitchFamily="18" charset="-127"/>
              </a:rPr>
              <a:t>  ○ 호밀은 생육초기에 빨리 자라는 특성을 갖고 있어 </a:t>
            </a:r>
          </a:p>
          <a:p>
            <a:pPr>
              <a:lnSpc>
                <a:spcPct val="130000"/>
              </a:lnSpc>
            </a:pPr>
            <a:r>
              <a:rPr lang="ko-KR" altLang="en-US">
                <a:latin typeface="HY견고딕" pitchFamily="18" charset="-127"/>
                <a:ea typeface="HY견고딕" pitchFamily="18" charset="-127"/>
              </a:rPr>
              <a:t>                                                      </a:t>
            </a:r>
            <a:r>
              <a:rPr lang="ko-KR" altLang="en-US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봄에 조기수확 이용이 가능</a:t>
            </a:r>
          </a:p>
          <a:p>
            <a:pPr>
              <a:lnSpc>
                <a:spcPct val="130000"/>
              </a:lnSpc>
            </a:pPr>
            <a:r>
              <a:rPr lang="ko-KR" altLang="en-US">
                <a:latin typeface="HY견고딕" pitchFamily="18" charset="-127"/>
                <a:ea typeface="HY견고딕" pitchFamily="18" charset="-127"/>
              </a:rPr>
              <a:t>  ○ 방목</a:t>
            </a:r>
            <a:r>
              <a:rPr lang="en-US" altLang="ko-KR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>
                <a:latin typeface="HY견고딕" pitchFamily="18" charset="-127"/>
                <a:ea typeface="HY견고딕" pitchFamily="18" charset="-127"/>
              </a:rPr>
              <a:t>청예</a:t>
            </a:r>
            <a:r>
              <a:rPr lang="en-US" altLang="ko-KR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>
                <a:latin typeface="HY견고딕" pitchFamily="18" charset="-127"/>
                <a:ea typeface="HY견고딕" pitchFamily="18" charset="-127"/>
              </a:rPr>
              <a:t>건초</a:t>
            </a:r>
            <a:r>
              <a:rPr lang="en-US" altLang="ko-KR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>
                <a:latin typeface="HY견고딕" pitchFamily="18" charset="-127"/>
                <a:ea typeface="HY견고딕" pitchFamily="18" charset="-127"/>
              </a:rPr>
              <a:t>사일리지 및 원형곤포사일리지 등 다방면으로 이용</a:t>
            </a:r>
          </a:p>
          <a:p>
            <a:pPr>
              <a:lnSpc>
                <a:spcPct val="130000"/>
              </a:lnSpc>
            </a:pPr>
            <a:r>
              <a:rPr lang="ko-KR" altLang="en-US">
                <a:latin typeface="HY견고딕" pitchFamily="18" charset="-127"/>
                <a:ea typeface="HY견고딕" pitchFamily="18" charset="-127"/>
              </a:rPr>
              <a:t>      할 수 있는 사료작물임</a:t>
            </a:r>
          </a:p>
          <a:p>
            <a:pPr>
              <a:lnSpc>
                <a:spcPct val="130000"/>
              </a:lnSpc>
            </a:pPr>
            <a:r>
              <a:rPr lang="ko-KR" altLang="en-US">
                <a:latin typeface="HY견고딕" pitchFamily="18" charset="-127"/>
                <a:ea typeface="HY견고딕" pitchFamily="18" charset="-127"/>
              </a:rPr>
              <a:t>  ○ 호밀은 키가 커 도복이 우려되며 </a:t>
            </a:r>
          </a:p>
          <a:p>
            <a:pPr>
              <a:lnSpc>
                <a:spcPct val="130000"/>
              </a:lnSpc>
            </a:pPr>
            <a:r>
              <a:rPr lang="ko-KR" altLang="en-US">
                <a:latin typeface="HY견고딕" pitchFamily="18" charset="-127"/>
                <a:ea typeface="HY견고딕" pitchFamily="18" charset="-127"/>
              </a:rPr>
              <a:t>                                                    </a:t>
            </a:r>
            <a:r>
              <a:rPr lang="ko-KR" altLang="en-US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출수 이후 사료가치 감소 폭이 큼</a:t>
            </a:r>
            <a:r>
              <a:rPr lang="ko-KR" altLang="en-US">
                <a:latin typeface="HY견고딕" pitchFamily="18" charset="-127"/>
                <a:ea typeface="HY견고딕" pitchFamily="18" charset="-127"/>
              </a:rPr>
              <a:t> </a:t>
            </a:r>
          </a:p>
        </p:txBody>
      </p:sp>
      <p:sp>
        <p:nvSpPr>
          <p:cNvPr id="94211" name="Rectangle 6"/>
          <p:cNvSpPr>
            <a:spLocks noChangeArrowheads="1"/>
          </p:cNvSpPr>
          <p:nvPr/>
        </p:nvSpPr>
        <p:spPr bwMode="auto">
          <a:xfrm>
            <a:off x="2268538" y="404813"/>
            <a:ext cx="4127500" cy="519112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800" b="1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2800" b="1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호밀 </a:t>
            </a:r>
            <a:r>
              <a:rPr lang="en-US" altLang="ko-KR" sz="2800" b="1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(Rye)</a:t>
            </a:r>
            <a:r>
              <a:rPr lang="ko-KR" altLang="en-US" sz="2800" b="1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의 주요 특성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4"/>
          <p:cNvSpPr>
            <a:spLocks noChangeArrowheads="1"/>
          </p:cNvSpPr>
          <p:nvPr/>
        </p:nvSpPr>
        <p:spPr bwMode="auto">
          <a:xfrm>
            <a:off x="395536" y="1730474"/>
            <a:ext cx="8569325" cy="3714750"/>
          </a:xfrm>
          <a:prstGeom prst="rect">
            <a:avLst/>
          </a:prstGeom>
          <a:noFill/>
          <a:ln w="28575">
            <a:solidFill>
              <a:srgbClr val="00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>
                <a:latin typeface="Times New Roman" pitchFamily="18" charset="0"/>
                <a:ea typeface="HY견고딕" pitchFamily="18" charset="-127"/>
              </a:rPr>
              <a:t> </a:t>
            </a:r>
            <a:r>
              <a:rPr lang="en-US" altLang="ko-KR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>
                <a:latin typeface="Times New Roman" pitchFamily="18" charset="0"/>
                <a:ea typeface="HY견고딕" pitchFamily="18" charset="-127"/>
              </a:rPr>
              <a:t> </a:t>
            </a:r>
            <a:r>
              <a:rPr lang="ko-KR" altLang="en-US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 ○  국내 품종</a:t>
            </a:r>
          </a:p>
          <a:p>
            <a:pPr>
              <a:lnSpc>
                <a:spcPct val="150000"/>
              </a:lnSpc>
            </a:pPr>
            <a:r>
              <a:rPr lang="ko-KR" altLang="en-US">
                <a:latin typeface="HY견고딕" pitchFamily="18" charset="-127"/>
                <a:ea typeface="HY견고딕" pitchFamily="18" charset="-127"/>
              </a:rPr>
              <a:t>       </a:t>
            </a:r>
            <a:r>
              <a:rPr lang="en-US" altLang="ko-KR"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>
                <a:latin typeface="HY견고딕" pitchFamily="18" charset="-127"/>
                <a:ea typeface="HY견고딕" pitchFamily="18" charset="-127"/>
              </a:rPr>
              <a:t>팔당호밀</a:t>
            </a:r>
            <a:r>
              <a:rPr lang="en-US" altLang="ko-KR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>
                <a:latin typeface="HY견고딕" pitchFamily="18" charset="-127"/>
                <a:ea typeface="HY견고딕" pitchFamily="18" charset="-127"/>
              </a:rPr>
              <a:t>춘추호밀</a:t>
            </a:r>
            <a:r>
              <a:rPr lang="en-US" altLang="ko-KR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>
                <a:latin typeface="HY견고딕" pitchFamily="18" charset="-127"/>
                <a:ea typeface="HY견고딕" pitchFamily="18" charset="-127"/>
              </a:rPr>
              <a:t>금산재래</a:t>
            </a:r>
            <a:r>
              <a:rPr lang="en-US" altLang="ko-KR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>
                <a:latin typeface="HY견고딕" pitchFamily="18" charset="-127"/>
                <a:ea typeface="HY견고딕" pitchFamily="18" charset="-127"/>
              </a:rPr>
              <a:t>진안재래</a:t>
            </a:r>
            <a:r>
              <a:rPr lang="en-US" altLang="ko-KR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>
                <a:latin typeface="HY견고딕" pitchFamily="18" charset="-127"/>
                <a:ea typeface="HY견고딕" pitchFamily="18" charset="-127"/>
              </a:rPr>
              <a:t>신기호밀</a:t>
            </a:r>
            <a:r>
              <a:rPr lang="en-US" altLang="ko-KR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>
                <a:latin typeface="HY견고딕" pitchFamily="18" charset="-127"/>
                <a:ea typeface="HY견고딕" pitchFamily="18" charset="-127"/>
              </a:rPr>
              <a:t>호밀</a:t>
            </a:r>
            <a:r>
              <a:rPr lang="en-US" altLang="ko-KR">
                <a:latin typeface="HY견고딕" pitchFamily="18" charset="-127"/>
                <a:ea typeface="HY견고딕" pitchFamily="18" charset="-127"/>
              </a:rPr>
              <a:t>22</a:t>
            </a:r>
            <a:r>
              <a:rPr lang="ko-KR" altLang="en-US">
                <a:latin typeface="HY견고딕" pitchFamily="18" charset="-127"/>
                <a:ea typeface="HY견고딕" pitchFamily="18" charset="-127"/>
              </a:rPr>
              <a:t>호 </a:t>
            </a:r>
          </a:p>
          <a:p>
            <a:pPr>
              <a:lnSpc>
                <a:spcPct val="150000"/>
              </a:lnSpc>
            </a:pPr>
            <a:r>
              <a:rPr lang="ko-KR" altLang="en-US">
                <a:latin typeface="HY견고딕" pitchFamily="18" charset="-127"/>
                <a:ea typeface="HY견고딕" pitchFamily="18" charset="-127"/>
              </a:rPr>
              <a:t>       </a:t>
            </a:r>
            <a:r>
              <a:rPr lang="en-US" altLang="ko-KR"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최근 육성품종 </a:t>
            </a:r>
            <a:r>
              <a:rPr lang="en-US" altLang="ko-KR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:  </a:t>
            </a:r>
            <a:r>
              <a:rPr lang="ko-KR" altLang="en-US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곡우</a:t>
            </a:r>
            <a:r>
              <a:rPr lang="en-US" altLang="ko-KR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다그린</a:t>
            </a:r>
            <a:r>
              <a:rPr lang="en-US" altLang="ko-KR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이그린</a:t>
            </a:r>
            <a:r>
              <a:rPr lang="en-US" altLang="ko-KR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(Egreen)</a:t>
            </a:r>
            <a:r>
              <a:rPr lang="en-US" altLang="ko-KR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>
                <a:latin typeface="HY견고딕" pitchFamily="18" charset="-127"/>
                <a:ea typeface="HY견고딕" pitchFamily="18" charset="-127"/>
              </a:rPr>
              <a:t>등</a:t>
            </a:r>
            <a:endParaRPr lang="en-US" altLang="ko-KR"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>
                <a:latin typeface="HY견고딕" pitchFamily="18" charset="-127"/>
                <a:ea typeface="HY견고딕" pitchFamily="18" charset="-127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ko-KR" altLang="en-US">
                <a:latin typeface="HY견고딕" pitchFamily="18" charset="-127"/>
                <a:ea typeface="HY견고딕" pitchFamily="18" charset="-127"/>
              </a:rPr>
              <a:t>    </a:t>
            </a:r>
            <a:r>
              <a:rPr lang="ko-KR" altLang="en-US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○  도입 품종</a:t>
            </a:r>
          </a:p>
          <a:p>
            <a:pPr>
              <a:lnSpc>
                <a:spcPct val="150000"/>
              </a:lnSpc>
            </a:pPr>
            <a:r>
              <a:rPr lang="ko-KR" altLang="en-US">
                <a:latin typeface="HY견고딕" pitchFamily="18" charset="-127"/>
                <a:ea typeface="HY견고딕" pitchFamily="18" charset="-127"/>
              </a:rPr>
              <a:t>       </a:t>
            </a:r>
            <a:r>
              <a:rPr lang="en-US" altLang="ko-KR">
                <a:latin typeface="HY견고딕" pitchFamily="18" charset="-127"/>
                <a:ea typeface="HY견고딕" pitchFamily="18" charset="-127"/>
              </a:rPr>
              <a:t>-</a:t>
            </a:r>
            <a:r>
              <a:rPr lang="en-US" altLang="ko-KR">
                <a:latin typeface="Arial" pitchFamily="34" charset="0"/>
                <a:ea typeface="HY견고딕" pitchFamily="18" charset="-127"/>
              </a:rPr>
              <a:t> </a:t>
            </a:r>
            <a:r>
              <a:rPr lang="en-US" altLang="ko-KR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Koolgrazer, Elbon</a:t>
            </a:r>
            <a:r>
              <a:rPr lang="en-US" altLang="ko-KR">
                <a:latin typeface="HY견고딕" pitchFamily="18" charset="-127"/>
                <a:ea typeface="HY견고딕" pitchFamily="18" charset="-127"/>
              </a:rPr>
              <a:t>, Vita-graze, Athens-abruzzi,</a:t>
            </a:r>
          </a:p>
          <a:p>
            <a:pPr>
              <a:lnSpc>
                <a:spcPct val="150000"/>
              </a:lnSpc>
            </a:pPr>
            <a:r>
              <a:rPr lang="en-US" altLang="ko-KR">
                <a:latin typeface="HY견고딕" pitchFamily="18" charset="-127"/>
                <a:ea typeface="HY견고딕" pitchFamily="18" charset="-127"/>
              </a:rPr>
              <a:t>          Wrens-abruzzi, Maton, Wintermore, Wintergrazer 70,</a:t>
            </a:r>
          </a:p>
          <a:p>
            <a:pPr>
              <a:lnSpc>
                <a:spcPct val="150000"/>
              </a:lnSpc>
            </a:pPr>
            <a:r>
              <a:rPr lang="en-US" altLang="ko-KR">
                <a:latin typeface="HY견고딕" pitchFamily="18" charset="-127"/>
                <a:ea typeface="HY견고딕" pitchFamily="18" charset="-127"/>
              </a:rPr>
              <a:t>          Luchs, </a:t>
            </a:r>
            <a:r>
              <a:rPr lang="en-US" altLang="ko-KR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Danco</a:t>
            </a:r>
            <a:r>
              <a:rPr lang="en-US" altLang="ko-KR">
                <a:latin typeface="HY견고딕" pitchFamily="18" charset="-127"/>
                <a:ea typeface="HY견고딕" pitchFamily="18" charset="-127"/>
              </a:rPr>
              <a:t>, Musketeer </a:t>
            </a:r>
            <a:r>
              <a:rPr lang="ko-KR" altLang="en-US">
                <a:latin typeface="HY견고딕" pitchFamily="18" charset="-127"/>
                <a:ea typeface="HY견고딕" pitchFamily="18" charset="-127"/>
              </a:rPr>
              <a:t>등 </a:t>
            </a:r>
            <a:r>
              <a:rPr lang="en-US" altLang="ko-KR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26</a:t>
            </a:r>
            <a:r>
              <a:rPr lang="ko-KR" altLang="en-US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품종</a:t>
            </a:r>
            <a:r>
              <a:rPr lang="ko-KR" altLang="en-US">
                <a:latin typeface="HY견고딕" pitchFamily="18" charset="-127"/>
                <a:ea typeface="HY견고딕" pitchFamily="18" charset="-127"/>
              </a:rPr>
              <a:t> </a:t>
            </a:r>
          </a:p>
        </p:txBody>
      </p:sp>
      <p:sp>
        <p:nvSpPr>
          <p:cNvPr id="95235" name="Rectangle 5"/>
          <p:cNvSpPr>
            <a:spLocks noChangeArrowheads="1"/>
          </p:cNvSpPr>
          <p:nvPr/>
        </p:nvSpPr>
        <p:spPr bwMode="auto">
          <a:xfrm>
            <a:off x="2268538" y="260350"/>
            <a:ext cx="3678237" cy="733425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800" b="1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호밀의 품종육성 현황</a:t>
            </a:r>
            <a:r>
              <a:rPr lang="ko-KR" altLang="en-US" sz="280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5"/>
          <p:cNvSpPr>
            <a:spLocks noChangeArrowheads="1"/>
          </p:cNvSpPr>
          <p:nvPr/>
        </p:nvSpPr>
        <p:spPr bwMode="auto">
          <a:xfrm>
            <a:off x="646113" y="4508500"/>
            <a:ext cx="7850187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2800" dirty="0">
                <a:latin typeface="Arial" pitchFamily="34" charset="0"/>
                <a:ea typeface="HY헤드라인M" pitchFamily="18" charset="-127"/>
              </a:rPr>
              <a:t>“</a:t>
            </a:r>
            <a:r>
              <a:rPr lang="ko-KR" altLang="en-US" sz="2800" dirty="0">
                <a:latin typeface="HY헤드라인M" pitchFamily="18" charset="-127"/>
                <a:ea typeface="HY헤드라인M" pitchFamily="18" charset="-127"/>
              </a:rPr>
              <a:t>따라서 반추동물이 조사료를 필요로 하는 것은 </a:t>
            </a:r>
          </a:p>
          <a:p>
            <a:pPr algn="ctr">
              <a:lnSpc>
                <a:spcPct val="130000"/>
              </a:lnSpc>
            </a:pPr>
            <a:r>
              <a:rPr lang="ko-KR" altLang="en-US" sz="2800" dirty="0">
                <a:solidFill>
                  <a:srgbClr val="000099"/>
                </a:solidFill>
                <a:latin typeface="HY헤드라인M" pitchFamily="18" charset="-127"/>
                <a:ea typeface="HY헤드라인M" pitchFamily="18" charset="-127"/>
              </a:rPr>
              <a:t>소화관내 조사료를 소화하여</a:t>
            </a:r>
          </a:p>
          <a:p>
            <a:pPr algn="ctr">
              <a:lnSpc>
                <a:spcPct val="130000"/>
              </a:lnSpc>
            </a:pPr>
            <a:r>
              <a:rPr lang="ko-KR" altLang="en-US" sz="2800" dirty="0">
                <a:solidFill>
                  <a:srgbClr val="000099"/>
                </a:solidFill>
                <a:latin typeface="HY헤드라인M" pitchFamily="18" charset="-127"/>
                <a:ea typeface="HY헤드라인M" pitchFamily="18" charset="-127"/>
              </a:rPr>
              <a:t>필요한 영양소를 공급받는데 있음 </a:t>
            </a:r>
            <a:r>
              <a:rPr lang="en-US" altLang="ko-KR" sz="2800" dirty="0">
                <a:solidFill>
                  <a:srgbClr val="000099"/>
                </a:solidFill>
                <a:latin typeface="HY헤드라인M" pitchFamily="18" charset="-127"/>
                <a:ea typeface="HY헤드라인M" pitchFamily="18" charset="-127"/>
              </a:rPr>
              <a:t>!</a:t>
            </a:r>
            <a:r>
              <a:rPr lang="en-US" altLang="ko-KR" sz="2800" dirty="0">
                <a:solidFill>
                  <a:srgbClr val="000099"/>
                </a:solidFill>
                <a:latin typeface="Arial" pitchFamily="34" charset="0"/>
                <a:ea typeface="HY헤드라인M" pitchFamily="18" charset="-127"/>
              </a:rPr>
              <a:t>”</a:t>
            </a:r>
            <a:endParaRPr lang="en-US" altLang="ko-KR" sz="2800" dirty="0">
              <a:solidFill>
                <a:srgbClr val="000099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5603" name="Rectangle 6"/>
          <p:cNvSpPr>
            <a:spLocks noChangeArrowheads="1"/>
          </p:cNvSpPr>
          <p:nvPr/>
        </p:nvSpPr>
        <p:spPr bwMode="auto">
          <a:xfrm>
            <a:off x="611188" y="1557338"/>
            <a:ext cx="6797675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en-US" altLang="ko-KR" sz="320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3200">
                <a:latin typeface="HY헤드라인M" pitchFamily="18" charset="-127"/>
                <a:ea typeface="HY헤드라인M" pitchFamily="18" charset="-127"/>
              </a:rPr>
              <a:t>원래 초식동물</a:t>
            </a:r>
          </a:p>
          <a:p>
            <a:pPr>
              <a:lnSpc>
                <a:spcPct val="120000"/>
              </a:lnSpc>
              <a:buClr>
                <a:srgbClr val="FF0000"/>
              </a:buClr>
              <a:buFont typeface="Wingdings" pitchFamily="2" charset="2"/>
              <a:buChar char="ü"/>
            </a:pPr>
            <a:r>
              <a:rPr lang="ko-KR" altLang="en-US" sz="3200">
                <a:latin typeface="HY헤드라인M" pitchFamily="18" charset="-127"/>
                <a:ea typeface="HY헤드라인M" pitchFamily="18" charset="-127"/>
              </a:rPr>
              <a:t> 풀을 채식함으로써 반추위를 발달</a:t>
            </a:r>
          </a:p>
        </p:txBody>
      </p:sp>
      <p:sp>
        <p:nvSpPr>
          <p:cNvPr id="25604" name="Rectangle 8"/>
          <p:cNvSpPr>
            <a:spLocks noChangeArrowheads="1"/>
          </p:cNvSpPr>
          <p:nvPr/>
        </p:nvSpPr>
        <p:spPr bwMode="auto">
          <a:xfrm>
            <a:off x="1547813" y="3138488"/>
            <a:ext cx="70262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3200" b="1">
                <a:latin typeface="HY헤드라인M" pitchFamily="18" charset="-127"/>
                <a:ea typeface="HY헤드라인M" pitchFamily="18" charset="-127"/>
              </a:rPr>
              <a:t>반추동물 특유의 소화생리작용을 획득</a:t>
            </a:r>
          </a:p>
        </p:txBody>
      </p:sp>
      <p:sp>
        <p:nvSpPr>
          <p:cNvPr id="25605" name="AutoShape 9"/>
          <p:cNvSpPr>
            <a:spLocks noChangeArrowheads="1"/>
          </p:cNvSpPr>
          <p:nvPr/>
        </p:nvSpPr>
        <p:spPr bwMode="auto">
          <a:xfrm>
            <a:off x="1042988" y="2708275"/>
            <a:ext cx="433387" cy="720725"/>
          </a:xfrm>
          <a:prstGeom prst="curvedRightArrow">
            <a:avLst>
              <a:gd name="adj1" fmla="val 33260"/>
              <a:gd name="adj2" fmla="val 6652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ko-KR" altLang="en-US"/>
          </a:p>
        </p:txBody>
      </p:sp>
      <p:grpSp>
        <p:nvGrpSpPr>
          <p:cNvPr id="2" name="그룹 3"/>
          <p:cNvGrpSpPr/>
          <p:nvPr/>
        </p:nvGrpSpPr>
        <p:grpSpPr>
          <a:xfrm>
            <a:off x="506076" y="304868"/>
            <a:ext cx="3633876" cy="603852"/>
            <a:chOff x="0" y="691"/>
            <a:chExt cx="8674436" cy="60385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</p:grpSpPr>
        <p:sp>
          <p:nvSpPr>
            <p:cNvPr id="8" name="모서리가 둥근 직사각형 7"/>
            <p:cNvSpPr/>
            <p:nvPr/>
          </p:nvSpPr>
          <p:spPr>
            <a:xfrm>
              <a:off x="0" y="691"/>
              <a:ext cx="8674436" cy="603852"/>
            </a:xfrm>
            <a:prstGeom prst="roundRect">
              <a:avLst/>
            </a:prstGeom>
            <a:gradFill flip="none" rotWithShape="1">
              <a:gsLst>
                <a:gs pos="0">
                  <a:srgbClr val="4324FC">
                    <a:shade val="30000"/>
                    <a:satMod val="115000"/>
                  </a:srgbClr>
                </a:gs>
                <a:gs pos="50000">
                  <a:srgbClr val="4324FC">
                    <a:shade val="67500"/>
                    <a:satMod val="115000"/>
                  </a:srgbClr>
                </a:gs>
                <a:gs pos="100000">
                  <a:srgbClr val="4324FC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sp3d prstMaterial="dkEdge">
              <a:bevelT w="8200" h="38100"/>
            </a:sp3d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모서리가 둥근 직사각형 4"/>
            <p:cNvSpPr/>
            <p:nvPr/>
          </p:nvSpPr>
          <p:spPr>
            <a:xfrm>
              <a:off x="29478" y="30169"/>
              <a:ext cx="8615480" cy="54489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lIns="121920" tIns="121920" rIns="121920" bIns="121920" spcCol="1270" anchor="ctr"/>
            <a:lstStyle/>
            <a:p>
              <a:pPr defTabSz="1422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ko-KR" altLang="en-US" sz="2800" b="1" dirty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반추동물이란 </a:t>
              </a:r>
              <a:r>
                <a:rPr lang="en-US" altLang="ko-KR" sz="2800" b="1" dirty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?</a:t>
              </a:r>
              <a:endParaRPr lang="ko-KR" altLang="en-US" b="1" dirty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4"/>
          <p:cNvSpPr>
            <a:spLocks noChangeArrowheads="1"/>
          </p:cNvSpPr>
          <p:nvPr/>
        </p:nvSpPr>
        <p:spPr bwMode="auto">
          <a:xfrm>
            <a:off x="144463" y="1498501"/>
            <a:ext cx="8820150" cy="4522787"/>
          </a:xfrm>
          <a:prstGeom prst="rect">
            <a:avLst/>
          </a:prstGeom>
          <a:noFill/>
          <a:ln w="38100">
            <a:solidFill>
              <a:srgbClr val="00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dirty="0">
                <a:latin typeface="Times New Roman" pitchFamily="18" charset="0"/>
                <a:ea typeface="HY견고딕" pitchFamily="18" charset="-127"/>
              </a:rPr>
              <a:t> </a:t>
            </a:r>
            <a:endParaRPr lang="en-US" altLang="ko-KR" dirty="0"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20000"/>
              </a:lnSpc>
            </a:pP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   </a:t>
            </a:r>
            <a:r>
              <a:rPr lang="en-US" altLang="ko-KR" dirty="0">
                <a:solidFill>
                  <a:srgbClr val="FFCC00"/>
                </a:solidFill>
                <a:latin typeface="Times New Roman" pitchFamily="18" charset="0"/>
                <a:ea typeface="HY견고딕" pitchFamily="18" charset="-127"/>
              </a:rPr>
              <a:t> </a:t>
            </a:r>
            <a:r>
              <a:rPr lang="en-US" altLang="ko-KR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○ </a:t>
            </a:r>
            <a:r>
              <a:rPr lang="ko-KR" altLang="en-US" dirty="0" err="1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파종적기</a:t>
            </a:r>
            <a:endParaRPr lang="ko-KR" altLang="en-US" dirty="0">
              <a:solidFill>
                <a:srgbClr val="0000CC"/>
              </a:solidFill>
              <a:latin typeface="HY헤드라인M" pitchFamily="18" charset="-127"/>
              <a:ea typeface="HY헤드라인M" pitchFamily="18" charset="-127"/>
            </a:endParaRPr>
          </a:p>
          <a:p>
            <a:pPr>
              <a:lnSpc>
                <a:spcPct val="120000"/>
              </a:lnSpc>
            </a:pPr>
            <a:r>
              <a:rPr lang="ko-KR" altLang="en-US" dirty="0">
                <a:latin typeface="HY헤드라인M" pitchFamily="18" charset="-127"/>
                <a:ea typeface="HY헤드라인M" pitchFamily="18" charset="-127"/>
              </a:rPr>
              <a:t>       </a:t>
            </a: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- </a:t>
            </a:r>
            <a:r>
              <a:rPr lang="ko-KR" altLang="en-US" dirty="0">
                <a:latin typeface="HY헤드라인M" pitchFamily="18" charset="-127"/>
                <a:ea typeface="HY헤드라인M" pitchFamily="18" charset="-127"/>
              </a:rPr>
              <a:t>북부지방 </a:t>
            </a: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:</a:t>
            </a:r>
            <a:r>
              <a:rPr lang="ko-KR" altLang="en-US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10</a:t>
            </a:r>
            <a:r>
              <a:rPr lang="ko-KR" altLang="en-US" dirty="0">
                <a:latin typeface="HY헤드라인M" pitchFamily="18" charset="-127"/>
                <a:ea typeface="HY헤드라인M" pitchFamily="18" charset="-127"/>
              </a:rPr>
              <a:t>월 상순</a:t>
            </a:r>
            <a:endParaRPr lang="en-US" altLang="ko-KR" dirty="0">
              <a:latin typeface="HY헤드라인M" pitchFamily="18" charset="-127"/>
              <a:ea typeface="HY헤드라인M" pitchFamily="18" charset="-127"/>
            </a:endParaRPr>
          </a:p>
          <a:p>
            <a:pPr>
              <a:lnSpc>
                <a:spcPct val="120000"/>
              </a:lnSpc>
            </a:pP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       - </a:t>
            </a:r>
            <a:r>
              <a:rPr lang="ko-KR" altLang="en-US" dirty="0">
                <a:latin typeface="HY헤드라인M" pitchFamily="18" charset="-127"/>
                <a:ea typeface="HY헤드라인M" pitchFamily="18" charset="-127"/>
              </a:rPr>
              <a:t>중부지방 </a:t>
            </a: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: 10</a:t>
            </a:r>
            <a:r>
              <a:rPr lang="ko-KR" altLang="en-US" dirty="0">
                <a:latin typeface="HY헤드라인M" pitchFamily="18" charset="-127"/>
                <a:ea typeface="HY헤드라인M" pitchFamily="18" charset="-127"/>
              </a:rPr>
              <a:t>월 중순</a:t>
            </a:r>
            <a:endParaRPr lang="en-US" altLang="ko-KR" dirty="0">
              <a:latin typeface="HY헤드라인M" pitchFamily="18" charset="-127"/>
              <a:ea typeface="HY헤드라인M" pitchFamily="18" charset="-127"/>
            </a:endParaRPr>
          </a:p>
          <a:p>
            <a:pPr>
              <a:lnSpc>
                <a:spcPct val="120000"/>
              </a:lnSpc>
            </a:pP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       - </a:t>
            </a:r>
            <a:r>
              <a:rPr lang="ko-KR" altLang="en-US" dirty="0">
                <a:latin typeface="HY헤드라인M" pitchFamily="18" charset="-127"/>
                <a:ea typeface="HY헤드라인M" pitchFamily="18" charset="-127"/>
              </a:rPr>
              <a:t>남부지방 </a:t>
            </a: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: 10</a:t>
            </a:r>
            <a:r>
              <a:rPr lang="ko-KR" altLang="en-US" dirty="0">
                <a:latin typeface="HY헤드라인M" pitchFamily="18" charset="-127"/>
                <a:ea typeface="HY헤드라인M" pitchFamily="18" charset="-127"/>
              </a:rPr>
              <a:t>월 하순</a:t>
            </a:r>
            <a:endParaRPr lang="en-US" altLang="ko-KR" dirty="0">
              <a:latin typeface="HY헤드라인M" pitchFamily="18" charset="-127"/>
              <a:ea typeface="HY헤드라인M" pitchFamily="18" charset="-127"/>
            </a:endParaRPr>
          </a:p>
          <a:p>
            <a:pPr>
              <a:lnSpc>
                <a:spcPct val="120000"/>
              </a:lnSpc>
            </a:pPr>
            <a:endParaRPr lang="ko-KR" altLang="en-US" dirty="0"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20000"/>
              </a:lnSpc>
            </a:pP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   </a:t>
            </a:r>
            <a:r>
              <a:rPr lang="en-US" altLang="ko-KR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○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월동사료작물 중에서 가장 늦게까지 파종할 수 있는 작물</a:t>
            </a:r>
            <a:endParaRPr lang="en-US" altLang="ko-KR" dirty="0">
              <a:solidFill>
                <a:srgbClr val="0000CC"/>
              </a:solidFill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20000"/>
              </a:lnSpc>
            </a:pP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       </a:t>
            </a:r>
            <a:r>
              <a:rPr lang="ko-KR" altLang="en-US" dirty="0" err="1">
                <a:latin typeface="HY견고딕" pitchFamily="18" charset="-127"/>
                <a:ea typeface="HY견고딕" pitchFamily="18" charset="-127"/>
              </a:rPr>
              <a:t>파종량을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증량하는 것이 좋음</a:t>
            </a:r>
          </a:p>
          <a:p>
            <a:pPr>
              <a:lnSpc>
                <a:spcPct val="120000"/>
              </a:lnSpc>
            </a:pP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 </a:t>
            </a:r>
            <a:r>
              <a:rPr lang="ko-KR" altLang="en-US" dirty="0">
                <a:latin typeface="Arial" pitchFamily="34" charset="0"/>
                <a:ea typeface="HY견고딕" pitchFamily="18" charset="-127"/>
              </a:rPr>
              <a:t> 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○ 파종방법 </a:t>
            </a:r>
            <a:r>
              <a:rPr lang="en-US" altLang="ko-KR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: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 20cm </a:t>
            </a:r>
            <a:r>
              <a:rPr lang="ko-KR" altLang="en-US" dirty="0" err="1">
                <a:latin typeface="HY견고딕" pitchFamily="18" charset="-127"/>
                <a:ea typeface="HY견고딕" pitchFamily="18" charset="-127"/>
              </a:rPr>
              <a:t>조파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또는 </a:t>
            </a:r>
            <a:r>
              <a:rPr lang="ko-KR" altLang="en-US" dirty="0" err="1">
                <a:latin typeface="HY견고딕" pitchFamily="18" charset="-127"/>
                <a:ea typeface="HY견고딕" pitchFamily="18" charset="-127"/>
              </a:rPr>
              <a:t>흩어뿌림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20000"/>
              </a:lnSpc>
            </a:pP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      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dirty="0" err="1">
                <a:latin typeface="HY견고딕" pitchFamily="18" charset="-127"/>
                <a:ea typeface="HY견고딕" pitchFamily="18" charset="-127"/>
              </a:rPr>
              <a:t>파종량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: ha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당 </a:t>
            </a:r>
            <a:r>
              <a:rPr lang="ko-KR" altLang="en-US" dirty="0" err="1">
                <a:latin typeface="HY견고딕" pitchFamily="18" charset="-127"/>
                <a:ea typeface="HY견고딕" pitchFamily="18" charset="-127"/>
              </a:rPr>
              <a:t>조파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(130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～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150kg), 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산파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(140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～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200kg)</a:t>
            </a:r>
          </a:p>
          <a:p>
            <a:pPr>
              <a:lnSpc>
                <a:spcPct val="120000"/>
              </a:lnSpc>
            </a:pP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                     파종시기 늦으면 </a:t>
            </a:r>
            <a:r>
              <a:rPr lang="ko-KR" altLang="en-US" dirty="0" err="1">
                <a:latin typeface="HY견고딕" pitchFamily="18" charset="-127"/>
                <a:ea typeface="HY견고딕" pitchFamily="18" charset="-127"/>
              </a:rPr>
              <a:t>파종량을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늘림 </a:t>
            </a:r>
          </a:p>
        </p:txBody>
      </p:sp>
      <p:sp>
        <p:nvSpPr>
          <p:cNvPr id="96259" name="Rectangle 5"/>
          <p:cNvSpPr>
            <a:spLocks noChangeArrowheads="1"/>
          </p:cNvSpPr>
          <p:nvPr/>
        </p:nvSpPr>
        <p:spPr bwMode="auto">
          <a:xfrm>
            <a:off x="2843213" y="274638"/>
            <a:ext cx="3209925" cy="519112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2800" b="1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호밀의 생산과 이용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4"/>
          <p:cNvSpPr>
            <a:spLocks noChangeArrowheads="1"/>
          </p:cNvSpPr>
          <p:nvPr/>
        </p:nvSpPr>
        <p:spPr bwMode="auto">
          <a:xfrm>
            <a:off x="539750" y="1811312"/>
            <a:ext cx="7991475" cy="3417888"/>
          </a:xfrm>
          <a:prstGeom prst="rect">
            <a:avLst/>
          </a:prstGeom>
          <a:noFill/>
          <a:ln w="28575">
            <a:solidFill>
              <a:srgbClr val="00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altLang="ko-KR" b="1">
                <a:latin typeface="Arial" pitchFamily="34" charset="0"/>
                <a:ea typeface="HY견고딕" pitchFamily="18" charset="-127"/>
              </a:rPr>
              <a:t> </a:t>
            </a:r>
            <a:r>
              <a:rPr lang="en-US" altLang="ko-KR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b="1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○</a:t>
            </a:r>
            <a:r>
              <a:rPr lang="en-US" altLang="ko-KR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b="1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b="1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시비 량 </a:t>
            </a:r>
            <a:r>
              <a:rPr lang="en-US" altLang="ko-KR" b="1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: </a:t>
            </a:r>
            <a:r>
              <a:rPr lang="en-US" altLang="ko-KR">
                <a:latin typeface="HY견고딕" pitchFamily="18" charset="-127"/>
                <a:ea typeface="HY견고딕" pitchFamily="18" charset="-127"/>
              </a:rPr>
              <a:t>ha</a:t>
            </a:r>
            <a:r>
              <a:rPr lang="ko-KR" altLang="en-US">
                <a:latin typeface="HY견고딕" pitchFamily="18" charset="-127"/>
                <a:ea typeface="HY견고딕" pitchFamily="18" charset="-127"/>
              </a:rPr>
              <a:t>당 질소 </a:t>
            </a:r>
            <a:r>
              <a:rPr lang="en-US" altLang="ko-KR">
                <a:latin typeface="HY견고딕" pitchFamily="18" charset="-127"/>
                <a:ea typeface="HY견고딕" pitchFamily="18" charset="-127"/>
              </a:rPr>
              <a:t>120~150kg,  </a:t>
            </a:r>
            <a:r>
              <a:rPr lang="ko-KR" altLang="en-US">
                <a:latin typeface="HY견고딕" pitchFamily="18" charset="-127"/>
                <a:ea typeface="HY견고딕" pitchFamily="18" charset="-127"/>
              </a:rPr>
              <a:t>인산 </a:t>
            </a:r>
            <a:r>
              <a:rPr lang="en-US" altLang="ko-KR">
                <a:latin typeface="HY견고딕" pitchFamily="18" charset="-127"/>
                <a:ea typeface="HY견고딕" pitchFamily="18" charset="-127"/>
              </a:rPr>
              <a:t>90~120kg, </a:t>
            </a:r>
          </a:p>
          <a:p>
            <a:pPr>
              <a:lnSpc>
                <a:spcPct val="140000"/>
              </a:lnSpc>
            </a:pPr>
            <a:r>
              <a:rPr lang="en-US" altLang="ko-KR">
                <a:latin typeface="HY견고딕" pitchFamily="18" charset="-127"/>
                <a:ea typeface="HY견고딕" pitchFamily="18" charset="-127"/>
              </a:rPr>
              <a:t>                            </a:t>
            </a:r>
            <a:r>
              <a:rPr lang="ko-KR" altLang="en-US">
                <a:latin typeface="HY견고딕" pitchFamily="18" charset="-127"/>
                <a:ea typeface="HY견고딕" pitchFamily="18" charset="-127"/>
              </a:rPr>
              <a:t>칼리 </a:t>
            </a:r>
            <a:r>
              <a:rPr lang="en-US" altLang="ko-KR">
                <a:latin typeface="HY견고딕" pitchFamily="18" charset="-127"/>
                <a:ea typeface="HY견고딕" pitchFamily="18" charset="-127"/>
              </a:rPr>
              <a:t>70~120kg,    </a:t>
            </a:r>
            <a:r>
              <a:rPr lang="ko-KR" altLang="en-US">
                <a:latin typeface="HY견고딕" pitchFamily="18" charset="-127"/>
                <a:ea typeface="HY견고딕" pitchFamily="18" charset="-127"/>
              </a:rPr>
              <a:t>퇴비 </a:t>
            </a:r>
            <a:r>
              <a:rPr lang="en-US" altLang="ko-KR">
                <a:latin typeface="HY견고딕" pitchFamily="18" charset="-127"/>
                <a:ea typeface="HY견고딕" pitchFamily="18" charset="-127"/>
              </a:rPr>
              <a:t>10</a:t>
            </a:r>
            <a:r>
              <a:rPr lang="ko-KR" altLang="en-US">
                <a:latin typeface="HY견고딕" pitchFamily="18" charset="-127"/>
                <a:ea typeface="HY견고딕" pitchFamily="18" charset="-127"/>
              </a:rPr>
              <a:t>톤 </a:t>
            </a:r>
          </a:p>
          <a:p>
            <a:pPr>
              <a:lnSpc>
                <a:spcPct val="140000"/>
              </a:lnSpc>
            </a:pPr>
            <a:endParaRPr lang="ko-KR" altLang="en-US"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40000"/>
              </a:lnSpc>
            </a:pPr>
            <a:r>
              <a:rPr lang="ko-KR" altLang="en-US">
                <a:latin typeface="HY견고딕" pitchFamily="18" charset="-127"/>
                <a:ea typeface="HY견고딕" pitchFamily="18" charset="-127"/>
              </a:rPr>
              <a:t>     </a:t>
            </a:r>
            <a:r>
              <a:rPr lang="en-US" altLang="ko-KR"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시비방법 </a:t>
            </a:r>
            <a:r>
              <a:rPr lang="en-US" altLang="ko-KR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:</a:t>
            </a:r>
            <a:r>
              <a:rPr lang="en-US" altLang="ko-KR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>
                <a:latin typeface="HY견고딕" pitchFamily="18" charset="-127"/>
                <a:ea typeface="HY견고딕" pitchFamily="18" charset="-127"/>
              </a:rPr>
              <a:t>인산</a:t>
            </a:r>
            <a:r>
              <a:rPr lang="en-US" altLang="ko-KR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>
                <a:latin typeface="HY견고딕" pitchFamily="18" charset="-127"/>
                <a:ea typeface="HY견고딕" pitchFamily="18" charset="-127"/>
              </a:rPr>
              <a:t>칼리 및 퇴비는 전량 밑거름</a:t>
            </a:r>
          </a:p>
          <a:p>
            <a:pPr>
              <a:lnSpc>
                <a:spcPct val="140000"/>
              </a:lnSpc>
            </a:pPr>
            <a:r>
              <a:rPr lang="ko-KR" altLang="en-US">
                <a:latin typeface="HY견고딕" pitchFamily="18" charset="-127"/>
                <a:ea typeface="HY견고딕" pitchFamily="18" charset="-127"/>
              </a:rPr>
              <a:t>                       질소는 </a:t>
            </a:r>
            <a:r>
              <a:rPr lang="en-US" altLang="ko-KR">
                <a:latin typeface="HY견고딕" pitchFamily="18" charset="-127"/>
                <a:ea typeface="HY견고딕" pitchFamily="18" charset="-127"/>
              </a:rPr>
              <a:t>50%</a:t>
            </a:r>
            <a:r>
              <a:rPr lang="ko-KR" altLang="en-US">
                <a:latin typeface="HY견고딕" pitchFamily="18" charset="-127"/>
                <a:ea typeface="HY견고딕" pitchFamily="18" charset="-127"/>
              </a:rPr>
              <a:t>씩 밑거름과 봄 추비로 나누어 시용</a:t>
            </a:r>
            <a:endParaRPr lang="en-US" altLang="ko-KR"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40000"/>
              </a:lnSpc>
            </a:pPr>
            <a:endParaRPr lang="ko-KR" altLang="en-US"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40000"/>
              </a:lnSpc>
            </a:pPr>
            <a:r>
              <a:rPr lang="ko-KR" altLang="en-US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b="1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○ </a:t>
            </a:r>
            <a:r>
              <a:rPr lang="en-US" altLang="ko-KR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>
                <a:latin typeface="HY견고딕" pitchFamily="18" charset="-127"/>
                <a:ea typeface="HY견고딕" pitchFamily="18" charset="-127"/>
              </a:rPr>
              <a:t>제초관리는 뚝새풀 등 겨울잡초 상습지의 경우 마세트입제 </a:t>
            </a:r>
          </a:p>
          <a:p>
            <a:pPr>
              <a:lnSpc>
                <a:spcPct val="140000"/>
              </a:lnSpc>
            </a:pPr>
            <a:r>
              <a:rPr lang="ko-KR" altLang="en-US">
                <a:latin typeface="HY견고딕" pitchFamily="18" charset="-127"/>
                <a:ea typeface="HY견고딕" pitchFamily="18" charset="-127"/>
              </a:rPr>
              <a:t>        </a:t>
            </a:r>
            <a:r>
              <a:rPr lang="en-US" altLang="ko-KR">
                <a:latin typeface="HY견고딕" pitchFamily="18" charset="-127"/>
                <a:ea typeface="HY견고딕" pitchFamily="18" charset="-127"/>
              </a:rPr>
              <a:t>3</a:t>
            </a:r>
            <a:r>
              <a:rPr lang="ko-KR" altLang="en-US">
                <a:latin typeface="HY견고딕" pitchFamily="18" charset="-127"/>
                <a:ea typeface="HY견고딕" pitchFamily="18" charset="-127"/>
              </a:rPr>
              <a:t>～</a:t>
            </a:r>
            <a:r>
              <a:rPr lang="en-US" altLang="ko-KR">
                <a:latin typeface="HY견고딕" pitchFamily="18" charset="-127"/>
                <a:ea typeface="HY견고딕" pitchFamily="18" charset="-127"/>
              </a:rPr>
              <a:t>4kg/ha</a:t>
            </a:r>
            <a:r>
              <a:rPr lang="ko-KR" altLang="en-US">
                <a:latin typeface="HY견고딕" pitchFamily="18" charset="-127"/>
                <a:ea typeface="HY견고딕" pitchFamily="18" charset="-127"/>
              </a:rPr>
              <a:t>을 파종후 </a:t>
            </a:r>
            <a:r>
              <a:rPr lang="en-US" altLang="ko-KR">
                <a:latin typeface="HY견고딕" pitchFamily="18" charset="-127"/>
                <a:ea typeface="HY견고딕" pitchFamily="18" charset="-127"/>
              </a:rPr>
              <a:t>10</a:t>
            </a:r>
            <a:r>
              <a:rPr lang="ko-KR" altLang="en-US">
                <a:latin typeface="HY견고딕" pitchFamily="18" charset="-127"/>
                <a:ea typeface="HY견고딕" pitchFamily="18" charset="-127"/>
              </a:rPr>
              <a:t>일 이내에 토양에 처리함 </a:t>
            </a:r>
          </a:p>
        </p:txBody>
      </p:sp>
      <p:sp>
        <p:nvSpPr>
          <p:cNvPr id="97283" name="Rectangle 5"/>
          <p:cNvSpPr>
            <a:spLocks noChangeArrowheads="1"/>
          </p:cNvSpPr>
          <p:nvPr/>
        </p:nvSpPr>
        <p:spPr bwMode="auto">
          <a:xfrm>
            <a:off x="2843213" y="274638"/>
            <a:ext cx="3209925" cy="519112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2800" b="1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호밀의 생산과 이용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4"/>
          <p:cNvSpPr>
            <a:spLocks noChangeArrowheads="1"/>
          </p:cNvSpPr>
          <p:nvPr/>
        </p:nvSpPr>
        <p:spPr bwMode="auto">
          <a:xfrm>
            <a:off x="684213" y="1630139"/>
            <a:ext cx="7991475" cy="4175125"/>
          </a:xfrm>
          <a:prstGeom prst="rect">
            <a:avLst/>
          </a:prstGeom>
          <a:noFill/>
          <a:ln w="38100">
            <a:solidFill>
              <a:srgbClr val="00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b="1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b="1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○</a:t>
            </a:r>
            <a:r>
              <a:rPr lang="en-US" altLang="ko-KR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b="1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b="1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수확 및 이용 </a:t>
            </a:r>
            <a:r>
              <a:rPr lang="en-US" altLang="ko-KR" b="1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: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dirty="0" err="1">
                <a:latin typeface="HY견고딕" pitchFamily="18" charset="-127"/>
                <a:ea typeface="HY견고딕" pitchFamily="18" charset="-127"/>
              </a:rPr>
              <a:t>청예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방목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건초 및 </a:t>
            </a:r>
            <a:r>
              <a:rPr lang="ko-KR" altLang="en-US" dirty="0" err="1">
                <a:latin typeface="HY견고딕" pitchFamily="18" charset="-127"/>
                <a:ea typeface="HY견고딕" pitchFamily="18" charset="-127"/>
              </a:rPr>
              <a:t>사일리지로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이용이 가능</a:t>
            </a:r>
          </a:p>
          <a:p>
            <a:pPr>
              <a:lnSpc>
                <a:spcPct val="150000"/>
              </a:lnSpc>
            </a:pP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    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호밀은 출수기 전후에 건물축척이 가장 높게 이루어지며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    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dirty="0" err="1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사일리지</a:t>
            </a:r>
            <a:r>
              <a:rPr lang="ko-KR" altLang="en-US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:</a:t>
            </a:r>
            <a:r>
              <a:rPr lang="ko-KR" altLang="en-US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dirty="0">
                <a:solidFill>
                  <a:srgbClr val="FF3300"/>
                </a:solidFill>
                <a:latin typeface="HY견고딕" pitchFamily="18" charset="-127"/>
                <a:ea typeface="HY견고딕" pitchFamily="18" charset="-127"/>
              </a:rPr>
              <a:t>개화기 </a:t>
            </a:r>
            <a:r>
              <a:rPr lang="en-US" altLang="ko-KR" dirty="0">
                <a:solidFill>
                  <a:srgbClr val="FF3300"/>
                </a:solidFill>
                <a:latin typeface="HY견고딕" pitchFamily="18" charset="-127"/>
                <a:ea typeface="HY견고딕" pitchFamily="18" charset="-127"/>
              </a:rPr>
              <a:t>~ </a:t>
            </a:r>
            <a:r>
              <a:rPr lang="ko-KR" altLang="en-US" dirty="0" err="1">
                <a:solidFill>
                  <a:srgbClr val="FF3300"/>
                </a:solidFill>
                <a:latin typeface="HY견고딕" pitchFamily="18" charset="-127"/>
                <a:ea typeface="HY견고딕" pitchFamily="18" charset="-127"/>
              </a:rPr>
              <a:t>유숙기</a:t>
            </a:r>
            <a:r>
              <a:rPr lang="ko-KR" altLang="en-US" dirty="0">
                <a:solidFill>
                  <a:srgbClr val="FF3300"/>
                </a:solidFill>
                <a:latin typeface="HY견고딕" pitchFamily="18" charset="-127"/>
                <a:ea typeface="HY견고딕" pitchFamily="18" charset="-127"/>
              </a:rPr>
              <a:t>    </a:t>
            </a:r>
          </a:p>
          <a:p>
            <a:pPr>
              <a:lnSpc>
                <a:spcPct val="150000"/>
              </a:lnSpc>
            </a:pP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       </a:t>
            </a:r>
            <a:r>
              <a:rPr lang="ko-KR" altLang="en-US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건초 </a:t>
            </a:r>
            <a:r>
              <a:rPr lang="en-US" altLang="ko-KR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:</a:t>
            </a:r>
            <a:r>
              <a:rPr lang="ko-KR" altLang="en-US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출수기</a:t>
            </a:r>
          </a:p>
          <a:p>
            <a:pPr>
              <a:lnSpc>
                <a:spcPct val="150000"/>
              </a:lnSpc>
            </a:pP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    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dirty="0" err="1">
                <a:solidFill>
                  <a:srgbClr val="000099"/>
                </a:solidFill>
                <a:latin typeface="HY견고딕" pitchFamily="18" charset="-127"/>
                <a:ea typeface="HY견고딕" pitchFamily="18" charset="-127"/>
              </a:rPr>
              <a:t>풋베기</a:t>
            </a:r>
            <a:r>
              <a:rPr lang="ko-KR" altLang="en-US" dirty="0">
                <a:solidFill>
                  <a:srgbClr val="000099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dirty="0">
                <a:solidFill>
                  <a:srgbClr val="000099"/>
                </a:solidFill>
                <a:latin typeface="HY견고딕" pitchFamily="18" charset="-127"/>
                <a:ea typeface="HY견고딕" pitchFamily="18" charset="-127"/>
              </a:rPr>
              <a:t>:</a:t>
            </a:r>
            <a:r>
              <a:rPr lang="ko-KR" altLang="en-US" dirty="0" err="1">
                <a:latin typeface="HY견고딕" pitchFamily="18" charset="-127"/>
                <a:ea typeface="HY견고딕" pitchFamily="18" charset="-127"/>
              </a:rPr>
              <a:t>수잉기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~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출수기</a:t>
            </a:r>
            <a:endParaRPr lang="en-US" altLang="ko-KR" dirty="0"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     </a:t>
            </a:r>
            <a:r>
              <a:rPr lang="ko-KR" altLang="en-US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너무 일찍부터 이용하면 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건물 및 양분수량의 손실이 많음</a:t>
            </a:r>
          </a:p>
          <a:p>
            <a:pPr>
              <a:lnSpc>
                <a:spcPct val="150000"/>
              </a:lnSpc>
            </a:pP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      </a:t>
            </a:r>
            <a:r>
              <a:rPr lang="ko-KR" altLang="en-US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너무 늦게 수확 이용하면 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사료가치와 </a:t>
            </a:r>
            <a:r>
              <a:rPr lang="ko-KR" altLang="en-US" dirty="0" err="1">
                <a:latin typeface="HY견고딕" pitchFamily="18" charset="-127"/>
                <a:ea typeface="HY견고딕" pitchFamily="18" charset="-127"/>
              </a:rPr>
              <a:t>가축기호성이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급격하게 </a:t>
            </a:r>
          </a:p>
          <a:p>
            <a:pPr>
              <a:lnSpc>
                <a:spcPct val="150000"/>
              </a:lnSpc>
            </a:pP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     떨어짐 </a:t>
            </a:r>
          </a:p>
        </p:txBody>
      </p:sp>
      <p:sp>
        <p:nvSpPr>
          <p:cNvPr id="98307" name="Rectangle 5"/>
          <p:cNvSpPr>
            <a:spLocks noChangeArrowheads="1"/>
          </p:cNvSpPr>
          <p:nvPr/>
        </p:nvSpPr>
        <p:spPr bwMode="auto">
          <a:xfrm>
            <a:off x="2843213" y="274638"/>
            <a:ext cx="3209925" cy="519112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2800" b="1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호밀의 생산과 이용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그림 2" descr="배경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63" y="0"/>
            <a:ext cx="9109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827088" y="1785938"/>
            <a:ext cx="7424737" cy="995362"/>
          </a:xfrm>
          <a:prstGeom prst="roundRect">
            <a:avLst>
              <a:gd name="adj" fmla="val 46181"/>
            </a:avLst>
          </a:pr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19050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tIns="0" bIns="0" anchor="ctr"/>
          <a:lstStyle/>
          <a:p>
            <a:pPr algn="ctr">
              <a:defRPr/>
            </a:pPr>
            <a:r>
              <a:rPr lang="en-US" altLang="ko-KR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  <a:ea typeface="휴먼모음T" pitchFamily="18" charset="-127"/>
              </a:rPr>
              <a:t>  </a:t>
            </a:r>
            <a:r>
              <a:rPr lang="en-US" altLang="ko-KR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3. </a:t>
            </a:r>
            <a:r>
              <a:rPr lang="ko-KR" alt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단경기 사료작물의 재배 이용기술</a:t>
            </a:r>
            <a:endParaRPr lang="ko-KR" alt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7"/>
          <p:cNvSpPr txBox="1">
            <a:spLocks noChangeArrowheads="1"/>
          </p:cNvSpPr>
          <p:nvPr/>
        </p:nvSpPr>
        <p:spPr>
          <a:xfrm>
            <a:off x="1547815" y="223839"/>
            <a:ext cx="6264275" cy="612775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ko-KR" altLang="en-US" sz="3600" kern="0" dirty="0">
                <a:solidFill>
                  <a:schemeClr val="bg2">
                    <a:lumMod val="50000"/>
                  </a:schemeClr>
                </a:solidFill>
                <a:latin typeface="HY견고딕" pitchFamily="18" charset="-127"/>
                <a:ea typeface="HY견고딕" pitchFamily="18" charset="-127"/>
                <a:cs typeface="+mj-cs"/>
              </a:rPr>
              <a:t>귀리와 </a:t>
            </a:r>
            <a:r>
              <a:rPr lang="en-US" altLang="ko-KR" sz="3600" kern="0" dirty="0">
                <a:solidFill>
                  <a:schemeClr val="bg2">
                    <a:lumMod val="50000"/>
                  </a:schemeClr>
                </a:solidFill>
                <a:latin typeface="HY견고딕" pitchFamily="18" charset="-127"/>
                <a:ea typeface="HY견고딕" pitchFamily="18" charset="-127"/>
                <a:cs typeface="+mj-cs"/>
              </a:rPr>
              <a:t>IRG </a:t>
            </a:r>
            <a:r>
              <a:rPr lang="ko-KR" altLang="en-US" sz="3600" kern="0" dirty="0" err="1">
                <a:solidFill>
                  <a:schemeClr val="bg2">
                    <a:lumMod val="50000"/>
                  </a:schemeClr>
                </a:solidFill>
                <a:latin typeface="HY견고딕" pitchFamily="18" charset="-127"/>
                <a:ea typeface="HY견고딕" pitchFamily="18" charset="-127"/>
                <a:cs typeface="+mj-cs"/>
              </a:rPr>
              <a:t>혼파</a:t>
            </a:r>
            <a:r>
              <a:rPr lang="ko-KR" altLang="en-US" sz="3600" kern="0" dirty="0">
                <a:solidFill>
                  <a:schemeClr val="bg2">
                    <a:lumMod val="50000"/>
                  </a:schemeClr>
                </a:solidFill>
                <a:latin typeface="HY견고딕" pitchFamily="18" charset="-127"/>
                <a:ea typeface="HY견고딕" pitchFamily="18" charset="-127"/>
                <a:cs typeface="+mj-cs"/>
              </a:rPr>
              <a:t> 작부체계</a:t>
            </a:r>
          </a:p>
        </p:txBody>
      </p:sp>
      <p:pic>
        <p:nvPicPr>
          <p:cNvPr id="5939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908050"/>
            <a:ext cx="4572000" cy="2952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939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833817"/>
            <a:ext cx="4572000" cy="30241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9397" name="Picture 4" descr="C:\Users\owner\Desktop\기술지도\서천\벼 대체\잘된 벼 대체 옥수수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908050"/>
            <a:ext cx="457200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860800"/>
            <a:ext cx="4572000" cy="299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9399" name="TextBox 10"/>
          <p:cNvSpPr txBox="1">
            <a:spLocks noChangeArrowheads="1"/>
          </p:cNvSpPr>
          <p:nvPr/>
        </p:nvSpPr>
        <p:spPr bwMode="auto">
          <a:xfrm>
            <a:off x="34925" y="3452813"/>
            <a:ext cx="23050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o-KR" altLang="en-US" sz="2000" b="1" dirty="0">
                <a:solidFill>
                  <a:srgbClr val="FFFF00"/>
                </a:solidFill>
              </a:rPr>
              <a:t>벼 대체 </a:t>
            </a:r>
            <a:r>
              <a:rPr lang="ko-KR" altLang="en-US" sz="2000" b="1" dirty="0" smtClean="0">
                <a:solidFill>
                  <a:srgbClr val="FFFF00"/>
                </a:solidFill>
              </a:rPr>
              <a:t>사료작물</a:t>
            </a:r>
            <a:endParaRPr lang="ko-KR" altLang="en-US" sz="2000" b="1" dirty="0">
              <a:solidFill>
                <a:srgbClr val="FFFF00"/>
              </a:solidFill>
            </a:endParaRPr>
          </a:p>
        </p:txBody>
      </p:sp>
      <p:sp>
        <p:nvSpPr>
          <p:cNvPr id="59400" name="TextBox 11"/>
          <p:cNvSpPr txBox="1">
            <a:spLocks noChangeArrowheads="1"/>
          </p:cNvSpPr>
          <p:nvPr/>
        </p:nvSpPr>
        <p:spPr bwMode="auto">
          <a:xfrm>
            <a:off x="6804025" y="3478213"/>
            <a:ext cx="2305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o-KR" altLang="en-US" sz="2000" b="1">
                <a:solidFill>
                  <a:srgbClr val="FFFF00"/>
                </a:solidFill>
              </a:rPr>
              <a:t>귀리</a:t>
            </a:r>
            <a:r>
              <a:rPr lang="en-US" altLang="ko-KR" sz="2000" b="1">
                <a:solidFill>
                  <a:srgbClr val="FFFF00"/>
                </a:solidFill>
              </a:rPr>
              <a:t>+IRG </a:t>
            </a:r>
            <a:r>
              <a:rPr lang="ko-KR" altLang="en-US" sz="2000" b="1">
                <a:solidFill>
                  <a:srgbClr val="FFFF00"/>
                </a:solidFill>
              </a:rPr>
              <a:t>혼파</a:t>
            </a:r>
          </a:p>
        </p:txBody>
      </p:sp>
      <p:sp>
        <p:nvSpPr>
          <p:cNvPr id="59401" name="TextBox 12"/>
          <p:cNvSpPr txBox="1">
            <a:spLocks noChangeArrowheads="1"/>
          </p:cNvSpPr>
          <p:nvPr/>
        </p:nvSpPr>
        <p:spPr bwMode="auto">
          <a:xfrm>
            <a:off x="44453" y="6432550"/>
            <a:ext cx="23034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o-KR" altLang="en-US" sz="2000" b="1">
                <a:solidFill>
                  <a:srgbClr val="FFFF00"/>
                </a:solidFill>
              </a:rPr>
              <a:t>귀리 수확후 </a:t>
            </a:r>
            <a:r>
              <a:rPr lang="en-US" altLang="ko-KR" sz="2000" b="1">
                <a:solidFill>
                  <a:srgbClr val="FFFF00"/>
                </a:solidFill>
              </a:rPr>
              <a:t>IRG</a:t>
            </a:r>
            <a:endParaRPr lang="ko-KR" altLang="en-US" sz="2000" b="1">
              <a:solidFill>
                <a:srgbClr val="FFFF00"/>
              </a:solidFill>
            </a:endParaRPr>
          </a:p>
        </p:txBody>
      </p:sp>
      <p:sp>
        <p:nvSpPr>
          <p:cNvPr id="59402" name="TextBox 13"/>
          <p:cNvSpPr txBox="1">
            <a:spLocks noChangeArrowheads="1"/>
          </p:cNvSpPr>
          <p:nvPr/>
        </p:nvSpPr>
        <p:spPr bwMode="auto">
          <a:xfrm>
            <a:off x="6804025" y="6413500"/>
            <a:ext cx="2305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o-KR" altLang="en-US" sz="2000" b="1">
                <a:solidFill>
                  <a:srgbClr val="FFFF00"/>
                </a:solidFill>
              </a:rPr>
              <a:t>이듬해</a:t>
            </a:r>
            <a:r>
              <a:rPr lang="en-US" altLang="ko-KR" sz="2000" b="1">
                <a:solidFill>
                  <a:srgbClr val="FFFF00"/>
                </a:solidFill>
              </a:rPr>
              <a:t> IRG </a:t>
            </a:r>
            <a:r>
              <a:rPr lang="ko-KR" altLang="en-US" sz="2000" b="1">
                <a:solidFill>
                  <a:srgbClr val="FFFF00"/>
                </a:solidFill>
              </a:rPr>
              <a:t>작황</a:t>
            </a:r>
          </a:p>
        </p:txBody>
      </p:sp>
    </p:spTree>
    <p:extLst>
      <p:ext uri="{BB962C8B-B14F-4D97-AF65-F5344CB8AC3E}">
        <p14:creationId xmlns:p14="http://schemas.microsoft.com/office/powerpoint/2010/main" val="2418786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4"/>
          <p:cNvSpPr>
            <a:spLocks noChangeArrowheads="1"/>
          </p:cNvSpPr>
          <p:nvPr/>
        </p:nvSpPr>
        <p:spPr bwMode="auto">
          <a:xfrm>
            <a:off x="250825" y="1181100"/>
            <a:ext cx="8642350" cy="5292725"/>
          </a:xfrm>
          <a:prstGeom prst="rect">
            <a:avLst/>
          </a:prstGeom>
          <a:noFill/>
          <a:ln w="28575">
            <a:solidFill>
              <a:srgbClr val="00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30000"/>
              </a:lnSpc>
            </a:pPr>
            <a:r>
              <a:rPr kumimoji="0" lang="en-US" altLang="ko-KR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  ○  </a:t>
            </a:r>
            <a:r>
              <a:rPr kumimoji="0" lang="ko-KR" altLang="en-US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파종시기</a:t>
            </a:r>
          </a:p>
          <a:p>
            <a:pPr>
              <a:lnSpc>
                <a:spcPct val="130000"/>
              </a:lnSpc>
            </a:pPr>
            <a:r>
              <a:rPr kumimoji="0" lang="ko-KR" altLang="en-US">
                <a:latin typeface="Arial" pitchFamily="34" charset="0"/>
                <a:ea typeface="HY견고딕" pitchFamily="18" charset="-127"/>
              </a:rPr>
              <a:t>   </a:t>
            </a:r>
            <a:r>
              <a:rPr kumimoji="0" lang="ko-KR" altLang="en-US">
                <a:latin typeface="HY견고딕" pitchFamily="18" charset="-127"/>
                <a:ea typeface="HY견고딕" pitchFamily="18" charset="-127"/>
              </a:rPr>
              <a:t>   </a:t>
            </a:r>
            <a:r>
              <a:rPr kumimoji="0" lang="en-US" altLang="ko-KR">
                <a:latin typeface="HY견고딕" pitchFamily="18" charset="-127"/>
                <a:ea typeface="HY견고딕" pitchFamily="18" charset="-127"/>
              </a:rPr>
              <a:t>-  </a:t>
            </a:r>
            <a:r>
              <a:rPr kumimoji="0" lang="ko-KR" altLang="en-US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봄 재배</a:t>
            </a:r>
            <a:r>
              <a:rPr kumimoji="0" lang="en-US" altLang="ko-KR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(</a:t>
            </a:r>
            <a:r>
              <a:rPr kumimoji="0" lang="ko-KR" altLang="en-US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중만생종 유리</a:t>
            </a:r>
            <a:r>
              <a:rPr kumimoji="0" lang="en-US" altLang="ko-KR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)</a:t>
            </a:r>
          </a:p>
          <a:p>
            <a:pPr>
              <a:lnSpc>
                <a:spcPct val="130000"/>
              </a:lnSpc>
            </a:pPr>
            <a:r>
              <a:rPr kumimoji="0" lang="en-US" altLang="ko-KR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       </a:t>
            </a:r>
            <a:r>
              <a:rPr kumimoji="0" lang="en-US" altLang="ko-KR">
                <a:latin typeface="HY견고딕" pitchFamily="18" charset="-127"/>
                <a:ea typeface="HY견고딕" pitchFamily="18" charset="-127"/>
              </a:rPr>
              <a:t> </a:t>
            </a:r>
            <a:r>
              <a:rPr kumimoji="0" lang="ko-KR" altLang="en-US">
                <a:latin typeface="HY견고딕" pitchFamily="18" charset="-127"/>
                <a:ea typeface="HY견고딕" pitchFamily="18" charset="-127"/>
              </a:rPr>
              <a:t>남부지방 </a:t>
            </a:r>
            <a:r>
              <a:rPr kumimoji="0" lang="en-US" altLang="ko-KR">
                <a:latin typeface="HY견고딕" pitchFamily="18" charset="-127"/>
                <a:ea typeface="HY견고딕" pitchFamily="18" charset="-127"/>
              </a:rPr>
              <a:t>: 2</a:t>
            </a:r>
            <a:r>
              <a:rPr kumimoji="0" lang="ko-KR" altLang="en-US">
                <a:latin typeface="HY견고딕" pitchFamily="18" charset="-127"/>
                <a:ea typeface="HY견고딕" pitchFamily="18" charset="-127"/>
              </a:rPr>
              <a:t>월 하순 </a:t>
            </a:r>
            <a:r>
              <a:rPr kumimoji="0" lang="en-US" altLang="ko-KR">
                <a:latin typeface="HY견고딕" pitchFamily="18" charset="-127"/>
                <a:ea typeface="HY견고딕" pitchFamily="18" charset="-127"/>
              </a:rPr>
              <a:t>~ 3</a:t>
            </a:r>
            <a:r>
              <a:rPr kumimoji="0" lang="ko-KR" altLang="en-US">
                <a:latin typeface="HY견고딕" pitchFamily="18" charset="-127"/>
                <a:ea typeface="HY견고딕" pitchFamily="18" charset="-127"/>
              </a:rPr>
              <a:t>월 상순</a:t>
            </a:r>
            <a:endParaRPr kumimoji="0" lang="en-US" altLang="ko-KR"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30000"/>
              </a:lnSpc>
            </a:pPr>
            <a:r>
              <a:rPr kumimoji="0" lang="ko-KR" altLang="en-US">
                <a:latin typeface="HY견고딕" pitchFamily="18" charset="-127"/>
                <a:ea typeface="HY견고딕" pitchFamily="18" charset="-127"/>
              </a:rPr>
              <a:t>        중부 및 북부지방 </a:t>
            </a:r>
            <a:r>
              <a:rPr kumimoji="0" lang="en-US" altLang="ko-KR">
                <a:latin typeface="HY견고딕" pitchFamily="18" charset="-127"/>
                <a:ea typeface="HY견고딕" pitchFamily="18" charset="-127"/>
              </a:rPr>
              <a:t>: 3</a:t>
            </a:r>
            <a:r>
              <a:rPr kumimoji="0" lang="ko-KR" altLang="en-US">
                <a:latin typeface="HY견고딕" pitchFamily="18" charset="-127"/>
                <a:ea typeface="HY견고딕" pitchFamily="18" charset="-127"/>
              </a:rPr>
              <a:t>월 중순 </a:t>
            </a:r>
          </a:p>
          <a:p>
            <a:pPr>
              <a:lnSpc>
                <a:spcPct val="130000"/>
              </a:lnSpc>
            </a:pPr>
            <a:r>
              <a:rPr kumimoji="0" lang="ko-KR" altLang="en-US">
                <a:latin typeface="HY견고딕" pitchFamily="18" charset="-127"/>
                <a:ea typeface="HY견고딕" pitchFamily="18" charset="-127"/>
              </a:rPr>
              <a:t>     </a:t>
            </a:r>
            <a:r>
              <a:rPr kumimoji="0" lang="en-US" altLang="ko-KR">
                <a:latin typeface="HY견고딕" pitchFamily="18" charset="-127"/>
                <a:ea typeface="HY견고딕" pitchFamily="18" charset="-127"/>
              </a:rPr>
              <a:t>- </a:t>
            </a:r>
            <a:r>
              <a:rPr kumimoji="0" lang="ko-KR" altLang="en-US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가을재배</a:t>
            </a:r>
            <a:r>
              <a:rPr kumimoji="0" lang="en-US" altLang="ko-KR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(</a:t>
            </a:r>
            <a:r>
              <a:rPr kumimoji="0" lang="ko-KR" altLang="en-US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조생종 유리</a:t>
            </a:r>
            <a:r>
              <a:rPr kumimoji="0" lang="en-US" altLang="ko-KR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)</a:t>
            </a:r>
          </a:p>
          <a:p>
            <a:pPr>
              <a:lnSpc>
                <a:spcPct val="130000"/>
              </a:lnSpc>
            </a:pPr>
            <a:r>
              <a:rPr kumimoji="0" lang="en-US" altLang="ko-KR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       </a:t>
            </a:r>
            <a:r>
              <a:rPr kumimoji="0" lang="en-US" altLang="ko-KR">
                <a:latin typeface="HY견고딕" pitchFamily="18" charset="-127"/>
                <a:ea typeface="HY견고딕" pitchFamily="18" charset="-127"/>
              </a:rPr>
              <a:t> 8</a:t>
            </a:r>
            <a:r>
              <a:rPr kumimoji="0" lang="ko-KR" altLang="en-US">
                <a:latin typeface="HY견고딕" pitchFamily="18" charset="-127"/>
                <a:ea typeface="HY견고딕" pitchFamily="18" charset="-127"/>
              </a:rPr>
              <a:t>월 하순 </a:t>
            </a:r>
            <a:r>
              <a:rPr kumimoji="0" lang="en-US" altLang="ko-KR">
                <a:latin typeface="HY견고딕" pitchFamily="18" charset="-127"/>
                <a:ea typeface="HY견고딕" pitchFamily="18" charset="-127"/>
              </a:rPr>
              <a:t>~ 9</a:t>
            </a:r>
            <a:r>
              <a:rPr kumimoji="0" lang="ko-KR" altLang="en-US">
                <a:latin typeface="HY견고딕" pitchFamily="18" charset="-127"/>
                <a:ea typeface="HY견고딕" pitchFamily="18" charset="-127"/>
              </a:rPr>
              <a:t>월 상순</a:t>
            </a:r>
            <a:r>
              <a:rPr kumimoji="0" lang="en-US" altLang="ko-KR">
                <a:latin typeface="HY견고딕" pitchFamily="18" charset="-127"/>
                <a:ea typeface="HY견고딕" pitchFamily="18" charset="-127"/>
              </a:rPr>
              <a:t>,</a:t>
            </a:r>
            <a:r>
              <a:rPr kumimoji="0" lang="ko-KR" altLang="en-US">
                <a:latin typeface="HY견고딕" pitchFamily="18" charset="-127"/>
                <a:ea typeface="HY견고딕" pitchFamily="18" charset="-127"/>
              </a:rPr>
              <a:t> </a:t>
            </a:r>
            <a:r>
              <a:rPr kumimoji="0" lang="ko-KR" altLang="en-US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가능하면 </a:t>
            </a:r>
            <a:r>
              <a:rPr kumimoji="0" lang="en-US" altLang="ko-KR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8</a:t>
            </a:r>
            <a:r>
              <a:rPr kumimoji="0" lang="ko-KR" altLang="en-US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월 하순에 파종</a:t>
            </a:r>
            <a:endParaRPr kumimoji="0" lang="en-US" altLang="ko-KR">
              <a:solidFill>
                <a:srgbClr val="0000CC"/>
              </a:solidFill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30000"/>
              </a:lnSpc>
            </a:pPr>
            <a:endParaRPr kumimoji="0" lang="ko-KR" altLang="en-US">
              <a:solidFill>
                <a:srgbClr val="0000CC"/>
              </a:solidFill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30000"/>
              </a:lnSpc>
            </a:pPr>
            <a:r>
              <a:rPr kumimoji="0" lang="ko-KR" altLang="en-US">
                <a:latin typeface="HY견고딕" pitchFamily="18" charset="-127"/>
                <a:ea typeface="HY견고딕" pitchFamily="18" charset="-127"/>
              </a:rPr>
              <a:t>  </a:t>
            </a:r>
            <a:r>
              <a:rPr kumimoji="0" lang="ko-KR" altLang="en-US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○</a:t>
            </a:r>
            <a:r>
              <a:rPr kumimoji="0" lang="ko-KR" altLang="en-US">
                <a:latin typeface="Arial" pitchFamily="34" charset="0"/>
                <a:ea typeface="HY견고딕" pitchFamily="18" charset="-127"/>
              </a:rPr>
              <a:t> </a:t>
            </a:r>
            <a:r>
              <a:rPr kumimoji="0" lang="ko-KR" altLang="en-US">
                <a:latin typeface="HY견고딕" pitchFamily="18" charset="-127"/>
                <a:ea typeface="HY견고딕" pitchFamily="18" charset="-127"/>
              </a:rPr>
              <a:t> </a:t>
            </a:r>
            <a:r>
              <a:rPr kumimoji="0" lang="ko-KR" altLang="en-US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파종방법</a:t>
            </a:r>
            <a:r>
              <a:rPr kumimoji="0" lang="ko-KR" altLang="en-US">
                <a:latin typeface="HY견고딕" pitchFamily="18" charset="-127"/>
                <a:ea typeface="HY견고딕" pitchFamily="18" charset="-127"/>
              </a:rPr>
              <a:t> </a:t>
            </a:r>
          </a:p>
          <a:p>
            <a:pPr>
              <a:lnSpc>
                <a:spcPct val="130000"/>
              </a:lnSpc>
            </a:pPr>
            <a:r>
              <a:rPr kumimoji="0" lang="ko-KR" altLang="en-US">
                <a:latin typeface="HY견고딕" pitchFamily="18" charset="-127"/>
                <a:ea typeface="HY견고딕" pitchFamily="18" charset="-127"/>
              </a:rPr>
              <a:t>     </a:t>
            </a:r>
            <a:r>
              <a:rPr kumimoji="0" lang="en-US" altLang="ko-KR">
                <a:latin typeface="HY견고딕" pitchFamily="18" charset="-127"/>
                <a:ea typeface="HY견고딕" pitchFamily="18" charset="-127"/>
              </a:rPr>
              <a:t>- 20cm </a:t>
            </a:r>
            <a:r>
              <a:rPr kumimoji="0" lang="ko-KR" altLang="en-US">
                <a:latin typeface="HY견고딕" pitchFamily="18" charset="-127"/>
                <a:ea typeface="HY견고딕" pitchFamily="18" charset="-127"/>
              </a:rPr>
              <a:t>세조파</a:t>
            </a:r>
            <a:r>
              <a:rPr kumimoji="0" lang="en-US" altLang="ko-KR">
                <a:latin typeface="HY견고딕" pitchFamily="18" charset="-127"/>
                <a:ea typeface="HY견고딕" pitchFamily="18" charset="-127"/>
              </a:rPr>
              <a:t>, </a:t>
            </a:r>
            <a:r>
              <a:rPr kumimoji="0" lang="ko-KR" altLang="en-US">
                <a:latin typeface="HY견고딕" pitchFamily="18" charset="-127"/>
                <a:ea typeface="HY견고딕" pitchFamily="18" charset="-127"/>
              </a:rPr>
              <a:t>흩어뿌림</a:t>
            </a:r>
            <a:r>
              <a:rPr kumimoji="0" lang="en-US" altLang="ko-KR">
                <a:latin typeface="HY견고딕" pitchFamily="18" charset="-127"/>
                <a:ea typeface="HY견고딕" pitchFamily="18" charset="-127"/>
              </a:rPr>
              <a:t>(</a:t>
            </a:r>
            <a:r>
              <a:rPr kumimoji="0" lang="ko-KR" altLang="en-US">
                <a:latin typeface="HY견고딕" pitchFamily="18" charset="-127"/>
                <a:ea typeface="HY견고딕" pitchFamily="18" charset="-127"/>
              </a:rPr>
              <a:t>산파</a:t>
            </a:r>
            <a:r>
              <a:rPr kumimoji="0" lang="en-US" altLang="ko-KR">
                <a:latin typeface="HY견고딕" pitchFamily="18" charset="-127"/>
                <a:ea typeface="HY견고딕" pitchFamily="18" charset="-127"/>
              </a:rPr>
              <a:t>)</a:t>
            </a:r>
          </a:p>
          <a:p>
            <a:pPr>
              <a:lnSpc>
                <a:spcPct val="130000"/>
              </a:lnSpc>
            </a:pPr>
            <a:r>
              <a:rPr kumimoji="0" lang="en-US" altLang="ko-KR">
                <a:latin typeface="HY견고딕" pitchFamily="18" charset="-127"/>
                <a:ea typeface="HY견고딕" pitchFamily="18" charset="-127"/>
              </a:rPr>
              <a:t>     - </a:t>
            </a:r>
            <a:r>
              <a:rPr kumimoji="0" lang="ko-KR" altLang="en-US">
                <a:latin typeface="HY견고딕" pitchFamily="18" charset="-127"/>
                <a:ea typeface="HY견고딕" pitchFamily="18" charset="-127"/>
              </a:rPr>
              <a:t>파종량 </a:t>
            </a:r>
            <a:r>
              <a:rPr kumimoji="0" lang="en-US" altLang="ko-KR">
                <a:latin typeface="HY견고딕" pitchFamily="18" charset="-127"/>
                <a:ea typeface="HY견고딕" pitchFamily="18" charset="-127"/>
              </a:rPr>
              <a:t>: </a:t>
            </a:r>
            <a:r>
              <a:rPr kumimoji="0" lang="ko-KR" altLang="en-US">
                <a:latin typeface="HY견고딕" pitchFamily="18" charset="-127"/>
                <a:ea typeface="HY견고딕" pitchFamily="18" charset="-127"/>
              </a:rPr>
              <a:t>조파 </a:t>
            </a:r>
            <a:r>
              <a:rPr kumimoji="0" lang="en-US" altLang="ko-KR">
                <a:latin typeface="HY견고딕" pitchFamily="18" charset="-127"/>
                <a:ea typeface="HY견고딕" pitchFamily="18" charset="-127"/>
              </a:rPr>
              <a:t>ha</a:t>
            </a:r>
            <a:r>
              <a:rPr kumimoji="0" lang="ko-KR" altLang="en-US">
                <a:latin typeface="HY견고딕" pitchFamily="18" charset="-127"/>
                <a:ea typeface="HY견고딕" pitchFamily="18" charset="-127"/>
              </a:rPr>
              <a:t>당 </a:t>
            </a:r>
            <a:r>
              <a:rPr kumimoji="0" lang="en-US" altLang="ko-KR">
                <a:latin typeface="HY견고딕" pitchFamily="18" charset="-127"/>
                <a:ea typeface="HY견고딕" pitchFamily="18" charset="-127"/>
              </a:rPr>
              <a:t>120</a:t>
            </a:r>
            <a:r>
              <a:rPr kumimoji="0" lang="ko-KR" altLang="en-US">
                <a:latin typeface="HY견고딕" pitchFamily="18" charset="-127"/>
                <a:ea typeface="HY견고딕" pitchFamily="18" charset="-127"/>
              </a:rPr>
              <a:t>～</a:t>
            </a:r>
            <a:r>
              <a:rPr kumimoji="0" lang="en-US" altLang="ko-KR">
                <a:latin typeface="HY견고딕" pitchFamily="18" charset="-127"/>
                <a:ea typeface="HY견고딕" pitchFamily="18" charset="-127"/>
              </a:rPr>
              <a:t>150kg </a:t>
            </a:r>
            <a:r>
              <a:rPr kumimoji="0" lang="ko-KR" altLang="en-US">
                <a:latin typeface="HY견고딕" pitchFamily="18" charset="-127"/>
                <a:ea typeface="HY견고딕" pitchFamily="18" charset="-127"/>
              </a:rPr>
              <a:t>정도</a:t>
            </a:r>
            <a:r>
              <a:rPr kumimoji="0" lang="en-US" altLang="ko-KR">
                <a:latin typeface="HY견고딕" pitchFamily="18" charset="-127"/>
                <a:ea typeface="HY견고딕" pitchFamily="18" charset="-127"/>
              </a:rPr>
              <a:t>, </a:t>
            </a:r>
          </a:p>
          <a:p>
            <a:pPr>
              <a:lnSpc>
                <a:spcPct val="130000"/>
              </a:lnSpc>
            </a:pPr>
            <a:r>
              <a:rPr kumimoji="0" lang="en-US" altLang="ko-KR">
                <a:latin typeface="HY견고딕" pitchFamily="18" charset="-127"/>
                <a:ea typeface="HY견고딕" pitchFamily="18" charset="-127"/>
              </a:rPr>
              <a:t>                    </a:t>
            </a:r>
            <a:r>
              <a:rPr kumimoji="0" lang="ko-KR" altLang="en-US">
                <a:latin typeface="HY견고딕" pitchFamily="18" charset="-127"/>
                <a:ea typeface="HY견고딕" pitchFamily="18" charset="-127"/>
              </a:rPr>
              <a:t>산파 </a:t>
            </a:r>
            <a:r>
              <a:rPr kumimoji="0" lang="en-US" altLang="ko-KR">
                <a:latin typeface="HY견고딕" pitchFamily="18" charset="-127"/>
                <a:ea typeface="HY견고딕" pitchFamily="18" charset="-127"/>
              </a:rPr>
              <a:t>ha</a:t>
            </a:r>
            <a:r>
              <a:rPr kumimoji="0" lang="ko-KR" altLang="en-US">
                <a:latin typeface="HY견고딕" pitchFamily="18" charset="-127"/>
                <a:ea typeface="HY견고딕" pitchFamily="18" charset="-127"/>
              </a:rPr>
              <a:t>당 </a:t>
            </a:r>
            <a:r>
              <a:rPr kumimoji="0" lang="en-US" altLang="ko-KR">
                <a:latin typeface="HY견고딕" pitchFamily="18" charset="-127"/>
                <a:ea typeface="HY견고딕" pitchFamily="18" charset="-127"/>
              </a:rPr>
              <a:t>150</a:t>
            </a:r>
            <a:r>
              <a:rPr kumimoji="0" lang="ko-KR" altLang="en-US">
                <a:latin typeface="HY견고딕" pitchFamily="18" charset="-127"/>
                <a:ea typeface="HY견고딕" pitchFamily="18" charset="-127"/>
              </a:rPr>
              <a:t>～</a:t>
            </a:r>
            <a:r>
              <a:rPr kumimoji="0" lang="en-US" altLang="ko-KR">
                <a:latin typeface="HY견고딕" pitchFamily="18" charset="-127"/>
                <a:ea typeface="HY견고딕" pitchFamily="18" charset="-127"/>
              </a:rPr>
              <a:t>200kg </a:t>
            </a:r>
            <a:r>
              <a:rPr kumimoji="0" lang="ko-KR" altLang="en-US">
                <a:latin typeface="HY견고딕" pitchFamily="18" charset="-127"/>
                <a:ea typeface="HY견고딕" pitchFamily="18" charset="-127"/>
              </a:rPr>
              <a:t>정도</a:t>
            </a:r>
          </a:p>
          <a:p>
            <a:pPr>
              <a:lnSpc>
                <a:spcPct val="130000"/>
              </a:lnSpc>
            </a:pPr>
            <a:r>
              <a:rPr kumimoji="0" lang="ko-KR" altLang="en-US">
                <a:latin typeface="HY견고딕" pitchFamily="18" charset="-127"/>
                <a:ea typeface="HY견고딕" pitchFamily="18" charset="-127"/>
              </a:rPr>
              <a:t>     </a:t>
            </a:r>
            <a:r>
              <a:rPr kumimoji="0" lang="en-US" altLang="ko-KR">
                <a:latin typeface="HY견고딕" pitchFamily="18" charset="-127"/>
                <a:ea typeface="HY견고딕" pitchFamily="18" charset="-127"/>
              </a:rPr>
              <a:t>- </a:t>
            </a:r>
            <a:r>
              <a:rPr kumimoji="0" lang="ko-KR" altLang="en-US">
                <a:latin typeface="HY견고딕" pitchFamily="18" charset="-127"/>
                <a:ea typeface="HY견고딕" pitchFamily="18" charset="-127"/>
              </a:rPr>
              <a:t>파종 깊이 </a:t>
            </a:r>
            <a:r>
              <a:rPr kumimoji="0" lang="en-US" altLang="ko-KR">
                <a:latin typeface="HY견고딕" pitchFamily="18" charset="-127"/>
                <a:ea typeface="HY견고딕" pitchFamily="18" charset="-127"/>
              </a:rPr>
              <a:t>:</a:t>
            </a:r>
            <a:r>
              <a:rPr kumimoji="0" lang="ko-KR" altLang="en-US">
                <a:latin typeface="HY견고딕" pitchFamily="18" charset="-127"/>
                <a:ea typeface="HY견고딕" pitchFamily="18" charset="-127"/>
              </a:rPr>
              <a:t> </a:t>
            </a:r>
            <a:r>
              <a:rPr kumimoji="0" lang="en-US" altLang="ko-KR">
                <a:latin typeface="HY견고딕" pitchFamily="18" charset="-127"/>
                <a:ea typeface="HY견고딕" pitchFamily="18" charset="-127"/>
              </a:rPr>
              <a:t>2~3cm </a:t>
            </a:r>
            <a:r>
              <a:rPr kumimoji="0" lang="ko-KR" altLang="en-US">
                <a:latin typeface="HY견고딕" pitchFamily="18" charset="-127"/>
                <a:ea typeface="HY견고딕" pitchFamily="18" charset="-127"/>
              </a:rPr>
              <a:t>정도</a:t>
            </a:r>
            <a:r>
              <a:rPr kumimoji="0" lang="en-US" altLang="ko-KR">
                <a:latin typeface="HY견고딕" pitchFamily="18" charset="-127"/>
                <a:ea typeface="HY견고딕" pitchFamily="18" charset="-127"/>
              </a:rPr>
              <a:t>,</a:t>
            </a:r>
            <a:r>
              <a:rPr kumimoji="0" lang="ko-KR" altLang="en-US">
                <a:latin typeface="HY견고딕" pitchFamily="18" charset="-127"/>
                <a:ea typeface="HY견고딕" pitchFamily="18" charset="-127"/>
              </a:rPr>
              <a:t> </a:t>
            </a:r>
            <a:r>
              <a:rPr kumimoji="0" lang="ko-KR" altLang="en-US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진압 중요</a:t>
            </a:r>
            <a:endParaRPr kumimoji="0" lang="ko-KR" altLang="en-US"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30000"/>
              </a:lnSpc>
            </a:pPr>
            <a:r>
              <a:rPr kumimoji="0" lang="ko-KR" altLang="en-US">
                <a:latin typeface="Arial" pitchFamily="34" charset="0"/>
                <a:ea typeface="HY견고딕" pitchFamily="18" charset="-127"/>
              </a:rPr>
              <a:t>  </a:t>
            </a:r>
            <a:endParaRPr kumimoji="0" lang="ko-KR" altLang="en-US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44387" name="Rectangle 5"/>
          <p:cNvSpPr>
            <a:spLocks noChangeArrowheads="1"/>
          </p:cNvSpPr>
          <p:nvPr/>
        </p:nvSpPr>
        <p:spPr bwMode="auto">
          <a:xfrm>
            <a:off x="2484438" y="333375"/>
            <a:ext cx="3209925" cy="519113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2800" b="1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귀리의 생산과 이용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4"/>
          <p:cNvSpPr>
            <a:spLocks noChangeArrowheads="1"/>
          </p:cNvSpPr>
          <p:nvPr/>
        </p:nvSpPr>
        <p:spPr bwMode="auto">
          <a:xfrm>
            <a:off x="468313" y="1414463"/>
            <a:ext cx="8280400" cy="4638675"/>
          </a:xfrm>
          <a:prstGeom prst="rect">
            <a:avLst/>
          </a:prstGeom>
          <a:noFill/>
          <a:ln w="28575">
            <a:solidFill>
              <a:srgbClr val="00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50000"/>
              </a:lnSpc>
            </a:pPr>
            <a:r>
              <a:rPr kumimoji="0" lang="en-US" altLang="ko-KR">
                <a:solidFill>
                  <a:srgbClr val="FFCC00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kumimoji="0" lang="en-US" altLang="ko-KR">
                <a:latin typeface="HY견고딕" pitchFamily="18" charset="-127"/>
                <a:ea typeface="HY견고딕" pitchFamily="18" charset="-127"/>
              </a:rPr>
              <a:t> </a:t>
            </a:r>
            <a:r>
              <a:rPr kumimoji="0" lang="en-US" altLang="ko-KR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○ </a:t>
            </a:r>
            <a:r>
              <a:rPr kumimoji="0" lang="ko-KR" altLang="en-US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시비량 및 시비방법</a:t>
            </a:r>
            <a:r>
              <a:rPr kumimoji="0" lang="ko-KR" altLang="en-US">
                <a:latin typeface="HY견고딕" pitchFamily="18" charset="-127"/>
                <a:ea typeface="HY견고딕" pitchFamily="18" charset="-127"/>
              </a:rPr>
              <a:t> </a:t>
            </a:r>
          </a:p>
          <a:p>
            <a:pPr>
              <a:lnSpc>
                <a:spcPct val="150000"/>
              </a:lnSpc>
            </a:pPr>
            <a:r>
              <a:rPr kumimoji="0" lang="ko-KR" altLang="en-US">
                <a:latin typeface="Arial" pitchFamily="34" charset="0"/>
                <a:ea typeface="HY견고딕" pitchFamily="18" charset="-127"/>
              </a:rPr>
              <a:t>     </a:t>
            </a:r>
            <a:r>
              <a:rPr kumimoji="0" lang="en-US" altLang="ko-KR">
                <a:latin typeface="HY견고딕" pitchFamily="18" charset="-127"/>
                <a:ea typeface="HY견고딕" pitchFamily="18" charset="-127"/>
              </a:rPr>
              <a:t>- </a:t>
            </a:r>
            <a:r>
              <a:rPr kumimoji="0" lang="ko-KR" altLang="en-US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시비량</a:t>
            </a:r>
            <a:r>
              <a:rPr kumimoji="0" lang="en-US" altLang="ko-KR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(ha)</a:t>
            </a:r>
            <a:r>
              <a:rPr kumimoji="0" lang="ko-KR" altLang="en-US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kumimoji="0" lang="en-US" altLang="ko-KR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:</a:t>
            </a:r>
            <a:r>
              <a:rPr kumimoji="0" lang="ko-KR" altLang="en-US">
                <a:latin typeface="HY견고딕" pitchFamily="18" charset="-127"/>
                <a:ea typeface="HY견고딕" pitchFamily="18" charset="-127"/>
              </a:rPr>
              <a:t> 질소 </a:t>
            </a:r>
            <a:r>
              <a:rPr kumimoji="0" lang="en-US" altLang="ko-KR">
                <a:latin typeface="HY견고딕" pitchFamily="18" charset="-127"/>
                <a:ea typeface="HY견고딕" pitchFamily="18" charset="-127"/>
              </a:rPr>
              <a:t>:120</a:t>
            </a:r>
            <a:r>
              <a:rPr kumimoji="0" lang="ko-KR" altLang="en-US">
                <a:latin typeface="HY견고딕" pitchFamily="18" charset="-127"/>
                <a:ea typeface="HY견고딕" pitchFamily="18" charset="-127"/>
              </a:rPr>
              <a:t>～</a:t>
            </a:r>
            <a:r>
              <a:rPr kumimoji="0" lang="en-US" altLang="ko-KR">
                <a:latin typeface="HY견고딕" pitchFamily="18" charset="-127"/>
                <a:ea typeface="HY견고딕" pitchFamily="18" charset="-127"/>
              </a:rPr>
              <a:t>150kg, </a:t>
            </a:r>
            <a:r>
              <a:rPr kumimoji="0" lang="ko-KR" altLang="en-US">
                <a:latin typeface="HY견고딕" pitchFamily="18" charset="-127"/>
                <a:ea typeface="HY견고딕" pitchFamily="18" charset="-127"/>
              </a:rPr>
              <a:t>칼리 및 칼리 </a:t>
            </a:r>
            <a:r>
              <a:rPr kumimoji="0" lang="en-US" altLang="ko-KR">
                <a:latin typeface="HY견고딕" pitchFamily="18" charset="-127"/>
                <a:ea typeface="HY견고딕" pitchFamily="18" charset="-127"/>
              </a:rPr>
              <a:t>: 90~120kg</a:t>
            </a:r>
          </a:p>
          <a:p>
            <a:pPr>
              <a:lnSpc>
                <a:spcPct val="150000"/>
              </a:lnSpc>
            </a:pPr>
            <a:r>
              <a:rPr kumimoji="0" lang="en-US" altLang="ko-KR">
                <a:latin typeface="HY견고딕" pitchFamily="18" charset="-127"/>
                <a:ea typeface="HY견고딕" pitchFamily="18" charset="-127"/>
              </a:rPr>
              <a:t>    - </a:t>
            </a:r>
            <a:r>
              <a:rPr kumimoji="0" lang="ko-KR" altLang="en-US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시비방법 </a:t>
            </a:r>
            <a:r>
              <a:rPr kumimoji="0" lang="en-US" altLang="ko-KR">
                <a:latin typeface="HY견고딕" pitchFamily="18" charset="-127"/>
                <a:ea typeface="HY견고딕" pitchFamily="18" charset="-127"/>
              </a:rPr>
              <a:t> </a:t>
            </a:r>
          </a:p>
          <a:p>
            <a:pPr>
              <a:lnSpc>
                <a:spcPct val="150000"/>
              </a:lnSpc>
            </a:pPr>
            <a:r>
              <a:rPr kumimoji="0" lang="en-US" altLang="ko-KR">
                <a:latin typeface="HY견고딕" pitchFamily="18" charset="-127"/>
                <a:ea typeface="HY견고딕" pitchFamily="18" charset="-127"/>
              </a:rPr>
              <a:t>        </a:t>
            </a:r>
            <a:r>
              <a:rPr kumimoji="0" lang="ko-KR" altLang="en-US">
                <a:latin typeface="HY견고딕" pitchFamily="18" charset="-127"/>
                <a:ea typeface="HY견고딕" pitchFamily="18" charset="-127"/>
              </a:rPr>
              <a:t>인산과 칼리 </a:t>
            </a:r>
            <a:r>
              <a:rPr kumimoji="0" lang="en-US" altLang="ko-KR">
                <a:latin typeface="HY견고딕" pitchFamily="18" charset="-127"/>
                <a:ea typeface="HY견고딕" pitchFamily="18" charset="-127"/>
              </a:rPr>
              <a:t>: </a:t>
            </a:r>
            <a:r>
              <a:rPr kumimoji="0" lang="ko-KR" altLang="en-US">
                <a:latin typeface="HY견고딕" pitchFamily="18" charset="-127"/>
                <a:ea typeface="HY견고딕" pitchFamily="18" charset="-127"/>
              </a:rPr>
              <a:t>전량 밑거름</a:t>
            </a:r>
          </a:p>
          <a:p>
            <a:pPr>
              <a:lnSpc>
                <a:spcPct val="150000"/>
              </a:lnSpc>
            </a:pPr>
            <a:r>
              <a:rPr kumimoji="0" lang="ko-KR" altLang="en-US">
                <a:latin typeface="HY견고딕" pitchFamily="18" charset="-127"/>
                <a:ea typeface="HY견고딕" pitchFamily="18" charset="-127"/>
              </a:rPr>
              <a:t>        질소 </a:t>
            </a:r>
            <a:r>
              <a:rPr kumimoji="0" lang="en-US" altLang="ko-KR">
                <a:latin typeface="HY견고딕" pitchFamily="18" charset="-127"/>
                <a:ea typeface="HY견고딕" pitchFamily="18" charset="-127"/>
              </a:rPr>
              <a:t>:</a:t>
            </a:r>
            <a:r>
              <a:rPr kumimoji="0" lang="ko-KR" altLang="en-US">
                <a:latin typeface="HY견고딕" pitchFamily="18" charset="-127"/>
                <a:ea typeface="HY견고딕" pitchFamily="18" charset="-127"/>
              </a:rPr>
              <a:t> 밑거름과 웃거름으로 </a:t>
            </a:r>
            <a:r>
              <a:rPr kumimoji="0" lang="en-US" altLang="ko-KR">
                <a:latin typeface="HY견고딕" pitchFamily="18" charset="-127"/>
                <a:ea typeface="HY견고딕" pitchFamily="18" charset="-127"/>
              </a:rPr>
              <a:t>50% </a:t>
            </a:r>
            <a:r>
              <a:rPr kumimoji="0" lang="ko-KR" altLang="en-US">
                <a:latin typeface="HY견고딕" pitchFamily="18" charset="-127"/>
                <a:ea typeface="HY견고딕" pitchFamily="18" charset="-127"/>
              </a:rPr>
              <a:t>분시 </a:t>
            </a:r>
          </a:p>
          <a:p>
            <a:pPr>
              <a:lnSpc>
                <a:spcPct val="150000"/>
              </a:lnSpc>
            </a:pPr>
            <a:r>
              <a:rPr kumimoji="0" lang="ko-KR" altLang="en-US">
                <a:latin typeface="HY견고딕" pitchFamily="18" charset="-127"/>
                <a:ea typeface="HY견고딕" pitchFamily="18" charset="-127"/>
              </a:rPr>
              <a:t>    </a:t>
            </a:r>
            <a:r>
              <a:rPr kumimoji="0" lang="en-US" altLang="ko-KR">
                <a:latin typeface="HY견고딕" pitchFamily="18" charset="-127"/>
                <a:ea typeface="HY견고딕" pitchFamily="18" charset="-127"/>
              </a:rPr>
              <a:t>- </a:t>
            </a:r>
            <a:r>
              <a:rPr kumimoji="0" lang="ko-KR" altLang="en-US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귀리는</a:t>
            </a:r>
            <a:r>
              <a:rPr kumimoji="0" lang="ko-KR" altLang="en-US">
                <a:latin typeface="HY견고딕" pitchFamily="18" charset="-127"/>
                <a:ea typeface="HY견고딕" pitchFamily="18" charset="-127"/>
              </a:rPr>
              <a:t> 질소비료의 효과가 크며 웃거름 시기가 늦으면 감수함</a:t>
            </a:r>
            <a:endParaRPr kumimoji="0" lang="en-US" altLang="ko-KR"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50000"/>
              </a:lnSpc>
            </a:pPr>
            <a:r>
              <a:rPr kumimoji="0" lang="ko-KR" altLang="en-US">
                <a:latin typeface="HY견고딕" pitchFamily="18" charset="-127"/>
                <a:ea typeface="HY견고딕" pitchFamily="18" charset="-127"/>
              </a:rPr>
              <a:t> </a:t>
            </a:r>
          </a:p>
          <a:p>
            <a:pPr>
              <a:lnSpc>
                <a:spcPct val="150000"/>
              </a:lnSpc>
            </a:pPr>
            <a:r>
              <a:rPr kumimoji="0" lang="ko-KR" altLang="en-US">
                <a:latin typeface="HY견고딕" pitchFamily="18" charset="-127"/>
                <a:ea typeface="HY견고딕" pitchFamily="18" charset="-127"/>
              </a:rPr>
              <a:t> </a:t>
            </a:r>
            <a:r>
              <a:rPr kumimoji="0" lang="ko-KR" altLang="en-US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○ </a:t>
            </a:r>
            <a:r>
              <a:rPr lang="ko-KR" altLang="en-US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수확 및 이용 </a:t>
            </a:r>
            <a:r>
              <a:rPr lang="en-US" altLang="ko-KR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:</a:t>
            </a:r>
            <a:r>
              <a:rPr lang="ko-KR" altLang="en-US">
                <a:latin typeface="HY견고딕" pitchFamily="18" charset="-127"/>
                <a:ea typeface="HY견고딕" pitchFamily="18" charset="-127"/>
              </a:rPr>
              <a:t> 풋베기</a:t>
            </a:r>
            <a:r>
              <a:rPr lang="en-US" altLang="ko-KR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>
                <a:latin typeface="HY견고딕" pitchFamily="18" charset="-127"/>
                <a:ea typeface="HY견고딕" pitchFamily="18" charset="-127"/>
              </a:rPr>
              <a:t>방목</a:t>
            </a:r>
            <a:r>
              <a:rPr lang="en-US" altLang="ko-KR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>
                <a:latin typeface="HY견고딕" pitchFamily="18" charset="-127"/>
                <a:ea typeface="HY견고딕" pitchFamily="18" charset="-127"/>
              </a:rPr>
              <a:t>건초 및 사일리지 등</a:t>
            </a:r>
          </a:p>
          <a:p>
            <a:pPr>
              <a:lnSpc>
                <a:spcPct val="150000"/>
              </a:lnSpc>
            </a:pPr>
            <a:r>
              <a:rPr lang="en-US" altLang="ko-KR">
                <a:latin typeface="HY견고딕" pitchFamily="18" charset="-127"/>
                <a:ea typeface="HY견고딕" pitchFamily="18" charset="-127"/>
              </a:rPr>
              <a:t>    - </a:t>
            </a:r>
            <a:r>
              <a:rPr lang="ko-KR" altLang="en-US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건초 </a:t>
            </a:r>
            <a:r>
              <a:rPr lang="en-US" altLang="ko-KR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:</a:t>
            </a:r>
            <a:r>
              <a:rPr lang="en-US" altLang="ko-KR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>
                <a:latin typeface="HY견고딕" pitchFamily="18" charset="-127"/>
                <a:ea typeface="HY견고딕" pitchFamily="18" charset="-127"/>
              </a:rPr>
              <a:t>출수기 </a:t>
            </a:r>
            <a:endParaRPr lang="en-US" altLang="ko-KR"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>
                <a:latin typeface="HY견고딕" pitchFamily="18" charset="-127"/>
                <a:ea typeface="HY견고딕" pitchFamily="18" charset="-127"/>
              </a:rPr>
              <a:t>    </a:t>
            </a:r>
            <a:r>
              <a:rPr lang="en-US" altLang="ko-KR"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사일리지 </a:t>
            </a:r>
            <a:r>
              <a:rPr lang="en-US" altLang="ko-KR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:</a:t>
            </a:r>
            <a:r>
              <a:rPr lang="en-US" altLang="ko-KR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>
                <a:latin typeface="HY견고딕" pitchFamily="18" charset="-127"/>
                <a:ea typeface="HY견고딕" pitchFamily="18" charset="-127"/>
              </a:rPr>
              <a:t>유숙기 </a:t>
            </a:r>
            <a:r>
              <a:rPr lang="en-US" altLang="ko-KR">
                <a:latin typeface="HY견고딕" pitchFamily="18" charset="-127"/>
                <a:ea typeface="HY견고딕" pitchFamily="18" charset="-127"/>
              </a:rPr>
              <a:t>~</a:t>
            </a:r>
            <a:r>
              <a:rPr lang="ko-KR" altLang="en-US">
                <a:latin typeface="HY견고딕" pitchFamily="18" charset="-127"/>
                <a:ea typeface="HY견고딕" pitchFamily="18" charset="-127"/>
              </a:rPr>
              <a:t> 호숙기 </a:t>
            </a:r>
          </a:p>
        </p:txBody>
      </p:sp>
      <p:sp>
        <p:nvSpPr>
          <p:cNvPr id="145411" name="Rectangle 5"/>
          <p:cNvSpPr>
            <a:spLocks noChangeArrowheads="1"/>
          </p:cNvSpPr>
          <p:nvPr/>
        </p:nvSpPr>
        <p:spPr bwMode="auto">
          <a:xfrm>
            <a:off x="2484438" y="333375"/>
            <a:ext cx="3557587" cy="519113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800" b="1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2800" b="1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귀리의 생산과 이용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그림 2" descr="배경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68" y="0"/>
            <a:ext cx="9109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827093" y="1785938"/>
            <a:ext cx="7424737" cy="995362"/>
          </a:xfrm>
          <a:prstGeom prst="roundRect">
            <a:avLst>
              <a:gd name="adj" fmla="val 46181"/>
            </a:avLst>
          </a:pr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19050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tIns="0" bIns="0" anchor="ctr"/>
          <a:lstStyle/>
          <a:p>
            <a:pPr algn="ctr">
              <a:defRPr/>
            </a:pPr>
            <a:r>
              <a:rPr lang="en-US" altLang="ko-KR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 4. </a:t>
            </a:r>
            <a:r>
              <a:rPr lang="ko-KR" alt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하계 </a:t>
            </a:r>
            <a:r>
              <a:rPr lang="ko-KR" alt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사료작물의 재배 이용기술</a:t>
            </a:r>
            <a:endParaRPr lang="ko-KR" alt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4585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1"/>
          <p:cNvGrpSpPr/>
          <p:nvPr/>
        </p:nvGrpSpPr>
        <p:grpSpPr>
          <a:xfrm>
            <a:off x="323533" y="332656"/>
            <a:ext cx="3744416" cy="1127752"/>
            <a:chOff x="0" y="691"/>
            <a:chExt cx="8674436" cy="60385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</p:grpSpPr>
        <p:sp>
          <p:nvSpPr>
            <p:cNvPr id="4" name="모서리가 둥근 직사각형 3"/>
            <p:cNvSpPr/>
            <p:nvPr/>
          </p:nvSpPr>
          <p:spPr>
            <a:xfrm>
              <a:off x="0" y="691"/>
              <a:ext cx="8674436" cy="603852"/>
            </a:xfrm>
            <a:prstGeom prst="roundRect">
              <a:avLst/>
            </a:prstGeom>
            <a:gradFill flip="none" rotWithShape="1">
              <a:gsLst>
                <a:gs pos="0">
                  <a:srgbClr val="4324FC">
                    <a:shade val="30000"/>
                    <a:satMod val="115000"/>
                  </a:srgbClr>
                </a:gs>
                <a:gs pos="50000">
                  <a:srgbClr val="4324FC">
                    <a:shade val="67500"/>
                    <a:satMod val="115000"/>
                  </a:srgbClr>
                </a:gs>
                <a:gs pos="100000">
                  <a:srgbClr val="4324FC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sp3d prstMaterial="dkEdge">
              <a:bevelT w="8200" h="38100"/>
            </a:sp3d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" name="모서리가 둥근 직사각형 4"/>
            <p:cNvSpPr/>
            <p:nvPr/>
          </p:nvSpPr>
          <p:spPr>
            <a:xfrm>
              <a:off x="29479" y="691"/>
              <a:ext cx="8615480" cy="54489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lIns="121920" tIns="121920" rIns="121920" bIns="121920" spcCol="1270" anchor="ctr"/>
            <a:lstStyle/>
            <a:p>
              <a:pPr algn="ctr">
                <a:defRPr/>
              </a:pPr>
              <a:r>
                <a:rPr lang="ko-KR" altLang="en-US" sz="3200" dirty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사료용 옥수수</a:t>
              </a:r>
            </a:p>
          </p:txBody>
        </p:sp>
      </p:grpSp>
      <p:pic>
        <p:nvPicPr>
          <p:cNvPr id="101378" name="Picture 2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556793"/>
            <a:ext cx="6480000" cy="50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966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4"/>
          <p:cNvSpPr>
            <a:spLocks noChangeArrowheads="1"/>
          </p:cNvSpPr>
          <p:nvPr/>
        </p:nvSpPr>
        <p:spPr bwMode="auto">
          <a:xfrm>
            <a:off x="323854" y="1466856"/>
            <a:ext cx="8569325" cy="2682875"/>
          </a:xfrm>
          <a:prstGeom prst="rect">
            <a:avLst/>
          </a:prstGeom>
          <a:noFill/>
          <a:ln w="28575">
            <a:solidFill>
              <a:srgbClr val="00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ko-KR" b="1" dirty="0">
                <a:latin typeface="Arial" pitchFamily="34" charset="0"/>
                <a:ea typeface="HY견고딕" pitchFamily="18" charset="-127"/>
              </a:rPr>
              <a:t> </a:t>
            </a:r>
            <a:r>
              <a:rPr lang="en-US" altLang="ko-KR" dirty="0">
                <a:latin typeface="Arial" pitchFamily="34" charset="0"/>
                <a:ea typeface="HY견고딕" pitchFamily="18" charset="-127"/>
              </a:rPr>
              <a:t> </a:t>
            </a:r>
            <a:r>
              <a:rPr lang="en-US" altLang="ko-KR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□ </a:t>
            </a:r>
            <a:r>
              <a:rPr lang="ko-KR" altLang="en-US" b="1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사료용 옥수수</a:t>
            </a:r>
            <a:r>
              <a:rPr lang="en-US" altLang="ko-KR" b="1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(Corn, </a:t>
            </a:r>
            <a:r>
              <a:rPr lang="en-US" altLang="ko-KR" b="1" i="1" dirty="0" err="1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Zea</a:t>
            </a:r>
            <a:r>
              <a:rPr lang="en-US" altLang="ko-KR" b="1" i="1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b="1" i="1" dirty="0" err="1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mays</a:t>
            </a:r>
            <a:r>
              <a:rPr lang="en-US" altLang="ko-KR" b="1" i="1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b="1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L.)</a:t>
            </a:r>
            <a:r>
              <a:rPr lang="en-US" altLang="ko-KR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의  주요특성</a:t>
            </a:r>
          </a:p>
          <a:p>
            <a:pPr>
              <a:lnSpc>
                <a:spcPct val="140000"/>
              </a:lnSpc>
            </a:pP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 </a:t>
            </a:r>
            <a:r>
              <a:rPr lang="ko-KR" altLang="en-US" sz="1800" dirty="0"/>
              <a:t>○ 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열대성 작물로서 </a:t>
            </a:r>
            <a:r>
              <a:rPr lang="ko-KR" altLang="en-US" dirty="0">
                <a:solidFill>
                  <a:srgbClr val="C00000"/>
                </a:solidFill>
                <a:latin typeface="HY견고딕" pitchFamily="18" charset="-127"/>
                <a:ea typeface="HY견고딕" pitchFamily="18" charset="-127"/>
              </a:rPr>
              <a:t>여름철 사료작물로 가장 중요함</a:t>
            </a:r>
          </a:p>
          <a:p>
            <a:pPr>
              <a:lnSpc>
                <a:spcPct val="140000"/>
              </a:lnSpc>
            </a:pP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 </a:t>
            </a:r>
            <a:r>
              <a:rPr lang="ko-KR" altLang="en-US" sz="1800" dirty="0"/>
              <a:t>○ 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기온이 높고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햇빛 쪼이는 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날이 많은 기후에서 생육이 좋음</a:t>
            </a:r>
          </a:p>
          <a:p>
            <a:pPr>
              <a:lnSpc>
                <a:spcPct val="140000"/>
              </a:lnSpc>
            </a:pP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 </a:t>
            </a:r>
            <a:r>
              <a:rPr lang="ko-KR" altLang="en-US" sz="1800" dirty="0"/>
              <a:t>○ 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옥수수로 만든 </a:t>
            </a:r>
            <a:r>
              <a:rPr lang="ko-KR" altLang="en-US" dirty="0" err="1">
                <a:latin typeface="HY견고딕" pitchFamily="18" charset="-127"/>
                <a:ea typeface="HY견고딕" pitchFamily="18" charset="-127"/>
              </a:rPr>
              <a:t>사일리지는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가축의 </a:t>
            </a:r>
            <a:r>
              <a:rPr lang="ko-KR" altLang="en-US" dirty="0" err="1">
                <a:latin typeface="HY견고딕" pitchFamily="18" charset="-127"/>
                <a:ea typeface="HY견고딕" pitchFamily="18" charset="-127"/>
              </a:rPr>
              <a:t>기호성이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높을 뿐만 아니라 </a:t>
            </a:r>
          </a:p>
          <a:p>
            <a:pPr>
              <a:lnSpc>
                <a:spcPct val="140000"/>
              </a:lnSpc>
            </a:pP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      품질 및 사료가치가 매우 높음 </a:t>
            </a:r>
            <a:r>
              <a:rPr lang="en-US" altLang="ko-KR" dirty="0">
                <a:solidFill>
                  <a:srgbClr val="000099"/>
                </a:solidFill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dirty="0">
                <a:solidFill>
                  <a:srgbClr val="000099"/>
                </a:solidFill>
                <a:latin typeface="HY견고딕" pitchFamily="18" charset="-127"/>
                <a:ea typeface="HY견고딕" pitchFamily="18" charset="-127"/>
              </a:rPr>
              <a:t>사료작물의 왕</a:t>
            </a:r>
            <a:r>
              <a:rPr lang="en-US" altLang="ko-KR" dirty="0">
                <a:solidFill>
                  <a:srgbClr val="000099"/>
                </a:solidFill>
                <a:latin typeface="HY견고딕" pitchFamily="18" charset="-127"/>
                <a:ea typeface="HY견고딕" pitchFamily="18" charset="-127"/>
              </a:rPr>
              <a:t>)</a:t>
            </a:r>
          </a:p>
          <a:p>
            <a:pPr>
              <a:lnSpc>
                <a:spcPct val="140000"/>
              </a:lnSpc>
            </a:pP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  </a:t>
            </a:r>
            <a:r>
              <a:rPr lang="en-US" altLang="ko-KR" sz="1800" dirty="0"/>
              <a:t>○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옥수수는 </a:t>
            </a:r>
            <a:r>
              <a:rPr lang="ko-KR" altLang="en-US" dirty="0" err="1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황숙기에</a:t>
            </a:r>
            <a:r>
              <a:rPr lang="ko-KR" altLang="en-US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 총 양분함량 중 </a:t>
            </a:r>
            <a:r>
              <a:rPr lang="en-US" altLang="ko-KR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61.2%</a:t>
            </a:r>
            <a:r>
              <a:rPr lang="ko-KR" altLang="en-US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가 암 이삭에 있음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5475" name="Rectangle 6"/>
          <p:cNvSpPr>
            <a:spLocks noChangeArrowheads="1"/>
          </p:cNvSpPr>
          <p:nvPr/>
        </p:nvSpPr>
        <p:spPr bwMode="auto">
          <a:xfrm>
            <a:off x="684218" y="4365635"/>
            <a:ext cx="7993062" cy="2085975"/>
          </a:xfrm>
          <a:prstGeom prst="rect">
            <a:avLst/>
          </a:prstGeom>
          <a:noFill/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     </a:t>
            </a:r>
            <a:r>
              <a:rPr lang="ko-KR" altLang="en-US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옥수수의 품종선택은</a:t>
            </a:r>
          </a:p>
          <a:p>
            <a:pPr>
              <a:lnSpc>
                <a:spcPct val="130000"/>
              </a:lnSpc>
            </a:pP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    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초기 생육이 왕성하고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,</a:t>
            </a:r>
          </a:p>
          <a:p>
            <a:pPr>
              <a:lnSpc>
                <a:spcPct val="130000"/>
              </a:lnSpc>
            </a:pP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     - </a:t>
            </a:r>
            <a:r>
              <a:rPr lang="ko-KR" altLang="en-US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암 이삭의 비율이 높으며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, </a:t>
            </a:r>
          </a:p>
          <a:p>
            <a:pPr>
              <a:lnSpc>
                <a:spcPct val="130000"/>
              </a:lnSpc>
            </a:pP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     - 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생육후기까지 </a:t>
            </a:r>
            <a:r>
              <a:rPr lang="ko-KR" altLang="en-US" dirty="0" err="1">
                <a:latin typeface="HY견고딕" pitchFamily="18" charset="-127"/>
                <a:ea typeface="HY견고딕" pitchFamily="18" charset="-127"/>
              </a:rPr>
              <a:t>엽의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녹색도가 높게 유지되고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, </a:t>
            </a:r>
          </a:p>
          <a:p>
            <a:pPr>
              <a:lnSpc>
                <a:spcPct val="130000"/>
              </a:lnSpc>
            </a:pP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     -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쓰러짐에 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강한 품종</a:t>
            </a:r>
          </a:p>
        </p:txBody>
      </p:sp>
      <p:sp>
        <p:nvSpPr>
          <p:cNvPr id="105476" name="Line 7"/>
          <p:cNvSpPr>
            <a:spLocks noChangeShapeType="1"/>
          </p:cNvSpPr>
          <p:nvPr/>
        </p:nvSpPr>
        <p:spPr bwMode="auto">
          <a:xfrm>
            <a:off x="827088" y="4652963"/>
            <a:ext cx="287337" cy="0"/>
          </a:xfrm>
          <a:prstGeom prst="line">
            <a:avLst/>
          </a:prstGeom>
          <a:noFill/>
          <a:ln w="57150">
            <a:solidFill>
              <a:srgbClr val="FFCC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05477" name="AutoShape 4"/>
          <p:cNvSpPr>
            <a:spLocks noChangeArrowheads="1"/>
          </p:cNvSpPr>
          <p:nvPr/>
        </p:nvSpPr>
        <p:spPr bwMode="auto">
          <a:xfrm>
            <a:off x="0" y="260350"/>
            <a:ext cx="3995738" cy="668338"/>
          </a:xfrm>
          <a:prstGeom prst="roundRect">
            <a:avLst>
              <a:gd name="adj" fmla="val 16667"/>
            </a:avLst>
          </a:prstGeom>
          <a:solidFill>
            <a:srgbClr val="000099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ko-KR" sz="36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36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사료용</a:t>
            </a:r>
            <a:r>
              <a:rPr lang="en-US" altLang="ko-KR" sz="36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36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옥수수</a:t>
            </a:r>
          </a:p>
        </p:txBody>
      </p:sp>
    </p:spTree>
    <p:extLst>
      <p:ext uri="{BB962C8B-B14F-4D97-AF65-F5344CB8AC3E}">
        <p14:creationId xmlns:p14="http://schemas.microsoft.com/office/powerpoint/2010/main" val="200829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3"/>
          <p:cNvSpPr>
            <a:spLocks noChangeArrowheads="1"/>
          </p:cNvSpPr>
          <p:nvPr/>
        </p:nvSpPr>
        <p:spPr bwMode="auto">
          <a:xfrm>
            <a:off x="395316" y="1988840"/>
            <a:ext cx="529824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FF0000"/>
              </a:buClr>
              <a:buFont typeface="Wingdings" pitchFamily="2" charset="2"/>
              <a:buChar char="u"/>
            </a:pPr>
            <a:r>
              <a:rPr lang="en-US" altLang="ko-KR" sz="3200" dirty="0" smtClean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3200" dirty="0" smtClean="0">
                <a:latin typeface="HY헤드라인M" pitchFamily="18" charset="-127"/>
                <a:ea typeface="HY헤드라인M" pitchFamily="18" charset="-127"/>
              </a:rPr>
              <a:t>조사료 </a:t>
            </a:r>
            <a:r>
              <a:rPr lang="en-US" altLang="ko-KR" sz="2800" dirty="0" smtClean="0">
                <a:latin typeface="HY헤드라인M" pitchFamily="18" charset="-127"/>
                <a:ea typeface="HY헤드라인M" pitchFamily="18" charset="-127"/>
              </a:rPr>
              <a:t>(forage, roughage)</a:t>
            </a:r>
          </a:p>
        </p:txBody>
      </p:sp>
      <p:pic>
        <p:nvPicPr>
          <p:cNvPr id="29389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888" y="1628776"/>
            <a:ext cx="2665412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7" name="Rectangle 7"/>
          <p:cNvSpPr>
            <a:spLocks noChangeArrowheads="1"/>
          </p:cNvSpPr>
          <p:nvPr/>
        </p:nvSpPr>
        <p:spPr bwMode="auto">
          <a:xfrm>
            <a:off x="251520" y="260648"/>
            <a:ext cx="808105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3200" i="1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소는 기본적으로 풀을 먹고 살아가는 동물 </a:t>
            </a:r>
            <a:r>
              <a:rPr lang="en-US" altLang="ko-KR" sz="3200" i="1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!</a:t>
            </a:r>
          </a:p>
        </p:txBody>
      </p:sp>
      <p:sp>
        <p:nvSpPr>
          <p:cNvPr id="81928" name="Rectangle 8"/>
          <p:cNvSpPr>
            <a:spLocks noChangeArrowheads="1"/>
          </p:cNvSpPr>
          <p:nvPr/>
        </p:nvSpPr>
        <p:spPr bwMode="auto">
          <a:xfrm>
            <a:off x="539552" y="3212976"/>
            <a:ext cx="838835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en-US" altLang="ko-KR" sz="2800" dirty="0" smtClean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2800" dirty="0" smtClean="0">
                <a:latin typeface="HY헤드라인M" pitchFamily="18" charset="-127"/>
                <a:ea typeface="HY헤드라인M" pitchFamily="18" charset="-127"/>
              </a:rPr>
              <a:t>소의 영양생리에 있어서 없어서는 안 될  </a:t>
            </a:r>
          </a:p>
          <a:p>
            <a:r>
              <a:rPr lang="ko-KR" altLang="en-US" sz="2800" dirty="0" smtClean="0">
                <a:latin typeface="HY헤드라인M" pitchFamily="18" charset="-127"/>
                <a:ea typeface="HY헤드라인M" pitchFamily="18" charset="-127"/>
              </a:rPr>
              <a:t>    귀중한 섬유소를 공급</a:t>
            </a:r>
          </a:p>
          <a:p>
            <a:pPr>
              <a:lnSpc>
                <a:spcPct val="200000"/>
              </a:lnSpc>
              <a:buClr>
                <a:srgbClr val="FF0000"/>
              </a:buClr>
              <a:buFont typeface="Wingdings" pitchFamily="2" charset="2"/>
              <a:buChar char="ü"/>
            </a:pPr>
            <a:r>
              <a:rPr lang="ko-KR" altLang="en-US" sz="2800" dirty="0" smtClean="0">
                <a:latin typeface="HY헤드라인M" pitchFamily="18" charset="-127"/>
                <a:ea typeface="HY헤드라인M" pitchFamily="18" charset="-127"/>
              </a:rPr>
              <a:t> 번식장애와 각종 </a:t>
            </a:r>
            <a:r>
              <a:rPr lang="ko-KR" altLang="en-US" sz="2800" dirty="0" err="1" smtClean="0">
                <a:latin typeface="HY헤드라인M" pitchFamily="18" charset="-127"/>
                <a:ea typeface="HY헤드라인M" pitchFamily="18" charset="-127"/>
              </a:rPr>
              <a:t>대사성</a:t>
            </a:r>
            <a:r>
              <a:rPr lang="ko-KR" altLang="en-US" sz="2800" dirty="0" smtClean="0">
                <a:latin typeface="HY헤드라인M" pitchFamily="18" charset="-127"/>
                <a:ea typeface="HY헤드라인M" pitchFamily="18" charset="-127"/>
              </a:rPr>
              <a:t> 질병의 근본적인</a:t>
            </a:r>
          </a:p>
          <a:p>
            <a:r>
              <a:rPr lang="ko-KR" altLang="en-US" sz="2800" dirty="0" smtClean="0">
                <a:latin typeface="HY헤드라인M" pitchFamily="18" charset="-127"/>
                <a:ea typeface="HY헤드라인M" pitchFamily="18" charset="-127"/>
              </a:rPr>
              <a:t>    예방이 가능</a:t>
            </a:r>
          </a:p>
          <a:p>
            <a:pPr>
              <a:lnSpc>
                <a:spcPct val="200000"/>
              </a:lnSpc>
              <a:buClr>
                <a:srgbClr val="FF0000"/>
              </a:buClr>
              <a:buFont typeface="Wingdings" pitchFamily="2" charset="2"/>
              <a:buChar char="ü"/>
            </a:pPr>
            <a:r>
              <a:rPr lang="ko-KR" altLang="en-US" sz="2800" dirty="0" smtClean="0">
                <a:latin typeface="HY헤드라인M" pitchFamily="18" charset="-127"/>
                <a:ea typeface="HY헤드라인M" pitchFamily="18" charset="-127"/>
              </a:rPr>
              <a:t> 경제수명을 연장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19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19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1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19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9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19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3" grpId="0"/>
      <p:bldP spid="81927" grpId="0"/>
      <p:bldP spid="8192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8534760"/>
              </p:ext>
            </p:extLst>
          </p:nvPr>
        </p:nvGraphicFramePr>
        <p:xfrm>
          <a:off x="683568" y="1556792"/>
          <a:ext cx="8106841" cy="4363094"/>
        </p:xfrm>
        <a:graphic>
          <a:graphicData uri="http://schemas.openxmlformats.org/drawingml/2006/table">
            <a:tbl>
              <a:tblPr/>
              <a:tblGrid>
                <a:gridCol w="717622"/>
                <a:gridCol w="507749"/>
                <a:gridCol w="525794"/>
                <a:gridCol w="525794"/>
                <a:gridCol w="5829882"/>
              </a:tblGrid>
              <a:tr h="248436"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 err="1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품종명</a:t>
                      </a:r>
                      <a:endParaRPr lang="ko-KR" altLang="en-US" sz="1200" b="1" kern="0" spc="0" dirty="0">
                        <a:solidFill>
                          <a:schemeClr val="tx1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17428" marR="17428" marT="17428" marB="17428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육성</a:t>
                      </a:r>
                    </a:p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연도</a:t>
                      </a:r>
                    </a:p>
                  </a:txBody>
                  <a:tcPr marL="17428" marR="17428" marT="17428" marB="1742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>
                          <a:solidFill>
                            <a:srgbClr val="000000"/>
                          </a:solidFill>
                          <a:effectLst/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수량</a:t>
                      </a:r>
                      <a:r>
                        <a:rPr lang="en-US" altLang="ko-KR" sz="1200" b="1" kern="0" spc="0">
                          <a:solidFill>
                            <a:srgbClr val="000000"/>
                          </a:solidFill>
                          <a:effectLst/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(</a:t>
                      </a:r>
                      <a:r>
                        <a:rPr lang="en-US" sz="1200" b="1" kern="0" spc="0">
                          <a:solidFill>
                            <a:srgbClr val="000000"/>
                          </a:solidFill>
                          <a:effectLst/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kg/10a)</a:t>
                      </a:r>
                    </a:p>
                  </a:txBody>
                  <a:tcPr marL="17428" marR="17428" marT="17428" marB="1742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주 요 특 성</a:t>
                      </a:r>
                    </a:p>
                  </a:txBody>
                  <a:tcPr marL="17428" marR="17428" marT="17428" marB="1742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</a:tr>
              <a:tr h="24843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건 물</a:t>
                      </a:r>
                    </a:p>
                  </a:txBody>
                  <a:tcPr marL="17428" marR="17428" marT="17428" marB="1742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종 실</a:t>
                      </a:r>
                    </a:p>
                  </a:txBody>
                  <a:tcPr marL="17428" marR="17428" marT="17428" marB="1742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88112">
                <a:tc>
                  <a:txBody>
                    <a:bodyPr/>
                    <a:lstStyle/>
                    <a:p>
                      <a:pPr marL="0" marR="1270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baseline="30000" dirty="0" err="1" smtClean="0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광평옥</a:t>
                      </a:r>
                      <a:endParaRPr lang="ko-KR" altLang="en-US" sz="1200" kern="0" spc="0" baseline="30000" dirty="0">
                        <a:solidFill>
                          <a:schemeClr val="tx1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17428" marR="17428" marT="17428" marB="17428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2000</a:t>
                      </a:r>
                    </a:p>
                  </a:txBody>
                  <a:tcPr marL="17428" marR="17428" marT="17428" marB="1742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1,948</a:t>
                      </a:r>
                    </a:p>
                  </a:txBody>
                  <a:tcPr marL="17428" marR="17428" marT="17428" marB="1742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809</a:t>
                      </a:r>
                    </a:p>
                  </a:txBody>
                  <a:tcPr marL="17428" marR="17428" marT="17428" marB="1742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 err="1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사일리지</a:t>
                      </a:r>
                      <a:r>
                        <a:rPr lang="en-US" altLang="ko-KR" sz="1200" kern="0" spc="0" dirty="0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․</a:t>
                      </a:r>
                      <a:r>
                        <a:rPr lang="ko-KR" altLang="en-US" sz="1200" kern="0" spc="0" dirty="0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종실 겸용</a:t>
                      </a:r>
                      <a:r>
                        <a:rPr lang="en-US" altLang="ko-KR" sz="1200" kern="0" spc="0" dirty="0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, </a:t>
                      </a:r>
                      <a:r>
                        <a:rPr lang="ko-KR" altLang="en-US" sz="1200" kern="0" spc="0" dirty="0" err="1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논재배적응</a:t>
                      </a:r>
                      <a:r>
                        <a:rPr lang="en-US" altLang="ko-KR" sz="1200" kern="0" spc="0" dirty="0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, </a:t>
                      </a:r>
                      <a:r>
                        <a:rPr lang="ko-KR" altLang="en-US" sz="1200" kern="0" spc="0" dirty="0" err="1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녹체성</a:t>
                      </a:r>
                      <a:r>
                        <a:rPr lang="ko-KR" altLang="en-US" sz="1200" kern="0" spc="0" dirty="0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 우수</a:t>
                      </a:r>
                    </a:p>
                  </a:txBody>
                  <a:tcPr marL="17428" marR="70081" marT="17428" marB="1742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88112">
                <a:tc>
                  <a:txBody>
                    <a:bodyPr/>
                    <a:lstStyle/>
                    <a:p>
                      <a:pPr marL="0" marR="1270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 err="1" smtClean="0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장다옥</a:t>
                      </a:r>
                      <a:endParaRPr lang="ko-KR" altLang="en-US" sz="1200" kern="0" spc="0" dirty="0">
                        <a:solidFill>
                          <a:schemeClr val="tx1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17428" marR="17428" marT="17428" marB="17428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2003</a:t>
                      </a:r>
                    </a:p>
                  </a:txBody>
                  <a:tcPr marL="17428" marR="17428" marT="17428" marB="1742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1,766</a:t>
                      </a:r>
                    </a:p>
                  </a:txBody>
                  <a:tcPr marL="17428" marR="17428" marT="17428" marB="1742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921</a:t>
                      </a:r>
                    </a:p>
                  </a:txBody>
                  <a:tcPr marL="17428" marR="17428" marT="17428" marB="1742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종실용</a:t>
                      </a:r>
                      <a:r>
                        <a:rPr lang="en-US" altLang="ko-KR" sz="1200" kern="0" spc="0" dirty="0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, </a:t>
                      </a:r>
                      <a:r>
                        <a:rPr lang="ko-KR" altLang="en-US" sz="1200" kern="0" spc="0" dirty="0" err="1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중숙종</a:t>
                      </a:r>
                      <a:r>
                        <a:rPr lang="en-US" altLang="ko-KR" sz="1200" kern="0" spc="0" dirty="0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, </a:t>
                      </a:r>
                      <a:r>
                        <a:rPr lang="ko-KR" altLang="en-US" sz="1200" kern="0" spc="0" dirty="0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이삭특성 양호</a:t>
                      </a:r>
                      <a:r>
                        <a:rPr lang="en-US" altLang="ko-KR" sz="1200" kern="0" spc="0" dirty="0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, </a:t>
                      </a:r>
                      <a:r>
                        <a:rPr lang="ko-KR" altLang="en-US" sz="1200" kern="0" spc="0" dirty="0" err="1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안정다수성</a:t>
                      </a:r>
                      <a:endParaRPr lang="ko-KR" altLang="en-US" sz="1200" kern="0" spc="0" dirty="0">
                        <a:solidFill>
                          <a:schemeClr val="tx1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17428" marR="70081" marT="17428" marB="1742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8112">
                <a:tc>
                  <a:txBody>
                    <a:bodyPr/>
                    <a:lstStyle/>
                    <a:p>
                      <a:pPr marL="0" marR="1270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 err="1" smtClean="0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강다옥</a:t>
                      </a:r>
                      <a:endParaRPr lang="ko-KR" altLang="en-US" sz="1200" kern="0" spc="0" dirty="0">
                        <a:solidFill>
                          <a:schemeClr val="tx1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17428" marR="17428" marT="17428" marB="17428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2005</a:t>
                      </a:r>
                    </a:p>
                  </a:txBody>
                  <a:tcPr marL="17428" marR="17428" marT="17428" marB="1742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1,876</a:t>
                      </a:r>
                    </a:p>
                  </a:txBody>
                  <a:tcPr marL="17428" marR="17428" marT="17428" marB="1742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856</a:t>
                      </a:r>
                    </a:p>
                  </a:txBody>
                  <a:tcPr marL="17428" marR="17428" marT="17428" marB="1742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 err="1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사일리지</a:t>
                      </a:r>
                      <a:r>
                        <a:rPr lang="en-US" altLang="ko-KR" sz="1200" kern="0" spc="0" dirty="0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․</a:t>
                      </a:r>
                      <a:r>
                        <a:rPr lang="ko-KR" altLang="en-US" sz="1200" kern="0" spc="0" dirty="0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종실 겸용</a:t>
                      </a:r>
                      <a:r>
                        <a:rPr lang="en-US" altLang="ko-KR" sz="1200" kern="0" spc="0" dirty="0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, </a:t>
                      </a:r>
                      <a:r>
                        <a:rPr lang="ko-KR" altLang="en-US" sz="1200" kern="0" spc="0" dirty="0" err="1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논재배적응</a:t>
                      </a:r>
                      <a:r>
                        <a:rPr lang="en-US" altLang="ko-KR" sz="1200" kern="0" spc="0" dirty="0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, </a:t>
                      </a:r>
                      <a:r>
                        <a:rPr lang="ko-KR" altLang="en-US" sz="1200" kern="0" spc="0" dirty="0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채종용이</a:t>
                      </a:r>
                    </a:p>
                  </a:txBody>
                  <a:tcPr marL="17428" marR="70081" marT="17428" marB="1742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8112">
                <a:tc>
                  <a:txBody>
                    <a:bodyPr/>
                    <a:lstStyle/>
                    <a:p>
                      <a:pPr marL="0" marR="1270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 err="1" smtClean="0">
                          <a:solidFill>
                            <a:srgbClr val="0066FF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평안옥</a:t>
                      </a:r>
                      <a:endParaRPr lang="ko-KR" altLang="en-US" sz="1200" kern="0" spc="0" dirty="0">
                        <a:solidFill>
                          <a:srgbClr val="0066FF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17428" marR="17428" marT="17428" marB="17428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66FF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2008</a:t>
                      </a:r>
                    </a:p>
                  </a:txBody>
                  <a:tcPr marL="17428" marR="17428" marT="17428" marB="1742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66FF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2,084</a:t>
                      </a:r>
                    </a:p>
                  </a:txBody>
                  <a:tcPr marL="17428" marR="17428" marT="17428" marB="1742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66FF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-</a:t>
                      </a:r>
                    </a:p>
                  </a:txBody>
                  <a:tcPr marL="17428" marR="17428" marT="17428" marB="1742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 err="1">
                          <a:solidFill>
                            <a:srgbClr val="0066FF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사일리지용</a:t>
                      </a:r>
                      <a:r>
                        <a:rPr lang="en-US" altLang="ko-KR" sz="1200" kern="0" spc="0" dirty="0">
                          <a:solidFill>
                            <a:srgbClr val="0066FF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, </a:t>
                      </a:r>
                      <a:r>
                        <a:rPr lang="ko-KR" altLang="en-US" sz="1200" kern="0" spc="0" dirty="0" err="1">
                          <a:solidFill>
                            <a:srgbClr val="0066FF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녹체성</a:t>
                      </a:r>
                      <a:r>
                        <a:rPr lang="ko-KR" altLang="en-US" sz="1200" kern="0" spc="0" dirty="0">
                          <a:solidFill>
                            <a:srgbClr val="0066FF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 우수</a:t>
                      </a:r>
                      <a:r>
                        <a:rPr lang="en-US" altLang="ko-KR" sz="1200" kern="0" spc="0" dirty="0">
                          <a:solidFill>
                            <a:srgbClr val="0066FF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, </a:t>
                      </a:r>
                      <a:r>
                        <a:rPr lang="ko-KR" altLang="en-US" sz="1200" kern="0" spc="0" dirty="0" err="1">
                          <a:solidFill>
                            <a:srgbClr val="0066FF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내도복</a:t>
                      </a:r>
                      <a:r>
                        <a:rPr lang="en-US" altLang="ko-KR" sz="1200" kern="0" spc="0" dirty="0">
                          <a:solidFill>
                            <a:srgbClr val="0066FF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, </a:t>
                      </a:r>
                      <a:r>
                        <a:rPr lang="ko-KR" altLang="en-US" sz="1200" kern="0" spc="0" dirty="0">
                          <a:solidFill>
                            <a:srgbClr val="0066FF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채종용이</a:t>
                      </a:r>
                    </a:p>
                  </a:txBody>
                  <a:tcPr marL="17428" marR="70081" marT="17428" marB="1742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8112">
                <a:tc>
                  <a:txBody>
                    <a:bodyPr/>
                    <a:lstStyle/>
                    <a:p>
                      <a:pPr marL="0" marR="1270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다평옥</a:t>
                      </a:r>
                    </a:p>
                  </a:txBody>
                  <a:tcPr marL="17428" marR="17428" marT="17428" marB="17428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2010</a:t>
                      </a:r>
                    </a:p>
                  </a:txBody>
                  <a:tcPr marL="17428" marR="17428" marT="17428" marB="1742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-</a:t>
                      </a:r>
                    </a:p>
                  </a:txBody>
                  <a:tcPr marL="17428" marR="17428" marT="17428" marB="1742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862</a:t>
                      </a:r>
                    </a:p>
                  </a:txBody>
                  <a:tcPr marL="17428" marR="17428" marT="17428" marB="1742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종실용</a:t>
                      </a:r>
                      <a:r>
                        <a:rPr lang="en-US" altLang="ko-KR" sz="1200" kern="0" spc="0" dirty="0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, </a:t>
                      </a:r>
                      <a:r>
                        <a:rPr lang="ko-KR" altLang="en-US" sz="1200" kern="0" spc="0" dirty="0" err="1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다수성</a:t>
                      </a:r>
                      <a:r>
                        <a:rPr lang="en-US" altLang="ko-KR" sz="1200" kern="0" spc="0" dirty="0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, </a:t>
                      </a:r>
                      <a:r>
                        <a:rPr lang="ko-KR" altLang="en-US" sz="1200" kern="0" spc="0" dirty="0" err="1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내도복성</a:t>
                      </a:r>
                      <a:r>
                        <a:rPr lang="en-US" altLang="ko-KR" sz="1200" kern="0" spc="0" dirty="0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, </a:t>
                      </a:r>
                      <a:r>
                        <a:rPr lang="ko-KR" altLang="en-US" sz="1200" kern="0" spc="0" dirty="0" err="1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광지역성</a:t>
                      </a:r>
                      <a:r>
                        <a:rPr lang="ko-KR" altLang="en-US" sz="1200" kern="0" spc="0" dirty="0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 등</a:t>
                      </a:r>
                    </a:p>
                  </a:txBody>
                  <a:tcPr marL="17428" marR="70081" marT="17428" marB="1742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6420">
                <a:tc>
                  <a:txBody>
                    <a:bodyPr/>
                    <a:lstStyle/>
                    <a:p>
                      <a:pPr marL="0" marR="1270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 err="1">
                          <a:solidFill>
                            <a:srgbClr val="FF33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청다옥</a:t>
                      </a:r>
                      <a:endParaRPr lang="ko-KR" altLang="en-US" sz="1200" kern="0" spc="0" dirty="0">
                        <a:solidFill>
                          <a:srgbClr val="FF33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17428" marR="17428" marT="17428" marB="17428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FF33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2010</a:t>
                      </a:r>
                    </a:p>
                  </a:txBody>
                  <a:tcPr marL="17428" marR="17428" marT="17428" marB="1742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FF33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2,024</a:t>
                      </a:r>
                    </a:p>
                  </a:txBody>
                  <a:tcPr marL="17428" marR="17428" marT="17428" marB="1742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FF33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851</a:t>
                      </a:r>
                    </a:p>
                  </a:txBody>
                  <a:tcPr marL="17428" marR="17428" marT="17428" marB="1742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50" dirty="0" err="1">
                          <a:solidFill>
                            <a:srgbClr val="FF33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사일리지</a:t>
                      </a:r>
                      <a:r>
                        <a:rPr lang="ko-KR" altLang="en-US" sz="1200" kern="0" spc="-50" dirty="0">
                          <a:solidFill>
                            <a:srgbClr val="FF33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 및 종실겸용</a:t>
                      </a:r>
                      <a:r>
                        <a:rPr lang="en-US" altLang="ko-KR" sz="1200" kern="0" spc="-50" dirty="0">
                          <a:solidFill>
                            <a:srgbClr val="FF33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, </a:t>
                      </a:r>
                      <a:r>
                        <a:rPr lang="ko-KR" altLang="en-US" sz="1200" kern="0" spc="-50" dirty="0" err="1">
                          <a:solidFill>
                            <a:srgbClr val="FF33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내도복성</a:t>
                      </a:r>
                      <a:r>
                        <a:rPr lang="en-US" altLang="ko-KR" sz="1200" kern="0" spc="-50" dirty="0">
                          <a:solidFill>
                            <a:srgbClr val="FF33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, </a:t>
                      </a:r>
                      <a:r>
                        <a:rPr lang="ko-KR" altLang="en-US" sz="1200" kern="0" spc="-50" dirty="0" err="1">
                          <a:solidFill>
                            <a:srgbClr val="FF33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녹체성</a:t>
                      </a:r>
                      <a:r>
                        <a:rPr lang="en-US" altLang="ko-KR" sz="1200" kern="0" spc="-50" dirty="0">
                          <a:solidFill>
                            <a:srgbClr val="FF33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, </a:t>
                      </a:r>
                      <a:r>
                        <a:rPr lang="ko-KR" altLang="en-US" sz="1200" kern="0" spc="-50" dirty="0" err="1">
                          <a:solidFill>
                            <a:srgbClr val="FF33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다수성</a:t>
                      </a:r>
                      <a:r>
                        <a:rPr lang="en-US" altLang="ko-KR" sz="1200" kern="0" spc="-50" dirty="0">
                          <a:solidFill>
                            <a:srgbClr val="FF33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, </a:t>
                      </a:r>
                      <a:r>
                        <a:rPr lang="ko-KR" altLang="en-US" sz="1200" kern="0" spc="-50" dirty="0">
                          <a:solidFill>
                            <a:srgbClr val="FF33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채종용이</a:t>
                      </a:r>
                    </a:p>
                  </a:txBody>
                  <a:tcPr marL="17428" marR="70081" marT="17428" marB="1742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8112">
                <a:tc>
                  <a:txBody>
                    <a:bodyPr/>
                    <a:lstStyle/>
                    <a:p>
                      <a:pPr marL="0" marR="1270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 err="1" smtClean="0">
                          <a:solidFill>
                            <a:srgbClr val="FF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평강옥</a:t>
                      </a:r>
                      <a:endParaRPr lang="ko-KR" altLang="en-US" sz="1200" kern="0" spc="0" dirty="0">
                        <a:solidFill>
                          <a:srgbClr val="FF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17428" marR="17428" marT="17428" marB="17428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FF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2011</a:t>
                      </a:r>
                    </a:p>
                  </a:txBody>
                  <a:tcPr marL="17428" marR="17428" marT="17428" marB="1742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FF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1,980</a:t>
                      </a:r>
                    </a:p>
                  </a:txBody>
                  <a:tcPr marL="17428" marR="17428" marT="17428" marB="1742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FF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766</a:t>
                      </a:r>
                    </a:p>
                  </a:txBody>
                  <a:tcPr marL="17428" marR="17428" marT="17428" marB="1742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 err="1">
                          <a:solidFill>
                            <a:srgbClr val="FF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사일리지</a:t>
                      </a:r>
                      <a:r>
                        <a:rPr lang="ko-KR" altLang="en-US" sz="1200" kern="0" spc="0" dirty="0">
                          <a:solidFill>
                            <a:srgbClr val="FF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 및 종실겸용</a:t>
                      </a:r>
                      <a:r>
                        <a:rPr lang="en-US" altLang="ko-KR" sz="1200" kern="0" spc="0" dirty="0">
                          <a:solidFill>
                            <a:srgbClr val="FF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, </a:t>
                      </a:r>
                      <a:r>
                        <a:rPr lang="ko-KR" altLang="en-US" sz="1200" kern="0" spc="0" dirty="0" err="1">
                          <a:solidFill>
                            <a:srgbClr val="FF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내도복성</a:t>
                      </a:r>
                      <a:r>
                        <a:rPr lang="en-US" altLang="ko-KR" sz="1200" kern="0" spc="0" dirty="0">
                          <a:solidFill>
                            <a:srgbClr val="FF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, </a:t>
                      </a:r>
                      <a:r>
                        <a:rPr lang="ko-KR" altLang="en-US" sz="1200" kern="0" spc="0" dirty="0">
                          <a:solidFill>
                            <a:srgbClr val="FF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채종용이</a:t>
                      </a:r>
                    </a:p>
                  </a:txBody>
                  <a:tcPr marL="17428" marR="70081" marT="17428" marB="1742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8112">
                <a:tc>
                  <a:txBody>
                    <a:bodyPr/>
                    <a:lstStyle/>
                    <a:p>
                      <a:pPr marL="0" marR="1270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안다옥</a:t>
                      </a:r>
                    </a:p>
                  </a:txBody>
                  <a:tcPr marL="17428" marR="17428" marT="17428" marB="17428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2011</a:t>
                      </a:r>
                    </a:p>
                  </a:txBody>
                  <a:tcPr marL="17428" marR="17428" marT="17428" marB="1742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-</a:t>
                      </a:r>
                    </a:p>
                  </a:txBody>
                  <a:tcPr marL="17428" marR="17428" marT="17428" marB="1742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780</a:t>
                      </a:r>
                    </a:p>
                  </a:txBody>
                  <a:tcPr marL="17428" marR="17428" marT="17428" marB="1742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종실용</a:t>
                      </a:r>
                      <a:r>
                        <a:rPr lang="en-US" altLang="ko-KR" sz="1200" kern="0" spc="0" dirty="0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, </a:t>
                      </a:r>
                      <a:r>
                        <a:rPr lang="ko-KR" altLang="en-US" sz="1200" kern="0" spc="0" dirty="0" err="1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내도복성</a:t>
                      </a:r>
                      <a:r>
                        <a:rPr lang="en-US" altLang="ko-KR" sz="1200" kern="0" spc="0" dirty="0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, </a:t>
                      </a:r>
                      <a:r>
                        <a:rPr lang="ko-KR" altLang="en-US" sz="1200" kern="0" spc="0" dirty="0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채종용이</a:t>
                      </a:r>
                    </a:p>
                  </a:txBody>
                  <a:tcPr marL="17428" marR="70081" marT="17428" marB="1742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6420">
                <a:tc>
                  <a:txBody>
                    <a:bodyPr/>
                    <a:lstStyle/>
                    <a:p>
                      <a:pPr marL="0" marR="1270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양안옥</a:t>
                      </a:r>
                    </a:p>
                  </a:txBody>
                  <a:tcPr marL="17428" marR="17428" marT="17428" marB="17428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2012</a:t>
                      </a:r>
                    </a:p>
                  </a:txBody>
                  <a:tcPr marL="17428" marR="17428" marT="17428" marB="1742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-</a:t>
                      </a:r>
                    </a:p>
                  </a:txBody>
                  <a:tcPr marL="17428" marR="17428" marT="17428" marB="1742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832</a:t>
                      </a:r>
                    </a:p>
                  </a:txBody>
                  <a:tcPr marL="17428" marR="17428" marT="17428" marB="1742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 err="1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사일리지</a:t>
                      </a:r>
                      <a:r>
                        <a:rPr lang="en-US" altLang="ko-KR" sz="1200" kern="0" spc="0" dirty="0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·</a:t>
                      </a:r>
                      <a:r>
                        <a:rPr lang="ko-KR" altLang="en-US" sz="1200" kern="0" spc="0" dirty="0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종실겸용</a:t>
                      </a:r>
                      <a:r>
                        <a:rPr lang="en-US" altLang="ko-KR" sz="1200" kern="0" spc="0" dirty="0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, </a:t>
                      </a:r>
                      <a:r>
                        <a:rPr lang="ko-KR" altLang="en-US" sz="1200" kern="0" spc="0" dirty="0" err="1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다수성</a:t>
                      </a:r>
                      <a:r>
                        <a:rPr lang="en-US" altLang="ko-KR" sz="1200" kern="0" spc="0" dirty="0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, </a:t>
                      </a:r>
                      <a:r>
                        <a:rPr lang="ko-KR" altLang="en-US" sz="1200" kern="0" spc="0" dirty="0" err="1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내도복성</a:t>
                      </a:r>
                      <a:r>
                        <a:rPr lang="en-US" altLang="ko-KR" sz="1200" kern="0" spc="0" dirty="0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, </a:t>
                      </a:r>
                      <a:r>
                        <a:rPr lang="ko-KR" altLang="en-US" sz="1200" kern="0" spc="0" dirty="0" err="1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후기녹체성</a:t>
                      </a:r>
                      <a:r>
                        <a:rPr lang="ko-KR" altLang="en-US" sz="1200" kern="0" spc="0" dirty="0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 우수</a:t>
                      </a:r>
                      <a:r>
                        <a:rPr lang="en-US" altLang="ko-KR" sz="1200" kern="0" spc="0" dirty="0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, </a:t>
                      </a:r>
                      <a:r>
                        <a:rPr lang="ko-KR" altLang="en-US" sz="1200" kern="0" spc="0" dirty="0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채종용이</a:t>
                      </a:r>
                    </a:p>
                  </a:txBody>
                  <a:tcPr marL="17428" marR="70081" marT="17428" marB="1742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8112">
                <a:tc>
                  <a:txBody>
                    <a:bodyPr/>
                    <a:lstStyle/>
                    <a:p>
                      <a:pPr marL="0" marR="1270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신광옥</a:t>
                      </a:r>
                    </a:p>
                  </a:txBody>
                  <a:tcPr marL="17428" marR="17428" marT="17428" marB="17428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2012</a:t>
                      </a:r>
                    </a:p>
                  </a:txBody>
                  <a:tcPr marL="17428" marR="17428" marT="17428" marB="1742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-</a:t>
                      </a:r>
                    </a:p>
                  </a:txBody>
                  <a:tcPr marL="17428" marR="17428" marT="17428" marB="1742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781</a:t>
                      </a:r>
                    </a:p>
                  </a:txBody>
                  <a:tcPr marL="17428" marR="17428" marT="17428" marB="1742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종실용</a:t>
                      </a:r>
                      <a:r>
                        <a:rPr lang="en-US" altLang="ko-KR" sz="1200" kern="0" spc="0" dirty="0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, </a:t>
                      </a:r>
                      <a:r>
                        <a:rPr lang="ko-KR" altLang="en-US" sz="1200" kern="0" spc="0" dirty="0" err="1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다수성</a:t>
                      </a:r>
                      <a:r>
                        <a:rPr lang="en-US" altLang="ko-KR" sz="1200" kern="0" spc="0" dirty="0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, </a:t>
                      </a:r>
                      <a:r>
                        <a:rPr lang="ko-KR" altLang="en-US" sz="1200" kern="0" spc="0" dirty="0" err="1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중간종</a:t>
                      </a:r>
                      <a:r>
                        <a:rPr lang="en-US" altLang="ko-KR" sz="1200" kern="0" spc="0" dirty="0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, </a:t>
                      </a:r>
                      <a:r>
                        <a:rPr lang="ko-KR" altLang="en-US" sz="1200" kern="0" spc="0" dirty="0" err="1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내도복성</a:t>
                      </a:r>
                      <a:r>
                        <a:rPr lang="en-US" altLang="ko-KR" sz="1200" kern="0" spc="0" dirty="0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, </a:t>
                      </a:r>
                      <a:r>
                        <a:rPr lang="ko-KR" altLang="en-US" sz="1200" kern="0" spc="0" dirty="0" err="1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채종</a:t>
                      </a:r>
                      <a:r>
                        <a:rPr lang="ko-KR" altLang="en-US" sz="1200" kern="0" spc="0" dirty="0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 용이 </a:t>
                      </a:r>
                    </a:p>
                  </a:txBody>
                  <a:tcPr marL="17428" marR="70081" marT="17428" marB="1742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8112">
                <a:tc>
                  <a:txBody>
                    <a:bodyPr/>
                    <a:lstStyle/>
                    <a:p>
                      <a:pPr marL="0" marR="1270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다안옥</a:t>
                      </a:r>
                    </a:p>
                  </a:txBody>
                  <a:tcPr marL="17428" marR="17428" marT="17428" marB="17428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2013</a:t>
                      </a:r>
                    </a:p>
                  </a:txBody>
                  <a:tcPr marL="17428" marR="17428" marT="17428" marB="1742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-</a:t>
                      </a:r>
                    </a:p>
                  </a:txBody>
                  <a:tcPr marL="17428" marR="17428" marT="17428" marB="1742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734</a:t>
                      </a:r>
                    </a:p>
                  </a:txBody>
                  <a:tcPr marL="17428" marR="17428" marT="17428" marB="1742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종실용</a:t>
                      </a:r>
                      <a:r>
                        <a:rPr lang="en-US" altLang="ko-KR" sz="1200" kern="0" spc="0" dirty="0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, </a:t>
                      </a:r>
                      <a:r>
                        <a:rPr lang="ko-KR" altLang="en-US" sz="1200" kern="0" spc="0" dirty="0" err="1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내도복</a:t>
                      </a:r>
                      <a:r>
                        <a:rPr lang="en-US" altLang="ko-KR" sz="1200" kern="0" spc="0" dirty="0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, </a:t>
                      </a:r>
                      <a:r>
                        <a:rPr lang="ko-KR" altLang="en-US" sz="1200" kern="0" spc="0" dirty="0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채종용이</a:t>
                      </a:r>
                    </a:p>
                  </a:txBody>
                  <a:tcPr marL="17428" marR="70081" marT="17428" marB="1742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08622">
                <a:tc>
                  <a:txBody>
                    <a:bodyPr/>
                    <a:lstStyle/>
                    <a:p>
                      <a:pPr marL="0" marR="1270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신황옥</a:t>
                      </a:r>
                    </a:p>
                  </a:txBody>
                  <a:tcPr marL="17428" marR="17428" marT="17428" marB="17428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2015</a:t>
                      </a:r>
                    </a:p>
                  </a:txBody>
                  <a:tcPr marL="17428" marR="17428" marT="17428" marB="1742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-</a:t>
                      </a:r>
                    </a:p>
                  </a:txBody>
                  <a:tcPr marL="17428" marR="17428" marT="17428" marB="1742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890</a:t>
                      </a:r>
                    </a:p>
                  </a:txBody>
                  <a:tcPr marL="17428" marR="17428" marT="17428" marB="1742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종실용</a:t>
                      </a:r>
                      <a:r>
                        <a:rPr lang="en-US" altLang="ko-KR" sz="1200" kern="0" spc="0" dirty="0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, </a:t>
                      </a:r>
                      <a:r>
                        <a:rPr lang="ko-KR" altLang="en-US" sz="1200" kern="0" spc="0" dirty="0" err="1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이삭색이</a:t>
                      </a:r>
                      <a:r>
                        <a:rPr lang="ko-KR" altLang="en-US" sz="1200" kern="0" spc="0" dirty="0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 황색이며 </a:t>
                      </a:r>
                      <a:r>
                        <a:rPr lang="ko-KR" altLang="en-US" sz="1200" kern="0" spc="0" dirty="0" err="1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마치종</a:t>
                      </a:r>
                      <a:r>
                        <a:rPr lang="en-US" altLang="ko-KR" sz="1200" kern="0" spc="0" dirty="0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, </a:t>
                      </a:r>
                      <a:r>
                        <a:rPr lang="ko-KR" altLang="en-US" sz="1200" kern="0" spc="0" dirty="0" err="1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내도복성</a:t>
                      </a:r>
                      <a:r>
                        <a:rPr lang="en-US" altLang="ko-KR" sz="1200" kern="0" spc="0" dirty="0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, </a:t>
                      </a:r>
                      <a:r>
                        <a:rPr lang="ko-KR" altLang="en-US" sz="1200" kern="0" spc="0" dirty="0" err="1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채종</a:t>
                      </a:r>
                      <a:r>
                        <a:rPr lang="ko-KR" altLang="en-US" sz="1200" kern="0" spc="0" dirty="0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 용이</a:t>
                      </a:r>
                      <a:r>
                        <a:rPr lang="en-US" altLang="ko-KR" sz="1200" kern="0" spc="0" dirty="0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, </a:t>
                      </a:r>
                      <a:r>
                        <a:rPr lang="ko-KR" altLang="en-US" sz="1200" kern="0" spc="0" dirty="0" err="1"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다수성</a:t>
                      </a:r>
                      <a:endParaRPr lang="ko-KR" altLang="en-US" sz="1200" kern="0" spc="0" dirty="0">
                        <a:solidFill>
                          <a:schemeClr val="tx1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17428" marR="70081" marT="17428" marB="1742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331640" y="335798"/>
            <a:ext cx="5904656" cy="584775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3200" b="1" dirty="0">
                <a:solidFill>
                  <a:schemeClr val="bg1"/>
                </a:solidFill>
                <a:latin typeface="Arial" pitchFamily="34" charset="0"/>
                <a:ea typeface="HY견고딕" pitchFamily="18" charset="-127"/>
              </a:rPr>
              <a:t> </a:t>
            </a:r>
            <a:r>
              <a:rPr lang="ko-KR" altLang="en-US" sz="32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국내품종 개발 옥수수 품종</a:t>
            </a:r>
            <a:r>
              <a:rPr lang="en-US" altLang="ko-KR" sz="32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(12)</a:t>
            </a:r>
            <a:endParaRPr lang="ko-KR" altLang="en-US" sz="32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5486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4"/>
          <p:cNvSpPr>
            <a:spLocks noChangeArrowheads="1"/>
          </p:cNvSpPr>
          <p:nvPr/>
        </p:nvSpPr>
        <p:spPr bwMode="auto">
          <a:xfrm>
            <a:off x="250829" y="1759277"/>
            <a:ext cx="8785225" cy="1938992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dirty="0">
                <a:ea typeface="HY견고딕" pitchFamily="18" charset="-127"/>
              </a:rPr>
              <a:t>   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    </a:t>
            </a:r>
            <a:r>
              <a:rPr lang="ko-KR" altLang="en-US" sz="1800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○ </a:t>
            </a:r>
            <a:r>
              <a:rPr lang="ko-KR" altLang="en-US" sz="1800" dirty="0" err="1" smtClean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수</a:t>
            </a:r>
            <a:r>
              <a:rPr lang="ko-KR" altLang="en-US" dirty="0" err="1" smtClean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입종</a:t>
            </a:r>
            <a:r>
              <a:rPr lang="ko-KR" altLang="en-US" dirty="0" smtClean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  </a:t>
            </a:r>
            <a:r>
              <a:rPr lang="en-US" altLang="ko-KR" dirty="0" smtClean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만생종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) </a:t>
            </a:r>
            <a:r>
              <a:rPr lang="en-US" altLang="ko-KR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31N27, </a:t>
            </a:r>
            <a:r>
              <a:rPr lang="en-US" altLang="ko-KR" dirty="0" smtClean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31P41, 31Y43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</a:t>
            </a:r>
            <a:endParaRPr lang="en-US" altLang="ko-KR" dirty="0" smtClean="0"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                       (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중만생종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) </a:t>
            </a:r>
            <a:r>
              <a:rPr lang="en-US" altLang="ko-KR" dirty="0" smtClean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32P75, 32B33, 32W86, 32N89</a:t>
            </a:r>
          </a:p>
          <a:p>
            <a:pPr>
              <a:lnSpc>
                <a:spcPct val="150000"/>
              </a:lnSpc>
            </a:pPr>
            <a:r>
              <a:rPr lang="en-US" altLang="ko-KR" dirty="0" smtClean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                       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중생종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) </a:t>
            </a:r>
            <a:r>
              <a:rPr lang="en-US" altLang="ko-KR" dirty="0" smtClean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3394, 33T56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                       (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조생종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) 34H31 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6499" name="Rectangle 5"/>
          <p:cNvSpPr>
            <a:spLocks noChangeArrowheads="1"/>
          </p:cNvSpPr>
          <p:nvPr/>
        </p:nvSpPr>
        <p:spPr bwMode="auto">
          <a:xfrm>
            <a:off x="2124080" y="260654"/>
            <a:ext cx="5328240" cy="584775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3200" b="1" dirty="0">
                <a:solidFill>
                  <a:schemeClr val="bg1"/>
                </a:solidFill>
                <a:latin typeface="Arial" pitchFamily="34" charset="0"/>
                <a:ea typeface="HY견고딕" pitchFamily="18" charset="-127"/>
              </a:rPr>
              <a:t> </a:t>
            </a:r>
            <a:r>
              <a:rPr lang="ko-KR" altLang="en-US" sz="32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사료용 옥수수의 </a:t>
            </a:r>
            <a:r>
              <a:rPr lang="ko-KR" altLang="en-US" sz="32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수입 품종</a:t>
            </a:r>
            <a:endParaRPr lang="ko-KR" altLang="en-US" sz="32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4089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AutoShape 5"/>
          <p:cNvSpPr>
            <a:spLocks noChangeArrowheads="1"/>
          </p:cNvSpPr>
          <p:nvPr/>
        </p:nvSpPr>
        <p:spPr bwMode="auto">
          <a:xfrm>
            <a:off x="1979717" y="260648"/>
            <a:ext cx="4932363" cy="476250"/>
          </a:xfrm>
          <a:prstGeom prst="roundRect">
            <a:avLst>
              <a:gd name="adj" fmla="val 50000"/>
            </a:avLst>
          </a:prstGeom>
          <a:solidFill>
            <a:srgbClr val="000099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ko-KR" altLang="en-US" sz="32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사료용 옥수수</a:t>
            </a:r>
            <a:r>
              <a:rPr lang="en-US" altLang="ko-KR" sz="32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32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파종 시기</a:t>
            </a:r>
          </a:p>
        </p:txBody>
      </p:sp>
      <p:sp>
        <p:nvSpPr>
          <p:cNvPr id="107523" name="Rectangle 6"/>
          <p:cNvSpPr>
            <a:spLocks noChangeArrowheads="1"/>
          </p:cNvSpPr>
          <p:nvPr/>
        </p:nvSpPr>
        <p:spPr bwMode="auto">
          <a:xfrm>
            <a:off x="900113" y="1412875"/>
            <a:ext cx="7704137" cy="4895850"/>
          </a:xfrm>
          <a:prstGeom prst="rect">
            <a:avLst/>
          </a:prstGeom>
          <a:noFill/>
          <a:ln w="38100">
            <a:solidFill>
              <a:srgbClr val="00660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lnSpc>
                <a:spcPct val="15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ko-KR" altLang="en-US" sz="2600" b="1" dirty="0" err="1">
                <a:solidFill>
                  <a:srgbClr val="0033CC"/>
                </a:solidFill>
                <a:latin typeface="HY견고딕" pitchFamily="18" charset="-127"/>
                <a:ea typeface="HY견고딕" pitchFamily="18" charset="-127"/>
              </a:rPr>
              <a:t>파종적기</a:t>
            </a:r>
            <a:r>
              <a:rPr lang="ko-KR" altLang="en-US" sz="2600" b="1" dirty="0">
                <a:solidFill>
                  <a:srgbClr val="0033CC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600" b="1" dirty="0">
                <a:solidFill>
                  <a:srgbClr val="0033CC"/>
                </a:solidFill>
                <a:latin typeface="HY견고딕" pitchFamily="18" charset="-127"/>
                <a:ea typeface="HY견고딕" pitchFamily="18" charset="-127"/>
              </a:rPr>
              <a:t>: </a:t>
            </a:r>
            <a:r>
              <a:rPr lang="en-US" altLang="ko-KR" sz="2600" b="1" dirty="0">
                <a:latin typeface="HY견고딕" pitchFamily="18" charset="-127"/>
                <a:ea typeface="HY견고딕" pitchFamily="18" charset="-127"/>
              </a:rPr>
              <a:t>4</a:t>
            </a:r>
            <a:r>
              <a:rPr lang="ko-KR" altLang="en-US" sz="2600" b="1" dirty="0">
                <a:latin typeface="HY견고딕" pitchFamily="18" charset="-127"/>
                <a:ea typeface="HY견고딕" pitchFamily="18" charset="-127"/>
              </a:rPr>
              <a:t>월</a:t>
            </a:r>
            <a:r>
              <a:rPr lang="en-US" altLang="ko-KR" sz="2600" b="1" dirty="0">
                <a:latin typeface="HY견고딕" pitchFamily="18" charset="-127"/>
                <a:ea typeface="HY견고딕" pitchFamily="18" charset="-127"/>
              </a:rPr>
              <a:t>25</a:t>
            </a:r>
            <a:r>
              <a:rPr lang="ko-KR" altLang="en-US" sz="2600" b="1" dirty="0">
                <a:latin typeface="HY견고딕" pitchFamily="18" charset="-127"/>
                <a:ea typeface="HY견고딕" pitchFamily="18" charset="-127"/>
              </a:rPr>
              <a:t>일경</a:t>
            </a:r>
            <a:r>
              <a:rPr lang="en-US" altLang="ko-KR" sz="2600" b="1" dirty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2600" b="1" dirty="0">
                <a:latin typeface="HY견고딕" pitchFamily="18" charset="-127"/>
                <a:ea typeface="HY견고딕" pitchFamily="18" charset="-127"/>
              </a:rPr>
              <a:t>지온 </a:t>
            </a:r>
            <a:r>
              <a:rPr lang="en-US" altLang="ko-KR" sz="2600" b="1" dirty="0">
                <a:latin typeface="HY견고딕" pitchFamily="18" charset="-127"/>
                <a:ea typeface="HY견고딕" pitchFamily="18" charset="-127"/>
              </a:rPr>
              <a:t>10℃ </a:t>
            </a:r>
            <a:r>
              <a:rPr lang="ko-KR" altLang="en-US" sz="2600" b="1" dirty="0">
                <a:latin typeface="HY견고딕" pitchFamily="18" charset="-127"/>
                <a:ea typeface="HY견고딕" pitchFamily="18" charset="-127"/>
              </a:rPr>
              <a:t>이상일 때</a:t>
            </a:r>
            <a:r>
              <a:rPr lang="en-US" altLang="ko-KR" sz="2600" b="1" dirty="0">
                <a:latin typeface="HY견고딕" pitchFamily="18" charset="-127"/>
                <a:ea typeface="HY견고딕" pitchFamily="18" charset="-127"/>
              </a:rPr>
              <a:t>)</a:t>
            </a:r>
          </a:p>
          <a:p>
            <a:pPr marL="342900" indent="-342900" algn="just">
              <a:lnSpc>
                <a:spcPct val="150000"/>
              </a:lnSpc>
              <a:spcBef>
                <a:spcPct val="20000"/>
              </a:spcBef>
            </a:pPr>
            <a:r>
              <a:rPr lang="en-US" altLang="ko-KR" sz="2600" b="1" dirty="0">
                <a:latin typeface="HY견고딕" pitchFamily="18" charset="-127"/>
                <a:ea typeface="HY견고딕" pitchFamily="18" charset="-127"/>
              </a:rPr>
              <a:t>                                  </a:t>
            </a:r>
            <a:r>
              <a:rPr lang="en-US" altLang="ko-KR" sz="2600" b="1" dirty="0">
                <a:solidFill>
                  <a:srgbClr val="000099"/>
                </a:solidFill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2600" b="1" dirty="0">
                <a:solidFill>
                  <a:srgbClr val="C00000"/>
                </a:solidFill>
                <a:latin typeface="HY견고딕" pitchFamily="18" charset="-127"/>
                <a:ea typeface="HY견고딕" pitchFamily="18" charset="-127"/>
              </a:rPr>
              <a:t>벗 꽃이 만개하는 시기</a:t>
            </a:r>
            <a:r>
              <a:rPr lang="en-US" altLang="ko-KR" sz="2600" b="1" dirty="0">
                <a:solidFill>
                  <a:srgbClr val="000099"/>
                </a:solidFill>
                <a:latin typeface="HY견고딕" pitchFamily="18" charset="-127"/>
                <a:ea typeface="HY견고딕" pitchFamily="18" charset="-127"/>
              </a:rPr>
              <a:t>)</a:t>
            </a:r>
          </a:p>
          <a:p>
            <a:pPr marL="342900" indent="-342900" algn="just">
              <a:lnSpc>
                <a:spcPct val="15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ko-KR" altLang="en-US" sz="2600" b="1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남부지역 </a:t>
            </a:r>
            <a:r>
              <a:rPr lang="en-US" altLang="ko-KR" sz="2600" b="1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: 4</a:t>
            </a:r>
            <a:r>
              <a:rPr lang="ko-KR" altLang="en-US" sz="2600" b="1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월 상순 </a:t>
            </a:r>
            <a:r>
              <a:rPr lang="en-US" altLang="ko-KR" sz="2600" b="1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~ </a:t>
            </a:r>
            <a:r>
              <a:rPr lang="ko-KR" altLang="en-US" sz="2600" b="1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중순</a:t>
            </a:r>
          </a:p>
          <a:p>
            <a:pPr marL="342900" indent="-342900" algn="just">
              <a:lnSpc>
                <a:spcPct val="15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ko-KR" altLang="en-US" sz="2600" b="1" dirty="0">
                <a:latin typeface="HY견고딕" pitchFamily="18" charset="-127"/>
                <a:ea typeface="HY견고딕" pitchFamily="18" charset="-127"/>
              </a:rPr>
              <a:t>중부지역 </a:t>
            </a:r>
            <a:r>
              <a:rPr lang="en-US" altLang="ko-KR" sz="2600" b="1" dirty="0">
                <a:latin typeface="HY견고딕" pitchFamily="18" charset="-127"/>
                <a:ea typeface="HY견고딕" pitchFamily="18" charset="-127"/>
              </a:rPr>
              <a:t>: 4</a:t>
            </a:r>
            <a:r>
              <a:rPr lang="ko-KR" altLang="en-US" sz="2600" b="1" dirty="0">
                <a:latin typeface="HY견고딕" pitchFamily="18" charset="-127"/>
                <a:ea typeface="HY견고딕" pitchFamily="18" charset="-127"/>
              </a:rPr>
              <a:t>월 중순 </a:t>
            </a:r>
            <a:r>
              <a:rPr lang="en-US" altLang="ko-KR" sz="2600" b="1" dirty="0">
                <a:latin typeface="HY견고딕" pitchFamily="18" charset="-127"/>
                <a:ea typeface="HY견고딕" pitchFamily="18" charset="-127"/>
              </a:rPr>
              <a:t>~ </a:t>
            </a:r>
            <a:r>
              <a:rPr lang="ko-KR" altLang="en-US" sz="2600" b="1" dirty="0">
                <a:latin typeface="HY견고딕" pitchFamily="18" charset="-127"/>
                <a:ea typeface="HY견고딕" pitchFamily="18" charset="-127"/>
              </a:rPr>
              <a:t>하순경</a:t>
            </a:r>
          </a:p>
          <a:p>
            <a:pPr marL="342900" indent="-342900" algn="just">
              <a:lnSpc>
                <a:spcPct val="15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ko-KR" altLang="en-US" sz="2600" b="1" dirty="0">
                <a:latin typeface="HY견고딕" pitchFamily="18" charset="-127"/>
                <a:ea typeface="HY견고딕" pitchFamily="18" charset="-127"/>
              </a:rPr>
              <a:t>강원도 </a:t>
            </a:r>
            <a:r>
              <a:rPr lang="ko-KR" altLang="en-US" sz="2600" b="1" dirty="0" err="1">
                <a:latin typeface="HY견고딕" pitchFamily="18" charset="-127"/>
                <a:ea typeface="HY견고딕" pitchFamily="18" charset="-127"/>
              </a:rPr>
              <a:t>산간지</a:t>
            </a:r>
            <a:r>
              <a:rPr lang="ko-KR" altLang="en-US" sz="2600" b="1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600" b="1" dirty="0">
                <a:latin typeface="HY견고딕" pitchFamily="18" charset="-127"/>
                <a:ea typeface="HY견고딕" pitchFamily="18" charset="-127"/>
              </a:rPr>
              <a:t>: 5</a:t>
            </a:r>
            <a:r>
              <a:rPr lang="ko-KR" altLang="en-US" sz="2600" b="1" dirty="0">
                <a:latin typeface="HY견고딕" pitchFamily="18" charset="-127"/>
                <a:ea typeface="HY견고딕" pitchFamily="18" charset="-127"/>
              </a:rPr>
              <a:t>월 </a:t>
            </a:r>
            <a:r>
              <a:rPr lang="ko-KR" altLang="en-US" sz="2600" b="1" dirty="0" smtClean="0">
                <a:latin typeface="HY견고딕" pitchFamily="18" charset="-127"/>
                <a:ea typeface="HY견고딕" pitchFamily="18" charset="-127"/>
              </a:rPr>
              <a:t>중순</a:t>
            </a:r>
            <a:r>
              <a:rPr lang="en-US" altLang="ko-KR" sz="2600" b="1" dirty="0">
                <a:latin typeface="HY견고딕" pitchFamily="18" charset="-127"/>
                <a:ea typeface="HY견고딕" pitchFamily="18" charset="-127"/>
              </a:rPr>
              <a:t>~ </a:t>
            </a:r>
            <a:r>
              <a:rPr lang="ko-KR" altLang="en-US" sz="2600" b="1" dirty="0">
                <a:latin typeface="HY견고딕" pitchFamily="18" charset="-127"/>
                <a:ea typeface="HY견고딕" pitchFamily="18" charset="-127"/>
              </a:rPr>
              <a:t>하순</a:t>
            </a:r>
            <a:r>
              <a:rPr lang="ko-KR" altLang="en-US" sz="2600" dirty="0">
                <a:latin typeface="HY견고딕" pitchFamily="18" charset="-127"/>
                <a:ea typeface="HY견고딕" pitchFamily="18" charset="-127"/>
              </a:rPr>
              <a:t> </a:t>
            </a:r>
          </a:p>
          <a:p>
            <a:pPr marL="342900" indent="-342900" algn="just">
              <a:lnSpc>
                <a:spcPct val="15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ko-KR" altLang="en-US" sz="2600" b="1" dirty="0">
                <a:latin typeface="HY견고딕" pitchFamily="18" charset="-127"/>
                <a:ea typeface="HY견고딕" pitchFamily="18" charset="-127"/>
              </a:rPr>
              <a:t>이모작 지대 </a:t>
            </a:r>
            <a:r>
              <a:rPr lang="en-US" altLang="ko-KR" sz="2600" b="1" dirty="0">
                <a:latin typeface="HY견고딕" pitchFamily="18" charset="-127"/>
                <a:ea typeface="HY견고딕" pitchFamily="18" charset="-127"/>
              </a:rPr>
              <a:t>: </a:t>
            </a:r>
            <a:r>
              <a:rPr lang="ko-KR" altLang="en-US" sz="2600" b="1" dirty="0" err="1">
                <a:latin typeface="HY견고딕" pitchFamily="18" charset="-127"/>
                <a:ea typeface="HY견고딕" pitchFamily="18" charset="-127"/>
              </a:rPr>
              <a:t>앞작물을</a:t>
            </a:r>
            <a:r>
              <a:rPr lang="ko-KR" altLang="en-US" sz="2600" b="1" dirty="0">
                <a:latin typeface="HY견고딕" pitchFamily="18" charset="-127"/>
                <a:ea typeface="HY견고딕" pitchFamily="18" charset="-127"/>
              </a:rPr>
              <a:t> 빨리 수확하고   </a:t>
            </a:r>
          </a:p>
          <a:p>
            <a:pPr marL="342900" indent="-342900" algn="just">
              <a:lnSpc>
                <a:spcPct val="150000"/>
              </a:lnSpc>
              <a:spcBef>
                <a:spcPct val="20000"/>
              </a:spcBef>
            </a:pPr>
            <a:r>
              <a:rPr lang="ko-KR" altLang="en-US" sz="2600" b="1" dirty="0">
                <a:latin typeface="HY견고딕" pitchFamily="18" charset="-127"/>
                <a:ea typeface="HY견고딕" pitchFamily="18" charset="-127"/>
              </a:rPr>
              <a:t>                       </a:t>
            </a:r>
            <a:r>
              <a:rPr lang="en-US" altLang="ko-KR" sz="2600" b="1" dirty="0">
                <a:latin typeface="HY견고딕" pitchFamily="18" charset="-127"/>
                <a:ea typeface="HY견고딕" pitchFamily="18" charset="-127"/>
              </a:rPr>
              <a:t>5</a:t>
            </a:r>
            <a:r>
              <a:rPr lang="ko-KR" altLang="en-US" sz="2600" b="1" dirty="0">
                <a:latin typeface="HY견고딕" pitchFamily="18" charset="-127"/>
                <a:ea typeface="HY견고딕" pitchFamily="18" charset="-127"/>
              </a:rPr>
              <a:t>월 상</a:t>
            </a:r>
            <a:r>
              <a:rPr lang="en-US" altLang="ko-KR" sz="2600" b="1" dirty="0">
                <a:latin typeface="HY견고딕" pitchFamily="18" charset="-127"/>
                <a:ea typeface="HY견고딕" pitchFamily="18" charset="-127"/>
              </a:rPr>
              <a:t>․</a:t>
            </a:r>
            <a:r>
              <a:rPr lang="ko-KR" altLang="en-US" sz="2600" b="1" dirty="0">
                <a:latin typeface="HY견고딕" pitchFamily="18" charset="-127"/>
                <a:ea typeface="HY견고딕" pitchFamily="18" charset="-127"/>
              </a:rPr>
              <a:t>중순에는 파종</a:t>
            </a:r>
            <a:endParaRPr lang="ko-KR" altLang="en-US" sz="2600" dirty="0"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5683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5" descr="UNI0000034000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8" y="1700213"/>
            <a:ext cx="8135937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47" name="Text Box 6"/>
          <p:cNvSpPr txBox="1">
            <a:spLocks noChangeArrowheads="1"/>
          </p:cNvSpPr>
          <p:nvPr/>
        </p:nvSpPr>
        <p:spPr bwMode="auto">
          <a:xfrm>
            <a:off x="1187630" y="332657"/>
            <a:ext cx="6410729" cy="523220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280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옥수수 파종시기에 따른 건물수량 변화</a:t>
            </a:r>
          </a:p>
        </p:txBody>
      </p:sp>
    </p:spTree>
    <p:extLst>
      <p:ext uri="{BB962C8B-B14F-4D97-AF65-F5344CB8AC3E}">
        <p14:creationId xmlns:p14="http://schemas.microsoft.com/office/powerpoint/2010/main" val="358424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AutoShape 5"/>
          <p:cNvSpPr>
            <a:spLocks noChangeArrowheads="1"/>
          </p:cNvSpPr>
          <p:nvPr/>
        </p:nvSpPr>
        <p:spPr bwMode="auto">
          <a:xfrm>
            <a:off x="2483770" y="260648"/>
            <a:ext cx="3708400" cy="503238"/>
          </a:xfrm>
          <a:prstGeom prst="roundRect">
            <a:avLst>
              <a:gd name="adj" fmla="val 50000"/>
            </a:avLst>
          </a:prstGeom>
          <a:solidFill>
            <a:srgbClr val="000099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ko-KR" altLang="en-US" sz="280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재식밀도와 파종량</a:t>
            </a:r>
          </a:p>
        </p:txBody>
      </p:sp>
      <p:sp>
        <p:nvSpPr>
          <p:cNvPr id="109571" name="Rectangle 6"/>
          <p:cNvSpPr>
            <a:spLocks noChangeArrowheads="1"/>
          </p:cNvSpPr>
          <p:nvPr/>
        </p:nvSpPr>
        <p:spPr bwMode="auto">
          <a:xfrm>
            <a:off x="179388" y="3533784"/>
            <a:ext cx="8964612" cy="275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lnSpc>
                <a:spcPct val="12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ko-KR" altLang="en-US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재식밀도 </a:t>
            </a:r>
            <a:r>
              <a:rPr lang="en-US" altLang="ko-KR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: ha</a:t>
            </a:r>
            <a:r>
              <a:rPr lang="ko-KR" altLang="en-US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당 </a:t>
            </a:r>
            <a:r>
              <a:rPr lang="en-US" altLang="ko-KR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70,000</a:t>
            </a:r>
            <a:r>
              <a:rPr lang="ko-KR" altLang="en-US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주 정도</a:t>
            </a:r>
          </a:p>
          <a:p>
            <a:pPr marL="742950" lvl="1" indent="-285750" algn="just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lang="ko-KR" altLang="en-US" dirty="0">
                <a:latin typeface="HY견고딕" pitchFamily="18" charset="-127"/>
                <a:ea typeface="HY견고딕" pitchFamily="18" charset="-127"/>
                <a:sym typeface="Wingdings" pitchFamily="2" charset="2"/>
              </a:rPr>
              <a:t> 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ha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당 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80,000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주 정도 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dirty="0" err="1">
                <a:latin typeface="HY견고딕" pitchFamily="18" charset="-127"/>
                <a:ea typeface="HY견고딕" pitchFamily="18" charset="-127"/>
              </a:rPr>
              <a:t>결주율을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10~15%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로 </a:t>
            </a:r>
            <a:r>
              <a:rPr lang="ko-KR" altLang="en-US" dirty="0" err="1">
                <a:latin typeface="HY견고딕" pitchFamily="18" charset="-127"/>
                <a:ea typeface="HY견고딕" pitchFamily="18" charset="-127"/>
              </a:rPr>
              <a:t>볼때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)</a:t>
            </a:r>
          </a:p>
          <a:p>
            <a:pPr marL="742950" lvl="1" indent="-285750" algn="just">
              <a:spcBef>
                <a:spcPct val="20000"/>
              </a:spcBef>
              <a:buFontTx/>
              <a:buChar char="–"/>
            </a:pPr>
            <a:r>
              <a:rPr lang="en-US" altLang="ko-KR" dirty="0">
                <a:latin typeface="HY견고딕" pitchFamily="18" charset="-127"/>
                <a:ea typeface="HY견고딕" pitchFamily="18" charset="-127"/>
                <a:sym typeface="Wingdings" pitchFamily="2" charset="2"/>
              </a:rPr>
              <a:t> </a:t>
            </a:r>
            <a:r>
              <a:rPr lang="ko-KR" altLang="en-US" dirty="0" err="1">
                <a:latin typeface="HY견고딕" pitchFamily="18" charset="-127"/>
                <a:ea typeface="HY견고딕" pitchFamily="18" charset="-127"/>
              </a:rPr>
              <a:t>휴폭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70cm - 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주간 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18cm,  </a:t>
            </a:r>
            <a:r>
              <a:rPr lang="ko-KR" altLang="en-US" dirty="0" err="1">
                <a:solidFill>
                  <a:srgbClr val="FF3300"/>
                </a:solidFill>
                <a:latin typeface="HY견고딕" pitchFamily="18" charset="-127"/>
                <a:ea typeface="HY견고딕" pitchFamily="18" charset="-127"/>
              </a:rPr>
              <a:t>휴폭</a:t>
            </a:r>
            <a:r>
              <a:rPr lang="ko-KR" altLang="en-US" dirty="0">
                <a:solidFill>
                  <a:srgbClr val="FF3300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dirty="0">
                <a:solidFill>
                  <a:srgbClr val="FF3300"/>
                </a:solidFill>
                <a:latin typeface="HY견고딕" pitchFamily="18" charset="-127"/>
                <a:ea typeface="HY견고딕" pitchFamily="18" charset="-127"/>
              </a:rPr>
              <a:t>75cm - </a:t>
            </a:r>
            <a:r>
              <a:rPr lang="ko-KR" altLang="en-US" dirty="0">
                <a:solidFill>
                  <a:srgbClr val="FF3300"/>
                </a:solidFill>
                <a:latin typeface="HY견고딕" pitchFamily="18" charset="-127"/>
                <a:ea typeface="HY견고딕" pitchFamily="18" charset="-127"/>
              </a:rPr>
              <a:t>주간 </a:t>
            </a:r>
            <a:r>
              <a:rPr lang="en-US" altLang="ko-KR" dirty="0">
                <a:solidFill>
                  <a:srgbClr val="FF3300"/>
                </a:solidFill>
                <a:latin typeface="HY견고딕" pitchFamily="18" charset="-127"/>
                <a:ea typeface="HY견고딕" pitchFamily="18" charset="-127"/>
              </a:rPr>
              <a:t>16~17cm</a:t>
            </a:r>
          </a:p>
          <a:p>
            <a:pPr marL="742950" lvl="1" indent="-285750" algn="just">
              <a:spcBef>
                <a:spcPct val="20000"/>
              </a:spcBef>
            </a:pP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     </a:t>
            </a:r>
            <a:r>
              <a:rPr lang="en-US" altLang="ko-KR" dirty="0">
                <a:solidFill>
                  <a:srgbClr val="000099"/>
                </a:solidFill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dirty="0" err="1">
                <a:solidFill>
                  <a:srgbClr val="000099"/>
                </a:solidFill>
                <a:latin typeface="HY견고딕" pitchFamily="18" charset="-127"/>
                <a:ea typeface="HY견고딕" pitchFamily="18" charset="-127"/>
              </a:rPr>
              <a:t>하베스터의</a:t>
            </a:r>
            <a:r>
              <a:rPr lang="ko-KR" altLang="en-US" dirty="0">
                <a:solidFill>
                  <a:srgbClr val="000099"/>
                </a:solidFill>
                <a:latin typeface="HY견고딕" pitchFamily="18" charset="-127"/>
                <a:ea typeface="HY견고딕" pitchFamily="18" charset="-127"/>
              </a:rPr>
              <a:t> 폭에 따라 </a:t>
            </a:r>
            <a:r>
              <a:rPr lang="ko-KR" altLang="en-US" dirty="0" err="1">
                <a:solidFill>
                  <a:srgbClr val="000099"/>
                </a:solidFill>
                <a:latin typeface="HY견고딕" pitchFamily="18" charset="-127"/>
                <a:ea typeface="HY견고딕" pitchFamily="18" charset="-127"/>
              </a:rPr>
              <a:t>휴폭</a:t>
            </a:r>
            <a:r>
              <a:rPr lang="ko-KR" altLang="en-US" dirty="0">
                <a:solidFill>
                  <a:srgbClr val="000099"/>
                </a:solidFill>
                <a:latin typeface="HY견고딕" pitchFamily="18" charset="-127"/>
                <a:ea typeface="HY견고딕" pitchFamily="18" charset="-127"/>
              </a:rPr>
              <a:t> 결정</a:t>
            </a:r>
            <a:r>
              <a:rPr lang="en-US" altLang="ko-KR" dirty="0">
                <a:solidFill>
                  <a:srgbClr val="000099"/>
                </a:solidFill>
                <a:latin typeface="HY견고딕" pitchFamily="18" charset="-127"/>
                <a:ea typeface="HY견고딕" pitchFamily="18" charset="-127"/>
              </a:rPr>
              <a:t>)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 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숙기에 따른 적정 재식밀도 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:</a:t>
            </a:r>
          </a:p>
          <a:p>
            <a:pPr marL="742950" lvl="1" indent="-285750" algn="just">
              <a:spcBef>
                <a:spcPct val="20000"/>
              </a:spcBef>
              <a:buFontTx/>
              <a:buChar char="–"/>
            </a:pP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dirty="0" err="1">
                <a:latin typeface="HY견고딕" pitchFamily="18" charset="-127"/>
                <a:ea typeface="HY견고딕" pitchFamily="18" charset="-127"/>
              </a:rPr>
              <a:t>조생종은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83,000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주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/ha, </a:t>
            </a:r>
            <a:r>
              <a:rPr lang="ko-KR" altLang="en-US" dirty="0" err="1">
                <a:latin typeface="HY견고딕" pitchFamily="18" charset="-127"/>
                <a:ea typeface="HY견고딕" pitchFamily="18" charset="-127"/>
              </a:rPr>
              <a:t>중생종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78,000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주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/ha, </a:t>
            </a:r>
            <a:r>
              <a:rPr lang="ko-KR" altLang="en-US" dirty="0" err="1">
                <a:latin typeface="HY견고딕" pitchFamily="18" charset="-127"/>
                <a:ea typeface="HY견고딕" pitchFamily="18" charset="-127"/>
              </a:rPr>
              <a:t>만생종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72,000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주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/ha 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ko-KR" altLang="en-US" dirty="0" err="1">
                <a:latin typeface="HY견고딕" pitchFamily="18" charset="-127"/>
                <a:ea typeface="HY견고딕" pitchFamily="18" charset="-127"/>
              </a:rPr>
              <a:t>파종량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: ha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당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25~30kg</a:t>
            </a:r>
            <a:endParaRPr lang="en-US" altLang="ko-KR" dirty="0"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109572" name="Group 7"/>
          <p:cNvGrpSpPr>
            <a:grpSpLocks/>
          </p:cNvGrpSpPr>
          <p:nvPr/>
        </p:nvGrpSpPr>
        <p:grpSpPr bwMode="auto">
          <a:xfrm>
            <a:off x="146052" y="1562108"/>
            <a:ext cx="8572500" cy="1865313"/>
            <a:chOff x="113" y="2742"/>
            <a:chExt cx="5400" cy="1175"/>
          </a:xfrm>
        </p:grpSpPr>
        <p:grpSp>
          <p:nvGrpSpPr>
            <p:cNvPr id="109573" name="Group 8"/>
            <p:cNvGrpSpPr>
              <a:grpSpLocks/>
            </p:cNvGrpSpPr>
            <p:nvPr/>
          </p:nvGrpSpPr>
          <p:grpSpPr bwMode="auto">
            <a:xfrm>
              <a:off x="256" y="3036"/>
              <a:ext cx="5257" cy="881"/>
              <a:chOff x="256" y="3036"/>
              <a:chExt cx="5257" cy="881"/>
            </a:xfrm>
          </p:grpSpPr>
          <p:sp>
            <p:nvSpPr>
              <p:cNvPr id="109576" name="Rectangle 9"/>
              <p:cNvSpPr>
                <a:spLocks noChangeArrowheads="1"/>
              </p:cNvSpPr>
              <p:nvPr/>
            </p:nvSpPr>
            <p:spPr bwMode="auto">
              <a:xfrm>
                <a:off x="5398" y="3304"/>
                <a:ext cx="115" cy="27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fontAlgn="ctr"/>
                <a:endParaRPr lang="ko-KR" altLang="ko-KR" sz="2200" b="1"/>
              </a:p>
            </p:txBody>
          </p:sp>
          <p:sp>
            <p:nvSpPr>
              <p:cNvPr id="109577" name="Rectangle 10"/>
              <p:cNvSpPr>
                <a:spLocks noChangeArrowheads="1"/>
              </p:cNvSpPr>
              <p:nvPr/>
            </p:nvSpPr>
            <p:spPr bwMode="auto">
              <a:xfrm>
                <a:off x="1733" y="3304"/>
                <a:ext cx="3665" cy="27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fontAlgn="ctr"/>
                <a:r>
                  <a:rPr lang="ko-KR" altLang="en-US" sz="2200" b="1">
                    <a:latin typeface="돋움" pitchFamily="50" charset="-127"/>
                    <a:ea typeface="돋움" pitchFamily="50" charset="-127"/>
                  </a:rPr>
                  <a:t>휴폭</a:t>
                </a:r>
                <a:r>
                  <a:rPr lang="en-US" altLang="ko-KR" sz="2200" b="1">
                    <a:latin typeface="돋움" pitchFamily="50" charset="-127"/>
                    <a:ea typeface="돋움" pitchFamily="50" charset="-127"/>
                  </a:rPr>
                  <a:t>(</a:t>
                </a:r>
                <a:r>
                  <a:rPr lang="ko-KR" altLang="en-US" sz="2200" b="1">
                    <a:latin typeface="돋움" pitchFamily="50" charset="-127"/>
                    <a:ea typeface="돋움" pitchFamily="50" charset="-127"/>
                  </a:rPr>
                  <a:t>이랑너비</a:t>
                </a:r>
                <a:r>
                  <a:rPr lang="en-US" altLang="ko-KR" sz="2200" b="1">
                    <a:latin typeface="돋움" pitchFamily="50" charset="-127"/>
                    <a:ea typeface="돋움" pitchFamily="50" charset="-127"/>
                  </a:rPr>
                  <a:t>, cm) X 1m</a:t>
                </a:r>
                <a:r>
                  <a:rPr lang="en-US" altLang="ko-KR" sz="2200" b="1" baseline="30000">
                    <a:latin typeface="돋움" pitchFamily="50" charset="-127"/>
                    <a:ea typeface="돋움" pitchFamily="50" charset="-127"/>
                  </a:rPr>
                  <a:t>2</a:t>
                </a:r>
                <a:r>
                  <a:rPr lang="ko-KR" altLang="en-US" sz="2200" b="1">
                    <a:latin typeface="돋움" pitchFamily="50" charset="-127"/>
                    <a:ea typeface="돋움" pitchFamily="50" charset="-127"/>
                  </a:rPr>
                  <a:t>당 목표 재식밀도</a:t>
                </a:r>
              </a:p>
            </p:txBody>
          </p:sp>
          <p:sp>
            <p:nvSpPr>
              <p:cNvPr id="109578" name="Rectangle 11"/>
              <p:cNvSpPr>
                <a:spLocks noChangeArrowheads="1"/>
              </p:cNvSpPr>
              <p:nvPr/>
            </p:nvSpPr>
            <p:spPr bwMode="auto">
              <a:xfrm>
                <a:off x="1590" y="3304"/>
                <a:ext cx="143" cy="27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fontAlgn="ctr"/>
                <a:endParaRPr lang="ko-KR" altLang="ko-KR" sz="2200" b="1"/>
              </a:p>
            </p:txBody>
          </p:sp>
          <p:sp>
            <p:nvSpPr>
              <p:cNvPr id="109579" name="Rectangle 12"/>
              <p:cNvSpPr>
                <a:spLocks noChangeArrowheads="1"/>
              </p:cNvSpPr>
              <p:nvPr/>
            </p:nvSpPr>
            <p:spPr bwMode="auto">
              <a:xfrm>
                <a:off x="256" y="3036"/>
                <a:ext cx="1334" cy="54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fontAlgn="ctr">
                  <a:lnSpc>
                    <a:spcPct val="110000"/>
                  </a:lnSpc>
                </a:pPr>
                <a:r>
                  <a:rPr lang="ko-KR" altLang="en-US" sz="2400" b="1">
                    <a:latin typeface="돋움" pitchFamily="50" charset="-127"/>
                    <a:ea typeface="돋움" pitchFamily="50" charset="-127"/>
                  </a:rPr>
                  <a:t>주 간</a:t>
                </a:r>
              </a:p>
              <a:p>
                <a:pPr algn="ctr" fontAlgn="ctr">
                  <a:lnSpc>
                    <a:spcPct val="120000"/>
                  </a:lnSpc>
                </a:pPr>
                <a:r>
                  <a:rPr lang="en-US" altLang="ko-KR" b="1">
                    <a:latin typeface="돋움" pitchFamily="50" charset="-127"/>
                    <a:ea typeface="돋움" pitchFamily="50" charset="-127"/>
                  </a:rPr>
                  <a:t>(</a:t>
                </a:r>
                <a:r>
                  <a:rPr lang="ko-KR" altLang="en-US" b="1">
                    <a:latin typeface="돋움" pitchFamily="50" charset="-127"/>
                    <a:ea typeface="돋움" pitchFamily="50" charset="-127"/>
                  </a:rPr>
                  <a:t>포기사이</a:t>
                </a:r>
                <a:r>
                  <a:rPr lang="en-US" altLang="ko-KR" b="1">
                    <a:latin typeface="돋움" pitchFamily="50" charset="-127"/>
                    <a:ea typeface="돋움" pitchFamily="50" charset="-127"/>
                  </a:rPr>
                  <a:t>,cm)</a:t>
                </a:r>
              </a:p>
            </p:txBody>
          </p:sp>
          <p:sp>
            <p:nvSpPr>
              <p:cNvPr id="109580" name="Rectangle 13"/>
              <p:cNvSpPr>
                <a:spLocks noChangeArrowheads="1"/>
              </p:cNvSpPr>
              <p:nvPr/>
            </p:nvSpPr>
            <p:spPr bwMode="auto">
              <a:xfrm>
                <a:off x="1733" y="3036"/>
                <a:ext cx="3665" cy="26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fontAlgn="ctr"/>
                <a:r>
                  <a:rPr lang="en-US" altLang="ko-KR" sz="2200" b="1">
                    <a:latin typeface="돋움" pitchFamily="50" charset="-127"/>
                    <a:ea typeface="돋움" pitchFamily="50" charset="-127"/>
                  </a:rPr>
                  <a:t>100</a:t>
                </a:r>
                <a:endParaRPr lang="en-US" altLang="ko-KR" sz="2200" b="1"/>
              </a:p>
            </p:txBody>
          </p:sp>
          <p:sp>
            <p:nvSpPr>
              <p:cNvPr id="109581" name="Rectangle 14"/>
              <p:cNvSpPr>
                <a:spLocks noChangeArrowheads="1"/>
              </p:cNvSpPr>
              <p:nvPr/>
            </p:nvSpPr>
            <p:spPr bwMode="auto">
              <a:xfrm>
                <a:off x="5398" y="3576"/>
                <a:ext cx="115" cy="34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fontAlgn="ctr"/>
                <a:endParaRPr lang="ko-KR" altLang="ko-KR" sz="2200" b="1"/>
              </a:p>
            </p:txBody>
          </p:sp>
          <p:sp>
            <p:nvSpPr>
              <p:cNvPr id="109582" name="Rectangle 15"/>
              <p:cNvSpPr>
                <a:spLocks noChangeArrowheads="1"/>
              </p:cNvSpPr>
              <p:nvPr/>
            </p:nvSpPr>
            <p:spPr bwMode="auto">
              <a:xfrm>
                <a:off x="5398" y="3036"/>
                <a:ext cx="115" cy="26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fontAlgn="ctr"/>
                <a:endParaRPr lang="ko-KR" altLang="ko-KR" sz="2200" b="1"/>
              </a:p>
            </p:txBody>
          </p:sp>
          <p:sp>
            <p:nvSpPr>
              <p:cNvPr id="109583" name="Rectangle 16"/>
              <p:cNvSpPr>
                <a:spLocks noChangeArrowheads="1"/>
              </p:cNvSpPr>
              <p:nvPr/>
            </p:nvSpPr>
            <p:spPr bwMode="auto">
              <a:xfrm>
                <a:off x="1590" y="3036"/>
                <a:ext cx="143" cy="26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fontAlgn="ctr"/>
                <a:r>
                  <a:rPr lang="ko-KR" altLang="en-US" sz="2200" b="1">
                    <a:latin typeface="돋움" pitchFamily="50" charset="-127"/>
                    <a:ea typeface="돋움" pitchFamily="50" charset="-127"/>
                  </a:rPr>
                  <a:t>　</a:t>
                </a:r>
                <a:endParaRPr lang="ko-KR" altLang="en-US" sz="2200" b="1"/>
              </a:p>
            </p:txBody>
          </p:sp>
          <p:sp>
            <p:nvSpPr>
              <p:cNvPr id="109584" name="Rectangle 17"/>
              <p:cNvSpPr>
                <a:spLocks noChangeArrowheads="1"/>
              </p:cNvSpPr>
              <p:nvPr/>
            </p:nvSpPr>
            <p:spPr bwMode="auto">
              <a:xfrm>
                <a:off x="256" y="3576"/>
                <a:ext cx="5142" cy="34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fontAlgn="ctr">
                  <a:lnSpc>
                    <a:spcPct val="110000"/>
                  </a:lnSpc>
                </a:pPr>
                <a:r>
                  <a:rPr lang="en-US" altLang="ko-KR">
                    <a:solidFill>
                      <a:srgbClr val="0000CC"/>
                    </a:solidFill>
                  </a:rPr>
                  <a:t>* </a:t>
                </a:r>
                <a:r>
                  <a:rPr lang="ko-KR" altLang="en-US">
                    <a:solidFill>
                      <a:srgbClr val="0000CC"/>
                    </a:solidFill>
                    <a:latin typeface="Times New Roman" pitchFamily="18" charset="0"/>
                  </a:rPr>
                  <a:t>목표 재식밀도 </a:t>
                </a:r>
                <a:r>
                  <a:rPr lang="en-US" altLang="ko-KR">
                    <a:solidFill>
                      <a:srgbClr val="0000CC"/>
                    </a:solidFill>
                    <a:latin typeface="Times New Roman" pitchFamily="18" charset="0"/>
                  </a:rPr>
                  <a:t>: ha</a:t>
                </a:r>
                <a:r>
                  <a:rPr lang="ko-KR" altLang="en-US">
                    <a:solidFill>
                      <a:srgbClr val="0000CC"/>
                    </a:solidFill>
                    <a:latin typeface="Times New Roman" pitchFamily="18" charset="0"/>
                  </a:rPr>
                  <a:t>당 </a:t>
                </a:r>
                <a:r>
                  <a:rPr lang="en-US" altLang="ko-KR">
                    <a:solidFill>
                      <a:srgbClr val="0000CC"/>
                    </a:solidFill>
                    <a:latin typeface="Times New Roman" pitchFamily="18" charset="0"/>
                  </a:rPr>
                  <a:t>80,000</a:t>
                </a:r>
                <a:r>
                  <a:rPr lang="ko-KR" altLang="en-US">
                    <a:solidFill>
                      <a:srgbClr val="0000CC"/>
                    </a:solidFill>
                    <a:latin typeface="Times New Roman" pitchFamily="18" charset="0"/>
                  </a:rPr>
                  <a:t>주 기준시 ⇒ </a:t>
                </a:r>
                <a:r>
                  <a:rPr lang="en-US" altLang="ko-KR">
                    <a:solidFill>
                      <a:srgbClr val="0000CC"/>
                    </a:solidFill>
                    <a:latin typeface="Times New Roman" pitchFamily="18" charset="0"/>
                  </a:rPr>
                  <a:t>1㎡</a:t>
                </a:r>
                <a:r>
                  <a:rPr lang="ko-KR" altLang="en-US">
                    <a:solidFill>
                      <a:srgbClr val="0000CC"/>
                    </a:solidFill>
                    <a:latin typeface="Times New Roman" pitchFamily="18" charset="0"/>
                  </a:rPr>
                  <a:t>당 </a:t>
                </a:r>
                <a:r>
                  <a:rPr lang="en-US" altLang="ko-KR">
                    <a:solidFill>
                      <a:srgbClr val="0000CC"/>
                    </a:solidFill>
                    <a:latin typeface="Times New Roman" pitchFamily="18" charset="0"/>
                  </a:rPr>
                  <a:t>8</a:t>
                </a:r>
                <a:r>
                  <a:rPr lang="ko-KR" altLang="en-US">
                    <a:solidFill>
                      <a:srgbClr val="0000CC"/>
                    </a:solidFill>
                    <a:latin typeface="Times New Roman" pitchFamily="18" charset="0"/>
                  </a:rPr>
                  <a:t>주</a:t>
                </a:r>
                <a:r>
                  <a:rPr lang="ko-KR" altLang="en-US">
                    <a:latin typeface="Times New Roman" pitchFamily="18" charset="0"/>
                  </a:rPr>
                  <a:t> </a:t>
                </a:r>
              </a:p>
            </p:txBody>
          </p:sp>
          <p:sp>
            <p:nvSpPr>
              <p:cNvPr id="109585" name="Line 18"/>
              <p:cNvSpPr>
                <a:spLocks noChangeShapeType="1"/>
              </p:cNvSpPr>
              <p:nvPr/>
            </p:nvSpPr>
            <p:spPr bwMode="auto">
              <a:xfrm>
                <a:off x="1733" y="3036"/>
                <a:ext cx="366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09586" name="Line 19"/>
              <p:cNvSpPr>
                <a:spLocks noChangeShapeType="1"/>
              </p:cNvSpPr>
              <p:nvPr/>
            </p:nvSpPr>
            <p:spPr bwMode="auto">
              <a:xfrm>
                <a:off x="256" y="3036"/>
                <a:ext cx="1477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09587" name="Line 20"/>
              <p:cNvSpPr>
                <a:spLocks noChangeShapeType="1"/>
              </p:cNvSpPr>
              <p:nvPr/>
            </p:nvSpPr>
            <p:spPr bwMode="auto">
              <a:xfrm>
                <a:off x="5398" y="3036"/>
                <a:ext cx="115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09588" name="Line 21"/>
              <p:cNvSpPr>
                <a:spLocks noChangeShapeType="1"/>
              </p:cNvSpPr>
              <p:nvPr/>
            </p:nvSpPr>
            <p:spPr bwMode="auto">
              <a:xfrm>
                <a:off x="1733" y="3304"/>
                <a:ext cx="366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09589" name="Line 22"/>
              <p:cNvSpPr>
                <a:spLocks noChangeShapeType="1"/>
              </p:cNvSpPr>
              <p:nvPr/>
            </p:nvSpPr>
            <p:spPr bwMode="auto">
              <a:xfrm>
                <a:off x="256" y="3917"/>
                <a:ext cx="5257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09590" name="Line 23"/>
              <p:cNvSpPr>
                <a:spLocks noChangeShapeType="1"/>
              </p:cNvSpPr>
              <p:nvPr/>
            </p:nvSpPr>
            <p:spPr bwMode="auto">
              <a:xfrm>
                <a:off x="256" y="3576"/>
                <a:ext cx="0" cy="34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09591" name="Line 24"/>
              <p:cNvSpPr>
                <a:spLocks noChangeShapeType="1"/>
              </p:cNvSpPr>
              <p:nvPr/>
            </p:nvSpPr>
            <p:spPr bwMode="auto">
              <a:xfrm>
                <a:off x="256" y="3036"/>
                <a:ext cx="0" cy="54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09592" name="Line 25"/>
              <p:cNvSpPr>
                <a:spLocks noChangeShapeType="1"/>
              </p:cNvSpPr>
              <p:nvPr/>
            </p:nvSpPr>
            <p:spPr bwMode="auto">
              <a:xfrm>
                <a:off x="5513" y="3576"/>
                <a:ext cx="0" cy="34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09593" name="Line 26"/>
              <p:cNvSpPr>
                <a:spLocks noChangeShapeType="1"/>
              </p:cNvSpPr>
              <p:nvPr/>
            </p:nvSpPr>
            <p:spPr bwMode="auto">
              <a:xfrm>
                <a:off x="5513" y="3036"/>
                <a:ext cx="0" cy="54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</p:grpSp>
        <p:sp>
          <p:nvSpPr>
            <p:cNvPr id="109574" name="Text Box 27"/>
            <p:cNvSpPr txBox="1">
              <a:spLocks noChangeArrowheads="1"/>
            </p:cNvSpPr>
            <p:nvPr/>
          </p:nvSpPr>
          <p:spPr bwMode="auto">
            <a:xfrm>
              <a:off x="1389" y="3149"/>
              <a:ext cx="237" cy="44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ko-KR" sz="4000" b="1"/>
                <a:t>=</a:t>
              </a:r>
            </a:p>
          </p:txBody>
        </p:sp>
        <p:sp>
          <p:nvSpPr>
            <p:cNvPr id="109575" name="Text Box 28"/>
            <p:cNvSpPr txBox="1">
              <a:spLocks noChangeArrowheads="1"/>
            </p:cNvSpPr>
            <p:nvPr/>
          </p:nvSpPr>
          <p:spPr bwMode="auto">
            <a:xfrm>
              <a:off x="113" y="2742"/>
              <a:ext cx="4589" cy="26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ko-KR" sz="2200" b="1"/>
                <a:t> &lt; </a:t>
              </a:r>
              <a:r>
                <a:rPr lang="ko-KR" altLang="en-US" sz="2200" b="1"/>
                <a:t>트랙터 기계 파종시 휴폭에 따른 주간 계산방법 </a:t>
              </a:r>
              <a:r>
                <a:rPr lang="en-US" altLang="ko-KR" sz="2200" b="1"/>
                <a:t>&gt;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738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ko-KR" altLang="en-US" sz="3200" dirty="0" err="1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접이식</a:t>
            </a:r>
            <a:r>
              <a:rPr lang="ko-KR" altLang="en-US" sz="32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3200" dirty="0" err="1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진압기</a:t>
            </a:r>
            <a:r>
              <a:rPr lang="en-US" altLang="ko-KR" sz="32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32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특허 제</a:t>
            </a:r>
            <a:r>
              <a:rPr lang="en-US" altLang="ko-KR" sz="32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1211521</a:t>
            </a:r>
            <a:r>
              <a:rPr lang="ko-KR" altLang="en-US" sz="32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호</a:t>
            </a:r>
            <a:r>
              <a:rPr lang="en-US" altLang="ko-KR" sz="32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)</a:t>
            </a:r>
            <a:endParaRPr lang="ko-KR" altLang="en-US" sz="3200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17411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4668" y="2636838"/>
            <a:ext cx="4084637" cy="2895600"/>
          </a:xfrm>
          <a:noFill/>
        </p:spPr>
      </p:pic>
      <p:sp>
        <p:nvSpPr>
          <p:cNvPr id="17412" name="TextBox 6"/>
          <p:cNvSpPr txBox="1">
            <a:spLocks noChangeArrowheads="1"/>
          </p:cNvSpPr>
          <p:nvPr/>
        </p:nvSpPr>
        <p:spPr bwMode="auto">
          <a:xfrm>
            <a:off x="4427984" y="5876925"/>
            <a:ext cx="360000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ko-KR" altLang="en-US" b="1" dirty="0" err="1">
                <a:latin typeface="양재튼튼체B" pitchFamily="18" charset="-127"/>
                <a:ea typeface="양재튼튼체B" pitchFamily="18" charset="-127"/>
              </a:rPr>
              <a:t>접이식</a:t>
            </a:r>
            <a:r>
              <a:rPr lang="ko-KR" altLang="en-US" b="1" dirty="0">
                <a:latin typeface="양재튼튼체B" pitchFamily="18" charset="-127"/>
                <a:ea typeface="양재튼튼체B" pitchFamily="18" charset="-127"/>
              </a:rPr>
              <a:t> 진압장치</a:t>
            </a:r>
            <a:r>
              <a:rPr lang="en-US" altLang="ko-KR" b="1" dirty="0">
                <a:latin typeface="양재튼튼체B" pitchFamily="18" charset="-127"/>
                <a:ea typeface="양재튼튼체B" pitchFamily="18" charset="-127"/>
              </a:rPr>
              <a:t>(</a:t>
            </a:r>
            <a:r>
              <a:rPr lang="ko-KR" altLang="en-US" b="1" dirty="0" err="1">
                <a:latin typeface="양재튼튼체B" pitchFamily="18" charset="-127"/>
                <a:ea typeface="양재튼튼체B" pitchFamily="18" charset="-127"/>
              </a:rPr>
              <a:t>접은상태</a:t>
            </a:r>
            <a:r>
              <a:rPr lang="en-US" altLang="ko-KR" b="1" dirty="0">
                <a:latin typeface="양재튼튼체B" pitchFamily="18" charset="-127"/>
                <a:ea typeface="양재튼튼체B" pitchFamily="18" charset="-127"/>
              </a:rPr>
              <a:t>)</a:t>
            </a:r>
            <a:endParaRPr lang="ko-KR" altLang="en-US" b="1" dirty="0">
              <a:latin typeface="양재튼튼체B" pitchFamily="18" charset="-127"/>
              <a:ea typeface="양재튼튼체B" pitchFamily="18" charset="-127"/>
            </a:endParaRPr>
          </a:p>
        </p:txBody>
      </p:sp>
      <p:pic>
        <p:nvPicPr>
          <p:cNvPr id="174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2636840"/>
            <a:ext cx="3429000" cy="2879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7414" name="TextBox 8"/>
          <p:cNvSpPr txBox="1">
            <a:spLocks noChangeArrowheads="1"/>
          </p:cNvSpPr>
          <p:nvPr/>
        </p:nvSpPr>
        <p:spPr bwMode="auto">
          <a:xfrm>
            <a:off x="683570" y="5876925"/>
            <a:ext cx="33123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ko-KR" altLang="en-US" b="1" dirty="0" err="1">
                <a:latin typeface="양재튼튼체B" pitchFamily="18" charset="-127"/>
                <a:ea typeface="양재튼튼체B" pitchFamily="18" charset="-127"/>
              </a:rPr>
              <a:t>접이식</a:t>
            </a:r>
            <a:r>
              <a:rPr lang="ko-KR" altLang="en-US" b="1" dirty="0">
                <a:latin typeface="양재튼튼체B" pitchFamily="18" charset="-127"/>
                <a:ea typeface="양재튼튼체B" pitchFamily="18" charset="-127"/>
              </a:rPr>
              <a:t> 진압장치</a:t>
            </a:r>
            <a:r>
              <a:rPr lang="en-US" altLang="ko-KR" b="1" dirty="0" smtClean="0">
                <a:latin typeface="양재튼튼체B" pitchFamily="18" charset="-127"/>
                <a:ea typeface="양재튼튼체B" pitchFamily="18" charset="-127"/>
              </a:rPr>
              <a:t>(</a:t>
            </a:r>
            <a:r>
              <a:rPr lang="ko-KR" altLang="en-US" b="1" dirty="0" err="1" smtClean="0">
                <a:latin typeface="양재튼튼체B" pitchFamily="18" charset="-127"/>
                <a:ea typeface="양재튼튼체B" pitchFamily="18" charset="-127"/>
              </a:rPr>
              <a:t>펼친상태</a:t>
            </a:r>
            <a:r>
              <a:rPr lang="en-US" altLang="ko-KR" b="1" dirty="0">
                <a:latin typeface="양재튼튼체B" pitchFamily="18" charset="-127"/>
                <a:ea typeface="양재튼튼체B" pitchFamily="18" charset="-127"/>
              </a:rPr>
              <a:t>)</a:t>
            </a:r>
            <a:endParaRPr lang="ko-KR" altLang="en-US" b="1" dirty="0">
              <a:latin typeface="양재튼튼체B" pitchFamily="18" charset="-127"/>
              <a:ea typeface="양재튼튼체B" pitchFamily="18" charset="-127"/>
            </a:endParaRPr>
          </a:p>
        </p:txBody>
      </p: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2879012" y="1053679"/>
            <a:ext cx="3205161" cy="719137"/>
            <a:chOff x="884" y="1253"/>
            <a:chExt cx="4173" cy="453"/>
          </a:xfrm>
          <a:solidFill>
            <a:srgbClr val="000099"/>
          </a:solidFill>
        </p:grpSpPr>
        <p:sp>
          <p:nvSpPr>
            <p:cNvPr id="8" name="Rectangle 20"/>
            <p:cNvSpPr>
              <a:spLocks noChangeArrowheads="1"/>
            </p:cNvSpPr>
            <p:nvPr/>
          </p:nvSpPr>
          <p:spPr bwMode="auto">
            <a:xfrm>
              <a:off x="884" y="1253"/>
              <a:ext cx="4173" cy="45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>
              <a:outerShdw dist="71842" dir="2700000" algn="ctr" rotWithShape="0">
                <a:srgbClr val="CCFF33"/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ko-KR" altLang="ko-KR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9" name="Rectangle 21"/>
            <p:cNvSpPr>
              <a:spLocks noChangeArrowheads="1"/>
            </p:cNvSpPr>
            <p:nvPr/>
          </p:nvSpPr>
          <p:spPr bwMode="auto">
            <a:xfrm>
              <a:off x="1020" y="1253"/>
              <a:ext cx="3891" cy="36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ko-KR" altLang="en-US" sz="3200" b="1" dirty="0" smtClean="0">
                  <a:solidFill>
                    <a:schemeClr val="bg1"/>
                  </a:solidFill>
                  <a:latin typeface="HY헤드라인M" pitchFamily="18" charset="-127"/>
                  <a:ea typeface="HY헤드라인M" pitchFamily="18" charset="-127"/>
                </a:rPr>
                <a:t>진압효과</a:t>
              </a:r>
              <a:endParaRPr lang="ko-KR" altLang="en-US" sz="3200" b="1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348265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7095237"/>
              </p:ext>
            </p:extLst>
          </p:nvPr>
        </p:nvGraphicFramePr>
        <p:xfrm>
          <a:off x="827583" y="1484784"/>
          <a:ext cx="7272810" cy="4661116"/>
        </p:xfrm>
        <a:graphic>
          <a:graphicData uri="http://schemas.openxmlformats.org/drawingml/2006/table">
            <a:tbl>
              <a:tblPr/>
              <a:tblGrid>
                <a:gridCol w="2424270"/>
                <a:gridCol w="2424270"/>
                <a:gridCol w="2424270"/>
              </a:tblGrid>
              <a:tr h="728334">
                <a:tc>
                  <a:txBody>
                    <a:bodyPr/>
                    <a:lstStyle/>
                    <a:p>
                      <a:pPr algn="ctr" fontAlgn="auto"/>
                      <a:r>
                        <a:rPr lang="ko-KR" altLang="en-US" sz="2400" b="1" i="0" u="none" strike="noStrike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구 </a:t>
                      </a:r>
                      <a:r>
                        <a:rPr lang="ko-KR" altLang="en-US" sz="2400" b="1" i="0" u="none" strike="noStrike" dirty="0" smtClean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    분</a:t>
                      </a:r>
                      <a:endParaRPr lang="ko-KR" altLang="en-US" sz="2400" b="1" i="0" u="none" strike="noStrike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ko-KR" altLang="en-US" sz="2400" b="1" i="0" u="none" strike="noStrike" dirty="0" err="1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접이식</a:t>
                      </a:r>
                      <a:r>
                        <a:rPr lang="ko-KR" altLang="en-US" sz="2400" b="1" i="0" u="none" strike="noStrike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 </a:t>
                      </a:r>
                      <a:r>
                        <a:rPr lang="ko-KR" altLang="en-US" sz="2400" b="1" i="0" u="none" strike="noStrike" dirty="0" err="1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진압기</a:t>
                      </a:r>
                      <a:endParaRPr lang="ko-KR" altLang="en-US" sz="2400" b="1" i="0" u="none" strike="noStrike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2400" b="1" i="0" u="none" strike="noStrike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기존 </a:t>
                      </a:r>
                      <a:r>
                        <a:rPr lang="ko-KR" altLang="en-US" sz="2400" b="1" i="0" u="none" strike="noStrike" dirty="0" err="1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진압기</a:t>
                      </a:r>
                      <a:endParaRPr lang="ko-KR" altLang="en-US" sz="2400" b="1" i="0" u="none" strike="noStrike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0298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2000" b="1" i="0" u="none" strike="noStrike" dirty="0" smtClean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 1</a:t>
                      </a:r>
                      <a:r>
                        <a:rPr lang="en-US" altLang="ko-KR" sz="2000" b="1" i="0" u="none" strike="noStrike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. </a:t>
                      </a:r>
                      <a:r>
                        <a:rPr lang="ko-KR" altLang="en-US" sz="2000" b="1" i="0" u="none" strike="noStrike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작업소요시간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altLang="ko-KR" sz="2400" b="1" i="0" u="none" strike="noStrike" dirty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15∼20</a:t>
                      </a:r>
                      <a:r>
                        <a:rPr lang="ko-KR" altLang="en-US" sz="2400" b="1" i="0" u="none" strike="noStrike" dirty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분</a:t>
                      </a:r>
                      <a:r>
                        <a:rPr lang="en-US" altLang="ko-KR" sz="2400" b="1" i="0" u="none" strike="noStrike" dirty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/</a:t>
                      </a:r>
                      <a:r>
                        <a:rPr lang="en-US" sz="2400" b="1" i="0" u="none" strike="noStrike" dirty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ha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2400" b="1" i="0" u="none" strike="noStrike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30∼40</a:t>
                      </a:r>
                      <a:r>
                        <a:rPr lang="ko-KR" altLang="en-US" sz="2400" b="1" i="0" u="none" strike="noStrike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분</a:t>
                      </a:r>
                      <a:r>
                        <a:rPr lang="en-US" altLang="ko-KR" sz="2400" b="1" i="0" u="none" strike="noStrike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/</a:t>
                      </a: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ha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9133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2000" b="1" i="0" u="none" strike="noStrike" dirty="0" smtClean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 2</a:t>
                      </a:r>
                      <a:r>
                        <a:rPr lang="en-US" altLang="ko-KR" sz="2000" b="1" i="0" u="none" strike="noStrike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. </a:t>
                      </a:r>
                      <a:r>
                        <a:rPr lang="ko-KR" altLang="en-US" sz="2000" b="1" i="0" u="none" strike="noStrike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도로이동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50000"/>
                        </a:lnSpc>
                      </a:pPr>
                      <a:r>
                        <a:rPr lang="ko-KR" altLang="en-US" sz="2400" b="1" i="0" u="none" strike="noStrike" dirty="0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소음발생 최소</a:t>
                      </a:r>
                      <a:r>
                        <a:rPr lang="en-US" altLang="ko-KR" sz="2400" b="1" i="0" u="none" strike="noStrike" dirty="0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 </a:t>
                      </a:r>
                    </a:p>
                    <a:p>
                      <a:pPr algn="ctr" fontAlgn="auto">
                        <a:lnSpc>
                          <a:spcPct val="150000"/>
                        </a:lnSpc>
                      </a:pPr>
                      <a:r>
                        <a:rPr lang="ko-KR" altLang="en-US" sz="2400" b="1" i="0" u="none" strike="noStrike" dirty="0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이동시간 단축</a:t>
                      </a:r>
                      <a:endParaRPr lang="ko-KR" altLang="en-US" sz="2400" b="1" i="0" u="none" strike="noStrike" dirty="0">
                        <a:solidFill>
                          <a:srgbClr val="FF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ko-KR" altLang="en-US" sz="2400" b="1" i="0" u="none" strike="noStrike" dirty="0" smtClean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소음발생 심함</a:t>
                      </a:r>
                      <a:r>
                        <a:rPr lang="en-US" altLang="ko-KR" sz="2400" b="1" i="0" u="none" strike="noStrike" dirty="0" smtClean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 </a:t>
                      </a:r>
                    </a:p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ko-KR" altLang="en-US" sz="2400" b="1" i="0" u="none" strike="noStrike" dirty="0" smtClean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도로파손 위험</a:t>
                      </a:r>
                      <a:endParaRPr lang="ko-KR" altLang="en-US" sz="2400" b="1" i="0" u="none" strike="noStrike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0298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2000" b="1" i="0" u="none" strike="noStrike" dirty="0" smtClean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 3</a:t>
                      </a:r>
                      <a:r>
                        <a:rPr lang="en-US" altLang="ko-KR" sz="2000" b="1" i="0" u="none" strike="noStrike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. </a:t>
                      </a:r>
                      <a:r>
                        <a:rPr lang="ko-KR" altLang="en-US" sz="2000" b="1" i="0" u="none" strike="noStrike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전</a:t>
                      </a:r>
                      <a:r>
                        <a:rPr lang="en-US" altLang="ko-KR" sz="2000" b="1" i="0" u="none" strike="noStrike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.</a:t>
                      </a:r>
                      <a:r>
                        <a:rPr lang="ko-KR" altLang="en-US" sz="2000" b="1" i="0" u="none" strike="noStrike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후진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ko-KR" altLang="en-US" sz="2400" b="1" i="0" u="none" strike="noStrike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전</a:t>
                      </a:r>
                      <a:r>
                        <a:rPr lang="en-US" altLang="ko-KR" sz="2400" b="1" i="0" u="none" strike="noStrike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  <a:r>
                        <a:rPr lang="ko-KR" altLang="en-US" sz="2400" b="1" i="0" u="none" strike="noStrike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후진 용이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2400" b="1" i="0" u="none" strike="noStrike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후진 안됨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0298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2000" b="1" i="0" u="none" strike="noStrike" dirty="0" smtClean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 4</a:t>
                      </a:r>
                      <a:r>
                        <a:rPr lang="en-US" altLang="ko-KR" sz="2000" b="1" i="0" u="none" strike="noStrike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. </a:t>
                      </a:r>
                      <a:r>
                        <a:rPr lang="ko-KR" altLang="en-US" sz="2000" b="1" i="0" u="none" strike="noStrike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대 면적 진압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ko-KR" altLang="en-US" sz="2400" b="1" i="0" u="none" strike="noStrike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매우 효율적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2400" b="1" i="0" u="none" strike="noStrike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비 효율적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755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2000" b="1" i="0" u="none" strike="noStrike" dirty="0" smtClean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 5</a:t>
                      </a:r>
                      <a:r>
                        <a:rPr lang="en-US" altLang="ko-KR" sz="2000" b="1" i="0" u="none" strike="noStrike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. </a:t>
                      </a:r>
                      <a:r>
                        <a:rPr lang="ko-KR" altLang="en-US" sz="2000" b="1" i="0" u="none" strike="noStrike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안전성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ko-KR" altLang="en-US" sz="2400" b="1" i="0" u="none" strike="noStrike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안전사고 </a:t>
                      </a:r>
                      <a:endParaRPr lang="en-US" altLang="ko-KR" sz="2400" b="1" i="0" u="none" strike="noStrike" dirty="0" smtClean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algn="ctr" fontAlgn="auto"/>
                      <a:r>
                        <a:rPr lang="ko-KR" altLang="en-US" sz="2400" b="1" i="0" u="none" strike="noStrike" dirty="0" smtClean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예방장치</a:t>
                      </a:r>
                      <a:endParaRPr lang="ko-KR" altLang="en-US" sz="2400" b="1" i="0" u="none" strike="noStrike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2400" b="1" i="0" u="none" strike="noStrike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없음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제목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ko-KR" altLang="en-US" sz="2800" dirty="0" err="1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접이식</a:t>
            </a:r>
            <a:r>
              <a:rPr lang="ko-KR" altLang="en-US" sz="28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진압기와 기존 </a:t>
            </a:r>
            <a:r>
              <a:rPr lang="ko-KR" altLang="en-US" sz="2800" dirty="0" err="1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진압기</a:t>
            </a:r>
            <a:r>
              <a:rPr lang="ko-KR" altLang="en-US" sz="28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차이점</a:t>
            </a:r>
            <a:endParaRPr lang="ko-KR" altLang="en-US" sz="2800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9545283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2" descr="C:\Users\owner\Pictures\진압롤라사진\P40900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556792"/>
            <a:ext cx="6768751" cy="4680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AutoShape 5"/>
          <p:cNvSpPr>
            <a:spLocks noChangeArrowheads="1"/>
          </p:cNvSpPr>
          <p:nvPr/>
        </p:nvSpPr>
        <p:spPr bwMode="auto">
          <a:xfrm>
            <a:off x="1763688" y="260648"/>
            <a:ext cx="5329238" cy="576262"/>
          </a:xfrm>
          <a:prstGeom prst="roundRect">
            <a:avLst>
              <a:gd name="adj" fmla="val 50000"/>
            </a:avLst>
          </a:prstGeom>
          <a:solidFill>
            <a:srgbClr val="000099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ko-KR" altLang="en-US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옥수수 </a:t>
            </a:r>
            <a:r>
              <a:rPr lang="ko-KR" altLang="en-US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파종 후 진압 작업</a:t>
            </a:r>
            <a:endParaRPr lang="ko-KR" altLang="en-US" sz="28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3232903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AutoShape 5"/>
          <p:cNvSpPr>
            <a:spLocks noChangeArrowheads="1"/>
          </p:cNvSpPr>
          <p:nvPr/>
        </p:nvSpPr>
        <p:spPr bwMode="auto">
          <a:xfrm>
            <a:off x="2267746" y="332659"/>
            <a:ext cx="4176712" cy="504825"/>
          </a:xfrm>
          <a:prstGeom prst="roundRect">
            <a:avLst>
              <a:gd name="adj" fmla="val 50000"/>
            </a:avLst>
          </a:prstGeom>
          <a:solidFill>
            <a:srgbClr val="000099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ko-KR" altLang="en-US" sz="280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시 비 량 및 시비방법</a:t>
            </a:r>
          </a:p>
        </p:txBody>
      </p:sp>
      <p:graphicFrame>
        <p:nvGraphicFramePr>
          <p:cNvPr id="113670" name="Group 6"/>
          <p:cNvGraphicFramePr>
            <a:graphicFrameLocks noGrp="1"/>
          </p:cNvGraphicFramePr>
          <p:nvPr/>
        </p:nvGraphicFramePr>
        <p:xfrm>
          <a:off x="346079" y="2193935"/>
          <a:ext cx="8388350" cy="2028825"/>
        </p:xfrm>
        <a:graphic>
          <a:graphicData uri="http://schemas.openxmlformats.org/drawingml/2006/table">
            <a:tbl>
              <a:tblPr/>
              <a:tblGrid>
                <a:gridCol w="1368425"/>
                <a:gridCol w="1558925"/>
                <a:gridCol w="1754188"/>
                <a:gridCol w="1839912"/>
                <a:gridCol w="1866900"/>
              </a:tblGrid>
              <a:tr h="790575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돋움" pitchFamily="50" charset="-127"/>
                          <a:ea typeface="돋움" pitchFamily="50" charset="-127"/>
                        </a:rPr>
                        <a:t>기   비 </a:t>
                      </a:r>
                      <a:r>
                        <a:rPr kumimoji="1" lang="en-US" altLang="ko-K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돋움" pitchFamily="50" charset="-127"/>
                          <a:ea typeface="돋움" pitchFamily="50" charset="-127"/>
                        </a:rPr>
                        <a:t>(</a:t>
                      </a:r>
                      <a:r>
                        <a:rPr kumimoji="1" lang="ko-KR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돋움" pitchFamily="50" charset="-127"/>
                          <a:ea typeface="돋움" pitchFamily="50" charset="-127"/>
                        </a:rPr>
                        <a:t>파종할 때</a:t>
                      </a:r>
                      <a:r>
                        <a:rPr kumimoji="1" lang="en-US" altLang="ko-K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돋움" pitchFamily="50" charset="-127"/>
                          <a:ea typeface="돋움" pitchFamily="50" charset="-127"/>
                        </a:rPr>
                        <a:t>)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돋움" pitchFamily="50" charset="-127"/>
                          <a:ea typeface="돋움" pitchFamily="50" charset="-127"/>
                        </a:rPr>
                        <a:t>추  비</a:t>
                      </a:r>
                    </a:p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돋움" pitchFamily="50" charset="-127"/>
                          <a:ea typeface="돋움" pitchFamily="50" charset="-127"/>
                        </a:rPr>
                        <a:t>(</a:t>
                      </a:r>
                      <a:r>
                        <a:rPr kumimoji="1" lang="ko-KR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돋움" pitchFamily="50" charset="-127"/>
                          <a:ea typeface="돋움" pitchFamily="50" charset="-127"/>
                        </a:rPr>
                        <a:t>잎 </a:t>
                      </a:r>
                      <a:r>
                        <a:rPr kumimoji="1" lang="en-US" altLang="ko-K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돋움" pitchFamily="50" charset="-127"/>
                          <a:ea typeface="돋움" pitchFamily="50" charset="-127"/>
                        </a:rPr>
                        <a:t>6~7</a:t>
                      </a:r>
                      <a:r>
                        <a:rPr kumimoji="1" lang="ko-KR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돋움" pitchFamily="50" charset="-127"/>
                          <a:ea typeface="돋움" pitchFamily="50" charset="-127"/>
                        </a:rPr>
                        <a:t>매 때</a:t>
                      </a:r>
                      <a:r>
                        <a:rPr kumimoji="1" lang="en-US" altLang="ko-K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돋움" pitchFamily="50" charset="-127"/>
                          <a:ea typeface="돋움" pitchFamily="50" charset="-127"/>
                        </a:rPr>
                        <a:t>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</a:tr>
              <a:tr h="4476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돋움" pitchFamily="50" charset="-127"/>
                          <a:ea typeface="돋움" pitchFamily="50" charset="-127"/>
                        </a:rPr>
                        <a:t>질 소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돋움" pitchFamily="50" charset="-127"/>
                          <a:ea typeface="돋움" pitchFamily="50" charset="-127"/>
                        </a:rPr>
                        <a:t>인 산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돋움" pitchFamily="50" charset="-127"/>
                          <a:ea typeface="돋움" pitchFamily="50" charset="-127"/>
                        </a:rPr>
                        <a:t>칼 리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돋움" pitchFamily="50" charset="-127"/>
                          <a:ea typeface="돋움" pitchFamily="50" charset="-127"/>
                        </a:rPr>
                        <a:t>퇴 비</a:t>
                      </a: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돋움" pitchFamily="50" charset="-127"/>
                          <a:ea typeface="돋움" pitchFamily="50" charset="-127"/>
                        </a:rPr>
                        <a:t>질  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05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돋움" pitchFamily="50" charset="-127"/>
                          <a:ea typeface="돋움" pitchFamily="50" charset="-127"/>
                        </a:rPr>
                        <a:t>100</a:t>
                      </a:r>
                    </a:p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돋움" pitchFamily="50" charset="-127"/>
                          <a:ea typeface="돋움" pitchFamily="50" charset="-127"/>
                        </a:rPr>
                        <a:t>(</a:t>
                      </a: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돋움" pitchFamily="50" charset="-127"/>
                          <a:ea typeface="돋움" pitchFamily="50" charset="-127"/>
                        </a:rPr>
                        <a:t>요소 </a:t>
                      </a: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돋움" pitchFamily="50" charset="-127"/>
                          <a:ea typeface="돋움" pitchFamily="50" charset="-127"/>
                        </a:rPr>
                        <a:t>220)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돋움" pitchFamily="50" charset="-127"/>
                          <a:ea typeface="돋움" pitchFamily="50" charset="-127"/>
                        </a:rPr>
                        <a:t>150</a:t>
                      </a:r>
                    </a:p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돋움" pitchFamily="50" charset="-127"/>
                          <a:ea typeface="돋움" pitchFamily="50" charset="-127"/>
                        </a:rPr>
                        <a:t>(</a:t>
                      </a: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돋움" pitchFamily="50" charset="-127"/>
                          <a:ea typeface="돋움" pitchFamily="50" charset="-127"/>
                        </a:rPr>
                        <a:t>용과린</a:t>
                      </a: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돋움" pitchFamily="50" charset="-127"/>
                          <a:ea typeface="돋움" pitchFamily="50" charset="-127"/>
                        </a:rPr>
                        <a:t>750)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돋움" pitchFamily="50" charset="-127"/>
                          <a:ea typeface="돋움" pitchFamily="50" charset="-127"/>
                        </a:rPr>
                        <a:t>150</a:t>
                      </a:r>
                    </a:p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돋움" pitchFamily="50" charset="-127"/>
                          <a:ea typeface="돋움" pitchFamily="50" charset="-127"/>
                        </a:rPr>
                        <a:t>(</a:t>
                      </a: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돋움" pitchFamily="50" charset="-127"/>
                          <a:ea typeface="돋움" pitchFamily="50" charset="-127"/>
                        </a:rPr>
                        <a:t>염화칼리</a:t>
                      </a: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돋움" pitchFamily="50" charset="-127"/>
                          <a:ea typeface="돋움" pitchFamily="50" charset="-127"/>
                        </a:rPr>
                        <a:t>250)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돋움" pitchFamily="50" charset="-127"/>
                          <a:ea typeface="돋움" pitchFamily="50" charset="-127"/>
                        </a:rPr>
                        <a:t>10,000 ~</a:t>
                      </a:r>
                    </a:p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돋움" pitchFamily="50" charset="-127"/>
                          <a:ea typeface="돋움" pitchFamily="50" charset="-127"/>
                        </a:rPr>
                        <a:t> 20,000 </a:t>
                      </a: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돋움" pitchFamily="50" charset="-127"/>
                          <a:ea typeface="돋움" pitchFamily="50" charset="-127"/>
                        </a:rPr>
                        <a:t>100</a:t>
                      </a:r>
                    </a:p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돋움" pitchFamily="50" charset="-127"/>
                          <a:ea typeface="돋움" pitchFamily="50" charset="-127"/>
                        </a:rPr>
                        <a:t>(</a:t>
                      </a: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돋움" pitchFamily="50" charset="-127"/>
                          <a:ea typeface="돋움" pitchFamily="50" charset="-127"/>
                        </a:rPr>
                        <a:t>요소 </a:t>
                      </a: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돋움" pitchFamily="50" charset="-127"/>
                          <a:ea typeface="돋움" pitchFamily="50" charset="-127"/>
                        </a:rPr>
                        <a:t>210)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0613" name="Text Box 30"/>
          <p:cNvSpPr txBox="1">
            <a:spLocks noChangeArrowheads="1"/>
          </p:cNvSpPr>
          <p:nvPr/>
        </p:nvSpPr>
        <p:spPr bwMode="auto">
          <a:xfrm>
            <a:off x="714380" y="1895477"/>
            <a:ext cx="7847013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ko-KR" altLang="ko-KR"/>
          </a:p>
        </p:txBody>
      </p:sp>
      <p:sp>
        <p:nvSpPr>
          <p:cNvPr id="110614" name="Text Box 31"/>
          <p:cNvSpPr txBox="1">
            <a:spLocks noChangeArrowheads="1"/>
          </p:cNvSpPr>
          <p:nvPr/>
        </p:nvSpPr>
        <p:spPr bwMode="auto">
          <a:xfrm>
            <a:off x="180975" y="1620842"/>
            <a:ext cx="7469188" cy="4270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200" b="1">
                <a:solidFill>
                  <a:srgbClr val="0033CC"/>
                </a:solidFill>
                <a:latin typeface="HY견고딕" pitchFamily="18" charset="-127"/>
                <a:ea typeface="HY견고딕" pitchFamily="18" charset="-127"/>
              </a:rPr>
              <a:t>&lt; </a:t>
            </a:r>
            <a:r>
              <a:rPr lang="ko-KR" altLang="en-US" sz="2200" b="1">
                <a:solidFill>
                  <a:srgbClr val="0033CC"/>
                </a:solidFill>
                <a:latin typeface="HY견고딕" pitchFamily="18" charset="-127"/>
                <a:ea typeface="HY견고딕" pitchFamily="18" charset="-127"/>
              </a:rPr>
              <a:t>사일리지용 옥수수 재배시 알맞은 시비량 </a:t>
            </a:r>
            <a:r>
              <a:rPr lang="en-US" altLang="ko-KR" sz="2200" b="1">
                <a:solidFill>
                  <a:srgbClr val="0033CC"/>
                </a:solidFill>
                <a:latin typeface="HY견고딕" pitchFamily="18" charset="-127"/>
                <a:ea typeface="HY견고딕" pitchFamily="18" charset="-127"/>
              </a:rPr>
              <a:t>(kg/ha) &gt; </a:t>
            </a:r>
          </a:p>
        </p:txBody>
      </p:sp>
      <p:sp>
        <p:nvSpPr>
          <p:cNvPr id="110615" name="Text Box 32"/>
          <p:cNvSpPr txBox="1">
            <a:spLocks noChangeArrowheads="1"/>
          </p:cNvSpPr>
          <p:nvPr/>
        </p:nvSpPr>
        <p:spPr bwMode="auto">
          <a:xfrm>
            <a:off x="481018" y="4397385"/>
            <a:ext cx="8415337" cy="14398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Blip>
                <a:blip r:embed="rId2"/>
              </a:buBlip>
            </a:pPr>
            <a:r>
              <a:rPr lang="en-US" altLang="ko-KR" sz="1800">
                <a:ea typeface="HY견고딕" pitchFamily="18" charset="-127"/>
              </a:rPr>
              <a:t> </a:t>
            </a:r>
            <a:r>
              <a:rPr lang="ko-KR" altLang="en-US" sz="1800">
                <a:latin typeface="HY견고딕" pitchFamily="18" charset="-127"/>
                <a:ea typeface="HY견고딕" pitchFamily="18" charset="-127"/>
              </a:rPr>
              <a:t>옥수수는 </a:t>
            </a:r>
            <a:r>
              <a:rPr lang="ko-KR" altLang="en-US" sz="1800">
                <a:solidFill>
                  <a:srgbClr val="0033CC"/>
                </a:solidFill>
                <a:latin typeface="HY견고딕" pitchFamily="18" charset="-127"/>
                <a:ea typeface="HY견고딕" pitchFamily="18" charset="-127"/>
              </a:rPr>
              <a:t>다비작물</a:t>
            </a:r>
            <a:r>
              <a:rPr lang="ko-KR" altLang="en-US" sz="1800">
                <a:latin typeface="HY견고딕" pitchFamily="18" charset="-127"/>
                <a:ea typeface="HY견고딕" pitchFamily="18" charset="-127"/>
              </a:rPr>
              <a:t>로 많은 유기 및 무기질 성분 필요</a:t>
            </a:r>
          </a:p>
          <a:p>
            <a:pPr>
              <a:spcBef>
                <a:spcPct val="50000"/>
              </a:spcBef>
              <a:buFont typeface="Wingdings" pitchFamily="2" charset="2"/>
              <a:buBlip>
                <a:blip r:embed="rId2"/>
              </a:buBlip>
            </a:pPr>
            <a:r>
              <a:rPr lang="ko-KR" altLang="en-US" sz="1800">
                <a:latin typeface="HY견고딕" pitchFamily="18" charset="-127"/>
                <a:ea typeface="HY견고딕" pitchFamily="18" charset="-127"/>
              </a:rPr>
              <a:t> 질소비료를 과다시</a:t>
            </a:r>
            <a:r>
              <a:rPr lang="en-US" altLang="ko-KR" sz="1800">
                <a:latin typeface="HY견고딕" pitchFamily="18" charset="-127"/>
                <a:ea typeface="HY견고딕" pitchFamily="18" charset="-127"/>
              </a:rPr>
              <a:t>....</a:t>
            </a:r>
          </a:p>
          <a:p>
            <a:pPr lvl="1">
              <a:lnSpc>
                <a:spcPct val="70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en-US" altLang="ko-KR" sz="1800">
                <a:latin typeface="HY견고딕" pitchFamily="18" charset="-127"/>
                <a:ea typeface="HY견고딕" pitchFamily="18" charset="-127"/>
              </a:rPr>
              <a:t>    </a:t>
            </a:r>
            <a:r>
              <a:rPr lang="ko-KR" altLang="en-US" sz="1800">
                <a:latin typeface="HY견고딕" pitchFamily="18" charset="-127"/>
                <a:ea typeface="HY견고딕" pitchFamily="18" charset="-127"/>
              </a:rPr>
              <a:t>웃자라서 도복되기 쉬우며</a:t>
            </a:r>
          </a:p>
          <a:p>
            <a:pPr lvl="1">
              <a:lnSpc>
                <a:spcPct val="70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ko-KR" altLang="en-US" sz="1800">
                <a:latin typeface="HY견고딕" pitchFamily="18" charset="-127"/>
                <a:ea typeface="HY견고딕" pitchFamily="18" charset="-127"/>
              </a:rPr>
              <a:t>    식물체내 질산함량이 높아지므로 주의</a:t>
            </a:r>
          </a:p>
        </p:txBody>
      </p:sp>
    </p:spTree>
    <p:extLst>
      <p:ext uri="{BB962C8B-B14F-4D97-AF65-F5344CB8AC3E}">
        <p14:creationId xmlns:p14="http://schemas.microsoft.com/office/powerpoint/2010/main" val="293795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AutoShape 5"/>
          <p:cNvSpPr>
            <a:spLocks noChangeArrowheads="1"/>
          </p:cNvSpPr>
          <p:nvPr/>
        </p:nvSpPr>
        <p:spPr bwMode="auto">
          <a:xfrm>
            <a:off x="1763688" y="260648"/>
            <a:ext cx="5329238" cy="576262"/>
          </a:xfrm>
          <a:prstGeom prst="roundRect">
            <a:avLst>
              <a:gd name="adj" fmla="val 50000"/>
            </a:avLst>
          </a:prstGeom>
          <a:solidFill>
            <a:srgbClr val="000099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ko-KR" altLang="en-US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옥수수 농사의 절반은 잡초 방제</a:t>
            </a:r>
          </a:p>
        </p:txBody>
      </p:sp>
      <p:sp>
        <p:nvSpPr>
          <p:cNvPr id="111619" name="Rectangle 6"/>
          <p:cNvSpPr>
            <a:spLocks noChangeArrowheads="1"/>
          </p:cNvSpPr>
          <p:nvPr/>
        </p:nvSpPr>
        <p:spPr bwMode="auto">
          <a:xfrm>
            <a:off x="457200" y="1562108"/>
            <a:ext cx="841533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lnSpc>
                <a:spcPct val="13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ko-KR" altLang="en-US" dirty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제초제는 </a:t>
            </a:r>
            <a:r>
              <a:rPr lang="ko-KR" altLang="en-US" dirty="0" err="1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씨마진</a:t>
            </a:r>
            <a:r>
              <a:rPr lang="en-US" altLang="ko-KR" dirty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dirty="0" err="1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라쏘</a:t>
            </a:r>
            <a:r>
              <a:rPr lang="en-US" altLang="ko-KR" dirty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dirty="0" err="1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스톰프</a:t>
            </a:r>
            <a:r>
              <a:rPr lang="ko-KR" altLang="en-US" dirty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 유제나 </a:t>
            </a:r>
            <a:r>
              <a:rPr lang="ko-KR" altLang="en-US" dirty="0" err="1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입제를</a:t>
            </a:r>
            <a:r>
              <a:rPr lang="ko-KR" altLang="en-US" dirty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 사용</a:t>
            </a:r>
          </a:p>
          <a:p>
            <a:pPr marL="342900" indent="-342900" algn="just">
              <a:lnSpc>
                <a:spcPct val="13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ko-KR" altLang="en-US" dirty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적정량을 </a:t>
            </a:r>
            <a:r>
              <a:rPr lang="en-US" altLang="ko-KR" dirty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ha</a:t>
            </a:r>
            <a:r>
              <a:rPr lang="ko-KR" altLang="en-US" dirty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당 물 </a:t>
            </a:r>
            <a:r>
              <a:rPr lang="en-US" altLang="ko-KR" dirty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1,200~1,500ℓ</a:t>
            </a:r>
            <a:r>
              <a:rPr lang="ko-KR" altLang="en-US" dirty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에 희석하여 표면에 살포</a:t>
            </a:r>
          </a:p>
          <a:p>
            <a:pPr marL="342900" indent="-342900" algn="just">
              <a:lnSpc>
                <a:spcPct val="13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ko-KR" altLang="en-US" dirty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외래잡초인 </a:t>
            </a:r>
            <a:r>
              <a:rPr lang="ko-KR" altLang="en-US" dirty="0" err="1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어저귀의</a:t>
            </a:r>
            <a:r>
              <a:rPr lang="ko-KR" altLang="en-US" dirty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 발생 지역 </a:t>
            </a:r>
          </a:p>
          <a:p>
            <a:pPr marL="800100" lvl="1" indent="-342900" algn="just">
              <a:lnSpc>
                <a:spcPct val="130000"/>
              </a:lnSpc>
              <a:spcBef>
                <a:spcPct val="20000"/>
              </a:spcBef>
              <a:buFont typeface="Wingdings"/>
              <a:buChar char="à"/>
            </a:pPr>
            <a:r>
              <a:rPr lang="ko-KR" altLang="en-US" dirty="0" err="1" smtClean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파종후</a:t>
            </a:r>
            <a:r>
              <a:rPr lang="ko-KR" altLang="en-US" dirty="0" smtClean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dirty="0" err="1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스톰프</a:t>
            </a:r>
            <a:r>
              <a:rPr lang="ko-KR" altLang="en-US" dirty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 살포 또는 옥수수 </a:t>
            </a:r>
            <a:r>
              <a:rPr lang="en-US" altLang="ko-KR" dirty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3~5</a:t>
            </a:r>
            <a:r>
              <a:rPr lang="ko-KR" altLang="en-US" dirty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엽기에 </a:t>
            </a:r>
            <a:r>
              <a:rPr lang="ko-KR" altLang="en-US" dirty="0" err="1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원호프</a:t>
            </a:r>
            <a:r>
              <a:rPr lang="en-US" altLang="ko-KR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dirty="0" err="1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화본과잡초</a:t>
            </a:r>
            <a:r>
              <a:rPr lang="en-US" altLang="ko-KR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)</a:t>
            </a:r>
          </a:p>
          <a:p>
            <a:pPr lvl="1" algn="just">
              <a:lnSpc>
                <a:spcPct val="130000"/>
              </a:lnSpc>
              <a:spcBef>
                <a:spcPct val="20000"/>
              </a:spcBef>
            </a:pPr>
            <a:r>
              <a:rPr lang="en-US" altLang="ko-KR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    </a:t>
            </a:r>
            <a:r>
              <a:rPr lang="ko-KR" altLang="en-US" dirty="0" err="1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밧사그란</a:t>
            </a:r>
            <a:r>
              <a:rPr lang="en-US" altLang="ko-KR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dirty="0" err="1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광엽잡초</a:t>
            </a:r>
            <a:r>
              <a:rPr lang="en-US" altLang="ko-KR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)</a:t>
            </a:r>
            <a:r>
              <a:rPr lang="ko-KR" altLang="en-US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dirty="0" smtClean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살포 </a:t>
            </a:r>
            <a:endParaRPr lang="ko-KR" altLang="en-US" dirty="0">
              <a:solidFill>
                <a:srgbClr val="000000"/>
              </a:solidFill>
              <a:latin typeface="HY견고딕" pitchFamily="18" charset="-127"/>
              <a:ea typeface="HY견고딕" pitchFamily="18" charset="-127"/>
            </a:endParaRPr>
          </a:p>
          <a:p>
            <a:pPr marL="342900" indent="-342900" algn="just">
              <a:lnSpc>
                <a:spcPct val="130000"/>
              </a:lnSpc>
              <a:spcBef>
                <a:spcPct val="20000"/>
              </a:spcBef>
              <a:buFontTx/>
              <a:buChar char="•"/>
            </a:pPr>
            <a:r>
              <a:rPr lang="ko-KR" altLang="en-US" dirty="0">
                <a:solidFill>
                  <a:srgbClr val="0033CC"/>
                </a:solidFill>
                <a:latin typeface="HY견고딕" pitchFamily="18" charset="-127"/>
                <a:ea typeface="HY견고딕" pitchFamily="18" charset="-127"/>
              </a:rPr>
              <a:t>제초제는 파종 후 </a:t>
            </a:r>
            <a:r>
              <a:rPr lang="en-US" altLang="ko-KR" dirty="0">
                <a:solidFill>
                  <a:srgbClr val="0033CC"/>
                </a:solidFill>
                <a:latin typeface="HY견고딕" pitchFamily="18" charset="-127"/>
                <a:ea typeface="HY견고딕" pitchFamily="18" charset="-127"/>
              </a:rPr>
              <a:t>3</a:t>
            </a:r>
            <a:r>
              <a:rPr lang="ko-KR" altLang="en-US" dirty="0">
                <a:solidFill>
                  <a:srgbClr val="0033CC"/>
                </a:solidFill>
                <a:latin typeface="HY견고딕" pitchFamily="18" charset="-127"/>
                <a:ea typeface="HY견고딕" pitchFamily="18" charset="-127"/>
              </a:rPr>
              <a:t>일 이내에 전면적으로 살포</a:t>
            </a:r>
          </a:p>
          <a:p>
            <a:pPr marL="342900" indent="-342900" algn="just">
              <a:lnSpc>
                <a:spcPct val="130000"/>
              </a:lnSpc>
              <a:spcBef>
                <a:spcPct val="20000"/>
              </a:spcBef>
              <a:buFontTx/>
              <a:buChar char="•"/>
            </a:pPr>
            <a:r>
              <a:rPr lang="ko-KR" altLang="en-US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제초효과를 높이기 위해서는</a:t>
            </a:r>
            <a:r>
              <a:rPr lang="en-US" altLang="ko-KR" dirty="0">
                <a:solidFill>
                  <a:srgbClr val="0033CC"/>
                </a:solidFill>
                <a:latin typeface="HY견고딕" pitchFamily="18" charset="-127"/>
                <a:ea typeface="HY견고딕" pitchFamily="18" charset="-127"/>
              </a:rPr>
              <a:t>....</a:t>
            </a:r>
          </a:p>
          <a:p>
            <a:pPr marL="742950" lvl="1" indent="-285750" algn="just">
              <a:lnSpc>
                <a:spcPct val="130000"/>
              </a:lnSpc>
              <a:spcBef>
                <a:spcPct val="20000"/>
              </a:spcBef>
              <a:buFont typeface="Wingdings" pitchFamily="2" charset="2"/>
              <a:buChar char="à"/>
            </a:pPr>
            <a:r>
              <a:rPr lang="ko-KR" altLang="en-US" dirty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  </a:t>
            </a:r>
            <a:r>
              <a:rPr lang="ko-KR" altLang="en-US" dirty="0" err="1" smtClean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진압</a:t>
            </a:r>
            <a:r>
              <a:rPr lang="ko-KR" altLang="en-US" dirty="0" err="1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기</a:t>
            </a:r>
            <a:r>
              <a:rPr lang="ko-KR" altLang="en-US" dirty="0" err="1" smtClean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를</a:t>
            </a:r>
            <a:r>
              <a:rPr lang="ko-KR" altLang="en-US" dirty="0" smtClean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dirty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이용 파종상을 </a:t>
            </a:r>
            <a:r>
              <a:rPr lang="ko-KR" altLang="en-US" dirty="0">
                <a:solidFill>
                  <a:srgbClr val="000099"/>
                </a:solidFill>
                <a:latin typeface="HY견고딕" pitchFamily="18" charset="-127"/>
                <a:ea typeface="HY견고딕" pitchFamily="18" charset="-127"/>
              </a:rPr>
              <a:t>평평하게 진압</a:t>
            </a:r>
          </a:p>
          <a:p>
            <a:pPr marL="742950" lvl="1" indent="-285750" algn="just">
              <a:lnSpc>
                <a:spcPct val="130000"/>
              </a:lnSpc>
              <a:spcBef>
                <a:spcPct val="20000"/>
              </a:spcBef>
              <a:buFont typeface="Wingdings" pitchFamily="2" charset="2"/>
              <a:buChar char="à"/>
            </a:pPr>
            <a:r>
              <a:rPr lang="ko-KR" altLang="en-US" dirty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  <a:sym typeface="Wingdings" pitchFamily="2" charset="2"/>
              </a:rPr>
              <a:t> </a:t>
            </a:r>
            <a:r>
              <a:rPr lang="ko-KR" altLang="en-US" dirty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 바람이 없는 날 오전에 살포 </a:t>
            </a:r>
          </a:p>
          <a:p>
            <a:pPr marL="742950" lvl="1" indent="-285750" algn="just">
              <a:lnSpc>
                <a:spcPct val="130000"/>
              </a:lnSpc>
              <a:spcBef>
                <a:spcPct val="20000"/>
              </a:spcBef>
            </a:pPr>
            <a:r>
              <a:rPr lang="ko-KR" altLang="en-US" dirty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  <a:sym typeface="Wingdings" pitchFamily="2" charset="2"/>
              </a:rPr>
              <a:t>  </a:t>
            </a:r>
            <a:r>
              <a:rPr lang="ko-KR" altLang="en-US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가뭄이 계속된 상태에서는 물량을 </a:t>
            </a:r>
            <a:r>
              <a:rPr lang="en-US" altLang="ko-KR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2,000ℓ</a:t>
            </a:r>
            <a:r>
              <a:rPr lang="ko-KR" altLang="en-US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까지 늘려줌</a:t>
            </a:r>
            <a:r>
              <a:rPr lang="en-US" altLang="ko-KR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4637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6"/>
          <p:cNvSpPr>
            <a:spLocks noChangeArrowheads="1"/>
          </p:cNvSpPr>
          <p:nvPr/>
        </p:nvSpPr>
        <p:spPr bwMode="auto">
          <a:xfrm>
            <a:off x="827088" y="1785938"/>
            <a:ext cx="7424737" cy="995362"/>
          </a:xfrm>
          <a:prstGeom prst="roundRect">
            <a:avLst>
              <a:gd name="adj" fmla="val 46181"/>
            </a:avLst>
          </a:pr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19050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tIns="0" bIns="0" anchor="ctr"/>
          <a:lstStyle/>
          <a:p>
            <a:pPr algn="ctr">
              <a:defRPr/>
            </a:pPr>
            <a:r>
              <a:rPr lang="en-US" altLang="ko-KR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  <a:ea typeface="휴먼모음T" pitchFamily="18" charset="-127"/>
              </a:rPr>
              <a:t>  </a:t>
            </a:r>
            <a:r>
              <a:rPr lang="ko-KR" alt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곡물가격 상승의 주요원인</a:t>
            </a:r>
            <a:endParaRPr lang="ko-KR" alt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AutoShape 5"/>
          <p:cNvSpPr>
            <a:spLocks noChangeArrowheads="1"/>
          </p:cNvSpPr>
          <p:nvPr/>
        </p:nvSpPr>
        <p:spPr bwMode="auto">
          <a:xfrm>
            <a:off x="2627784" y="332659"/>
            <a:ext cx="3529012" cy="574675"/>
          </a:xfrm>
          <a:prstGeom prst="roundRect">
            <a:avLst>
              <a:gd name="adj" fmla="val 50000"/>
            </a:avLst>
          </a:prstGeom>
          <a:solidFill>
            <a:srgbClr val="000099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ko-KR" altLang="en-US" sz="280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병충해 방제</a:t>
            </a:r>
          </a:p>
        </p:txBody>
      </p:sp>
      <p:sp>
        <p:nvSpPr>
          <p:cNvPr id="112643" name="Rectangle 6"/>
          <p:cNvSpPr>
            <a:spLocks noChangeArrowheads="1"/>
          </p:cNvSpPr>
          <p:nvPr/>
        </p:nvSpPr>
        <p:spPr bwMode="auto">
          <a:xfrm>
            <a:off x="539552" y="1268760"/>
            <a:ext cx="8415338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lnSpc>
                <a:spcPct val="120000"/>
              </a:lnSpc>
              <a:spcBef>
                <a:spcPct val="20000"/>
              </a:spcBef>
            </a:pPr>
            <a:r>
              <a:rPr lang="ko-KR" altLang="en-US" sz="2200" b="1" dirty="0">
                <a:solidFill>
                  <a:srgbClr val="0033CC"/>
                </a:solidFill>
                <a:latin typeface="맑은 고딕" pitchFamily="50" charset="-127"/>
                <a:ea typeface="맑은 고딕" pitchFamily="50" charset="-127"/>
              </a:rPr>
              <a:t>병 해</a:t>
            </a:r>
            <a:r>
              <a:rPr lang="ko-KR" altLang="en-US" sz="22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22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ko-KR" altLang="en-US" sz="2200" b="1" dirty="0" err="1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검은줄오갈병</a:t>
            </a:r>
            <a:r>
              <a:rPr lang="en-US" altLang="ko-KR" sz="22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2200" b="1" dirty="0" err="1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흑조위축병</a:t>
            </a:r>
            <a:r>
              <a:rPr lang="en-US" altLang="ko-KR" sz="22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), </a:t>
            </a:r>
            <a:r>
              <a:rPr lang="ko-KR" altLang="en-US" sz="2200" b="1" dirty="0" err="1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깨씨무늬병</a:t>
            </a:r>
            <a:r>
              <a:rPr lang="en-US" altLang="ko-KR" sz="22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200" b="1" dirty="0" err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깜부기병</a:t>
            </a:r>
            <a:r>
              <a:rPr lang="en-US" altLang="ko-KR" sz="22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</a:p>
          <a:p>
            <a:pPr marL="342900" indent="-342900" algn="just">
              <a:lnSpc>
                <a:spcPct val="120000"/>
              </a:lnSpc>
              <a:spcBef>
                <a:spcPct val="20000"/>
              </a:spcBef>
            </a:pPr>
            <a:r>
              <a:rPr lang="en-US" altLang="ko-KR" sz="22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       </a:t>
            </a:r>
            <a:r>
              <a:rPr lang="ko-KR" altLang="en-US" sz="2200" b="1" dirty="0" err="1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그을음무늬병</a:t>
            </a:r>
            <a:r>
              <a:rPr lang="ko-KR" altLang="en-US" sz="22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등</a:t>
            </a:r>
          </a:p>
          <a:p>
            <a:pPr marL="342900" indent="-342900" algn="just">
              <a:lnSpc>
                <a:spcPct val="120000"/>
              </a:lnSpc>
              <a:spcBef>
                <a:spcPct val="20000"/>
              </a:spcBef>
            </a:pPr>
            <a:r>
              <a:rPr lang="ko-KR" altLang="en-US" sz="2200" b="1" dirty="0">
                <a:solidFill>
                  <a:srgbClr val="0033CC"/>
                </a:solidFill>
                <a:latin typeface="맑은 고딕" pitchFamily="50" charset="-127"/>
                <a:ea typeface="맑은 고딕" pitchFamily="50" charset="-127"/>
              </a:rPr>
              <a:t>충 해</a:t>
            </a:r>
            <a:r>
              <a:rPr lang="ko-KR" altLang="en-US" sz="22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22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ko-KR" altLang="en-US" sz="2200" b="1" dirty="0" err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멸강나방</a:t>
            </a:r>
            <a:r>
              <a:rPr lang="en-US" altLang="ko-KR" sz="22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2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조명나방</a:t>
            </a:r>
            <a:r>
              <a:rPr lang="en-US" altLang="ko-KR" sz="22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200" b="1" dirty="0" err="1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거시미</a:t>
            </a:r>
            <a:r>
              <a:rPr lang="ko-KR" altLang="en-US" sz="22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등</a:t>
            </a:r>
          </a:p>
          <a:p>
            <a:pPr marL="342900" indent="-342900" algn="just">
              <a:lnSpc>
                <a:spcPct val="120000"/>
              </a:lnSpc>
              <a:spcBef>
                <a:spcPct val="20000"/>
              </a:spcBef>
            </a:pPr>
            <a:r>
              <a:rPr lang="ko-KR" altLang="en-US" sz="2200" b="1" dirty="0" err="1">
                <a:solidFill>
                  <a:srgbClr val="0033CC"/>
                </a:solidFill>
                <a:latin typeface="맑은 고딕" pitchFamily="50" charset="-127"/>
                <a:ea typeface="맑은 고딕" pitchFamily="50" charset="-127"/>
              </a:rPr>
              <a:t>멸강나방</a:t>
            </a:r>
            <a:r>
              <a:rPr lang="ko-KR" altLang="en-US" sz="2200" b="1" dirty="0">
                <a:solidFill>
                  <a:srgbClr val="0033CC"/>
                </a:solidFill>
                <a:latin typeface="맑은 고딕" pitchFamily="50" charset="-127"/>
                <a:ea typeface="맑은 고딕" pitchFamily="50" charset="-127"/>
              </a:rPr>
              <a:t> 방제</a:t>
            </a:r>
            <a:r>
              <a:rPr lang="ko-KR" altLang="en-US" sz="22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22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ko-KR" altLang="en-US" sz="22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발생초기에 </a:t>
            </a:r>
            <a:r>
              <a:rPr lang="ko-KR" altLang="en-US" sz="2200" b="1" dirty="0" err="1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디프록스</a:t>
            </a:r>
            <a:r>
              <a:rPr lang="ko-KR" altLang="en-US" sz="22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등 살충제를 </a:t>
            </a:r>
            <a:r>
              <a:rPr lang="en-US" altLang="ko-KR" sz="22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1,000</a:t>
            </a:r>
            <a:r>
              <a:rPr lang="ko-KR" altLang="en-US" sz="22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배액  </a:t>
            </a:r>
          </a:p>
          <a:p>
            <a:pPr marL="342900" indent="-342900" algn="just">
              <a:lnSpc>
                <a:spcPct val="120000"/>
              </a:lnSpc>
              <a:spcBef>
                <a:spcPct val="20000"/>
              </a:spcBef>
            </a:pPr>
            <a:r>
              <a:rPr lang="ko-KR" altLang="en-US" sz="22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                   </a:t>
            </a:r>
            <a:r>
              <a:rPr lang="ko-KR" altLang="en-US" sz="2200" b="1" dirty="0" err="1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으로</a:t>
            </a:r>
            <a:r>
              <a:rPr lang="ko-KR" altLang="en-US" sz="22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살포해 주면 효과적</a:t>
            </a:r>
          </a:p>
        </p:txBody>
      </p:sp>
      <p:pic>
        <p:nvPicPr>
          <p:cNvPr id="112644" name="Picture 8" descr="UNI00000b74003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93" y="3716338"/>
            <a:ext cx="6924675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9279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Line 4"/>
          <p:cNvSpPr>
            <a:spLocks noChangeShapeType="1"/>
          </p:cNvSpPr>
          <p:nvPr/>
        </p:nvSpPr>
        <p:spPr bwMode="auto">
          <a:xfrm>
            <a:off x="1143005" y="1981200"/>
            <a:ext cx="696913" cy="0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19811" name="Line 5"/>
          <p:cNvSpPr>
            <a:spLocks noChangeShapeType="1"/>
          </p:cNvSpPr>
          <p:nvPr/>
        </p:nvSpPr>
        <p:spPr bwMode="auto">
          <a:xfrm>
            <a:off x="1143000" y="1981200"/>
            <a:ext cx="0" cy="547688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19812" name="Line 6"/>
          <p:cNvSpPr>
            <a:spLocks noChangeShapeType="1"/>
          </p:cNvSpPr>
          <p:nvPr/>
        </p:nvSpPr>
        <p:spPr bwMode="auto">
          <a:xfrm>
            <a:off x="1143000" y="2528898"/>
            <a:ext cx="0" cy="242887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19813" name="Line 7"/>
          <p:cNvSpPr>
            <a:spLocks noChangeShapeType="1"/>
          </p:cNvSpPr>
          <p:nvPr/>
        </p:nvSpPr>
        <p:spPr bwMode="auto">
          <a:xfrm>
            <a:off x="1143000" y="3319465"/>
            <a:ext cx="0" cy="242887"/>
          </a:xfrm>
          <a:prstGeom prst="line">
            <a:avLst/>
          </a:prstGeom>
          <a:noFill/>
          <a:ln w="28575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19814" name="Line 8"/>
          <p:cNvSpPr>
            <a:spLocks noChangeShapeType="1"/>
          </p:cNvSpPr>
          <p:nvPr/>
        </p:nvSpPr>
        <p:spPr bwMode="auto">
          <a:xfrm>
            <a:off x="1143000" y="2771775"/>
            <a:ext cx="0" cy="547688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19815" name="Line 9"/>
          <p:cNvSpPr>
            <a:spLocks noChangeShapeType="1"/>
          </p:cNvSpPr>
          <p:nvPr/>
        </p:nvSpPr>
        <p:spPr bwMode="auto">
          <a:xfrm>
            <a:off x="1143000" y="4110045"/>
            <a:ext cx="0" cy="242887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19816" name="Line 10"/>
          <p:cNvSpPr>
            <a:spLocks noChangeShapeType="1"/>
          </p:cNvSpPr>
          <p:nvPr/>
        </p:nvSpPr>
        <p:spPr bwMode="auto">
          <a:xfrm>
            <a:off x="1839918" y="4900613"/>
            <a:ext cx="219075" cy="0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19817" name="Line 11"/>
          <p:cNvSpPr>
            <a:spLocks noChangeShapeType="1"/>
          </p:cNvSpPr>
          <p:nvPr/>
        </p:nvSpPr>
        <p:spPr bwMode="auto">
          <a:xfrm>
            <a:off x="1143000" y="4352925"/>
            <a:ext cx="0" cy="547688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19818" name="Line 12"/>
          <p:cNvSpPr>
            <a:spLocks noChangeShapeType="1"/>
          </p:cNvSpPr>
          <p:nvPr/>
        </p:nvSpPr>
        <p:spPr bwMode="auto">
          <a:xfrm>
            <a:off x="8458200" y="2528898"/>
            <a:ext cx="0" cy="242887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19819" name="Line 13"/>
          <p:cNvSpPr>
            <a:spLocks noChangeShapeType="1"/>
          </p:cNvSpPr>
          <p:nvPr/>
        </p:nvSpPr>
        <p:spPr bwMode="auto">
          <a:xfrm>
            <a:off x="8458200" y="3319465"/>
            <a:ext cx="0" cy="242887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19820" name="Line 14"/>
          <p:cNvSpPr>
            <a:spLocks noChangeShapeType="1"/>
          </p:cNvSpPr>
          <p:nvPr/>
        </p:nvSpPr>
        <p:spPr bwMode="auto">
          <a:xfrm>
            <a:off x="8458200" y="4110045"/>
            <a:ext cx="0" cy="242887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19821" name="Line 15"/>
          <p:cNvSpPr>
            <a:spLocks noChangeShapeType="1"/>
          </p:cNvSpPr>
          <p:nvPr/>
        </p:nvSpPr>
        <p:spPr bwMode="auto">
          <a:xfrm>
            <a:off x="609600" y="1355735"/>
            <a:ext cx="0" cy="180975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19822" name="Line 16"/>
          <p:cNvSpPr>
            <a:spLocks noChangeShapeType="1"/>
          </p:cNvSpPr>
          <p:nvPr/>
        </p:nvSpPr>
        <p:spPr bwMode="auto">
          <a:xfrm>
            <a:off x="7391400" y="1355735"/>
            <a:ext cx="0" cy="180975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19824" name="Text Box 18"/>
          <p:cNvSpPr txBox="1">
            <a:spLocks noChangeArrowheads="1"/>
          </p:cNvSpPr>
          <p:nvPr/>
        </p:nvSpPr>
        <p:spPr bwMode="auto">
          <a:xfrm>
            <a:off x="611188" y="1773244"/>
            <a:ext cx="7968848" cy="2160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  <a:buFontTx/>
              <a:buChar char="-"/>
            </a:pPr>
            <a:r>
              <a:rPr lang="en-US" altLang="ko-KR" sz="2400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24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웅수</a:t>
            </a:r>
            <a:r>
              <a:rPr lang="en-US" altLang="ko-KR" sz="24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24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수꽃</a:t>
            </a:r>
            <a:r>
              <a:rPr lang="en-US" altLang="ko-KR" sz="24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)</a:t>
            </a:r>
            <a:r>
              <a:rPr lang="ko-KR" altLang="en-US" sz="24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가 </a:t>
            </a:r>
            <a:r>
              <a:rPr lang="en-US" altLang="ko-KR" sz="24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50% </a:t>
            </a:r>
            <a:r>
              <a:rPr lang="ko-KR" altLang="en-US" sz="2400" dirty="0" err="1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출현후</a:t>
            </a:r>
            <a:r>
              <a:rPr lang="ko-KR" altLang="en-US" sz="24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4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35</a:t>
            </a:r>
            <a:r>
              <a:rPr lang="ko-KR" altLang="en-US" sz="24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～</a:t>
            </a:r>
            <a:r>
              <a:rPr lang="en-US" altLang="ko-KR" sz="24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42</a:t>
            </a:r>
            <a:r>
              <a:rPr lang="ko-KR" altLang="en-US" sz="24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일 </a:t>
            </a:r>
            <a:r>
              <a:rPr lang="ko-KR" altLang="en-US" sz="2400" dirty="0">
                <a:latin typeface="HY견고딕" pitchFamily="18" charset="-127"/>
                <a:ea typeface="HY견고딕" pitchFamily="18" charset="-127"/>
              </a:rPr>
              <a:t>지나면 흑층형성</a:t>
            </a:r>
          </a:p>
          <a:p>
            <a:pPr>
              <a:lnSpc>
                <a:spcPct val="140000"/>
              </a:lnSpc>
              <a:buFontTx/>
              <a:buChar char="-"/>
            </a:pPr>
            <a:r>
              <a:rPr lang="ko-KR" altLang="en-US" sz="2400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2400" dirty="0" err="1">
                <a:latin typeface="HY견고딕" pitchFamily="18" charset="-127"/>
                <a:ea typeface="HY견고딕" pitchFamily="18" charset="-127"/>
              </a:rPr>
              <a:t>흑층이</a:t>
            </a:r>
            <a:r>
              <a:rPr lang="ko-KR" altLang="en-US" sz="2400" dirty="0">
                <a:latin typeface="HY견고딕" pitchFamily="18" charset="-127"/>
                <a:ea typeface="HY견고딕" pitchFamily="18" charset="-127"/>
              </a:rPr>
              <a:t> 형성되면 잎에서 광합성으로 만들어진 양분이</a:t>
            </a:r>
          </a:p>
          <a:p>
            <a:pPr>
              <a:lnSpc>
                <a:spcPct val="140000"/>
              </a:lnSpc>
            </a:pPr>
            <a:r>
              <a:rPr lang="ko-KR" altLang="en-US" sz="2400" dirty="0">
                <a:latin typeface="HY견고딕" pitchFamily="18" charset="-127"/>
                <a:ea typeface="HY견고딕" pitchFamily="18" charset="-127"/>
              </a:rPr>
              <a:t>   알곡으로 더 이상 전이가 일어나지 않음</a:t>
            </a:r>
          </a:p>
          <a:p>
            <a:pPr>
              <a:lnSpc>
                <a:spcPct val="140000"/>
              </a:lnSpc>
              <a:buFontTx/>
              <a:buChar char="-"/>
            </a:pPr>
            <a:r>
              <a:rPr lang="ko-KR" altLang="en-US" sz="2400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2400" dirty="0" err="1">
                <a:latin typeface="HY견고딕" pitchFamily="18" charset="-127"/>
                <a:ea typeface="HY견고딕" pitchFamily="18" charset="-127"/>
              </a:rPr>
              <a:t>황숙기</a:t>
            </a:r>
            <a:r>
              <a:rPr lang="ko-KR" altLang="en-US" sz="2400" dirty="0">
                <a:latin typeface="HY견고딕" pitchFamily="18" charset="-127"/>
                <a:ea typeface="HY견고딕" pitchFamily="18" charset="-127"/>
              </a:rPr>
              <a:t> 건물함량 </a:t>
            </a:r>
            <a:r>
              <a:rPr lang="en-US" altLang="ko-KR" sz="2400" dirty="0">
                <a:latin typeface="HY견고딕" pitchFamily="18" charset="-127"/>
                <a:ea typeface="HY견고딕" pitchFamily="18" charset="-127"/>
              </a:rPr>
              <a:t>30% </a:t>
            </a:r>
            <a:r>
              <a:rPr lang="ko-KR" altLang="en-US" sz="2400" dirty="0">
                <a:latin typeface="HY견고딕" pitchFamily="18" charset="-127"/>
                <a:ea typeface="HY견고딕" pitchFamily="18" charset="-127"/>
              </a:rPr>
              <a:t>내외</a:t>
            </a:r>
          </a:p>
        </p:txBody>
      </p:sp>
      <p:sp>
        <p:nvSpPr>
          <p:cNvPr id="119825" name="Rectangle 4"/>
          <p:cNvSpPr>
            <a:spLocks noChangeArrowheads="1"/>
          </p:cNvSpPr>
          <p:nvPr/>
        </p:nvSpPr>
        <p:spPr bwMode="auto">
          <a:xfrm>
            <a:off x="1839918" y="260648"/>
            <a:ext cx="5186035" cy="584775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/>
            <a:r>
              <a:rPr lang="en-US" altLang="ko-KR" sz="3200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3200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옥수수 숙기</a:t>
            </a:r>
            <a:r>
              <a:rPr lang="en-US" altLang="ko-KR" sz="3200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3200" dirty="0" err="1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황숙기</a:t>
            </a:r>
            <a:r>
              <a:rPr lang="en-US" altLang="ko-KR" sz="3200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)</a:t>
            </a:r>
            <a:r>
              <a:rPr lang="ko-KR" altLang="en-US" sz="3200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판정</a:t>
            </a:r>
            <a:r>
              <a:rPr lang="ko-KR" altLang="en-US" sz="3200" dirty="0">
                <a:solidFill>
                  <a:schemeClr val="bg1"/>
                </a:solidFill>
                <a:latin typeface="Arial" pitchFamily="34" charset="0"/>
                <a:ea typeface="HY견고딕" pitchFamily="18" charset="-127"/>
              </a:rPr>
              <a:t> </a:t>
            </a:r>
            <a:endParaRPr lang="en-US" altLang="ko-KR" sz="3200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8" name="Line 18"/>
          <p:cNvSpPr>
            <a:spLocks noChangeShapeType="1"/>
          </p:cNvSpPr>
          <p:nvPr/>
        </p:nvSpPr>
        <p:spPr bwMode="auto">
          <a:xfrm>
            <a:off x="1238250" y="4424088"/>
            <a:ext cx="0" cy="242887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ko-KR" altLang="en-US" b="1" smtClean="0">
              <a:solidFill>
                <a:srgbClr val="FFFFFF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19" name="Line 19"/>
          <p:cNvSpPr>
            <a:spLocks noChangeShapeType="1"/>
          </p:cNvSpPr>
          <p:nvPr/>
        </p:nvSpPr>
        <p:spPr bwMode="auto">
          <a:xfrm>
            <a:off x="1993264" y="5214640"/>
            <a:ext cx="237331" cy="0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ko-KR" altLang="en-US" b="1" smtClean="0">
              <a:solidFill>
                <a:srgbClr val="FFFFFF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20" name="Line 20"/>
          <p:cNvSpPr>
            <a:spLocks noChangeShapeType="1"/>
          </p:cNvSpPr>
          <p:nvPr/>
        </p:nvSpPr>
        <p:spPr bwMode="auto">
          <a:xfrm>
            <a:off x="1238250" y="4666952"/>
            <a:ext cx="0" cy="547688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ko-KR" altLang="en-US" b="1" smtClean="0">
              <a:solidFill>
                <a:srgbClr val="FFFFFF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21" name="Line 23"/>
          <p:cNvSpPr>
            <a:spLocks noChangeShapeType="1"/>
          </p:cNvSpPr>
          <p:nvPr/>
        </p:nvSpPr>
        <p:spPr bwMode="auto">
          <a:xfrm>
            <a:off x="9163050" y="4424088"/>
            <a:ext cx="0" cy="242887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ko-KR" altLang="en-US" b="1" smtClean="0">
              <a:solidFill>
                <a:srgbClr val="FFFFFF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22" name="Line 18"/>
          <p:cNvSpPr>
            <a:spLocks noChangeShapeType="1"/>
          </p:cNvSpPr>
          <p:nvPr/>
        </p:nvSpPr>
        <p:spPr bwMode="auto">
          <a:xfrm>
            <a:off x="1143000" y="4424075"/>
            <a:ext cx="0" cy="242887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3" name="Line 19"/>
          <p:cNvSpPr>
            <a:spLocks noChangeShapeType="1"/>
          </p:cNvSpPr>
          <p:nvPr/>
        </p:nvSpPr>
        <p:spPr bwMode="auto">
          <a:xfrm>
            <a:off x="1839918" y="5214640"/>
            <a:ext cx="219075" cy="0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4" name="Line 20"/>
          <p:cNvSpPr>
            <a:spLocks noChangeShapeType="1"/>
          </p:cNvSpPr>
          <p:nvPr/>
        </p:nvSpPr>
        <p:spPr bwMode="auto">
          <a:xfrm>
            <a:off x="1143000" y="4666952"/>
            <a:ext cx="0" cy="547688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5" name="Line 23"/>
          <p:cNvSpPr>
            <a:spLocks noChangeShapeType="1"/>
          </p:cNvSpPr>
          <p:nvPr/>
        </p:nvSpPr>
        <p:spPr bwMode="auto">
          <a:xfrm>
            <a:off x="8458200" y="4424075"/>
            <a:ext cx="0" cy="242887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26" name="Picture 35" descr="http://msucares.com/crops/corn/images/milklinehal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4390737"/>
            <a:ext cx="2771775" cy="220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37" descr="http://msucares.com/crops/corn/images/blacklay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5968" y="4390727"/>
            <a:ext cx="2447925" cy="212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8" name="직선 화살표 연결선 27"/>
          <p:cNvCxnSpPr/>
          <p:nvPr/>
        </p:nvCxnSpPr>
        <p:spPr bwMode="auto">
          <a:xfrm flipV="1">
            <a:off x="3276600" y="4966990"/>
            <a:ext cx="1366838" cy="215900"/>
          </a:xfrm>
          <a:prstGeom prst="straightConnector1">
            <a:avLst/>
          </a:prstGeom>
          <a:solidFill>
            <a:srgbClr val="FFCC99"/>
          </a:solidFill>
          <a:ln w="158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>
            <a:outerShdw dist="35921" dir="2700000" algn="ctr" rotWithShape="0">
              <a:schemeClr val="bg2"/>
            </a:outerShdw>
          </a:effectLst>
        </p:spPr>
      </p:cxnSp>
      <p:sp>
        <p:nvSpPr>
          <p:cNvPr id="29" name="TextBox 37"/>
          <p:cNvSpPr txBox="1">
            <a:spLocks noChangeArrowheads="1"/>
          </p:cNvSpPr>
          <p:nvPr/>
        </p:nvSpPr>
        <p:spPr bwMode="auto">
          <a:xfrm>
            <a:off x="4643443" y="4751090"/>
            <a:ext cx="121219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1/3~2/3</a:t>
            </a:r>
            <a:endParaRPr lang="ko-KR" altLang="en-US">
              <a:solidFill>
                <a:srgbClr val="00000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1825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AutoShape 4"/>
          <p:cNvSpPr>
            <a:spLocks noChangeArrowheads="1"/>
          </p:cNvSpPr>
          <p:nvPr/>
        </p:nvSpPr>
        <p:spPr bwMode="auto">
          <a:xfrm>
            <a:off x="1043612" y="188640"/>
            <a:ext cx="6459537" cy="668338"/>
          </a:xfrm>
          <a:prstGeom prst="roundRect">
            <a:avLst>
              <a:gd name="adj" fmla="val 16667"/>
            </a:avLst>
          </a:prstGeom>
          <a:solidFill>
            <a:srgbClr val="000099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ko-KR" altLang="en-US" sz="320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사일리지용 옥수수의 수확 및 이용</a:t>
            </a:r>
          </a:p>
        </p:txBody>
      </p:sp>
      <p:sp>
        <p:nvSpPr>
          <p:cNvPr id="117763" name="Rectangle 6"/>
          <p:cNvSpPr>
            <a:spLocks noChangeArrowheads="1"/>
          </p:cNvSpPr>
          <p:nvPr/>
        </p:nvSpPr>
        <p:spPr bwMode="auto">
          <a:xfrm>
            <a:off x="1038230" y="5451359"/>
            <a:ext cx="418147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lnSpc>
                <a:spcPct val="15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ko-KR" altLang="en-US" b="1">
                <a:solidFill>
                  <a:srgbClr val="0033CC"/>
                </a:solidFill>
                <a:latin typeface="HY헤드라인M" pitchFamily="18" charset="-127"/>
                <a:ea typeface="HY헤드라인M" pitchFamily="18" charset="-127"/>
              </a:rPr>
              <a:t>수확적기 </a:t>
            </a:r>
            <a:r>
              <a:rPr lang="en-US" altLang="ko-KR" b="1">
                <a:solidFill>
                  <a:srgbClr val="0033CC"/>
                </a:solidFill>
                <a:latin typeface="HY헤드라인M" pitchFamily="18" charset="-127"/>
                <a:ea typeface="HY헤드라인M" pitchFamily="18" charset="-127"/>
              </a:rPr>
              <a:t>: </a:t>
            </a:r>
            <a:r>
              <a:rPr lang="ko-KR" altLang="en-US" b="1">
                <a:solidFill>
                  <a:srgbClr val="0033CC"/>
                </a:solidFill>
                <a:latin typeface="HY헤드라인M" pitchFamily="18" charset="-127"/>
                <a:ea typeface="HY헤드라인M" pitchFamily="18" charset="-127"/>
              </a:rPr>
              <a:t>황숙기</a:t>
            </a:r>
            <a:r>
              <a:rPr lang="en-US" altLang="ko-KR" b="1">
                <a:solidFill>
                  <a:srgbClr val="0033CC"/>
                </a:solidFill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b="1">
                <a:solidFill>
                  <a:srgbClr val="0033CC"/>
                </a:solidFill>
                <a:latin typeface="HY헤드라인M" pitchFamily="18" charset="-127"/>
                <a:ea typeface="HY헤드라인M" pitchFamily="18" charset="-127"/>
              </a:rPr>
              <a:t>또는 황숙후기</a:t>
            </a:r>
            <a:r>
              <a:rPr lang="en-US" altLang="ko-KR" b="1">
                <a:solidFill>
                  <a:srgbClr val="0033CC"/>
                </a:solidFill>
                <a:latin typeface="HY헤드라인M" pitchFamily="18" charset="-127"/>
                <a:ea typeface="HY헤드라인M" pitchFamily="18" charset="-127"/>
              </a:rPr>
              <a:t>) </a:t>
            </a:r>
          </a:p>
        </p:txBody>
      </p:sp>
      <p:sp>
        <p:nvSpPr>
          <p:cNvPr id="117764" name="Text Box 7"/>
          <p:cNvSpPr txBox="1">
            <a:spLocks noChangeArrowheads="1"/>
          </p:cNvSpPr>
          <p:nvPr/>
        </p:nvSpPr>
        <p:spPr bwMode="auto">
          <a:xfrm>
            <a:off x="822330" y="1604840"/>
            <a:ext cx="6270625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>
                <a:solidFill>
                  <a:srgbClr val="0033CC"/>
                </a:solidFill>
                <a:latin typeface="HY견고딕" pitchFamily="18" charset="-127"/>
                <a:ea typeface="HY견고딕" pitchFamily="18" charset="-127"/>
              </a:rPr>
              <a:t> &lt; </a:t>
            </a:r>
            <a:r>
              <a:rPr lang="ko-KR" altLang="en-US">
                <a:solidFill>
                  <a:srgbClr val="0033CC"/>
                </a:solidFill>
                <a:latin typeface="HY견고딕" pitchFamily="18" charset="-127"/>
                <a:ea typeface="HY견고딕" pitchFamily="18" charset="-127"/>
              </a:rPr>
              <a:t>옥수수의 생육단계별 건물수량의 변화 </a:t>
            </a:r>
            <a:r>
              <a:rPr lang="en-US" altLang="ko-KR">
                <a:solidFill>
                  <a:srgbClr val="0033CC"/>
                </a:solidFill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>
                <a:solidFill>
                  <a:srgbClr val="0033CC"/>
                </a:solidFill>
                <a:latin typeface="HY견고딕" pitchFamily="18" charset="-127"/>
                <a:ea typeface="HY견고딕" pitchFamily="18" charset="-127"/>
              </a:rPr>
              <a:t>톤</a:t>
            </a:r>
            <a:r>
              <a:rPr lang="en-US" altLang="ko-KR">
                <a:solidFill>
                  <a:srgbClr val="0033CC"/>
                </a:solidFill>
                <a:latin typeface="HY견고딕" pitchFamily="18" charset="-127"/>
                <a:ea typeface="HY견고딕" pitchFamily="18" charset="-127"/>
              </a:rPr>
              <a:t>/ha) &gt;</a:t>
            </a:r>
          </a:p>
        </p:txBody>
      </p:sp>
      <p:grpSp>
        <p:nvGrpSpPr>
          <p:cNvPr id="117765" name="Group 8"/>
          <p:cNvGrpSpPr>
            <a:grpSpLocks/>
          </p:cNvGrpSpPr>
          <p:nvPr/>
        </p:nvGrpSpPr>
        <p:grpSpPr bwMode="auto">
          <a:xfrm>
            <a:off x="498479" y="2000128"/>
            <a:ext cx="7462838" cy="3316287"/>
            <a:chOff x="314" y="1183"/>
            <a:chExt cx="4701" cy="2089"/>
          </a:xfrm>
        </p:grpSpPr>
        <p:pic>
          <p:nvPicPr>
            <p:cNvPr id="117767" name="Picture 9" descr="유리관하이라이트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97" y="1248"/>
              <a:ext cx="297" cy="18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7768" name="Rectangle 10"/>
            <p:cNvSpPr>
              <a:spLocks noChangeArrowheads="1"/>
            </p:cNvSpPr>
            <p:nvPr/>
          </p:nvSpPr>
          <p:spPr bwMode="auto">
            <a:xfrm>
              <a:off x="709" y="1222"/>
              <a:ext cx="4059" cy="1573"/>
            </a:xfrm>
            <a:prstGeom prst="rect">
              <a:avLst/>
            </a:prstGeom>
            <a:gradFill rotWithShape="1">
              <a:gsLst>
                <a:gs pos="0">
                  <a:srgbClr val="6F6A66"/>
                </a:gs>
                <a:gs pos="100000">
                  <a:srgbClr val="EFE5DD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17769" name="AutoShape 11"/>
            <p:cNvSpPr>
              <a:spLocks noChangeArrowheads="1"/>
            </p:cNvSpPr>
            <p:nvPr/>
          </p:nvSpPr>
          <p:spPr bwMode="auto">
            <a:xfrm>
              <a:off x="314" y="2795"/>
              <a:ext cx="4434" cy="472"/>
            </a:xfrm>
            <a:prstGeom prst="cube">
              <a:avLst>
                <a:gd name="adj" fmla="val 62583"/>
              </a:avLst>
            </a:prstGeom>
            <a:gradFill rotWithShape="1">
              <a:gsLst>
                <a:gs pos="0">
                  <a:srgbClr val="2A456D"/>
                </a:gs>
                <a:gs pos="100000">
                  <a:srgbClr val="5B95EB"/>
                </a:gs>
              </a:gsLst>
              <a:lin ang="18900000" scaled="1"/>
            </a:gra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17770" name="Line 12"/>
            <p:cNvSpPr>
              <a:spLocks noChangeShapeType="1"/>
            </p:cNvSpPr>
            <p:nvPr/>
          </p:nvSpPr>
          <p:spPr bwMode="auto">
            <a:xfrm flipV="1">
              <a:off x="699" y="2785"/>
              <a:ext cx="3894" cy="8"/>
            </a:xfrm>
            <a:prstGeom prst="line">
              <a:avLst/>
            </a:prstGeom>
            <a:noFill/>
            <a:ln w="9525">
              <a:solidFill>
                <a:srgbClr val="FFFFFF">
                  <a:alpha val="49019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grpSp>
          <p:nvGrpSpPr>
            <p:cNvPr id="117771" name="Group 13"/>
            <p:cNvGrpSpPr>
              <a:grpSpLocks/>
            </p:cNvGrpSpPr>
            <p:nvPr/>
          </p:nvGrpSpPr>
          <p:grpSpPr bwMode="auto">
            <a:xfrm>
              <a:off x="699" y="1291"/>
              <a:ext cx="4063" cy="1144"/>
              <a:chOff x="1115" y="1249"/>
              <a:chExt cx="4309" cy="1484"/>
            </a:xfrm>
          </p:grpSpPr>
          <p:sp>
            <p:nvSpPr>
              <p:cNvPr id="117801" name="Line 14"/>
              <p:cNvSpPr>
                <a:spLocks noChangeShapeType="1"/>
              </p:cNvSpPr>
              <p:nvPr/>
            </p:nvSpPr>
            <p:spPr bwMode="auto">
              <a:xfrm>
                <a:off x="1115" y="2733"/>
                <a:ext cx="4309" cy="0"/>
              </a:xfrm>
              <a:prstGeom prst="line">
                <a:avLst/>
              </a:prstGeom>
              <a:noFill/>
              <a:ln w="12700">
                <a:solidFill>
                  <a:schemeClr val="tx1">
                    <a:alpha val="49019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17802" name="Line 15"/>
              <p:cNvSpPr>
                <a:spLocks noChangeShapeType="1"/>
              </p:cNvSpPr>
              <p:nvPr/>
            </p:nvSpPr>
            <p:spPr bwMode="auto">
              <a:xfrm>
                <a:off x="1115" y="2338"/>
                <a:ext cx="4309" cy="0"/>
              </a:xfrm>
              <a:prstGeom prst="line">
                <a:avLst/>
              </a:prstGeom>
              <a:noFill/>
              <a:ln w="9525">
                <a:solidFill>
                  <a:schemeClr val="tx1">
                    <a:alpha val="49019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17803" name="Line 16"/>
              <p:cNvSpPr>
                <a:spLocks noChangeShapeType="1"/>
              </p:cNvSpPr>
              <p:nvPr/>
            </p:nvSpPr>
            <p:spPr bwMode="auto">
              <a:xfrm>
                <a:off x="1115" y="1975"/>
                <a:ext cx="4309" cy="0"/>
              </a:xfrm>
              <a:prstGeom prst="line">
                <a:avLst/>
              </a:prstGeom>
              <a:noFill/>
              <a:ln w="9525">
                <a:solidFill>
                  <a:schemeClr val="tx1">
                    <a:alpha val="49019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17804" name="Line 17"/>
              <p:cNvSpPr>
                <a:spLocks noChangeShapeType="1"/>
              </p:cNvSpPr>
              <p:nvPr/>
            </p:nvSpPr>
            <p:spPr bwMode="auto">
              <a:xfrm>
                <a:off x="1115" y="1612"/>
                <a:ext cx="4309" cy="0"/>
              </a:xfrm>
              <a:prstGeom prst="line">
                <a:avLst/>
              </a:prstGeom>
              <a:noFill/>
              <a:ln w="9525">
                <a:solidFill>
                  <a:schemeClr val="tx1">
                    <a:alpha val="49019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17805" name="Line 18"/>
              <p:cNvSpPr>
                <a:spLocks noChangeShapeType="1"/>
              </p:cNvSpPr>
              <p:nvPr/>
            </p:nvSpPr>
            <p:spPr bwMode="auto">
              <a:xfrm>
                <a:off x="1115" y="1249"/>
                <a:ext cx="4309" cy="0"/>
              </a:xfrm>
              <a:prstGeom prst="line">
                <a:avLst/>
              </a:prstGeom>
              <a:noFill/>
              <a:ln w="9525">
                <a:solidFill>
                  <a:schemeClr val="tx1">
                    <a:alpha val="49019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</p:grpSp>
        <p:sp>
          <p:nvSpPr>
            <p:cNvPr id="117772" name="Line 19"/>
            <p:cNvSpPr>
              <a:spLocks noChangeShapeType="1"/>
            </p:cNvSpPr>
            <p:nvPr/>
          </p:nvSpPr>
          <p:spPr bwMode="auto">
            <a:xfrm flipV="1">
              <a:off x="721" y="2792"/>
              <a:ext cx="4013" cy="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17773" name="Line 20"/>
            <p:cNvSpPr>
              <a:spLocks noChangeShapeType="1"/>
            </p:cNvSpPr>
            <p:nvPr/>
          </p:nvSpPr>
          <p:spPr bwMode="auto">
            <a:xfrm>
              <a:off x="703" y="1214"/>
              <a:ext cx="430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sm" len="lg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17774" name="Line 21"/>
            <p:cNvSpPr>
              <a:spLocks noChangeShapeType="1"/>
            </p:cNvSpPr>
            <p:nvPr/>
          </p:nvSpPr>
          <p:spPr bwMode="auto">
            <a:xfrm flipV="1">
              <a:off x="326" y="3249"/>
              <a:ext cx="4689" cy="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sm" len="lg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17775" name="Text Box 22"/>
            <p:cNvSpPr txBox="1">
              <a:spLocks noChangeArrowheads="1"/>
            </p:cNvSpPr>
            <p:nvPr/>
          </p:nvSpPr>
          <p:spPr bwMode="auto">
            <a:xfrm>
              <a:off x="762" y="3064"/>
              <a:ext cx="480" cy="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ko-KR" altLang="en-US" sz="1500">
                  <a:solidFill>
                    <a:schemeClr val="bg1"/>
                  </a:solidFill>
                  <a:latin typeface="HY견고딕" pitchFamily="18" charset="-127"/>
                  <a:ea typeface="HY견고딕" pitchFamily="18" charset="-127"/>
                </a:rPr>
                <a:t>수잉기</a:t>
              </a:r>
            </a:p>
          </p:txBody>
        </p:sp>
        <p:sp>
          <p:nvSpPr>
            <p:cNvPr id="117776" name="Text Box 23"/>
            <p:cNvSpPr txBox="1">
              <a:spLocks noChangeArrowheads="1"/>
            </p:cNvSpPr>
            <p:nvPr/>
          </p:nvSpPr>
          <p:spPr bwMode="auto">
            <a:xfrm>
              <a:off x="1347" y="3064"/>
              <a:ext cx="480" cy="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ko-KR" altLang="en-US" sz="1500">
                  <a:solidFill>
                    <a:schemeClr val="bg1"/>
                  </a:solidFill>
                  <a:latin typeface="HY견고딕" pitchFamily="18" charset="-127"/>
                  <a:ea typeface="HY견고딕" pitchFamily="18" charset="-127"/>
                </a:rPr>
                <a:t>출사기</a:t>
              </a:r>
            </a:p>
          </p:txBody>
        </p:sp>
        <p:sp>
          <p:nvSpPr>
            <p:cNvPr id="117777" name="Text Box 24"/>
            <p:cNvSpPr txBox="1">
              <a:spLocks noChangeArrowheads="1"/>
            </p:cNvSpPr>
            <p:nvPr/>
          </p:nvSpPr>
          <p:spPr bwMode="auto">
            <a:xfrm>
              <a:off x="1931" y="3064"/>
              <a:ext cx="480" cy="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ko-KR" altLang="en-US" sz="1500">
                  <a:solidFill>
                    <a:schemeClr val="bg1"/>
                  </a:solidFill>
                  <a:latin typeface="HY견고딕" pitchFamily="18" charset="-127"/>
                  <a:ea typeface="HY견고딕" pitchFamily="18" charset="-127"/>
                </a:rPr>
                <a:t>개화기</a:t>
              </a:r>
            </a:p>
          </p:txBody>
        </p:sp>
        <p:sp>
          <p:nvSpPr>
            <p:cNvPr id="117778" name="Text Box 25"/>
            <p:cNvSpPr txBox="1">
              <a:spLocks noChangeArrowheads="1"/>
            </p:cNvSpPr>
            <p:nvPr/>
          </p:nvSpPr>
          <p:spPr bwMode="auto">
            <a:xfrm>
              <a:off x="2538" y="3064"/>
              <a:ext cx="480" cy="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ko-KR" altLang="en-US" sz="1500">
                  <a:solidFill>
                    <a:schemeClr val="bg1"/>
                  </a:solidFill>
                  <a:latin typeface="HY견고딕" pitchFamily="18" charset="-127"/>
                  <a:ea typeface="HY견고딕" pitchFamily="18" charset="-127"/>
                </a:rPr>
                <a:t>유숙기</a:t>
              </a:r>
            </a:p>
          </p:txBody>
        </p:sp>
        <p:sp>
          <p:nvSpPr>
            <p:cNvPr id="117779" name="Text Box 26"/>
            <p:cNvSpPr txBox="1">
              <a:spLocks noChangeArrowheads="1"/>
            </p:cNvSpPr>
            <p:nvPr/>
          </p:nvSpPr>
          <p:spPr bwMode="auto">
            <a:xfrm>
              <a:off x="3121" y="3039"/>
              <a:ext cx="54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ko-KR" altLang="en-US" sz="1800" b="1">
                  <a:solidFill>
                    <a:srgbClr val="FFFF00"/>
                  </a:solidFill>
                  <a:latin typeface="HY견고딕" pitchFamily="18" charset="-127"/>
                  <a:ea typeface="HY견고딕" pitchFamily="18" charset="-127"/>
                </a:rPr>
                <a:t>황숙기</a:t>
              </a:r>
            </a:p>
          </p:txBody>
        </p:sp>
        <p:sp>
          <p:nvSpPr>
            <p:cNvPr id="117780" name="Text Box 27"/>
            <p:cNvSpPr txBox="1">
              <a:spLocks noChangeArrowheads="1"/>
            </p:cNvSpPr>
            <p:nvPr/>
          </p:nvSpPr>
          <p:spPr bwMode="auto">
            <a:xfrm>
              <a:off x="3674" y="3064"/>
              <a:ext cx="601" cy="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ko-KR" altLang="en-US" sz="1500">
                  <a:solidFill>
                    <a:schemeClr val="bg1"/>
                  </a:solidFill>
                  <a:latin typeface="HY견고딕" pitchFamily="18" charset="-127"/>
                  <a:ea typeface="HY견고딕" pitchFamily="18" charset="-127"/>
                </a:rPr>
                <a:t>완숙초기</a:t>
              </a:r>
            </a:p>
          </p:txBody>
        </p:sp>
        <p:pic>
          <p:nvPicPr>
            <p:cNvPr id="117781" name="Picture 28" descr="유리관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28" y="1244"/>
              <a:ext cx="503" cy="17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7782" name="Picture 29" descr="유리관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42" y="1245"/>
              <a:ext cx="500" cy="17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7783" name="Picture 30" descr="유리관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20" y="1245"/>
              <a:ext cx="502" cy="17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7784" name="Picture 31" descr="유리관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33" y="1244"/>
              <a:ext cx="501" cy="17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7785" name="Picture 32" descr="유리관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68" y="1244"/>
              <a:ext cx="501" cy="17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7786" name="Picture 33" descr="유리관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64" y="1244"/>
              <a:ext cx="503" cy="17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7787" name="AutoShape 34"/>
            <p:cNvSpPr>
              <a:spLocks noChangeArrowheads="1"/>
            </p:cNvSpPr>
            <p:nvPr/>
          </p:nvSpPr>
          <p:spPr bwMode="auto">
            <a:xfrm>
              <a:off x="851" y="2444"/>
              <a:ext cx="341" cy="520"/>
            </a:xfrm>
            <a:prstGeom prst="can">
              <a:avLst>
                <a:gd name="adj" fmla="val 28444"/>
              </a:avLst>
            </a:prstGeom>
            <a:gradFill rotWithShape="1">
              <a:gsLst>
                <a:gs pos="0">
                  <a:srgbClr val="765E00"/>
                </a:gs>
                <a:gs pos="100000">
                  <a:srgbClr val="FFCC00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17788" name="AutoShape 35"/>
            <p:cNvSpPr>
              <a:spLocks noChangeArrowheads="1"/>
            </p:cNvSpPr>
            <p:nvPr/>
          </p:nvSpPr>
          <p:spPr bwMode="auto">
            <a:xfrm>
              <a:off x="1441" y="2317"/>
              <a:ext cx="342" cy="639"/>
            </a:xfrm>
            <a:prstGeom prst="can">
              <a:avLst>
                <a:gd name="adj" fmla="val 31365"/>
              </a:avLst>
            </a:prstGeom>
            <a:gradFill rotWithShape="1">
              <a:gsLst>
                <a:gs pos="0">
                  <a:srgbClr val="765E00"/>
                </a:gs>
                <a:gs pos="100000">
                  <a:srgbClr val="FFCC00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17789" name="AutoShape 36"/>
            <p:cNvSpPr>
              <a:spLocks noChangeArrowheads="1"/>
            </p:cNvSpPr>
            <p:nvPr/>
          </p:nvSpPr>
          <p:spPr bwMode="auto">
            <a:xfrm>
              <a:off x="2030" y="2133"/>
              <a:ext cx="341" cy="813"/>
            </a:xfrm>
            <a:prstGeom prst="can">
              <a:avLst>
                <a:gd name="adj" fmla="val 35487"/>
              </a:avLst>
            </a:prstGeom>
            <a:gradFill rotWithShape="1">
              <a:gsLst>
                <a:gs pos="0">
                  <a:srgbClr val="765E00"/>
                </a:gs>
                <a:gs pos="100000">
                  <a:srgbClr val="FFCC00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17790" name="AutoShape 37"/>
            <p:cNvSpPr>
              <a:spLocks noChangeArrowheads="1"/>
            </p:cNvSpPr>
            <p:nvPr/>
          </p:nvSpPr>
          <p:spPr bwMode="auto">
            <a:xfrm>
              <a:off x="2619" y="2006"/>
              <a:ext cx="342" cy="958"/>
            </a:xfrm>
            <a:prstGeom prst="can">
              <a:avLst>
                <a:gd name="adj" fmla="val 32680"/>
              </a:avLst>
            </a:prstGeom>
            <a:gradFill rotWithShape="1">
              <a:gsLst>
                <a:gs pos="0">
                  <a:srgbClr val="765E00"/>
                </a:gs>
                <a:gs pos="100000">
                  <a:srgbClr val="FFCC00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17791" name="AutoShape 38"/>
            <p:cNvSpPr>
              <a:spLocks noChangeArrowheads="1"/>
            </p:cNvSpPr>
            <p:nvPr/>
          </p:nvSpPr>
          <p:spPr bwMode="auto">
            <a:xfrm>
              <a:off x="3208" y="1557"/>
              <a:ext cx="343" cy="1399"/>
            </a:xfrm>
            <a:prstGeom prst="can">
              <a:avLst>
                <a:gd name="adj" fmla="val 30836"/>
              </a:avLst>
            </a:prstGeom>
            <a:gradFill rotWithShape="1">
              <a:gsLst>
                <a:gs pos="0">
                  <a:srgbClr val="002F76"/>
                </a:gs>
                <a:gs pos="100000">
                  <a:srgbClr val="0066FF">
                    <a:alpha val="92000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17792" name="AutoShape 39"/>
            <p:cNvSpPr>
              <a:spLocks noChangeArrowheads="1"/>
            </p:cNvSpPr>
            <p:nvPr/>
          </p:nvSpPr>
          <p:spPr bwMode="auto">
            <a:xfrm>
              <a:off x="3798" y="1526"/>
              <a:ext cx="341" cy="1438"/>
            </a:xfrm>
            <a:prstGeom prst="can">
              <a:avLst>
                <a:gd name="adj" fmla="val 32584"/>
              </a:avLst>
            </a:prstGeom>
            <a:gradFill rotWithShape="1">
              <a:gsLst>
                <a:gs pos="0">
                  <a:srgbClr val="765E00"/>
                </a:gs>
                <a:gs pos="100000">
                  <a:srgbClr val="FFCC00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17793" name="Arc 40"/>
            <p:cNvSpPr>
              <a:spLocks/>
            </p:cNvSpPr>
            <p:nvPr/>
          </p:nvSpPr>
          <p:spPr bwMode="auto">
            <a:xfrm rot="5657566">
              <a:off x="1681" y="289"/>
              <a:ext cx="1838" cy="3626"/>
            </a:xfrm>
            <a:custGeom>
              <a:avLst/>
              <a:gdLst>
                <a:gd name="T0" fmla="*/ 0 w 21600"/>
                <a:gd name="T1" fmla="*/ 0 h 21338"/>
                <a:gd name="T2" fmla="*/ 0 w 21600"/>
                <a:gd name="T3" fmla="*/ 0 h 21338"/>
                <a:gd name="T4" fmla="*/ 0 w 21600"/>
                <a:gd name="T5" fmla="*/ 0 h 2133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338"/>
                <a:gd name="T11" fmla="*/ 21600 w 21600"/>
                <a:gd name="T12" fmla="*/ 21338 h 2133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338" fill="none" extrusionOk="0">
                  <a:moveTo>
                    <a:pt x="3354" y="0"/>
                  </a:moveTo>
                  <a:cubicBezTo>
                    <a:pt x="13845" y="1649"/>
                    <a:pt x="21580" y="10679"/>
                    <a:pt x="21599" y="21298"/>
                  </a:cubicBezTo>
                </a:path>
                <a:path w="21600" h="21338" stroke="0" extrusionOk="0">
                  <a:moveTo>
                    <a:pt x="3354" y="0"/>
                  </a:moveTo>
                  <a:cubicBezTo>
                    <a:pt x="13845" y="1649"/>
                    <a:pt x="21580" y="10679"/>
                    <a:pt x="21599" y="21298"/>
                  </a:cubicBezTo>
                  <a:lnTo>
                    <a:pt x="0" y="21338"/>
                  </a:lnTo>
                  <a:close/>
                </a:path>
              </a:pathLst>
            </a:custGeom>
            <a:noFill/>
            <a:ln w="28575">
              <a:solidFill>
                <a:srgbClr val="FF6600"/>
              </a:solidFill>
              <a:round/>
              <a:headEnd type="arrow" w="med" len="lg"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17794" name="Text Box 41"/>
            <p:cNvSpPr txBox="1">
              <a:spLocks noChangeArrowheads="1"/>
            </p:cNvSpPr>
            <p:nvPr/>
          </p:nvSpPr>
          <p:spPr bwMode="auto">
            <a:xfrm>
              <a:off x="4092" y="1366"/>
              <a:ext cx="772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ko-KR" altLang="en-US" sz="1600" b="1">
                  <a:solidFill>
                    <a:schemeClr val="bg1"/>
                  </a:solidFill>
                  <a:latin typeface="HY헤드라인M" pitchFamily="18" charset="-127"/>
                  <a:ea typeface="HY헤드라인M" pitchFamily="18" charset="-127"/>
                </a:rPr>
                <a:t>수량증가</a:t>
              </a:r>
            </a:p>
          </p:txBody>
        </p:sp>
        <p:sp>
          <p:nvSpPr>
            <p:cNvPr id="117795" name="Text Box 42"/>
            <p:cNvSpPr txBox="1">
              <a:spLocks noChangeArrowheads="1"/>
            </p:cNvSpPr>
            <p:nvPr/>
          </p:nvSpPr>
          <p:spPr bwMode="auto">
            <a:xfrm>
              <a:off x="840" y="2217"/>
              <a:ext cx="371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ko-KR" b="1"/>
                <a:t>4</a:t>
              </a:r>
            </a:p>
          </p:txBody>
        </p:sp>
        <p:sp>
          <p:nvSpPr>
            <p:cNvPr id="117796" name="Text Box 43"/>
            <p:cNvSpPr txBox="1">
              <a:spLocks noChangeArrowheads="1"/>
            </p:cNvSpPr>
            <p:nvPr/>
          </p:nvSpPr>
          <p:spPr bwMode="auto">
            <a:xfrm>
              <a:off x="1426" y="2090"/>
              <a:ext cx="371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ko-KR" b="1"/>
                <a:t>6.1</a:t>
              </a:r>
            </a:p>
          </p:txBody>
        </p:sp>
        <p:sp>
          <p:nvSpPr>
            <p:cNvPr id="117797" name="Text Box 44"/>
            <p:cNvSpPr txBox="1">
              <a:spLocks noChangeArrowheads="1"/>
            </p:cNvSpPr>
            <p:nvPr/>
          </p:nvSpPr>
          <p:spPr bwMode="auto">
            <a:xfrm>
              <a:off x="2002" y="1914"/>
              <a:ext cx="371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ko-KR" b="1"/>
                <a:t>9.1</a:t>
              </a:r>
            </a:p>
          </p:txBody>
        </p:sp>
        <p:sp>
          <p:nvSpPr>
            <p:cNvPr id="117798" name="Text Box 45"/>
            <p:cNvSpPr txBox="1">
              <a:spLocks noChangeArrowheads="1"/>
            </p:cNvSpPr>
            <p:nvPr/>
          </p:nvSpPr>
          <p:spPr bwMode="auto">
            <a:xfrm>
              <a:off x="2557" y="1787"/>
              <a:ext cx="450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ko-KR" b="1"/>
                <a:t>11.6</a:t>
              </a:r>
            </a:p>
          </p:txBody>
        </p:sp>
        <p:sp>
          <p:nvSpPr>
            <p:cNvPr id="117799" name="Text Box 46"/>
            <p:cNvSpPr txBox="1">
              <a:spLocks noChangeArrowheads="1"/>
            </p:cNvSpPr>
            <p:nvPr/>
          </p:nvSpPr>
          <p:spPr bwMode="auto">
            <a:xfrm>
              <a:off x="3133" y="1337"/>
              <a:ext cx="450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ko-KR" b="1"/>
                <a:t>19.4</a:t>
              </a:r>
            </a:p>
          </p:txBody>
        </p:sp>
        <p:sp>
          <p:nvSpPr>
            <p:cNvPr id="117800" name="Text Box 47"/>
            <p:cNvSpPr txBox="1">
              <a:spLocks noChangeArrowheads="1"/>
            </p:cNvSpPr>
            <p:nvPr/>
          </p:nvSpPr>
          <p:spPr bwMode="auto">
            <a:xfrm>
              <a:off x="3738" y="1307"/>
              <a:ext cx="450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ko-KR" b="1"/>
                <a:t>20.1</a:t>
              </a:r>
            </a:p>
          </p:txBody>
        </p:sp>
      </p:grpSp>
      <p:pic>
        <p:nvPicPr>
          <p:cNvPr id="45" name="Picture 3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5307754"/>
            <a:ext cx="1563602" cy="13616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1553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4"/>
          <p:cNvSpPr>
            <a:spLocks noChangeArrowheads="1"/>
          </p:cNvSpPr>
          <p:nvPr/>
        </p:nvSpPr>
        <p:spPr bwMode="auto">
          <a:xfrm>
            <a:off x="1273307" y="404531"/>
            <a:ext cx="6178294" cy="584775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/>
            <a:r>
              <a:rPr lang="en-US" altLang="ko-KR" sz="320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320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옥수수 수확기별 사일리지 품질</a:t>
            </a:r>
            <a:r>
              <a:rPr lang="ko-KR" altLang="en-US" sz="3200">
                <a:solidFill>
                  <a:schemeClr val="bg1"/>
                </a:solidFill>
                <a:latin typeface="Arial" pitchFamily="34" charset="0"/>
                <a:ea typeface="HY견고딕" pitchFamily="18" charset="-127"/>
              </a:rPr>
              <a:t> </a:t>
            </a:r>
            <a:endParaRPr lang="en-US" altLang="ko-KR" sz="320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aphicFrame>
        <p:nvGraphicFramePr>
          <p:cNvPr id="117794" name="Group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6986474"/>
              </p:ext>
            </p:extLst>
          </p:nvPr>
        </p:nvGraphicFramePr>
        <p:xfrm>
          <a:off x="251520" y="1556792"/>
          <a:ext cx="8641079" cy="3444240"/>
        </p:xfrm>
        <a:graphic>
          <a:graphicData uri="http://schemas.openxmlformats.org/drawingml/2006/table">
            <a:tbl>
              <a:tblPr/>
              <a:tblGrid>
                <a:gridCol w="1703544"/>
                <a:gridCol w="1222618"/>
                <a:gridCol w="1222617"/>
                <a:gridCol w="1224179"/>
                <a:gridCol w="1395939"/>
                <a:gridCol w="1872182"/>
              </a:tblGrid>
              <a:tr h="39528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2"/>
                        </a:rPr>
                        <a:t>수확시기</a:t>
                      </a: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2"/>
                        </a:rPr>
                        <a:t>유기산 함량</a:t>
                      </a:r>
                      <a:r>
                        <a:rPr kumimoji="1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2"/>
                        </a:rPr>
                        <a:t>(</a:t>
                      </a:r>
                      <a:r>
                        <a:rPr kumimoji="1" lang="ko-K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2"/>
                        </a:rPr>
                        <a:t>건물</a:t>
                      </a:r>
                      <a:r>
                        <a:rPr kumimoji="1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2"/>
                        </a:rPr>
                        <a:t>, %)</a:t>
                      </a: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2"/>
                        </a:rPr>
                        <a:t>Flieg </a:t>
                      </a:r>
                      <a:r>
                        <a:rPr kumimoji="1" lang="ko-K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2"/>
                        </a:rPr>
                        <a:t>품질 평가*</a:t>
                      </a: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9528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2"/>
                        </a:rPr>
                        <a:t>유산</a:t>
                      </a: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2"/>
                        </a:rPr>
                        <a:t>초산</a:t>
                      </a: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2"/>
                        </a:rPr>
                        <a:t>낙산</a:t>
                      </a: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2"/>
                        </a:rPr>
                        <a:t>점수</a:t>
                      </a: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2"/>
                        </a:rPr>
                        <a:t>사일리지 등급*</a:t>
                      </a: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859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2"/>
                        </a:rPr>
                        <a:t>출수기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2"/>
                        </a:rPr>
                        <a:t>개화기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2"/>
                        </a:rPr>
                        <a:t>유숙기</a:t>
                      </a:r>
                      <a:endParaRPr kumimoji="1" lang="ko-KR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2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2"/>
                        </a:rPr>
                        <a:t>황숙기</a:t>
                      </a:r>
                      <a:endParaRPr kumimoji="1" lang="ko-KR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2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2"/>
                        </a:rPr>
                        <a:t>완숙기</a:t>
                      </a: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2"/>
                        </a:rPr>
                        <a:t>0.74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2"/>
                        </a:rPr>
                        <a:t>1.02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2"/>
                        </a:rPr>
                        <a:t>1.38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2"/>
                        </a:rPr>
                        <a:t>1.77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2"/>
                        </a:rPr>
                        <a:t>0.92</a:t>
                      </a: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2"/>
                        </a:rPr>
                        <a:t>1.23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2"/>
                        </a:rPr>
                        <a:t>0.82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2"/>
                        </a:rPr>
                        <a:t>0.73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2"/>
                        </a:rPr>
                        <a:t>0.33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2"/>
                        </a:rPr>
                        <a:t>0.28</a:t>
                      </a: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2"/>
                        </a:rPr>
                        <a:t>1.16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2"/>
                        </a:rPr>
                        <a:t>0.63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2"/>
                        </a:rPr>
                        <a:t>0.39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2"/>
                        </a:rPr>
                        <a:t>0.20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2"/>
                        </a:rPr>
                        <a:t>0.22</a:t>
                      </a: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2"/>
                        </a:rPr>
                        <a:t>40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2"/>
                        </a:rPr>
                        <a:t>55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2"/>
                        </a:rPr>
                        <a:t>72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2"/>
                        </a:rPr>
                        <a:t>86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2"/>
                        </a:rPr>
                        <a:t>68</a:t>
                      </a: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2"/>
                        </a:rPr>
                        <a:t>Ⅳ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2"/>
                        </a:rPr>
                        <a:t>Ⅲ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2"/>
                        </a:rPr>
                        <a:t>Ⅱ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2"/>
                        </a:rPr>
                        <a:t>Ⅰ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2"/>
                        </a:rPr>
                        <a:t>Ⅱ</a:t>
                      </a: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8813" name="Rectangle 31"/>
          <p:cNvSpPr>
            <a:spLocks noChangeArrowheads="1"/>
          </p:cNvSpPr>
          <p:nvPr/>
        </p:nvSpPr>
        <p:spPr bwMode="auto">
          <a:xfrm>
            <a:off x="507307" y="5083350"/>
            <a:ext cx="6840334" cy="412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ko-KR" sz="1600">
                <a:latin typeface="Arial" pitchFamily="34" charset="0"/>
                <a:ea typeface="HY견고딕" pitchFamily="18" charset="-127"/>
              </a:rPr>
              <a:t> </a:t>
            </a:r>
            <a:r>
              <a:rPr lang="en-US" altLang="ko-KR" sz="1600">
                <a:latin typeface="HY견고딕" pitchFamily="18" charset="-127"/>
                <a:ea typeface="HY견고딕" pitchFamily="18" charset="-127"/>
              </a:rPr>
              <a:t>* Flieg Score 100</a:t>
            </a:r>
            <a:r>
              <a:rPr lang="ko-KR" altLang="en-US" sz="1600">
                <a:latin typeface="HY견고딕" pitchFamily="18" charset="-127"/>
                <a:ea typeface="HY견고딕" pitchFamily="18" charset="-127"/>
              </a:rPr>
              <a:t>～</a:t>
            </a:r>
            <a:r>
              <a:rPr lang="en-US" altLang="ko-KR" sz="1600">
                <a:latin typeface="HY견고딕" pitchFamily="18" charset="-127"/>
                <a:ea typeface="HY견고딕" pitchFamily="18" charset="-127"/>
              </a:rPr>
              <a:t>80(Ⅰ), 80</a:t>
            </a:r>
            <a:r>
              <a:rPr lang="ko-KR" altLang="en-US" sz="1600">
                <a:latin typeface="HY견고딕" pitchFamily="18" charset="-127"/>
                <a:ea typeface="HY견고딕" pitchFamily="18" charset="-127"/>
              </a:rPr>
              <a:t>～</a:t>
            </a:r>
            <a:r>
              <a:rPr lang="en-US" altLang="ko-KR" sz="1600">
                <a:latin typeface="HY견고딕" pitchFamily="18" charset="-127"/>
                <a:ea typeface="HY견고딕" pitchFamily="18" charset="-127"/>
              </a:rPr>
              <a:t>61(Ⅱ), 60</a:t>
            </a:r>
            <a:r>
              <a:rPr lang="ko-KR" altLang="en-US" sz="1600">
                <a:latin typeface="HY견고딕" pitchFamily="18" charset="-127"/>
                <a:ea typeface="HY견고딕" pitchFamily="18" charset="-127"/>
              </a:rPr>
              <a:t>～</a:t>
            </a:r>
            <a:r>
              <a:rPr lang="en-US" altLang="ko-KR" sz="1600">
                <a:latin typeface="HY견고딕" pitchFamily="18" charset="-127"/>
                <a:ea typeface="HY견고딕" pitchFamily="18" charset="-127"/>
              </a:rPr>
              <a:t>41(Ⅲ), 40</a:t>
            </a:r>
            <a:r>
              <a:rPr lang="ko-KR" altLang="en-US" sz="1600">
                <a:latin typeface="HY견고딕" pitchFamily="18" charset="-127"/>
                <a:ea typeface="HY견고딕" pitchFamily="18" charset="-127"/>
              </a:rPr>
              <a:t>～</a:t>
            </a:r>
            <a:r>
              <a:rPr lang="en-US" altLang="ko-KR" sz="1600">
                <a:latin typeface="HY견고딕" pitchFamily="18" charset="-127"/>
                <a:ea typeface="HY견고딕" pitchFamily="18" charset="-127"/>
              </a:rPr>
              <a:t>21(Ⅳ) </a:t>
            </a:r>
          </a:p>
        </p:txBody>
      </p:sp>
    </p:spTree>
    <p:extLst>
      <p:ext uri="{BB962C8B-B14F-4D97-AF65-F5344CB8AC3E}">
        <p14:creationId xmlns:p14="http://schemas.microsoft.com/office/powerpoint/2010/main" val="328553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6" name="AutoShape 4"/>
          <p:cNvSpPr>
            <a:spLocks noChangeArrowheads="1"/>
          </p:cNvSpPr>
          <p:nvPr/>
        </p:nvSpPr>
        <p:spPr bwMode="auto">
          <a:xfrm>
            <a:off x="1835698" y="188640"/>
            <a:ext cx="5472112" cy="720725"/>
          </a:xfrm>
          <a:prstGeom prst="roundRect">
            <a:avLst>
              <a:gd name="adj" fmla="val 16667"/>
            </a:avLst>
          </a:prstGeom>
          <a:solidFill>
            <a:srgbClr val="000099"/>
          </a:solidFill>
          <a:ln w="9525">
            <a:solidFill>
              <a:srgbClr val="CCFF66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ko-KR" altLang="en-US" sz="32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  <a:sym typeface="Symbol" pitchFamily="18" charset="2"/>
              </a:rPr>
              <a:t>옥수수 </a:t>
            </a:r>
            <a:r>
              <a:rPr lang="ko-KR" altLang="en-US" sz="3200" dirty="0" err="1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  <a:sym typeface="Symbol" pitchFamily="18" charset="2"/>
              </a:rPr>
              <a:t>사일리지</a:t>
            </a:r>
            <a:r>
              <a:rPr lang="ko-KR" altLang="en-US" sz="32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  <a:sym typeface="Symbol" pitchFamily="18" charset="2"/>
              </a:rPr>
              <a:t> 조제 이용</a:t>
            </a:r>
            <a:endParaRPr lang="ko-KR" altLang="en-US" sz="32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20835" name="Text Box 6"/>
          <p:cNvSpPr txBox="1">
            <a:spLocks noChangeArrowheads="1"/>
          </p:cNvSpPr>
          <p:nvPr/>
        </p:nvSpPr>
        <p:spPr bwMode="auto">
          <a:xfrm>
            <a:off x="179512" y="1916834"/>
            <a:ext cx="8712968" cy="332398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square" lIns="18000" tIns="0" rIns="18000" bIns="0">
            <a:spAutoFit/>
          </a:bodyPr>
          <a:lstStyle/>
          <a:p>
            <a:pPr>
              <a:lnSpc>
                <a:spcPct val="150000"/>
              </a:lnSpc>
              <a:buClr>
                <a:schemeClr val="accent2"/>
              </a:buClr>
              <a:buFont typeface="Wingdings" pitchFamily="2" charset="2"/>
              <a:buChar char="q"/>
            </a:pPr>
            <a:r>
              <a:rPr kumimoji="0" lang="en-US" altLang="ko-KR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kumimoji="0" lang="ko-KR" altLang="en-US" sz="2400" dirty="0" err="1">
                <a:solidFill>
                  <a:srgbClr val="0000FF"/>
                </a:solidFill>
                <a:latin typeface="HY견고딕" pitchFamily="18" charset="-127"/>
                <a:ea typeface="HY견고딕" pitchFamily="18" charset="-127"/>
              </a:rPr>
              <a:t>수확적기</a:t>
            </a:r>
            <a:r>
              <a:rPr kumimoji="0" lang="ko-KR" altLang="en-US" sz="2400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kumimoji="0" lang="en-US" altLang="ko-KR" sz="2400" dirty="0">
                <a:latin typeface="HY견고딕" pitchFamily="18" charset="-127"/>
                <a:ea typeface="HY견고딕" pitchFamily="18" charset="-127"/>
              </a:rPr>
              <a:t>: </a:t>
            </a:r>
            <a:r>
              <a:rPr kumimoji="0" lang="ko-KR" altLang="en-US" sz="2400" dirty="0" err="1">
                <a:latin typeface="HY견고딕" pitchFamily="18" charset="-127"/>
                <a:ea typeface="HY견고딕" pitchFamily="18" charset="-127"/>
              </a:rPr>
              <a:t>황숙기</a:t>
            </a:r>
            <a:r>
              <a:rPr kumimoji="0" lang="ko-KR" altLang="en-US" sz="2400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kumimoji="0" lang="en-US" altLang="ko-KR" sz="2400" dirty="0">
                <a:latin typeface="HY견고딕" pitchFamily="18" charset="-127"/>
                <a:ea typeface="HY견고딕" pitchFamily="18" charset="-127"/>
              </a:rPr>
              <a:t>(</a:t>
            </a:r>
            <a:r>
              <a:rPr kumimoji="0" lang="ko-KR" altLang="en-US" sz="2400" dirty="0" err="1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출사기로부터</a:t>
            </a:r>
            <a:r>
              <a:rPr kumimoji="0" lang="ko-KR" altLang="en-US" sz="2400" dirty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kumimoji="0" lang="en-US" altLang="ko-KR" sz="2400" dirty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35~42 </a:t>
            </a:r>
            <a:r>
              <a:rPr kumimoji="0" lang="ko-KR" altLang="en-US" sz="2400" dirty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일경</a:t>
            </a:r>
            <a:r>
              <a:rPr kumimoji="0" lang="en-US" altLang="ko-KR" sz="2400" dirty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)</a:t>
            </a:r>
          </a:p>
          <a:p>
            <a:pPr>
              <a:lnSpc>
                <a:spcPct val="150000"/>
              </a:lnSpc>
              <a:buClr>
                <a:schemeClr val="accent2"/>
              </a:buClr>
              <a:buFont typeface="Wingdings" pitchFamily="2" charset="2"/>
              <a:buNone/>
            </a:pPr>
            <a:r>
              <a:rPr kumimoji="0" lang="en-US" altLang="ko-KR" sz="2400" dirty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  -  </a:t>
            </a:r>
            <a:r>
              <a:rPr kumimoji="0" lang="ko-KR" altLang="en-US" sz="2400" dirty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옥수수 알맹이가 누렇고 알곡의 윗부분이 오목하게 </a:t>
            </a:r>
            <a:endParaRPr kumimoji="0" lang="en-US" altLang="ko-KR" sz="2400" dirty="0" smtClean="0">
              <a:solidFill>
                <a:srgbClr val="000000"/>
              </a:solidFill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50000"/>
              </a:lnSpc>
              <a:buClr>
                <a:schemeClr val="accent2"/>
              </a:buClr>
              <a:buFont typeface="Wingdings" pitchFamily="2" charset="2"/>
              <a:buNone/>
            </a:pPr>
            <a:r>
              <a:rPr kumimoji="0" lang="en-US" altLang="ko-KR" sz="2400" dirty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kumimoji="0" lang="en-US" altLang="ko-KR" sz="2400" dirty="0" smtClean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     </a:t>
            </a:r>
            <a:r>
              <a:rPr kumimoji="0" lang="ko-KR" altLang="en-US" sz="2400" dirty="0" smtClean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들어가는 시기</a:t>
            </a:r>
            <a:r>
              <a:rPr kumimoji="0" lang="en-US" altLang="ko-KR" sz="2400" dirty="0" smtClean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(</a:t>
            </a:r>
            <a:r>
              <a:rPr kumimoji="0" lang="ko-KR" altLang="en-US" sz="2400" dirty="0" smtClean="0">
                <a:latin typeface="HY견고딕" pitchFamily="18" charset="-127"/>
                <a:ea typeface="HY견고딕" pitchFamily="18" charset="-127"/>
              </a:rPr>
              <a:t>수분함량 </a:t>
            </a:r>
            <a:r>
              <a:rPr kumimoji="0" lang="en-US" altLang="ko-KR" sz="2400" dirty="0">
                <a:latin typeface="HY견고딕" pitchFamily="18" charset="-127"/>
                <a:ea typeface="HY견고딕" pitchFamily="18" charset="-127"/>
              </a:rPr>
              <a:t>68~70% </a:t>
            </a:r>
            <a:r>
              <a:rPr kumimoji="0" lang="ko-KR" altLang="en-US" sz="2400" dirty="0" smtClean="0">
                <a:latin typeface="HY견고딕" pitchFamily="18" charset="-127"/>
                <a:ea typeface="HY견고딕" pitchFamily="18" charset="-127"/>
              </a:rPr>
              <a:t>정도</a:t>
            </a:r>
            <a:r>
              <a:rPr kumimoji="0" lang="en-US" altLang="ko-KR" sz="2400" dirty="0" smtClean="0">
                <a:latin typeface="HY견고딕" pitchFamily="18" charset="-127"/>
                <a:ea typeface="HY견고딕" pitchFamily="18" charset="-127"/>
              </a:rPr>
              <a:t>)</a:t>
            </a:r>
            <a:r>
              <a:rPr kumimoji="0" lang="ko-KR" altLang="en-US" sz="2400" dirty="0" smtClean="0">
                <a:latin typeface="HY견고딕" pitchFamily="18" charset="-127"/>
                <a:ea typeface="HY견고딕" pitchFamily="18" charset="-127"/>
              </a:rPr>
              <a:t> </a:t>
            </a:r>
            <a:endParaRPr kumimoji="0" lang="ko-KR" altLang="en-US" sz="2400" dirty="0">
              <a:solidFill>
                <a:srgbClr val="000000"/>
              </a:solidFill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50000"/>
              </a:lnSpc>
              <a:buClr>
                <a:schemeClr val="accent2"/>
              </a:buClr>
              <a:buFont typeface="Wingdings" pitchFamily="2" charset="2"/>
              <a:buChar char="q"/>
            </a:pPr>
            <a:r>
              <a:rPr kumimoji="0" lang="ko-KR" altLang="en-US" sz="2400" dirty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kumimoji="0" lang="ko-KR" altLang="en-US" sz="2400" dirty="0" err="1">
                <a:solidFill>
                  <a:srgbClr val="0000FF"/>
                </a:solidFill>
                <a:latin typeface="HY견고딕" pitchFamily="18" charset="-127"/>
                <a:ea typeface="HY견고딕" pitchFamily="18" charset="-127"/>
              </a:rPr>
              <a:t>사일리지</a:t>
            </a:r>
            <a:r>
              <a:rPr kumimoji="0" lang="ko-KR" altLang="en-US" sz="2400" dirty="0">
                <a:solidFill>
                  <a:srgbClr val="0000FF"/>
                </a:solidFill>
                <a:latin typeface="HY견고딕" pitchFamily="18" charset="-127"/>
                <a:ea typeface="HY견고딕" pitchFamily="18" charset="-127"/>
              </a:rPr>
              <a:t> 절단길이</a:t>
            </a:r>
            <a:r>
              <a:rPr kumimoji="0" lang="ko-KR" altLang="en-US" sz="2400" dirty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kumimoji="0" lang="en-US" altLang="ko-KR" sz="2400" dirty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: 0.6~1.3cm</a:t>
            </a:r>
          </a:p>
          <a:p>
            <a:pPr>
              <a:lnSpc>
                <a:spcPct val="150000"/>
              </a:lnSpc>
              <a:buClr>
                <a:schemeClr val="accent2"/>
              </a:buClr>
              <a:buFont typeface="Wingdings" pitchFamily="2" charset="2"/>
              <a:buChar char="q"/>
            </a:pPr>
            <a:r>
              <a:rPr kumimoji="0" lang="en-US" altLang="ko-KR" sz="2400" dirty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kumimoji="0" lang="ko-KR" altLang="en-US" sz="2400" dirty="0" err="1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수확적기</a:t>
            </a:r>
            <a:r>
              <a:rPr kumimoji="0" lang="en-US" altLang="ko-KR" sz="2400" dirty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(</a:t>
            </a:r>
            <a:r>
              <a:rPr kumimoji="0" lang="ko-KR" altLang="en-US" sz="2400" dirty="0" err="1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황숙기</a:t>
            </a:r>
            <a:r>
              <a:rPr kumimoji="0" lang="en-US" altLang="ko-KR" sz="2400" dirty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)</a:t>
            </a:r>
            <a:r>
              <a:rPr kumimoji="0" lang="ko-KR" altLang="en-US" sz="2400" dirty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보다 빠르거나 늦을 경우 옥수수 사일리지 </a:t>
            </a:r>
          </a:p>
          <a:p>
            <a:pPr>
              <a:lnSpc>
                <a:spcPct val="150000"/>
              </a:lnSpc>
              <a:buClr>
                <a:schemeClr val="accent2"/>
              </a:buClr>
              <a:buFont typeface="Wingdings" pitchFamily="2" charset="2"/>
              <a:buNone/>
            </a:pPr>
            <a:r>
              <a:rPr kumimoji="0" lang="ko-KR" altLang="en-US" sz="2400" dirty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    전용 </a:t>
            </a:r>
            <a:r>
              <a:rPr kumimoji="0" lang="ko-KR" altLang="en-US" sz="2400" dirty="0">
                <a:solidFill>
                  <a:srgbClr val="0000FF"/>
                </a:solidFill>
                <a:latin typeface="HY견고딕" pitchFamily="18" charset="-127"/>
                <a:ea typeface="HY견고딕" pitchFamily="18" charset="-127"/>
              </a:rPr>
              <a:t>미생물 첨가제 처리로 품질향상</a:t>
            </a:r>
            <a:r>
              <a:rPr kumimoji="0" lang="ko-KR" altLang="en-US" sz="2400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kumimoji="0" lang="en-US" altLang="ko-KR" sz="2400" dirty="0">
                <a:latin typeface="HY견고딕" pitchFamily="18" charset="-127"/>
                <a:ea typeface="HY견고딕" pitchFamily="18" charset="-127"/>
              </a:rPr>
              <a:t>: </a:t>
            </a:r>
            <a:r>
              <a:rPr kumimoji="0" lang="en-US" altLang="ko-KR" sz="2400" b="1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2 </a:t>
            </a:r>
            <a:r>
              <a:rPr kumimoji="0" lang="ko-KR" altLang="en-US" sz="2400" b="1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등급  →  </a:t>
            </a:r>
            <a:r>
              <a:rPr kumimoji="0" lang="en-US" altLang="ko-KR" sz="2400" b="1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1 </a:t>
            </a:r>
            <a:r>
              <a:rPr kumimoji="0" lang="ko-KR" altLang="en-US" sz="2400" b="1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등급  </a:t>
            </a:r>
          </a:p>
        </p:txBody>
      </p:sp>
    </p:spTree>
    <p:extLst>
      <p:ext uri="{BB962C8B-B14F-4D97-AF65-F5344CB8AC3E}">
        <p14:creationId xmlns:p14="http://schemas.microsoft.com/office/powerpoint/2010/main" val="141034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J:\2010\2010사진모음\사본 - 서천옥수수(이정복, 김유수,7.9)\DSC076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52736"/>
            <a:ext cx="7632848" cy="518457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" name="TextBox 2"/>
          <p:cNvSpPr txBox="1"/>
          <p:nvPr/>
        </p:nvSpPr>
        <p:spPr>
          <a:xfrm>
            <a:off x="2771800" y="6248706"/>
            <a:ext cx="4248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latin typeface="MD아트체" panose="02020603020101020101" pitchFamily="18" charset="-127"/>
                <a:ea typeface="MD아트체" panose="02020603020101020101" pitchFamily="18" charset="-127"/>
              </a:rPr>
              <a:t>2014</a:t>
            </a:r>
            <a:r>
              <a:rPr lang="ko-KR" altLang="en-US" b="1" dirty="0" smtClean="0">
                <a:latin typeface="MD아트체" panose="02020603020101020101" pitchFamily="18" charset="-127"/>
                <a:ea typeface="MD아트체" panose="02020603020101020101" pitchFamily="18" charset="-127"/>
              </a:rPr>
              <a:t>년도 논 농가포장</a:t>
            </a:r>
            <a:r>
              <a:rPr lang="en-US" altLang="ko-KR" b="1" dirty="0" smtClean="0">
                <a:latin typeface="MD아트체" panose="02020603020101020101" pitchFamily="18" charset="-127"/>
                <a:ea typeface="MD아트체" panose="02020603020101020101" pitchFamily="18" charset="-127"/>
              </a:rPr>
              <a:t>(</a:t>
            </a:r>
            <a:r>
              <a:rPr lang="ko-KR" altLang="en-US" b="1" dirty="0" smtClean="0">
                <a:latin typeface="MD아트체" panose="02020603020101020101" pitchFamily="18" charset="-127"/>
                <a:ea typeface="MD아트체" panose="02020603020101020101" pitchFamily="18" charset="-127"/>
              </a:rPr>
              <a:t>충남 서천</a:t>
            </a:r>
            <a:r>
              <a:rPr lang="en-US" altLang="ko-KR" b="1" dirty="0" smtClean="0">
                <a:latin typeface="MD아트체" panose="02020603020101020101" pitchFamily="18" charset="-127"/>
                <a:ea typeface="MD아트체" panose="02020603020101020101" pitchFamily="18" charset="-127"/>
              </a:rPr>
              <a:t>)</a:t>
            </a:r>
            <a:endParaRPr lang="ko-KR" altLang="en-US" b="1" dirty="0">
              <a:latin typeface="MD아트체" panose="02020603020101020101" pitchFamily="18" charset="-127"/>
              <a:ea typeface="MD아트체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6577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직사각형 7"/>
          <p:cNvSpPr>
            <a:spLocks noChangeArrowheads="1"/>
          </p:cNvSpPr>
          <p:nvPr/>
        </p:nvSpPr>
        <p:spPr bwMode="auto">
          <a:xfrm>
            <a:off x="2339752" y="6188085"/>
            <a:ext cx="4680520" cy="584775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60000"/>
              </a:lnSpc>
            </a:pPr>
            <a:r>
              <a:rPr lang="ko-KR" altLang="en-US" b="1" dirty="0">
                <a:solidFill>
                  <a:schemeClr val="bg1"/>
                </a:solidFill>
                <a:ea typeface="굴림체" pitchFamily="49" charset="-127"/>
              </a:rPr>
              <a:t>옥수수 </a:t>
            </a:r>
            <a:r>
              <a:rPr lang="ko-KR" altLang="en-US" b="1" dirty="0" smtClean="0">
                <a:solidFill>
                  <a:schemeClr val="bg1"/>
                </a:solidFill>
                <a:ea typeface="굴림체" pitchFamily="49" charset="-127"/>
              </a:rPr>
              <a:t>원형베일러 </a:t>
            </a:r>
            <a:r>
              <a:rPr lang="ko-KR" altLang="en-US" b="1" dirty="0" err="1" smtClean="0">
                <a:solidFill>
                  <a:schemeClr val="bg1"/>
                </a:solidFill>
                <a:ea typeface="굴림체" pitchFamily="49" charset="-127"/>
              </a:rPr>
              <a:t>랩핑작업</a:t>
            </a:r>
            <a:r>
              <a:rPr lang="ko-KR" altLang="en-US" b="1" dirty="0" smtClean="0">
                <a:solidFill>
                  <a:schemeClr val="bg1"/>
                </a:solidFill>
                <a:ea typeface="굴림체" pitchFamily="49" charset="-127"/>
              </a:rPr>
              <a:t> </a:t>
            </a:r>
            <a:endParaRPr lang="ko-KR" altLang="en-US" b="1" dirty="0">
              <a:solidFill>
                <a:schemeClr val="bg1"/>
              </a:solidFill>
              <a:ea typeface="굴림체" pitchFamily="49" charset="-127"/>
            </a:endParaRPr>
          </a:p>
        </p:txBody>
      </p:sp>
      <p:pic>
        <p:nvPicPr>
          <p:cNvPr id="121859" name="그림 8" descr="그림2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3992" y="500063"/>
            <a:ext cx="2943225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0" name="그림 9" descr="그림1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82925" y="500063"/>
            <a:ext cx="2884488" cy="258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1" name="그림 10" descr="그림18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84880" y="500063"/>
            <a:ext cx="2873375" cy="259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2" name="그림 11" descr="그림19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3988" y="3714750"/>
            <a:ext cx="2901950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3" name="그림 12" descr="그림20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21025" y="3714750"/>
            <a:ext cx="2884488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4" name="그림 13" descr="그림21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35677" y="3714750"/>
            <a:ext cx="2954338" cy="252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5106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52736"/>
            <a:ext cx="7560840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87624" y="321450"/>
            <a:ext cx="6192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b="1" dirty="0" err="1" smtClean="0">
                <a:solidFill>
                  <a:srgbClr val="FFFF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난지형</a:t>
            </a:r>
            <a:r>
              <a:rPr lang="ko-KR" altLang="en-US" sz="2800" b="1" dirty="0" smtClean="0">
                <a:solidFill>
                  <a:srgbClr val="FFFF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 목초 소개 및 기술지도</a:t>
            </a:r>
            <a:r>
              <a:rPr lang="en-US" altLang="ko-KR" sz="2800" b="1" dirty="0" smtClean="0">
                <a:solidFill>
                  <a:srgbClr val="FFFF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(</a:t>
            </a:r>
            <a:r>
              <a:rPr lang="ko-KR" altLang="en-US" sz="2800" b="1" dirty="0" err="1" smtClean="0">
                <a:solidFill>
                  <a:srgbClr val="FFFF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우간다</a:t>
            </a:r>
            <a:r>
              <a:rPr lang="en-US" altLang="ko-KR" sz="2800" b="1" dirty="0" smtClean="0">
                <a:solidFill>
                  <a:srgbClr val="FFFF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)</a:t>
            </a:r>
            <a:endParaRPr lang="ko-KR" altLang="en-US" sz="2800" b="1" dirty="0">
              <a:solidFill>
                <a:srgbClr val="FFFF00"/>
              </a:solidFill>
              <a:latin typeface="HY울릉도M" panose="02030600000101010101" pitchFamily="18" charset="-127"/>
              <a:ea typeface="HY울릉도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37521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74" y="1484784"/>
            <a:ext cx="4248472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63688" y="474879"/>
            <a:ext cx="5688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b="1" dirty="0" err="1" smtClean="0">
                <a:solidFill>
                  <a:srgbClr val="FFFF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조사료</a:t>
            </a:r>
            <a:r>
              <a:rPr lang="ko-KR" altLang="en-US" sz="2800" b="1" dirty="0" err="1">
                <a:solidFill>
                  <a:srgbClr val="FFFF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원</a:t>
            </a:r>
            <a:r>
              <a:rPr lang="ko-KR" altLang="en-US" sz="2800" b="1" dirty="0" smtClean="0">
                <a:solidFill>
                  <a:srgbClr val="FFFF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 확보</a:t>
            </a:r>
            <a:r>
              <a:rPr lang="en-US" altLang="ko-KR" sz="2800" b="1" dirty="0" smtClean="0">
                <a:solidFill>
                  <a:srgbClr val="FFFF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(</a:t>
            </a:r>
            <a:r>
              <a:rPr lang="en-US" altLang="ko-KR" sz="2800" b="1" dirty="0" err="1" smtClean="0">
                <a:solidFill>
                  <a:srgbClr val="FFFF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Napia</a:t>
            </a:r>
            <a:r>
              <a:rPr lang="en-US" altLang="ko-KR" sz="2800" b="1" dirty="0" smtClean="0">
                <a:solidFill>
                  <a:srgbClr val="FFFF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 grass)</a:t>
            </a:r>
            <a:endParaRPr lang="ko-KR" altLang="en-US" sz="2800" b="1" dirty="0">
              <a:solidFill>
                <a:srgbClr val="FFFF00"/>
              </a:solidFill>
              <a:latin typeface="HY울릉도M" panose="02030600000101010101" pitchFamily="18" charset="-127"/>
              <a:ea typeface="HY울릉도M" panose="02030600000101010101" pitchFamily="18" charset="-127"/>
            </a:endParaRPr>
          </a:p>
        </p:txBody>
      </p:sp>
      <p:pic>
        <p:nvPicPr>
          <p:cNvPr id="1136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84784"/>
            <a:ext cx="3816424" cy="4811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086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8136904" cy="5234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27784" y="476672"/>
            <a:ext cx="4248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b="1" dirty="0" smtClean="0">
                <a:solidFill>
                  <a:srgbClr val="FFFF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옥수수 </a:t>
            </a:r>
            <a:r>
              <a:rPr lang="ko-KR" altLang="en-US" sz="2800" b="1" dirty="0" err="1" smtClean="0">
                <a:solidFill>
                  <a:srgbClr val="FFFF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사일리지</a:t>
            </a:r>
            <a:r>
              <a:rPr lang="ko-KR" altLang="en-US" sz="2800" b="1" dirty="0" smtClean="0">
                <a:solidFill>
                  <a:srgbClr val="FFFF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 조제</a:t>
            </a:r>
            <a:endParaRPr lang="ko-KR" altLang="en-US" sz="2800" b="1" dirty="0">
              <a:solidFill>
                <a:srgbClr val="FFFF00"/>
              </a:solidFill>
              <a:latin typeface="HY울릉도M" panose="02030600000101010101" pitchFamily="18" charset="-127"/>
              <a:ea typeface="HY울릉도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8953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Text Box 3"/>
          <p:cNvSpPr txBox="1">
            <a:spLocks noChangeArrowheads="1"/>
          </p:cNvSpPr>
          <p:nvPr/>
        </p:nvSpPr>
        <p:spPr bwMode="auto">
          <a:xfrm>
            <a:off x="2819400" y="5943672"/>
            <a:ext cx="3733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ko-KR" altLang="ko-KR" sz="1800" b="1">
              <a:solidFill>
                <a:srgbClr val="1C1C70"/>
              </a:solidFill>
              <a:latin typeface="굴림" charset="-127"/>
              <a:ea typeface="굴림" charset="-127"/>
            </a:endParaRPr>
          </a:p>
        </p:txBody>
      </p:sp>
      <p:pic>
        <p:nvPicPr>
          <p:cNvPr id="8" name="그림 7" descr="1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433687" cy="4098784"/>
          </a:xfrm>
          <a:prstGeom prst="rect">
            <a:avLst/>
          </a:prstGeom>
        </p:spPr>
      </p:pic>
      <p:pic>
        <p:nvPicPr>
          <p:cNvPr id="10" name="그림 9" descr="10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2420888"/>
            <a:ext cx="3574966" cy="4437112"/>
          </a:xfrm>
          <a:prstGeom prst="rect">
            <a:avLst/>
          </a:prstGeom>
        </p:spPr>
      </p:pic>
      <p:pic>
        <p:nvPicPr>
          <p:cNvPr id="9" name="그림 8" descr="10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42622" y="116632"/>
            <a:ext cx="5649858" cy="5112568"/>
          </a:xfrm>
          <a:prstGeom prst="rect">
            <a:avLst/>
          </a:prstGeom>
        </p:spPr>
      </p:pic>
      <p:pic>
        <p:nvPicPr>
          <p:cNvPr id="6" name="그림 5" descr="조선일보00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8587" y="4077072"/>
            <a:ext cx="4904345" cy="2664296"/>
          </a:xfrm>
          <a:prstGeom prst="rect">
            <a:avLst/>
          </a:prstGeom>
        </p:spPr>
      </p:pic>
      <p:pic>
        <p:nvPicPr>
          <p:cNvPr id="7" name="그림 6" descr="농어민신문00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70816" y="3976504"/>
            <a:ext cx="3946286" cy="2881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9" name="Object 7"/>
          <p:cNvGraphicFramePr>
            <a:graphicFrameLocks noChangeAspect="1"/>
          </p:cNvGraphicFramePr>
          <p:nvPr/>
        </p:nvGraphicFramePr>
        <p:xfrm>
          <a:off x="4572000" y="2384425"/>
          <a:ext cx="4572000" cy="3335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181" name="슬라이드" r:id="rId3" imgW="4572000" imgH="3429000" progId="PowerPoint.Slide.8">
                  <p:embed/>
                </p:oleObj>
              </mc:Choice>
              <mc:Fallback>
                <p:oleObj name="슬라이드" r:id="rId3" imgW="4572000" imgH="3429000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2384425"/>
                        <a:ext cx="4572000" cy="3335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0" name="Text Box 8"/>
          <p:cNvSpPr txBox="1">
            <a:spLocks noChangeArrowheads="1"/>
          </p:cNvSpPr>
          <p:nvPr/>
        </p:nvSpPr>
        <p:spPr bwMode="auto">
          <a:xfrm>
            <a:off x="1619250" y="5768976"/>
            <a:ext cx="155202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출수형 품종</a:t>
            </a:r>
          </a:p>
        </p:txBody>
      </p:sp>
      <p:sp>
        <p:nvSpPr>
          <p:cNvPr id="14341" name="Text Box 9"/>
          <p:cNvSpPr txBox="1">
            <a:spLocks noChangeArrowheads="1"/>
          </p:cNvSpPr>
          <p:nvPr/>
        </p:nvSpPr>
        <p:spPr bwMode="auto">
          <a:xfrm>
            <a:off x="5292730" y="5768976"/>
            <a:ext cx="33249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비출수형</a:t>
            </a:r>
            <a:r>
              <a:rPr lang="en-US" altLang="ko-KR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영양생장형</a:t>
            </a:r>
            <a:r>
              <a:rPr lang="en-US" altLang="ko-KR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) </a:t>
            </a:r>
            <a:r>
              <a:rPr lang="ko-KR" altLang="en-US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품종</a:t>
            </a:r>
          </a:p>
        </p:txBody>
      </p:sp>
      <p:grpSp>
        <p:nvGrpSpPr>
          <p:cNvPr id="2" name="그룹 11"/>
          <p:cNvGrpSpPr/>
          <p:nvPr/>
        </p:nvGrpSpPr>
        <p:grpSpPr>
          <a:xfrm>
            <a:off x="323529" y="332656"/>
            <a:ext cx="3790975" cy="936104"/>
            <a:chOff x="0" y="691"/>
            <a:chExt cx="8782296" cy="60385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</p:grpSpPr>
        <p:sp>
          <p:nvSpPr>
            <p:cNvPr id="7" name="모서리가 둥근 직사각형 6"/>
            <p:cNvSpPr/>
            <p:nvPr/>
          </p:nvSpPr>
          <p:spPr>
            <a:xfrm>
              <a:off x="0" y="691"/>
              <a:ext cx="8674436" cy="603852"/>
            </a:xfrm>
            <a:prstGeom prst="roundRect">
              <a:avLst/>
            </a:prstGeom>
            <a:gradFill flip="none" rotWithShape="1">
              <a:gsLst>
                <a:gs pos="0">
                  <a:srgbClr val="4324FC">
                    <a:shade val="30000"/>
                    <a:satMod val="115000"/>
                  </a:srgbClr>
                </a:gs>
                <a:gs pos="50000">
                  <a:srgbClr val="4324FC">
                    <a:shade val="67500"/>
                    <a:satMod val="115000"/>
                  </a:srgbClr>
                </a:gs>
                <a:gs pos="100000">
                  <a:srgbClr val="4324FC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sp3d prstMaterial="dkEdge">
              <a:bevelT w="8200" h="38100"/>
            </a:sp3d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모서리가 둥근 직사각형 4"/>
            <p:cNvSpPr/>
            <p:nvPr/>
          </p:nvSpPr>
          <p:spPr>
            <a:xfrm>
              <a:off x="166816" y="691"/>
              <a:ext cx="8615480" cy="54489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lIns="121920" tIns="121920" rIns="121920" bIns="121920" spcCol="1270" anchor="ctr"/>
            <a:lstStyle/>
            <a:p>
              <a:pPr algn="ctr">
                <a:defRPr/>
              </a:pPr>
              <a:r>
                <a:rPr lang="ko-KR" altLang="en-US" sz="3200" dirty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사료용 </a:t>
              </a:r>
              <a:r>
                <a:rPr lang="ko-KR" altLang="en-US" sz="3200" dirty="0" err="1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수수류</a:t>
              </a:r>
              <a:endParaRPr lang="ko-KR" altLang="en-US" sz="3200" dirty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graphicFrame>
        <p:nvGraphicFramePr>
          <p:cNvPr id="3" name="개체 2"/>
          <p:cNvGraphicFramePr>
            <a:graphicFrameLocks noChangeAspect="1"/>
          </p:cNvGraphicFramePr>
          <p:nvPr/>
        </p:nvGraphicFramePr>
        <p:xfrm>
          <a:off x="71438" y="2384425"/>
          <a:ext cx="4429125" cy="3335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182" name="슬라이드" r:id="rId5" imgW="4572000" imgH="3429000" progId="PowerPoint.Slide.8">
                  <p:embed/>
                </p:oleObj>
              </mc:Choice>
              <mc:Fallback>
                <p:oleObj name="슬라이드" r:id="rId5" imgW="4572000" imgH="3429000" progId="PowerPoint.Slide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8" y="2384425"/>
                        <a:ext cx="4429125" cy="3335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4879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5"/>
          <p:cNvSpPr>
            <a:spLocks noChangeArrowheads="1"/>
          </p:cNvSpPr>
          <p:nvPr/>
        </p:nvSpPr>
        <p:spPr bwMode="auto">
          <a:xfrm>
            <a:off x="251520" y="1412776"/>
            <a:ext cx="8641083" cy="5262563"/>
          </a:xfrm>
          <a:prstGeom prst="rect">
            <a:avLst/>
          </a:prstGeom>
          <a:noFill/>
          <a:ln w="38100">
            <a:solidFill>
              <a:srgbClr val="0066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b="1" dirty="0">
                <a:latin typeface="Times New Roman" pitchFamily="18" charset="0"/>
                <a:ea typeface="HY견고딕" pitchFamily="18" charset="-127"/>
              </a:rPr>
              <a:t> </a:t>
            </a:r>
            <a:r>
              <a:rPr lang="en-US" altLang="ko-KR" b="1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400" dirty="0">
                <a:latin typeface="Times New Roman" pitchFamily="18" charset="0"/>
                <a:ea typeface="HY견고딕" pitchFamily="18" charset="-127"/>
              </a:rPr>
              <a:t> </a:t>
            </a:r>
            <a:r>
              <a:rPr lang="en-US" altLang="ko-KR" sz="2400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□ </a:t>
            </a:r>
            <a:r>
              <a:rPr lang="ko-KR" altLang="en-US" sz="2400" b="1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사료용 </a:t>
            </a:r>
            <a:r>
              <a:rPr lang="ko-KR" altLang="en-US" sz="2400" b="1" dirty="0" err="1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수수류</a:t>
            </a:r>
            <a:r>
              <a:rPr lang="en-US" altLang="ko-KR" sz="2400" b="1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(Sorghum)</a:t>
            </a:r>
            <a:r>
              <a:rPr lang="ko-KR" altLang="en-US" sz="2400" b="1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의 주요</a:t>
            </a:r>
            <a:r>
              <a:rPr lang="ko-KR" altLang="en-US" sz="2400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  특성</a:t>
            </a:r>
          </a:p>
          <a:p>
            <a:pPr>
              <a:lnSpc>
                <a:spcPct val="150000"/>
              </a:lnSpc>
            </a:pPr>
            <a:r>
              <a:rPr lang="ko-KR" altLang="en-US" b="1" dirty="0">
                <a:latin typeface="Arial" pitchFamily="34" charset="0"/>
                <a:ea typeface="HY견고딕" pitchFamily="18" charset="-127"/>
              </a:rPr>
              <a:t>   </a:t>
            </a:r>
            <a:r>
              <a:rPr lang="ko-KR" altLang="en-US" b="1" dirty="0">
                <a:latin typeface="HY견고딕" pitchFamily="18" charset="-127"/>
                <a:ea typeface="HY견고딕" pitchFamily="18" charset="-127"/>
              </a:rPr>
              <a:t>  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○ 생육에 필요한 온도가 옥수수보다 높음</a:t>
            </a:r>
          </a:p>
          <a:p>
            <a:pPr>
              <a:lnSpc>
                <a:spcPct val="150000"/>
              </a:lnSpc>
            </a:pP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      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여름이 서늘한 지역에서는 옥수수보다 수량이 낮음 </a:t>
            </a:r>
          </a:p>
          <a:p>
            <a:pPr>
              <a:lnSpc>
                <a:spcPct val="150000"/>
              </a:lnSpc>
            </a:pP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   ○ </a:t>
            </a:r>
            <a:r>
              <a:rPr lang="ko-KR" altLang="en-US" dirty="0" err="1">
                <a:latin typeface="HY견고딕" pitchFamily="18" charset="-127"/>
                <a:ea typeface="HY견고딕" pitchFamily="18" charset="-127"/>
              </a:rPr>
              <a:t>수수류의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종류 </a:t>
            </a:r>
          </a:p>
          <a:p>
            <a:pPr>
              <a:lnSpc>
                <a:spcPct val="150000"/>
              </a:lnSpc>
            </a:pP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     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수수 </a:t>
            </a:r>
            <a:r>
              <a:rPr lang="en-US" altLang="ko-KR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X </a:t>
            </a:r>
            <a:r>
              <a:rPr lang="ko-KR" altLang="en-US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수수교잡종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: 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건물생산성 우수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,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저온에 </a:t>
            </a:r>
            <a:r>
              <a:rPr lang="ko-KR" altLang="en-US" dirty="0" err="1">
                <a:latin typeface="HY견고딕" pitchFamily="18" charset="-127"/>
                <a:ea typeface="HY견고딕" pitchFamily="18" charset="-127"/>
              </a:rPr>
              <a:t>민감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dirty="0" err="1">
                <a:latin typeface="HY견고딕" pitchFamily="18" charset="-127"/>
                <a:ea typeface="HY견고딕" pitchFamily="18" charset="-127"/>
              </a:rPr>
              <a:t>재생력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약</a:t>
            </a:r>
          </a:p>
          <a:p>
            <a:pPr>
              <a:lnSpc>
                <a:spcPct val="150000"/>
              </a:lnSpc>
            </a:pP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                                     만파재배로 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1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회 </a:t>
            </a:r>
            <a:r>
              <a:rPr lang="ko-KR" altLang="en-US" dirty="0" err="1">
                <a:latin typeface="HY견고딕" pitchFamily="18" charset="-127"/>
                <a:ea typeface="HY견고딕" pitchFamily="18" charset="-127"/>
              </a:rPr>
              <a:t>예취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dirty="0" err="1">
                <a:latin typeface="HY견고딕" pitchFamily="18" charset="-127"/>
                <a:ea typeface="HY견고딕" pitchFamily="18" charset="-127"/>
              </a:rPr>
              <a:t>사일리지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이용</a:t>
            </a:r>
          </a:p>
          <a:p>
            <a:pPr>
              <a:lnSpc>
                <a:spcPct val="150000"/>
              </a:lnSpc>
            </a:pP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     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수단 </a:t>
            </a:r>
            <a:r>
              <a:rPr lang="en-US" altLang="ko-KR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X </a:t>
            </a:r>
            <a:r>
              <a:rPr lang="ko-KR" altLang="en-US" dirty="0" err="1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수단그라스교잡종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: </a:t>
            </a:r>
            <a:r>
              <a:rPr lang="ko-KR" altLang="en-US" dirty="0" err="1">
                <a:latin typeface="HY견고딕" pitchFamily="18" charset="-127"/>
                <a:ea typeface="HY견고딕" pitchFamily="18" charset="-127"/>
              </a:rPr>
              <a:t>재생력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우수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,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1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차 수확 후 병해 심함  </a:t>
            </a:r>
          </a:p>
          <a:p>
            <a:pPr>
              <a:lnSpc>
                <a:spcPct val="150000"/>
              </a:lnSpc>
            </a:pP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     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수수 </a:t>
            </a:r>
            <a:r>
              <a:rPr lang="en-US" altLang="ko-KR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X </a:t>
            </a:r>
            <a:r>
              <a:rPr lang="ko-KR" altLang="en-US" dirty="0" err="1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수단그라스교잡종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:  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내병성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,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건물생산성 우수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,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dirty="0" err="1">
                <a:latin typeface="HY견고딕" pitchFamily="18" charset="-127"/>
                <a:ea typeface="HY견고딕" pitchFamily="18" charset="-127"/>
              </a:rPr>
              <a:t>재생력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강</a:t>
            </a:r>
          </a:p>
          <a:p>
            <a:pPr>
              <a:lnSpc>
                <a:spcPct val="150000"/>
              </a:lnSpc>
            </a:pPr>
            <a:r>
              <a:rPr lang="ko-KR" altLang="en-US" dirty="0">
                <a:latin typeface="Arial" pitchFamily="34" charset="0"/>
                <a:ea typeface="HY견고딕" pitchFamily="18" charset="-127"/>
              </a:rPr>
              <a:t> 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  ○ </a:t>
            </a:r>
            <a:r>
              <a:rPr lang="ko-KR" altLang="en-US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품종선택 </a:t>
            </a:r>
            <a:r>
              <a:rPr lang="en-US" altLang="ko-KR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: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초기생육이 </a:t>
            </a:r>
            <a:r>
              <a:rPr lang="ko-KR" altLang="en-US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빠르고 </a:t>
            </a:r>
            <a:r>
              <a:rPr lang="ko-KR" altLang="en-US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병해에 강하며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                       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당도가 높고 쓰러짐이 적으며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                       </a:t>
            </a:r>
            <a:r>
              <a:rPr lang="ko-KR" altLang="en-US" dirty="0" err="1">
                <a:latin typeface="HY견고딕" pitchFamily="18" charset="-127"/>
                <a:ea typeface="HY견고딕" pitchFamily="18" charset="-127"/>
              </a:rPr>
              <a:t>재생력이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우수하여 수량이 많은 품종</a:t>
            </a:r>
          </a:p>
        </p:txBody>
      </p:sp>
      <p:sp>
        <p:nvSpPr>
          <p:cNvPr id="122883" name="AutoShape 4"/>
          <p:cNvSpPr>
            <a:spLocks noChangeArrowheads="1"/>
          </p:cNvSpPr>
          <p:nvPr/>
        </p:nvSpPr>
        <p:spPr bwMode="auto">
          <a:xfrm>
            <a:off x="177170" y="332656"/>
            <a:ext cx="3795713" cy="668337"/>
          </a:xfrm>
          <a:prstGeom prst="roundRect">
            <a:avLst>
              <a:gd name="adj" fmla="val 16667"/>
            </a:avLst>
          </a:prstGeom>
          <a:solidFill>
            <a:srgbClr val="000099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ko-KR" altLang="en-US" sz="36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사료용</a:t>
            </a:r>
            <a:r>
              <a:rPr lang="en-US" altLang="ko-KR" sz="36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3600" dirty="0" err="1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수수류</a:t>
            </a:r>
            <a:endParaRPr lang="ko-KR" altLang="en-US" sz="36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05397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4"/>
          <p:cNvSpPr>
            <a:spLocks noChangeArrowheads="1"/>
          </p:cNvSpPr>
          <p:nvPr/>
        </p:nvSpPr>
        <p:spPr bwMode="auto">
          <a:xfrm>
            <a:off x="222434" y="1340768"/>
            <a:ext cx="8748713" cy="5170487"/>
          </a:xfrm>
          <a:prstGeom prst="rect">
            <a:avLst/>
          </a:prstGeom>
          <a:noFill/>
          <a:ln w="38100">
            <a:solidFill>
              <a:srgbClr val="00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b="1" dirty="0">
                <a:latin typeface="Times New Roman" pitchFamily="18" charset="0"/>
                <a:ea typeface="HY견고딕" pitchFamily="18" charset="-127"/>
              </a:rPr>
              <a:t> </a:t>
            </a:r>
            <a:r>
              <a:rPr lang="en-US" altLang="ko-KR" sz="1800" dirty="0"/>
              <a:t>○ </a:t>
            </a:r>
            <a:r>
              <a:rPr lang="en-US" altLang="ko-KR" sz="1800" dirty="0">
                <a:latin typeface="Arial" pitchFamily="34" charset="0"/>
              </a:rPr>
              <a:t> 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장려품종</a:t>
            </a:r>
          </a:p>
          <a:p>
            <a:pPr>
              <a:lnSpc>
                <a:spcPct val="150000"/>
              </a:lnSpc>
            </a:pP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 </a:t>
            </a:r>
            <a:r>
              <a:rPr lang="en-US" altLang="ko-KR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수수</a:t>
            </a:r>
            <a:r>
              <a:rPr lang="en-US" altLang="ko-KR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×</a:t>
            </a:r>
            <a:r>
              <a:rPr lang="ko-KR" altLang="en-US" dirty="0" err="1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수단그라스</a:t>
            </a:r>
            <a:r>
              <a:rPr lang="ko-KR" altLang="en-US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 교잡종 </a:t>
            </a:r>
            <a:r>
              <a:rPr lang="en-US" altLang="ko-KR" dirty="0">
                <a:solidFill>
                  <a:srgbClr val="006600"/>
                </a:solidFill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dirty="0" err="1">
                <a:solidFill>
                  <a:srgbClr val="006600"/>
                </a:solidFill>
                <a:latin typeface="HY견고딕" pitchFamily="18" charset="-127"/>
                <a:ea typeface="HY견고딕" pitchFamily="18" charset="-127"/>
              </a:rPr>
              <a:t>청예용</a:t>
            </a:r>
            <a:r>
              <a:rPr lang="en-US" altLang="ko-KR" dirty="0">
                <a:solidFill>
                  <a:srgbClr val="006600"/>
                </a:solidFill>
                <a:latin typeface="HY견고딕" pitchFamily="18" charset="-127"/>
                <a:ea typeface="HY견고딕" pitchFamily="18" charset="-127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    . </a:t>
            </a:r>
            <a:r>
              <a:rPr lang="ko-KR" altLang="en-US" dirty="0" err="1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출수형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: </a:t>
            </a:r>
            <a:r>
              <a:rPr lang="en-US" altLang="ko-KR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SX-17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en-US" altLang="ko-KR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 Revolution(BMR)</a:t>
            </a:r>
          </a:p>
          <a:p>
            <a:pPr>
              <a:lnSpc>
                <a:spcPct val="150000"/>
              </a:lnSpc>
            </a:pP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                  P-855F, G83F, GW9110G, T. E </a:t>
            </a:r>
            <a:r>
              <a:rPr lang="en-US" altLang="ko-KR" dirty="0" err="1">
                <a:latin typeface="HY견고딕" pitchFamily="18" charset="-127"/>
                <a:ea typeface="HY견고딕" pitchFamily="18" charset="-127"/>
              </a:rPr>
              <a:t>Haygrazer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, NC +855, </a:t>
            </a:r>
          </a:p>
          <a:p>
            <a:pPr>
              <a:lnSpc>
                <a:spcPct val="150000"/>
              </a:lnSpc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                  </a:t>
            </a:r>
            <a:r>
              <a:rPr lang="en-US" altLang="ko-KR" dirty="0" err="1" smtClean="0">
                <a:latin typeface="HY견고딕" pitchFamily="18" charset="-127"/>
                <a:ea typeface="HY견고딕" pitchFamily="18" charset="-127"/>
              </a:rPr>
              <a:t>Sordan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79, Speed feed, P855F 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등</a:t>
            </a:r>
          </a:p>
          <a:p>
            <a:pPr>
              <a:lnSpc>
                <a:spcPct val="150000"/>
              </a:lnSpc>
            </a:pP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   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. </a:t>
            </a:r>
            <a:r>
              <a:rPr lang="ko-KR" altLang="en-US" dirty="0" err="1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영양생장형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: </a:t>
            </a:r>
            <a:r>
              <a:rPr lang="en-US" altLang="ko-KR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Jumbo, G7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en-US" altLang="ko-KR" dirty="0">
                <a:solidFill>
                  <a:srgbClr val="000099"/>
                </a:solidFill>
                <a:latin typeface="HY견고딕" pitchFamily="18" charset="-127"/>
                <a:ea typeface="HY견고딕" pitchFamily="18" charset="-127"/>
              </a:rPr>
              <a:t>Turbo gold, 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Turbo9 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등</a:t>
            </a:r>
          </a:p>
          <a:p>
            <a:pPr>
              <a:lnSpc>
                <a:spcPct val="150000"/>
              </a:lnSpc>
            </a:pP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-  </a:t>
            </a:r>
            <a:r>
              <a:rPr lang="ko-KR" altLang="en-US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수수</a:t>
            </a:r>
            <a:r>
              <a:rPr lang="en-US" altLang="ko-KR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×</a:t>
            </a:r>
            <a:r>
              <a:rPr lang="ko-KR" altLang="en-US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수수교잡종 </a:t>
            </a:r>
            <a:r>
              <a:rPr lang="en-US" altLang="ko-KR" dirty="0">
                <a:solidFill>
                  <a:srgbClr val="006600"/>
                </a:solidFill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dirty="0" err="1">
                <a:solidFill>
                  <a:srgbClr val="006600"/>
                </a:solidFill>
                <a:latin typeface="HY견고딕" pitchFamily="18" charset="-127"/>
                <a:ea typeface="HY견고딕" pitchFamily="18" charset="-127"/>
              </a:rPr>
              <a:t>사일리지용</a:t>
            </a:r>
            <a:r>
              <a:rPr lang="en-US" altLang="ko-KR" dirty="0">
                <a:solidFill>
                  <a:srgbClr val="006600"/>
                </a:solidFill>
                <a:latin typeface="HY견고딕" pitchFamily="18" charset="-127"/>
                <a:ea typeface="HY견고딕" pitchFamily="18" charset="-127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   . </a:t>
            </a:r>
            <a:r>
              <a:rPr lang="ko-KR" altLang="en-US" dirty="0" err="1">
                <a:solidFill>
                  <a:srgbClr val="000099"/>
                </a:solidFill>
                <a:latin typeface="HY견고딕" pitchFamily="18" charset="-127"/>
                <a:ea typeface="HY견고딕" pitchFamily="18" charset="-127"/>
              </a:rPr>
              <a:t>출수형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: </a:t>
            </a:r>
            <a:r>
              <a:rPr lang="en-US" altLang="ko-KR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SS405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en-US" altLang="ko-KR" dirty="0">
                <a:solidFill>
                  <a:srgbClr val="000099"/>
                </a:solidFill>
                <a:latin typeface="HY견고딕" pitchFamily="18" charset="-127"/>
                <a:ea typeface="HY견고딕" pitchFamily="18" charset="-127"/>
              </a:rPr>
              <a:t>SS301(BMR)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 KF429, Mega Sweet 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등</a:t>
            </a:r>
            <a:endParaRPr lang="en-US" altLang="ko-KR" dirty="0"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50000"/>
              </a:lnSpc>
            </a:pPr>
            <a:endParaRPr lang="en-US" altLang="ko-KR" dirty="0"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BMR(Brown mid rib) </a:t>
            </a:r>
            <a:r>
              <a:rPr lang="ko-KR" altLang="en-US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품종</a:t>
            </a:r>
            <a:r>
              <a:rPr lang="ko-KR" altLang="en-US" dirty="0">
                <a:solidFill>
                  <a:srgbClr val="000099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: </a:t>
            </a:r>
            <a:r>
              <a:rPr lang="ko-KR" altLang="en-US" dirty="0" err="1">
                <a:latin typeface="HY견고딕" pitchFamily="18" charset="-127"/>
                <a:ea typeface="HY견고딕" pitchFamily="18" charset="-127"/>
              </a:rPr>
              <a:t>리그닌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함량이 낮고 당분함량이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높아 </a:t>
            </a:r>
            <a:endParaRPr lang="en-US" altLang="ko-KR" dirty="0"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                                              </a:t>
            </a:r>
            <a:r>
              <a:rPr lang="ko-KR" altLang="en-US" dirty="0" err="1">
                <a:latin typeface="HY견고딕" pitchFamily="18" charset="-127"/>
                <a:ea typeface="HY견고딕" pitchFamily="18" charset="-127"/>
              </a:rPr>
              <a:t>기호성이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좋으며 </a:t>
            </a:r>
            <a:r>
              <a:rPr lang="ko-KR" altLang="en-US" dirty="0" err="1">
                <a:latin typeface="HY견고딕" pitchFamily="18" charset="-127"/>
                <a:ea typeface="HY견고딕" pitchFamily="18" charset="-127"/>
              </a:rPr>
              <a:t>사일리지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조제에 적합</a:t>
            </a:r>
          </a:p>
        </p:txBody>
      </p:sp>
      <p:sp>
        <p:nvSpPr>
          <p:cNvPr id="123907" name="Rectangle 5"/>
          <p:cNvSpPr>
            <a:spLocks noChangeArrowheads="1"/>
          </p:cNvSpPr>
          <p:nvPr/>
        </p:nvSpPr>
        <p:spPr bwMode="auto">
          <a:xfrm>
            <a:off x="2339979" y="404820"/>
            <a:ext cx="4209807" cy="584775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3200" b="1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사료용 수수류의  품종</a:t>
            </a:r>
          </a:p>
        </p:txBody>
      </p:sp>
    </p:spTree>
    <p:extLst>
      <p:ext uri="{BB962C8B-B14F-4D97-AF65-F5344CB8AC3E}">
        <p14:creationId xmlns:p14="http://schemas.microsoft.com/office/powerpoint/2010/main" val="320498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6"/>
          <p:cNvSpPr>
            <a:spLocks noChangeArrowheads="1"/>
          </p:cNvSpPr>
          <p:nvPr/>
        </p:nvSpPr>
        <p:spPr bwMode="auto">
          <a:xfrm>
            <a:off x="457200" y="1711326"/>
            <a:ext cx="8415338" cy="4238625"/>
          </a:xfrm>
          <a:prstGeom prst="rect">
            <a:avLst/>
          </a:prstGeom>
          <a:noFill/>
          <a:ln w="38100">
            <a:solidFill>
              <a:srgbClr val="00660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lnSpc>
                <a:spcPct val="150000"/>
              </a:lnSpc>
              <a:spcBef>
                <a:spcPct val="20000"/>
              </a:spcBef>
            </a:pPr>
            <a:r>
              <a:rPr lang="ko-KR" altLang="en-US" b="1" dirty="0">
                <a:solidFill>
                  <a:srgbClr val="0033CC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○ </a:t>
            </a:r>
            <a:r>
              <a:rPr lang="ko-KR" altLang="en-US" b="1" dirty="0" err="1">
                <a:solidFill>
                  <a:srgbClr val="0033CC"/>
                </a:solidFill>
                <a:latin typeface="HY견고딕" pitchFamily="18" charset="-127"/>
                <a:ea typeface="HY견고딕" pitchFamily="18" charset="-127"/>
              </a:rPr>
              <a:t>파종적기</a:t>
            </a:r>
            <a:r>
              <a:rPr lang="ko-KR" altLang="en-US" b="1" dirty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b="1" dirty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: </a:t>
            </a:r>
            <a:r>
              <a:rPr lang="ko-KR" altLang="en-US" b="1" dirty="0">
                <a:solidFill>
                  <a:srgbClr val="000099"/>
                </a:solidFill>
                <a:latin typeface="HY견고딕" pitchFamily="18" charset="-127"/>
                <a:ea typeface="HY견고딕" pitchFamily="18" charset="-127"/>
              </a:rPr>
              <a:t>지온이 </a:t>
            </a:r>
            <a:r>
              <a:rPr lang="en-US" altLang="ko-KR" b="1" dirty="0">
                <a:solidFill>
                  <a:srgbClr val="000099"/>
                </a:solidFill>
                <a:latin typeface="HY견고딕" pitchFamily="18" charset="-127"/>
                <a:ea typeface="HY견고딕" pitchFamily="18" charset="-127"/>
              </a:rPr>
              <a:t>10~12℃ </a:t>
            </a:r>
            <a:r>
              <a:rPr lang="ko-KR" altLang="en-US" b="1" dirty="0">
                <a:solidFill>
                  <a:srgbClr val="000099"/>
                </a:solidFill>
                <a:latin typeface="HY견고딕" pitchFamily="18" charset="-127"/>
                <a:ea typeface="HY견고딕" pitchFamily="18" charset="-127"/>
              </a:rPr>
              <a:t>될 때 </a:t>
            </a:r>
            <a:r>
              <a:rPr lang="en-US" altLang="ko-KR" b="1" dirty="0">
                <a:solidFill>
                  <a:srgbClr val="C00000"/>
                </a:solidFill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b="1" dirty="0">
                <a:solidFill>
                  <a:srgbClr val="C00000"/>
                </a:solidFill>
                <a:latin typeface="HY견고딕" pitchFamily="18" charset="-127"/>
                <a:ea typeface="HY견고딕" pitchFamily="18" charset="-127"/>
              </a:rPr>
              <a:t>아카시아 꽃필 때</a:t>
            </a:r>
            <a:r>
              <a:rPr lang="en-US" altLang="ko-KR" b="1" dirty="0">
                <a:solidFill>
                  <a:srgbClr val="C00000"/>
                </a:solidFill>
                <a:latin typeface="HY견고딕" pitchFamily="18" charset="-127"/>
                <a:ea typeface="HY견고딕" pitchFamily="18" charset="-127"/>
              </a:rPr>
              <a:t>)</a:t>
            </a:r>
          </a:p>
          <a:p>
            <a:pPr marL="742950" lvl="1" indent="-285750" algn="just"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ko-KR" altLang="en-US" dirty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옥수수보다 </a:t>
            </a:r>
            <a:r>
              <a:rPr lang="en-US" altLang="ko-KR" dirty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1~2</a:t>
            </a:r>
            <a:r>
              <a:rPr lang="ko-KR" altLang="en-US" dirty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주일 정도 늦음</a:t>
            </a:r>
          </a:p>
          <a:p>
            <a:pPr marL="742950" lvl="1" indent="-285750" algn="just"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ko-KR" altLang="en-US" dirty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중부지역 </a:t>
            </a:r>
            <a:r>
              <a:rPr lang="en-US" altLang="ko-KR" dirty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: 5</a:t>
            </a:r>
            <a:r>
              <a:rPr lang="ko-KR" altLang="en-US" dirty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월 상순</a:t>
            </a:r>
            <a:r>
              <a:rPr lang="en-US" altLang="ko-KR" dirty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dirty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늦어도 </a:t>
            </a:r>
            <a:r>
              <a:rPr lang="en-US" altLang="ko-KR" dirty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5</a:t>
            </a:r>
            <a:r>
              <a:rPr lang="ko-KR" altLang="en-US" dirty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월 중순</a:t>
            </a:r>
            <a:r>
              <a:rPr lang="en-US" altLang="ko-KR" dirty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)</a:t>
            </a:r>
          </a:p>
          <a:p>
            <a:pPr marL="742950" lvl="1" indent="-285750" algn="just"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ko-KR" altLang="en-US" dirty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남부지역 </a:t>
            </a:r>
            <a:r>
              <a:rPr lang="en-US" altLang="ko-KR" dirty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: 4</a:t>
            </a:r>
            <a:r>
              <a:rPr lang="ko-KR" altLang="en-US" dirty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월 하순～</a:t>
            </a:r>
            <a:r>
              <a:rPr lang="en-US" altLang="ko-KR" dirty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5</a:t>
            </a:r>
            <a:r>
              <a:rPr lang="ko-KR" altLang="en-US" dirty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월 상순</a:t>
            </a:r>
            <a:endParaRPr lang="en-US" altLang="ko-KR" dirty="0">
              <a:solidFill>
                <a:srgbClr val="000000"/>
              </a:solidFill>
              <a:latin typeface="HY견고딕" pitchFamily="18" charset="-127"/>
              <a:ea typeface="HY견고딕" pitchFamily="18" charset="-127"/>
            </a:endParaRPr>
          </a:p>
          <a:p>
            <a:pPr marL="742950" lvl="1" indent="-285750" algn="just">
              <a:lnSpc>
                <a:spcPct val="150000"/>
              </a:lnSpc>
              <a:spcBef>
                <a:spcPct val="20000"/>
              </a:spcBef>
            </a:pPr>
            <a:endParaRPr lang="ko-KR" altLang="en-US" dirty="0">
              <a:solidFill>
                <a:srgbClr val="000000"/>
              </a:solidFill>
              <a:latin typeface="HY견고딕" pitchFamily="18" charset="-127"/>
              <a:ea typeface="HY견고딕" pitchFamily="18" charset="-127"/>
            </a:endParaRPr>
          </a:p>
          <a:p>
            <a:pPr marL="342900" indent="-342900" algn="just">
              <a:lnSpc>
                <a:spcPct val="150000"/>
              </a:lnSpc>
              <a:spcBef>
                <a:spcPct val="20000"/>
              </a:spcBef>
            </a:pPr>
            <a:r>
              <a:rPr lang="ko-KR" altLang="en-US" b="1" dirty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○ </a:t>
            </a:r>
            <a:r>
              <a:rPr lang="ko-KR" altLang="en-US" b="1" dirty="0" err="1">
                <a:solidFill>
                  <a:srgbClr val="0033CC"/>
                </a:solidFill>
                <a:latin typeface="HY견고딕" pitchFamily="18" charset="-127"/>
                <a:ea typeface="HY견고딕" pitchFamily="18" charset="-127"/>
              </a:rPr>
              <a:t>파종량</a:t>
            </a:r>
            <a:r>
              <a:rPr lang="ko-KR" altLang="en-US" b="1" dirty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endParaRPr lang="en-US" altLang="ko-KR" b="1" dirty="0">
              <a:solidFill>
                <a:srgbClr val="000000"/>
              </a:solidFill>
              <a:latin typeface="HY견고딕" pitchFamily="18" charset="-127"/>
              <a:ea typeface="HY견고딕" pitchFamily="18" charset="-127"/>
            </a:endParaRPr>
          </a:p>
          <a:p>
            <a:pPr marL="742950" lvl="1" indent="-285750" algn="just"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en-US" altLang="ko-KR" dirty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ha</a:t>
            </a:r>
            <a:r>
              <a:rPr lang="ko-KR" altLang="en-US" dirty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당 </a:t>
            </a:r>
            <a:r>
              <a:rPr lang="en-US" altLang="ko-KR" dirty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30kg (40~50cm </a:t>
            </a:r>
            <a:r>
              <a:rPr lang="ko-KR" altLang="en-US" dirty="0" err="1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조파</a:t>
            </a:r>
            <a:r>
              <a:rPr lang="en-US" altLang="ko-KR" dirty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-</a:t>
            </a:r>
            <a:r>
              <a:rPr lang="ko-KR" altLang="en-US" dirty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줄뿌림</a:t>
            </a:r>
            <a:r>
              <a:rPr lang="en-US" altLang="ko-KR" dirty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)</a:t>
            </a:r>
          </a:p>
          <a:p>
            <a:pPr marL="742950" lvl="1" indent="-285750" algn="just"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en-US" altLang="ko-KR" dirty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ha</a:t>
            </a:r>
            <a:r>
              <a:rPr lang="ko-KR" altLang="en-US" dirty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당 </a:t>
            </a:r>
            <a:r>
              <a:rPr lang="en-US" altLang="ko-KR" dirty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50~60kg (</a:t>
            </a:r>
            <a:r>
              <a:rPr lang="ko-KR" altLang="en-US" dirty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산파</a:t>
            </a:r>
            <a:r>
              <a:rPr lang="en-US" altLang="ko-KR" dirty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-</a:t>
            </a:r>
            <a:r>
              <a:rPr lang="ko-KR" altLang="en-US" dirty="0" err="1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흩어뿌림</a:t>
            </a:r>
            <a:r>
              <a:rPr lang="en-US" altLang="ko-KR" dirty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)</a:t>
            </a:r>
            <a:endParaRPr lang="ko-KR" altLang="en-US" b="1" dirty="0">
              <a:solidFill>
                <a:srgbClr val="00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28003" name="Rectangle 5"/>
          <p:cNvSpPr>
            <a:spLocks noChangeArrowheads="1"/>
          </p:cNvSpPr>
          <p:nvPr/>
        </p:nvSpPr>
        <p:spPr bwMode="auto">
          <a:xfrm>
            <a:off x="2195515" y="404820"/>
            <a:ext cx="5014514" cy="584775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32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사료용 </a:t>
            </a:r>
            <a:r>
              <a:rPr lang="ko-KR" altLang="en-US" sz="3200" b="1" dirty="0" err="1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수수류의</a:t>
            </a:r>
            <a:r>
              <a:rPr lang="ko-KR" altLang="en-US" sz="32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 파종기술</a:t>
            </a:r>
            <a:endParaRPr lang="en-US" altLang="ko-KR" sz="32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5575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ChangeArrowheads="1"/>
          </p:cNvSpPr>
          <p:nvPr/>
        </p:nvSpPr>
        <p:spPr bwMode="auto">
          <a:xfrm>
            <a:off x="395541" y="1700814"/>
            <a:ext cx="8569325" cy="3417887"/>
          </a:xfrm>
          <a:prstGeom prst="rect">
            <a:avLst/>
          </a:prstGeom>
          <a:noFill/>
          <a:ln w="38100">
            <a:solidFill>
              <a:srgbClr val="00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80000"/>
              </a:lnSpc>
            </a:pPr>
            <a:r>
              <a:rPr lang="en-US" altLang="ko-KR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○ </a:t>
            </a:r>
            <a:r>
              <a:rPr lang="ko-KR" altLang="en-US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파종방법 </a:t>
            </a:r>
            <a:r>
              <a:rPr lang="en-US" altLang="ko-KR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: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줄뿌림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dirty="0" err="1">
                <a:latin typeface="HY견고딕" pitchFamily="18" charset="-127"/>
                <a:ea typeface="HY견고딕" pitchFamily="18" charset="-127"/>
              </a:rPr>
              <a:t>조파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) 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또는 </a:t>
            </a:r>
            <a:r>
              <a:rPr lang="ko-KR" altLang="en-US" dirty="0" err="1">
                <a:latin typeface="HY견고딕" pitchFamily="18" charset="-127"/>
                <a:ea typeface="HY견고딕" pitchFamily="18" charset="-127"/>
              </a:rPr>
              <a:t>흩어뿌림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산파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)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</a:t>
            </a:r>
          </a:p>
          <a:p>
            <a:pPr>
              <a:lnSpc>
                <a:spcPct val="180000"/>
              </a:lnSpc>
            </a:pP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   - </a:t>
            </a:r>
            <a:r>
              <a:rPr lang="ko-KR" altLang="en-US" dirty="0">
                <a:solidFill>
                  <a:srgbClr val="000099"/>
                </a:solidFill>
                <a:latin typeface="HY견고딕" pitchFamily="18" charset="-127"/>
                <a:ea typeface="HY견고딕" pitchFamily="18" charset="-127"/>
              </a:rPr>
              <a:t>파종 깊이는 </a:t>
            </a:r>
            <a:r>
              <a:rPr lang="en-US" altLang="ko-KR" dirty="0">
                <a:solidFill>
                  <a:srgbClr val="000099"/>
                </a:solidFill>
                <a:latin typeface="HY견고딕" pitchFamily="18" charset="-127"/>
                <a:ea typeface="HY견고딕" pitchFamily="18" charset="-127"/>
              </a:rPr>
              <a:t>2cm </a:t>
            </a:r>
            <a:r>
              <a:rPr lang="ko-KR" altLang="en-US" dirty="0">
                <a:solidFill>
                  <a:srgbClr val="000099"/>
                </a:solidFill>
                <a:latin typeface="HY견고딕" pitchFamily="18" charset="-127"/>
                <a:ea typeface="HY견고딕" pitchFamily="18" charset="-127"/>
              </a:rPr>
              <a:t>정도</a:t>
            </a:r>
            <a:r>
              <a:rPr lang="en-US" altLang="ko-KR" dirty="0">
                <a:solidFill>
                  <a:srgbClr val="000099"/>
                </a:solidFill>
                <a:latin typeface="HY견고딕" pitchFamily="18" charset="-127"/>
                <a:ea typeface="HY견고딕" pitchFamily="18" charset="-127"/>
              </a:rPr>
              <a:t>,</a:t>
            </a:r>
            <a:r>
              <a:rPr lang="ko-KR" altLang="en-US" dirty="0">
                <a:solidFill>
                  <a:srgbClr val="000099"/>
                </a:solidFill>
                <a:latin typeface="HY견고딕" pitchFamily="18" charset="-127"/>
                <a:ea typeface="HY견고딕" pitchFamily="18" charset="-127"/>
              </a:rPr>
              <a:t> 너무 깊이 묻히면 발아가 잘 안됨</a:t>
            </a:r>
          </a:p>
          <a:p>
            <a:pPr>
              <a:lnSpc>
                <a:spcPct val="180000"/>
              </a:lnSpc>
            </a:pP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  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진압을 잘하면 발아에 유리함</a:t>
            </a:r>
          </a:p>
          <a:p>
            <a:pPr>
              <a:lnSpc>
                <a:spcPct val="180000"/>
              </a:lnSpc>
            </a:pP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  </a:t>
            </a:r>
            <a:r>
              <a:rPr lang="en-US" altLang="ko-KR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알맞은 제초제 없음</a:t>
            </a:r>
            <a:endParaRPr lang="en-US" altLang="ko-KR" dirty="0">
              <a:solidFill>
                <a:srgbClr val="0000CC"/>
              </a:solidFill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80000"/>
              </a:lnSpc>
            </a:pPr>
            <a:r>
              <a:rPr lang="en-US" altLang="ko-KR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      </a:t>
            </a:r>
            <a:r>
              <a:rPr lang="ko-KR" altLang="en-US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잡초와의 경합에서 이길 수 있게 파종작업 </a:t>
            </a:r>
            <a:r>
              <a:rPr lang="ko-KR" altLang="en-US" dirty="0" err="1" smtClean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잘해야함</a:t>
            </a:r>
            <a:r>
              <a:rPr lang="en-US" altLang="ko-KR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)  </a:t>
            </a:r>
          </a:p>
          <a:p>
            <a:pPr>
              <a:lnSpc>
                <a:spcPct val="180000"/>
              </a:lnSpc>
            </a:pPr>
            <a:endParaRPr lang="en-US" altLang="ko-KR" dirty="0">
              <a:solidFill>
                <a:srgbClr val="0000C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29027" name="Rectangle 5"/>
          <p:cNvSpPr>
            <a:spLocks noChangeArrowheads="1"/>
          </p:cNvSpPr>
          <p:nvPr/>
        </p:nvSpPr>
        <p:spPr bwMode="auto">
          <a:xfrm>
            <a:off x="1763713" y="404820"/>
            <a:ext cx="5014514" cy="584775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3200" b="1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사료용 수수류의  파종기술</a:t>
            </a:r>
            <a:endParaRPr lang="en-US" altLang="ko-KR" sz="3200" b="1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8181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그림 2" descr="배경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63" y="0"/>
            <a:ext cx="9109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827088" y="1785938"/>
            <a:ext cx="7424737" cy="995362"/>
          </a:xfrm>
          <a:prstGeom prst="roundRect">
            <a:avLst>
              <a:gd name="adj" fmla="val 46181"/>
            </a:avLst>
          </a:pr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19050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tIns="0" bIns="0" anchor="ctr"/>
          <a:lstStyle/>
          <a:p>
            <a:pPr algn="ctr">
              <a:defRPr/>
            </a:pPr>
            <a:r>
              <a:rPr lang="en-US" altLang="ko-KR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</a:rPr>
              <a:t>  </a:t>
            </a:r>
            <a:r>
              <a:rPr lang="ko-KR" altLang="en-US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</a:rPr>
              <a:t>고품질 </a:t>
            </a:r>
            <a:r>
              <a:rPr lang="ko-KR" alt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건초 조제 기술</a:t>
            </a:r>
            <a:endParaRPr lang="ko-KR" alt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15432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3"/>
          <p:cNvGrpSpPr/>
          <p:nvPr/>
        </p:nvGrpSpPr>
        <p:grpSpPr>
          <a:xfrm>
            <a:off x="506076" y="232860"/>
            <a:ext cx="3345844" cy="603852"/>
            <a:chOff x="0" y="691"/>
            <a:chExt cx="8674436" cy="60385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</p:grpSpPr>
        <p:sp>
          <p:nvSpPr>
            <p:cNvPr id="3" name="모서리가 둥근 직사각형 2"/>
            <p:cNvSpPr/>
            <p:nvPr/>
          </p:nvSpPr>
          <p:spPr>
            <a:xfrm>
              <a:off x="0" y="691"/>
              <a:ext cx="8674436" cy="603852"/>
            </a:xfrm>
            <a:prstGeom prst="roundRect">
              <a:avLst/>
            </a:prstGeom>
            <a:gradFill flip="none" rotWithShape="1">
              <a:gsLst>
                <a:gs pos="0">
                  <a:srgbClr val="4324FC">
                    <a:shade val="30000"/>
                    <a:satMod val="115000"/>
                  </a:srgbClr>
                </a:gs>
                <a:gs pos="50000">
                  <a:srgbClr val="4324FC">
                    <a:shade val="67500"/>
                    <a:satMod val="115000"/>
                  </a:srgbClr>
                </a:gs>
                <a:gs pos="100000">
                  <a:srgbClr val="4324FC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sp3d prstMaterial="dkEdge">
              <a:bevelT w="8200" h="38100"/>
            </a:sp3d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" name="모서리가 둥근 직사각형 4"/>
            <p:cNvSpPr/>
            <p:nvPr/>
          </p:nvSpPr>
          <p:spPr>
            <a:xfrm>
              <a:off x="29478" y="30169"/>
              <a:ext cx="8615480" cy="54489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lIns="121920" tIns="121920" rIns="121920" bIns="121920" spcCol="1270" anchor="ctr"/>
            <a:lstStyle/>
            <a:p>
              <a:pPr defTabSz="1422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ko-KR" altLang="en-US" sz="2800" b="1" dirty="0" smtClean="0">
                  <a:solidFill>
                    <a:srgbClr val="FFFF00"/>
                  </a:solidFill>
                  <a:latin typeface="HY견고딕" pitchFamily="18" charset="-127"/>
                  <a:ea typeface="HY견고딕" pitchFamily="18" charset="-127"/>
                </a:rPr>
                <a:t>건초조제의 장단점</a:t>
              </a:r>
              <a:endParaRPr lang="ko-KR" altLang="en-US" b="1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</p:grpSp>
      <p:sp>
        <p:nvSpPr>
          <p:cNvPr id="191489" name="Rectangle 1"/>
          <p:cNvSpPr>
            <a:spLocks noChangeArrowheads="1"/>
          </p:cNvSpPr>
          <p:nvPr/>
        </p:nvSpPr>
        <p:spPr bwMode="auto">
          <a:xfrm>
            <a:off x="506076" y="1772816"/>
            <a:ext cx="8352928" cy="341632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>
            <a:prstShdw prst="shdw17" dist="17961" dir="2700000">
              <a:srgbClr val="FFFFFF">
                <a:gamma/>
                <a:shade val="60000"/>
                <a:invGamma/>
              </a:srgbClr>
            </a:prst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1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2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울릉도M" pitchFamily="18" charset="-127"/>
                <a:ea typeface="HY울릉도M" pitchFamily="18" charset="-127"/>
              </a:rPr>
              <a:t>○ </a:t>
            </a:r>
            <a:r>
              <a:rPr kumimoji="1" lang="ko-KR" sz="240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HY울릉도M" pitchFamily="18" charset="-127"/>
                <a:ea typeface="HY울릉도M" pitchFamily="18" charset="-127"/>
              </a:rPr>
              <a:t>정장제 효과</a:t>
            </a:r>
            <a:r>
              <a:rPr kumimoji="1" lang="ko-KR" sz="2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울릉도M" pitchFamily="18" charset="-127"/>
                <a:ea typeface="HY울릉도M" pitchFamily="18" charset="-127"/>
              </a:rPr>
              <a:t>가 있어 설사를 방지한다</a:t>
            </a:r>
            <a:endParaRPr kumimoji="1" lang="ko-KR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Y울릉도M" pitchFamily="18" charset="-127"/>
              <a:ea typeface="HY울릉도M" pitchFamily="18" charset="-127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2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울릉도M" pitchFamily="18" charset="-127"/>
                <a:ea typeface="HY울릉도M" pitchFamily="18" charset="-127"/>
              </a:rPr>
              <a:t>○ 수분함량이 적어 운반과 취급이 용이하다</a:t>
            </a:r>
            <a:endParaRPr kumimoji="1" lang="ko-KR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Y울릉도M" pitchFamily="18" charset="-127"/>
              <a:ea typeface="HY울릉도M" pitchFamily="18" charset="-127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2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울릉도M" pitchFamily="18" charset="-127"/>
                <a:ea typeface="HY울릉도M" pitchFamily="18" charset="-127"/>
              </a:rPr>
              <a:t>○ 태양</a:t>
            </a:r>
            <a:r>
              <a:rPr kumimoji="1" lang="en-US" altLang="ko-KR" sz="2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울릉도M" pitchFamily="18" charset="-127"/>
                <a:ea typeface="HY울릉도M" pitchFamily="18" charset="-127"/>
              </a:rPr>
              <a:t> </a:t>
            </a:r>
            <a:r>
              <a:rPr kumimoji="1" lang="ko-KR" sz="240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HY울릉도M" pitchFamily="18" charset="-127"/>
                <a:ea typeface="HY울릉도M" pitchFamily="18" charset="-127"/>
              </a:rPr>
              <a:t>건조시</a:t>
            </a:r>
            <a:r>
              <a:rPr kumimoji="1" lang="ko-KR" sz="2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울릉도M" pitchFamily="18" charset="-127"/>
                <a:ea typeface="HY울릉도M" pitchFamily="18" charset="-127"/>
              </a:rPr>
              <a:t> </a:t>
            </a:r>
            <a:r>
              <a:rPr kumimoji="1" lang="ko-KR" sz="240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HY울릉도M" pitchFamily="18" charset="-127"/>
                <a:ea typeface="HY울릉도M" pitchFamily="18" charset="-127"/>
              </a:rPr>
              <a:t>비타민 </a:t>
            </a:r>
            <a:r>
              <a:rPr kumimoji="1" lang="en-US" altLang="ko-KR" sz="240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HY울릉도M" pitchFamily="18" charset="-127"/>
                <a:ea typeface="HY울릉도M" pitchFamily="18" charset="-127"/>
              </a:rPr>
              <a:t>D</a:t>
            </a:r>
            <a:r>
              <a:rPr kumimoji="1" lang="ko-KR" altLang="en-US" sz="2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울릉도M" pitchFamily="18" charset="-127"/>
                <a:ea typeface="HY울릉도M" pitchFamily="18" charset="-127"/>
              </a:rPr>
              <a:t>의 함량이 높아진다</a:t>
            </a:r>
            <a:endParaRPr kumimoji="1" lang="ko-KR" alt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Y울릉도M" pitchFamily="18" charset="-127"/>
              <a:ea typeface="HY울릉도M" pitchFamily="18" charset="-127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2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울릉도M" pitchFamily="18" charset="-127"/>
                <a:ea typeface="HY울릉도M" pitchFamily="18" charset="-127"/>
              </a:rPr>
              <a:t>○ </a:t>
            </a:r>
            <a:r>
              <a:rPr kumimoji="1" lang="ko-KR" altLang="en-US" sz="2400" i="0" u="none" strike="noStrike" cap="none" spc="-20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울릉도M" pitchFamily="18" charset="-127"/>
                <a:ea typeface="HY울릉도M" pitchFamily="18" charset="-127"/>
              </a:rPr>
              <a:t>기상의 영향을 많이 받음</a:t>
            </a:r>
            <a:endParaRPr kumimoji="1" lang="en-US" altLang="ko-KR" sz="2400" i="0" u="none" strike="noStrike" cap="none" spc="-20" normalizeH="0" dirty="0" smtClean="0">
              <a:ln>
                <a:noFill/>
              </a:ln>
              <a:solidFill>
                <a:srgbClr val="000000"/>
              </a:solidFill>
              <a:effectLst/>
              <a:latin typeface="HY울릉도M" pitchFamily="18" charset="-127"/>
              <a:ea typeface="HY울릉도M" pitchFamily="18" charset="-127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ko-KR" sz="2400" spc="-20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 </a:t>
            </a:r>
            <a:r>
              <a:rPr lang="en-US" altLang="ko-KR" sz="2400" spc="-20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  -</a:t>
            </a:r>
            <a:r>
              <a:rPr kumimoji="1" lang="ko-KR" altLang="en-US" sz="2400" i="0" u="none" strike="noStrike" cap="none" spc="-20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울릉도M" pitchFamily="18" charset="-127"/>
                <a:ea typeface="HY울릉도M" pitchFamily="18" charset="-127"/>
              </a:rPr>
              <a:t> 장기건조 또는 </a:t>
            </a:r>
            <a:r>
              <a:rPr kumimoji="1" lang="ko-KR" altLang="en-US" sz="2400" i="0" u="none" strike="noStrike" cap="none" spc="-2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HY울릉도M" pitchFamily="18" charset="-127"/>
                <a:ea typeface="HY울릉도M" pitchFamily="18" charset="-127"/>
              </a:rPr>
              <a:t>강우시</a:t>
            </a:r>
            <a:r>
              <a:rPr kumimoji="1" lang="ko-KR" altLang="en-US" sz="2400" i="0" u="none" strike="noStrike" cap="none" spc="-20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울릉도M" pitchFamily="18" charset="-127"/>
                <a:ea typeface="HY울릉도M" pitchFamily="18" charset="-127"/>
              </a:rPr>
              <a:t> 품질저하 우려</a:t>
            </a:r>
            <a:endParaRPr kumimoji="1" lang="ko-KR" altLang="en-US" sz="2400" i="0" u="none" strike="noStrike" cap="none" spc="-20" normalizeH="0" dirty="0" smtClean="0">
              <a:ln>
                <a:noFill/>
              </a:ln>
              <a:solidFill>
                <a:schemeClr val="tx1"/>
              </a:solidFill>
              <a:effectLst/>
              <a:latin typeface="HY울릉도M" pitchFamily="18" charset="-127"/>
              <a:ea typeface="HY울릉도M" pitchFamily="18" charset="-127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2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울릉도M" pitchFamily="18" charset="-127"/>
                <a:ea typeface="HY울릉도M" pitchFamily="18" charset="-127"/>
              </a:rPr>
              <a:t>○ </a:t>
            </a:r>
            <a:r>
              <a:rPr kumimoji="1" lang="ko-KR" altLang="en-US" sz="240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HY울릉도M" pitchFamily="18" charset="-127"/>
                <a:ea typeface="HY울릉도M" pitchFamily="18" charset="-127"/>
              </a:rPr>
              <a:t>화재의 위험</a:t>
            </a:r>
            <a:r>
              <a:rPr kumimoji="1" lang="ko-KR" altLang="en-US" sz="2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울릉도M" pitchFamily="18" charset="-127"/>
                <a:ea typeface="HY울릉도M" pitchFamily="18" charset="-127"/>
              </a:rPr>
              <a:t>이 있다  </a:t>
            </a:r>
            <a:endParaRPr kumimoji="1" lang="ko-KR" alt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Y울릉도M" pitchFamily="18" charset="-127"/>
              <a:ea typeface="HY울릉도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2939341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3"/>
          <p:cNvGrpSpPr/>
          <p:nvPr/>
        </p:nvGrpSpPr>
        <p:grpSpPr>
          <a:xfrm>
            <a:off x="506076" y="232860"/>
            <a:ext cx="2769780" cy="603852"/>
            <a:chOff x="0" y="691"/>
            <a:chExt cx="8674436" cy="60385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</p:grpSpPr>
        <p:sp>
          <p:nvSpPr>
            <p:cNvPr id="3" name="모서리가 둥근 직사각형 2"/>
            <p:cNvSpPr/>
            <p:nvPr/>
          </p:nvSpPr>
          <p:spPr>
            <a:xfrm>
              <a:off x="0" y="691"/>
              <a:ext cx="8674436" cy="603852"/>
            </a:xfrm>
            <a:prstGeom prst="roundRect">
              <a:avLst/>
            </a:prstGeom>
            <a:gradFill flip="none" rotWithShape="1">
              <a:gsLst>
                <a:gs pos="0">
                  <a:srgbClr val="4324FC">
                    <a:shade val="30000"/>
                    <a:satMod val="115000"/>
                  </a:srgbClr>
                </a:gs>
                <a:gs pos="50000">
                  <a:srgbClr val="4324FC">
                    <a:shade val="67500"/>
                    <a:satMod val="115000"/>
                  </a:srgbClr>
                </a:gs>
                <a:gs pos="100000">
                  <a:srgbClr val="4324FC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sp3d prstMaterial="dkEdge">
              <a:bevelT w="8200" h="38100"/>
            </a:sp3d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" name="모서리가 둥근 직사각형 4"/>
            <p:cNvSpPr/>
            <p:nvPr/>
          </p:nvSpPr>
          <p:spPr>
            <a:xfrm>
              <a:off x="29478" y="30169"/>
              <a:ext cx="8615480" cy="54489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lIns="121920" tIns="121920" rIns="121920" bIns="121920" spcCol="1270" anchor="ctr"/>
            <a:lstStyle/>
            <a:p>
              <a:pPr defTabSz="1422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ko-KR" altLang="en-US" sz="2800" b="1" dirty="0" smtClean="0">
                  <a:solidFill>
                    <a:srgbClr val="FFFF00"/>
                  </a:solidFill>
                  <a:latin typeface="HY견고딕" pitchFamily="18" charset="-127"/>
                  <a:ea typeface="HY견고딕" pitchFamily="18" charset="-127"/>
                </a:rPr>
                <a:t>건초 조제 과정</a:t>
              </a:r>
              <a:endParaRPr lang="ko-KR" altLang="en-US" b="1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</p:grp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756072" y="3645025"/>
            <a:ext cx="2663800" cy="34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5411" tIns="47705" rIns="95411" bIns="47705">
            <a:spAutoFit/>
          </a:bodyPr>
          <a:lstStyle/>
          <a:p>
            <a:pPr algn="ctr" defTabSz="952500" eaLnBrk="0" latinLnBrk="0" hangingPunct="0">
              <a:spcBef>
                <a:spcPct val="50000"/>
              </a:spcBef>
            </a:pPr>
            <a:r>
              <a:rPr kumimoji="0" lang="ko-KR" altLang="en-US" sz="1600" dirty="0">
                <a:latin typeface="HY울릉도M" pitchFamily="18" charset="-127"/>
                <a:ea typeface="HY울릉도M" pitchFamily="18" charset="-127"/>
              </a:rPr>
              <a:t>수 확 </a:t>
            </a:r>
            <a:r>
              <a:rPr kumimoji="0" lang="en-US" altLang="ko-KR" sz="1600" dirty="0">
                <a:latin typeface="HY울릉도M" pitchFamily="18" charset="-127"/>
                <a:ea typeface="HY울릉도M" pitchFamily="18" charset="-127"/>
              </a:rPr>
              <a:t>+ </a:t>
            </a:r>
            <a:r>
              <a:rPr kumimoji="0" lang="ko-KR" altLang="en-US" sz="1600" dirty="0" err="1">
                <a:latin typeface="HY울릉도M" pitchFamily="18" charset="-127"/>
                <a:ea typeface="HY울릉도M" pitchFamily="18" charset="-127"/>
              </a:rPr>
              <a:t>컨디셔닝</a:t>
            </a:r>
            <a:r>
              <a:rPr kumimoji="0" lang="en-US" altLang="ko-KR" sz="1600" dirty="0">
                <a:latin typeface="HY울릉도M" pitchFamily="18" charset="-127"/>
                <a:ea typeface="HY울릉도M" pitchFamily="18" charset="-127"/>
              </a:rPr>
              <a:t>(1</a:t>
            </a:r>
            <a:r>
              <a:rPr kumimoji="0" lang="ko-KR" altLang="en-US" sz="1600" dirty="0">
                <a:latin typeface="HY울릉도M" pitchFamily="18" charset="-127"/>
                <a:ea typeface="HY울릉도M" pitchFamily="18" charset="-127"/>
              </a:rPr>
              <a:t>일</a:t>
            </a:r>
            <a:r>
              <a:rPr kumimoji="0" lang="en-US" altLang="ko-KR" sz="1600" dirty="0">
                <a:latin typeface="HY울릉도M" pitchFamily="18" charset="-127"/>
                <a:ea typeface="HY울릉도M" pitchFamily="18" charset="-127"/>
              </a:rPr>
              <a:t>)</a:t>
            </a:r>
            <a:endParaRPr kumimoji="0" lang="ko-KR" altLang="en-US" sz="1600" dirty="0"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043608" y="6021288"/>
            <a:ext cx="1872208" cy="34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5411" tIns="47705" rIns="95411" bIns="47705">
            <a:spAutoFit/>
          </a:bodyPr>
          <a:lstStyle/>
          <a:p>
            <a:pPr algn="ctr" defTabSz="952500" eaLnBrk="0" latinLnBrk="0" hangingPunct="0">
              <a:spcBef>
                <a:spcPct val="50000"/>
              </a:spcBef>
            </a:pPr>
            <a:r>
              <a:rPr kumimoji="0" lang="ko-KR" altLang="en-US" sz="1600" dirty="0">
                <a:latin typeface="HY울릉도M" pitchFamily="18" charset="-127"/>
                <a:ea typeface="HY울릉도M" pitchFamily="18" charset="-127"/>
              </a:rPr>
              <a:t>집 초</a:t>
            </a:r>
            <a:r>
              <a:rPr kumimoji="0" lang="en-US" altLang="ko-KR" sz="1600" dirty="0">
                <a:latin typeface="HY울릉도M" pitchFamily="18" charset="-127"/>
                <a:ea typeface="HY울릉도M" pitchFamily="18" charset="-127"/>
              </a:rPr>
              <a:t>(3~4</a:t>
            </a:r>
            <a:r>
              <a:rPr kumimoji="0" lang="ko-KR" altLang="en-US" sz="1600" dirty="0">
                <a:latin typeface="HY울릉도M" pitchFamily="18" charset="-127"/>
                <a:ea typeface="HY울릉도M" pitchFamily="18" charset="-127"/>
              </a:rPr>
              <a:t>일</a:t>
            </a:r>
            <a:r>
              <a:rPr kumimoji="0" lang="en-US" altLang="ko-KR" sz="1600" dirty="0">
                <a:latin typeface="HY울릉도M" pitchFamily="18" charset="-127"/>
                <a:ea typeface="HY울릉도M" pitchFamily="18" charset="-127"/>
              </a:rPr>
              <a:t>)</a:t>
            </a:r>
            <a:endParaRPr kumimoji="0" lang="ko-KR" altLang="en-US" sz="1600" dirty="0"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5580112" y="6038765"/>
            <a:ext cx="1656184" cy="34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5411" tIns="47705" rIns="95411" bIns="47705">
            <a:spAutoFit/>
          </a:bodyPr>
          <a:lstStyle/>
          <a:p>
            <a:pPr algn="ctr" defTabSz="952500" eaLnBrk="0" latinLnBrk="0" hangingPunct="0">
              <a:spcBef>
                <a:spcPct val="50000"/>
              </a:spcBef>
            </a:pPr>
            <a:r>
              <a:rPr kumimoji="0" lang="ko-KR" altLang="en-US" sz="1600" dirty="0">
                <a:latin typeface="HY울릉도M" pitchFamily="18" charset="-127"/>
                <a:ea typeface="HY울릉도M" pitchFamily="18" charset="-127"/>
              </a:rPr>
              <a:t>곤 포</a:t>
            </a:r>
            <a:r>
              <a:rPr kumimoji="0" lang="en-US" altLang="ko-KR" sz="1600" dirty="0">
                <a:latin typeface="HY울릉도M" pitchFamily="18" charset="-127"/>
                <a:ea typeface="HY울릉도M" pitchFamily="18" charset="-127"/>
              </a:rPr>
              <a:t>(3~4</a:t>
            </a:r>
            <a:r>
              <a:rPr kumimoji="0" lang="ko-KR" altLang="en-US" sz="1600" dirty="0">
                <a:latin typeface="HY울릉도M" pitchFamily="18" charset="-127"/>
                <a:ea typeface="HY울릉도M" pitchFamily="18" charset="-127"/>
              </a:rPr>
              <a:t>일</a:t>
            </a:r>
            <a:r>
              <a:rPr kumimoji="0" lang="en-US" altLang="ko-KR" sz="1600" dirty="0">
                <a:latin typeface="HY울릉도M" pitchFamily="18" charset="-127"/>
                <a:ea typeface="HY울릉도M" pitchFamily="18" charset="-127"/>
              </a:rPr>
              <a:t>)</a:t>
            </a:r>
            <a:endParaRPr kumimoji="0" lang="ko-KR" altLang="en-US" sz="1600" dirty="0"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5364088" y="3717032"/>
            <a:ext cx="1944216" cy="34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5411" tIns="47705" rIns="95411" bIns="47705">
            <a:spAutoFit/>
          </a:bodyPr>
          <a:lstStyle/>
          <a:p>
            <a:pPr algn="ctr" defTabSz="952500" eaLnBrk="0" latinLnBrk="0" hangingPunct="0">
              <a:spcBef>
                <a:spcPct val="50000"/>
              </a:spcBef>
            </a:pPr>
            <a:r>
              <a:rPr lang="ko-KR" altLang="en-US" sz="1600" dirty="0">
                <a:latin typeface="HY울릉도M" pitchFamily="18" charset="-127"/>
                <a:ea typeface="HY울릉도M" pitchFamily="18" charset="-127"/>
              </a:rPr>
              <a:t>반 전</a:t>
            </a:r>
            <a:r>
              <a:rPr lang="en-US" altLang="ko-KR" sz="1600" dirty="0">
                <a:latin typeface="HY울릉도M" pitchFamily="18" charset="-127"/>
                <a:ea typeface="HY울릉도M" pitchFamily="18" charset="-127"/>
              </a:rPr>
              <a:t>(2~3</a:t>
            </a:r>
            <a:r>
              <a:rPr lang="ko-KR" altLang="en-US" sz="1600" dirty="0">
                <a:latin typeface="HY울릉도M" pitchFamily="18" charset="-127"/>
                <a:ea typeface="HY울릉도M" pitchFamily="18" charset="-127"/>
              </a:rPr>
              <a:t>일</a:t>
            </a:r>
            <a:r>
              <a:rPr lang="en-US" altLang="ko-KR" sz="1600" dirty="0">
                <a:latin typeface="HY울릉도M" pitchFamily="18" charset="-127"/>
                <a:ea typeface="HY울릉도M" pitchFamily="18" charset="-127"/>
              </a:rPr>
              <a:t>)</a:t>
            </a:r>
            <a:endParaRPr kumimoji="0" lang="ko-KR" altLang="en-US" sz="1600" dirty="0">
              <a:latin typeface="HY울릉도M" pitchFamily="18" charset="-127"/>
              <a:ea typeface="HY울릉도M" pitchFamily="18" charset="-127"/>
            </a:endParaRPr>
          </a:p>
        </p:txBody>
      </p:sp>
      <p:pic>
        <p:nvPicPr>
          <p:cNvPr id="9" name="Picture 7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2056" y="2060849"/>
            <a:ext cx="1583680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_x190858080" descr="EMB000009fc545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2060848"/>
            <a:ext cx="1368152" cy="1579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2132857"/>
            <a:ext cx="2448272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 descr="http://www.krone.de/en/ldm/pi/assets/images/sw_710_0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4293096"/>
            <a:ext cx="2952328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7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8064" y="4293096"/>
            <a:ext cx="2448272" cy="1706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오른쪽 화살표 13"/>
          <p:cNvSpPr/>
          <p:nvPr/>
        </p:nvSpPr>
        <p:spPr>
          <a:xfrm>
            <a:off x="4067944" y="2564904"/>
            <a:ext cx="648072" cy="7920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오른쪽 화살표 14"/>
          <p:cNvSpPr/>
          <p:nvPr/>
        </p:nvSpPr>
        <p:spPr>
          <a:xfrm>
            <a:off x="4067944" y="4581128"/>
            <a:ext cx="648072" cy="7920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5094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3"/>
          <p:cNvGrpSpPr/>
          <p:nvPr/>
        </p:nvGrpSpPr>
        <p:grpSpPr>
          <a:xfrm>
            <a:off x="506076" y="232860"/>
            <a:ext cx="2481748" cy="603852"/>
            <a:chOff x="0" y="691"/>
            <a:chExt cx="8674436" cy="60385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</p:grpSpPr>
        <p:sp>
          <p:nvSpPr>
            <p:cNvPr id="3" name="모서리가 둥근 직사각형 2"/>
            <p:cNvSpPr/>
            <p:nvPr/>
          </p:nvSpPr>
          <p:spPr>
            <a:xfrm>
              <a:off x="0" y="691"/>
              <a:ext cx="8674436" cy="603852"/>
            </a:xfrm>
            <a:prstGeom prst="roundRect">
              <a:avLst/>
            </a:prstGeom>
            <a:gradFill flip="none" rotWithShape="1">
              <a:gsLst>
                <a:gs pos="0">
                  <a:srgbClr val="4324FC">
                    <a:shade val="30000"/>
                    <a:satMod val="115000"/>
                  </a:srgbClr>
                </a:gs>
                <a:gs pos="50000">
                  <a:srgbClr val="4324FC">
                    <a:shade val="67500"/>
                    <a:satMod val="115000"/>
                  </a:srgbClr>
                </a:gs>
                <a:gs pos="100000">
                  <a:srgbClr val="4324FC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sp3d prstMaterial="dkEdge">
              <a:bevelT w="8200" h="38100"/>
            </a:sp3d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" name="모서리가 둥근 직사각형 4"/>
            <p:cNvSpPr/>
            <p:nvPr/>
          </p:nvSpPr>
          <p:spPr>
            <a:xfrm>
              <a:off x="29480" y="30169"/>
              <a:ext cx="7742897" cy="54489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lIns="121920" tIns="121920" rIns="121920" bIns="121920" spcCol="1270" anchor="ctr"/>
            <a:lstStyle/>
            <a:p>
              <a:pPr defTabSz="1422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ko-KR" altLang="en-US" sz="2800" b="1" dirty="0" smtClean="0">
                  <a:solidFill>
                    <a:srgbClr val="FFFF00"/>
                  </a:solidFill>
                  <a:latin typeface="HY견고딕" pitchFamily="18" charset="-127"/>
                  <a:ea typeface="HY견고딕" pitchFamily="18" charset="-127"/>
                </a:rPr>
                <a:t>건조 과정</a:t>
              </a:r>
              <a:endParaRPr lang="ko-KR" altLang="en-US" b="1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</p:grpSp>
      <p:sp>
        <p:nvSpPr>
          <p:cNvPr id="194561" name="Rectangle 1"/>
          <p:cNvSpPr>
            <a:spLocks noChangeArrowheads="1"/>
          </p:cNvSpPr>
          <p:nvPr/>
        </p:nvSpPr>
        <p:spPr bwMode="auto">
          <a:xfrm>
            <a:off x="395536" y="1916832"/>
            <a:ext cx="828092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FFFFFF">
                <a:gamma/>
                <a:shade val="60000"/>
                <a:invGamma/>
              </a:srgbClr>
            </a:prst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1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2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울릉도M" pitchFamily="18" charset="-127"/>
                <a:ea typeface="HY울릉도M" pitchFamily="18" charset="-127"/>
              </a:rPr>
              <a:t>○ </a:t>
            </a:r>
            <a:r>
              <a:rPr kumimoji="1" lang="ko-KR" sz="24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HY울릉도M" pitchFamily="18" charset="-127"/>
                <a:ea typeface="HY울릉도M" pitchFamily="18" charset="-127"/>
              </a:rPr>
              <a:t>수분함량 </a:t>
            </a:r>
            <a:r>
              <a:rPr kumimoji="1" lang="en-US" altLang="ko-KR" sz="24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HY울릉도M" pitchFamily="18" charset="-127"/>
                <a:ea typeface="HY울릉도M" pitchFamily="18" charset="-127"/>
              </a:rPr>
              <a:t>70~80%</a:t>
            </a:r>
            <a:r>
              <a:rPr kumimoji="1" lang="ko-KR" altLang="en-US" sz="24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HY울릉도M" pitchFamily="18" charset="-127"/>
                <a:ea typeface="HY울릉도M" pitchFamily="18" charset="-127"/>
              </a:rPr>
              <a:t>의 재료를 </a:t>
            </a:r>
            <a:r>
              <a:rPr kumimoji="1" lang="en-US" altLang="ko-KR" sz="24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HY울릉도M" pitchFamily="18" charset="-127"/>
                <a:ea typeface="HY울릉도M" pitchFamily="18" charset="-127"/>
              </a:rPr>
              <a:t>15~20%</a:t>
            </a:r>
            <a:r>
              <a:rPr kumimoji="1" lang="ko-KR" altLang="en-US" sz="24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HY울릉도M" pitchFamily="18" charset="-127"/>
                <a:ea typeface="HY울릉도M" pitchFamily="18" charset="-127"/>
              </a:rPr>
              <a:t>로 낮추는 과정</a:t>
            </a:r>
          </a:p>
          <a:p>
            <a:pPr lvl="0" algn="just" eaLnBrk="0" latinLnBrk="0" hangingPunct="0">
              <a:lnSpc>
                <a:spcPct val="200000"/>
              </a:lnSpc>
            </a:pPr>
            <a:r>
              <a:rPr lang="ko-KR" altLang="en-US" sz="2400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  </a:t>
            </a:r>
            <a:r>
              <a:rPr lang="en-US" altLang="ko-KR" sz="2400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- </a:t>
            </a:r>
            <a:r>
              <a:rPr lang="ko-KR" altLang="en-US" sz="2400" dirty="0" err="1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건조량은</a:t>
            </a:r>
            <a:r>
              <a:rPr lang="ko-KR" altLang="en-US" sz="2400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 </a:t>
            </a:r>
            <a:r>
              <a:rPr lang="ko-KR" altLang="en-US" sz="2400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건초 톤당 </a:t>
            </a:r>
            <a:r>
              <a:rPr lang="en-US" altLang="ko-KR" sz="2400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2~3</a:t>
            </a:r>
            <a:r>
              <a:rPr lang="ko-KR" altLang="en-US" sz="2400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톤의 수분 </a:t>
            </a:r>
            <a:r>
              <a:rPr lang="ko-KR" altLang="en-US" sz="2400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제거</a:t>
            </a:r>
            <a:endParaRPr lang="en-US" altLang="ko-KR" sz="2400" dirty="0" smtClean="0">
              <a:solidFill>
                <a:srgbClr val="000000"/>
              </a:solidFill>
              <a:latin typeface="HY울릉도M" pitchFamily="18" charset="-127"/>
              <a:ea typeface="HY울릉도M" pitchFamily="18" charset="-127"/>
            </a:endParaRPr>
          </a:p>
          <a:p>
            <a:pPr lvl="0" algn="just" eaLnBrk="0" latinLnBrk="0" hangingPunct="0">
              <a:lnSpc>
                <a:spcPct val="200000"/>
              </a:lnSpc>
            </a:pPr>
            <a:r>
              <a:rPr kumimoji="1" lang="ko-KR" altLang="en-US" sz="2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울릉도M" pitchFamily="18" charset="-127"/>
                <a:ea typeface="HY울릉도M" pitchFamily="18" charset="-127"/>
              </a:rPr>
              <a:t>○ 영양소 및 건물손실을 줄이기 위해 가능한 빨리 건조</a:t>
            </a:r>
            <a:endParaRPr kumimoji="1" lang="ko-KR" alt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Y울릉도M" pitchFamily="18" charset="-127"/>
              <a:ea typeface="HY울릉도M" pitchFamily="18" charset="-127"/>
            </a:endParaRPr>
          </a:p>
          <a:p>
            <a:pPr marL="0" marR="0" lvl="0" indent="0" algn="just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2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울릉도M" pitchFamily="18" charset="-127"/>
                <a:ea typeface="HY울릉도M" pitchFamily="18" charset="-127"/>
              </a:rPr>
              <a:t>○ </a:t>
            </a:r>
            <a:r>
              <a:rPr kumimoji="1" lang="ko-KR" altLang="en-US" sz="240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HY울릉도M" pitchFamily="18" charset="-127"/>
                <a:ea typeface="HY울릉도M" pitchFamily="18" charset="-127"/>
              </a:rPr>
              <a:t>포장에서 건조와 저장중의 건조</a:t>
            </a:r>
            <a:r>
              <a:rPr kumimoji="1" lang="ko-KR" altLang="en-US" sz="2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울릉도M" pitchFamily="18" charset="-127"/>
                <a:ea typeface="HY울릉도M" pitchFamily="18" charset="-127"/>
              </a:rPr>
              <a:t>로 구분  </a:t>
            </a:r>
            <a:endParaRPr kumimoji="1" lang="ko-KR" alt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Y울릉도M" pitchFamily="18" charset="-127"/>
              <a:ea typeface="HY울릉도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9033215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395536" y="1628800"/>
            <a:ext cx="86764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latinLnBrk="0" hangingPunct="0">
              <a:lnSpc>
                <a:spcPct val="150000"/>
              </a:lnSpc>
            </a:pPr>
            <a:r>
              <a:rPr lang="en-US" altLang="ko-KR" dirty="0" smtClean="0"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 </a:t>
            </a:r>
            <a:r>
              <a:rPr lang="ko-KR" altLang="en-US" sz="2400" dirty="0" smtClean="0"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○ </a:t>
            </a:r>
            <a:r>
              <a:rPr lang="ko-KR" altLang="en-US" sz="2400" dirty="0" err="1" smtClean="0"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컨디셔닝</a:t>
            </a:r>
            <a:r>
              <a:rPr lang="ko-KR" altLang="en-US" sz="2400" dirty="0" smtClean="0"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 처리</a:t>
            </a:r>
            <a:endParaRPr lang="en-US" altLang="ko-KR" sz="2400" dirty="0" smtClean="0">
              <a:latin typeface="HY울릉도M" pitchFamily="18" charset="-127"/>
              <a:ea typeface="HY울릉도M" pitchFamily="18" charset="-127"/>
              <a:cs typeface="굴림" pitchFamily="50" charset="-127"/>
            </a:endParaRPr>
          </a:p>
          <a:p>
            <a:pPr algn="just" eaLnBrk="0" latinLnBrk="0" hangingPunct="0">
              <a:lnSpc>
                <a:spcPct val="150000"/>
              </a:lnSpc>
            </a:pPr>
            <a:r>
              <a:rPr lang="en-US" altLang="ko-KR" sz="2400" dirty="0" smtClean="0"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   </a:t>
            </a:r>
            <a:r>
              <a:rPr lang="en-US" altLang="ko-KR" spc="-100" dirty="0" smtClean="0"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- </a:t>
            </a:r>
            <a:r>
              <a:rPr lang="ko-KR" altLang="en-US" spc="-60" dirty="0" smtClean="0"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수확 시 물리적</a:t>
            </a:r>
            <a:r>
              <a:rPr lang="en-US" altLang="ko-KR" spc="-60" dirty="0" smtClean="0"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(</a:t>
            </a:r>
            <a:r>
              <a:rPr lang="ko-KR" altLang="en-US" spc="-60" dirty="0" smtClean="0"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기계적</a:t>
            </a:r>
            <a:r>
              <a:rPr lang="en-US" altLang="ko-KR" spc="-60" dirty="0" smtClean="0"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)</a:t>
            </a:r>
            <a:r>
              <a:rPr lang="ko-KR" altLang="en-US" spc="-60" dirty="0" smtClean="0"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으로 줄기를 부수거나 짓눌러서 수분증발 촉진</a:t>
            </a:r>
            <a:endParaRPr lang="ko-KR" altLang="en-US" sz="2400" dirty="0"/>
          </a:p>
        </p:txBody>
      </p:sp>
      <p:pic>
        <p:nvPicPr>
          <p:cNvPr id="3" name="_x198641328" descr="EMB000009fc545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3068959"/>
            <a:ext cx="2692544" cy="2030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_x190858080" descr="EMB000009fc545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3028244"/>
            <a:ext cx="2592288" cy="2085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763688" y="5157192"/>
            <a:ext cx="16530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HY울릉도M" pitchFamily="18" charset="-127"/>
                <a:ea typeface="HY울릉도M" pitchFamily="18" charset="-127"/>
              </a:rPr>
              <a:t>&lt;</a:t>
            </a:r>
            <a:r>
              <a:rPr lang="ko-KR" altLang="en-US" dirty="0" err="1" smtClean="0">
                <a:latin typeface="HY울릉도M" pitchFamily="18" charset="-127"/>
                <a:ea typeface="HY울릉도M" pitchFamily="18" charset="-127"/>
              </a:rPr>
              <a:t>임페러형</a:t>
            </a:r>
            <a:r>
              <a:rPr lang="en-US" altLang="ko-KR" dirty="0" smtClean="0">
                <a:latin typeface="HY울릉도M" pitchFamily="18" charset="-127"/>
                <a:ea typeface="HY울릉도M" pitchFamily="18" charset="-127"/>
              </a:rPr>
              <a:t>&gt;</a:t>
            </a:r>
            <a:endParaRPr lang="ko-KR" altLang="en-US" dirty="0"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15327" y="5229200"/>
            <a:ext cx="16530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HY울릉도M" pitchFamily="18" charset="-127"/>
                <a:ea typeface="HY울릉도M" pitchFamily="18" charset="-127"/>
              </a:rPr>
              <a:t>&lt;</a:t>
            </a:r>
            <a:r>
              <a:rPr lang="ko-KR" altLang="en-US" dirty="0" err="1" smtClean="0">
                <a:latin typeface="HY울릉도M" pitchFamily="18" charset="-127"/>
                <a:ea typeface="HY울릉도M" pitchFamily="18" charset="-127"/>
              </a:rPr>
              <a:t>로울러형</a:t>
            </a:r>
            <a:r>
              <a:rPr lang="en-US" altLang="ko-KR" dirty="0" smtClean="0">
                <a:latin typeface="HY울릉도M" pitchFamily="18" charset="-127"/>
                <a:ea typeface="HY울릉도M" pitchFamily="18" charset="-127"/>
              </a:rPr>
              <a:t>&gt;</a:t>
            </a:r>
            <a:endParaRPr lang="ko-KR" altLang="en-US" dirty="0">
              <a:latin typeface="HY울릉도M" pitchFamily="18" charset="-127"/>
              <a:ea typeface="HY울릉도M" pitchFamily="18" charset="-127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7" y="5657850"/>
            <a:ext cx="3456385" cy="1083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5661248"/>
            <a:ext cx="3168352" cy="1196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그룹 3"/>
          <p:cNvGrpSpPr/>
          <p:nvPr/>
        </p:nvGrpSpPr>
        <p:grpSpPr>
          <a:xfrm>
            <a:off x="506076" y="232860"/>
            <a:ext cx="4281948" cy="603852"/>
            <a:chOff x="0" y="691"/>
            <a:chExt cx="8674436" cy="60385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</p:grpSpPr>
        <p:sp>
          <p:nvSpPr>
            <p:cNvPr id="10" name="모서리가 둥근 직사각형 9"/>
            <p:cNvSpPr/>
            <p:nvPr/>
          </p:nvSpPr>
          <p:spPr>
            <a:xfrm>
              <a:off x="0" y="691"/>
              <a:ext cx="8674436" cy="603852"/>
            </a:xfrm>
            <a:prstGeom prst="roundRect">
              <a:avLst/>
            </a:prstGeom>
            <a:gradFill flip="none" rotWithShape="1">
              <a:gsLst>
                <a:gs pos="0">
                  <a:srgbClr val="4324FC">
                    <a:shade val="30000"/>
                    <a:satMod val="115000"/>
                  </a:srgbClr>
                </a:gs>
                <a:gs pos="50000">
                  <a:srgbClr val="4324FC">
                    <a:shade val="67500"/>
                    <a:satMod val="115000"/>
                  </a:srgbClr>
                </a:gs>
                <a:gs pos="100000">
                  <a:srgbClr val="4324FC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sp3d prstMaterial="dkEdge">
              <a:bevelT w="8200" h="38100"/>
            </a:sp3d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모서리가 둥근 직사각형 4"/>
            <p:cNvSpPr/>
            <p:nvPr/>
          </p:nvSpPr>
          <p:spPr>
            <a:xfrm>
              <a:off x="29479" y="30169"/>
              <a:ext cx="8393268" cy="54489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lIns="121920" tIns="121920" rIns="121920" bIns="121920" spcCol="1270" anchor="ctr"/>
            <a:lstStyle/>
            <a:p>
              <a:pPr defTabSz="1422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ko-KR" altLang="en-US" sz="2800" b="1" dirty="0" smtClean="0">
                  <a:solidFill>
                    <a:srgbClr val="FFFF00"/>
                  </a:solidFill>
                  <a:latin typeface="HY견고딕" pitchFamily="18" charset="-127"/>
                  <a:ea typeface="HY견고딕" pitchFamily="18" charset="-127"/>
                </a:rPr>
                <a:t>포장에서 건조 단축 기술</a:t>
              </a:r>
              <a:endParaRPr lang="ko-KR" altLang="en-US" b="1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79901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6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" y="0"/>
            <a:ext cx="4040249" cy="4985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직선 연결선 9"/>
          <p:cNvCxnSpPr/>
          <p:nvPr/>
        </p:nvCxnSpPr>
        <p:spPr bwMode="auto">
          <a:xfrm>
            <a:off x="185051" y="404664"/>
            <a:ext cx="3323446" cy="0"/>
          </a:xfrm>
          <a:prstGeom prst="line">
            <a:avLst/>
          </a:prstGeom>
          <a:solidFill>
            <a:srgbClr val="FFCC99"/>
          </a:solidFill>
          <a:ln w="28575" cap="flat" cmpd="sng" algn="ctr">
            <a:solidFill>
              <a:srgbClr val="4324FC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</p:cxnSp>
      <p:cxnSp>
        <p:nvCxnSpPr>
          <p:cNvPr id="12" name="직선 연결선 11"/>
          <p:cNvCxnSpPr/>
          <p:nvPr/>
        </p:nvCxnSpPr>
        <p:spPr bwMode="auto">
          <a:xfrm>
            <a:off x="4106718" y="3861048"/>
            <a:ext cx="2326412" cy="0"/>
          </a:xfrm>
          <a:prstGeom prst="line">
            <a:avLst/>
          </a:prstGeom>
          <a:solidFill>
            <a:srgbClr val="FFCC99"/>
          </a:solidFill>
          <a:ln w="28575" cap="flat" cmpd="sng" algn="ctr">
            <a:solidFill>
              <a:srgbClr val="4324FC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</p:cxnSp>
      <p:cxnSp>
        <p:nvCxnSpPr>
          <p:cNvPr id="14" name="직선 연결선 13"/>
          <p:cNvCxnSpPr/>
          <p:nvPr/>
        </p:nvCxnSpPr>
        <p:spPr bwMode="auto">
          <a:xfrm>
            <a:off x="1381493" y="4365104"/>
            <a:ext cx="1063503" cy="0"/>
          </a:xfrm>
          <a:prstGeom prst="line">
            <a:avLst/>
          </a:prstGeom>
          <a:solidFill>
            <a:srgbClr val="FFCC99"/>
          </a:solidFill>
          <a:ln w="28575" cap="flat" cmpd="sng" algn="ctr">
            <a:solidFill>
              <a:srgbClr val="4324FC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</p:cxnSp>
      <p:pic>
        <p:nvPicPr>
          <p:cNvPr id="258560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18087" y="764704"/>
            <a:ext cx="5125915" cy="5911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8560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66070" y="116632"/>
            <a:ext cx="204860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직사각형 10"/>
          <p:cNvSpPr/>
          <p:nvPr/>
        </p:nvSpPr>
        <p:spPr>
          <a:xfrm>
            <a:off x="4040249" y="11663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ko-KR" sz="1800" dirty="0">
                <a:solidFill>
                  <a:srgbClr val="002060"/>
                </a:solidFill>
              </a:rPr>
              <a:t>2012</a:t>
            </a:r>
            <a:r>
              <a:rPr lang="ko-KR" altLang="en-US" sz="1800" dirty="0">
                <a:solidFill>
                  <a:srgbClr val="002060"/>
                </a:solidFill>
              </a:rPr>
              <a:t>년 </a:t>
            </a:r>
            <a:r>
              <a:rPr lang="en-US" altLang="ko-KR" sz="1800" dirty="0">
                <a:solidFill>
                  <a:srgbClr val="002060"/>
                </a:solidFill>
              </a:rPr>
              <a:t>02</a:t>
            </a:r>
            <a:r>
              <a:rPr lang="ko-KR" altLang="en-US" sz="1800" dirty="0">
                <a:solidFill>
                  <a:srgbClr val="002060"/>
                </a:solidFill>
              </a:rPr>
              <a:t>월 </a:t>
            </a:r>
            <a:r>
              <a:rPr lang="en-US" altLang="ko-KR" sz="1800" dirty="0">
                <a:solidFill>
                  <a:srgbClr val="002060"/>
                </a:solidFill>
              </a:rPr>
              <a:t>29</a:t>
            </a:r>
            <a:r>
              <a:rPr lang="ko-KR" altLang="en-US" sz="1800" dirty="0">
                <a:solidFill>
                  <a:srgbClr val="002060"/>
                </a:solidFill>
              </a:rPr>
              <a:t>일 </a:t>
            </a:r>
            <a:r>
              <a:rPr lang="en-US" altLang="ko-KR" sz="1800" dirty="0">
                <a:solidFill>
                  <a:srgbClr val="002060"/>
                </a:solidFill>
              </a:rPr>
              <a:t>(</a:t>
            </a:r>
            <a:r>
              <a:rPr lang="ko-KR" altLang="en-US" sz="1800" dirty="0">
                <a:solidFill>
                  <a:srgbClr val="002060"/>
                </a:solidFill>
              </a:rPr>
              <a:t>수</a:t>
            </a:r>
            <a:r>
              <a:rPr lang="en-US" altLang="ko-KR" sz="1800" dirty="0">
                <a:solidFill>
                  <a:srgbClr val="002060"/>
                </a:solidFill>
              </a:rPr>
              <a:t>)</a:t>
            </a:r>
          </a:p>
          <a:p>
            <a:r>
              <a:rPr lang="ko-KR" altLang="en-US" sz="1800" dirty="0">
                <a:solidFill>
                  <a:srgbClr val="002060"/>
                </a:solidFill>
              </a:rPr>
              <a:t>증권 </a:t>
            </a:r>
            <a:r>
              <a:rPr lang="en-US" altLang="ko-KR" sz="1800" dirty="0">
                <a:solidFill>
                  <a:srgbClr val="002060"/>
                </a:solidFill>
              </a:rPr>
              <a:t>25</a:t>
            </a:r>
            <a:r>
              <a:rPr lang="ko-KR" altLang="en-US" sz="1800" dirty="0">
                <a:solidFill>
                  <a:srgbClr val="002060"/>
                </a:solidFill>
              </a:rPr>
              <a:t>면</a:t>
            </a:r>
          </a:p>
        </p:txBody>
      </p:sp>
      <p:pic>
        <p:nvPicPr>
          <p:cNvPr id="258560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" y="2420888"/>
            <a:ext cx="4040249" cy="443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직선 연결선 12"/>
          <p:cNvCxnSpPr/>
          <p:nvPr/>
        </p:nvCxnSpPr>
        <p:spPr bwMode="auto">
          <a:xfrm>
            <a:off x="0" y="2870514"/>
            <a:ext cx="2577932" cy="0"/>
          </a:xfrm>
          <a:prstGeom prst="line">
            <a:avLst/>
          </a:prstGeom>
          <a:solidFill>
            <a:srgbClr val="FFCC99"/>
          </a:solidFill>
          <a:ln w="28575" cap="flat" cmpd="sng" algn="ctr">
            <a:solidFill>
              <a:srgbClr val="4324FC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</p:cxnSp>
      <p:cxnSp>
        <p:nvCxnSpPr>
          <p:cNvPr id="16" name="직선 연결선 15"/>
          <p:cNvCxnSpPr/>
          <p:nvPr/>
        </p:nvCxnSpPr>
        <p:spPr bwMode="auto">
          <a:xfrm>
            <a:off x="6366663" y="5722370"/>
            <a:ext cx="2658757" cy="10886"/>
          </a:xfrm>
          <a:prstGeom prst="line">
            <a:avLst/>
          </a:prstGeom>
          <a:solidFill>
            <a:srgbClr val="FFCC99"/>
          </a:solidFill>
          <a:ln w="28575" cap="flat" cmpd="sng" algn="ctr">
            <a:solidFill>
              <a:srgbClr val="4324FC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</p:cxnSp>
      <p:cxnSp>
        <p:nvCxnSpPr>
          <p:cNvPr id="17" name="직선 연결선 16"/>
          <p:cNvCxnSpPr/>
          <p:nvPr/>
        </p:nvCxnSpPr>
        <p:spPr bwMode="auto">
          <a:xfrm>
            <a:off x="5502567" y="5423452"/>
            <a:ext cx="1927599" cy="0"/>
          </a:xfrm>
          <a:prstGeom prst="line">
            <a:avLst/>
          </a:prstGeom>
          <a:solidFill>
            <a:srgbClr val="FFCC99"/>
          </a:solidFill>
          <a:ln w="28575" cap="flat" cmpd="sng" algn="ctr">
            <a:solidFill>
              <a:srgbClr val="4324FC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</p:cxnSp>
      <p:pic>
        <p:nvPicPr>
          <p:cNvPr id="17613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2204864"/>
            <a:ext cx="39624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13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55776" y="836712"/>
            <a:ext cx="2057400" cy="569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132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3356992"/>
            <a:ext cx="5324475" cy="3324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직선 연결선 18"/>
          <p:cNvCxnSpPr/>
          <p:nvPr/>
        </p:nvCxnSpPr>
        <p:spPr bwMode="auto">
          <a:xfrm>
            <a:off x="611560" y="4077072"/>
            <a:ext cx="4032448" cy="0"/>
          </a:xfrm>
          <a:prstGeom prst="line">
            <a:avLst/>
          </a:prstGeom>
          <a:solidFill>
            <a:srgbClr val="FFCC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51520" y="1412776"/>
            <a:ext cx="8667116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latinLnBrk="0" hangingPunct="0">
              <a:lnSpc>
                <a:spcPct val="150000"/>
              </a:lnSpc>
            </a:pPr>
            <a:r>
              <a:rPr lang="ko-KR" altLang="en-US" sz="2400" dirty="0" smtClean="0"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○ 반 전</a:t>
            </a:r>
            <a:r>
              <a:rPr lang="en-US" altLang="ko-KR" sz="2400" dirty="0" smtClean="0"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(Tedding)</a:t>
            </a:r>
            <a:r>
              <a:rPr lang="ko-KR" altLang="en-US" sz="2400" dirty="0" smtClean="0"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 </a:t>
            </a:r>
            <a:endParaRPr lang="en-US" altLang="ko-KR" sz="2400" dirty="0" smtClean="0">
              <a:latin typeface="HY울릉도M" pitchFamily="18" charset="-127"/>
              <a:ea typeface="HY울릉도M" pitchFamily="18" charset="-127"/>
              <a:cs typeface="굴림" pitchFamily="50" charset="-127"/>
            </a:endParaRPr>
          </a:p>
          <a:p>
            <a:pPr lvl="0" algn="just" eaLnBrk="0" latinLnBrk="0" hangingPunct="0">
              <a:lnSpc>
                <a:spcPct val="150000"/>
              </a:lnSpc>
            </a:pPr>
            <a:r>
              <a:rPr lang="en-US" altLang="ko-KR" dirty="0" smtClean="0">
                <a:latin typeface="HY울릉도M" pitchFamily="18" charset="-127"/>
                <a:ea typeface="HY울릉도M" pitchFamily="18" charset="-127"/>
              </a:rPr>
              <a:t>   </a:t>
            </a:r>
            <a:r>
              <a:rPr lang="en-US" altLang="ko-KR" spc="-100" dirty="0" smtClean="0">
                <a:latin typeface="HY울릉도M" pitchFamily="18" charset="-127"/>
                <a:ea typeface="HY울릉도M" pitchFamily="18" charset="-127"/>
              </a:rPr>
              <a:t>- </a:t>
            </a:r>
            <a:r>
              <a:rPr lang="ko-KR" altLang="en-US" spc="-100" dirty="0" err="1" smtClean="0">
                <a:latin typeface="HY울릉도M" pitchFamily="18" charset="-127"/>
                <a:ea typeface="HY울릉도M" pitchFamily="18" charset="-127"/>
              </a:rPr>
              <a:t>예취</a:t>
            </a:r>
            <a:r>
              <a:rPr lang="ko-KR" altLang="en-US" spc="-100" dirty="0" smtClean="0">
                <a:latin typeface="HY울릉도M" pitchFamily="18" charset="-127"/>
                <a:ea typeface="HY울릉도M" pitchFamily="18" charset="-127"/>
              </a:rPr>
              <a:t> 된 풀을 빠르고 균일하게 건조시키기 위해 펼쳐주고 뒤 짚는 작업</a:t>
            </a:r>
            <a:endParaRPr lang="en-US" altLang="ko-KR" spc="-100" dirty="0" smtClean="0">
              <a:latin typeface="HY울릉도M" pitchFamily="18" charset="-127"/>
              <a:ea typeface="HY울릉도M" pitchFamily="18" charset="-127"/>
            </a:endParaRPr>
          </a:p>
          <a:p>
            <a:pPr lvl="0" algn="just" eaLnBrk="0" latinLnBrk="0" hangingPunct="0">
              <a:lnSpc>
                <a:spcPct val="150000"/>
              </a:lnSpc>
            </a:pPr>
            <a:r>
              <a:rPr lang="en-US" altLang="ko-KR" spc="-100" dirty="0" smtClean="0">
                <a:latin typeface="HY울릉도M" pitchFamily="18" charset="-127"/>
                <a:ea typeface="HY울릉도M" pitchFamily="18" charset="-127"/>
              </a:rPr>
              <a:t>    - </a:t>
            </a:r>
            <a:r>
              <a:rPr lang="ko-KR" altLang="en-US" spc="-100" dirty="0" smtClean="0">
                <a:latin typeface="HY울릉도M" pitchFamily="18" charset="-127"/>
                <a:ea typeface="HY울릉도M" pitchFamily="18" charset="-127"/>
              </a:rPr>
              <a:t>반전은 </a:t>
            </a:r>
            <a:r>
              <a:rPr lang="en-US" altLang="ko-KR" spc="-100" dirty="0" smtClean="0">
                <a:latin typeface="HY울릉도M" pitchFamily="18" charset="-127"/>
                <a:ea typeface="HY울릉도M" pitchFamily="18" charset="-127"/>
              </a:rPr>
              <a:t>1~2</a:t>
            </a:r>
            <a:r>
              <a:rPr lang="ko-KR" altLang="en-US" spc="-100" dirty="0" smtClean="0">
                <a:latin typeface="HY울릉도M" pitchFamily="18" charset="-127"/>
                <a:ea typeface="HY울릉도M" pitchFamily="18" charset="-127"/>
              </a:rPr>
              <a:t>회</a:t>
            </a:r>
            <a:r>
              <a:rPr lang="en-US" altLang="ko-KR" spc="-100" dirty="0" smtClean="0">
                <a:latin typeface="HY울릉도M" pitchFamily="18" charset="-127"/>
                <a:ea typeface="HY울릉도M" pitchFamily="18" charset="-127"/>
              </a:rPr>
              <a:t>/</a:t>
            </a:r>
            <a:r>
              <a:rPr lang="ko-KR" altLang="en-US" spc="-100" dirty="0" smtClean="0">
                <a:latin typeface="HY울릉도M" pitchFamily="18" charset="-127"/>
                <a:ea typeface="HY울릉도M" pitchFamily="18" charset="-127"/>
              </a:rPr>
              <a:t>일 이상 </a:t>
            </a:r>
            <a:r>
              <a:rPr lang="en-US" altLang="ko-KR" spc="-100" dirty="0" smtClean="0">
                <a:latin typeface="HY울릉도M" pitchFamily="18" charset="-127"/>
                <a:ea typeface="HY울릉도M" pitchFamily="18" charset="-127"/>
              </a:rPr>
              <a:t>, </a:t>
            </a:r>
            <a:r>
              <a:rPr lang="ko-KR" altLang="en-US" spc="-100" dirty="0" smtClean="0">
                <a:latin typeface="HY울릉도M" pitchFamily="18" charset="-127"/>
                <a:ea typeface="HY울릉도M" pitchFamily="18" charset="-127"/>
              </a:rPr>
              <a:t>가급적 아침이슬이 마른 직후</a:t>
            </a:r>
            <a:endParaRPr lang="en-US" altLang="ko-KR" spc="-100" dirty="0" smtClean="0">
              <a:latin typeface="HY울릉도M" pitchFamily="18" charset="-127"/>
              <a:ea typeface="HY울릉도M" pitchFamily="18" charset="-127"/>
            </a:endParaRPr>
          </a:p>
          <a:p>
            <a:pPr algn="just" eaLnBrk="0" latinLnBrk="0" hangingPunct="0">
              <a:lnSpc>
                <a:spcPct val="200000"/>
              </a:lnSpc>
            </a:pPr>
            <a:r>
              <a:rPr lang="ko-KR" altLang="en-US" sz="2400" dirty="0" smtClean="0"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○ 집 초</a:t>
            </a:r>
            <a:r>
              <a:rPr lang="en-US" altLang="ko-KR" sz="2400" dirty="0" smtClean="0"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(</a:t>
            </a:r>
            <a:r>
              <a:rPr lang="ko-KR" altLang="en-US" sz="2400" dirty="0" err="1" smtClean="0"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바람골</a:t>
            </a:r>
            <a:r>
              <a:rPr lang="en-US" altLang="ko-KR" sz="2400" dirty="0" smtClean="0"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, Windrow)</a:t>
            </a:r>
            <a:endParaRPr lang="en-US" altLang="ko-KR" sz="2400" spc="-100" dirty="0" smtClean="0">
              <a:latin typeface="HY울릉도M" pitchFamily="18" charset="-127"/>
              <a:ea typeface="HY울릉도M" pitchFamily="18" charset="-127"/>
            </a:endParaRPr>
          </a:p>
          <a:p>
            <a:pPr lvl="0" algn="just" eaLnBrk="0" latinLnBrk="0" hangingPunct="0">
              <a:lnSpc>
                <a:spcPct val="150000"/>
              </a:lnSpc>
            </a:pPr>
            <a:r>
              <a:rPr lang="en-US" altLang="ko-KR" spc="-100" dirty="0" smtClean="0">
                <a:latin typeface="HY울릉도M" pitchFamily="18" charset="-127"/>
                <a:ea typeface="HY울릉도M" pitchFamily="18" charset="-127"/>
              </a:rPr>
              <a:t>    - </a:t>
            </a:r>
            <a:r>
              <a:rPr lang="ko-KR" altLang="en-US" spc="-200" dirty="0" err="1" smtClean="0">
                <a:latin typeface="HY울릉도M" pitchFamily="18" charset="-127"/>
                <a:ea typeface="HY울릉도M" pitchFamily="18" charset="-127"/>
              </a:rPr>
              <a:t>어느정도</a:t>
            </a:r>
            <a:r>
              <a:rPr lang="ko-KR" altLang="en-US" spc="-200" dirty="0" smtClean="0">
                <a:latin typeface="HY울릉도M" pitchFamily="18" charset="-127"/>
                <a:ea typeface="HY울릉도M" pitchFamily="18" charset="-127"/>
              </a:rPr>
              <a:t> 마른풀을 부풀려 통풍이 잘되도록 길게 한 줄로 엉성하게</a:t>
            </a:r>
            <a:r>
              <a:rPr lang="en-US" altLang="ko-KR" spc="-200" dirty="0" smtClean="0">
                <a:latin typeface="HY울릉도M" pitchFamily="18" charset="-127"/>
                <a:ea typeface="HY울릉도M" pitchFamily="18" charset="-127"/>
              </a:rPr>
              <a:t> </a:t>
            </a:r>
            <a:r>
              <a:rPr lang="ko-KR" altLang="en-US" spc="-200" dirty="0" smtClean="0">
                <a:latin typeface="HY울릉도M" pitchFamily="18" charset="-127"/>
                <a:ea typeface="HY울릉도M" pitchFamily="18" charset="-127"/>
              </a:rPr>
              <a:t>만드는 작업</a:t>
            </a:r>
            <a:endParaRPr lang="ko-KR" altLang="en-US" spc="-200" dirty="0"/>
          </a:p>
        </p:txBody>
      </p:sp>
      <p:pic>
        <p:nvPicPr>
          <p:cNvPr id="3" name="Picture 7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0009" y="4293096"/>
            <a:ext cx="295347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http://www1.vinrowe.com.au/wp-content/uploads/2011/05/GA300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4365104"/>
            <a:ext cx="2304256" cy="2028826"/>
          </a:xfrm>
          <a:prstGeom prst="rect">
            <a:avLst/>
          </a:prstGeom>
          <a:noFill/>
        </p:spPr>
      </p:pic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4293096"/>
            <a:ext cx="2352675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403648" y="6457890"/>
            <a:ext cx="14814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HY울릉도M" pitchFamily="18" charset="-127"/>
                <a:ea typeface="HY울릉도M" pitchFamily="18" charset="-127"/>
              </a:rPr>
              <a:t>&lt;</a:t>
            </a:r>
            <a:r>
              <a:rPr lang="ko-KR" altLang="en-US" dirty="0" smtClean="0">
                <a:latin typeface="HY울릉도M" pitchFamily="18" charset="-127"/>
                <a:ea typeface="HY울릉도M" pitchFamily="18" charset="-127"/>
              </a:rPr>
              <a:t>뒤 짚기</a:t>
            </a:r>
            <a:r>
              <a:rPr lang="en-US" altLang="ko-KR" dirty="0" smtClean="0">
                <a:latin typeface="HY울릉도M" pitchFamily="18" charset="-127"/>
                <a:ea typeface="HY울릉도M" pitchFamily="18" charset="-127"/>
              </a:rPr>
              <a:t>&gt;</a:t>
            </a:r>
            <a:endParaRPr lang="ko-KR" altLang="en-US" dirty="0"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27984" y="6457890"/>
            <a:ext cx="1140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HY울릉도M" pitchFamily="18" charset="-127"/>
                <a:ea typeface="HY울릉도M" pitchFamily="18" charset="-127"/>
              </a:rPr>
              <a:t>&lt;</a:t>
            </a:r>
            <a:r>
              <a:rPr lang="ko-KR" altLang="en-US" dirty="0" err="1" smtClean="0">
                <a:latin typeface="HY울릉도M" pitchFamily="18" charset="-127"/>
                <a:ea typeface="HY울릉도M" pitchFamily="18" charset="-127"/>
              </a:rPr>
              <a:t>테더</a:t>
            </a:r>
            <a:r>
              <a:rPr lang="en-US" altLang="ko-KR" dirty="0" smtClean="0">
                <a:latin typeface="HY울릉도M" pitchFamily="18" charset="-127"/>
                <a:ea typeface="HY울릉도M" pitchFamily="18" charset="-127"/>
              </a:rPr>
              <a:t>&gt;</a:t>
            </a:r>
            <a:endParaRPr lang="ko-KR" altLang="en-US" dirty="0"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88224" y="6457890"/>
            <a:ext cx="19944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HY울릉도M" pitchFamily="18" charset="-127"/>
                <a:ea typeface="HY울릉도M" pitchFamily="18" charset="-127"/>
              </a:rPr>
              <a:t>&lt;</a:t>
            </a:r>
            <a:r>
              <a:rPr lang="ko-KR" altLang="en-US" dirty="0" err="1" smtClean="0">
                <a:latin typeface="HY울릉도M" pitchFamily="18" charset="-127"/>
                <a:ea typeface="HY울릉도M" pitchFamily="18" charset="-127"/>
              </a:rPr>
              <a:t>바람골</a:t>
            </a:r>
            <a:r>
              <a:rPr lang="ko-KR" altLang="en-US" dirty="0" smtClean="0">
                <a:latin typeface="HY울릉도M" pitchFamily="18" charset="-127"/>
                <a:ea typeface="HY울릉도M" pitchFamily="18" charset="-127"/>
              </a:rPr>
              <a:t> 작업</a:t>
            </a:r>
            <a:r>
              <a:rPr lang="en-US" altLang="ko-KR" dirty="0" smtClean="0">
                <a:latin typeface="HY울릉도M" pitchFamily="18" charset="-127"/>
                <a:ea typeface="HY울릉도M" pitchFamily="18" charset="-127"/>
              </a:rPr>
              <a:t>&gt;</a:t>
            </a:r>
            <a:endParaRPr lang="ko-KR" altLang="en-US" dirty="0">
              <a:latin typeface="HY울릉도M" pitchFamily="18" charset="-127"/>
              <a:ea typeface="HY울릉도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5504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3"/>
          <p:cNvGrpSpPr/>
          <p:nvPr/>
        </p:nvGrpSpPr>
        <p:grpSpPr>
          <a:xfrm>
            <a:off x="506076" y="232860"/>
            <a:ext cx="6082148" cy="603852"/>
            <a:chOff x="0" y="691"/>
            <a:chExt cx="8674436" cy="60385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</p:grpSpPr>
        <p:sp>
          <p:nvSpPr>
            <p:cNvPr id="3" name="모서리가 둥근 직사각형 2"/>
            <p:cNvSpPr/>
            <p:nvPr/>
          </p:nvSpPr>
          <p:spPr>
            <a:xfrm>
              <a:off x="0" y="691"/>
              <a:ext cx="8674436" cy="603852"/>
            </a:xfrm>
            <a:prstGeom prst="roundRect">
              <a:avLst/>
            </a:prstGeom>
            <a:gradFill flip="none" rotWithShape="1">
              <a:gsLst>
                <a:gs pos="0">
                  <a:srgbClr val="4324FC">
                    <a:shade val="30000"/>
                    <a:satMod val="115000"/>
                  </a:srgbClr>
                </a:gs>
                <a:gs pos="50000">
                  <a:srgbClr val="4324FC">
                    <a:shade val="67500"/>
                    <a:satMod val="115000"/>
                  </a:srgbClr>
                </a:gs>
                <a:gs pos="100000">
                  <a:srgbClr val="4324FC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sp3d prstMaterial="dkEdge">
              <a:bevelT w="8200" h="38100"/>
            </a:sp3d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" name="모서리가 둥근 직사각형 4"/>
            <p:cNvSpPr/>
            <p:nvPr/>
          </p:nvSpPr>
          <p:spPr>
            <a:xfrm>
              <a:off x="29478" y="30169"/>
              <a:ext cx="8615480" cy="54489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lIns="121920" tIns="121920" rIns="121920" bIns="121920" spcCol="1270" anchor="ctr"/>
            <a:lstStyle/>
            <a:p>
              <a:pPr defTabSz="1422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ko-KR" altLang="en-US" sz="2800" b="1" dirty="0" smtClean="0">
                  <a:solidFill>
                    <a:srgbClr val="FFFF00"/>
                  </a:solidFill>
                  <a:latin typeface="HY견고딕" pitchFamily="18" charset="-127"/>
                  <a:ea typeface="HY견고딕" pitchFamily="18" charset="-127"/>
                </a:rPr>
                <a:t>우리나라에서 고품질 건초 조제 기술</a:t>
              </a:r>
              <a:endParaRPr lang="ko-KR" altLang="en-US" sz="2800" b="1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</p:grpSp>
      <p:sp>
        <p:nvSpPr>
          <p:cNvPr id="5" name="직사각형 4"/>
          <p:cNvSpPr/>
          <p:nvPr/>
        </p:nvSpPr>
        <p:spPr>
          <a:xfrm>
            <a:off x="467544" y="1484784"/>
            <a:ext cx="4461478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400" dirty="0" smtClean="0">
                <a:latin typeface="HY울릉도M" pitchFamily="18" charset="-127"/>
                <a:ea typeface="HY울릉도M" pitchFamily="18" charset="-127"/>
              </a:rPr>
              <a:t>○ </a:t>
            </a:r>
            <a:r>
              <a:rPr lang="ko-KR" altLang="en-US" sz="2400" dirty="0" smtClean="0">
                <a:latin typeface="HY울릉도M" pitchFamily="18" charset="-127"/>
                <a:ea typeface="HY울릉도M" pitchFamily="18" charset="-127"/>
              </a:rPr>
              <a:t>건초</a:t>
            </a:r>
            <a:r>
              <a:rPr lang="en-US" altLang="ko-KR" sz="2400" dirty="0" err="1" smtClean="0">
                <a:latin typeface="HY울릉도M" pitchFamily="18" charset="-127"/>
                <a:ea typeface="HY울릉도M" pitchFamily="18" charset="-127"/>
              </a:rPr>
              <a:t>제조</a:t>
            </a:r>
            <a:r>
              <a:rPr lang="en-US" altLang="ko-KR" sz="2400" dirty="0" smtClean="0">
                <a:latin typeface="HY울릉도M" pitchFamily="18" charset="-127"/>
                <a:ea typeface="HY울릉도M" pitchFamily="18" charset="-127"/>
              </a:rPr>
              <a:t> </a:t>
            </a:r>
            <a:r>
              <a:rPr lang="en-US" altLang="ko-KR" sz="2400" dirty="0" err="1" smtClean="0">
                <a:latin typeface="HY울릉도M" pitchFamily="18" charset="-127"/>
                <a:ea typeface="HY울릉도M" pitchFamily="18" charset="-127"/>
              </a:rPr>
              <a:t>시기</a:t>
            </a:r>
            <a:endParaRPr lang="en-US" altLang="ko-KR" sz="2400" dirty="0" smtClean="0">
              <a:latin typeface="HY울릉도M" pitchFamily="18" charset="-127"/>
              <a:ea typeface="HY울릉도M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2400" dirty="0" smtClean="0">
                <a:latin typeface="HY울릉도M" pitchFamily="18" charset="-127"/>
                <a:ea typeface="HY울릉도M" pitchFamily="18" charset="-127"/>
              </a:rPr>
              <a:t>   - 5월</a:t>
            </a:r>
            <a:r>
              <a:rPr lang="en-US" altLang="ko-KR" sz="2400" dirty="0" smtClean="0">
                <a:latin typeface="맑은 고딕" pitchFamily="50" charset="-127"/>
                <a:ea typeface="맑은 고딕" pitchFamily="50" charset="-127"/>
              </a:rPr>
              <a:t>～</a:t>
            </a:r>
            <a:r>
              <a:rPr lang="en-US" altLang="ko-KR" sz="2400" dirty="0" smtClean="0">
                <a:latin typeface="HY울릉도M" pitchFamily="18" charset="-127"/>
                <a:ea typeface="HY울릉도M" pitchFamily="18" charset="-127"/>
              </a:rPr>
              <a:t>6월 </a:t>
            </a:r>
            <a:r>
              <a:rPr lang="en-US" altLang="ko-KR" sz="2400" dirty="0" err="1" smtClean="0">
                <a:latin typeface="HY울릉도M" pitchFamily="18" charset="-127"/>
                <a:ea typeface="HY울릉도M" pitchFamily="18" charset="-127"/>
              </a:rPr>
              <a:t>중순</a:t>
            </a:r>
            <a:r>
              <a:rPr lang="en-US" altLang="ko-KR" sz="2400" dirty="0" smtClean="0">
                <a:latin typeface="HY울릉도M" pitchFamily="18" charset="-127"/>
                <a:ea typeface="HY울릉도M" pitchFamily="18" charset="-127"/>
              </a:rPr>
              <a:t>(</a:t>
            </a:r>
            <a:r>
              <a:rPr lang="ko-KR" altLang="en-US" sz="2400" dirty="0" smtClean="0">
                <a:latin typeface="HY울릉도M" pitchFamily="18" charset="-127"/>
                <a:ea typeface="HY울릉도M" pitchFamily="18" charset="-127"/>
              </a:rPr>
              <a:t>장마 전</a:t>
            </a:r>
            <a:r>
              <a:rPr lang="en-US" altLang="ko-KR" sz="2400" dirty="0" smtClean="0">
                <a:latin typeface="HY울릉도M" pitchFamily="18" charset="-127"/>
                <a:ea typeface="HY울릉도M" pitchFamily="18" charset="-127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sz="2400" dirty="0" smtClean="0">
                <a:latin typeface="HY울릉도M" pitchFamily="18" charset="-127"/>
                <a:ea typeface="HY울릉도M" pitchFamily="18" charset="-127"/>
              </a:rPr>
              <a:t>   - </a:t>
            </a:r>
            <a:r>
              <a:rPr lang="ko-KR" altLang="en-US" sz="2400" dirty="0" smtClean="0">
                <a:solidFill>
                  <a:srgbClr val="FF0000"/>
                </a:solidFill>
                <a:latin typeface="HY울릉도M" pitchFamily="18" charset="-127"/>
                <a:ea typeface="HY울릉도M" pitchFamily="18" charset="-127"/>
              </a:rPr>
              <a:t>건초 조제 소요일 </a:t>
            </a:r>
            <a:r>
              <a:rPr lang="en-US" altLang="ko-KR" sz="2400" dirty="0" smtClean="0">
                <a:solidFill>
                  <a:srgbClr val="FF0000"/>
                </a:solidFill>
                <a:latin typeface="HY울릉도M" pitchFamily="18" charset="-127"/>
                <a:ea typeface="HY울릉도M" pitchFamily="18" charset="-127"/>
              </a:rPr>
              <a:t>: 3~4</a:t>
            </a:r>
            <a:r>
              <a:rPr lang="ko-KR" altLang="en-US" sz="2400" dirty="0" smtClean="0">
                <a:solidFill>
                  <a:srgbClr val="FF0000"/>
                </a:solidFill>
                <a:latin typeface="HY울릉도M" pitchFamily="18" charset="-127"/>
                <a:ea typeface="HY울릉도M" pitchFamily="18" charset="-127"/>
              </a:rPr>
              <a:t>일</a:t>
            </a:r>
            <a:endParaRPr lang="en-US" altLang="ko-KR" sz="2400" dirty="0" smtClean="0">
              <a:solidFill>
                <a:srgbClr val="FF0000"/>
              </a:solidFill>
              <a:latin typeface="HY울릉도M" pitchFamily="18" charset="-127"/>
              <a:ea typeface="HY울릉도M" pitchFamily="18" charset="-127"/>
            </a:endParaRPr>
          </a:p>
          <a:p>
            <a:pPr>
              <a:lnSpc>
                <a:spcPct val="150000"/>
              </a:lnSpc>
            </a:pPr>
            <a:endParaRPr lang="en-US" altLang="ko-KR" sz="2400" dirty="0"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488322" y="3358733"/>
            <a:ext cx="59298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400" dirty="0" smtClean="0">
                <a:latin typeface="HY울릉도M" pitchFamily="18" charset="-127"/>
                <a:ea typeface="HY울릉도M" pitchFamily="18" charset="-127"/>
              </a:rPr>
              <a:t>○ </a:t>
            </a:r>
            <a:r>
              <a:rPr lang="ko-KR" altLang="en-US" sz="2400" dirty="0" smtClean="0">
                <a:latin typeface="HY울릉도M" pitchFamily="18" charset="-127"/>
                <a:ea typeface="HY울릉도M" pitchFamily="18" charset="-127"/>
              </a:rPr>
              <a:t>우리나라에서 건초</a:t>
            </a:r>
            <a:r>
              <a:rPr lang="en-US" altLang="ko-KR" sz="2400" dirty="0" err="1" smtClean="0">
                <a:latin typeface="HY울릉도M" pitchFamily="18" charset="-127"/>
                <a:ea typeface="HY울릉도M" pitchFamily="18" charset="-127"/>
              </a:rPr>
              <a:t>제조</a:t>
            </a:r>
            <a:r>
              <a:rPr lang="en-US" altLang="ko-KR" sz="2400" dirty="0" smtClean="0">
                <a:latin typeface="HY울릉도M" pitchFamily="18" charset="-127"/>
                <a:ea typeface="HY울릉도M" pitchFamily="18" charset="-127"/>
              </a:rPr>
              <a:t> </a:t>
            </a:r>
            <a:r>
              <a:rPr lang="ko-KR" altLang="en-US" sz="2400" dirty="0" smtClean="0">
                <a:latin typeface="HY울릉도M" pitchFamily="18" charset="-127"/>
                <a:ea typeface="HY울릉도M" pitchFamily="18" charset="-127"/>
              </a:rPr>
              <a:t>가능 기간 산정</a:t>
            </a:r>
            <a:endParaRPr lang="en-US" altLang="ko-KR" sz="2400" dirty="0" smtClean="0"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7" name="TextBox 76"/>
          <p:cNvSpPr txBox="1">
            <a:spLocks noChangeArrowheads="1"/>
          </p:cNvSpPr>
          <p:nvPr/>
        </p:nvSpPr>
        <p:spPr bwMode="auto">
          <a:xfrm>
            <a:off x="467544" y="4077072"/>
            <a:ext cx="418415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dirty="0">
                <a:latin typeface="HY울릉도M" pitchFamily="18" charset="-127"/>
                <a:ea typeface="HY울릉도M" pitchFamily="18" charset="-127"/>
              </a:rPr>
              <a:t>*</a:t>
            </a:r>
            <a:r>
              <a:rPr lang="ko-KR" altLang="en-US" dirty="0">
                <a:latin typeface="HY울릉도M" pitchFamily="18" charset="-127"/>
                <a:ea typeface="HY울릉도M" pitchFamily="18" charset="-127"/>
              </a:rPr>
              <a:t> </a:t>
            </a:r>
            <a:r>
              <a:rPr lang="en-US" altLang="ko-KR" dirty="0">
                <a:latin typeface="HY울릉도M" pitchFamily="18" charset="-127"/>
                <a:ea typeface="HY울릉도M" pitchFamily="18" charset="-127"/>
              </a:rPr>
              <a:t>4</a:t>
            </a:r>
            <a:r>
              <a:rPr lang="ko-KR" altLang="en-US" dirty="0">
                <a:latin typeface="HY울릉도M" pitchFamily="18" charset="-127"/>
                <a:ea typeface="HY울릉도M" pitchFamily="18" charset="-127"/>
              </a:rPr>
              <a:t>일간 비가 오지 않은 기간</a:t>
            </a:r>
            <a:r>
              <a:rPr lang="en-US" altLang="ko-KR" dirty="0">
                <a:latin typeface="HY울릉도M" pitchFamily="18" charset="-127"/>
                <a:ea typeface="HY울릉도M" pitchFamily="18" charset="-127"/>
              </a:rPr>
              <a:t>(</a:t>
            </a:r>
            <a:r>
              <a:rPr lang="ko-KR" altLang="en-US" dirty="0">
                <a:latin typeface="HY울릉도M" pitchFamily="18" charset="-127"/>
                <a:ea typeface="HY울릉도M" pitchFamily="18" charset="-127"/>
              </a:rPr>
              <a:t>횟수</a:t>
            </a:r>
            <a:r>
              <a:rPr lang="en-US" altLang="ko-KR" dirty="0">
                <a:latin typeface="HY울릉도M" pitchFamily="18" charset="-127"/>
                <a:ea typeface="HY울릉도M" pitchFamily="18" charset="-127"/>
              </a:rPr>
              <a:t>)</a:t>
            </a:r>
            <a:endParaRPr lang="ko-KR" altLang="en-US" dirty="0">
              <a:latin typeface="HY울릉도M" pitchFamily="18" charset="-127"/>
              <a:ea typeface="HY울릉도M" pitchFamily="18" charset="-127"/>
            </a:endParaRPr>
          </a:p>
        </p:txBody>
      </p:sp>
      <p:graphicFrame>
        <p:nvGraphicFramePr>
          <p:cNvPr id="8" name="표 7"/>
          <p:cNvGraphicFramePr>
            <a:graphicFrameLocks noGrp="1"/>
          </p:cNvGraphicFramePr>
          <p:nvPr/>
        </p:nvGraphicFramePr>
        <p:xfrm>
          <a:off x="683568" y="4581128"/>
          <a:ext cx="3754940" cy="208823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82350"/>
                <a:gridCol w="957530"/>
                <a:gridCol w="957530"/>
                <a:gridCol w="957530"/>
              </a:tblGrid>
              <a:tr h="522058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2000" b="0" dirty="0" smtClean="0">
                          <a:latin typeface="HY울릉도M" pitchFamily="18" charset="-127"/>
                          <a:ea typeface="HY울릉도M" pitchFamily="18" charset="-127"/>
                        </a:rPr>
                        <a:t>연도</a:t>
                      </a:r>
                      <a:endParaRPr lang="ko-KR" altLang="en-US" sz="2000" b="0" dirty="0"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b="0" dirty="0" smtClean="0">
                          <a:latin typeface="HY울릉도M" pitchFamily="18" charset="-127"/>
                          <a:ea typeface="HY울릉도M" pitchFamily="18" charset="-127"/>
                        </a:rPr>
                        <a:t>‘10</a:t>
                      </a:r>
                      <a:endParaRPr lang="ko-KR" altLang="en-US" sz="2000" b="0" dirty="0"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b="0" dirty="0" smtClean="0">
                          <a:latin typeface="HY울릉도M" pitchFamily="18" charset="-127"/>
                          <a:ea typeface="HY울릉도M" pitchFamily="18" charset="-127"/>
                        </a:rPr>
                        <a:t>‘11</a:t>
                      </a:r>
                      <a:endParaRPr lang="ko-KR" altLang="en-US" sz="2000" b="0" dirty="0"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b="0" dirty="0" smtClean="0">
                          <a:latin typeface="HY울릉도M" pitchFamily="18" charset="-127"/>
                          <a:ea typeface="HY울릉도M" pitchFamily="18" charset="-127"/>
                        </a:rPr>
                        <a:t>‘12</a:t>
                      </a:r>
                      <a:endParaRPr lang="ko-KR" altLang="en-US" sz="2000" b="0" dirty="0"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anchor="ctr" anchorCtr="1"/>
                </a:tc>
              </a:tr>
              <a:tr h="522058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b="0" dirty="0" smtClean="0">
                          <a:latin typeface="HY울릉도M" pitchFamily="18" charset="-127"/>
                          <a:ea typeface="HY울릉도M" pitchFamily="18" charset="-127"/>
                        </a:rPr>
                        <a:t>5</a:t>
                      </a:r>
                      <a:r>
                        <a:rPr lang="ko-KR" altLang="en-US" sz="2000" b="0" dirty="0" smtClean="0">
                          <a:latin typeface="HY울릉도M" pitchFamily="18" charset="-127"/>
                          <a:ea typeface="HY울릉도M" pitchFamily="18" charset="-127"/>
                        </a:rPr>
                        <a:t>월</a:t>
                      </a:r>
                      <a:endParaRPr lang="ko-KR" altLang="en-US" sz="2000" b="0" dirty="0"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b="0" dirty="0" smtClean="0">
                          <a:latin typeface="HY울릉도M" pitchFamily="18" charset="-127"/>
                          <a:ea typeface="HY울릉도M" pitchFamily="18" charset="-127"/>
                        </a:rPr>
                        <a:t>4</a:t>
                      </a:r>
                      <a:endParaRPr lang="ko-KR" altLang="en-US" sz="2000" b="0" dirty="0"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b="0" dirty="0" smtClean="0">
                          <a:latin typeface="HY울릉도M" pitchFamily="18" charset="-127"/>
                          <a:ea typeface="HY울릉도M" pitchFamily="18" charset="-127"/>
                        </a:rPr>
                        <a:t>2</a:t>
                      </a:r>
                      <a:endParaRPr lang="ko-KR" altLang="en-US" sz="2000" b="0" dirty="0"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b="0" dirty="0" smtClean="0">
                          <a:latin typeface="HY울릉도M" pitchFamily="18" charset="-127"/>
                          <a:ea typeface="HY울릉도M" pitchFamily="18" charset="-127"/>
                        </a:rPr>
                        <a:t>4</a:t>
                      </a:r>
                      <a:endParaRPr lang="ko-KR" altLang="en-US" sz="2000" b="0" dirty="0"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anchor="ctr" anchorCtr="1"/>
                </a:tc>
              </a:tr>
              <a:tr h="522058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b="0" dirty="0" smtClean="0">
                          <a:latin typeface="HY울릉도M" pitchFamily="18" charset="-127"/>
                          <a:ea typeface="HY울릉도M" pitchFamily="18" charset="-127"/>
                        </a:rPr>
                        <a:t>6</a:t>
                      </a:r>
                      <a:r>
                        <a:rPr lang="ko-KR" altLang="en-US" sz="2000" b="0" dirty="0" smtClean="0">
                          <a:latin typeface="HY울릉도M" pitchFamily="18" charset="-127"/>
                          <a:ea typeface="HY울릉도M" pitchFamily="18" charset="-127"/>
                        </a:rPr>
                        <a:t>월</a:t>
                      </a:r>
                      <a:endParaRPr lang="ko-KR" altLang="en-US" sz="2000" b="0" dirty="0"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b="0" dirty="0" smtClean="0">
                          <a:latin typeface="HY울릉도M" pitchFamily="18" charset="-127"/>
                          <a:ea typeface="HY울릉도M" pitchFamily="18" charset="-127"/>
                        </a:rPr>
                        <a:t>5</a:t>
                      </a:r>
                      <a:endParaRPr lang="ko-KR" altLang="en-US" sz="2000" b="0" dirty="0"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b="0" dirty="0" smtClean="0">
                          <a:latin typeface="HY울릉도M" pitchFamily="18" charset="-127"/>
                          <a:ea typeface="HY울릉도M" pitchFamily="18" charset="-127"/>
                        </a:rPr>
                        <a:t>4</a:t>
                      </a:r>
                      <a:endParaRPr lang="ko-KR" altLang="en-US" sz="2000" b="0" dirty="0"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b="0" dirty="0" smtClean="0">
                          <a:latin typeface="HY울릉도M" pitchFamily="18" charset="-127"/>
                          <a:ea typeface="HY울릉도M" pitchFamily="18" charset="-127"/>
                        </a:rPr>
                        <a:t>4</a:t>
                      </a:r>
                      <a:endParaRPr lang="ko-KR" altLang="en-US" sz="2000" b="0" dirty="0"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anchor="ctr" anchorCtr="1"/>
                </a:tc>
              </a:tr>
              <a:tr h="522058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2000" b="0" dirty="0" smtClean="0">
                          <a:latin typeface="HY울릉도M" pitchFamily="18" charset="-127"/>
                          <a:ea typeface="HY울릉도M" pitchFamily="18" charset="-127"/>
                        </a:rPr>
                        <a:t>평균</a:t>
                      </a:r>
                      <a:endParaRPr lang="ko-KR" altLang="en-US" sz="2000" b="0" dirty="0"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b="0" dirty="0" smtClean="0">
                          <a:latin typeface="HY울릉도M" pitchFamily="18" charset="-127"/>
                          <a:ea typeface="HY울릉도M" pitchFamily="18" charset="-127"/>
                        </a:rPr>
                        <a:t>4.5</a:t>
                      </a:r>
                      <a:endParaRPr lang="ko-KR" altLang="en-US" sz="2000" b="0" dirty="0"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b="0" dirty="0" smtClean="0">
                          <a:latin typeface="HY울릉도M" pitchFamily="18" charset="-127"/>
                          <a:ea typeface="HY울릉도M" pitchFamily="18" charset="-127"/>
                        </a:rPr>
                        <a:t>4</a:t>
                      </a:r>
                      <a:endParaRPr lang="ko-KR" altLang="en-US" sz="2000" b="0" dirty="0"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b="0" dirty="0" smtClean="0">
                          <a:latin typeface="HY울릉도M" pitchFamily="18" charset="-127"/>
                          <a:ea typeface="HY울릉도M" pitchFamily="18" charset="-127"/>
                        </a:rPr>
                        <a:t>4</a:t>
                      </a:r>
                      <a:endParaRPr lang="ko-KR" altLang="en-US" sz="2000" b="0" dirty="0"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anchor="ctr" anchorCtr="1"/>
                </a:tc>
              </a:tr>
            </a:tbl>
          </a:graphicData>
        </a:graphic>
      </p:graphicFrame>
      <p:graphicFrame>
        <p:nvGraphicFramePr>
          <p:cNvPr id="9" name="표 8"/>
          <p:cNvGraphicFramePr>
            <a:graphicFrameLocks noGrp="1"/>
          </p:cNvGraphicFramePr>
          <p:nvPr/>
        </p:nvGraphicFramePr>
        <p:xfrm>
          <a:off x="4860032" y="4581128"/>
          <a:ext cx="3876162" cy="208823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910305"/>
                <a:gridCol w="988619"/>
                <a:gridCol w="988619"/>
                <a:gridCol w="988619"/>
              </a:tblGrid>
              <a:tr h="54006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2000" b="0" dirty="0" smtClean="0">
                          <a:latin typeface="HY울릉도M" pitchFamily="18" charset="-127"/>
                          <a:ea typeface="HY울릉도M" pitchFamily="18" charset="-127"/>
                        </a:rPr>
                        <a:t>연도</a:t>
                      </a:r>
                      <a:endParaRPr lang="ko-KR" altLang="en-US" sz="2000" b="0" dirty="0"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b="0" dirty="0" smtClean="0">
                          <a:latin typeface="HY울릉도M" pitchFamily="18" charset="-127"/>
                          <a:ea typeface="HY울릉도M" pitchFamily="18" charset="-127"/>
                        </a:rPr>
                        <a:t>‘10</a:t>
                      </a:r>
                      <a:endParaRPr lang="ko-KR" altLang="en-US" sz="2000" b="0" dirty="0"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b="0" dirty="0" smtClean="0">
                          <a:latin typeface="HY울릉도M" pitchFamily="18" charset="-127"/>
                          <a:ea typeface="HY울릉도M" pitchFamily="18" charset="-127"/>
                        </a:rPr>
                        <a:t>‘11</a:t>
                      </a:r>
                      <a:endParaRPr lang="ko-KR" altLang="en-US" sz="2000" b="0" dirty="0"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b="0" dirty="0" smtClean="0">
                          <a:latin typeface="HY울릉도M" pitchFamily="18" charset="-127"/>
                          <a:ea typeface="HY울릉도M" pitchFamily="18" charset="-127"/>
                        </a:rPr>
                        <a:t>‘12</a:t>
                      </a:r>
                      <a:endParaRPr lang="ko-KR" altLang="en-US" sz="2000" b="0" dirty="0"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anchor="ctr" anchorCtr="1"/>
                </a:tc>
              </a:tr>
              <a:tr h="54006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b="0" dirty="0" smtClean="0">
                          <a:latin typeface="HY울릉도M" pitchFamily="18" charset="-127"/>
                          <a:ea typeface="HY울릉도M" pitchFamily="18" charset="-127"/>
                        </a:rPr>
                        <a:t>5</a:t>
                      </a:r>
                      <a:r>
                        <a:rPr lang="ko-KR" altLang="en-US" sz="2000" b="0" dirty="0" smtClean="0">
                          <a:latin typeface="HY울릉도M" pitchFamily="18" charset="-127"/>
                          <a:ea typeface="HY울릉도M" pitchFamily="18" charset="-127"/>
                        </a:rPr>
                        <a:t>월</a:t>
                      </a:r>
                      <a:endParaRPr lang="ko-KR" altLang="en-US" sz="2000" b="0" dirty="0"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b="0" dirty="0" smtClean="0">
                          <a:latin typeface="HY울릉도M" pitchFamily="18" charset="-127"/>
                          <a:ea typeface="HY울릉도M" pitchFamily="18" charset="-127"/>
                        </a:rPr>
                        <a:t>3</a:t>
                      </a:r>
                      <a:endParaRPr lang="ko-KR" altLang="en-US" sz="2000" b="0" dirty="0"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b="0" dirty="0" smtClean="0">
                          <a:latin typeface="HY울릉도M" pitchFamily="18" charset="-127"/>
                          <a:ea typeface="HY울릉도M" pitchFamily="18" charset="-127"/>
                        </a:rPr>
                        <a:t>1</a:t>
                      </a:r>
                      <a:endParaRPr lang="ko-KR" altLang="en-US" sz="2000" b="0" dirty="0"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b="0" dirty="0" smtClean="0">
                          <a:latin typeface="HY울릉도M" pitchFamily="18" charset="-127"/>
                          <a:ea typeface="HY울릉도M" pitchFamily="18" charset="-127"/>
                        </a:rPr>
                        <a:t>3</a:t>
                      </a:r>
                      <a:endParaRPr lang="ko-KR" altLang="en-US" sz="2000" b="0" dirty="0"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anchor="ctr" anchorCtr="1"/>
                </a:tc>
              </a:tr>
              <a:tr h="54006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b="0" dirty="0" smtClean="0">
                          <a:latin typeface="HY울릉도M" pitchFamily="18" charset="-127"/>
                          <a:ea typeface="HY울릉도M" pitchFamily="18" charset="-127"/>
                        </a:rPr>
                        <a:t>6</a:t>
                      </a:r>
                      <a:r>
                        <a:rPr lang="ko-KR" altLang="en-US" sz="2000" b="0" dirty="0" smtClean="0">
                          <a:latin typeface="HY울릉도M" pitchFamily="18" charset="-127"/>
                          <a:ea typeface="HY울릉도M" pitchFamily="18" charset="-127"/>
                        </a:rPr>
                        <a:t>월</a:t>
                      </a:r>
                      <a:endParaRPr lang="ko-KR" altLang="en-US" sz="2000" b="0" dirty="0"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b="0" dirty="0" smtClean="0">
                          <a:latin typeface="HY울릉도M" pitchFamily="18" charset="-127"/>
                          <a:ea typeface="HY울릉도M" pitchFamily="18" charset="-127"/>
                        </a:rPr>
                        <a:t>4</a:t>
                      </a:r>
                      <a:endParaRPr lang="ko-KR" altLang="en-US" sz="2000" b="0" dirty="0"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b="0" dirty="0" smtClean="0">
                          <a:latin typeface="HY울릉도M" pitchFamily="18" charset="-127"/>
                          <a:ea typeface="HY울릉도M" pitchFamily="18" charset="-127"/>
                        </a:rPr>
                        <a:t>2</a:t>
                      </a:r>
                      <a:endParaRPr lang="ko-KR" altLang="en-US" sz="2000" b="0" dirty="0"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b="0" dirty="0" smtClean="0">
                          <a:latin typeface="HY울릉도M" pitchFamily="18" charset="-127"/>
                          <a:ea typeface="HY울릉도M" pitchFamily="18" charset="-127"/>
                        </a:rPr>
                        <a:t>2</a:t>
                      </a:r>
                      <a:endParaRPr lang="ko-KR" altLang="en-US" sz="2000" b="0" dirty="0"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anchor="ctr" anchorCtr="1"/>
                </a:tc>
              </a:tr>
              <a:tr h="468052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2000" b="0" dirty="0" smtClean="0">
                          <a:latin typeface="HY울릉도M" pitchFamily="18" charset="-127"/>
                          <a:ea typeface="HY울릉도M" pitchFamily="18" charset="-127"/>
                        </a:rPr>
                        <a:t>평균</a:t>
                      </a:r>
                      <a:endParaRPr lang="ko-KR" altLang="en-US" sz="2000" b="0" dirty="0"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b="0" dirty="0" smtClean="0">
                          <a:latin typeface="HY울릉도M" pitchFamily="18" charset="-127"/>
                          <a:ea typeface="HY울릉도M" pitchFamily="18" charset="-127"/>
                        </a:rPr>
                        <a:t>3.5</a:t>
                      </a:r>
                      <a:endParaRPr lang="ko-KR" altLang="en-US" sz="2000" b="0" dirty="0"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b="0" dirty="0" smtClean="0">
                          <a:latin typeface="HY울릉도M" pitchFamily="18" charset="-127"/>
                          <a:ea typeface="HY울릉도M" pitchFamily="18" charset="-127"/>
                        </a:rPr>
                        <a:t>1.5</a:t>
                      </a:r>
                      <a:endParaRPr lang="ko-KR" altLang="en-US" sz="2000" b="0" dirty="0"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b="0" dirty="0" smtClean="0">
                          <a:latin typeface="HY울릉도M" pitchFamily="18" charset="-127"/>
                          <a:ea typeface="HY울릉도M" pitchFamily="18" charset="-127"/>
                        </a:rPr>
                        <a:t>2.5</a:t>
                      </a:r>
                      <a:endParaRPr lang="ko-KR" altLang="en-US" sz="2000" b="0" dirty="0"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anchor="ctr" anchorCtr="1"/>
                </a:tc>
              </a:tr>
            </a:tbl>
          </a:graphicData>
        </a:graphic>
      </p:graphicFrame>
      <p:sp>
        <p:nvSpPr>
          <p:cNvPr id="10" name="TextBox 84"/>
          <p:cNvSpPr txBox="1">
            <a:spLocks noChangeArrowheads="1"/>
          </p:cNvSpPr>
          <p:nvPr/>
        </p:nvSpPr>
        <p:spPr bwMode="auto">
          <a:xfrm>
            <a:off x="4644008" y="4077072"/>
            <a:ext cx="418415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dirty="0">
                <a:latin typeface="HY울릉도M" pitchFamily="18" charset="-127"/>
                <a:ea typeface="HY울릉도M" pitchFamily="18" charset="-127"/>
              </a:rPr>
              <a:t>*</a:t>
            </a:r>
            <a:r>
              <a:rPr lang="ko-KR" altLang="en-US" dirty="0">
                <a:latin typeface="HY울릉도M" pitchFamily="18" charset="-127"/>
                <a:ea typeface="HY울릉도M" pitchFamily="18" charset="-127"/>
              </a:rPr>
              <a:t> </a:t>
            </a:r>
            <a:r>
              <a:rPr lang="en-US" altLang="ko-KR" dirty="0">
                <a:latin typeface="HY울릉도M" pitchFamily="18" charset="-127"/>
                <a:ea typeface="HY울릉도M" pitchFamily="18" charset="-127"/>
              </a:rPr>
              <a:t>5</a:t>
            </a:r>
            <a:r>
              <a:rPr lang="ko-KR" altLang="en-US" dirty="0">
                <a:latin typeface="HY울릉도M" pitchFamily="18" charset="-127"/>
                <a:ea typeface="HY울릉도M" pitchFamily="18" charset="-127"/>
              </a:rPr>
              <a:t>일간 비가 오지 않은 기간</a:t>
            </a:r>
            <a:r>
              <a:rPr lang="en-US" altLang="ko-KR" dirty="0">
                <a:latin typeface="HY울릉도M" pitchFamily="18" charset="-127"/>
                <a:ea typeface="HY울릉도M" pitchFamily="18" charset="-127"/>
              </a:rPr>
              <a:t>(</a:t>
            </a:r>
            <a:r>
              <a:rPr lang="ko-KR" altLang="en-US" dirty="0">
                <a:latin typeface="HY울릉도M" pitchFamily="18" charset="-127"/>
                <a:ea typeface="HY울릉도M" pitchFamily="18" charset="-127"/>
              </a:rPr>
              <a:t>횟수</a:t>
            </a:r>
            <a:r>
              <a:rPr lang="en-US" altLang="ko-KR" dirty="0">
                <a:latin typeface="HY울릉도M" pitchFamily="18" charset="-127"/>
                <a:ea typeface="HY울릉도M" pitchFamily="18" charset="-127"/>
              </a:rPr>
              <a:t>)</a:t>
            </a:r>
            <a:endParaRPr lang="ko-KR" altLang="en-US" dirty="0">
              <a:latin typeface="HY울릉도M" pitchFamily="18" charset="-127"/>
              <a:ea typeface="HY울릉도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9019261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75492"/>
            <a:ext cx="2952328" cy="2284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1475492"/>
            <a:ext cx="2592288" cy="2304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1475492"/>
            <a:ext cx="2600326" cy="230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221088"/>
            <a:ext cx="2952328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1880" y="4221088"/>
            <a:ext cx="2592288" cy="2289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28184" y="4221088"/>
            <a:ext cx="2736304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115616" y="3779748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latin typeface="맑은 고딕" pitchFamily="50" charset="-127"/>
                <a:ea typeface="맑은 고딕" pitchFamily="50" charset="-127"/>
              </a:rPr>
              <a:t>&lt;</a:t>
            </a:r>
            <a:r>
              <a:rPr lang="ko-KR" altLang="en-US" b="1" dirty="0" err="1" smtClean="0">
                <a:latin typeface="맑은 고딕" pitchFamily="50" charset="-127"/>
                <a:ea typeface="맑은 고딕" pitchFamily="50" charset="-127"/>
              </a:rPr>
              <a:t>예취</a:t>
            </a:r>
            <a:r>
              <a:rPr lang="en-US" altLang="ko-KR" b="1" dirty="0" smtClean="0">
                <a:latin typeface="맑은 고딕" pitchFamily="50" charset="-127"/>
                <a:ea typeface="맑은 고딕" pitchFamily="50" charset="-127"/>
              </a:rPr>
              <a:t>&gt;</a:t>
            </a:r>
            <a:endParaRPr lang="ko-KR" altLang="en-US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79912" y="3779748"/>
            <a:ext cx="2343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latin typeface="맑은 고딕" pitchFamily="50" charset="-127"/>
                <a:ea typeface="맑은 고딕" pitchFamily="50" charset="-127"/>
              </a:rPr>
              <a:t>&lt;</a:t>
            </a:r>
            <a:r>
              <a:rPr lang="ko-KR" altLang="en-US" b="1" dirty="0" smtClean="0">
                <a:latin typeface="맑은 고딕" pitchFamily="50" charset="-127"/>
                <a:ea typeface="맑은 고딕" pitchFamily="50" charset="-127"/>
              </a:rPr>
              <a:t>강우 </a:t>
            </a:r>
            <a:r>
              <a:rPr lang="en-US" altLang="ko-KR" b="1" dirty="0" smtClean="0">
                <a:latin typeface="맑은 고딕" pitchFamily="50" charset="-127"/>
                <a:ea typeface="맑은 고딕" pitchFamily="50" charset="-127"/>
              </a:rPr>
              <a:t>2</a:t>
            </a:r>
            <a:r>
              <a:rPr lang="ko-KR" altLang="en-US" b="1" dirty="0" smtClean="0">
                <a:latin typeface="맑은 고딕" pitchFamily="50" charset="-127"/>
                <a:ea typeface="맑은 고딕" pitchFamily="50" charset="-127"/>
              </a:rPr>
              <a:t>일</a:t>
            </a:r>
            <a:r>
              <a:rPr lang="en-US" altLang="ko-KR" b="1" dirty="0" smtClean="0"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b="1" dirty="0" smtClean="0">
                <a:latin typeface="맑은 고딕" pitchFamily="50" charset="-127"/>
                <a:ea typeface="맑은 고딕" pitchFamily="50" charset="-127"/>
              </a:rPr>
              <a:t>반전 </a:t>
            </a:r>
            <a:r>
              <a:rPr lang="en-US" altLang="ko-KR" b="1" dirty="0" smtClean="0">
                <a:latin typeface="맑은 고딕" pitchFamily="50" charset="-127"/>
                <a:ea typeface="맑은 고딕" pitchFamily="50" charset="-127"/>
              </a:rPr>
              <a:t>X &gt;</a:t>
            </a:r>
            <a:endParaRPr lang="ko-KR" altLang="en-US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17711" y="6506760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latin typeface="맑은 고딕" pitchFamily="50" charset="-127"/>
                <a:ea typeface="맑은 고딕" pitchFamily="50" charset="-127"/>
              </a:rPr>
              <a:t>&lt;</a:t>
            </a:r>
            <a:r>
              <a:rPr lang="ko-KR" altLang="en-US" b="1" dirty="0" smtClean="0">
                <a:latin typeface="맑은 고딕" pitchFamily="50" charset="-127"/>
                <a:ea typeface="맑은 고딕" pitchFamily="50" charset="-127"/>
              </a:rPr>
              <a:t>반전</a:t>
            </a:r>
            <a:r>
              <a:rPr lang="en-US" altLang="ko-KR" b="1" dirty="0" smtClean="0">
                <a:latin typeface="맑은 고딕" pitchFamily="50" charset="-127"/>
                <a:ea typeface="맑은 고딕" pitchFamily="50" charset="-127"/>
              </a:rPr>
              <a:t>&gt;</a:t>
            </a:r>
            <a:endParaRPr lang="ko-KR" altLang="en-US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50359" y="6516052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latin typeface="맑은 고딕" pitchFamily="50" charset="-127"/>
                <a:ea typeface="맑은 고딕" pitchFamily="50" charset="-127"/>
              </a:rPr>
              <a:t>&lt;</a:t>
            </a:r>
            <a:r>
              <a:rPr lang="ko-KR" altLang="en-US" b="1" dirty="0" smtClean="0">
                <a:latin typeface="맑은 고딕" pitchFamily="50" charset="-127"/>
                <a:ea typeface="맑은 고딕" pitchFamily="50" charset="-127"/>
              </a:rPr>
              <a:t>건조</a:t>
            </a:r>
            <a:r>
              <a:rPr lang="en-US" altLang="ko-KR" b="1" dirty="0" smtClean="0">
                <a:latin typeface="맑은 고딕" pitchFamily="50" charset="-127"/>
                <a:ea typeface="맑은 고딕" pitchFamily="50" charset="-127"/>
              </a:rPr>
              <a:t>&gt;</a:t>
            </a:r>
            <a:endParaRPr lang="ko-KR" altLang="en-US" b="1" dirty="0"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12" name="그룹 3"/>
          <p:cNvGrpSpPr/>
          <p:nvPr/>
        </p:nvGrpSpPr>
        <p:grpSpPr>
          <a:xfrm>
            <a:off x="506076" y="232860"/>
            <a:ext cx="5722108" cy="603852"/>
            <a:chOff x="0" y="691"/>
            <a:chExt cx="8674436" cy="60385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</p:grpSpPr>
        <p:sp>
          <p:nvSpPr>
            <p:cNvPr id="13" name="모서리가 둥근 직사각형 12"/>
            <p:cNvSpPr/>
            <p:nvPr/>
          </p:nvSpPr>
          <p:spPr>
            <a:xfrm>
              <a:off x="0" y="691"/>
              <a:ext cx="8674436" cy="603852"/>
            </a:xfrm>
            <a:prstGeom prst="roundRect">
              <a:avLst/>
            </a:prstGeom>
            <a:gradFill flip="none" rotWithShape="1">
              <a:gsLst>
                <a:gs pos="0">
                  <a:srgbClr val="4324FC">
                    <a:shade val="30000"/>
                    <a:satMod val="115000"/>
                  </a:srgbClr>
                </a:gs>
                <a:gs pos="50000">
                  <a:srgbClr val="4324FC">
                    <a:shade val="67500"/>
                    <a:satMod val="115000"/>
                  </a:srgbClr>
                </a:gs>
                <a:gs pos="100000">
                  <a:srgbClr val="4324FC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sp3d prstMaterial="dkEdge">
              <a:bevelT w="8200" h="38100"/>
            </a:sp3d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모서리가 둥근 직사각형 4"/>
            <p:cNvSpPr/>
            <p:nvPr/>
          </p:nvSpPr>
          <p:spPr>
            <a:xfrm>
              <a:off x="29478" y="30169"/>
              <a:ext cx="8615480" cy="54489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lIns="121920" tIns="121920" rIns="121920" bIns="121920" spcCol="1270" anchor="ctr"/>
            <a:lstStyle/>
            <a:p>
              <a:pPr defTabSz="1422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ko-KR" altLang="en-US" sz="2800" b="1" dirty="0" smtClean="0">
                  <a:solidFill>
                    <a:srgbClr val="FFFF00"/>
                  </a:solidFill>
                  <a:latin typeface="HY견고딕" pitchFamily="18" charset="-127"/>
                  <a:ea typeface="HY견고딕" pitchFamily="18" charset="-127"/>
                </a:rPr>
                <a:t>강우 영향 최소화 건초 조제기술</a:t>
              </a:r>
              <a:endParaRPr lang="ko-KR" altLang="en-US" sz="2800" b="1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953325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그림 2" descr="배경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63" y="0"/>
            <a:ext cx="9109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827088" y="1785938"/>
            <a:ext cx="7424737" cy="995362"/>
          </a:xfrm>
          <a:prstGeom prst="roundRect">
            <a:avLst>
              <a:gd name="adj" fmla="val 46181"/>
            </a:avLst>
          </a:pr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19050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tIns="0" bIns="0" anchor="ctr"/>
          <a:lstStyle/>
          <a:p>
            <a:pPr algn="ctr">
              <a:defRPr/>
            </a:pPr>
            <a:r>
              <a:rPr lang="en-US" altLang="ko-KR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</a:rPr>
              <a:t>  </a:t>
            </a:r>
            <a:r>
              <a:rPr lang="ko-KR" altLang="en-US" sz="32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</a:rPr>
              <a:t>사일리지</a:t>
            </a:r>
            <a:r>
              <a:rPr lang="ko-KR" altLang="en-US" sz="32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의</a:t>
            </a:r>
            <a:r>
              <a:rPr lang="ko-KR" alt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 조제 및 이용</a:t>
            </a:r>
            <a:endParaRPr lang="ko-KR" alt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583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179512" y="1314926"/>
            <a:ext cx="8748464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2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□ </a:t>
            </a:r>
            <a:r>
              <a:rPr kumimoji="1" lang="ko-KR" sz="2400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사일리지</a:t>
            </a:r>
            <a:r>
              <a:rPr kumimoji="1" lang="en-US" altLang="ko-KR" sz="240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(Silage, Ensilage, </a:t>
            </a:r>
            <a:r>
              <a:rPr kumimoji="1" lang="ko-KR" altLang="en-US" sz="2400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담근먹이</a:t>
            </a:r>
            <a:r>
              <a:rPr kumimoji="1" lang="en-US" altLang="ko-KR" sz="240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, </a:t>
            </a:r>
            <a:r>
              <a:rPr kumimoji="1" lang="ko-KR" altLang="en-US" sz="240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埋草</a:t>
            </a:r>
            <a:r>
              <a:rPr kumimoji="1" lang="en-US" altLang="ko-KR" sz="240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)</a:t>
            </a:r>
            <a:endParaRPr kumimoji="1" lang="en-US" altLang="ko-KR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Y울릉도M" pitchFamily="18" charset="-127"/>
              <a:ea typeface="HY울릉도M" pitchFamily="18" charset="-127"/>
              <a:cs typeface="굴림" pitchFamily="50" charset="-127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2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  - </a:t>
            </a:r>
            <a:r>
              <a:rPr kumimoji="1" lang="ko-KR" altLang="en-US" sz="22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 건초와는 대별되어 </a:t>
            </a:r>
            <a:r>
              <a:rPr kumimoji="1" lang="ko-KR" altLang="en-US" sz="220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수분이 있는 상태로 발효과정을 통해서 </a:t>
            </a:r>
            <a:endParaRPr kumimoji="1" lang="en-US" altLang="ko-KR" sz="220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HY울릉도M" pitchFamily="18" charset="-127"/>
              <a:ea typeface="HY울릉도M" pitchFamily="18" charset="-127"/>
              <a:cs typeface="굴림" pitchFamily="50" charset="-127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ko-KR" sz="2200" dirty="0" smtClean="0">
                <a:solidFill>
                  <a:srgbClr val="C00000"/>
                </a:solidFill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       </a:t>
            </a:r>
            <a:r>
              <a:rPr kumimoji="1" lang="ko-KR" altLang="en-US" sz="220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저장성</a:t>
            </a:r>
            <a:r>
              <a:rPr kumimoji="1" lang="ko-KR" altLang="en-US" sz="22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을 부여한 저장 조사료</a:t>
            </a:r>
            <a:r>
              <a:rPr kumimoji="1" lang="en-US" altLang="ko-KR" sz="22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  </a:t>
            </a:r>
            <a:endParaRPr kumimoji="1" lang="en-US" altLang="ko-KR" sz="2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Y울릉도M" pitchFamily="18" charset="-127"/>
              <a:ea typeface="HY울릉도M" pitchFamily="18" charset="-127"/>
              <a:cs typeface="굴림" pitchFamily="50" charset="-127"/>
            </a:endParaRPr>
          </a:p>
        </p:txBody>
      </p:sp>
      <p:grpSp>
        <p:nvGrpSpPr>
          <p:cNvPr id="2" name="그룹 3"/>
          <p:cNvGrpSpPr/>
          <p:nvPr/>
        </p:nvGrpSpPr>
        <p:grpSpPr>
          <a:xfrm>
            <a:off x="506076" y="232860"/>
            <a:ext cx="2985804" cy="603852"/>
            <a:chOff x="0" y="691"/>
            <a:chExt cx="8674436" cy="60385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</p:grpSpPr>
        <p:sp>
          <p:nvSpPr>
            <p:cNvPr id="3" name="모서리가 둥근 직사각형 2"/>
            <p:cNvSpPr/>
            <p:nvPr/>
          </p:nvSpPr>
          <p:spPr>
            <a:xfrm>
              <a:off x="0" y="691"/>
              <a:ext cx="8674436" cy="603852"/>
            </a:xfrm>
            <a:prstGeom prst="roundRect">
              <a:avLst/>
            </a:prstGeom>
            <a:gradFill flip="none" rotWithShape="1">
              <a:gsLst>
                <a:gs pos="0">
                  <a:srgbClr val="4324FC">
                    <a:shade val="30000"/>
                    <a:satMod val="115000"/>
                  </a:srgbClr>
                </a:gs>
                <a:gs pos="50000">
                  <a:srgbClr val="4324FC">
                    <a:shade val="67500"/>
                    <a:satMod val="115000"/>
                  </a:srgbClr>
                </a:gs>
                <a:gs pos="100000">
                  <a:srgbClr val="4324FC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sp3d prstMaterial="dkEdge">
              <a:bevelT w="8200" h="38100"/>
            </a:sp3d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" name="모서리가 둥근 직사각형 4"/>
            <p:cNvSpPr/>
            <p:nvPr/>
          </p:nvSpPr>
          <p:spPr>
            <a:xfrm>
              <a:off x="29478" y="30169"/>
              <a:ext cx="8615480" cy="54489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lIns="121920" tIns="121920" rIns="121920" bIns="121920" spcCol="1270" anchor="ctr"/>
            <a:lstStyle/>
            <a:p>
              <a:pPr defTabSz="1422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ko-KR" altLang="en-US" sz="2800" b="1" dirty="0" err="1" smtClean="0">
                  <a:solidFill>
                    <a:srgbClr val="FFFF00"/>
                  </a:solidFill>
                  <a:latin typeface="HY견고딕" pitchFamily="18" charset="-127"/>
                  <a:ea typeface="HY견고딕" pitchFamily="18" charset="-127"/>
                </a:rPr>
                <a:t>사일리지</a:t>
              </a:r>
              <a:r>
                <a:rPr lang="ko-KR" altLang="en-US" sz="2800" b="1" dirty="0" smtClean="0">
                  <a:solidFill>
                    <a:srgbClr val="FFFF00"/>
                  </a:solidFill>
                  <a:latin typeface="HY견고딕" pitchFamily="18" charset="-127"/>
                  <a:ea typeface="HY견고딕" pitchFamily="18" charset="-127"/>
                </a:rPr>
                <a:t> 란 </a:t>
              </a:r>
              <a:r>
                <a:rPr lang="en-US" altLang="ko-KR" sz="2800" b="1" dirty="0" smtClean="0">
                  <a:solidFill>
                    <a:srgbClr val="FFFF00"/>
                  </a:solidFill>
                  <a:latin typeface="HY견고딕" pitchFamily="18" charset="-127"/>
                  <a:ea typeface="HY견고딕" pitchFamily="18" charset="-127"/>
                </a:rPr>
                <a:t>?</a:t>
              </a:r>
              <a:endParaRPr lang="ko-KR" altLang="en-US" sz="2800" b="1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</p:grpSp>
      <p:pic>
        <p:nvPicPr>
          <p:cNvPr id="48129" name="_x224237968" descr="EMB00001e8cbd20"/>
          <p:cNvPicPr>
            <a:picLocks noChangeAspect="1" noChangeArrowheads="1"/>
          </p:cNvPicPr>
          <p:nvPr/>
        </p:nvPicPr>
        <p:blipFill>
          <a:blip r:embed="rId2" cstate="print">
            <a:grayscl/>
            <a:biLevel thresh="50000"/>
          </a:blip>
          <a:srcRect/>
          <a:stretch>
            <a:fillRect/>
          </a:stretch>
        </p:blipFill>
        <p:spPr bwMode="auto">
          <a:xfrm>
            <a:off x="1403648" y="4581128"/>
            <a:ext cx="6477000" cy="2304256"/>
          </a:xfrm>
          <a:prstGeom prst="rect">
            <a:avLst/>
          </a:prstGeom>
          <a:noFill/>
        </p:spPr>
      </p:pic>
      <p:sp>
        <p:nvSpPr>
          <p:cNvPr id="48133" name="Rectangle 5"/>
          <p:cNvSpPr>
            <a:spLocks noChangeArrowheads="1"/>
          </p:cNvSpPr>
          <p:nvPr/>
        </p:nvSpPr>
        <p:spPr bwMode="auto">
          <a:xfrm>
            <a:off x="180528" y="2869891"/>
            <a:ext cx="8639944" cy="175432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2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□ </a:t>
            </a:r>
            <a:r>
              <a:rPr kumimoji="1" lang="ko-KR" sz="240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사일리지의</a:t>
            </a:r>
            <a:r>
              <a:rPr kumimoji="1" lang="ko-KR" sz="2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 역사</a:t>
            </a:r>
            <a:endParaRPr kumimoji="1" lang="ko-KR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Y울릉도M" pitchFamily="18" charset="-127"/>
              <a:ea typeface="HY울릉도M" pitchFamily="18" charset="-127"/>
              <a:cs typeface="굴림" pitchFamily="50" charset="-127"/>
            </a:endParaRPr>
          </a:p>
          <a:p>
            <a:pPr eaLnBrk="0" latinLnBrk="0" hangingPunct="0">
              <a:lnSpc>
                <a:spcPct val="150000"/>
              </a:lnSpc>
            </a:pPr>
            <a:r>
              <a:rPr kumimoji="1" lang="en-US" altLang="ko-KR" sz="2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  </a:t>
            </a:r>
            <a:r>
              <a:rPr kumimoji="1" lang="en-US" altLang="ko-KR" sz="22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-</a:t>
            </a:r>
            <a:r>
              <a:rPr kumimoji="1" lang="ko-KR" sz="22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 기원전 </a:t>
            </a:r>
            <a:r>
              <a:rPr kumimoji="1" lang="en-US" altLang="ko-KR" sz="22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1,500~2,000</a:t>
            </a:r>
            <a:r>
              <a:rPr kumimoji="1" lang="ko-KR" altLang="en-US" sz="22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년경부터 만들기 시작</a:t>
            </a:r>
            <a:r>
              <a:rPr kumimoji="1" lang="en-US" altLang="ko-KR" sz="22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, </a:t>
            </a:r>
            <a:r>
              <a:rPr kumimoji="1" lang="ko-KR" altLang="en-US" sz="22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근대에는   </a:t>
            </a:r>
            <a:endParaRPr kumimoji="1" lang="en-US" altLang="ko-KR" sz="220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HY울릉도M" pitchFamily="18" charset="-127"/>
              <a:ea typeface="HY울릉도M" pitchFamily="18" charset="-127"/>
              <a:cs typeface="굴림" pitchFamily="50" charset="-127"/>
            </a:endParaRPr>
          </a:p>
          <a:p>
            <a:pPr eaLnBrk="0" latinLnBrk="0" hangingPunct="0">
              <a:lnSpc>
                <a:spcPct val="150000"/>
              </a:lnSpc>
            </a:pPr>
            <a:r>
              <a:rPr lang="en-US" altLang="ko-KR" sz="2200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      1</a:t>
            </a:r>
            <a:r>
              <a:rPr kumimoji="1" lang="en-US" altLang="ko-KR" sz="22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877</a:t>
            </a:r>
            <a:r>
              <a:rPr kumimoji="1" lang="ko-KR" altLang="en-US" sz="22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년 </a:t>
            </a:r>
            <a:r>
              <a:rPr lang="ko-KR" altLang="ko-KR" sz="2200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프랑스 </a:t>
            </a:r>
            <a:r>
              <a:rPr lang="en-US" altLang="ko-KR" sz="2200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A. </a:t>
            </a:r>
            <a:r>
              <a:rPr lang="en-US" altLang="ko-KR" sz="2200" dirty="0" err="1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Goffart</a:t>
            </a:r>
            <a:r>
              <a:rPr lang="ko-KR" altLang="en-US" sz="2200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가 자신의 경험을 책으로 소개</a:t>
            </a:r>
            <a:endParaRPr kumimoji="1" lang="ko-KR" altLang="en-US" sz="2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Y울릉도M" pitchFamily="18" charset="-127"/>
              <a:ea typeface="HY울릉도M" pitchFamily="18" charset="-127"/>
              <a:cs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2908457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3"/>
          <p:cNvGrpSpPr/>
          <p:nvPr/>
        </p:nvGrpSpPr>
        <p:grpSpPr>
          <a:xfrm>
            <a:off x="506076" y="232860"/>
            <a:ext cx="3345844" cy="603852"/>
            <a:chOff x="0" y="691"/>
            <a:chExt cx="8674436" cy="60385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</p:grpSpPr>
        <p:sp>
          <p:nvSpPr>
            <p:cNvPr id="3" name="모서리가 둥근 직사각형 2"/>
            <p:cNvSpPr/>
            <p:nvPr/>
          </p:nvSpPr>
          <p:spPr>
            <a:xfrm>
              <a:off x="0" y="691"/>
              <a:ext cx="8674436" cy="603852"/>
            </a:xfrm>
            <a:prstGeom prst="roundRect">
              <a:avLst/>
            </a:prstGeom>
            <a:gradFill flip="none" rotWithShape="1">
              <a:gsLst>
                <a:gs pos="0">
                  <a:srgbClr val="4324FC">
                    <a:shade val="30000"/>
                    <a:satMod val="115000"/>
                  </a:srgbClr>
                </a:gs>
                <a:gs pos="50000">
                  <a:srgbClr val="4324FC">
                    <a:shade val="67500"/>
                    <a:satMod val="115000"/>
                  </a:srgbClr>
                </a:gs>
                <a:gs pos="100000">
                  <a:srgbClr val="4324FC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sp3d prstMaterial="dkEdge">
              <a:bevelT w="8200" h="38100"/>
            </a:sp3d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" name="모서리가 둥근 직사각형 4"/>
            <p:cNvSpPr/>
            <p:nvPr/>
          </p:nvSpPr>
          <p:spPr>
            <a:xfrm>
              <a:off x="29478" y="30169"/>
              <a:ext cx="8615480" cy="54489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lIns="121920" tIns="121920" rIns="121920" bIns="121920" spcCol="1270" anchor="ctr"/>
            <a:lstStyle/>
            <a:p>
              <a:pPr defTabSz="1422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ko-KR" altLang="en-US" sz="2800" b="1" dirty="0" err="1" smtClean="0">
                  <a:solidFill>
                    <a:srgbClr val="FFFF00"/>
                  </a:solidFill>
                  <a:latin typeface="HY견고딕" pitchFamily="18" charset="-127"/>
                  <a:ea typeface="HY견고딕" pitchFamily="18" charset="-127"/>
                </a:rPr>
                <a:t>사일리지의</a:t>
              </a:r>
              <a:r>
                <a:rPr lang="ko-KR" altLang="en-US" sz="2800" b="1" dirty="0" smtClean="0">
                  <a:solidFill>
                    <a:srgbClr val="FFFF00"/>
                  </a:solidFill>
                  <a:latin typeface="HY견고딕" pitchFamily="18" charset="-127"/>
                  <a:ea typeface="HY견고딕" pitchFamily="18" charset="-127"/>
                </a:rPr>
                <a:t> 장단점</a:t>
              </a:r>
              <a:endParaRPr lang="ko-KR" altLang="en-US" sz="2800" b="1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</p:grpSp>
      <p:sp>
        <p:nvSpPr>
          <p:cNvPr id="50177" name="Rectangle 1"/>
          <p:cNvSpPr>
            <a:spLocks noChangeArrowheads="1"/>
          </p:cNvSpPr>
          <p:nvPr/>
        </p:nvSpPr>
        <p:spPr bwMode="auto">
          <a:xfrm>
            <a:off x="683568" y="1530951"/>
            <a:ext cx="7884368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2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○ </a:t>
            </a:r>
            <a:r>
              <a:rPr kumimoji="1" lang="ko-KR" sz="2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장점</a:t>
            </a:r>
            <a:endParaRPr kumimoji="1" lang="ko-KR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Y울릉도M" pitchFamily="18" charset="-127"/>
              <a:ea typeface="HY울릉도M" pitchFamily="18" charset="-127"/>
              <a:cs typeface="굴림" pitchFamily="50" charset="-127"/>
            </a:endParaRPr>
          </a:p>
          <a:p>
            <a:pPr algn="just" eaLnBrk="0" latinLnBrk="0" hangingPunct="0">
              <a:lnSpc>
                <a:spcPct val="150000"/>
              </a:lnSpc>
            </a:pPr>
            <a:r>
              <a:rPr kumimoji="1" lang="en-US" altLang="ko-KR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 </a:t>
            </a:r>
            <a:r>
              <a:rPr lang="en-US" altLang="ko-KR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 - </a:t>
            </a:r>
            <a:r>
              <a:rPr lang="ko-KR" altLang="en-US" dirty="0" smtClean="0">
                <a:solidFill>
                  <a:srgbClr val="0000FF"/>
                </a:solidFill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날씨에 대한 의존도가 낮다</a:t>
            </a:r>
            <a:endParaRPr lang="ko-KR" altLang="en-US" dirty="0" smtClean="0">
              <a:latin typeface="HY울릉도M" pitchFamily="18" charset="-127"/>
              <a:ea typeface="HY울릉도M" pitchFamily="18" charset="-127"/>
              <a:cs typeface="굴림" pitchFamily="50" charset="-127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  - </a:t>
            </a:r>
            <a:r>
              <a:rPr kumimoji="1" lang="ko-KR" altLang="en-US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건초에 비해 </a:t>
            </a:r>
            <a:r>
              <a:rPr kumimoji="1" lang="ko-KR" altLang="en-US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단백질</a:t>
            </a:r>
            <a:r>
              <a:rPr kumimoji="1" lang="en-US" altLang="ko-KR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, </a:t>
            </a:r>
            <a:r>
              <a:rPr kumimoji="1" lang="ko-KR" altLang="en-US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비타민 및 카로틴의 함량이 높다</a:t>
            </a:r>
            <a:endParaRPr kumimoji="1" lang="ko-KR" altLang="en-US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Y울릉도M" pitchFamily="18" charset="-127"/>
              <a:ea typeface="HY울릉도M" pitchFamily="18" charset="-127"/>
              <a:cs typeface="굴림" pitchFamily="50" charset="-127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  - </a:t>
            </a:r>
            <a:r>
              <a:rPr kumimoji="1" lang="ko-KR" altLang="en-US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저장기간 동안 영양소 손실이 적다</a:t>
            </a:r>
            <a:endParaRPr kumimoji="1" lang="ko-KR" altLang="en-US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Y울릉도M" pitchFamily="18" charset="-127"/>
              <a:ea typeface="HY울릉도M" pitchFamily="18" charset="-127"/>
              <a:cs typeface="굴림" pitchFamily="50" charset="-127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  - </a:t>
            </a:r>
            <a:r>
              <a:rPr kumimoji="1" lang="ko-KR" altLang="en-US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가축 </a:t>
            </a:r>
            <a:r>
              <a:rPr kumimoji="1" lang="ko-KR" altLang="en-US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기호성이</a:t>
            </a:r>
            <a:r>
              <a:rPr kumimoji="1" lang="ko-KR" altLang="en-US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 높고 잡초종자는 발효과정 동안 발아력을 잃음</a:t>
            </a:r>
            <a:endParaRPr kumimoji="1" lang="ko-KR" altLang="en-US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Y울릉도M" pitchFamily="18" charset="-127"/>
              <a:ea typeface="HY울릉도M" pitchFamily="18" charset="-127"/>
              <a:cs typeface="굴림" pitchFamily="50" charset="-127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  - </a:t>
            </a:r>
            <a:r>
              <a:rPr kumimoji="1" lang="ko-KR" altLang="en-US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저장공간이 적다</a:t>
            </a:r>
            <a:r>
              <a:rPr kumimoji="1" lang="en-US" altLang="ko-KR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(㎥</a:t>
            </a:r>
            <a:r>
              <a:rPr kumimoji="1" lang="ko-KR" altLang="en-US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당 무게 </a:t>
            </a:r>
            <a:r>
              <a:rPr kumimoji="1" lang="en-US" altLang="ko-KR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: </a:t>
            </a:r>
            <a:r>
              <a:rPr kumimoji="1" lang="ko-KR" altLang="en-US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건초 </a:t>
            </a:r>
            <a:r>
              <a:rPr kumimoji="1" lang="en-US" altLang="ko-KR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70kg, </a:t>
            </a:r>
            <a:r>
              <a:rPr kumimoji="1" lang="ko-KR" altLang="en-US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사일리지</a:t>
            </a:r>
            <a:r>
              <a:rPr kumimoji="1" lang="ko-KR" altLang="en-US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 </a:t>
            </a:r>
            <a:r>
              <a:rPr kumimoji="1" lang="en-US" altLang="ko-KR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120kg)</a:t>
            </a:r>
            <a:endParaRPr kumimoji="1" lang="en-US" altLang="ko-KR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Y울릉도M" pitchFamily="18" charset="-127"/>
              <a:ea typeface="HY울릉도M" pitchFamily="18" charset="-127"/>
              <a:cs typeface="굴림" pitchFamily="50" charset="-127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ko-KR" sz="80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HY울릉도M" pitchFamily="18" charset="-127"/>
              <a:ea typeface="HY울릉도M" pitchFamily="18" charset="-127"/>
              <a:cs typeface="굴림" pitchFamily="50" charset="-127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○ </a:t>
            </a:r>
            <a:r>
              <a:rPr kumimoji="1" lang="ko-KR" altLang="en-US" sz="2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단점</a:t>
            </a:r>
            <a:endParaRPr kumimoji="1" lang="ko-KR" alt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Y울릉도M" pitchFamily="18" charset="-127"/>
              <a:ea typeface="HY울릉도M" pitchFamily="18" charset="-127"/>
              <a:cs typeface="굴림" pitchFamily="50" charset="-127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  - </a:t>
            </a:r>
            <a:r>
              <a:rPr kumimoji="1" lang="ko-KR" altLang="en-US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사일리지를</a:t>
            </a:r>
            <a:r>
              <a:rPr kumimoji="1" lang="ko-KR" altLang="en-US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 만들기 위한 특수한 기계나 시설이 필요</a:t>
            </a:r>
            <a:endParaRPr kumimoji="1" lang="ko-KR" altLang="en-US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Y울릉도M" pitchFamily="18" charset="-127"/>
              <a:ea typeface="HY울릉도M" pitchFamily="18" charset="-127"/>
              <a:cs typeface="굴림" pitchFamily="50" charset="-127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  - </a:t>
            </a:r>
            <a:r>
              <a:rPr kumimoji="1" lang="ko-KR" altLang="en-US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일시에 만들므로 노동력과 공동작업이 필요</a:t>
            </a:r>
            <a:endParaRPr kumimoji="1" lang="en-US" altLang="ko-KR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HY울릉도M" pitchFamily="18" charset="-127"/>
              <a:ea typeface="HY울릉도M" pitchFamily="18" charset="-127"/>
              <a:cs typeface="굴림" pitchFamily="50" charset="-127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  -</a:t>
            </a:r>
            <a:r>
              <a:rPr kumimoji="1" lang="en-US" altLang="ko-KR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 </a:t>
            </a:r>
            <a:r>
              <a:rPr kumimoji="1" lang="ko-KR" altLang="en-US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사일리지</a:t>
            </a:r>
            <a:r>
              <a:rPr kumimoji="1" lang="ko-KR" altLang="en-US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 </a:t>
            </a:r>
            <a:r>
              <a:rPr kumimoji="1" lang="ko-KR" altLang="en-US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조제시</a:t>
            </a:r>
            <a:r>
              <a:rPr kumimoji="1" lang="ko-KR" altLang="en-US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 많은 기술이 필요하다</a:t>
            </a:r>
            <a:r>
              <a:rPr kumimoji="1" lang="ko-KR" altLang="en-US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 </a:t>
            </a:r>
            <a:endParaRPr kumimoji="1" lang="ko-KR" altLang="en-US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Y울릉도M" pitchFamily="18" charset="-127"/>
              <a:ea typeface="HY울릉도M" pitchFamily="18" charset="-127"/>
              <a:cs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3395401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3"/>
          <p:cNvGrpSpPr/>
          <p:nvPr/>
        </p:nvGrpSpPr>
        <p:grpSpPr>
          <a:xfrm>
            <a:off x="506076" y="232860"/>
            <a:ext cx="3849900" cy="603852"/>
            <a:chOff x="0" y="691"/>
            <a:chExt cx="8674436" cy="60385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</p:grpSpPr>
        <p:sp>
          <p:nvSpPr>
            <p:cNvPr id="3" name="모서리가 둥근 직사각형 2"/>
            <p:cNvSpPr/>
            <p:nvPr/>
          </p:nvSpPr>
          <p:spPr>
            <a:xfrm>
              <a:off x="0" y="691"/>
              <a:ext cx="8674436" cy="603852"/>
            </a:xfrm>
            <a:prstGeom prst="roundRect">
              <a:avLst/>
            </a:prstGeom>
            <a:gradFill flip="none" rotWithShape="1">
              <a:gsLst>
                <a:gs pos="0">
                  <a:srgbClr val="4324FC">
                    <a:shade val="30000"/>
                    <a:satMod val="115000"/>
                  </a:srgbClr>
                </a:gs>
                <a:gs pos="50000">
                  <a:srgbClr val="4324FC">
                    <a:shade val="67500"/>
                    <a:satMod val="115000"/>
                  </a:srgbClr>
                </a:gs>
                <a:gs pos="100000">
                  <a:srgbClr val="4324FC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sp3d prstMaterial="dkEdge">
              <a:bevelT w="8200" h="38100"/>
            </a:sp3d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" name="모서리가 둥근 직사각형 4"/>
            <p:cNvSpPr/>
            <p:nvPr/>
          </p:nvSpPr>
          <p:spPr>
            <a:xfrm>
              <a:off x="29478" y="30169"/>
              <a:ext cx="8615480" cy="54489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lIns="121920" tIns="121920" rIns="121920" bIns="121920" spcCol="1270" anchor="ctr"/>
            <a:lstStyle/>
            <a:p>
              <a:pPr defTabSz="1422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ko-KR" altLang="en-US" sz="2800" b="1" dirty="0" err="1" smtClean="0">
                  <a:solidFill>
                    <a:srgbClr val="FFFF00"/>
                  </a:solidFill>
                  <a:latin typeface="HY견고딕" pitchFamily="18" charset="-127"/>
                  <a:ea typeface="HY견고딕" pitchFamily="18" charset="-127"/>
                </a:rPr>
                <a:t>사일리지의</a:t>
              </a:r>
              <a:r>
                <a:rPr lang="ko-KR" altLang="en-US" sz="2800" b="1" dirty="0" smtClean="0">
                  <a:solidFill>
                    <a:srgbClr val="FFFF00"/>
                  </a:solidFill>
                  <a:latin typeface="HY견고딕" pitchFamily="18" charset="-127"/>
                  <a:ea typeface="HY견고딕" pitchFamily="18" charset="-127"/>
                </a:rPr>
                <a:t>  조제과정</a:t>
              </a:r>
              <a:endParaRPr lang="ko-KR" altLang="en-US" sz="2800" b="1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</p:grpSp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247900"/>
            <a:ext cx="8210872" cy="276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64995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3"/>
          <p:cNvGrpSpPr/>
          <p:nvPr/>
        </p:nvGrpSpPr>
        <p:grpSpPr>
          <a:xfrm>
            <a:off x="506076" y="232860"/>
            <a:ext cx="4858012" cy="603852"/>
            <a:chOff x="0" y="691"/>
            <a:chExt cx="8674436" cy="60385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</p:grpSpPr>
        <p:sp>
          <p:nvSpPr>
            <p:cNvPr id="3" name="모서리가 둥근 직사각형 2"/>
            <p:cNvSpPr/>
            <p:nvPr/>
          </p:nvSpPr>
          <p:spPr>
            <a:xfrm>
              <a:off x="0" y="691"/>
              <a:ext cx="8674436" cy="603852"/>
            </a:xfrm>
            <a:prstGeom prst="roundRect">
              <a:avLst/>
            </a:prstGeom>
            <a:gradFill flip="none" rotWithShape="1">
              <a:gsLst>
                <a:gs pos="0">
                  <a:srgbClr val="4324FC">
                    <a:shade val="30000"/>
                    <a:satMod val="115000"/>
                  </a:srgbClr>
                </a:gs>
                <a:gs pos="50000">
                  <a:srgbClr val="4324FC">
                    <a:shade val="67500"/>
                    <a:satMod val="115000"/>
                  </a:srgbClr>
                </a:gs>
                <a:gs pos="100000">
                  <a:srgbClr val="4324FC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sp3d prstMaterial="dkEdge">
              <a:bevelT w="8200" h="38100"/>
            </a:sp3d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" name="모서리가 둥근 직사각형 4"/>
            <p:cNvSpPr/>
            <p:nvPr/>
          </p:nvSpPr>
          <p:spPr>
            <a:xfrm>
              <a:off x="29478" y="30169"/>
              <a:ext cx="8615480" cy="54489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lIns="121920" tIns="121920" rIns="121920" bIns="121920" spcCol="1270" anchor="ctr"/>
            <a:lstStyle/>
            <a:p>
              <a:pPr defTabSz="1422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ko-KR" altLang="en-US" sz="2800" b="1" dirty="0" smtClean="0">
                  <a:solidFill>
                    <a:srgbClr val="FFFF00"/>
                  </a:solidFill>
                  <a:latin typeface="HY견고딕" pitchFamily="18" charset="-127"/>
                  <a:ea typeface="HY견고딕" pitchFamily="18" charset="-127"/>
                </a:rPr>
                <a:t>고품질 </a:t>
              </a:r>
              <a:r>
                <a:rPr lang="ko-KR" altLang="en-US" sz="2800" b="1" dirty="0" err="1" smtClean="0">
                  <a:solidFill>
                    <a:srgbClr val="FFFF00"/>
                  </a:solidFill>
                  <a:latin typeface="HY견고딕" pitchFamily="18" charset="-127"/>
                  <a:ea typeface="HY견고딕" pitchFamily="18" charset="-127"/>
                </a:rPr>
                <a:t>사일리지</a:t>
              </a:r>
              <a:r>
                <a:rPr lang="ko-KR" altLang="en-US" sz="2800" b="1" dirty="0" smtClean="0">
                  <a:solidFill>
                    <a:srgbClr val="FFFF00"/>
                  </a:solidFill>
                  <a:latin typeface="HY견고딕" pitchFamily="18" charset="-127"/>
                  <a:ea typeface="HY견고딕" pitchFamily="18" charset="-127"/>
                </a:rPr>
                <a:t> 조제기술</a:t>
              </a:r>
              <a:endParaRPr lang="ko-KR" altLang="en-US" sz="2800" b="1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</p:grp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9874053"/>
              </p:ext>
            </p:extLst>
          </p:nvPr>
        </p:nvGraphicFramePr>
        <p:xfrm>
          <a:off x="827584" y="2204864"/>
          <a:ext cx="7931363" cy="3804440"/>
        </p:xfrm>
        <a:graphic>
          <a:graphicData uri="http://schemas.openxmlformats.org/drawingml/2006/table">
            <a:tbl>
              <a:tblPr/>
              <a:tblGrid>
                <a:gridCol w="2726577"/>
                <a:gridCol w="2325261"/>
                <a:gridCol w="2879525"/>
              </a:tblGrid>
              <a:tr h="360337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200" b="0" kern="0" spc="0" dirty="0">
                          <a:solidFill>
                            <a:srgbClr val="000000"/>
                          </a:solidFill>
                          <a:latin typeface="HY울릉도M" pitchFamily="18" charset="-127"/>
                          <a:ea typeface="HY울릉도M" pitchFamily="18" charset="-127"/>
                        </a:rPr>
                        <a:t>작 물</a:t>
                      </a:r>
                    </a:p>
                  </a:txBody>
                  <a:tcPr marL="12326" marR="12326" marT="12326" marB="12326" anchor="ctr">
                    <a:lnL>
                      <a:noFill/>
                    </a:lnL>
                    <a:lnR>
                      <a:noFill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4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200" b="0" kern="0" spc="0" dirty="0">
                          <a:solidFill>
                            <a:srgbClr val="000000"/>
                          </a:solidFill>
                          <a:latin typeface="HY울릉도M" pitchFamily="18" charset="-127"/>
                          <a:ea typeface="HY울릉도M" pitchFamily="18" charset="-127"/>
                        </a:rPr>
                        <a:t>수분함량</a:t>
                      </a:r>
                      <a:r>
                        <a:rPr lang="en-US" altLang="ko-KR" sz="2200" b="0" kern="0" spc="0" dirty="0">
                          <a:solidFill>
                            <a:srgbClr val="000000"/>
                          </a:solidFill>
                          <a:latin typeface="HY울릉도M" pitchFamily="18" charset="-127"/>
                          <a:ea typeface="HY울릉도M" pitchFamily="18" charset="-127"/>
                        </a:rPr>
                        <a:t>(%)</a:t>
                      </a:r>
                    </a:p>
                  </a:txBody>
                  <a:tcPr marL="12326" marR="12326" marT="12326" marB="12326" anchor="ctr">
                    <a:lnL>
                      <a:noFill/>
                    </a:lnL>
                    <a:lnR>
                      <a:noFill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4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200" b="0" kern="0" spc="0" dirty="0" err="1">
                          <a:solidFill>
                            <a:srgbClr val="000000"/>
                          </a:solidFill>
                          <a:latin typeface="HY울릉도M" pitchFamily="18" charset="-127"/>
                          <a:ea typeface="HY울릉도M" pitchFamily="18" charset="-127"/>
                        </a:rPr>
                        <a:t>수확적기</a:t>
                      </a:r>
                      <a:endParaRPr lang="ko-KR" altLang="en-US" sz="2200" b="0" kern="0" spc="0" dirty="0">
                        <a:solidFill>
                          <a:srgbClr val="000000"/>
                        </a:solidFill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marL="12326" marR="12326" marT="12326" marB="12326" anchor="ctr">
                    <a:lnL>
                      <a:noFill/>
                    </a:lnL>
                    <a:lnR>
                      <a:noFill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4D4"/>
                    </a:solidFill>
                  </a:tcPr>
                </a:tc>
              </a:tr>
              <a:tr h="2038760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200" b="0" kern="0" spc="0" dirty="0">
                          <a:solidFill>
                            <a:srgbClr val="FF0000"/>
                          </a:solidFill>
                          <a:latin typeface="HY울릉도M" pitchFamily="18" charset="-127"/>
                          <a:ea typeface="HY울릉도M" pitchFamily="18" charset="-127"/>
                        </a:rPr>
                        <a:t>옥수수</a:t>
                      </a: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200" b="0" kern="0" spc="0" dirty="0" err="1">
                          <a:solidFill>
                            <a:srgbClr val="000000"/>
                          </a:solidFill>
                          <a:latin typeface="HY울릉도M" pitchFamily="18" charset="-127"/>
                          <a:ea typeface="HY울릉도M" pitchFamily="18" charset="-127"/>
                        </a:rPr>
                        <a:t>수수류</a:t>
                      </a:r>
                      <a:endParaRPr lang="ko-KR" altLang="en-US" sz="2200" b="0" kern="0" spc="0" dirty="0">
                        <a:solidFill>
                          <a:srgbClr val="000000"/>
                        </a:solidFill>
                        <a:latin typeface="HY울릉도M" pitchFamily="18" charset="-127"/>
                        <a:ea typeface="HY울릉도M" pitchFamily="18" charset="-127"/>
                      </a:endParaRP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200" b="0" kern="0" spc="0" dirty="0">
                          <a:solidFill>
                            <a:srgbClr val="000000"/>
                          </a:solidFill>
                          <a:latin typeface="HY울릉도M" pitchFamily="18" charset="-127"/>
                          <a:ea typeface="HY울릉도M" pitchFamily="18" charset="-127"/>
                        </a:rPr>
                        <a:t>호 밀</a:t>
                      </a: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200" b="0" kern="0" spc="0" dirty="0">
                          <a:solidFill>
                            <a:srgbClr val="000000"/>
                          </a:solidFill>
                          <a:latin typeface="HY울릉도M" pitchFamily="18" charset="-127"/>
                          <a:ea typeface="HY울릉도M" pitchFamily="18" charset="-127"/>
                        </a:rPr>
                        <a:t>보 리</a:t>
                      </a: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200" b="0" kern="0" spc="0" dirty="0">
                          <a:solidFill>
                            <a:srgbClr val="000000"/>
                          </a:solidFill>
                          <a:latin typeface="HY울릉도M" pitchFamily="18" charset="-127"/>
                          <a:ea typeface="HY울릉도M" pitchFamily="18" charset="-127"/>
                        </a:rPr>
                        <a:t>유 채</a:t>
                      </a: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200" b="0" kern="0" spc="0" dirty="0" smtClean="0">
                          <a:solidFill>
                            <a:srgbClr val="000000"/>
                          </a:solidFill>
                          <a:latin typeface="HY울릉도M" pitchFamily="18" charset="-127"/>
                          <a:ea typeface="HY울릉도M" pitchFamily="18" charset="-127"/>
                        </a:rPr>
                        <a:t>이탈리안 </a:t>
                      </a:r>
                      <a:r>
                        <a:rPr lang="ko-KR" altLang="en-US" sz="2200" b="0" kern="0" spc="0" dirty="0" err="1" smtClean="0">
                          <a:solidFill>
                            <a:srgbClr val="000000"/>
                          </a:solidFill>
                          <a:latin typeface="HY울릉도M" pitchFamily="18" charset="-127"/>
                          <a:ea typeface="HY울릉도M" pitchFamily="18" charset="-127"/>
                        </a:rPr>
                        <a:t>라이그라스</a:t>
                      </a:r>
                      <a:endParaRPr lang="ko-KR" altLang="en-US" sz="2200" b="0" kern="0" spc="0" dirty="0">
                        <a:solidFill>
                          <a:srgbClr val="000000"/>
                        </a:solidFill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marL="12326" marR="12326" marT="12326" marB="12326" anchor="ctr">
                    <a:lnL>
                      <a:noFill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kern="0" spc="0" dirty="0">
                          <a:solidFill>
                            <a:srgbClr val="FF0000"/>
                          </a:solidFill>
                          <a:latin typeface="HY울릉도M" pitchFamily="18" charset="-127"/>
                          <a:ea typeface="HY울릉도M" pitchFamily="18" charset="-127"/>
                        </a:rPr>
                        <a:t>68～70</a:t>
                      </a:r>
                    </a:p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kern="0" spc="0" dirty="0">
                          <a:solidFill>
                            <a:srgbClr val="000000"/>
                          </a:solidFill>
                          <a:latin typeface="HY울릉도M" pitchFamily="18" charset="-127"/>
                          <a:ea typeface="HY울릉도M" pitchFamily="18" charset="-127"/>
                        </a:rPr>
                        <a:t>70～75</a:t>
                      </a:r>
                    </a:p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kern="0" spc="0" dirty="0">
                          <a:solidFill>
                            <a:srgbClr val="000000"/>
                          </a:solidFill>
                          <a:latin typeface="HY울릉도M" pitchFamily="18" charset="-127"/>
                          <a:ea typeface="HY울릉도M" pitchFamily="18" charset="-127"/>
                        </a:rPr>
                        <a:t>67～72</a:t>
                      </a:r>
                    </a:p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kern="0" spc="0" dirty="0">
                          <a:solidFill>
                            <a:srgbClr val="000000"/>
                          </a:solidFill>
                          <a:latin typeface="HY울릉도M" pitchFamily="18" charset="-127"/>
                          <a:ea typeface="HY울릉도M" pitchFamily="18" charset="-127"/>
                        </a:rPr>
                        <a:t>67～70</a:t>
                      </a:r>
                    </a:p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kern="0" spc="0" dirty="0">
                          <a:solidFill>
                            <a:srgbClr val="000000"/>
                          </a:solidFill>
                          <a:latin typeface="HY울릉도M" pitchFamily="18" charset="-127"/>
                          <a:ea typeface="HY울릉도M" pitchFamily="18" charset="-127"/>
                        </a:rPr>
                        <a:t>80～84</a:t>
                      </a:r>
                    </a:p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kern="0" spc="0" dirty="0">
                          <a:solidFill>
                            <a:srgbClr val="000000"/>
                          </a:solidFill>
                          <a:latin typeface="HY울릉도M" pitchFamily="18" charset="-127"/>
                          <a:ea typeface="HY울릉도M" pitchFamily="18" charset="-127"/>
                        </a:rPr>
                        <a:t>68～72</a:t>
                      </a:r>
                    </a:p>
                  </a:txBody>
                  <a:tcPr marL="12326" marR="12326" marT="12326" marB="12326" anchor="ctr">
                    <a:lnL>
                      <a:noFill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200" b="0" kern="0" spc="0" dirty="0" err="1">
                          <a:solidFill>
                            <a:srgbClr val="FF0000"/>
                          </a:solidFill>
                          <a:latin typeface="HY울릉도M" pitchFamily="18" charset="-127"/>
                          <a:ea typeface="HY울릉도M" pitchFamily="18" charset="-127"/>
                        </a:rPr>
                        <a:t>황숙기</a:t>
                      </a:r>
                      <a:endParaRPr lang="ko-KR" altLang="en-US" sz="2200" b="0" kern="0" spc="0" dirty="0">
                        <a:solidFill>
                          <a:srgbClr val="FF0000"/>
                        </a:solidFill>
                        <a:latin typeface="HY울릉도M" pitchFamily="18" charset="-127"/>
                        <a:ea typeface="HY울릉도M" pitchFamily="18" charset="-127"/>
                      </a:endParaRP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200" b="0" kern="0" spc="0" dirty="0">
                          <a:solidFill>
                            <a:srgbClr val="000000"/>
                          </a:solidFill>
                          <a:latin typeface="HY울릉도M" pitchFamily="18" charset="-127"/>
                          <a:ea typeface="HY울릉도M" pitchFamily="18" charset="-127"/>
                        </a:rPr>
                        <a:t>출수기～개화기</a:t>
                      </a: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200" b="0" kern="0" spc="0" dirty="0">
                          <a:solidFill>
                            <a:srgbClr val="000000"/>
                          </a:solidFill>
                          <a:latin typeface="HY울릉도M" pitchFamily="18" charset="-127"/>
                          <a:ea typeface="HY울릉도M" pitchFamily="18" charset="-127"/>
                        </a:rPr>
                        <a:t>개화기～</a:t>
                      </a:r>
                      <a:r>
                        <a:rPr lang="ko-KR" altLang="en-US" sz="2200" b="0" kern="0" spc="0" dirty="0" err="1">
                          <a:solidFill>
                            <a:srgbClr val="000000"/>
                          </a:solidFill>
                          <a:latin typeface="HY울릉도M" pitchFamily="18" charset="-127"/>
                          <a:ea typeface="HY울릉도M" pitchFamily="18" charset="-127"/>
                        </a:rPr>
                        <a:t>유숙기</a:t>
                      </a:r>
                      <a:endParaRPr lang="ko-KR" altLang="en-US" sz="2200" b="0" kern="0" spc="0" dirty="0">
                        <a:solidFill>
                          <a:srgbClr val="000000"/>
                        </a:solidFill>
                        <a:latin typeface="HY울릉도M" pitchFamily="18" charset="-127"/>
                        <a:ea typeface="HY울릉도M" pitchFamily="18" charset="-127"/>
                      </a:endParaRP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200" b="0" kern="0" spc="0" dirty="0" err="1">
                          <a:solidFill>
                            <a:srgbClr val="000000"/>
                          </a:solidFill>
                          <a:latin typeface="HY울릉도M" pitchFamily="18" charset="-127"/>
                          <a:ea typeface="HY울릉도M" pitchFamily="18" charset="-127"/>
                        </a:rPr>
                        <a:t>황숙기</a:t>
                      </a:r>
                      <a:endParaRPr lang="ko-KR" altLang="en-US" sz="2200" b="0" kern="0" spc="0" dirty="0">
                        <a:solidFill>
                          <a:srgbClr val="000000"/>
                        </a:solidFill>
                        <a:latin typeface="HY울릉도M" pitchFamily="18" charset="-127"/>
                        <a:ea typeface="HY울릉도M" pitchFamily="18" charset="-127"/>
                      </a:endParaRP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200" b="0" kern="0" spc="0" dirty="0">
                          <a:solidFill>
                            <a:srgbClr val="000000"/>
                          </a:solidFill>
                          <a:latin typeface="HY울릉도M" pitchFamily="18" charset="-127"/>
                          <a:ea typeface="HY울릉도M" pitchFamily="18" charset="-127"/>
                        </a:rPr>
                        <a:t>개화기</a:t>
                      </a: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200" b="0" kern="0" spc="0" dirty="0">
                          <a:solidFill>
                            <a:srgbClr val="000000"/>
                          </a:solidFill>
                          <a:latin typeface="HY울릉도M" pitchFamily="18" charset="-127"/>
                          <a:ea typeface="HY울릉도M" pitchFamily="18" charset="-127"/>
                        </a:rPr>
                        <a:t>출수기～개화기</a:t>
                      </a:r>
                    </a:p>
                  </a:txBody>
                  <a:tcPr marL="12326" marR="12326" marT="12326" marB="12326" anchor="ctr">
                    <a:lnL>
                      <a:noFill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직사각형 5"/>
          <p:cNvSpPr/>
          <p:nvPr/>
        </p:nvSpPr>
        <p:spPr>
          <a:xfrm>
            <a:off x="827584" y="1556792"/>
            <a:ext cx="47179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dirty="0" smtClean="0">
                <a:latin typeface="HY울릉도M" pitchFamily="18" charset="-127"/>
                <a:ea typeface="HY울릉도M" pitchFamily="18" charset="-127"/>
              </a:rPr>
              <a:t>&lt;</a:t>
            </a:r>
            <a:r>
              <a:rPr lang="ko-KR" altLang="en-US" sz="2400" dirty="0" err="1" smtClean="0">
                <a:latin typeface="HY울릉도M" pitchFamily="18" charset="-127"/>
                <a:ea typeface="HY울릉도M" pitchFamily="18" charset="-127"/>
              </a:rPr>
              <a:t>작물별</a:t>
            </a:r>
            <a:r>
              <a:rPr lang="ko-KR" altLang="en-US" sz="2400" dirty="0" smtClean="0">
                <a:latin typeface="HY울릉도M" pitchFamily="18" charset="-127"/>
                <a:ea typeface="HY울릉도M" pitchFamily="18" charset="-127"/>
              </a:rPr>
              <a:t> 수분함량 및 </a:t>
            </a:r>
            <a:r>
              <a:rPr lang="ko-KR" altLang="en-US" sz="2400" dirty="0" err="1" smtClean="0">
                <a:latin typeface="HY울릉도M" pitchFamily="18" charset="-127"/>
                <a:ea typeface="HY울릉도M" pitchFamily="18" charset="-127"/>
              </a:rPr>
              <a:t>수확적기</a:t>
            </a:r>
            <a:r>
              <a:rPr lang="en-US" altLang="ko-KR" sz="2400" dirty="0" smtClean="0">
                <a:latin typeface="HY울릉도M" pitchFamily="18" charset="-127"/>
                <a:ea typeface="HY울릉도M" pitchFamily="18" charset="-127"/>
              </a:rPr>
              <a:t>&gt;</a:t>
            </a:r>
            <a:endParaRPr lang="ko-KR" altLang="en-US" sz="2400" dirty="0">
              <a:latin typeface="HY울릉도M" pitchFamily="18" charset="-127"/>
              <a:ea typeface="HY울릉도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2674131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그림 2" descr="배경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63" y="0"/>
            <a:ext cx="9109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827088" y="1785938"/>
            <a:ext cx="7424737" cy="995362"/>
          </a:xfrm>
          <a:prstGeom prst="roundRect">
            <a:avLst>
              <a:gd name="adj" fmla="val 46181"/>
            </a:avLst>
          </a:pr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19050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tIns="0" bIns="0" anchor="ctr"/>
          <a:lstStyle/>
          <a:p>
            <a:pPr algn="ctr">
              <a:defRPr/>
            </a:pPr>
            <a:r>
              <a:rPr lang="en-US" altLang="ko-KR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</a:rPr>
              <a:t>  </a:t>
            </a:r>
            <a:r>
              <a:rPr lang="ko-KR" altLang="en-US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</a:rPr>
              <a:t>원형 </a:t>
            </a:r>
            <a:r>
              <a:rPr lang="ko-KR" altLang="en-US" sz="32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</a:rPr>
              <a:t>곤포</a:t>
            </a:r>
            <a:r>
              <a:rPr lang="ko-KR" altLang="en-US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32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</a:rPr>
              <a:t>사일리지</a:t>
            </a:r>
            <a:r>
              <a:rPr lang="ko-KR" altLang="en-US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</a:rPr>
              <a:t> 조제기술</a:t>
            </a:r>
            <a:endParaRPr lang="ko-KR" alt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8811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683568" y="1484784"/>
            <a:ext cx="7746031" cy="25237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2400" dirty="0" smtClean="0">
                <a:latin typeface="HY울릉도M" pitchFamily="18" charset="-127"/>
                <a:ea typeface="HY울릉도M" pitchFamily="18" charset="-127"/>
              </a:rPr>
              <a:t>□ </a:t>
            </a:r>
            <a:r>
              <a:rPr lang="ko-KR" altLang="en-US" sz="2400" dirty="0" err="1" smtClean="0">
                <a:latin typeface="HY울릉도M" pitchFamily="18" charset="-127"/>
                <a:ea typeface="HY울릉도M" pitchFamily="18" charset="-127"/>
              </a:rPr>
              <a:t>원형곤포</a:t>
            </a:r>
            <a:r>
              <a:rPr lang="ko-KR" altLang="en-US" sz="2400" dirty="0" smtClean="0">
                <a:latin typeface="HY울릉도M" pitchFamily="18" charset="-127"/>
                <a:ea typeface="HY울릉도M" pitchFamily="18" charset="-127"/>
              </a:rPr>
              <a:t> </a:t>
            </a:r>
            <a:r>
              <a:rPr lang="ko-KR" altLang="en-US" sz="2400" dirty="0" err="1" smtClean="0">
                <a:latin typeface="HY울릉도M" pitchFamily="18" charset="-127"/>
                <a:ea typeface="HY울릉도M" pitchFamily="18" charset="-127"/>
              </a:rPr>
              <a:t>사일리지</a:t>
            </a:r>
            <a:r>
              <a:rPr lang="ko-KR" altLang="en-US" sz="2400" dirty="0" smtClean="0">
                <a:latin typeface="HY울릉도M" pitchFamily="18" charset="-127"/>
                <a:ea typeface="HY울릉도M" pitchFamily="18" charset="-127"/>
              </a:rPr>
              <a:t> 조제에 적합한 작물</a:t>
            </a:r>
            <a:endParaRPr lang="en-US" altLang="ko-KR" sz="2400" dirty="0" smtClean="0">
              <a:latin typeface="HY울릉도M" pitchFamily="18" charset="-127"/>
              <a:ea typeface="HY울릉도M" pitchFamily="18" charset="-127"/>
            </a:endParaRPr>
          </a:p>
          <a:p>
            <a:pPr lvl="0">
              <a:lnSpc>
                <a:spcPct val="200000"/>
              </a:lnSpc>
            </a:pPr>
            <a:r>
              <a:rPr lang="en-US" altLang="ko-KR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  </a:t>
            </a:r>
            <a:r>
              <a:rPr lang="ko-KR" altLang="ko-KR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○ </a:t>
            </a:r>
            <a:r>
              <a:rPr lang="ko-KR" altLang="en-US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식물체를 절단하지 않고 </a:t>
            </a:r>
            <a:r>
              <a:rPr lang="ko-KR" altLang="en-US" dirty="0" err="1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곤포를</a:t>
            </a:r>
            <a:r>
              <a:rPr lang="ko-KR" altLang="en-US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 만들 수 있는 모든 작물</a:t>
            </a:r>
            <a:endParaRPr lang="en-US" altLang="ko-KR" dirty="0" smtClean="0">
              <a:solidFill>
                <a:srgbClr val="000000"/>
              </a:solidFill>
              <a:latin typeface="HY울릉도M" pitchFamily="18" charset="-127"/>
              <a:ea typeface="HY울릉도M" pitchFamily="18" charset="-127"/>
              <a:cs typeface="굴림" pitchFamily="50" charset="-127"/>
            </a:endParaRPr>
          </a:p>
          <a:p>
            <a:pPr lvl="0">
              <a:lnSpc>
                <a:spcPct val="150000"/>
              </a:lnSpc>
            </a:pPr>
            <a:r>
              <a:rPr lang="en-US" altLang="ko-KR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     * </a:t>
            </a:r>
            <a:r>
              <a:rPr lang="ko-KR" altLang="en-US" dirty="0" err="1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목초류</a:t>
            </a:r>
            <a:r>
              <a:rPr lang="en-US" altLang="ko-KR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, </a:t>
            </a:r>
            <a:r>
              <a:rPr lang="ko-KR" altLang="en-US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이탈리안 </a:t>
            </a:r>
            <a:r>
              <a:rPr lang="ko-KR" altLang="en-US" dirty="0" err="1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라이그라스</a:t>
            </a:r>
            <a:r>
              <a:rPr lang="en-US" altLang="ko-KR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, </a:t>
            </a:r>
            <a:r>
              <a:rPr lang="ko-KR" altLang="en-US" dirty="0" err="1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청보리</a:t>
            </a:r>
            <a:r>
              <a:rPr lang="en-US" altLang="ko-KR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, </a:t>
            </a:r>
            <a:r>
              <a:rPr lang="ko-KR" altLang="en-US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호밀</a:t>
            </a:r>
            <a:r>
              <a:rPr lang="en-US" altLang="ko-KR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, </a:t>
            </a:r>
            <a:r>
              <a:rPr lang="ko-KR" altLang="en-US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귀리</a:t>
            </a:r>
            <a:r>
              <a:rPr lang="en-US" altLang="ko-KR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, </a:t>
            </a:r>
            <a:r>
              <a:rPr lang="ko-KR" altLang="en-US" dirty="0" err="1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생볏짚</a:t>
            </a:r>
            <a:r>
              <a:rPr lang="ko-KR" altLang="en-US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 등</a:t>
            </a:r>
            <a:endParaRPr lang="en-US" altLang="ko-KR" dirty="0" smtClean="0">
              <a:solidFill>
                <a:srgbClr val="000000"/>
              </a:solidFill>
              <a:latin typeface="HY울릉도M" pitchFamily="18" charset="-127"/>
              <a:ea typeface="HY울릉도M" pitchFamily="18" charset="-127"/>
              <a:cs typeface="굴림" pitchFamily="50" charset="-127"/>
            </a:endParaRPr>
          </a:p>
          <a:p>
            <a:pPr lvl="0">
              <a:lnSpc>
                <a:spcPct val="200000"/>
              </a:lnSpc>
            </a:pPr>
            <a:r>
              <a:rPr lang="en-US" altLang="ko-KR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  </a:t>
            </a:r>
            <a:r>
              <a:rPr lang="ko-KR" altLang="ko-KR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○</a:t>
            </a:r>
            <a:r>
              <a:rPr lang="en-US" altLang="ko-KR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 </a:t>
            </a:r>
            <a:r>
              <a:rPr lang="ko-KR" altLang="en-US" dirty="0" err="1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곤포</a:t>
            </a:r>
            <a:r>
              <a:rPr lang="ko-KR" altLang="en-US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 </a:t>
            </a:r>
            <a:r>
              <a:rPr lang="ko-KR" altLang="en-US" dirty="0" err="1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사일리지</a:t>
            </a:r>
            <a:r>
              <a:rPr lang="ko-KR" altLang="en-US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 조제를 위한 </a:t>
            </a:r>
            <a:r>
              <a:rPr lang="ko-KR" altLang="en-US" dirty="0" err="1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작물별</a:t>
            </a:r>
            <a:r>
              <a:rPr lang="ko-KR" altLang="en-US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굴림" pitchFamily="50" charset="-127"/>
              </a:rPr>
              <a:t> 적정 수확시기</a:t>
            </a:r>
            <a:endParaRPr lang="en-US" altLang="ko-KR" dirty="0" smtClean="0">
              <a:solidFill>
                <a:srgbClr val="000000"/>
              </a:solidFill>
              <a:latin typeface="HY울릉도M" pitchFamily="18" charset="-127"/>
              <a:ea typeface="HY울릉도M" pitchFamily="18" charset="-127"/>
              <a:cs typeface="굴림" pitchFamily="50" charset="-127"/>
            </a:endParaRPr>
          </a:p>
        </p:txBody>
      </p:sp>
      <p:graphicFrame>
        <p:nvGraphicFramePr>
          <p:cNvPr id="5" name="표 4"/>
          <p:cNvGraphicFramePr>
            <a:graphicFrameLocks noGrp="1"/>
          </p:cNvGraphicFramePr>
          <p:nvPr/>
        </p:nvGraphicFramePr>
        <p:xfrm>
          <a:off x="1115616" y="4221088"/>
          <a:ext cx="6912768" cy="21602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456384"/>
                <a:gridCol w="3456384"/>
              </a:tblGrid>
              <a:tr h="43204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HY울릉도M" pitchFamily="18" charset="-127"/>
                          <a:ea typeface="HY울릉도M" pitchFamily="18" charset="-127"/>
                        </a:rPr>
                        <a:t>작  물</a:t>
                      </a:r>
                      <a:endParaRPr lang="ko-KR" altLang="en-US" dirty="0"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HY울릉도M" pitchFamily="18" charset="-127"/>
                          <a:ea typeface="HY울릉도M" pitchFamily="18" charset="-127"/>
                        </a:rPr>
                        <a:t>수확 적기</a:t>
                      </a:r>
                      <a:endParaRPr lang="ko-KR" altLang="en-US" dirty="0"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/>
                </a:tc>
              </a:tr>
              <a:tr h="43204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HY울릉도M" pitchFamily="18" charset="-127"/>
                          <a:ea typeface="HY울릉도M" pitchFamily="18" charset="-127"/>
                        </a:rPr>
                        <a:t>호   밀</a:t>
                      </a:r>
                      <a:endParaRPr lang="ko-KR" altLang="en-US" dirty="0"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HY울릉도M" pitchFamily="18" charset="-127"/>
                          <a:ea typeface="HY울릉도M" pitchFamily="18" charset="-127"/>
                        </a:rPr>
                        <a:t>개화기 </a:t>
                      </a:r>
                      <a:r>
                        <a:rPr lang="en-US" altLang="ko-KR" dirty="0" smtClean="0">
                          <a:latin typeface="HY울릉도M" pitchFamily="18" charset="-127"/>
                          <a:ea typeface="HY울릉도M" pitchFamily="18" charset="-127"/>
                        </a:rPr>
                        <a:t>~ </a:t>
                      </a:r>
                      <a:r>
                        <a:rPr lang="ko-KR" altLang="en-US" dirty="0" err="1" smtClean="0">
                          <a:latin typeface="HY울릉도M" pitchFamily="18" charset="-127"/>
                          <a:ea typeface="HY울릉도M" pitchFamily="18" charset="-127"/>
                        </a:rPr>
                        <a:t>유숙기</a:t>
                      </a:r>
                      <a:endParaRPr lang="ko-KR" altLang="en-US" dirty="0"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/>
                </a:tc>
              </a:tr>
              <a:tr h="43204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err="1" smtClean="0">
                          <a:latin typeface="HY울릉도M" pitchFamily="18" charset="-127"/>
                          <a:ea typeface="HY울릉도M" pitchFamily="18" charset="-127"/>
                        </a:rPr>
                        <a:t>청보리</a:t>
                      </a:r>
                      <a:endParaRPr lang="ko-KR" altLang="en-US" dirty="0"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err="1" smtClean="0">
                          <a:latin typeface="HY울릉도M" pitchFamily="18" charset="-127"/>
                          <a:ea typeface="HY울릉도M" pitchFamily="18" charset="-127"/>
                        </a:rPr>
                        <a:t>호숙기</a:t>
                      </a:r>
                      <a:r>
                        <a:rPr lang="ko-KR" altLang="en-US" dirty="0" smtClean="0">
                          <a:latin typeface="HY울릉도M" pitchFamily="18" charset="-127"/>
                          <a:ea typeface="HY울릉도M" pitchFamily="18" charset="-127"/>
                        </a:rPr>
                        <a:t> </a:t>
                      </a:r>
                      <a:r>
                        <a:rPr lang="en-US" altLang="ko-KR" dirty="0" smtClean="0">
                          <a:latin typeface="HY울릉도M" pitchFamily="18" charset="-127"/>
                          <a:ea typeface="HY울릉도M" pitchFamily="18" charset="-127"/>
                        </a:rPr>
                        <a:t>~ </a:t>
                      </a:r>
                      <a:r>
                        <a:rPr lang="ko-KR" altLang="en-US" dirty="0" err="1" smtClean="0">
                          <a:latin typeface="HY울릉도M" pitchFamily="18" charset="-127"/>
                          <a:ea typeface="HY울릉도M" pitchFamily="18" charset="-127"/>
                        </a:rPr>
                        <a:t>황숙초기</a:t>
                      </a:r>
                      <a:endParaRPr lang="ko-KR" altLang="en-US" dirty="0"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/>
                </a:tc>
              </a:tr>
              <a:tr h="43204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HY울릉도M" pitchFamily="18" charset="-127"/>
                          <a:ea typeface="HY울릉도M" pitchFamily="18" charset="-127"/>
                        </a:rPr>
                        <a:t>귀   리</a:t>
                      </a:r>
                      <a:endParaRPr lang="ko-KR" altLang="en-US" dirty="0"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HY울릉도M" pitchFamily="18" charset="-127"/>
                          <a:ea typeface="HY울릉도M" pitchFamily="18" charset="-127"/>
                        </a:rPr>
                        <a:t>개화기 </a:t>
                      </a:r>
                      <a:r>
                        <a:rPr lang="en-US" altLang="ko-KR" dirty="0" smtClean="0">
                          <a:latin typeface="HY울릉도M" pitchFamily="18" charset="-127"/>
                          <a:ea typeface="HY울릉도M" pitchFamily="18" charset="-127"/>
                        </a:rPr>
                        <a:t>~ </a:t>
                      </a:r>
                      <a:r>
                        <a:rPr lang="ko-KR" altLang="en-US" dirty="0" err="1" smtClean="0">
                          <a:latin typeface="HY울릉도M" pitchFamily="18" charset="-127"/>
                          <a:ea typeface="HY울릉도M" pitchFamily="18" charset="-127"/>
                        </a:rPr>
                        <a:t>유숙기</a:t>
                      </a:r>
                      <a:endParaRPr lang="ko-KR" altLang="en-US" dirty="0"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/>
                </a:tc>
              </a:tr>
              <a:tr h="43204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HY울릉도M" pitchFamily="18" charset="-127"/>
                          <a:ea typeface="HY울릉도M" pitchFamily="18" charset="-127"/>
                        </a:rPr>
                        <a:t>이탈리안 </a:t>
                      </a:r>
                      <a:r>
                        <a:rPr lang="ko-KR" altLang="en-US" dirty="0" err="1" smtClean="0">
                          <a:latin typeface="HY울릉도M" pitchFamily="18" charset="-127"/>
                          <a:ea typeface="HY울릉도M" pitchFamily="18" charset="-127"/>
                        </a:rPr>
                        <a:t>라이그라스</a:t>
                      </a:r>
                      <a:endParaRPr lang="ko-KR" altLang="en-US" dirty="0"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HY울릉도M" pitchFamily="18" charset="-127"/>
                          <a:ea typeface="HY울릉도M" pitchFamily="18" charset="-127"/>
                        </a:rPr>
                        <a:t>출수기 </a:t>
                      </a:r>
                      <a:r>
                        <a:rPr lang="en-US" altLang="ko-KR" dirty="0" smtClean="0">
                          <a:latin typeface="HY울릉도M" pitchFamily="18" charset="-127"/>
                          <a:ea typeface="HY울릉도M" pitchFamily="18" charset="-127"/>
                        </a:rPr>
                        <a:t>~ </a:t>
                      </a:r>
                      <a:r>
                        <a:rPr lang="ko-KR" altLang="en-US" dirty="0" smtClean="0">
                          <a:latin typeface="HY울릉도M" pitchFamily="18" charset="-127"/>
                          <a:ea typeface="HY울릉도M" pitchFamily="18" charset="-127"/>
                        </a:rPr>
                        <a:t>개화기</a:t>
                      </a:r>
                      <a:endParaRPr lang="ko-KR" altLang="en-US" dirty="0"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6" name="그룹 5"/>
          <p:cNvGrpSpPr/>
          <p:nvPr/>
        </p:nvGrpSpPr>
        <p:grpSpPr>
          <a:xfrm>
            <a:off x="506076" y="232860"/>
            <a:ext cx="4858012" cy="603852"/>
            <a:chOff x="0" y="691"/>
            <a:chExt cx="8674436" cy="60385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</p:grpSpPr>
        <p:sp>
          <p:nvSpPr>
            <p:cNvPr id="7" name="모서리가 둥근 직사각형 6"/>
            <p:cNvSpPr/>
            <p:nvPr/>
          </p:nvSpPr>
          <p:spPr>
            <a:xfrm>
              <a:off x="0" y="691"/>
              <a:ext cx="8674436" cy="603852"/>
            </a:xfrm>
            <a:prstGeom prst="roundRect">
              <a:avLst/>
            </a:prstGeom>
            <a:gradFill flip="none" rotWithShape="1">
              <a:gsLst>
                <a:gs pos="0">
                  <a:srgbClr val="4324FC">
                    <a:shade val="30000"/>
                    <a:satMod val="115000"/>
                  </a:srgbClr>
                </a:gs>
                <a:gs pos="50000">
                  <a:srgbClr val="4324FC">
                    <a:shade val="67500"/>
                    <a:satMod val="115000"/>
                  </a:srgbClr>
                </a:gs>
                <a:gs pos="100000">
                  <a:srgbClr val="4324FC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sp3d prstMaterial="dkEdge">
              <a:bevelT w="8200" h="38100"/>
            </a:sp3d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모서리가 둥근 직사각형 4"/>
            <p:cNvSpPr/>
            <p:nvPr/>
          </p:nvSpPr>
          <p:spPr>
            <a:xfrm>
              <a:off x="29478" y="30169"/>
              <a:ext cx="8615480" cy="54489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lIns="121920" tIns="121920" rIns="121920" bIns="121920" spcCol="1270" anchor="ctr"/>
            <a:lstStyle/>
            <a:p>
              <a:pPr defTabSz="1422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ko-KR" altLang="en-US" sz="2800" b="1" dirty="0" smtClean="0">
                  <a:solidFill>
                    <a:srgbClr val="FFFF00"/>
                  </a:solidFill>
                  <a:latin typeface="HY견고딕" pitchFamily="18" charset="-127"/>
                  <a:ea typeface="HY견고딕" pitchFamily="18" charset="-127"/>
                </a:rPr>
                <a:t>원형 </a:t>
              </a:r>
              <a:r>
                <a:rPr lang="ko-KR" altLang="en-US" sz="2800" b="1" dirty="0" err="1" smtClean="0">
                  <a:solidFill>
                    <a:srgbClr val="FFFF00"/>
                  </a:solidFill>
                  <a:latin typeface="HY견고딕" pitchFamily="18" charset="-127"/>
                  <a:ea typeface="HY견고딕" pitchFamily="18" charset="-127"/>
                </a:rPr>
                <a:t>곤포</a:t>
              </a:r>
              <a:r>
                <a:rPr lang="ko-KR" altLang="en-US" sz="2800" b="1" dirty="0" smtClean="0">
                  <a:solidFill>
                    <a:srgbClr val="FFFF00"/>
                  </a:solidFill>
                  <a:latin typeface="HY견고딕" pitchFamily="18" charset="-127"/>
                  <a:ea typeface="HY견고딕" pitchFamily="18" charset="-127"/>
                </a:rPr>
                <a:t> </a:t>
              </a:r>
              <a:r>
                <a:rPr lang="ko-KR" altLang="en-US" sz="2800" b="1" dirty="0" err="1" smtClean="0">
                  <a:solidFill>
                    <a:srgbClr val="FFFF00"/>
                  </a:solidFill>
                  <a:latin typeface="HY견고딕" pitchFamily="18" charset="-127"/>
                  <a:ea typeface="HY견고딕" pitchFamily="18" charset="-127"/>
                </a:rPr>
                <a:t>사일리지</a:t>
              </a:r>
              <a:r>
                <a:rPr lang="ko-KR" altLang="en-US" sz="2800" b="1" dirty="0" smtClean="0">
                  <a:solidFill>
                    <a:srgbClr val="FFFF00"/>
                  </a:solidFill>
                  <a:latin typeface="HY견고딕" pitchFamily="18" charset="-127"/>
                  <a:ea typeface="HY견고딕" pitchFamily="18" charset="-127"/>
                </a:rPr>
                <a:t> 조제기술</a:t>
              </a:r>
              <a:endParaRPr lang="ko-KR" altLang="en-US" sz="2800" b="1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77847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0116" y="2060581"/>
            <a:ext cx="7705725" cy="3673475"/>
          </a:xfrm>
          <a:solidFill>
            <a:schemeClr val="tx2"/>
          </a:solidFill>
          <a:ln w="25400">
            <a:solidFill>
              <a:srgbClr val="0000FF"/>
            </a:solidFill>
          </a:ln>
        </p:spPr>
        <p:txBody>
          <a:bodyPr/>
          <a:lstStyle/>
          <a:p>
            <a:pPr eaLnBrk="1" hangingPunct="1">
              <a:lnSpc>
                <a:spcPct val="170000"/>
              </a:lnSpc>
              <a:buFontTx/>
              <a:buNone/>
            </a:pPr>
            <a:r>
              <a:rPr lang="en-US" altLang="ko-KR" sz="2200" smtClean="0">
                <a:latin typeface="HY견고딕" pitchFamily="18" charset="-127"/>
                <a:ea typeface="HY견고딕" pitchFamily="18" charset="-127"/>
              </a:rPr>
              <a:t>○ </a:t>
            </a:r>
            <a:r>
              <a:rPr lang="ko-KR" altLang="en-US" sz="2200" smtClean="0">
                <a:latin typeface="HY견고딕" pitchFamily="18" charset="-127"/>
                <a:ea typeface="HY견고딕" pitchFamily="18" charset="-127"/>
              </a:rPr>
              <a:t>전세계가 </a:t>
            </a:r>
            <a:r>
              <a:rPr lang="ko-KR" altLang="en-US" sz="2200" smtClean="0">
                <a:solidFill>
                  <a:srgbClr val="0000FF"/>
                </a:solidFill>
                <a:latin typeface="HY견고딕" pitchFamily="18" charset="-127"/>
                <a:ea typeface="HY견고딕" pitchFamily="18" charset="-127"/>
              </a:rPr>
              <a:t>바이오 연료개발</a:t>
            </a:r>
            <a:r>
              <a:rPr lang="ko-KR" altLang="en-US" sz="2200" smtClean="0">
                <a:latin typeface="HY견고딕" pitchFamily="18" charset="-127"/>
                <a:ea typeface="HY견고딕" pitchFamily="18" charset="-127"/>
              </a:rPr>
              <a:t> 경쟁 중</a:t>
            </a:r>
          </a:p>
          <a:p>
            <a:pPr eaLnBrk="1" hangingPunct="1">
              <a:lnSpc>
                <a:spcPct val="170000"/>
              </a:lnSpc>
              <a:buFontTx/>
              <a:buNone/>
            </a:pPr>
            <a:r>
              <a:rPr lang="ko-KR" altLang="en-US" sz="2200" smtClean="0">
                <a:latin typeface="HY견고딕" pitchFamily="18" charset="-127"/>
                <a:ea typeface="HY견고딕" pitchFamily="18" charset="-127"/>
              </a:rPr>
              <a:t>○ 중국</a:t>
            </a:r>
            <a:r>
              <a:rPr lang="en-US" altLang="ko-KR" sz="220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200" smtClean="0">
                <a:latin typeface="HY견고딕" pitchFamily="18" charset="-127"/>
                <a:ea typeface="HY견고딕" pitchFamily="18" charset="-127"/>
              </a:rPr>
              <a:t>인도 등 신흥국의 </a:t>
            </a:r>
            <a:r>
              <a:rPr lang="ko-KR" altLang="en-US" sz="2200" smtClean="0">
                <a:solidFill>
                  <a:srgbClr val="0000FF"/>
                </a:solidFill>
                <a:latin typeface="HY견고딕" pitchFamily="18" charset="-127"/>
                <a:ea typeface="HY견고딕" pitchFamily="18" charset="-127"/>
              </a:rPr>
              <a:t>경제발전에 따른 육류소비증가</a:t>
            </a:r>
          </a:p>
          <a:p>
            <a:pPr eaLnBrk="1" hangingPunct="1">
              <a:lnSpc>
                <a:spcPct val="170000"/>
              </a:lnSpc>
              <a:buFontTx/>
              <a:buNone/>
            </a:pPr>
            <a:r>
              <a:rPr lang="ko-KR" altLang="en-US" sz="2200" smtClean="0">
                <a:latin typeface="HY견고딕" pitchFamily="18" charset="-127"/>
                <a:ea typeface="HY견고딕" pitchFamily="18" charset="-127"/>
              </a:rPr>
              <a:t>○ 기상이변으로 인한 공급감소</a:t>
            </a:r>
            <a:r>
              <a:rPr lang="en-US" altLang="ko-KR" sz="2200" smtClean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2200" smtClean="0">
                <a:latin typeface="HY견고딕" pitchFamily="18" charset="-127"/>
                <a:ea typeface="HY견고딕" pitchFamily="18" charset="-127"/>
              </a:rPr>
              <a:t>가뭄</a:t>
            </a:r>
            <a:r>
              <a:rPr lang="en-US" altLang="ko-KR" sz="220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200" smtClean="0">
                <a:latin typeface="HY견고딕" pitchFamily="18" charset="-127"/>
                <a:ea typeface="HY견고딕" pitchFamily="18" charset="-127"/>
              </a:rPr>
              <a:t>폭우</a:t>
            </a:r>
            <a:r>
              <a:rPr lang="en-US" altLang="ko-KR" sz="220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200" smtClean="0">
                <a:latin typeface="HY견고딕" pitchFamily="18" charset="-127"/>
                <a:ea typeface="HY견고딕" pitchFamily="18" charset="-127"/>
              </a:rPr>
              <a:t>서리 등</a:t>
            </a:r>
            <a:r>
              <a:rPr lang="en-US" altLang="ko-KR" sz="2200" smtClean="0">
                <a:latin typeface="HY견고딕" pitchFamily="18" charset="-127"/>
                <a:ea typeface="HY견고딕" pitchFamily="18" charset="-127"/>
              </a:rPr>
              <a:t>)</a:t>
            </a:r>
          </a:p>
          <a:p>
            <a:pPr eaLnBrk="1" hangingPunct="1">
              <a:lnSpc>
                <a:spcPct val="170000"/>
              </a:lnSpc>
              <a:buFontTx/>
              <a:buNone/>
            </a:pPr>
            <a:r>
              <a:rPr lang="en-US" altLang="ko-KR" sz="2200" smtClean="0">
                <a:latin typeface="HY견고딕" pitchFamily="18" charset="-127"/>
                <a:ea typeface="HY견고딕" pitchFamily="18" charset="-127"/>
              </a:rPr>
              <a:t>○ </a:t>
            </a:r>
            <a:r>
              <a:rPr lang="ko-KR" altLang="en-US" sz="2200" smtClean="0">
                <a:solidFill>
                  <a:srgbClr val="0000FF"/>
                </a:solidFill>
                <a:latin typeface="HY견고딕" pitchFamily="18" charset="-127"/>
                <a:ea typeface="HY견고딕" pitchFamily="18" charset="-127"/>
              </a:rPr>
              <a:t>식량자원확보</a:t>
            </a:r>
            <a:r>
              <a:rPr lang="en-US" altLang="ko-KR" sz="2200" smtClean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2200" smtClean="0">
                <a:latin typeface="HY견고딕" pitchFamily="18" charset="-127"/>
                <a:ea typeface="HY견고딕" pitchFamily="18" charset="-127"/>
              </a:rPr>
              <a:t>수출국도 자국민 보호 수출규제 시작</a:t>
            </a:r>
            <a:r>
              <a:rPr lang="en-US" altLang="ko-KR" sz="2200" smtClean="0">
                <a:latin typeface="HY견고딕" pitchFamily="18" charset="-127"/>
                <a:ea typeface="HY견고딕" pitchFamily="18" charset="-127"/>
              </a:rPr>
              <a:t>)</a:t>
            </a:r>
          </a:p>
          <a:p>
            <a:pPr eaLnBrk="1" hangingPunct="1">
              <a:lnSpc>
                <a:spcPct val="170000"/>
              </a:lnSpc>
              <a:buFontTx/>
              <a:buNone/>
            </a:pPr>
            <a:r>
              <a:rPr lang="en-US" altLang="ko-KR" sz="2200" smtClean="0">
                <a:latin typeface="HY견고딕" pitchFamily="18" charset="-127"/>
                <a:ea typeface="HY견고딕" pitchFamily="18" charset="-127"/>
              </a:rPr>
              <a:t>○ </a:t>
            </a:r>
            <a:r>
              <a:rPr lang="ko-KR" altLang="en-US" sz="2200" smtClean="0">
                <a:latin typeface="HY견고딕" pitchFamily="18" charset="-127"/>
                <a:ea typeface="HY견고딕" pitchFamily="18" charset="-127"/>
              </a:rPr>
              <a:t>유가상승으로 인한 생산비</a:t>
            </a:r>
            <a:r>
              <a:rPr lang="en-US" altLang="ko-KR" sz="220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200" smtClean="0">
                <a:latin typeface="HY견고딕" pitchFamily="18" charset="-127"/>
                <a:ea typeface="HY견고딕" pitchFamily="18" charset="-127"/>
              </a:rPr>
              <a:t>물류비 상승</a:t>
            </a:r>
          </a:p>
        </p:txBody>
      </p:sp>
      <p:sp>
        <p:nvSpPr>
          <p:cNvPr id="16387" name="Line 5"/>
          <p:cNvSpPr>
            <a:spLocks noChangeShapeType="1"/>
          </p:cNvSpPr>
          <p:nvPr/>
        </p:nvSpPr>
        <p:spPr bwMode="auto">
          <a:xfrm>
            <a:off x="3940175" y="842963"/>
            <a:ext cx="0" cy="192087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endParaRPr lang="ko-KR" altLang="en-US" sz="1800">
              <a:solidFill>
                <a:srgbClr val="FFFFFF"/>
              </a:solidFill>
            </a:endParaRPr>
          </a:p>
        </p:txBody>
      </p:sp>
      <p:sp>
        <p:nvSpPr>
          <p:cNvPr id="246790" name="Rectangle 6"/>
          <p:cNvSpPr>
            <a:spLocks noChangeArrowheads="1"/>
          </p:cNvSpPr>
          <p:nvPr/>
        </p:nvSpPr>
        <p:spPr bwMode="auto">
          <a:xfrm>
            <a:off x="2074863" y="620713"/>
            <a:ext cx="5040312" cy="1223962"/>
          </a:xfrm>
          <a:prstGeom prst="rect">
            <a:avLst/>
          </a:prstGeom>
          <a:solidFill>
            <a:srgbClr val="99CC00"/>
          </a:solidFill>
          <a:ln w="9525">
            <a:noFill/>
            <a:miter lim="800000"/>
            <a:headEnd/>
            <a:tailEnd/>
          </a:ln>
          <a:effectLst>
            <a:outerShdw dist="71842" dir="2700000" algn="ctr" rotWithShape="0">
              <a:srgbClr val="CCFF33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ko-KR" altLang="ko-KR" sz="2400">
              <a:solidFill>
                <a:srgbClr val="FFFFFF"/>
              </a:solidFill>
            </a:endParaRPr>
          </a:p>
        </p:txBody>
      </p:sp>
      <p:sp>
        <p:nvSpPr>
          <p:cNvPr id="16389" name="Rectangle 7"/>
          <p:cNvSpPr>
            <a:spLocks noChangeArrowheads="1"/>
          </p:cNvSpPr>
          <p:nvPr/>
        </p:nvSpPr>
        <p:spPr bwMode="auto">
          <a:xfrm>
            <a:off x="2230441" y="808040"/>
            <a:ext cx="4725987" cy="88423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endParaRPr lang="ko-KR" altLang="ko-KR" sz="4000">
              <a:solidFill>
                <a:srgbClr val="0000FF"/>
              </a:solidFill>
              <a:latin typeface="굴림" charset="-127"/>
              <a:ea typeface="굴림" charset="-127"/>
            </a:endParaRPr>
          </a:p>
        </p:txBody>
      </p:sp>
      <p:sp>
        <p:nvSpPr>
          <p:cNvPr id="16390" name="Rectangle 8"/>
          <p:cNvSpPr>
            <a:spLocks noChangeArrowheads="1"/>
          </p:cNvSpPr>
          <p:nvPr/>
        </p:nvSpPr>
        <p:spPr bwMode="auto">
          <a:xfrm>
            <a:off x="2568851" y="908050"/>
            <a:ext cx="401424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ko-KR" altLang="en-US" sz="320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주요곡물의 가격상승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506076" y="232860"/>
            <a:ext cx="4858012" cy="603852"/>
            <a:chOff x="0" y="691"/>
            <a:chExt cx="8674436" cy="60385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</p:grpSpPr>
        <p:sp>
          <p:nvSpPr>
            <p:cNvPr id="5" name="모서리가 둥근 직사각형 4"/>
            <p:cNvSpPr/>
            <p:nvPr/>
          </p:nvSpPr>
          <p:spPr>
            <a:xfrm>
              <a:off x="0" y="691"/>
              <a:ext cx="8674436" cy="603852"/>
            </a:xfrm>
            <a:prstGeom prst="roundRect">
              <a:avLst/>
            </a:prstGeom>
            <a:gradFill flip="none" rotWithShape="1">
              <a:gsLst>
                <a:gs pos="0">
                  <a:srgbClr val="4324FC">
                    <a:shade val="30000"/>
                    <a:satMod val="115000"/>
                  </a:srgbClr>
                </a:gs>
                <a:gs pos="50000">
                  <a:srgbClr val="4324FC">
                    <a:shade val="67500"/>
                    <a:satMod val="115000"/>
                  </a:srgbClr>
                </a:gs>
                <a:gs pos="100000">
                  <a:srgbClr val="4324FC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sp3d prstMaterial="dkEdge">
              <a:bevelT w="8200" h="38100"/>
            </a:sp3d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모서리가 둥근 직사각형 4"/>
            <p:cNvSpPr/>
            <p:nvPr/>
          </p:nvSpPr>
          <p:spPr>
            <a:xfrm>
              <a:off x="29478" y="30169"/>
              <a:ext cx="8615480" cy="54489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lIns="121920" tIns="121920" rIns="121920" bIns="121920" spcCol="1270" anchor="ctr"/>
            <a:lstStyle/>
            <a:p>
              <a:pPr defTabSz="1422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ko-KR" altLang="en-US" sz="2800" b="1" dirty="0" smtClean="0">
                  <a:solidFill>
                    <a:srgbClr val="FFFF00"/>
                  </a:solidFill>
                  <a:latin typeface="HY견고딕" pitchFamily="18" charset="-127"/>
                  <a:ea typeface="HY견고딕" pitchFamily="18" charset="-127"/>
                </a:rPr>
                <a:t>원형 </a:t>
              </a:r>
              <a:r>
                <a:rPr lang="ko-KR" altLang="en-US" sz="2800" b="1" dirty="0" err="1" smtClean="0">
                  <a:solidFill>
                    <a:srgbClr val="FFFF00"/>
                  </a:solidFill>
                  <a:latin typeface="HY견고딕" pitchFamily="18" charset="-127"/>
                  <a:ea typeface="HY견고딕" pitchFamily="18" charset="-127"/>
                </a:rPr>
                <a:t>곤포</a:t>
              </a:r>
              <a:r>
                <a:rPr lang="ko-KR" altLang="en-US" sz="2800" b="1" dirty="0" smtClean="0">
                  <a:solidFill>
                    <a:srgbClr val="FFFF00"/>
                  </a:solidFill>
                  <a:latin typeface="HY견고딕" pitchFamily="18" charset="-127"/>
                  <a:ea typeface="HY견고딕" pitchFamily="18" charset="-127"/>
                </a:rPr>
                <a:t> </a:t>
              </a:r>
              <a:r>
                <a:rPr lang="ko-KR" altLang="en-US" sz="2800" b="1" dirty="0" err="1" smtClean="0">
                  <a:solidFill>
                    <a:srgbClr val="FFFF00"/>
                  </a:solidFill>
                  <a:latin typeface="HY견고딕" pitchFamily="18" charset="-127"/>
                  <a:ea typeface="HY견고딕" pitchFamily="18" charset="-127"/>
                </a:rPr>
                <a:t>사일리지</a:t>
              </a:r>
              <a:r>
                <a:rPr lang="ko-KR" altLang="en-US" sz="2800" b="1" dirty="0" smtClean="0">
                  <a:solidFill>
                    <a:srgbClr val="FFFF00"/>
                  </a:solidFill>
                  <a:latin typeface="HY견고딕" pitchFamily="18" charset="-127"/>
                  <a:ea typeface="HY견고딕" pitchFamily="18" charset="-127"/>
                </a:rPr>
                <a:t> 조제기술</a:t>
              </a:r>
              <a:endParaRPr lang="ko-KR" altLang="en-US" sz="2800" b="1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</p:grpSp>
      <p:pic>
        <p:nvPicPr>
          <p:cNvPr id="7" name="Picture 4" descr="UNI00000f18003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2153349"/>
            <a:ext cx="3024336" cy="2012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EMB00000f18003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2132856"/>
            <a:ext cx="2880320" cy="2014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EMB00000f18003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4509120"/>
            <a:ext cx="3024336" cy="2015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 descr="EMB00000f18003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4581128"/>
            <a:ext cx="2989136" cy="1943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2174875" y="4129503"/>
            <a:ext cx="1685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>
                <a:latin typeface="HY견고딕" pitchFamily="18" charset="-127"/>
                <a:ea typeface="HY견고딕" pitchFamily="18" charset="-127"/>
              </a:rPr>
              <a:t>집초</a:t>
            </a:r>
            <a:r>
              <a:rPr lang="en-US" altLang="ko-KR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>
                <a:latin typeface="HY견고딕" pitchFamily="18" charset="-127"/>
                <a:ea typeface="HY견고딕" pitchFamily="18" charset="-127"/>
              </a:rPr>
              <a:t>모우기</a:t>
            </a:r>
            <a:r>
              <a:rPr lang="en-US" altLang="ko-KR">
                <a:latin typeface="HY견고딕" pitchFamily="18" charset="-127"/>
                <a:ea typeface="HY견고딕" pitchFamily="18" charset="-127"/>
              </a:rPr>
              <a:t>)</a:t>
            </a: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5435600" y="4129503"/>
            <a:ext cx="229902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dirty="0" err="1">
                <a:latin typeface="HY견고딕" pitchFamily="18" charset="-127"/>
                <a:ea typeface="HY견고딕" pitchFamily="18" charset="-127"/>
              </a:rPr>
              <a:t>곤포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첨가제 처리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)</a:t>
            </a:r>
            <a:endParaRPr lang="en-US" altLang="ko-KR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887538" y="6488113"/>
            <a:ext cx="1200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>
                <a:latin typeface="HY견고딕" pitchFamily="18" charset="-127"/>
                <a:ea typeface="HY견고딕" pitchFamily="18" charset="-127"/>
              </a:rPr>
              <a:t>비닐감기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5891213" y="6488113"/>
            <a:ext cx="1200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>
                <a:latin typeface="HY견고딕" pitchFamily="18" charset="-127"/>
                <a:ea typeface="HY견고딕" pitchFamily="18" charset="-127"/>
              </a:rPr>
              <a:t>개별저장</a:t>
            </a: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1979712" y="1393612"/>
            <a:ext cx="4896544" cy="461665"/>
          </a:xfrm>
          <a:prstGeom prst="rect">
            <a:avLst/>
          </a:prstGeom>
          <a:solidFill>
            <a:srgbClr val="E5F4D4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o-KR" altLang="en-US" sz="2400" dirty="0" err="1">
                <a:solidFill>
                  <a:srgbClr val="C00000"/>
                </a:solidFill>
                <a:latin typeface="HY견고딕" pitchFamily="18" charset="-127"/>
                <a:ea typeface="HY견고딕" pitchFamily="18" charset="-127"/>
              </a:rPr>
              <a:t>원형곤포</a:t>
            </a:r>
            <a:r>
              <a:rPr lang="ko-KR" altLang="en-US" sz="2400" dirty="0">
                <a:solidFill>
                  <a:srgbClr val="C00000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2400" dirty="0" err="1">
                <a:solidFill>
                  <a:srgbClr val="C00000"/>
                </a:solidFill>
                <a:latin typeface="HY견고딕" pitchFamily="18" charset="-127"/>
                <a:ea typeface="HY견고딕" pitchFamily="18" charset="-127"/>
              </a:rPr>
              <a:t>사일리지</a:t>
            </a:r>
            <a:r>
              <a:rPr lang="ko-KR" altLang="en-US" sz="2400" dirty="0">
                <a:solidFill>
                  <a:srgbClr val="C00000"/>
                </a:solidFill>
                <a:latin typeface="HY견고딕" pitchFamily="18" charset="-127"/>
                <a:ea typeface="HY견고딕" pitchFamily="18" charset="-127"/>
              </a:rPr>
              <a:t> 조제 과정</a:t>
            </a:r>
          </a:p>
        </p:txBody>
      </p:sp>
    </p:spTree>
    <p:extLst>
      <p:ext uri="{BB962C8B-B14F-4D97-AF65-F5344CB8AC3E}">
        <p14:creationId xmlns:p14="http://schemas.microsoft.com/office/powerpoint/2010/main" val="227907963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755576" y="2348880"/>
            <a:ext cx="7920880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42900" indent="-342900">
              <a:lnSpc>
                <a:spcPct val="200000"/>
              </a:lnSpc>
            </a:pPr>
            <a:r>
              <a:rPr lang="ko-KR" altLang="en-US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○ 원형 </a:t>
            </a:r>
            <a:r>
              <a:rPr lang="ko-KR" altLang="en-US" dirty="0" err="1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곤포</a:t>
            </a:r>
            <a:r>
              <a:rPr lang="ko-KR" altLang="en-US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 </a:t>
            </a:r>
            <a:r>
              <a:rPr lang="ko-KR" altLang="en-US" dirty="0" err="1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사일리지의</a:t>
            </a:r>
            <a:r>
              <a:rPr lang="ko-KR" altLang="en-US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 </a:t>
            </a:r>
            <a:r>
              <a:rPr lang="ko-KR" altLang="en-US" dirty="0">
                <a:solidFill>
                  <a:srgbClr val="FF0000"/>
                </a:solidFill>
                <a:latin typeface="HY울릉도M" pitchFamily="18" charset="-127"/>
                <a:ea typeface="HY울릉도M" pitchFamily="18" charset="-127"/>
              </a:rPr>
              <a:t>수분 과다 </a:t>
            </a:r>
          </a:p>
          <a:p>
            <a:pPr marL="342900" indent="-342900">
              <a:lnSpc>
                <a:spcPct val="200000"/>
              </a:lnSpc>
            </a:pPr>
            <a:r>
              <a:rPr lang="ko-KR" altLang="en-US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   → 중량 과다</a:t>
            </a:r>
            <a:r>
              <a:rPr lang="en-US" altLang="ko-KR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, </a:t>
            </a:r>
            <a:r>
              <a:rPr lang="ko-KR" altLang="en-US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사료가치 감소</a:t>
            </a:r>
            <a:r>
              <a:rPr lang="en-US" altLang="ko-KR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, </a:t>
            </a:r>
            <a:r>
              <a:rPr lang="ko-KR" altLang="en-US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비 적정 </a:t>
            </a:r>
            <a:r>
              <a:rPr lang="ko-KR" altLang="en-US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가격 등 </a:t>
            </a:r>
          </a:p>
          <a:p>
            <a:pPr marL="342900" indent="-342900" eaLnBrk="0" latinLnBrk="0" hangingPunct="0">
              <a:lnSpc>
                <a:spcPct val="200000"/>
              </a:lnSpc>
            </a:pPr>
            <a:r>
              <a:rPr lang="ko-KR" altLang="en-US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○ 원형 </a:t>
            </a:r>
            <a:r>
              <a:rPr lang="ko-KR" altLang="en-US" dirty="0" err="1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곤포</a:t>
            </a:r>
            <a:r>
              <a:rPr lang="ko-KR" altLang="en-US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 비닐 </a:t>
            </a:r>
            <a:r>
              <a:rPr lang="ko-KR" altLang="en-US" dirty="0" err="1">
                <a:solidFill>
                  <a:srgbClr val="FF0000"/>
                </a:solidFill>
                <a:latin typeface="HY울릉도M" pitchFamily="18" charset="-127"/>
                <a:ea typeface="HY울릉도M" pitchFamily="18" charset="-127"/>
              </a:rPr>
              <a:t>겹수의</a:t>
            </a:r>
            <a:r>
              <a:rPr lang="ko-KR" altLang="en-US" dirty="0">
                <a:solidFill>
                  <a:srgbClr val="FF0000"/>
                </a:solidFill>
                <a:latin typeface="HY울릉도M" pitchFamily="18" charset="-127"/>
                <a:ea typeface="HY울릉도M" pitchFamily="18" charset="-127"/>
              </a:rPr>
              <a:t> 부족으로 변질</a:t>
            </a:r>
            <a:r>
              <a:rPr lang="en-US" altLang="ko-KR" dirty="0">
                <a:solidFill>
                  <a:srgbClr val="FF0000"/>
                </a:solidFill>
                <a:latin typeface="HY울릉도M" pitchFamily="18" charset="-127"/>
                <a:ea typeface="HY울릉도M" pitchFamily="18" charset="-127"/>
              </a:rPr>
              <a:t>, </a:t>
            </a:r>
            <a:r>
              <a:rPr lang="ko-KR" altLang="en-US" dirty="0">
                <a:solidFill>
                  <a:srgbClr val="FF0000"/>
                </a:solidFill>
                <a:latin typeface="HY울릉도M" pitchFamily="18" charset="-127"/>
                <a:ea typeface="HY울릉도M" pitchFamily="18" charset="-127"/>
              </a:rPr>
              <a:t>부패 또는 파손 </a:t>
            </a:r>
          </a:p>
          <a:p>
            <a:pPr marL="342900" indent="-342900" eaLnBrk="0" latinLnBrk="0" hangingPunct="0">
              <a:lnSpc>
                <a:spcPct val="200000"/>
              </a:lnSpc>
            </a:pPr>
            <a:r>
              <a:rPr lang="ko-KR" altLang="en-US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○ </a:t>
            </a:r>
            <a:r>
              <a:rPr lang="ko-KR" altLang="en-US" dirty="0">
                <a:solidFill>
                  <a:srgbClr val="0000FF"/>
                </a:solidFill>
                <a:latin typeface="HY울릉도M" pitchFamily="18" charset="-127"/>
                <a:ea typeface="HY울릉도M" pitchFamily="18" charset="-127"/>
              </a:rPr>
              <a:t>이물질의 혼입</a:t>
            </a:r>
            <a:r>
              <a:rPr lang="ko-KR" altLang="en-US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 </a:t>
            </a:r>
            <a:r>
              <a:rPr lang="en-US" altLang="ko-KR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(</a:t>
            </a:r>
            <a:r>
              <a:rPr lang="ko-KR" altLang="en-US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흙</a:t>
            </a:r>
            <a:r>
              <a:rPr lang="en-US" altLang="ko-KR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, </a:t>
            </a:r>
            <a:r>
              <a:rPr lang="ko-KR" altLang="en-US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모래</a:t>
            </a:r>
            <a:r>
              <a:rPr lang="en-US" altLang="ko-KR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, </a:t>
            </a:r>
            <a:r>
              <a:rPr lang="ko-KR" altLang="en-US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쇠붙이 등으로 </a:t>
            </a:r>
            <a:r>
              <a:rPr lang="en-US" altLang="ko-KR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TMR </a:t>
            </a:r>
            <a:r>
              <a:rPr lang="ko-KR" altLang="en-US" dirty="0" err="1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혼합기</a:t>
            </a:r>
            <a:r>
              <a:rPr lang="ko-KR" altLang="en-US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 파손</a:t>
            </a:r>
            <a:r>
              <a:rPr lang="en-US" altLang="ko-KR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) </a:t>
            </a:r>
          </a:p>
          <a:p>
            <a:pPr marL="342900" indent="-342900" eaLnBrk="0" latinLnBrk="0" hangingPunct="0">
              <a:lnSpc>
                <a:spcPct val="200000"/>
              </a:lnSpc>
            </a:pPr>
            <a:r>
              <a:rPr lang="ko-KR" altLang="en-US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○ 제조과정에서 급여까지 </a:t>
            </a:r>
            <a:r>
              <a:rPr lang="en-US" altLang="ko-KR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5~6</a:t>
            </a:r>
            <a:r>
              <a:rPr lang="ko-KR" altLang="en-US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회 운반에 의한 파손 등 </a:t>
            </a:r>
          </a:p>
        </p:txBody>
      </p:sp>
      <p:grpSp>
        <p:nvGrpSpPr>
          <p:cNvPr id="5" name="그룹 4"/>
          <p:cNvGrpSpPr/>
          <p:nvPr/>
        </p:nvGrpSpPr>
        <p:grpSpPr>
          <a:xfrm>
            <a:off x="506076" y="232860"/>
            <a:ext cx="6154156" cy="603852"/>
            <a:chOff x="0" y="691"/>
            <a:chExt cx="8674436" cy="60385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</p:grpSpPr>
        <p:sp>
          <p:nvSpPr>
            <p:cNvPr id="6" name="모서리가 둥근 직사각형 5"/>
            <p:cNvSpPr/>
            <p:nvPr/>
          </p:nvSpPr>
          <p:spPr>
            <a:xfrm>
              <a:off x="0" y="691"/>
              <a:ext cx="8674436" cy="603852"/>
            </a:xfrm>
            <a:prstGeom prst="roundRect">
              <a:avLst/>
            </a:prstGeom>
            <a:gradFill flip="none" rotWithShape="1">
              <a:gsLst>
                <a:gs pos="0">
                  <a:srgbClr val="4324FC">
                    <a:shade val="30000"/>
                    <a:satMod val="115000"/>
                  </a:srgbClr>
                </a:gs>
                <a:gs pos="50000">
                  <a:srgbClr val="4324FC">
                    <a:shade val="67500"/>
                    <a:satMod val="115000"/>
                  </a:srgbClr>
                </a:gs>
                <a:gs pos="100000">
                  <a:srgbClr val="4324FC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sp3d prstMaterial="dkEdge">
              <a:bevelT w="8200" h="38100"/>
            </a:sp3d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모서리가 둥근 직사각형 4"/>
            <p:cNvSpPr/>
            <p:nvPr/>
          </p:nvSpPr>
          <p:spPr>
            <a:xfrm>
              <a:off x="29478" y="30169"/>
              <a:ext cx="8615480" cy="54489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lIns="121920" tIns="121920" rIns="121920" bIns="121920" spcCol="1270" anchor="ctr"/>
            <a:lstStyle/>
            <a:p>
              <a:pPr defTabSz="1422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ko-KR" altLang="en-US" sz="2800" b="1" dirty="0" smtClean="0">
                  <a:solidFill>
                    <a:srgbClr val="FFFF00"/>
                  </a:solidFill>
                  <a:latin typeface="HY견고딕" pitchFamily="18" charset="-127"/>
                  <a:ea typeface="HY견고딕" pitchFamily="18" charset="-127"/>
                </a:rPr>
                <a:t>고품질 </a:t>
              </a:r>
              <a:r>
                <a:rPr lang="ko-KR" altLang="en-US" sz="2800" b="1" dirty="0" err="1" smtClean="0">
                  <a:solidFill>
                    <a:srgbClr val="FFFF00"/>
                  </a:solidFill>
                  <a:latin typeface="HY견고딕" pitchFamily="18" charset="-127"/>
                  <a:ea typeface="HY견고딕" pitchFamily="18" charset="-127"/>
                </a:rPr>
                <a:t>원형곤포</a:t>
              </a:r>
              <a:r>
                <a:rPr lang="ko-KR" altLang="en-US" sz="2800" b="1" dirty="0" smtClean="0">
                  <a:solidFill>
                    <a:srgbClr val="FFFF00"/>
                  </a:solidFill>
                  <a:latin typeface="HY견고딕" pitchFamily="18" charset="-127"/>
                  <a:ea typeface="HY견고딕" pitchFamily="18" charset="-127"/>
                </a:rPr>
                <a:t> </a:t>
              </a:r>
              <a:r>
                <a:rPr lang="ko-KR" altLang="en-US" sz="2800" b="1" dirty="0" err="1" smtClean="0">
                  <a:solidFill>
                    <a:srgbClr val="FFFF00"/>
                  </a:solidFill>
                  <a:latin typeface="HY견고딕" pitchFamily="18" charset="-127"/>
                  <a:ea typeface="HY견고딕" pitchFamily="18" charset="-127"/>
                </a:rPr>
                <a:t>사일리지</a:t>
              </a:r>
              <a:r>
                <a:rPr lang="ko-KR" altLang="en-US" sz="2800" b="1" dirty="0" smtClean="0">
                  <a:solidFill>
                    <a:srgbClr val="FFFF00"/>
                  </a:solidFill>
                  <a:latin typeface="HY견고딕" pitchFamily="18" charset="-127"/>
                  <a:ea typeface="HY견고딕" pitchFamily="18" charset="-127"/>
                </a:rPr>
                <a:t> 조제기술</a:t>
              </a:r>
              <a:endParaRPr lang="ko-KR" altLang="en-US" sz="2800" b="1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</p:grpSp>
      <p:sp>
        <p:nvSpPr>
          <p:cNvPr id="9" name="직사각형 8"/>
          <p:cNvSpPr/>
          <p:nvPr/>
        </p:nvSpPr>
        <p:spPr>
          <a:xfrm>
            <a:off x="611560" y="1844824"/>
            <a:ext cx="52020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latin typeface="HY울릉도M" pitchFamily="18" charset="-127"/>
                <a:ea typeface="HY울릉도M" pitchFamily="18" charset="-127"/>
              </a:rPr>
              <a:t>□</a:t>
            </a:r>
            <a:r>
              <a:rPr lang="ko-KR" altLang="en-US" sz="2400" dirty="0" smtClean="0">
                <a:latin typeface="HY울릉도M" pitchFamily="18" charset="-127"/>
                <a:ea typeface="HY울릉도M" pitchFamily="18" charset="-127"/>
              </a:rPr>
              <a:t>  </a:t>
            </a:r>
            <a:r>
              <a:rPr lang="ko-KR" altLang="en-US" sz="2400" dirty="0" smtClean="0">
                <a:solidFill>
                  <a:srgbClr val="FF0000"/>
                </a:solidFill>
                <a:latin typeface="HY울릉도M" pitchFamily="18" charset="-127"/>
                <a:ea typeface="HY울릉도M" pitchFamily="18" charset="-127"/>
              </a:rPr>
              <a:t>유통 </a:t>
            </a:r>
            <a:r>
              <a:rPr lang="ko-KR" altLang="en-US" sz="2400" dirty="0" err="1" smtClean="0">
                <a:solidFill>
                  <a:srgbClr val="FF0000"/>
                </a:solidFill>
                <a:latin typeface="HY울릉도M" pitchFamily="18" charset="-127"/>
                <a:ea typeface="HY울릉도M" pitchFamily="18" charset="-127"/>
              </a:rPr>
              <a:t>사일리지의</a:t>
            </a:r>
            <a:r>
              <a:rPr lang="ko-KR" altLang="en-US" sz="2400" dirty="0" smtClean="0">
                <a:solidFill>
                  <a:srgbClr val="FF0000"/>
                </a:solidFill>
                <a:latin typeface="HY울릉도M" pitchFamily="18" charset="-127"/>
                <a:ea typeface="HY울릉도M" pitchFamily="18" charset="-127"/>
              </a:rPr>
              <a:t> 품질 저하 요인 </a:t>
            </a:r>
            <a:endParaRPr lang="ko-KR" altLang="en-US" sz="2400" dirty="0">
              <a:solidFill>
                <a:srgbClr val="FF0000"/>
              </a:solidFill>
              <a:latin typeface="HY울릉도M" pitchFamily="18" charset="-127"/>
              <a:ea typeface="HY울릉도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5917868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506076" y="232860"/>
            <a:ext cx="6154156" cy="603852"/>
            <a:chOff x="0" y="691"/>
            <a:chExt cx="8674436" cy="60385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</p:grpSpPr>
        <p:sp>
          <p:nvSpPr>
            <p:cNvPr id="5" name="모서리가 둥근 직사각형 4"/>
            <p:cNvSpPr/>
            <p:nvPr/>
          </p:nvSpPr>
          <p:spPr>
            <a:xfrm>
              <a:off x="0" y="691"/>
              <a:ext cx="8674436" cy="603852"/>
            </a:xfrm>
            <a:prstGeom prst="roundRect">
              <a:avLst/>
            </a:prstGeom>
            <a:gradFill flip="none" rotWithShape="1">
              <a:gsLst>
                <a:gs pos="0">
                  <a:srgbClr val="4324FC">
                    <a:shade val="30000"/>
                    <a:satMod val="115000"/>
                  </a:srgbClr>
                </a:gs>
                <a:gs pos="50000">
                  <a:srgbClr val="4324FC">
                    <a:shade val="67500"/>
                    <a:satMod val="115000"/>
                  </a:srgbClr>
                </a:gs>
                <a:gs pos="100000">
                  <a:srgbClr val="4324FC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sp3d prstMaterial="dkEdge">
              <a:bevelT w="8200" h="38100"/>
            </a:sp3d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모서리가 둥근 직사각형 4"/>
            <p:cNvSpPr/>
            <p:nvPr/>
          </p:nvSpPr>
          <p:spPr>
            <a:xfrm>
              <a:off x="29478" y="30169"/>
              <a:ext cx="8615480" cy="54489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lIns="121920" tIns="121920" rIns="121920" bIns="121920" spcCol="1270" anchor="ctr"/>
            <a:lstStyle/>
            <a:p>
              <a:pPr defTabSz="1422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ko-KR" altLang="en-US" sz="2800" b="1" dirty="0" smtClean="0">
                  <a:solidFill>
                    <a:srgbClr val="FFFF00"/>
                  </a:solidFill>
                  <a:latin typeface="HY견고딕" pitchFamily="18" charset="-127"/>
                  <a:ea typeface="HY견고딕" pitchFamily="18" charset="-127"/>
                </a:rPr>
                <a:t>고품질 </a:t>
              </a:r>
              <a:r>
                <a:rPr lang="ko-KR" altLang="en-US" sz="2800" b="1" dirty="0" err="1" smtClean="0">
                  <a:solidFill>
                    <a:srgbClr val="FFFF00"/>
                  </a:solidFill>
                  <a:latin typeface="HY견고딕" pitchFamily="18" charset="-127"/>
                  <a:ea typeface="HY견고딕" pitchFamily="18" charset="-127"/>
                </a:rPr>
                <a:t>원형곤포</a:t>
              </a:r>
              <a:r>
                <a:rPr lang="ko-KR" altLang="en-US" sz="2800" b="1" dirty="0" smtClean="0">
                  <a:solidFill>
                    <a:srgbClr val="FFFF00"/>
                  </a:solidFill>
                  <a:latin typeface="HY견고딕" pitchFamily="18" charset="-127"/>
                  <a:ea typeface="HY견고딕" pitchFamily="18" charset="-127"/>
                </a:rPr>
                <a:t> </a:t>
              </a:r>
              <a:r>
                <a:rPr lang="ko-KR" altLang="en-US" sz="2800" b="1" dirty="0" err="1" smtClean="0">
                  <a:solidFill>
                    <a:srgbClr val="FFFF00"/>
                  </a:solidFill>
                  <a:latin typeface="HY견고딕" pitchFamily="18" charset="-127"/>
                  <a:ea typeface="HY견고딕" pitchFamily="18" charset="-127"/>
                </a:rPr>
                <a:t>사일리지</a:t>
              </a:r>
              <a:r>
                <a:rPr lang="ko-KR" altLang="en-US" sz="2800" b="1" dirty="0" smtClean="0">
                  <a:solidFill>
                    <a:srgbClr val="FFFF00"/>
                  </a:solidFill>
                  <a:latin typeface="HY견고딕" pitchFamily="18" charset="-127"/>
                  <a:ea typeface="HY견고딕" pitchFamily="18" charset="-127"/>
                </a:rPr>
                <a:t> 조제기술</a:t>
              </a:r>
              <a:endParaRPr lang="ko-KR" altLang="en-US" sz="2800" b="1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</p:grpSp>
      <p:sp>
        <p:nvSpPr>
          <p:cNvPr id="7" name="직사각형 3"/>
          <p:cNvSpPr>
            <a:spLocks noChangeArrowheads="1"/>
          </p:cNvSpPr>
          <p:nvPr/>
        </p:nvSpPr>
        <p:spPr bwMode="auto">
          <a:xfrm>
            <a:off x="500063" y="1357313"/>
            <a:ext cx="8104385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2800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 </a:t>
            </a:r>
            <a:r>
              <a:rPr lang="ko-KR" altLang="en-US" sz="2800" b="1" dirty="0" smtClean="0">
                <a:latin typeface="HY울릉도M" pitchFamily="18" charset="-127"/>
                <a:ea typeface="HY울릉도M" pitchFamily="18" charset="-127"/>
              </a:rPr>
              <a:t>□</a:t>
            </a:r>
            <a:r>
              <a:rPr lang="ko-KR" altLang="en-US" sz="2800" dirty="0" smtClean="0">
                <a:latin typeface="HY울릉도M" pitchFamily="18" charset="-127"/>
                <a:ea typeface="HY울릉도M" pitchFamily="18" charset="-127"/>
              </a:rPr>
              <a:t> </a:t>
            </a:r>
            <a:r>
              <a:rPr lang="ko-KR" altLang="en-US" sz="2400" dirty="0" smtClean="0">
                <a:latin typeface="HY울릉도M" pitchFamily="18" charset="-127"/>
                <a:ea typeface="HY울릉도M" pitchFamily="18" charset="-127"/>
              </a:rPr>
              <a:t>우수한 </a:t>
            </a:r>
            <a:r>
              <a:rPr lang="ko-KR" altLang="en-US" sz="2400" dirty="0" err="1" smtClean="0">
                <a:latin typeface="HY울릉도M" pitchFamily="18" charset="-127"/>
                <a:ea typeface="HY울릉도M" pitchFamily="18" charset="-127"/>
              </a:rPr>
              <a:t>곤포사일리지</a:t>
            </a:r>
            <a:r>
              <a:rPr lang="ko-KR" altLang="en-US" sz="2400" dirty="0" smtClean="0">
                <a:latin typeface="HY울릉도M" pitchFamily="18" charset="-127"/>
                <a:ea typeface="HY울릉도M" pitchFamily="18" charset="-127"/>
              </a:rPr>
              <a:t> 조제는 </a:t>
            </a:r>
            <a:r>
              <a:rPr lang="ko-KR" altLang="en-US" sz="2400" dirty="0" smtClean="0">
                <a:solidFill>
                  <a:srgbClr val="0000FF"/>
                </a:solidFill>
                <a:latin typeface="HY울릉도M" pitchFamily="18" charset="-127"/>
                <a:ea typeface="HY울릉도M" pitchFamily="18" charset="-127"/>
              </a:rPr>
              <a:t>수분조절부터</a:t>
            </a:r>
            <a:r>
              <a:rPr lang="en-US" altLang="ko-KR" sz="2400" dirty="0" smtClean="0">
                <a:latin typeface="HY울릉도M" pitchFamily="18" charset="-127"/>
                <a:ea typeface="HY울릉도M" pitchFamily="18" charset="-127"/>
              </a:rPr>
              <a:t>...</a:t>
            </a:r>
            <a:r>
              <a:rPr lang="ko-KR" altLang="en-US" sz="2400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 </a:t>
            </a:r>
          </a:p>
          <a:p>
            <a:pPr>
              <a:lnSpc>
                <a:spcPct val="200000"/>
              </a:lnSpc>
            </a:pPr>
            <a:r>
              <a:rPr lang="ko-KR" altLang="en-US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    ○ </a:t>
            </a:r>
            <a:r>
              <a:rPr lang="ko-KR" altLang="en-US" dirty="0" err="1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곤포</a:t>
            </a:r>
            <a:r>
              <a:rPr lang="ko-KR" altLang="en-US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 </a:t>
            </a:r>
            <a:r>
              <a:rPr lang="ko-KR" altLang="en-US" dirty="0" err="1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사일리지</a:t>
            </a:r>
            <a:r>
              <a:rPr lang="ko-KR" altLang="en-US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 조제에 적합한 수분함량은 </a:t>
            </a:r>
            <a:r>
              <a:rPr lang="en-US" altLang="ko-KR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60</a:t>
            </a:r>
            <a:r>
              <a:rPr lang="ko-KR" altLang="en-US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∼</a:t>
            </a:r>
            <a:r>
              <a:rPr lang="en-US" altLang="ko-KR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65%</a:t>
            </a:r>
            <a:r>
              <a:rPr lang="ko-KR" altLang="en-US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 </a:t>
            </a:r>
          </a:p>
          <a:p>
            <a:pPr>
              <a:lnSpc>
                <a:spcPct val="200000"/>
              </a:lnSpc>
            </a:pPr>
            <a:r>
              <a:rPr lang="ko-KR" altLang="en-US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    ○ </a:t>
            </a:r>
            <a:r>
              <a:rPr lang="ko-KR" altLang="en-US" dirty="0" smtClean="0">
                <a:solidFill>
                  <a:srgbClr val="FF0000"/>
                </a:solidFill>
                <a:latin typeface="HY울릉도M" pitchFamily="18" charset="-127"/>
                <a:ea typeface="HY울릉도M" pitchFamily="18" charset="-127"/>
              </a:rPr>
              <a:t>수분함량은 높은 사료작물은 예건 필요 </a:t>
            </a:r>
            <a:r>
              <a:rPr lang="en-US" altLang="ko-KR" dirty="0" smtClean="0">
                <a:solidFill>
                  <a:srgbClr val="FF0000"/>
                </a:solidFill>
                <a:latin typeface="HY울릉도M" pitchFamily="18" charset="-127"/>
                <a:ea typeface="HY울릉도M" pitchFamily="18" charset="-127"/>
              </a:rPr>
              <a:t>: </a:t>
            </a:r>
            <a:r>
              <a:rPr lang="ko-KR" altLang="en-US" dirty="0" smtClean="0">
                <a:solidFill>
                  <a:srgbClr val="FF0000"/>
                </a:solidFill>
                <a:latin typeface="HY울릉도M" pitchFamily="18" charset="-127"/>
                <a:ea typeface="HY울릉도M" pitchFamily="18" charset="-127"/>
              </a:rPr>
              <a:t>한나절∼</a:t>
            </a:r>
            <a:r>
              <a:rPr lang="en-US" altLang="ko-KR" dirty="0" smtClean="0">
                <a:solidFill>
                  <a:srgbClr val="FF0000"/>
                </a:solidFill>
                <a:latin typeface="HY울릉도M" pitchFamily="18" charset="-127"/>
                <a:ea typeface="HY울릉도M" pitchFamily="18" charset="-127"/>
              </a:rPr>
              <a:t>1</a:t>
            </a:r>
            <a:r>
              <a:rPr lang="ko-KR" altLang="en-US" dirty="0" smtClean="0">
                <a:solidFill>
                  <a:srgbClr val="FF0000"/>
                </a:solidFill>
                <a:latin typeface="HY울릉도M" pitchFamily="18" charset="-127"/>
                <a:ea typeface="HY울릉도M" pitchFamily="18" charset="-127"/>
              </a:rPr>
              <a:t>일 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11560" y="3759289"/>
            <a:ext cx="7488832" cy="2862322"/>
          </a:xfrm>
          <a:prstGeom prst="rect">
            <a:avLst/>
          </a:prstGeom>
          <a:solidFill>
            <a:srgbClr val="E5F4D4"/>
          </a:solidFill>
          <a:ln w="9525">
            <a:solidFill>
              <a:srgbClr val="4324FC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 </a:t>
            </a:r>
            <a:r>
              <a:rPr lang="ko-KR" altLang="en-US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▶ </a:t>
            </a:r>
            <a:r>
              <a:rPr lang="ko-KR" altLang="en-US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수확 적기가 </a:t>
            </a:r>
            <a:r>
              <a:rPr lang="ko-KR" altLang="en-US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아닐 경우</a:t>
            </a:r>
            <a:r>
              <a:rPr lang="ko-KR" altLang="en-US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</a:pPr>
            <a:r>
              <a:rPr lang="ko-KR" altLang="en-US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수분조절이 안되면 </a:t>
            </a:r>
            <a:r>
              <a:rPr lang="en-US" altLang="ko-KR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ko-KR" altLang="en-US" dirty="0" err="1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과발효</a:t>
            </a:r>
            <a:r>
              <a:rPr lang="en-US" altLang="ko-KR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이상발효</a:t>
            </a:r>
            <a:r>
              <a:rPr lang="en-US" altLang="ko-KR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, 2</a:t>
            </a:r>
            <a:r>
              <a:rPr lang="ko-KR" altLang="en-US" dirty="0" err="1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차발효</a:t>
            </a:r>
            <a:r>
              <a:rPr lang="en-US" altLang="ko-KR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</a:p>
          <a:p>
            <a:pPr lvl="2">
              <a:lnSpc>
                <a:spcPct val="15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                      </a:t>
            </a:r>
            <a:r>
              <a:rPr lang="en-US" altLang="ko-KR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가축 섭취량 감소</a:t>
            </a:r>
            <a:r>
              <a:rPr lang="en-US" altLang="ko-KR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dirty="0" err="1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기호성</a:t>
            </a:r>
            <a:r>
              <a:rPr lang="ko-KR" altLang="en-US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감소 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</a:pPr>
            <a:r>
              <a:rPr lang="ko-KR" altLang="en-US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수분 조절방법 </a:t>
            </a:r>
            <a:r>
              <a:rPr lang="en-US" altLang="ko-KR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ko-KR" altLang="en-US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예건</a:t>
            </a:r>
            <a:r>
              <a:rPr lang="en-US" altLang="ko-KR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수분 </a:t>
            </a:r>
            <a:r>
              <a:rPr lang="ko-KR" altLang="en-US" dirty="0" err="1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조절제</a:t>
            </a:r>
            <a:r>
              <a:rPr lang="ko-KR" altLang="en-US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첨가</a:t>
            </a:r>
            <a:endParaRPr lang="ko-KR" altLang="en-US" dirty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    </a:t>
            </a:r>
            <a:r>
              <a:rPr lang="ko-KR" altLang="en-US" dirty="0">
                <a:solidFill>
                  <a:srgbClr val="0000FF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☞</a:t>
            </a:r>
            <a:r>
              <a:rPr lang="ko-KR" altLang="en-US" dirty="0">
                <a:solidFill>
                  <a:srgbClr val="0000FF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b="1" i="1" dirty="0">
                <a:solidFill>
                  <a:srgbClr val="0000FF"/>
                </a:solidFill>
                <a:latin typeface="맑은 고딕" pitchFamily="50" charset="-127"/>
                <a:ea typeface="맑은 고딕" pitchFamily="50" charset="-127"/>
              </a:rPr>
              <a:t>수분이 많아서 </a:t>
            </a:r>
            <a:r>
              <a:rPr lang="ko-KR" altLang="en-US" b="1" i="1" dirty="0" err="1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사일리지를</a:t>
            </a:r>
            <a:r>
              <a:rPr lang="ko-KR" altLang="en-US" b="1" i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망친 사례는 많아도 </a:t>
            </a:r>
          </a:p>
          <a:p>
            <a:pPr>
              <a:lnSpc>
                <a:spcPct val="150000"/>
              </a:lnSpc>
            </a:pPr>
            <a:r>
              <a:rPr lang="ko-KR" altLang="en-US" b="1" i="1" dirty="0">
                <a:solidFill>
                  <a:srgbClr val="0000FF"/>
                </a:solidFill>
                <a:latin typeface="맑은 고딕" pitchFamily="50" charset="-127"/>
                <a:ea typeface="맑은 고딕" pitchFamily="50" charset="-127"/>
              </a:rPr>
              <a:t>           수분이 적어서 </a:t>
            </a:r>
            <a:r>
              <a:rPr lang="ko-KR" altLang="en-US" b="1" i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잘못된 경우는 거의 없다</a:t>
            </a:r>
            <a:r>
              <a:rPr lang="en-US" altLang="ko-KR" b="1" i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.</a:t>
            </a:r>
            <a:r>
              <a:rPr lang="en-US" altLang="ko-KR" i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  </a:t>
            </a:r>
          </a:p>
        </p:txBody>
      </p:sp>
    </p:spTree>
    <p:extLst>
      <p:ext uri="{BB962C8B-B14F-4D97-AF65-F5344CB8AC3E}">
        <p14:creationId xmlns:p14="http://schemas.microsoft.com/office/powerpoint/2010/main" val="272688464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506076" y="232860"/>
            <a:ext cx="6154156" cy="603852"/>
            <a:chOff x="0" y="691"/>
            <a:chExt cx="8674436" cy="60385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</p:grpSpPr>
        <p:sp>
          <p:nvSpPr>
            <p:cNvPr id="5" name="모서리가 둥근 직사각형 4"/>
            <p:cNvSpPr/>
            <p:nvPr/>
          </p:nvSpPr>
          <p:spPr>
            <a:xfrm>
              <a:off x="0" y="691"/>
              <a:ext cx="8674436" cy="603852"/>
            </a:xfrm>
            <a:prstGeom prst="roundRect">
              <a:avLst/>
            </a:prstGeom>
            <a:gradFill flip="none" rotWithShape="1">
              <a:gsLst>
                <a:gs pos="0">
                  <a:srgbClr val="4324FC">
                    <a:shade val="30000"/>
                    <a:satMod val="115000"/>
                  </a:srgbClr>
                </a:gs>
                <a:gs pos="50000">
                  <a:srgbClr val="4324FC">
                    <a:shade val="67500"/>
                    <a:satMod val="115000"/>
                  </a:srgbClr>
                </a:gs>
                <a:gs pos="100000">
                  <a:srgbClr val="4324FC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sp3d prstMaterial="dkEdge">
              <a:bevelT w="8200" h="38100"/>
            </a:sp3d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모서리가 둥근 직사각형 4"/>
            <p:cNvSpPr/>
            <p:nvPr/>
          </p:nvSpPr>
          <p:spPr>
            <a:xfrm>
              <a:off x="29478" y="30169"/>
              <a:ext cx="8615480" cy="54489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lIns="121920" tIns="121920" rIns="121920" bIns="121920" spcCol="1270" anchor="ctr"/>
            <a:lstStyle/>
            <a:p>
              <a:pPr defTabSz="1422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ko-KR" altLang="en-US" sz="2800" b="1" dirty="0" smtClean="0">
                  <a:solidFill>
                    <a:srgbClr val="FFFF00"/>
                  </a:solidFill>
                  <a:latin typeface="HY견고딕" pitchFamily="18" charset="-127"/>
                  <a:ea typeface="HY견고딕" pitchFamily="18" charset="-127"/>
                </a:rPr>
                <a:t>고품질 </a:t>
              </a:r>
              <a:r>
                <a:rPr lang="ko-KR" altLang="en-US" sz="2800" b="1" dirty="0" err="1" smtClean="0">
                  <a:solidFill>
                    <a:srgbClr val="FFFF00"/>
                  </a:solidFill>
                  <a:latin typeface="HY견고딕" pitchFamily="18" charset="-127"/>
                  <a:ea typeface="HY견고딕" pitchFamily="18" charset="-127"/>
                </a:rPr>
                <a:t>원형곤포</a:t>
              </a:r>
              <a:r>
                <a:rPr lang="ko-KR" altLang="en-US" sz="2800" b="1" dirty="0" smtClean="0">
                  <a:solidFill>
                    <a:srgbClr val="FFFF00"/>
                  </a:solidFill>
                  <a:latin typeface="HY견고딕" pitchFamily="18" charset="-127"/>
                  <a:ea typeface="HY견고딕" pitchFamily="18" charset="-127"/>
                </a:rPr>
                <a:t> </a:t>
              </a:r>
              <a:r>
                <a:rPr lang="ko-KR" altLang="en-US" sz="2800" b="1" dirty="0" err="1" smtClean="0">
                  <a:solidFill>
                    <a:srgbClr val="FFFF00"/>
                  </a:solidFill>
                  <a:latin typeface="HY견고딕" pitchFamily="18" charset="-127"/>
                  <a:ea typeface="HY견고딕" pitchFamily="18" charset="-127"/>
                </a:rPr>
                <a:t>사일리지</a:t>
              </a:r>
              <a:r>
                <a:rPr lang="ko-KR" altLang="en-US" sz="2800" b="1" dirty="0" smtClean="0">
                  <a:solidFill>
                    <a:srgbClr val="FFFF00"/>
                  </a:solidFill>
                  <a:latin typeface="HY견고딕" pitchFamily="18" charset="-127"/>
                  <a:ea typeface="HY견고딕" pitchFamily="18" charset="-127"/>
                </a:rPr>
                <a:t> 조제기술</a:t>
              </a:r>
              <a:endParaRPr lang="ko-KR" altLang="en-US" sz="2800" b="1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</p:grpSp>
      <p:sp>
        <p:nvSpPr>
          <p:cNvPr id="7" name="직사각형 3"/>
          <p:cNvSpPr>
            <a:spLocks noChangeArrowheads="1"/>
          </p:cNvSpPr>
          <p:nvPr/>
        </p:nvSpPr>
        <p:spPr bwMode="auto">
          <a:xfrm>
            <a:off x="611560" y="1648539"/>
            <a:ext cx="8208912" cy="350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800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 </a:t>
            </a:r>
            <a:r>
              <a:rPr lang="ko-KR" altLang="en-US" sz="2800" b="1" dirty="0" smtClean="0">
                <a:latin typeface="HY울릉도M" pitchFamily="18" charset="-127"/>
                <a:ea typeface="HY울릉도M" pitchFamily="18" charset="-127"/>
              </a:rPr>
              <a:t>□ </a:t>
            </a:r>
            <a:r>
              <a:rPr lang="ko-KR" altLang="en-US" sz="2800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 비닐 감는 작업 </a:t>
            </a:r>
          </a:p>
          <a:p>
            <a:pPr>
              <a:lnSpc>
                <a:spcPct val="150000"/>
              </a:lnSpc>
            </a:pPr>
            <a:r>
              <a:rPr lang="ko-KR" altLang="en-US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    ○  반드시 보관할 장소 근처에서 비닐 감는 작업 수행 </a:t>
            </a:r>
          </a:p>
          <a:p>
            <a:pPr>
              <a:lnSpc>
                <a:spcPct val="150000"/>
              </a:lnSpc>
            </a:pPr>
            <a:r>
              <a:rPr lang="ko-KR" altLang="en-US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      </a:t>
            </a:r>
            <a:r>
              <a:rPr lang="en-US" altLang="ko-KR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* </a:t>
            </a:r>
            <a:r>
              <a:rPr lang="ko-KR" altLang="en-US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색깔은 흑색</a:t>
            </a:r>
            <a:r>
              <a:rPr lang="en-US" altLang="ko-KR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, </a:t>
            </a:r>
            <a:r>
              <a:rPr lang="ko-KR" altLang="en-US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백색 그리고 연녹색 등 </a:t>
            </a:r>
            <a:r>
              <a:rPr lang="en-US" altLang="ko-KR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3</a:t>
            </a:r>
            <a:r>
              <a:rPr lang="ko-KR" altLang="en-US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종 </a:t>
            </a:r>
          </a:p>
          <a:p>
            <a:pPr>
              <a:lnSpc>
                <a:spcPct val="150000"/>
              </a:lnSpc>
            </a:pPr>
            <a:r>
              <a:rPr lang="ko-KR" altLang="en-US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      </a:t>
            </a:r>
            <a:r>
              <a:rPr lang="en-US" altLang="ko-KR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* </a:t>
            </a:r>
            <a:r>
              <a:rPr lang="ko-KR" altLang="en-US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비닐 </a:t>
            </a:r>
            <a:r>
              <a:rPr lang="en-US" altLang="ko-KR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1</a:t>
            </a:r>
            <a:r>
              <a:rPr lang="ko-KR" altLang="en-US" dirty="0" err="1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롤의</a:t>
            </a:r>
            <a:r>
              <a:rPr lang="ko-KR" altLang="en-US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 길이는 </a:t>
            </a:r>
            <a:r>
              <a:rPr lang="en-US" altLang="ko-KR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1,800m</a:t>
            </a:r>
            <a:r>
              <a:rPr lang="ko-KR" altLang="en-US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로 </a:t>
            </a:r>
            <a:r>
              <a:rPr lang="en-US" altLang="ko-KR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15</a:t>
            </a:r>
            <a:r>
              <a:rPr lang="ko-KR" altLang="en-US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∼</a:t>
            </a:r>
            <a:r>
              <a:rPr lang="en-US" altLang="ko-KR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17</a:t>
            </a:r>
            <a:r>
              <a:rPr lang="ko-KR" altLang="en-US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개의 </a:t>
            </a:r>
            <a:r>
              <a:rPr lang="ko-KR" altLang="en-US" dirty="0" err="1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곤포를</a:t>
            </a:r>
            <a:r>
              <a:rPr lang="ko-KR" altLang="en-US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 감을 수 있음 </a:t>
            </a:r>
          </a:p>
          <a:p>
            <a:pPr>
              <a:lnSpc>
                <a:spcPct val="150000"/>
              </a:lnSpc>
            </a:pPr>
            <a:r>
              <a:rPr lang="ko-KR" altLang="en-US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    ○ </a:t>
            </a:r>
            <a:r>
              <a:rPr lang="en-US" altLang="ko-KR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 </a:t>
            </a:r>
            <a:r>
              <a:rPr lang="ko-KR" altLang="en-US" dirty="0" err="1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곤포</a:t>
            </a:r>
            <a:r>
              <a:rPr lang="ko-KR" altLang="en-US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 후 최대 </a:t>
            </a:r>
            <a:r>
              <a:rPr lang="en-US" altLang="ko-KR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8</a:t>
            </a:r>
            <a:r>
              <a:rPr lang="ko-KR" altLang="en-US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시간 이내 </a:t>
            </a:r>
            <a:r>
              <a:rPr lang="ko-KR" altLang="en-US" dirty="0" err="1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랩핑</a:t>
            </a:r>
            <a:r>
              <a:rPr lang="ko-KR" altLang="en-US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 작업 </a:t>
            </a:r>
          </a:p>
          <a:p>
            <a:pPr>
              <a:lnSpc>
                <a:spcPct val="150000"/>
              </a:lnSpc>
            </a:pPr>
            <a:r>
              <a:rPr lang="ko-KR" altLang="en-US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    ○ </a:t>
            </a:r>
            <a:r>
              <a:rPr lang="en-US" altLang="ko-KR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 </a:t>
            </a:r>
            <a:r>
              <a:rPr lang="ko-KR" altLang="en-US" dirty="0" smtClean="0">
                <a:solidFill>
                  <a:srgbClr val="FF0000"/>
                </a:solidFill>
                <a:latin typeface="HY울릉도M" pitchFamily="18" charset="-127"/>
                <a:ea typeface="HY울릉도M" pitchFamily="18" charset="-127"/>
              </a:rPr>
              <a:t>장기 </a:t>
            </a:r>
            <a:r>
              <a:rPr lang="ko-KR" altLang="en-US" dirty="0" err="1" smtClean="0">
                <a:solidFill>
                  <a:srgbClr val="FF0000"/>
                </a:solidFill>
                <a:latin typeface="HY울릉도M" pitchFamily="18" charset="-127"/>
                <a:ea typeface="HY울릉도M" pitchFamily="18" charset="-127"/>
              </a:rPr>
              <a:t>보관시에는</a:t>
            </a:r>
            <a:r>
              <a:rPr lang="ko-KR" altLang="en-US" dirty="0" smtClean="0">
                <a:solidFill>
                  <a:srgbClr val="FF0000"/>
                </a:solidFill>
                <a:latin typeface="HY울릉도M" pitchFamily="18" charset="-127"/>
                <a:ea typeface="HY울릉도M" pitchFamily="18" charset="-127"/>
              </a:rPr>
              <a:t> </a:t>
            </a:r>
            <a:r>
              <a:rPr lang="ko-KR" altLang="en-US" dirty="0" err="1" smtClean="0">
                <a:solidFill>
                  <a:srgbClr val="FF0000"/>
                </a:solidFill>
                <a:latin typeface="HY울릉도M" pitchFamily="18" charset="-127"/>
                <a:ea typeface="HY울릉도M" pitchFamily="18" charset="-127"/>
              </a:rPr>
              <a:t>비닐겹수를</a:t>
            </a:r>
            <a:r>
              <a:rPr lang="ko-KR" altLang="en-US" dirty="0" smtClean="0">
                <a:solidFill>
                  <a:srgbClr val="FF0000"/>
                </a:solidFill>
                <a:latin typeface="HY울릉도M" pitchFamily="18" charset="-127"/>
                <a:ea typeface="HY울릉도M" pitchFamily="18" charset="-127"/>
              </a:rPr>
              <a:t> 높임</a:t>
            </a:r>
            <a:r>
              <a:rPr lang="en-US" altLang="ko-KR" dirty="0" smtClean="0">
                <a:solidFill>
                  <a:srgbClr val="FF0000"/>
                </a:solidFill>
                <a:latin typeface="HY울릉도M" pitchFamily="18" charset="-127"/>
                <a:ea typeface="HY울릉도M" pitchFamily="18" charset="-127"/>
              </a:rPr>
              <a:t>(6</a:t>
            </a:r>
            <a:r>
              <a:rPr lang="ko-KR" altLang="en-US" dirty="0" smtClean="0">
                <a:solidFill>
                  <a:srgbClr val="FF0000"/>
                </a:solidFill>
                <a:latin typeface="HY울릉도M" pitchFamily="18" charset="-127"/>
                <a:ea typeface="HY울릉도M" pitchFamily="18" charset="-127"/>
              </a:rPr>
              <a:t>겹</a:t>
            </a:r>
            <a:r>
              <a:rPr lang="en-US" altLang="ko-KR" dirty="0" smtClean="0">
                <a:solidFill>
                  <a:srgbClr val="FF0000"/>
                </a:solidFill>
                <a:latin typeface="HY울릉도M" pitchFamily="18" charset="-127"/>
                <a:ea typeface="HY울릉도M" pitchFamily="18" charset="-127"/>
              </a:rPr>
              <a:t>)</a:t>
            </a:r>
            <a:r>
              <a:rPr lang="ko-KR" altLang="en-US" dirty="0" smtClean="0">
                <a:solidFill>
                  <a:srgbClr val="FF0000"/>
                </a:solidFill>
                <a:latin typeface="HY울릉도M" pitchFamily="18" charset="-127"/>
                <a:ea typeface="HY울릉도M" pitchFamily="18" charset="-127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ko-KR" altLang="en-US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    </a:t>
            </a:r>
            <a:r>
              <a:rPr lang="ko-KR" altLang="en-US" dirty="0" smtClean="0">
                <a:solidFill>
                  <a:srgbClr val="0000FF"/>
                </a:solidFill>
                <a:latin typeface="HY울릉도M" pitchFamily="18" charset="-127"/>
                <a:ea typeface="HY울릉도M" pitchFamily="18" charset="-127"/>
              </a:rPr>
              <a:t>  </a:t>
            </a:r>
            <a:r>
              <a:rPr lang="en-US" altLang="ko-KR" dirty="0" smtClean="0">
                <a:solidFill>
                  <a:srgbClr val="0000FF"/>
                </a:solidFill>
                <a:latin typeface="HY울릉도M" pitchFamily="18" charset="-127"/>
                <a:ea typeface="HY울릉도M" pitchFamily="18" charset="-127"/>
              </a:rPr>
              <a:t>* 6</a:t>
            </a:r>
            <a:r>
              <a:rPr lang="ko-KR" altLang="en-US" dirty="0" smtClean="0">
                <a:solidFill>
                  <a:srgbClr val="0000FF"/>
                </a:solidFill>
                <a:latin typeface="HY울릉도M" pitchFamily="18" charset="-127"/>
                <a:ea typeface="HY울릉도M" pitchFamily="18" charset="-127"/>
              </a:rPr>
              <a:t>개월 </a:t>
            </a:r>
            <a:r>
              <a:rPr lang="ko-KR" altLang="en-US" dirty="0" err="1" smtClean="0">
                <a:solidFill>
                  <a:srgbClr val="0000FF"/>
                </a:solidFill>
                <a:latin typeface="HY울릉도M" pitchFamily="18" charset="-127"/>
                <a:ea typeface="HY울릉도M" pitchFamily="18" charset="-127"/>
              </a:rPr>
              <a:t>저장시는</a:t>
            </a:r>
            <a:r>
              <a:rPr lang="ko-KR" altLang="en-US" dirty="0" smtClean="0">
                <a:solidFill>
                  <a:srgbClr val="0000FF"/>
                </a:solidFill>
                <a:latin typeface="HY울릉도M" pitchFamily="18" charset="-127"/>
                <a:ea typeface="HY울릉도M" pitchFamily="18" charset="-127"/>
              </a:rPr>
              <a:t> </a:t>
            </a:r>
            <a:r>
              <a:rPr lang="en-US" altLang="ko-KR" dirty="0" smtClean="0">
                <a:solidFill>
                  <a:srgbClr val="0000FF"/>
                </a:solidFill>
                <a:latin typeface="HY울릉도M" pitchFamily="18" charset="-127"/>
                <a:ea typeface="HY울릉도M" pitchFamily="18" charset="-127"/>
              </a:rPr>
              <a:t>4</a:t>
            </a:r>
            <a:r>
              <a:rPr lang="ko-KR" altLang="en-US" dirty="0" smtClean="0">
                <a:solidFill>
                  <a:srgbClr val="0000FF"/>
                </a:solidFill>
                <a:latin typeface="HY울릉도M" pitchFamily="18" charset="-127"/>
                <a:ea typeface="HY울릉도M" pitchFamily="18" charset="-127"/>
              </a:rPr>
              <a:t>겹</a:t>
            </a:r>
            <a:r>
              <a:rPr lang="en-US" altLang="ko-KR" dirty="0" smtClean="0">
                <a:solidFill>
                  <a:srgbClr val="0000FF"/>
                </a:solidFill>
                <a:latin typeface="HY울릉도M" pitchFamily="18" charset="-127"/>
                <a:ea typeface="HY울릉도M" pitchFamily="18" charset="-127"/>
              </a:rPr>
              <a:t>, 10</a:t>
            </a:r>
            <a:r>
              <a:rPr lang="ko-KR" altLang="en-US" dirty="0" smtClean="0">
                <a:solidFill>
                  <a:srgbClr val="0000FF"/>
                </a:solidFill>
                <a:latin typeface="HY울릉도M" pitchFamily="18" charset="-127"/>
                <a:ea typeface="HY울릉도M" pitchFamily="18" charset="-127"/>
              </a:rPr>
              <a:t>개월 </a:t>
            </a:r>
            <a:r>
              <a:rPr lang="ko-KR" altLang="en-US" dirty="0" err="1" smtClean="0">
                <a:solidFill>
                  <a:srgbClr val="0000FF"/>
                </a:solidFill>
                <a:latin typeface="HY울릉도M" pitchFamily="18" charset="-127"/>
                <a:ea typeface="HY울릉도M" pitchFamily="18" charset="-127"/>
              </a:rPr>
              <a:t>저장시는</a:t>
            </a:r>
            <a:r>
              <a:rPr lang="ko-KR" altLang="en-US" dirty="0" smtClean="0">
                <a:solidFill>
                  <a:srgbClr val="0000FF"/>
                </a:solidFill>
                <a:latin typeface="HY울릉도M" pitchFamily="18" charset="-127"/>
                <a:ea typeface="HY울릉도M" pitchFamily="18" charset="-127"/>
              </a:rPr>
              <a:t> </a:t>
            </a:r>
            <a:r>
              <a:rPr lang="en-US" altLang="ko-KR" dirty="0" smtClean="0">
                <a:solidFill>
                  <a:srgbClr val="0000FF"/>
                </a:solidFill>
                <a:latin typeface="HY울릉도M" pitchFamily="18" charset="-127"/>
                <a:ea typeface="HY울릉도M" pitchFamily="18" charset="-127"/>
              </a:rPr>
              <a:t>6</a:t>
            </a:r>
            <a:r>
              <a:rPr lang="ko-KR" altLang="en-US" dirty="0" err="1" smtClean="0">
                <a:solidFill>
                  <a:srgbClr val="0000FF"/>
                </a:solidFill>
                <a:latin typeface="HY울릉도M" pitchFamily="18" charset="-127"/>
                <a:ea typeface="HY울릉도M" pitchFamily="18" charset="-127"/>
              </a:rPr>
              <a:t>겹이상</a:t>
            </a:r>
            <a:r>
              <a:rPr lang="ko-KR" altLang="en-US" dirty="0" smtClean="0">
                <a:solidFill>
                  <a:srgbClr val="0000FF"/>
                </a:solidFill>
                <a:latin typeface="HY울릉도M" pitchFamily="18" charset="-127"/>
                <a:ea typeface="HY울릉도M" pitchFamily="18" charset="-127"/>
              </a:rPr>
              <a:t> 추천 </a:t>
            </a:r>
          </a:p>
        </p:txBody>
      </p:sp>
    </p:spTree>
    <p:extLst>
      <p:ext uri="{BB962C8B-B14F-4D97-AF65-F5344CB8AC3E}">
        <p14:creationId xmlns:p14="http://schemas.microsoft.com/office/powerpoint/2010/main" val="39106134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506076" y="232860"/>
            <a:ext cx="6154156" cy="603852"/>
            <a:chOff x="0" y="691"/>
            <a:chExt cx="8674436" cy="60385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</p:grpSpPr>
        <p:sp>
          <p:nvSpPr>
            <p:cNvPr id="5" name="모서리가 둥근 직사각형 4"/>
            <p:cNvSpPr/>
            <p:nvPr/>
          </p:nvSpPr>
          <p:spPr>
            <a:xfrm>
              <a:off x="0" y="691"/>
              <a:ext cx="8674436" cy="603852"/>
            </a:xfrm>
            <a:prstGeom prst="roundRect">
              <a:avLst/>
            </a:prstGeom>
            <a:gradFill flip="none" rotWithShape="1">
              <a:gsLst>
                <a:gs pos="0">
                  <a:srgbClr val="4324FC">
                    <a:shade val="30000"/>
                    <a:satMod val="115000"/>
                  </a:srgbClr>
                </a:gs>
                <a:gs pos="50000">
                  <a:srgbClr val="4324FC">
                    <a:shade val="67500"/>
                    <a:satMod val="115000"/>
                  </a:srgbClr>
                </a:gs>
                <a:gs pos="100000">
                  <a:srgbClr val="4324FC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sp3d prstMaterial="dkEdge">
              <a:bevelT w="8200" h="38100"/>
            </a:sp3d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모서리가 둥근 직사각형 4"/>
            <p:cNvSpPr/>
            <p:nvPr/>
          </p:nvSpPr>
          <p:spPr>
            <a:xfrm>
              <a:off x="29478" y="30169"/>
              <a:ext cx="8615480" cy="54489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lIns="121920" tIns="121920" rIns="121920" bIns="121920" spcCol="1270" anchor="ctr"/>
            <a:lstStyle/>
            <a:p>
              <a:pPr defTabSz="1422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ko-KR" altLang="en-US" sz="2800" b="1" dirty="0" smtClean="0">
                  <a:solidFill>
                    <a:srgbClr val="FFFF00"/>
                  </a:solidFill>
                  <a:latin typeface="HY견고딕" pitchFamily="18" charset="-127"/>
                  <a:ea typeface="HY견고딕" pitchFamily="18" charset="-127"/>
                </a:rPr>
                <a:t>고품질 </a:t>
              </a:r>
              <a:r>
                <a:rPr lang="ko-KR" altLang="en-US" sz="2800" b="1" dirty="0" err="1" smtClean="0">
                  <a:solidFill>
                    <a:srgbClr val="FFFF00"/>
                  </a:solidFill>
                  <a:latin typeface="HY견고딕" pitchFamily="18" charset="-127"/>
                  <a:ea typeface="HY견고딕" pitchFamily="18" charset="-127"/>
                </a:rPr>
                <a:t>원형곤포</a:t>
              </a:r>
              <a:r>
                <a:rPr lang="ko-KR" altLang="en-US" sz="2800" b="1" dirty="0" smtClean="0">
                  <a:solidFill>
                    <a:srgbClr val="FFFF00"/>
                  </a:solidFill>
                  <a:latin typeface="HY견고딕" pitchFamily="18" charset="-127"/>
                  <a:ea typeface="HY견고딕" pitchFamily="18" charset="-127"/>
                </a:rPr>
                <a:t> </a:t>
              </a:r>
              <a:r>
                <a:rPr lang="ko-KR" altLang="en-US" sz="2800" b="1" dirty="0" err="1" smtClean="0">
                  <a:solidFill>
                    <a:srgbClr val="FFFF00"/>
                  </a:solidFill>
                  <a:latin typeface="HY견고딕" pitchFamily="18" charset="-127"/>
                  <a:ea typeface="HY견고딕" pitchFamily="18" charset="-127"/>
                </a:rPr>
                <a:t>사일리지</a:t>
              </a:r>
              <a:r>
                <a:rPr lang="ko-KR" altLang="en-US" sz="2800" b="1" dirty="0" smtClean="0">
                  <a:solidFill>
                    <a:srgbClr val="FFFF00"/>
                  </a:solidFill>
                  <a:latin typeface="HY견고딕" pitchFamily="18" charset="-127"/>
                  <a:ea typeface="HY견고딕" pitchFamily="18" charset="-127"/>
                </a:rPr>
                <a:t> 조제기술</a:t>
              </a:r>
              <a:endParaRPr lang="ko-KR" altLang="en-US" sz="2800" b="1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</p:grpSp>
      <p:sp>
        <p:nvSpPr>
          <p:cNvPr id="7" name="직사각형 3"/>
          <p:cNvSpPr>
            <a:spLocks noChangeArrowheads="1"/>
          </p:cNvSpPr>
          <p:nvPr/>
        </p:nvSpPr>
        <p:spPr bwMode="auto">
          <a:xfrm>
            <a:off x="320550" y="1576531"/>
            <a:ext cx="8643938" cy="350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800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  </a:t>
            </a:r>
            <a:r>
              <a:rPr lang="ko-KR" altLang="en-US" sz="2800" b="1" dirty="0" smtClean="0">
                <a:latin typeface="HY울릉도M" pitchFamily="18" charset="-127"/>
                <a:ea typeface="HY울릉도M" pitchFamily="18" charset="-127"/>
              </a:rPr>
              <a:t>□</a:t>
            </a:r>
            <a:r>
              <a:rPr lang="ko-KR" altLang="en-US" sz="2800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 저장 작업 </a:t>
            </a:r>
          </a:p>
          <a:p>
            <a:pPr>
              <a:lnSpc>
                <a:spcPct val="150000"/>
              </a:lnSpc>
            </a:pPr>
            <a:r>
              <a:rPr lang="ko-KR" altLang="en-US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     ○ </a:t>
            </a:r>
            <a:r>
              <a:rPr lang="ko-KR" altLang="en-US" dirty="0" smtClean="0">
                <a:solidFill>
                  <a:srgbClr val="0000FF"/>
                </a:solidFill>
                <a:latin typeface="HY울릉도M" pitchFamily="18" charset="-127"/>
                <a:ea typeface="HY울릉도M" pitchFamily="18" charset="-127"/>
              </a:rPr>
              <a:t>바닥이 단단하고 편편한 곳에 보관 </a:t>
            </a:r>
          </a:p>
          <a:p>
            <a:pPr>
              <a:lnSpc>
                <a:spcPct val="150000"/>
              </a:lnSpc>
            </a:pPr>
            <a:r>
              <a:rPr lang="ko-KR" altLang="en-US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     ○ </a:t>
            </a:r>
            <a:r>
              <a:rPr lang="en-US" altLang="ko-KR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 </a:t>
            </a:r>
            <a:r>
              <a:rPr lang="ko-KR" altLang="en-US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수분함량에 따라 단수를 조절 </a:t>
            </a:r>
          </a:p>
          <a:p>
            <a:pPr>
              <a:lnSpc>
                <a:spcPct val="150000"/>
              </a:lnSpc>
            </a:pPr>
            <a:r>
              <a:rPr lang="ko-KR" altLang="en-US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       </a:t>
            </a:r>
            <a:r>
              <a:rPr lang="en-US" altLang="ko-KR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* 2</a:t>
            </a:r>
            <a:r>
              <a:rPr lang="ko-KR" altLang="en-US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단 이하 적재</a:t>
            </a:r>
            <a:r>
              <a:rPr lang="en-US" altLang="ko-KR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, </a:t>
            </a:r>
            <a:r>
              <a:rPr lang="ko-KR" altLang="en-US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수분함량이 낮을 경우 변형 </a:t>
            </a:r>
          </a:p>
          <a:p>
            <a:pPr>
              <a:lnSpc>
                <a:spcPct val="150000"/>
              </a:lnSpc>
            </a:pPr>
            <a:r>
              <a:rPr lang="en-US" altLang="ko-KR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     </a:t>
            </a:r>
            <a:r>
              <a:rPr lang="ko-KR" altLang="en-US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○ 쥐나 새 등에 의한 </a:t>
            </a:r>
            <a:r>
              <a:rPr lang="ko-KR" altLang="en-US" dirty="0" smtClean="0">
                <a:solidFill>
                  <a:srgbClr val="0000FF"/>
                </a:solidFill>
                <a:latin typeface="HY울릉도M" pitchFamily="18" charset="-127"/>
                <a:ea typeface="HY울릉도M" pitchFamily="18" charset="-127"/>
              </a:rPr>
              <a:t>비닐파손 주의 </a:t>
            </a:r>
            <a:r>
              <a:rPr lang="ko-KR" altLang="en-US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→ </a:t>
            </a:r>
            <a:r>
              <a:rPr lang="ko-KR" altLang="en-US" dirty="0" err="1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방조망</a:t>
            </a:r>
            <a:r>
              <a:rPr lang="ko-KR" altLang="en-US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 설치</a:t>
            </a:r>
            <a:endParaRPr lang="en-US" altLang="ko-KR" dirty="0" smtClean="0">
              <a:solidFill>
                <a:srgbClr val="000000"/>
              </a:solidFill>
              <a:latin typeface="HY울릉도M" pitchFamily="18" charset="-127"/>
              <a:ea typeface="HY울릉도M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dirty="0" smtClean="0">
                <a:solidFill>
                  <a:srgbClr val="C00000"/>
                </a:solidFill>
                <a:latin typeface="HY울릉도M" pitchFamily="18" charset="-127"/>
                <a:ea typeface="HY울릉도M" pitchFamily="18" charset="-127"/>
              </a:rPr>
              <a:t>       </a:t>
            </a:r>
            <a:r>
              <a:rPr lang="en-US" altLang="ko-KR" dirty="0" smtClean="0">
                <a:solidFill>
                  <a:srgbClr val="C00000"/>
                </a:solidFill>
                <a:latin typeface="HY울릉도M" pitchFamily="18" charset="-127"/>
                <a:ea typeface="HY울릉도M" pitchFamily="18" charset="-127"/>
              </a:rPr>
              <a:t>* </a:t>
            </a:r>
            <a:r>
              <a:rPr lang="ko-KR" altLang="en-US" dirty="0" smtClean="0">
                <a:solidFill>
                  <a:srgbClr val="C00000"/>
                </a:solidFill>
                <a:latin typeface="HY울릉도M" pitchFamily="18" charset="-127"/>
                <a:ea typeface="HY울릉도M" pitchFamily="18" charset="-127"/>
              </a:rPr>
              <a:t>구멍이 나면 산소 유입으로 </a:t>
            </a:r>
            <a:r>
              <a:rPr lang="ko-KR" altLang="en-US" dirty="0" err="1" smtClean="0">
                <a:solidFill>
                  <a:srgbClr val="C00000"/>
                </a:solidFill>
                <a:latin typeface="HY울릉도M" pitchFamily="18" charset="-127"/>
                <a:ea typeface="HY울릉도M" pitchFamily="18" charset="-127"/>
              </a:rPr>
              <a:t>불량균이</a:t>
            </a:r>
            <a:r>
              <a:rPr lang="ko-KR" altLang="en-US" dirty="0" smtClean="0">
                <a:solidFill>
                  <a:srgbClr val="C00000"/>
                </a:solidFill>
                <a:latin typeface="HY울릉도M" pitchFamily="18" charset="-127"/>
                <a:ea typeface="HY울릉도M" pitchFamily="18" charset="-127"/>
              </a:rPr>
              <a:t> 번식 </a:t>
            </a:r>
            <a:endParaRPr lang="ko-KR" altLang="en-US" dirty="0" smtClean="0">
              <a:solidFill>
                <a:srgbClr val="000000"/>
              </a:solidFill>
              <a:latin typeface="HY울릉도M" pitchFamily="18" charset="-127"/>
              <a:ea typeface="HY울릉도M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     ○ 수시로 관찰하여 구멍에 의한 피해를 최소화 시킴</a:t>
            </a:r>
            <a:r>
              <a:rPr lang="en-US" altLang="ko-KR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(</a:t>
            </a:r>
            <a:r>
              <a:rPr lang="ko-KR" altLang="en-US" dirty="0" err="1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테잎</a:t>
            </a:r>
            <a:r>
              <a:rPr lang="ko-KR" altLang="en-US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 이용</a:t>
            </a:r>
            <a:r>
              <a:rPr lang="en-US" altLang="ko-KR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)</a:t>
            </a:r>
            <a:r>
              <a:rPr lang="ko-KR" altLang="en-US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410007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5511337"/>
      </p:ext>
    </p:extLst>
  </p:cSld>
  <p:clrMapOvr>
    <a:masterClrMapping/>
  </p:clrMapOvr>
</p:sld>
</file>

<file path=ppt/theme/theme1.xml><?xml version="1.0" encoding="utf-8"?>
<a:theme xmlns:a="http://schemas.openxmlformats.org/drawingml/2006/main" name="BG-1">
  <a:themeElements>
    <a:clrScheme name="BG-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G-1">
      <a:majorFont>
        <a:latin typeface="Times New Roman"/>
        <a:ea typeface="굴림"/>
        <a:cs typeface=""/>
      </a:majorFont>
      <a:minorFont>
        <a:latin typeface="Times New Roman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G-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G-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G-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G-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G-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G-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-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-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-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-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-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-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1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3_Default Design">
  <a:themeElements>
    <a:clrScheme name="Default Design 11">
      <a:dk1>
        <a:srgbClr val="3E3E5C"/>
      </a:dk1>
      <a:lt1>
        <a:srgbClr val="FFFFFF"/>
      </a:lt1>
      <a:dk2>
        <a:srgbClr val="666699"/>
      </a:dk2>
      <a:lt2>
        <a:srgbClr val="FFFFFF"/>
      </a:lt2>
      <a:accent1>
        <a:srgbClr val="60597B"/>
      </a:accent1>
      <a:accent2>
        <a:srgbClr val="6666FF"/>
      </a:accent2>
      <a:accent3>
        <a:srgbClr val="B8B8CA"/>
      </a:accent3>
      <a:accent4>
        <a:srgbClr val="DADADA"/>
      </a:accent4>
      <a:accent5>
        <a:srgbClr val="B6B5BF"/>
      </a:accent5>
      <a:accent6>
        <a:srgbClr val="5C5CE7"/>
      </a:accent6>
      <a:hlink>
        <a:srgbClr val="99CCFF"/>
      </a:hlink>
      <a:folHlink>
        <a:srgbClr val="FFFF99"/>
      </a:folHlink>
    </a:clrScheme>
    <a:fontScheme name="Default Design">
      <a:majorFont>
        <a:latin typeface="Palatino Linotype"/>
        <a:ea typeface="HY헤드라인M"/>
        <a:cs typeface=""/>
      </a:majorFont>
      <a:minorFont>
        <a:latin typeface="Palatino Linotype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CC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체" pitchFamily="49" charset="-127"/>
            <a:ea typeface="굴림체" pitchFamily="49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CC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체" pitchFamily="49" charset="-127"/>
            <a:ea typeface="굴림체" pitchFamily="49" charset="-127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BG-1</Template>
  <TotalTime>6965</TotalTime>
  <Words>3241</Words>
  <Application>Microsoft Office PowerPoint</Application>
  <PresentationFormat>화면 슬라이드 쇼(4:3)</PresentationFormat>
  <Paragraphs>1012</Paragraphs>
  <Slides>95</Slides>
  <Notes>3</Notes>
  <HiddenSlides>0</HiddenSlides>
  <MMClips>0</MMClips>
  <ScaleCrop>false</ScaleCrop>
  <HeadingPairs>
    <vt:vector size="6" baseType="variant">
      <vt:variant>
        <vt:lpstr>테마</vt:lpstr>
      </vt:variant>
      <vt:variant>
        <vt:i4>3</vt:i4>
      </vt:variant>
      <vt:variant>
        <vt:lpstr>포함된 OLE 서버</vt:lpstr>
      </vt:variant>
      <vt:variant>
        <vt:i4>2</vt:i4>
      </vt:variant>
      <vt:variant>
        <vt:lpstr>슬라이드 제목</vt:lpstr>
      </vt:variant>
      <vt:variant>
        <vt:i4>95</vt:i4>
      </vt:variant>
    </vt:vector>
  </HeadingPairs>
  <TitlesOfParts>
    <vt:vector size="100" baseType="lpstr">
      <vt:lpstr>BG-1</vt:lpstr>
      <vt:lpstr>11_기본 디자인</vt:lpstr>
      <vt:lpstr>13_Default Design</vt:lpstr>
      <vt:lpstr>Microsoft Excel 97-2003 워크시트</vt:lpstr>
      <vt:lpstr>슬라이드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접이식 진압기(특허 제1211521호)</vt:lpstr>
      <vt:lpstr>접이식 진압기와 기존 진압기 차이점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rdanet</dc:creator>
  <cp:lastModifiedBy>지희정</cp:lastModifiedBy>
  <cp:revision>295</cp:revision>
  <dcterms:created xsi:type="dcterms:W3CDTF">2008-02-13T07:17:34Z</dcterms:created>
  <dcterms:modified xsi:type="dcterms:W3CDTF">2017-08-02T21:53:58Z</dcterms:modified>
</cp:coreProperties>
</file>