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04" r:id="rId3"/>
    <p:sldId id="302" r:id="rId4"/>
    <p:sldId id="301" r:id="rId5"/>
    <p:sldId id="305" r:id="rId6"/>
    <p:sldId id="303" r:id="rId7"/>
    <p:sldId id="299" r:id="rId8"/>
    <p:sldId id="300" r:id="rId9"/>
    <p:sldId id="25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8" r:id="rId18"/>
    <p:sldId id="293" r:id="rId19"/>
    <p:sldId id="295" r:id="rId20"/>
    <p:sldId id="296" r:id="rId21"/>
    <p:sldId id="306" r:id="rId22"/>
    <p:sldId id="307" r:id="rId23"/>
    <p:sldId id="297" r:id="rId24"/>
    <p:sldId id="308" r:id="rId25"/>
    <p:sldId id="29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38" y="-4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한우 </a:t>
            </a:r>
            <a:r>
              <a:rPr lang="ko-KR" altLang="en-US" dirty="0" err="1" smtClean="0"/>
              <a:t>거세우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실험농가별</a:t>
            </a:r>
            <a:r>
              <a:rPr lang="ko-KR" altLang="en-US" dirty="0" smtClean="0"/>
              <a:t>  </a:t>
            </a:r>
            <a:r>
              <a:rPr lang="ko-KR" dirty="0" smtClean="0"/>
              <a:t>사료섭취량</a:t>
            </a:r>
            <a:r>
              <a:rPr lang="en-US" dirty="0"/>
              <a:t>(</a:t>
            </a:r>
            <a:r>
              <a:rPr lang="ko-KR" dirty="0"/>
              <a:t>건물기준</a:t>
            </a:r>
            <a:r>
              <a:rPr lang="en-US" dirty="0"/>
              <a:t>)</a:t>
            </a:r>
            <a:endParaRPr lang="ko-KR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53718285214349"/>
          <c:y val="0.1413926287383091"/>
          <c:w val="0.70083923884514432"/>
          <c:h val="0.60965716609367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사료섭취량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multiLvlStrRef>
              <c:f>Sheet1!$D$4:$G$5</c:f>
              <c:multiLvlStrCache>
                <c:ptCount val="4"/>
                <c:lvl>
                  <c:pt idx="0">
                    <c:v>대조구</c:v>
                  </c:pt>
                  <c:pt idx="1">
                    <c:v>급여구</c:v>
                  </c:pt>
                  <c:pt idx="2">
                    <c:v>대조구</c:v>
                  </c:pt>
                  <c:pt idx="3">
                    <c:v>급여구</c:v>
                  </c:pt>
                </c:lvl>
                <c:lvl>
                  <c:pt idx="0">
                    <c:v>농장 A</c:v>
                  </c:pt>
                  <c:pt idx="2">
                    <c:v>농장 B</c:v>
                  </c:pt>
                </c:lvl>
              </c:multiLvlStrCache>
            </c:multiLvlStrRef>
          </c:cat>
          <c:val>
            <c:numRef>
              <c:f>Sheet1!$D$6:$G$6</c:f>
              <c:numCache>
                <c:formatCode>General</c:formatCode>
                <c:ptCount val="4"/>
                <c:pt idx="0">
                  <c:v>6.43</c:v>
                </c:pt>
                <c:pt idx="1">
                  <c:v>6.21</c:v>
                </c:pt>
                <c:pt idx="2">
                  <c:v>6.95</c:v>
                </c:pt>
                <c:pt idx="3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67488"/>
        <c:axId val="49969024"/>
      </c:barChart>
      <c:catAx>
        <c:axId val="4996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49969024"/>
        <c:crossesAt val="0"/>
        <c:auto val="1"/>
        <c:lblAlgn val="ctr"/>
        <c:lblOffset val="100"/>
        <c:noMultiLvlLbl val="0"/>
      </c:catAx>
      <c:valAx>
        <c:axId val="49969024"/>
        <c:scaling>
          <c:orientation val="minMax"/>
          <c:min val="0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crossAx val="4996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 </a:t>
            </a:r>
            <a:r>
              <a:rPr lang="ko-KR" altLang="en-US" dirty="0" smtClean="0"/>
              <a:t>한우 </a:t>
            </a:r>
            <a:r>
              <a:rPr lang="ko-KR" altLang="en-US" dirty="0" err="1" smtClean="0"/>
              <a:t>미경산우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사료섭취량</a:t>
            </a:r>
            <a:endParaRPr lang="ko-KR" alt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PowerPoint의 차트]Sheet1'!$C$26</c:f>
              <c:strCache>
                <c:ptCount val="1"/>
                <c:pt idx="0">
                  <c:v> 사료섭취량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'[Microsoft PowerPoint의 차트]Sheet1'!$D$25:$E$25</c:f>
              <c:strCache>
                <c:ptCount val="2"/>
                <c:pt idx="0">
                  <c:v>대조구</c:v>
                </c:pt>
                <c:pt idx="1">
                  <c:v>급여구</c:v>
                </c:pt>
              </c:strCache>
            </c:strRef>
          </c:cat>
          <c:val>
            <c:numRef>
              <c:f>'[Microsoft PowerPoint의 차트]Sheet1'!$D$26:$E$26</c:f>
              <c:numCache>
                <c:formatCode>General</c:formatCode>
                <c:ptCount val="2"/>
                <c:pt idx="0">
                  <c:v>6.95</c:v>
                </c:pt>
                <c:pt idx="1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1808"/>
        <c:axId val="50118656"/>
      </c:barChart>
      <c:catAx>
        <c:axId val="5007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0118656"/>
        <c:crosses val="autoZero"/>
        <c:auto val="1"/>
        <c:lblAlgn val="ctr"/>
        <c:lblOffset val="100"/>
        <c:noMultiLvlLbl val="0"/>
      </c:catAx>
      <c:valAx>
        <c:axId val="50118656"/>
        <c:scaling>
          <c:orientation val="minMax"/>
          <c:min val="0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crossAx val="5007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'[Microsoft PowerPoint의 차트]Sheet1'!$E$40</c:f>
              <c:strCache>
                <c:ptCount val="1"/>
                <c:pt idx="0">
                  <c:v>대조구</c:v>
                </c:pt>
              </c:strCache>
            </c:strRef>
          </c:tx>
          <c:invertIfNegative val="0"/>
          <c:cat>
            <c:multiLvlStrRef>
              <c:f>'[Microsoft PowerPoint의 차트]Sheet1'!$C$41:$D$42</c:f>
              <c:multiLvlStrCache>
                <c:ptCount val="2"/>
                <c:lvl>
                  <c:pt idx="0">
                    <c:v>일당 증체량(kg/d)</c:v>
                  </c:pt>
                  <c:pt idx="1">
                    <c:v>일당증체량 (kg/d)</c:v>
                  </c:pt>
                </c:lvl>
                <c:lvl>
                  <c:pt idx="0">
                    <c:v>거세우</c:v>
                  </c:pt>
                  <c:pt idx="1">
                    <c:v>미경산우</c:v>
                  </c:pt>
                </c:lvl>
              </c:multiLvlStrCache>
            </c:multiLvlStrRef>
          </c:cat>
          <c:val>
            <c:numRef>
              <c:f>'[Microsoft PowerPoint의 차트]Sheet1'!$E$41:$E$42</c:f>
              <c:numCache>
                <c:formatCode>General</c:formatCode>
                <c:ptCount val="2"/>
                <c:pt idx="0">
                  <c:v>0.73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'[Microsoft PowerPoint의 차트]Sheet1'!$F$40</c:f>
              <c:strCache>
                <c:ptCount val="1"/>
                <c:pt idx="0">
                  <c:v>급여구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multiLvlStrRef>
              <c:f>'[Microsoft PowerPoint의 차트]Sheet1'!$C$41:$D$42</c:f>
              <c:multiLvlStrCache>
                <c:ptCount val="2"/>
                <c:lvl>
                  <c:pt idx="0">
                    <c:v>일당 증체량(kg/d)</c:v>
                  </c:pt>
                  <c:pt idx="1">
                    <c:v>일당증체량 (kg/d)</c:v>
                  </c:pt>
                </c:lvl>
                <c:lvl>
                  <c:pt idx="0">
                    <c:v>거세우</c:v>
                  </c:pt>
                  <c:pt idx="1">
                    <c:v>미경산우</c:v>
                  </c:pt>
                </c:lvl>
              </c:multiLvlStrCache>
            </c:multiLvlStrRef>
          </c:cat>
          <c:val>
            <c:numRef>
              <c:f>'[Microsoft PowerPoint의 차트]Sheet1'!$F$41:$F$42</c:f>
              <c:numCache>
                <c:formatCode>General</c:formatCode>
                <c:ptCount val="2"/>
                <c:pt idx="0">
                  <c:v>1.06</c:v>
                </c:pt>
                <c:pt idx="1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54528"/>
        <c:axId val="50139520"/>
        <c:axId val="0"/>
      </c:bar3DChart>
      <c:catAx>
        <c:axId val="5085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50139520"/>
        <c:crosses val="autoZero"/>
        <c:auto val="1"/>
        <c:lblAlgn val="ctr"/>
        <c:lblOffset val="100"/>
        <c:noMultiLvlLbl val="0"/>
      </c:catAx>
      <c:valAx>
        <c:axId val="5013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854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HY동녘B" pitchFamily="18" charset="-127"/>
          <a:ea typeface="HY동녘B" pitchFamily="18" charset="-127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CD41531-1368-4249-92E8-7656276A1BF9}" type="datetimeFigureOut">
              <a:rPr lang="ko-KR" altLang="en-US" smtClean="0"/>
              <a:pPr/>
              <a:t>2017-10-19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295674" y="9251950"/>
            <a:ext cx="400752" cy="379591"/>
          </a:xfrm>
        </p:spPr>
        <p:txBody>
          <a:bodyPr/>
          <a:lstStyle/>
          <a:p>
            <a:fld id="{460BA7CF-181D-41C4-9C44-53A0EF19F7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7566" y="1709531"/>
            <a:ext cx="1203476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647566" y="1822174"/>
            <a:ext cx="12034764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647566" y="283182"/>
            <a:ext cx="5180905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총체보리한우</a:t>
            </a: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00888" y="3334435"/>
            <a:ext cx="672812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dirty="0" err="1" smtClean="0">
                <a:latin typeface="HY동녘B" pitchFamily="18" charset="-127"/>
                <a:ea typeface="HY동녘B" pitchFamily="18" charset="-127"/>
              </a:rPr>
              <a:t>도체중</a:t>
            </a:r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 향상을 위한</a:t>
            </a:r>
            <a:endParaRPr lang="en-US" altLang="ko-KR" sz="6000" b="1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육성기 </a:t>
            </a:r>
            <a:r>
              <a:rPr lang="ko-KR" altLang="en-US" sz="6000" b="1" dirty="0">
                <a:latin typeface="HY동녘B" pitchFamily="18" charset="-127"/>
                <a:ea typeface="HY동녘B" pitchFamily="18" charset="-127"/>
              </a:rPr>
              <a:t>전용 </a:t>
            </a:r>
            <a:endParaRPr lang="en-US" altLang="ko-KR" sz="6000" b="1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고단백질 배합사료</a:t>
            </a:r>
            <a:endParaRPr lang="en-US" altLang="ko-KR" sz="6000" b="1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6000" b="1" dirty="0" smtClean="0">
                <a:latin typeface="HY동녘B" pitchFamily="18" charset="-127"/>
                <a:ea typeface="HY동녘B" pitchFamily="18" charset="-127"/>
              </a:rPr>
              <a:t>사양실</a:t>
            </a:r>
            <a:r>
              <a:rPr lang="ko-KR" altLang="en-US" sz="6000" b="1" dirty="0">
                <a:latin typeface="HY동녘B" pitchFamily="18" charset="-127"/>
                <a:ea typeface="HY동녘B" pitchFamily="18" charset="-127"/>
              </a:rPr>
              <a:t>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471" y="7726622"/>
            <a:ext cx="66364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전북대학교 동물자원학과 이도형교수</a:t>
            </a:r>
            <a:endParaRPr lang="en-US" altLang="ko-KR" sz="3000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2017</a:t>
            </a:r>
            <a:r>
              <a:rPr lang="ko-KR" altLang="en-US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년 </a:t>
            </a:r>
            <a:r>
              <a:rPr lang="en-US" altLang="ko-KR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09</a:t>
            </a:r>
            <a:r>
              <a:rPr lang="ko-KR" altLang="en-US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월 </a:t>
            </a:r>
            <a:r>
              <a:rPr lang="en-US" altLang="ko-KR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05</a:t>
            </a:r>
            <a:r>
              <a:rPr lang="ko-KR" altLang="en-US" sz="3000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일</a:t>
            </a:r>
            <a:endParaRPr lang="en-US" altLang="ko-KR" sz="3000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10285186" cy="86178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육량 증가를 위한 시기와 방법은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5586" y="2305329"/>
            <a:ext cx="763451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육성기와 비육전기에 한하여 실시해야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비육후기의 과도한 육량 증가시도는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근내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지방 침착시기를 늦추므로 비육후기는 부적절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양질의 단백질 공급을 통한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체단백질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합성 강화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최적의 아미노산 공급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에너지 효율 개선 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altLang="ko-KR" dirty="0"/>
          </a:p>
        </p:txBody>
      </p:sp>
      <p:pic>
        <p:nvPicPr>
          <p:cNvPr id="6" name="_x145706112" descr="EMB000017ac2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14" y="3082321"/>
            <a:ext cx="4552950" cy="52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1554" y="8418477"/>
            <a:ext cx="3835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반추동물 단백질 대사과정</a:t>
            </a:r>
            <a:endParaRPr kumimoji="0" lang="ko-KR" alt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29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10189936" cy="86178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400" err="1" smtClean="0">
                <a:latin typeface="HY견고딕" pitchFamily="18" charset="-127"/>
                <a:ea typeface="HY견고딕" pitchFamily="18" charset="-127"/>
              </a:rPr>
              <a:t>사료내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단백질 수준과 생산성관계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81650" y="2599526"/>
            <a:ext cx="6770007" cy="5741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육성기와 </a:t>
            </a:r>
            <a:r>
              <a:rPr lang="ko-KR" altLang="en-US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비육전기에 </a:t>
            </a:r>
            <a:r>
              <a:rPr lang="ko-KR" altLang="en-US" dirty="0" err="1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조단백질</a:t>
            </a:r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 수준을 높이면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지육중량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배최장근단면적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 및 </a:t>
            </a:r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근내지방도가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증가하였고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增山等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1997;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丸山等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, 1994; Byers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and </a:t>
            </a:r>
            <a:r>
              <a:rPr lang="en-US" altLang="ko-KR" sz="3200" dirty="0" err="1" smtClean="0">
                <a:latin typeface="HY동녘B" pitchFamily="18" charset="-127"/>
                <a:ea typeface="HY동녘B" pitchFamily="18" charset="-127"/>
              </a:rPr>
              <a:t>Moxon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1980),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증체량과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 err="1">
                <a:latin typeface="HY동녘B" pitchFamily="18" charset="-127"/>
                <a:ea typeface="HY동녘B" pitchFamily="18" charset="-127"/>
              </a:rPr>
              <a:t>사료요구율의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 개선과 더불어 </a:t>
            </a:r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등지방두께가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dirty="0">
                <a:latin typeface="HY동녘B" pitchFamily="18" charset="-127"/>
                <a:ea typeface="HY동녘B" pitchFamily="18" charset="-127"/>
              </a:rPr>
              <a:t>현저히 감소하는 것으로 보고되고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있다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en-US" altLang="ko-KR" sz="3200" dirty="0">
                <a:latin typeface="HY동녘B" pitchFamily="18" charset="-127"/>
                <a:ea typeface="HY동녘B" pitchFamily="18" charset="-127"/>
              </a:rPr>
              <a:t>Rossi et al.,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2000; </a:t>
            </a:r>
            <a:r>
              <a:rPr lang="da-DK" altLang="ko-KR" sz="3200" dirty="0" smtClean="0">
                <a:latin typeface="HY동녘B" pitchFamily="18" charset="-127"/>
                <a:ea typeface="HY동녘B" pitchFamily="18" charset="-127"/>
              </a:rPr>
              <a:t>Perry </a:t>
            </a:r>
            <a:r>
              <a:rPr lang="da-DK" altLang="ko-KR" sz="3200" dirty="0">
                <a:latin typeface="HY동녘B" pitchFamily="18" charset="-127"/>
                <a:ea typeface="HY동녘B" pitchFamily="18" charset="-127"/>
              </a:rPr>
              <a:t>et al, 1983; Martin et al., 1979)</a:t>
            </a:r>
            <a:endParaRPr lang="ko-KR" altLang="en-US" sz="32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599526"/>
            <a:ext cx="4702628" cy="31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5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2016-03-09_12-13-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78" y="464376"/>
            <a:ext cx="4691958" cy="1006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681896" y="3486037"/>
            <a:ext cx="9424804" cy="56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/>
              <a:t>대사에너지 = 가소화에너지 - 메탄생성량 - 뇨중 에너지</a:t>
            </a:r>
          </a:p>
        </p:txBody>
      </p:sp>
      <p:pic>
        <p:nvPicPr>
          <p:cNvPr id="130" name="2016-03-09_12-15-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7302" y="4887499"/>
            <a:ext cx="4325982" cy="11798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133"/>
          <p:cNvGrpSpPr/>
          <p:nvPr/>
        </p:nvGrpSpPr>
        <p:grpSpPr>
          <a:xfrm>
            <a:off x="3141961" y="4188568"/>
            <a:ext cx="6720880" cy="571248"/>
            <a:chOff x="0" y="0"/>
            <a:chExt cx="6720879" cy="571248"/>
          </a:xfrm>
        </p:grpSpPr>
        <p:pic>
          <p:nvPicPr>
            <p:cNvPr id="131" name="2016-03-09_12-14-1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7340" b="78064"/>
            <a:stretch>
              <a:fillRect/>
            </a:stretch>
          </p:blipFill>
          <p:spPr>
            <a:xfrm>
              <a:off x="0" y="0"/>
              <a:ext cx="4157117" cy="470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2016-03-09_12-15-3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03079" y="114048"/>
              <a:ext cx="2717801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" name="2016-03-09_12-17-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03482" y="6908157"/>
            <a:ext cx="8053623" cy="4805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Group 138"/>
          <p:cNvGrpSpPr/>
          <p:nvPr/>
        </p:nvGrpSpPr>
        <p:grpSpPr>
          <a:xfrm>
            <a:off x="704304" y="1687275"/>
            <a:ext cx="5200421" cy="1368735"/>
            <a:chOff x="0" y="0"/>
            <a:chExt cx="5200420" cy="1368733"/>
          </a:xfrm>
        </p:grpSpPr>
        <p:pic>
          <p:nvPicPr>
            <p:cNvPr id="135" name="2016-03-09_12-17-2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200421" cy="466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2016-03-09_12-17-4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7467" b="50539"/>
            <a:stretch>
              <a:fillRect/>
            </a:stretch>
          </p:blipFill>
          <p:spPr>
            <a:xfrm>
              <a:off x="10059" y="434438"/>
              <a:ext cx="3593496" cy="535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2016-03-09_12-17-4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t="56285"/>
            <a:stretch>
              <a:fillRect/>
            </a:stretch>
          </p:blipFill>
          <p:spPr>
            <a:xfrm>
              <a:off x="10059" y="895841"/>
              <a:ext cx="3883505" cy="472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Shape 139"/>
          <p:cNvSpPr/>
          <p:nvPr/>
        </p:nvSpPr>
        <p:spPr>
          <a:xfrm>
            <a:off x="4046171" y="6205628"/>
            <a:ext cx="5423707" cy="56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/>
              <a:t>총 사료 에너지의 2 ~ 12% 손실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3150" y="858712"/>
            <a:ext cx="57150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5400" b="1" dirty="0"/>
              <a:t>메탄생성과 </a:t>
            </a:r>
            <a:endParaRPr lang="en-US" altLang="ko-KR" sz="5400" b="1" dirty="0" smtClean="0"/>
          </a:p>
          <a:p>
            <a:pPr defTabSz="584170"/>
            <a:r>
              <a:rPr lang="ko-KR" altLang="en-US" sz="5400" b="1" dirty="0" smtClean="0"/>
              <a:t>한우 </a:t>
            </a:r>
            <a:r>
              <a:rPr lang="ko-KR" altLang="en-US" sz="5400" b="1" dirty="0"/>
              <a:t>에너지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589" y="7913030"/>
            <a:ext cx="11635408" cy="1579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반추위 메탄 생성은 반추위에서 생성되는 이산화탄소와 수소를 줄이기 위한 과정으로 반추위 </a:t>
            </a:r>
            <a:r>
              <a:rPr lang="en-US" altLang="ko-KR" sz="1600" b="1" dirty="0"/>
              <a:t>pH </a:t>
            </a:r>
            <a:r>
              <a:rPr lang="ko-KR" altLang="en-US" sz="1600" b="1" dirty="0"/>
              <a:t>감소을 막기 위함이다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하지만 사료 에너지의 </a:t>
            </a:r>
            <a:r>
              <a:rPr lang="en-US" altLang="ko-KR" sz="1600" b="1" dirty="0"/>
              <a:t>20% </a:t>
            </a:r>
            <a:r>
              <a:rPr lang="ko-KR" altLang="en-US" sz="1600" b="1" dirty="0"/>
              <a:t>이상을 소모하는 과정으로 에너지 손실이 매우 높다</a:t>
            </a:r>
            <a:r>
              <a:rPr lang="en-US" altLang="ko-KR" sz="1600" b="1" dirty="0"/>
              <a:t>.</a:t>
            </a:r>
          </a:p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만약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메탄 생성과정으로 소모되는 에너지의 일부분을 보존하여 체합성에 필요한 에너지로 전화시킨다면</a:t>
            </a:r>
            <a:r>
              <a:rPr lang="en-US" altLang="ko-KR" sz="1600" b="1" dirty="0"/>
              <a:t>, 30</a:t>
            </a:r>
            <a:r>
              <a:rPr lang="ko-KR" altLang="en-US" sz="1600" b="1" dirty="0"/>
              <a:t>개월이라는 사육기간동에 조금씩 일어난다면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궁극적으로 절약되는 에너지는 상당함</a:t>
            </a:r>
          </a:p>
        </p:txBody>
      </p:sp>
    </p:spTree>
    <p:extLst>
      <p:ext uri="{BB962C8B-B14F-4D97-AF65-F5344CB8AC3E}">
        <p14:creationId xmlns:p14="http://schemas.microsoft.com/office/powerpoint/2010/main" val="1525727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0" y="1661756"/>
            <a:ext cx="11817762" cy="3930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40883"/>
            <a:ext cx="132523" cy="47183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/>
            <a:endParaRPr lang="ko-KR" altLang="en-US" sz="24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372" y="508708"/>
            <a:ext cx="1944694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개발배경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092" y="1165207"/>
            <a:ext cx="11635408" cy="471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마늘추출물과 기타 유기산들간의 상승작용 알고리즘 분석에 관한 연구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6" y="5389350"/>
            <a:ext cx="5381467" cy="361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61" y="5389350"/>
            <a:ext cx="5571014" cy="37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1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/>
          <p:nvPr>
            <p:extLst/>
          </p:nvPr>
        </p:nvGraphicFramePr>
        <p:xfrm>
          <a:off x="3417499" y="2863328"/>
          <a:ext cx="8556676" cy="6263063"/>
        </p:xfrm>
        <a:graphic>
          <a:graphicData uri="http://schemas.openxmlformats.org/drawingml/2006/table">
            <a:tbl>
              <a:tblPr bandRow="1"/>
              <a:tblGrid>
                <a:gridCol w="2466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9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1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34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4854">
                <a:tc gridSpan="7">
                  <a:txBody>
                    <a:bodyPr/>
                    <a:lstStyle/>
                    <a:p>
                      <a:pPr algn="l" defTabSz="457200">
                        <a:defRPr sz="15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600" dirty="0"/>
                        <a:t>Table 1. </a:t>
                      </a:r>
                      <a:r>
                        <a:rPr lang="en-US" sz="1600" dirty="0"/>
                        <a:t>Trimming flavonoids content </a:t>
                      </a:r>
                      <a:r>
                        <a:rPr sz="1600" dirty="0"/>
                        <a:t>in </a:t>
                      </a:r>
                      <a:r>
                        <a:rPr lang="en-US" sz="1600" dirty="0"/>
                        <a:t>HANU</a:t>
                      </a:r>
                      <a:r>
                        <a:rPr sz="1600" dirty="0"/>
                        <a:t> on rumen fermentation parameters</a:t>
                      </a:r>
                    </a:p>
                  </a:txBody>
                  <a:tcPr marL="50800" marR="50800" marT="50800" marB="5080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777"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Content</a:t>
                      </a:r>
                      <a:r>
                        <a:rPr sz="1100" baseline="31999" dirty="0"/>
                        <a:t>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gridSpan="4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Treatments, ppm of flavonoids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SEM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P-value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777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80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120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pH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6.56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0.360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NH</a:t>
                      </a:r>
                      <a:r>
                        <a:rPr sz="1100" baseline="-5999"/>
                        <a:t>3</a:t>
                      </a:r>
                      <a:r>
                        <a:rPr sz="1100"/>
                        <a:t>-N, mg/100mL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5.21a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5.66b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6.00b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6.01b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0.109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Total VFAs,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54.95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51.70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55.32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53.57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0.571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0.157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Acetate,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25.16b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21.44a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25.53b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24.68b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0.598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Propionate,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23.50b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20.85a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23.98b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23.22b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0.449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iso-Butyrate,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0.45b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0.35a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0.43b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0.40ab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n-Butyrate,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4.46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4.73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4.14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4.02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0.445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0.980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iso-Valerate,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0.91b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0.79a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0.89b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0.75a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n-Valerate, mM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0.47b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0.39ab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0.34a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0.30a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A/P ratio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1.03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1.06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1.06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0.287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Total gas production,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49.67b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48.33ab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45.33ab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45.33a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0.726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H</a:t>
                      </a:r>
                      <a:r>
                        <a:rPr sz="1100" baseline="-5999"/>
                        <a:t>2</a:t>
                      </a:r>
                      <a:r>
                        <a:rPr sz="1100"/>
                        <a:t>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0.37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0.35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0.40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0.018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0.840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CH</a:t>
                      </a:r>
                      <a:r>
                        <a:rPr sz="1100" baseline="-5999"/>
                        <a:t>4</a:t>
                      </a:r>
                      <a:r>
                        <a:rPr sz="1100"/>
                        <a:t>, mL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0.16b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0.04a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0.03a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0.00a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0.020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0.004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57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IVDMD, %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55.49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52.54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dirty="0"/>
                        <a:t>55.42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53.98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0.476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/>
                        <a:t>0.056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5777">
                <a:tc gridSpan="7">
                  <a:txBody>
                    <a:bodyPr/>
                    <a:lstStyle/>
                    <a:p>
                      <a:pPr algn="l" defTabSz="457200">
                        <a:def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100" baseline="31999" dirty="0"/>
                        <a:t>1</a:t>
                      </a:r>
                      <a:r>
                        <a:rPr sz="1100" dirty="0"/>
                        <a:t>NH</a:t>
                      </a:r>
                      <a:r>
                        <a:rPr sz="1100" baseline="-5999" dirty="0"/>
                        <a:t>3</a:t>
                      </a:r>
                      <a:r>
                        <a:rPr sz="1100" dirty="0"/>
                        <a:t>-N, ammonia nitrogen; IVDMD, in vitro dry matter digestibility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074" name="Picture 2" descr="전북대학교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593" y="934492"/>
            <a:ext cx="1439091" cy="14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998" y="399769"/>
            <a:ext cx="6864558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반추위 발효실험을 통한 제품개발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718" y="3143332"/>
            <a:ext cx="2296013" cy="1333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defTabSz="584170">
              <a:lnSpc>
                <a:spcPct val="200000"/>
              </a:lnSpc>
            </a:pPr>
            <a:r>
              <a:rPr lang="en-US" altLang="ko-KR" sz="2000" b="1" dirty="0"/>
              <a:t>HANU</a:t>
            </a:r>
            <a:r>
              <a:rPr lang="ko-KR" altLang="en-US" sz="2000" b="1" dirty="0"/>
              <a:t>의 유효물질 </a:t>
            </a:r>
            <a:r>
              <a:rPr lang="en-US" altLang="ko-KR" sz="2000" b="1" dirty="0"/>
              <a:t/>
            </a:r>
            <a:br>
              <a:rPr lang="en-US" altLang="ko-KR" sz="2000" b="1" dirty="0"/>
            </a:br>
            <a:r>
              <a:rPr lang="ko-KR" altLang="en-US" sz="2000" b="1" dirty="0"/>
              <a:t>수준설정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9845" y="2519803"/>
            <a:ext cx="1764587" cy="317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1400" b="1" dirty="0"/>
              <a:t>전북대학교 공동연구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99" y="1107009"/>
            <a:ext cx="7205919" cy="19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3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 descr="SM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941" y="3520679"/>
            <a:ext cx="5653394" cy="436954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86"/>
          <p:cNvSpPr/>
          <p:nvPr/>
        </p:nvSpPr>
        <p:spPr>
          <a:xfrm>
            <a:off x="751526" y="7938765"/>
            <a:ext cx="5838687" cy="102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176">
              <a:defRPr sz="1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latin typeface="Times New Roman"/>
                <a:ea typeface="Times New Roman"/>
                <a:cs typeface="Times New Roman"/>
                <a:sym typeface="Times New Roman"/>
              </a:rPr>
              <a:t>Figure 1. Effect of 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HANU</a:t>
            </a:r>
            <a:r>
              <a:rPr sz="1600" b="1" dirty="0">
                <a:latin typeface="Times New Roman"/>
                <a:ea typeface="Times New Roman"/>
                <a:cs typeface="Times New Roman"/>
                <a:sym typeface="Times New Roman"/>
              </a:rPr>
              <a:t> on enteric methane emission after feeding. Filled and empty squares mean control and treatment, respectively. </a:t>
            </a:r>
            <a:r>
              <a:rPr sz="1200" dirty="0">
                <a:latin typeface="Times New Roman"/>
                <a:ea typeface="Times New Roman"/>
                <a:cs typeface="Times New Roman"/>
                <a:sym typeface="Times New Roman"/>
              </a:rPr>
              <a:t>Asterisk mark indicates significance between control and treatment (*, p&lt;0.1; **, 0.01&lt;P&lt;0.05; ***, P&lt;0.01).</a:t>
            </a:r>
          </a:p>
        </p:txBody>
      </p:sp>
      <p:graphicFrame>
        <p:nvGraphicFramePr>
          <p:cNvPr id="7" name="Table 187"/>
          <p:cNvGraphicFramePr/>
          <p:nvPr>
            <p:extLst/>
          </p:nvPr>
        </p:nvGraphicFramePr>
        <p:xfrm>
          <a:off x="5146963" y="3862635"/>
          <a:ext cx="6705290" cy="2135097"/>
        </p:xfrm>
        <a:graphic>
          <a:graphicData uri="http://schemas.openxmlformats.org/drawingml/2006/table">
            <a:tbl>
              <a:tblPr bandRow="1"/>
              <a:tblGrid>
                <a:gridCol w="2319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6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5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1793">
                <a:tc gridSpan="5">
                  <a:txBody>
                    <a:bodyPr/>
                    <a:lstStyle/>
                    <a:p>
                      <a:pPr algn="l" defTabSz="457200">
                        <a:defRPr sz="17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700" dirty="0"/>
                        <a:t>Table 2. Effect of </a:t>
                      </a:r>
                      <a:r>
                        <a:rPr lang="en-US" sz="1700" dirty="0"/>
                        <a:t>HANU</a:t>
                      </a:r>
                      <a:r>
                        <a:rPr sz="1700" dirty="0"/>
                        <a:t> on enteric methane emission from goat in metabolic chamber</a:t>
                      </a:r>
                    </a:p>
                  </a:txBody>
                  <a:tcPr marL="50800" marR="50800" marT="50800" marB="50800" anchor="b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657">
                <a:tc>
                  <a:txBody>
                    <a:bodyPr/>
                    <a:lstStyle/>
                    <a:p>
                      <a:pPr algn="l"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/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Control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Treatment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T- 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P - value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549">
                <a:tc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Methane emission, L/d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18.02±2.62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16.13±4.75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0.858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0.411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549">
                <a:tc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Methane emission, g/DMI g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/>
                        <a:t>17.35±2.02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/>
                        <a:t>15.07±3.15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1.495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/>
                        <a:t>0.166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FFD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549">
                <a:tc gridSpan="5">
                  <a:txBody>
                    <a:bodyPr/>
                    <a:lstStyle/>
                    <a:p>
                      <a:pPr algn="l" defTabSz="457200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 err="1"/>
                        <a:t>Mean±standard</a:t>
                      </a:r>
                      <a:r>
                        <a:rPr sz="1400" dirty="0"/>
                        <a:t> deviation (n=6)</a:t>
                      </a:r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 descr="경북대학교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812" y="1440367"/>
            <a:ext cx="1398881" cy="13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69959" y="3010249"/>
            <a:ext cx="1764587" cy="317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1400" b="1" dirty="0"/>
              <a:t>경북대학교 공동연구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524" y="787779"/>
            <a:ext cx="1333699" cy="471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400" b="1" dirty="0"/>
              <a:t>시험결과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3897" y="6871852"/>
            <a:ext cx="5181601" cy="1579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사료 섭취량당 메탄생성량은 대조구에 비하여 처리구에서 감소하는 경향</a:t>
            </a:r>
            <a:r>
              <a:rPr lang="en-US" altLang="ko-KR" sz="1600" b="1" dirty="0"/>
              <a:t>(p=0.16)</a:t>
            </a:r>
            <a:r>
              <a:rPr lang="ko-KR" altLang="en-US" sz="1600" b="1" dirty="0"/>
              <a:t>을 나타냄</a:t>
            </a:r>
            <a:endParaRPr lang="en-US" altLang="ko-KR" sz="1600" b="1" dirty="0"/>
          </a:p>
          <a:p>
            <a:pPr algn="just" defTabSz="584170">
              <a:lnSpc>
                <a:spcPct val="150000"/>
              </a:lnSpc>
            </a:pPr>
            <a:r>
              <a:rPr lang="ko-KR" altLang="en-US" sz="1600" b="1" dirty="0"/>
              <a:t>사료 급여후 시간별에서는 몇몇구간에서 유의적인 메탄 저감효과가 관찰됨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763" y="1372322"/>
            <a:ext cx="7606263" cy="23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67377" y="5320779"/>
          <a:ext cx="8221041" cy="24516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18002">
                  <a:extLst>
                    <a:ext uri="{9D8B030D-6E8A-4147-A177-3AD203B41FA5}">
                      <a16:colId xmlns="" xmlns:a16="http://schemas.microsoft.com/office/drawing/2014/main" val="1835539017"/>
                    </a:ext>
                  </a:extLst>
                </a:gridCol>
                <a:gridCol w="1401013">
                  <a:extLst>
                    <a:ext uri="{9D8B030D-6E8A-4147-A177-3AD203B41FA5}">
                      <a16:colId xmlns="" xmlns:a16="http://schemas.microsoft.com/office/drawing/2014/main" val="713447424"/>
                    </a:ext>
                  </a:extLst>
                </a:gridCol>
                <a:gridCol w="1401013">
                  <a:extLst>
                    <a:ext uri="{9D8B030D-6E8A-4147-A177-3AD203B41FA5}">
                      <a16:colId xmlns="" xmlns:a16="http://schemas.microsoft.com/office/drawing/2014/main" val="2569609268"/>
                    </a:ext>
                  </a:extLst>
                </a:gridCol>
                <a:gridCol w="1401013">
                  <a:extLst>
                    <a:ext uri="{9D8B030D-6E8A-4147-A177-3AD203B41FA5}">
                      <a16:colId xmlns="" xmlns:a16="http://schemas.microsoft.com/office/drawing/2014/main" val="3950271693"/>
                    </a:ext>
                  </a:extLst>
                </a:gridCol>
              </a:tblGrid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  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Treatment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1550706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Initial body weight,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347.1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93399642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Final body weigh, </a:t>
                      </a:r>
                      <a:r>
                        <a:rPr lang="en-US" sz="1600" u="none" strike="noStrike" dirty="0" err="1">
                          <a:effectLst/>
                        </a:rPr>
                        <a:t>kgt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394.6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1455214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Weight gain,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47.5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93406573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Average daily gain, kg/day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0.013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436278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Feed requirement, feed/gain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833925386"/>
                  </a:ext>
                </a:extLst>
              </a:tr>
              <a:tr h="35023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Mean±standard</a:t>
                      </a:r>
                      <a:r>
                        <a:rPr lang="en-US" sz="1600" u="none" strike="noStrike" dirty="0">
                          <a:effectLst/>
                        </a:rPr>
                        <a:t> deviation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5006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7377" y="1445466"/>
            <a:ext cx="822104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algn="just" fontAlgn="base" latinLnBrk="1"/>
            <a:r>
              <a:rPr lang="en-US" altLang="ko-KR" sz="1600" b="1" dirty="0"/>
              <a:t>(1) </a:t>
            </a:r>
            <a:r>
              <a:rPr lang="ko-KR" altLang="en-US" sz="1600" b="1" dirty="0"/>
              <a:t>시험동물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전북 정읍시 이평면 소재 농장에서 </a:t>
            </a:r>
            <a:r>
              <a:rPr lang="en-US" altLang="ko-KR" sz="1600" dirty="0"/>
              <a:t>2016</a:t>
            </a:r>
            <a:r>
              <a:rPr lang="ko-KR" altLang="en-US" sz="1600" dirty="0"/>
              <a:t>년 </a:t>
            </a:r>
            <a:r>
              <a:rPr lang="en-US" altLang="ko-KR" sz="1600" dirty="0"/>
              <a:t>7 - 8</a:t>
            </a:r>
            <a:r>
              <a:rPr lang="ko-KR" altLang="en-US" sz="1600" dirty="0"/>
              <a:t>월간 </a:t>
            </a:r>
            <a:r>
              <a:rPr lang="en-US" altLang="ko-KR" sz="1600" dirty="0"/>
              <a:t>1</a:t>
            </a:r>
            <a:r>
              <a:rPr lang="ko-KR" altLang="en-US" sz="1600" dirty="0"/>
              <a:t>개월 동안 진행</a:t>
            </a:r>
            <a:endParaRPr lang="en-US" altLang="ko-KR" sz="1600" dirty="0"/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평균 </a:t>
            </a:r>
            <a:r>
              <a:rPr lang="en-US" altLang="ko-KR" sz="1600" dirty="0"/>
              <a:t>11</a:t>
            </a:r>
            <a:r>
              <a:rPr lang="ko-KR" altLang="en-US" sz="1600" dirty="0"/>
              <a:t>개월령의 육성우 </a:t>
            </a:r>
            <a:r>
              <a:rPr lang="en-US" altLang="ko-KR" sz="1600" dirty="0"/>
              <a:t>40</a:t>
            </a:r>
            <a:r>
              <a:rPr lang="ko-KR" altLang="en-US" sz="1600" dirty="0"/>
              <a:t>두를 공시하여 사양시험을 진행함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(2) </a:t>
            </a:r>
            <a:r>
              <a:rPr lang="ko-KR" altLang="en-US" sz="1600" b="1" dirty="0"/>
              <a:t>사양관리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기초사료는 육성우 전용 </a:t>
            </a:r>
            <a:r>
              <a:rPr lang="en-US" altLang="ko-KR" sz="1600" dirty="0"/>
              <a:t>TMR </a:t>
            </a:r>
            <a:r>
              <a:rPr lang="ko-KR" altLang="en-US" sz="1600" dirty="0"/>
              <a:t>사료를 제공함</a:t>
            </a:r>
            <a:endParaRPr lang="en-US" altLang="ko-KR" sz="1600" dirty="0"/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en-US" altLang="ko-KR" sz="1600" dirty="0"/>
              <a:t>HANU</a:t>
            </a:r>
            <a:r>
              <a:rPr lang="ko-KR" altLang="en-US" sz="1600" dirty="0"/>
              <a:t>는 급여되는 사료에 </a:t>
            </a:r>
            <a:r>
              <a:rPr lang="en-US" altLang="ko-KR" sz="1600" dirty="0"/>
              <a:t>0.1%</a:t>
            </a:r>
            <a:r>
              <a:rPr lang="ko-KR" altLang="en-US" sz="1600" dirty="0"/>
              <a:t>로 혼합되도록 첨가</a:t>
            </a:r>
            <a:r>
              <a:rPr lang="en-US" altLang="ko-KR" sz="1600" dirty="0"/>
              <a:t> 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기타 사양관리는 관행사양관리 방법에 준하여 시행함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(3) </a:t>
            </a:r>
            <a:r>
              <a:rPr lang="ko-KR" altLang="en-US" sz="1600" b="1" dirty="0"/>
              <a:t>성장효율 평가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개시체중</a:t>
            </a:r>
            <a:r>
              <a:rPr lang="en-US" altLang="ko-KR" sz="1600" dirty="0"/>
              <a:t>, </a:t>
            </a:r>
            <a:r>
              <a:rPr lang="ko-KR" altLang="en-US" sz="1600" dirty="0"/>
              <a:t>종료체중</a:t>
            </a:r>
            <a:r>
              <a:rPr lang="en-US" altLang="ko-KR" sz="1600" dirty="0"/>
              <a:t>, </a:t>
            </a:r>
            <a:r>
              <a:rPr lang="ko-KR" altLang="en-US" sz="1600" dirty="0"/>
              <a:t>일당증체량</a:t>
            </a:r>
            <a:r>
              <a:rPr lang="en-US" altLang="ko-KR" sz="1600" dirty="0"/>
              <a:t>, </a:t>
            </a:r>
            <a:r>
              <a:rPr lang="ko-KR" altLang="en-US" sz="1600" dirty="0"/>
              <a:t>사료요구율 등을 평가함</a:t>
            </a:r>
          </a:p>
          <a:p>
            <a:pPr algn="just" fontAlgn="base" latinLnBrk="1"/>
            <a:endParaRPr lang="en-US" altLang="ko-KR" sz="1600" b="1" dirty="0"/>
          </a:p>
          <a:p>
            <a:pPr algn="just" fontAlgn="base" latinLnBrk="1"/>
            <a:r>
              <a:rPr lang="en-US" altLang="ko-KR" sz="1600" b="1" dirty="0"/>
              <a:t>(4) </a:t>
            </a:r>
            <a:r>
              <a:rPr lang="ko-KR" altLang="en-US" sz="1600" b="1" dirty="0"/>
              <a:t>통계분석</a:t>
            </a:r>
          </a:p>
          <a:p>
            <a:pPr marL="285736" indent="-285736" algn="just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처리효과는 </a:t>
            </a:r>
            <a:r>
              <a:rPr lang="en-US" altLang="ko-KR" sz="1600" dirty="0"/>
              <a:t>student t-test</a:t>
            </a:r>
            <a:r>
              <a:rPr lang="ko-KR" altLang="en-US" sz="1600" dirty="0"/>
              <a:t>를 통하여 상호간의 유의적 차이 존재 여부를 판단하였음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190" y="466591"/>
            <a:ext cx="3431141" cy="656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/>
              <a:t>육성우 사양시험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740" y="2801126"/>
            <a:ext cx="1543444" cy="533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800" b="1"/>
              <a:t>시험방법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5740" y="6279821"/>
            <a:ext cx="1543444" cy="533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sz="2800" b="1" dirty="0"/>
              <a:t>시험결과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904" y="8351209"/>
            <a:ext cx="11529390" cy="379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54186" rtlCol="0" anchor="ctr">
            <a:spAutoFit/>
          </a:bodyPr>
          <a:lstStyle/>
          <a:p>
            <a:pPr marL="285736" indent="-285736" algn="just" defTabSz="584170">
              <a:buFont typeface="Arial" panose="020B0604020202020204" pitchFamily="34" charset="0"/>
              <a:buChar char="•"/>
            </a:pPr>
            <a:r>
              <a:rPr lang="en-US" altLang="ko-KR" sz="1800" b="1" dirty="0"/>
              <a:t>1</a:t>
            </a:r>
            <a:r>
              <a:rPr lang="ko-KR" altLang="en-US" sz="1800" b="1" dirty="0"/>
              <a:t>개월 급여 결과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대조구 대비 일일 </a:t>
            </a:r>
            <a:r>
              <a:rPr lang="en-US" altLang="ko-KR" sz="1800" b="1" dirty="0"/>
              <a:t>0.26kg </a:t>
            </a:r>
            <a:r>
              <a:rPr lang="ko-KR" altLang="en-US" sz="1800" b="1" dirty="0"/>
              <a:t>추가 증체 효과가 관찰됨</a:t>
            </a:r>
          </a:p>
        </p:txBody>
      </p:sp>
    </p:spTree>
    <p:extLst>
      <p:ext uri="{BB962C8B-B14F-4D97-AF65-F5344CB8AC3E}">
        <p14:creationId xmlns:p14="http://schemas.microsoft.com/office/powerpoint/2010/main" val="2266412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7566" y="1709531"/>
            <a:ext cx="1203476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647566" y="1822174"/>
            <a:ext cx="12034764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647566" y="849270"/>
            <a:ext cx="66027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육성기 전용 고단백질 배합사료 </a:t>
            </a:r>
            <a:endParaRPr kumimoji="0" lang="ko-KR" alt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926" y="2673808"/>
            <a:ext cx="9444893" cy="4134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6600" dirty="0" smtClean="0">
                <a:solidFill>
                  <a:schemeClr val="tx1"/>
                </a:solidFill>
                <a:latin typeface="문체부 훈민정음체" panose="02020603020101020101" pitchFamily="18" charset="-127"/>
                <a:ea typeface="문체부 훈민정음체" panose="02020603020101020101" pitchFamily="18" charset="-127"/>
              </a:rPr>
              <a:t>총체보리한우전용</a:t>
            </a: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6600" dirty="0" smtClean="0">
              <a:solidFill>
                <a:schemeClr val="tx1"/>
              </a:solidFill>
              <a:latin typeface="문체부 훈민정음체" panose="02020603020101020101" pitchFamily="18" charset="-127"/>
              <a:ea typeface="문체부 훈민정음체" panose="02020603020101020101" pitchFamily="18" charset="-127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Protein-UP</a:t>
            </a:r>
            <a:r>
              <a:rPr kumimoji="0" lang="en-US" altLang="ko-KR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(</a:t>
            </a:r>
            <a:r>
              <a:rPr kumimoji="0" lang="ko-KR" alt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가칭</a:t>
            </a:r>
            <a:r>
              <a:rPr kumimoji="0" lang="en-US" altLang="ko-KR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)</a:t>
            </a:r>
            <a:endParaRPr kumimoji="0" lang="ko-KR" altLang="en-US" sz="1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6722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373414" y="981529"/>
            <a:ext cx="8873671" cy="86178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6700" dirty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Protein-UP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30511" y="2272219"/>
            <a:ext cx="1000034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고급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단백질원을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이용한 고단백질 배합사료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3200" dirty="0"/>
              <a:t> </a:t>
            </a:r>
            <a:r>
              <a:rPr lang="en-US" altLang="ko-KR" sz="3200" dirty="0" smtClean="0"/>
              <a:t> 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조단백질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함량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30%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이상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RDP : RUP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비율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= 52 : 48</a:t>
            </a:r>
          </a:p>
          <a:p>
            <a:pPr algn="l"/>
            <a:endParaRPr lang="en-US" altLang="ko-KR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반추위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우회 아미노산 적용 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제한아미노산인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methionine, lysine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첨가로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	     	</a:t>
            </a: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체단백질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합성량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등심단면적 증가유도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메탄생성 억제 기술 적용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반추위 메탄발생으로 인한 에너지 손실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10%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절감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  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대사 에너지 이용 효율 개선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체성장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촉진를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통한 육량증대 효과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/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2410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9550" y="1629162"/>
            <a:ext cx="1279525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latinLnBrk="1">
              <a:buAutoNum type="arabicParenR"/>
            </a:pP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급여기간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현재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L="514350" indent="-514350" algn="l" latinLnBrk="1">
              <a:buAutoNum type="arabicParenR"/>
            </a:pP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2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체중측정기간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농장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A: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 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체중측정</a:t>
            </a: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농장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B: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5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12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체중측정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25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개시체중 측정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~ 2017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7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월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ko-KR" altLang="ko-KR" sz="2800" dirty="0" smtClean="0">
                <a:latin typeface="HY동녘B" pitchFamily="18" charset="-127"/>
                <a:ea typeface="HY동녘B" pitchFamily="18" charset="-127"/>
              </a:rPr>
              <a:t>체중측정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3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시험축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7 ~ 13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개월령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한우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80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(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대조구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처리구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-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10 ~ 15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개월령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 한우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40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(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대조구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처리구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20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두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pPr algn="l" latinLnBrk="1"/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4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통계분석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선형혼합모형</a:t>
            </a: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고정효과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처리효과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시험개시월령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;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임의효과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농장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ko-KR" sz="2800" dirty="0">
              <a:latin typeface="HY동녘B" pitchFamily="18" charset="-127"/>
              <a:ea typeface="HY동녘B" pitchFamily="18" charset="-127"/>
            </a:endParaRPr>
          </a:p>
          <a:p>
            <a:pPr algn="l" latinLnBrk="1"/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-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고정효과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처리효과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; </a:t>
            </a:r>
            <a:r>
              <a:rPr lang="ko-KR" altLang="ko-KR" sz="2800" dirty="0">
                <a:latin typeface="HY동녘B" pitchFamily="18" charset="-127"/>
                <a:ea typeface="HY동녘B" pitchFamily="18" charset="-127"/>
              </a:rPr>
              <a:t>임의효과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ko-KR" sz="2800" dirty="0" err="1">
                <a:latin typeface="HY동녘B" pitchFamily="18" charset="-127"/>
                <a:ea typeface="HY동녘B" pitchFamily="18" charset="-127"/>
              </a:rPr>
              <a:t>시험개시월령</a:t>
            </a:r>
            <a:r>
              <a:rPr lang="en-US" altLang="ko-KR" sz="2400" dirty="0">
                <a:latin typeface="HY동녘B" pitchFamily="18" charset="-127"/>
                <a:ea typeface="HY동녘B" pitchFamily="18" charset="-127"/>
              </a:rPr>
              <a:t>) </a:t>
            </a:r>
            <a:endParaRPr lang="ko-KR" altLang="ko-KR" sz="24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75" y="654189"/>
            <a:ext cx="81560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54186" rtlCol="0" anchor="ctr">
            <a:spAutoFit/>
          </a:bodyPr>
          <a:lstStyle/>
          <a:p>
            <a:pPr defTabSz="584170"/>
            <a:r>
              <a:rPr lang="ko-KR" altLang="en-US" b="1" dirty="0">
                <a:latin typeface="HY동녘B" pitchFamily="18" charset="-127"/>
                <a:ea typeface="HY동녘B" pitchFamily="18" charset="-127"/>
              </a:rPr>
              <a:t>육성우 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사양시험 </a:t>
            </a: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b="1" dirty="0" err="1" smtClean="0">
                <a:latin typeface="HY동녘B" pitchFamily="18" charset="-127"/>
                <a:ea typeface="HY동녘B" pitchFamily="18" charset="-127"/>
              </a:rPr>
              <a:t>프로테인업</a:t>
            </a:r>
            <a:r>
              <a:rPr lang="ko-KR" altLang="en-US" b="1" dirty="0" smtClean="0">
                <a:latin typeface="HY동녘B" pitchFamily="18" charset="-127"/>
                <a:ea typeface="HY동녘B" pitchFamily="18" charset="-127"/>
              </a:rPr>
              <a:t> 사양실험</a:t>
            </a:r>
            <a:r>
              <a:rPr lang="en-US" altLang="ko-KR" b="1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b="1" dirty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276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565"/>
            <a:ext cx="10591800" cy="925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715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1631"/>
              </p:ext>
            </p:extLst>
          </p:nvPr>
        </p:nvGraphicFramePr>
        <p:xfrm>
          <a:off x="962344" y="1295400"/>
          <a:ext cx="10829605" cy="36957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2481"/>
                <a:gridCol w="2101781"/>
                <a:gridCol w="2101781"/>
                <a:gridCol w="2101781"/>
                <a:gridCol w="2101781"/>
              </a:tblGrid>
              <a:tr h="599148">
                <a:tc gridSpan="5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Table 1. </a:t>
                      </a:r>
                      <a:r>
                        <a:rPr lang="ko-KR" altLang="en-US" sz="2000" b="1" kern="100" dirty="0" smtClean="0">
                          <a:effectLst/>
                        </a:rPr>
                        <a:t>프로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테인업</a:t>
                      </a:r>
                      <a:r>
                        <a:rPr lang="ko-KR" altLang="en-US" sz="2000" b="1" kern="100" dirty="0" smtClean="0">
                          <a:effectLst/>
                        </a:rPr>
                        <a:t> 급여에 따른 한우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거세우</a:t>
                      </a:r>
                      <a:r>
                        <a:rPr lang="ko-KR" altLang="en-US" sz="2000" b="1" kern="100" dirty="0" smtClean="0">
                          <a:effectLst/>
                        </a:rPr>
                        <a:t> 실험농장 간의 사료 섭취량 비교</a:t>
                      </a:r>
                      <a:endParaRPr lang="ko-KR" sz="2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300">
                <a:tc rowSpan="2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농장</a:t>
                      </a:r>
                      <a:r>
                        <a:rPr lang="en-US" sz="1800" b="1" kern="100">
                          <a:effectLst/>
                        </a:rPr>
                        <a:t> A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농장</a:t>
                      </a:r>
                      <a:r>
                        <a:rPr lang="en-US" sz="1800" b="1" kern="100">
                          <a:effectLst/>
                        </a:rPr>
                        <a:t> B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 err="1">
                          <a:effectLst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 err="1">
                          <a:effectLst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대조구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>
                          <a:effectLst/>
                        </a:rPr>
                        <a:t>급여구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757">
                <a:tc gridSpan="5">
                  <a:txBody>
                    <a:bodyPr/>
                    <a:lstStyle/>
                    <a:p>
                      <a:pPr algn="just"/>
                      <a:r>
                        <a:rPr lang="ko-KR" sz="1800" b="1" kern="100" dirty="0">
                          <a:effectLst/>
                        </a:rPr>
                        <a:t>사료섭취량</a:t>
                      </a:r>
                      <a:r>
                        <a:rPr lang="en-US" sz="1800" b="1" kern="100" dirty="0">
                          <a:effectLst/>
                        </a:rPr>
                        <a:t> (kg/d)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975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TMR 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11.48 (6.43)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9.48 (5.31)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12.40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 9.00 (5.04)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Protein-UP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0.00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1.02 (0.90)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   0.00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 1.20 (1.06)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총섭취량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>
                          <a:effectLst/>
                        </a:rPr>
                        <a:t>11.48 (6.43)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544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10.50 (6.21)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12.40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10.20 (6.10)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450146">
                <a:tc gridSpan="5"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As-fed basis (DM basis).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24430"/>
              </p:ext>
            </p:extLst>
          </p:nvPr>
        </p:nvGraphicFramePr>
        <p:xfrm>
          <a:off x="1047750" y="5448300"/>
          <a:ext cx="10744200" cy="3733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0897"/>
                <a:gridCol w="3961401"/>
                <a:gridCol w="4151902"/>
              </a:tblGrid>
              <a:tr h="590244">
                <a:tc gridSpan="3"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Table 2.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프로테인업</a:t>
                      </a:r>
                      <a:r>
                        <a:rPr lang="ko-KR" altLang="en-US" sz="2000" b="1" kern="100" dirty="0" smtClean="0">
                          <a:effectLst/>
                        </a:rPr>
                        <a:t> 급여에 따른 한우 </a:t>
                      </a:r>
                      <a:r>
                        <a:rPr lang="ko-KR" altLang="en-US" sz="2000" b="1" kern="100" dirty="0" err="1" smtClean="0">
                          <a:effectLst/>
                        </a:rPr>
                        <a:t>미경산우의</a:t>
                      </a:r>
                      <a:r>
                        <a:rPr lang="ko-KR" altLang="en-US" sz="2000" b="1" kern="100" dirty="0" smtClean="0">
                          <a:effectLst/>
                        </a:rPr>
                        <a:t> 사료섭취량 비교 </a:t>
                      </a:r>
                      <a:endParaRPr lang="ko-KR" sz="2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0320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2270">
                <a:tc gridSpan="3">
                  <a:txBody>
                    <a:bodyPr/>
                    <a:lstStyle/>
                    <a:p>
                      <a:pPr algn="just"/>
                      <a:r>
                        <a:rPr lang="ko-KR" altLang="en-US" sz="1800" b="1" kern="100" dirty="0" smtClean="0">
                          <a:effectLst/>
                        </a:rPr>
                        <a:t>사료섭취량</a:t>
                      </a:r>
                      <a:r>
                        <a:rPr lang="en-US" sz="1800" b="1" kern="100" dirty="0" smtClean="0">
                          <a:effectLst/>
                        </a:rPr>
                        <a:t>(kg/d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42515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TMR 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12.4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>
                          <a:effectLst/>
                        </a:rPr>
                        <a:t>9.0 (5.04)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Protein-UP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0.0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1.2 (1.06)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>
                  <a:txBody>
                    <a:bodyPr/>
                    <a:lstStyle/>
                    <a:p>
                      <a:pPr indent="1397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총 섭취량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12.4 (6.95)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9300" algn="dec"/>
                        </a:tabLst>
                      </a:pPr>
                      <a:r>
                        <a:rPr lang="en-US" sz="1800" b="1" kern="100" dirty="0">
                          <a:effectLst/>
                        </a:rPr>
                        <a:t>10.2 (6.10)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817">
                <a:tc gridSpan="3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As-fed basis (DM basis).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4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193004"/>
              </p:ext>
            </p:extLst>
          </p:nvPr>
        </p:nvGraphicFramePr>
        <p:xfrm>
          <a:off x="704850" y="1543050"/>
          <a:ext cx="11696700" cy="67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61946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35114"/>
              </p:ext>
            </p:extLst>
          </p:nvPr>
        </p:nvGraphicFramePr>
        <p:xfrm>
          <a:off x="1733550" y="1619250"/>
          <a:ext cx="9486900" cy="634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38032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53182"/>
              </p:ext>
            </p:extLst>
          </p:nvPr>
        </p:nvGraphicFramePr>
        <p:xfrm>
          <a:off x="609602" y="1676400"/>
          <a:ext cx="11753848" cy="6400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3998"/>
                <a:gridCol w="2342517"/>
                <a:gridCol w="1933787"/>
                <a:gridCol w="1933787"/>
                <a:gridCol w="1933787"/>
                <a:gridCol w="2085972"/>
              </a:tblGrid>
              <a:tr h="1299904">
                <a:tc gridSpan="6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Table 3. Effect of Protein-UP supplementation on Average Daily Gain (ADG) and Feed Conversion </a:t>
                      </a:r>
                      <a:r>
                        <a:rPr lang="en-US" sz="1800" b="1" kern="100" dirty="0" smtClean="0">
                          <a:effectLst/>
                        </a:rPr>
                        <a:t>Ratio</a:t>
                      </a: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(FCR) of </a:t>
                      </a:r>
                      <a:r>
                        <a:rPr lang="en-US" sz="1800" b="1" kern="100" dirty="0" err="1">
                          <a:effectLst/>
                        </a:rPr>
                        <a:t>Hanwoo</a:t>
                      </a:r>
                      <a:r>
                        <a:rPr lang="en-US" sz="1800" b="1" kern="100" dirty="0">
                          <a:effectLst/>
                        </a:rPr>
                        <a:t> steer and heifer during growing period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033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Breeds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Items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대조구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급여구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Significance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0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Treatment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Month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거세우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일당증체량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0.73±0.04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1.06±0.04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&lt;0.001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0.7658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사료요구율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(kg/kg)</a:t>
                      </a:r>
                      <a:r>
                        <a:rPr lang="en-US" sz="1800" b="1" kern="100" baseline="30000" dirty="0">
                          <a:effectLst/>
                        </a:rPr>
                        <a:t>1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12.03±0.97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6.56±0.27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&lt;0.001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>
                          <a:effectLst/>
                        </a:rPr>
                        <a:t>0.9937</a:t>
                      </a:r>
                      <a:endParaRPr lang="ko-KR" sz="1800" b="1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미경산우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ko-KR" altLang="en-US" sz="1800" b="1" kern="100" dirty="0" err="1" smtClean="0">
                          <a:effectLst/>
                        </a:rPr>
                        <a:t>일당증체량</a:t>
                      </a:r>
                      <a:r>
                        <a:rPr lang="en-US" altLang="ko-KR" sz="1800" b="1" kern="100" dirty="0" smtClean="0">
                          <a:effectLst/>
                        </a:rPr>
                        <a:t>(</a:t>
                      </a:r>
                      <a:r>
                        <a:rPr lang="en-US" sz="1800" b="1" kern="100" dirty="0" smtClean="0">
                          <a:effectLst/>
                        </a:rPr>
                        <a:t>kg/d)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0.89±0.04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1.02±0.04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0.0373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0.0418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678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800" b="1" kern="100" dirty="0" err="1" smtClean="0">
                          <a:effectLst/>
                        </a:rPr>
                        <a:t>사료요구율</a:t>
                      </a:r>
                      <a:r>
                        <a:rPr lang="en-US" sz="1800" b="1" kern="100" dirty="0" smtClean="0">
                          <a:effectLst/>
                        </a:rPr>
                        <a:t> </a:t>
                      </a:r>
                      <a:r>
                        <a:rPr lang="en-US" sz="1800" b="1" kern="100" dirty="0">
                          <a:effectLst/>
                        </a:rPr>
                        <a:t>(kg/kg)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9.10±0.54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6.62±0.27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</a:rPr>
                        <a:t>0.0003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0.0960</a:t>
                      </a:r>
                      <a:endParaRPr lang="ko-KR" sz="18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7269">
                <a:tc gridSpan="6"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FR (feed requirement for growth, DM intake/weight gain).</a:t>
                      </a:r>
                      <a:endParaRPr lang="ko-KR" sz="18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34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586807"/>
              </p:ext>
            </p:extLst>
          </p:nvPr>
        </p:nvGraphicFramePr>
        <p:xfrm>
          <a:off x="2190750" y="2286000"/>
          <a:ext cx="8972550" cy="630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0" y="957580"/>
            <a:ext cx="9448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프로테인업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급여가 </a:t>
            </a: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일당증체량에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미치는 영향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38266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ey profit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40" y="4019550"/>
            <a:ext cx="2647360" cy="51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54" y="1903332"/>
            <a:ext cx="11428596" cy="5734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두당 일일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급여량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1.2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kg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/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기존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티엠알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교체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급여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총 급여기간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: </a:t>
            </a:r>
            <a:r>
              <a:rPr kumimoji="0" lang="en-US" altLang="ko-K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180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일 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(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육성기 및 비육전기</a:t>
            </a:r>
            <a:r>
              <a:rPr kumimoji="0" lang="en-US" altLang="ko-K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) </a:t>
            </a:r>
            <a:r>
              <a:rPr kumimoji="0" lang="ko-KR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중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90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경과 성적</a:t>
            </a:r>
            <a:endParaRPr kumimoji="0" lang="en-US" altLang="ko-K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기대 효과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조 단백질 급여수준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-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360g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 효과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예상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증체량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거세우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실험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일일 두당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330g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     </a:t>
            </a:r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미경산우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실험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일일 두당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130g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증가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</a:t>
            </a:r>
          </a:p>
          <a:p>
            <a:pPr marL="342900" marR="0" indent="-34290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실험결과의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8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0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%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만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적용 시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0.264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kg/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* 180</a:t>
            </a:r>
            <a:r>
              <a:rPr lang="ko-KR" altLang="en-US" sz="2800" dirty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=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47.5 kg</a:t>
            </a:r>
            <a:r>
              <a:rPr lang="en-US" altLang="ko-KR" sz="2800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증가 효과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marR="0" algn="just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                  0.104 kg/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* 180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일 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= 18.7 kg 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증가 효과</a:t>
            </a:r>
            <a:endParaRPr lang="en-US" altLang="ko-KR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204" y="885859"/>
            <a:ext cx="98290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ko-KR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Protein-UP </a:t>
            </a:r>
            <a:r>
              <a:rPr lang="ko-KR" altLang="en-US" sz="4400" dirty="0" smtClean="0">
                <a:solidFill>
                  <a:schemeClr val="tx1"/>
                </a:solidFill>
                <a:latin typeface="휴먼옛체" panose="02010504000101010101" pitchFamily="2" charset="-127"/>
                <a:ea typeface="휴먼옛체" panose="02010504000101010101" pitchFamily="2" charset="-127"/>
              </a:rPr>
              <a:t>급여방법 및 경제성 분석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464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1487"/>
            <a:ext cx="12230099" cy="953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292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>
          <a:xfrm>
            <a:off x="971550" y="939800"/>
            <a:ext cx="9779000" cy="5918200"/>
          </a:xfrm>
        </p:spPr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65381"/>
            <a:ext cx="10210800" cy="78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-1444"/>
            <a:ext cx="97536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444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" y="933450"/>
            <a:ext cx="12284533" cy="74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979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9" y="990600"/>
            <a:ext cx="12236979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492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42888"/>
            <a:ext cx="12509500" cy="940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599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AutoShape 2"/>
          <p:cNvSpPr>
            <a:spLocks noChangeArrowheads="1"/>
          </p:cNvSpPr>
          <p:nvPr/>
        </p:nvSpPr>
        <p:spPr bwMode="auto">
          <a:xfrm>
            <a:off x="9211733" y="3034453"/>
            <a:ext cx="1517227" cy="2167467"/>
          </a:xfrm>
          <a:prstGeom prst="upArrow">
            <a:avLst>
              <a:gd name="adj1" fmla="val 82833"/>
              <a:gd name="adj2" fmla="val 48128"/>
            </a:avLst>
          </a:prstGeom>
          <a:gradFill rotWithShape="0"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57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6" name="AutoShape 3"/>
          <p:cNvSpPr>
            <a:spLocks noChangeArrowheads="1"/>
          </p:cNvSpPr>
          <p:nvPr/>
        </p:nvSpPr>
        <p:spPr bwMode="auto">
          <a:xfrm>
            <a:off x="2492587" y="3034454"/>
            <a:ext cx="1517227" cy="2059093"/>
          </a:xfrm>
          <a:prstGeom prst="upArrow">
            <a:avLst>
              <a:gd name="adj1" fmla="val 82833"/>
              <a:gd name="adj2" fmla="val 45722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5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6719146" y="1950720"/>
            <a:ext cx="1517227" cy="3142827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79941" name="AutoShape 5"/>
          <p:cNvSpPr>
            <a:spLocks noChangeArrowheads="1"/>
          </p:cNvSpPr>
          <p:nvPr/>
        </p:nvSpPr>
        <p:spPr bwMode="auto">
          <a:xfrm>
            <a:off x="4876800" y="1950720"/>
            <a:ext cx="1517227" cy="3142827"/>
          </a:xfrm>
          <a:prstGeom prst="upArrow">
            <a:avLst>
              <a:gd name="adj1" fmla="val 82833"/>
              <a:gd name="adj2" fmla="val 69786"/>
            </a:avLst>
          </a:prstGeom>
          <a:gradFill rotWithShape="0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3175">
            <a:solidFill>
              <a:srgbClr val="6161FF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>
              <a:lnSpc>
                <a:spcPct val="110000"/>
              </a:lnSpc>
              <a:buClr>
                <a:srgbClr val="006699"/>
              </a:buClr>
              <a:buFont typeface="Wingdings" pitchFamily="2" charset="2"/>
              <a:buNone/>
            </a:pPr>
            <a:r>
              <a:rPr lang="en-US" altLang="ko-KR" sz="77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25120" y="5093547"/>
            <a:ext cx="4118187" cy="390144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000099"/>
                </a:solidFill>
                <a:latin typeface="Tahoma" pitchFamily="34" charset="0"/>
              </a:rPr>
              <a:t>육성기</a:t>
            </a: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4443307" y="5093547"/>
            <a:ext cx="4551680" cy="390144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99FF"/>
                </a:solidFill>
                <a:latin typeface="Tahoma" pitchFamily="34" charset="0"/>
              </a:rPr>
              <a:t>전기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8669867" y="5093547"/>
            <a:ext cx="4009813" cy="390144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lIns="130046" tIns="65023" rIns="130046" bIns="65023" anchor="ctr">
            <a:flatTx/>
          </a:bodyPr>
          <a:lstStyle/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비육</a:t>
            </a:r>
          </a:p>
          <a:p>
            <a:pPr algn="ctr"/>
            <a:r>
              <a:rPr lang="ko-KR" altLang="en-US" sz="10200" b="1">
                <a:solidFill>
                  <a:srgbClr val="FF0000"/>
                </a:solidFill>
                <a:latin typeface="Tahoma" pitchFamily="34" charset="0"/>
              </a:rPr>
              <a:t>후기</a:t>
            </a:r>
          </a:p>
        </p:txBody>
      </p:sp>
      <p:sp>
        <p:nvSpPr>
          <p:cNvPr id="64522" name="AutoShape 9"/>
          <p:cNvSpPr>
            <a:spLocks noChangeArrowheads="1"/>
          </p:cNvSpPr>
          <p:nvPr/>
        </p:nvSpPr>
        <p:spPr bwMode="auto">
          <a:xfrm rot="-5400000">
            <a:off x="-596053" y="2221653"/>
            <a:ext cx="4226560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>
                <a:latin typeface="HY견고딕" pitchFamily="18" charset="-127"/>
                <a:ea typeface="HY견고딕" pitchFamily="18" charset="-127"/>
              </a:rPr>
              <a:t>P</a:t>
            </a:r>
          </a:p>
        </p:txBody>
      </p:sp>
      <p:sp>
        <p:nvSpPr>
          <p:cNvPr id="679946" name="AutoShape 10"/>
          <p:cNvSpPr>
            <a:spLocks noChangeArrowheads="1"/>
          </p:cNvSpPr>
          <p:nvPr/>
        </p:nvSpPr>
        <p:spPr bwMode="auto">
          <a:xfrm rot="-5400000">
            <a:off x="9591040" y="2221653"/>
            <a:ext cx="4226560" cy="15172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632 h 21600"/>
              <a:gd name="T14" fmla="*/ 16012 w 21600"/>
              <a:gd name="T15" fmla="*/ 189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11" y="0"/>
                </a:moveTo>
                <a:lnTo>
                  <a:pt x="14211" y="2632"/>
                </a:lnTo>
                <a:lnTo>
                  <a:pt x="3375" y="2632"/>
                </a:lnTo>
                <a:lnTo>
                  <a:pt x="3375" y="18968"/>
                </a:lnTo>
                <a:lnTo>
                  <a:pt x="14211" y="18968"/>
                </a:lnTo>
                <a:lnTo>
                  <a:pt x="142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632"/>
                </a:moveTo>
                <a:lnTo>
                  <a:pt x="1350" y="18968"/>
                </a:lnTo>
                <a:lnTo>
                  <a:pt x="2700" y="18968"/>
                </a:lnTo>
                <a:lnTo>
                  <a:pt x="2700" y="2632"/>
                </a:lnTo>
                <a:close/>
              </a:path>
              <a:path w="21600" h="21600">
                <a:moveTo>
                  <a:pt x="0" y="2632"/>
                </a:moveTo>
                <a:lnTo>
                  <a:pt x="0" y="18968"/>
                </a:lnTo>
                <a:lnTo>
                  <a:pt x="675" y="18968"/>
                </a:lnTo>
                <a:lnTo>
                  <a:pt x="675" y="2632"/>
                </a:lnTo>
                <a:close/>
              </a:path>
            </a:pathLst>
          </a:custGeom>
          <a:gradFill rotWithShape="0">
            <a:gsLst>
              <a:gs pos="0">
                <a:srgbClr val="762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30046" tIns="65023" rIns="130046" bIns="65023" anchor="ctr"/>
          <a:lstStyle/>
          <a:p>
            <a:pPr algn="ctr"/>
            <a:r>
              <a:rPr lang="en-US" altLang="ko-KR" sz="10200" b="1">
                <a:latin typeface="HY견고딕" pitchFamily="18" charset="-127"/>
                <a:ea typeface="HY견고딕" pitchFamily="18" charset="-127"/>
              </a:rPr>
              <a:t>E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758613" y="-9799"/>
            <a:ext cx="12246187" cy="7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4600" dirty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3단계 </a:t>
            </a:r>
            <a:r>
              <a:rPr lang="ko-KR" altLang="en-US" sz="4600" dirty="0" smtClean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에너지 단백질 급여프로그램 </a:t>
            </a:r>
            <a:r>
              <a:rPr lang="ko-KR" altLang="en-US" sz="4600" dirty="0">
                <a:solidFill>
                  <a:srgbClr val="990000"/>
                </a:solidFill>
                <a:latin typeface="HY견고딕" pitchFamily="18" charset="-127"/>
                <a:ea typeface="HY견고딕" pitchFamily="18" charset="-127"/>
              </a:rPr>
              <a:t>필요..</a:t>
            </a:r>
          </a:p>
        </p:txBody>
      </p:sp>
    </p:spTree>
    <p:extLst>
      <p:ext uri="{BB962C8B-B14F-4D97-AF65-F5344CB8AC3E}">
        <p14:creationId xmlns:p14="http://schemas.microsoft.com/office/powerpoint/2010/main" val="20967838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animBg="1" autoUpdateAnimBg="0"/>
      <p:bldP spid="679940" grpId="0" animBg="1" autoUpdateAnimBg="0"/>
      <p:bldP spid="679941" grpId="0" animBg="1" autoUpdateAnimBg="0"/>
      <p:bldP spid="679943" grpId="0" animBg="1" autoUpdateAnimBg="0"/>
      <p:bldP spid="679944" grpId="0" animBg="1" autoUpdateAnimBg="0"/>
      <p:bldP spid="67994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475" y="528905"/>
            <a:ext cx="919001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HY견고딕" pitchFamily="18" charset="-127"/>
                <a:ea typeface="HY견고딕" pitchFamily="18" charset="-127"/>
              </a:rPr>
              <a:t>육량 등급 향상을 위해서는 </a:t>
            </a:r>
            <a:r>
              <a:rPr lang="en-US" altLang="ko-KR" sz="5400" b="1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5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Y견고딕" pitchFamily="18" charset="-127"/>
              <a:ea typeface="HY견고딕" pitchFamily="18" charset="-127"/>
              <a:sym typeface="Helvetica Light"/>
            </a:endParaRPr>
          </a:p>
        </p:txBody>
      </p:sp>
      <p:pic>
        <p:nvPicPr>
          <p:cNvPr id="7" name="_x176647976" descr="EMB000007703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18" y="4507487"/>
            <a:ext cx="5113313" cy="45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0513" y="2188904"/>
            <a:ext cx="523259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육질 등급 증가를 위한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장기 비육은 </a:t>
            </a: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C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등급 </a:t>
            </a: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출현율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휴먼옛체" panose="02010504000101010101" pitchFamily="2" charset="-127"/>
                <a:ea typeface="휴먼옛체" panose="02010504000101010101" pitchFamily="2" charset="-127"/>
                <a:sym typeface="Helvetica Light"/>
              </a:rPr>
              <a:t> 증가를 필연적으로 동반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휴먼옛체" panose="02010504000101010101" pitchFamily="2" charset="-127"/>
              <a:ea typeface="휴먼옛체" panose="02010504000101010101" pitchFamily="2" charset="-127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55" y="5408102"/>
            <a:ext cx="5544457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도체중</a:t>
            </a: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 향상은 수익과 직결되므로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Y동녘B" pitchFamily="18" charset="-127"/>
                <a:ea typeface="HY동녘B" pitchFamily="18" charset="-127"/>
                <a:sym typeface="Helvetica Light"/>
              </a:rPr>
              <a:t>등심단면적 강화와</a:t>
            </a:r>
            <a:endParaRPr kumimoji="0" lang="en-US" altLang="ko-K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Y동녘B" pitchFamily="18" charset="-127"/>
              <a:ea typeface="HY동녘B" pitchFamily="18" charset="-127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등지방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두께 개선이 필수</a:t>
            </a: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04596"/>
            <a:ext cx="6325028" cy="189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1188</Words>
  <Application>Microsoft Office PowerPoint</Application>
  <PresentationFormat>사용자 지정</PresentationFormat>
  <Paragraphs>343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육량 증가를 위한 시기와 방법은?</vt:lpstr>
      <vt:lpstr>사료내 단백질 수준과 생산성관계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Protein-UP?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44</cp:revision>
  <dcterms:modified xsi:type="dcterms:W3CDTF">2017-10-18T23:52:53Z</dcterms:modified>
</cp:coreProperties>
</file>