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notesSlides/notesSlide37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76" r:id="rId1"/>
  </p:sldMasterIdLst>
  <p:notesMasterIdLst>
    <p:notesMasterId r:id="rId63"/>
  </p:notesMasterIdLst>
  <p:handoutMasterIdLst>
    <p:handoutMasterId r:id="rId64"/>
  </p:handoutMasterIdLst>
  <p:sldIdLst>
    <p:sldId id="643" r:id="rId2"/>
    <p:sldId id="849" r:id="rId3"/>
    <p:sldId id="889" r:id="rId4"/>
    <p:sldId id="851" r:id="rId5"/>
    <p:sldId id="852" r:id="rId6"/>
    <p:sldId id="853" r:id="rId7"/>
    <p:sldId id="854" r:id="rId8"/>
    <p:sldId id="701" r:id="rId9"/>
    <p:sldId id="702" r:id="rId10"/>
    <p:sldId id="703" r:id="rId11"/>
    <p:sldId id="704" r:id="rId12"/>
    <p:sldId id="705" r:id="rId13"/>
    <p:sldId id="859" r:id="rId14"/>
    <p:sldId id="858" r:id="rId15"/>
    <p:sldId id="774" r:id="rId16"/>
    <p:sldId id="775" r:id="rId17"/>
    <p:sldId id="776" r:id="rId18"/>
    <p:sldId id="777" r:id="rId19"/>
    <p:sldId id="762" r:id="rId20"/>
    <p:sldId id="763" r:id="rId21"/>
    <p:sldId id="764" r:id="rId22"/>
    <p:sldId id="875" r:id="rId23"/>
    <p:sldId id="872" r:id="rId24"/>
    <p:sldId id="793" r:id="rId25"/>
    <p:sldId id="794" r:id="rId26"/>
    <p:sldId id="795" r:id="rId27"/>
    <p:sldId id="796" r:id="rId28"/>
    <p:sldId id="797" r:id="rId29"/>
    <p:sldId id="798" r:id="rId30"/>
    <p:sldId id="799" r:id="rId31"/>
    <p:sldId id="800" r:id="rId32"/>
    <p:sldId id="801" r:id="rId33"/>
    <p:sldId id="802" r:id="rId34"/>
    <p:sldId id="803" r:id="rId35"/>
    <p:sldId id="804" r:id="rId36"/>
    <p:sldId id="805" r:id="rId37"/>
    <p:sldId id="806" r:id="rId38"/>
    <p:sldId id="807" r:id="rId39"/>
    <p:sldId id="808" r:id="rId40"/>
    <p:sldId id="809" r:id="rId41"/>
    <p:sldId id="871" r:id="rId42"/>
    <p:sldId id="870" r:id="rId43"/>
    <p:sldId id="869" r:id="rId44"/>
    <p:sldId id="868" r:id="rId45"/>
    <p:sldId id="810" r:id="rId46"/>
    <p:sldId id="811" r:id="rId47"/>
    <p:sldId id="812" r:id="rId48"/>
    <p:sldId id="813" r:id="rId49"/>
    <p:sldId id="814" r:id="rId50"/>
    <p:sldId id="815" r:id="rId51"/>
    <p:sldId id="816" r:id="rId52"/>
    <p:sldId id="817" r:id="rId53"/>
    <p:sldId id="827" r:id="rId54"/>
    <p:sldId id="860" r:id="rId55"/>
    <p:sldId id="861" r:id="rId56"/>
    <p:sldId id="862" r:id="rId57"/>
    <p:sldId id="864" r:id="rId58"/>
    <p:sldId id="865" r:id="rId59"/>
    <p:sldId id="863" r:id="rId60"/>
    <p:sldId id="866" r:id="rId61"/>
    <p:sldId id="381" r:id="rId62"/>
  </p:sldIdLst>
  <p:sldSz cx="9144000" cy="6858000" type="screen4x3"/>
  <p:notesSz cx="6805613" cy="9939338"/>
  <p:defaultTextStyle>
    <a:defPPr>
      <a:defRPr lang="ko-KR"/>
    </a:defPPr>
    <a:lvl1pPr algn="l" rtl="0" fontAlgn="base" latinLnBrk="1">
      <a:lnSpc>
        <a:spcPct val="105000"/>
      </a:lnSpc>
      <a:spcBef>
        <a:spcPct val="20000"/>
      </a:spcBef>
      <a:spcAft>
        <a:spcPct val="0"/>
      </a:spcAft>
      <a:buClr>
        <a:schemeClr val="folHlink"/>
      </a:buClr>
      <a:buSzPct val="185000"/>
      <a:buFont typeface="Wingdings" pitchFamily="2" charset="2"/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1pPr>
    <a:lvl2pPr marL="457200" algn="l" rtl="0" fontAlgn="base" latinLnBrk="1">
      <a:lnSpc>
        <a:spcPct val="105000"/>
      </a:lnSpc>
      <a:spcBef>
        <a:spcPct val="20000"/>
      </a:spcBef>
      <a:spcAft>
        <a:spcPct val="0"/>
      </a:spcAft>
      <a:buClr>
        <a:schemeClr val="folHlink"/>
      </a:buClr>
      <a:buSzPct val="185000"/>
      <a:buFont typeface="Wingdings" pitchFamily="2" charset="2"/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2pPr>
    <a:lvl3pPr marL="914400" algn="l" rtl="0" fontAlgn="base" latinLnBrk="1">
      <a:lnSpc>
        <a:spcPct val="105000"/>
      </a:lnSpc>
      <a:spcBef>
        <a:spcPct val="20000"/>
      </a:spcBef>
      <a:spcAft>
        <a:spcPct val="0"/>
      </a:spcAft>
      <a:buClr>
        <a:schemeClr val="folHlink"/>
      </a:buClr>
      <a:buSzPct val="185000"/>
      <a:buFont typeface="Wingdings" pitchFamily="2" charset="2"/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3pPr>
    <a:lvl4pPr marL="1371600" algn="l" rtl="0" fontAlgn="base" latinLnBrk="1">
      <a:lnSpc>
        <a:spcPct val="105000"/>
      </a:lnSpc>
      <a:spcBef>
        <a:spcPct val="20000"/>
      </a:spcBef>
      <a:spcAft>
        <a:spcPct val="0"/>
      </a:spcAft>
      <a:buClr>
        <a:schemeClr val="folHlink"/>
      </a:buClr>
      <a:buSzPct val="185000"/>
      <a:buFont typeface="Wingdings" pitchFamily="2" charset="2"/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4pPr>
    <a:lvl5pPr marL="1828800" algn="l" rtl="0" fontAlgn="base" latinLnBrk="1">
      <a:lnSpc>
        <a:spcPct val="105000"/>
      </a:lnSpc>
      <a:spcBef>
        <a:spcPct val="20000"/>
      </a:spcBef>
      <a:spcAft>
        <a:spcPct val="0"/>
      </a:spcAft>
      <a:buClr>
        <a:schemeClr val="folHlink"/>
      </a:buClr>
      <a:buSzPct val="185000"/>
      <a:buFont typeface="Wingdings" pitchFamily="2" charset="2"/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chemeClr val="tx1"/>
        </a:solidFill>
        <a:latin typeface="굴림" pitchFamily="50" charset="-127"/>
        <a:ea typeface="한양신명조,한컴돋움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FF"/>
    <a:srgbClr val="808080"/>
    <a:srgbClr val="FFFF66"/>
    <a:srgbClr val="FFFF99"/>
    <a:srgbClr val="000000"/>
    <a:srgbClr val="66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7" autoAdjust="0"/>
    <p:restoredTop sz="95936" autoAdjust="0"/>
  </p:normalViewPr>
  <p:slideViewPr>
    <p:cSldViewPr>
      <p:cViewPr>
        <p:scale>
          <a:sx n="110" d="100"/>
          <a:sy n="110" d="100"/>
        </p:scale>
        <p:origin x="-1938" y="-228"/>
      </p:cViewPr>
      <p:guideLst>
        <p:guide orient="horz" pos="2160"/>
        <p:guide pos="521"/>
      </p:guideLst>
    </p:cSldViewPr>
  </p:slideViewPr>
  <p:outlineViewPr>
    <p:cViewPr>
      <p:scale>
        <a:sx n="33" d="100"/>
        <a:sy n="33" d="100"/>
      </p:scale>
      <p:origin x="0" y="23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 showGuides="1">
      <p:cViewPr varScale="1">
        <p:scale>
          <a:sx n="54" d="100"/>
          <a:sy n="54" d="100"/>
        </p:scale>
        <p:origin x="-2682" y="-10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8176;&#54633;&#49324;&#47308;%20&#44032;&#44201;%20&#52264;&#53944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esktop\&#54868;&#50864;%20&#49324;&#50977;&#46160;&#49688;%20&#54620;&#50864;%20&#49324;&#50977;&#46160;&#49688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49464;&#44228;%20&#44257;&#47932;(&#50725;&#49688;&#49688;)%20&#49688;&#44553;%20&#52264;&#5394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7.%20&#54620;&#50864;%20&#49324;&#50977;&#44508;&#47784;&#48324;%20&#47560;&#47551;&#49688;_29020202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2012\&#54788;&#50504;\&#52629;&#49328;&#49440;&#51652;&#54868;\&#49440;&#51652;&#54868;-1\&#52629;&#51333;&#48324;&#54840;&#4968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2012\&#54788;&#50504;\&#52629;&#49328;&#49440;&#51652;&#54868;\&#49440;&#51652;&#54868;-1\&#52629;&#51333;&#48324;&#54840;&#4968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2012\&#54788;&#50504;\&#52629;&#49328;&#49440;&#51652;&#54868;\&#49440;&#51652;&#54868;-1\&#52629;&#51333;&#48324;&#54840;&#496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2012\&#54788;&#50504;\&#52629;&#49328;&#49440;&#51652;&#54868;\&#49440;&#51652;&#54868;-1\&#54620;&#50864;\&#54620;&#50864;-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esktop\&#54620;&#50864;&#46160;&#49688;%20&#44032;&#51076;&#50516;&#49548;%20&#52264;&#539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양계용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717573438913356E-2"/>
                  <c:y val="3.004131909253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5770304135711849E-2"/>
                  <c:y val="-3.334164912554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layout>
                <c:manualLayout>
                  <c:x val="-2.4263712798612037E-2"/>
                  <c:y val="-3.0041319092539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1.3722674496196449E-2"/>
                  <c:y val="3.0041319092539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Sheet2!$A$2:$F$125</c:f>
              <c:strCache>
                <c:ptCount val="124"/>
                <c:pt idx="0">
                  <c:v>06.1</c:v>
                </c:pt>
                <c:pt idx="1">
                  <c:v>06.2</c:v>
                </c:pt>
                <c:pt idx="2">
                  <c:v>06.3</c:v>
                </c:pt>
                <c:pt idx="3">
                  <c:v>06.4</c:v>
                </c:pt>
                <c:pt idx="4">
                  <c:v>06.5</c:v>
                </c:pt>
                <c:pt idx="5">
                  <c:v>06.6</c:v>
                </c:pt>
                <c:pt idx="6">
                  <c:v>06.7</c:v>
                </c:pt>
                <c:pt idx="7">
                  <c:v>06.8</c:v>
                </c:pt>
                <c:pt idx="8">
                  <c:v>06.9</c:v>
                </c:pt>
                <c:pt idx="9">
                  <c:v>06.10</c:v>
                </c:pt>
                <c:pt idx="10">
                  <c:v>06.11</c:v>
                </c:pt>
                <c:pt idx="11">
                  <c:v>06.12</c:v>
                </c:pt>
                <c:pt idx="12">
                  <c:v>07.1</c:v>
                </c:pt>
                <c:pt idx="13">
                  <c:v>07.2</c:v>
                </c:pt>
                <c:pt idx="14">
                  <c:v>07.3</c:v>
                </c:pt>
                <c:pt idx="15">
                  <c:v>07.4</c:v>
                </c:pt>
                <c:pt idx="16">
                  <c:v>07.5</c:v>
                </c:pt>
                <c:pt idx="17">
                  <c:v>07.6</c:v>
                </c:pt>
                <c:pt idx="18">
                  <c:v>07.7</c:v>
                </c:pt>
                <c:pt idx="19">
                  <c:v>07.8</c:v>
                </c:pt>
                <c:pt idx="20">
                  <c:v>07.9</c:v>
                </c:pt>
                <c:pt idx="21">
                  <c:v>07.10</c:v>
                </c:pt>
                <c:pt idx="22">
                  <c:v>07.11</c:v>
                </c:pt>
                <c:pt idx="23">
                  <c:v>07.12</c:v>
                </c:pt>
                <c:pt idx="24">
                  <c:v>08.1</c:v>
                </c:pt>
                <c:pt idx="25">
                  <c:v>08.2</c:v>
                </c:pt>
                <c:pt idx="26">
                  <c:v>08.3</c:v>
                </c:pt>
                <c:pt idx="27">
                  <c:v>08.4</c:v>
                </c:pt>
                <c:pt idx="28">
                  <c:v>08.5</c:v>
                </c:pt>
                <c:pt idx="29">
                  <c:v>08.6</c:v>
                </c:pt>
                <c:pt idx="30">
                  <c:v>08.7</c:v>
                </c:pt>
                <c:pt idx="31">
                  <c:v>08.8</c:v>
                </c:pt>
                <c:pt idx="32">
                  <c:v>08.9</c:v>
                </c:pt>
                <c:pt idx="33">
                  <c:v>08.10</c:v>
                </c:pt>
                <c:pt idx="34">
                  <c:v>08.11</c:v>
                </c:pt>
                <c:pt idx="35">
                  <c:v>08.12</c:v>
                </c:pt>
                <c:pt idx="36">
                  <c:v>09.1</c:v>
                </c:pt>
                <c:pt idx="37">
                  <c:v>09.2</c:v>
                </c:pt>
                <c:pt idx="38">
                  <c:v>09.3</c:v>
                </c:pt>
                <c:pt idx="39">
                  <c:v>09.4</c:v>
                </c:pt>
                <c:pt idx="40">
                  <c:v>09.5</c:v>
                </c:pt>
                <c:pt idx="41">
                  <c:v>09.6</c:v>
                </c:pt>
                <c:pt idx="42">
                  <c:v>09.7</c:v>
                </c:pt>
                <c:pt idx="43">
                  <c:v>09.8</c:v>
                </c:pt>
                <c:pt idx="44">
                  <c:v>09.9</c:v>
                </c:pt>
                <c:pt idx="45">
                  <c:v>09.10</c:v>
                </c:pt>
                <c:pt idx="46">
                  <c:v>09.11</c:v>
                </c:pt>
                <c:pt idx="47">
                  <c:v>09.12</c:v>
                </c:pt>
                <c:pt idx="48">
                  <c:v>10.1</c:v>
                </c:pt>
                <c:pt idx="49">
                  <c:v>10.2</c:v>
                </c:pt>
                <c:pt idx="50">
                  <c:v>10.3</c:v>
                </c:pt>
                <c:pt idx="51">
                  <c:v>10.4</c:v>
                </c:pt>
                <c:pt idx="52">
                  <c:v>10.5</c:v>
                </c:pt>
                <c:pt idx="53">
                  <c:v>10.6</c:v>
                </c:pt>
                <c:pt idx="54">
                  <c:v>10.7</c:v>
                </c:pt>
                <c:pt idx="55">
                  <c:v>10.8</c:v>
                </c:pt>
                <c:pt idx="56">
                  <c:v>10.9</c:v>
                </c:pt>
                <c:pt idx="57">
                  <c:v>10.10</c:v>
                </c:pt>
                <c:pt idx="58">
                  <c:v>10.11</c:v>
                </c:pt>
                <c:pt idx="59">
                  <c:v>10.12</c:v>
                </c:pt>
                <c:pt idx="60">
                  <c:v>11.1</c:v>
                </c:pt>
                <c:pt idx="61">
                  <c:v>11.2</c:v>
                </c:pt>
                <c:pt idx="62">
                  <c:v>11.3</c:v>
                </c:pt>
                <c:pt idx="63">
                  <c:v>11.4</c:v>
                </c:pt>
                <c:pt idx="64">
                  <c:v>11.5</c:v>
                </c:pt>
                <c:pt idx="65">
                  <c:v>11.6</c:v>
                </c:pt>
                <c:pt idx="66">
                  <c:v>11.7</c:v>
                </c:pt>
                <c:pt idx="67">
                  <c:v>11.8</c:v>
                </c:pt>
                <c:pt idx="68">
                  <c:v>11.9</c:v>
                </c:pt>
                <c:pt idx="69">
                  <c:v>11.10</c:v>
                </c:pt>
                <c:pt idx="70">
                  <c:v>11.11</c:v>
                </c:pt>
                <c:pt idx="71">
                  <c:v>11.12</c:v>
                </c:pt>
                <c:pt idx="72">
                  <c:v>12.1</c:v>
                </c:pt>
                <c:pt idx="73">
                  <c:v>12.2</c:v>
                </c:pt>
                <c:pt idx="74">
                  <c:v>12.3</c:v>
                </c:pt>
                <c:pt idx="75">
                  <c:v>12.4</c:v>
                </c:pt>
                <c:pt idx="76">
                  <c:v>12.5</c:v>
                </c:pt>
                <c:pt idx="77">
                  <c:v>12.6</c:v>
                </c:pt>
                <c:pt idx="78">
                  <c:v>12.7</c:v>
                </c:pt>
                <c:pt idx="79">
                  <c:v>12.8</c:v>
                </c:pt>
                <c:pt idx="80">
                  <c:v>12.9</c:v>
                </c:pt>
                <c:pt idx="81">
                  <c:v>12.10</c:v>
                </c:pt>
                <c:pt idx="82">
                  <c:v>12.11</c:v>
                </c:pt>
                <c:pt idx="83">
                  <c:v>12.12</c:v>
                </c:pt>
                <c:pt idx="84">
                  <c:v>13.1</c:v>
                </c:pt>
                <c:pt idx="85">
                  <c:v>13.2</c:v>
                </c:pt>
                <c:pt idx="86">
                  <c:v>13.3</c:v>
                </c:pt>
                <c:pt idx="87">
                  <c:v>13.4</c:v>
                </c:pt>
                <c:pt idx="88">
                  <c:v>13.5</c:v>
                </c:pt>
                <c:pt idx="89">
                  <c:v>13.6</c:v>
                </c:pt>
                <c:pt idx="90">
                  <c:v>13.7</c:v>
                </c:pt>
                <c:pt idx="91">
                  <c:v>13.8</c:v>
                </c:pt>
                <c:pt idx="92">
                  <c:v>13.9</c:v>
                </c:pt>
                <c:pt idx="93">
                  <c:v>13.10</c:v>
                </c:pt>
                <c:pt idx="94">
                  <c:v>13.11</c:v>
                </c:pt>
                <c:pt idx="95">
                  <c:v>13.12</c:v>
                </c:pt>
                <c:pt idx="96">
                  <c:v>14.1</c:v>
                </c:pt>
                <c:pt idx="97">
                  <c:v>14.2</c:v>
                </c:pt>
                <c:pt idx="98">
                  <c:v>14.3</c:v>
                </c:pt>
                <c:pt idx="99">
                  <c:v>14.4</c:v>
                </c:pt>
                <c:pt idx="100">
                  <c:v>14.5</c:v>
                </c:pt>
                <c:pt idx="101">
                  <c:v>14.6</c:v>
                </c:pt>
                <c:pt idx="102">
                  <c:v>14.7</c:v>
                </c:pt>
                <c:pt idx="103">
                  <c:v>14.8</c:v>
                </c:pt>
                <c:pt idx="104">
                  <c:v>14.9</c:v>
                </c:pt>
                <c:pt idx="105">
                  <c:v>14.10</c:v>
                </c:pt>
                <c:pt idx="106">
                  <c:v>14.11</c:v>
                </c:pt>
                <c:pt idx="107">
                  <c:v>14.12</c:v>
                </c:pt>
                <c:pt idx="108">
                  <c:v>15.1</c:v>
                </c:pt>
                <c:pt idx="109">
                  <c:v>15.2</c:v>
                </c:pt>
                <c:pt idx="110">
                  <c:v>15.3</c:v>
                </c:pt>
                <c:pt idx="111">
                  <c:v>15.4</c:v>
                </c:pt>
                <c:pt idx="112">
                  <c:v>15.5</c:v>
                </c:pt>
                <c:pt idx="113">
                  <c:v>15.6</c:v>
                </c:pt>
                <c:pt idx="114">
                  <c:v>15.7</c:v>
                </c:pt>
                <c:pt idx="115">
                  <c:v>15.8</c:v>
                </c:pt>
                <c:pt idx="116">
                  <c:v>15.9</c:v>
                </c:pt>
                <c:pt idx="117">
                  <c:v>15.10</c:v>
                </c:pt>
                <c:pt idx="118">
                  <c:v>15.11</c:v>
                </c:pt>
                <c:pt idx="119">
                  <c:v>15.12</c:v>
                </c:pt>
                <c:pt idx="120">
                  <c:v>16.1</c:v>
                </c:pt>
                <c:pt idx="121">
                  <c:v>16.2</c:v>
                </c:pt>
                <c:pt idx="122">
                  <c:v>16.3</c:v>
                </c:pt>
                <c:pt idx="123">
                  <c:v>16.4</c:v>
                </c:pt>
              </c:strCache>
            </c:strRef>
          </c:cat>
          <c:val>
            <c:numRef>
              <c:f>Sheet2!$G$2:$G$125</c:f>
              <c:numCache>
                <c:formatCode>General</c:formatCode>
                <c:ptCount val="124"/>
                <c:pt idx="0">
                  <c:v>276</c:v>
                </c:pt>
                <c:pt idx="1">
                  <c:v>275</c:v>
                </c:pt>
                <c:pt idx="2">
                  <c:v>273</c:v>
                </c:pt>
                <c:pt idx="3">
                  <c:v>272</c:v>
                </c:pt>
                <c:pt idx="4">
                  <c:v>270</c:v>
                </c:pt>
                <c:pt idx="5">
                  <c:v>272</c:v>
                </c:pt>
                <c:pt idx="6">
                  <c:v>271</c:v>
                </c:pt>
                <c:pt idx="7">
                  <c:v>271</c:v>
                </c:pt>
                <c:pt idx="8">
                  <c:v>265</c:v>
                </c:pt>
                <c:pt idx="9">
                  <c:v>266</c:v>
                </c:pt>
                <c:pt idx="10">
                  <c:v>279</c:v>
                </c:pt>
                <c:pt idx="11">
                  <c:v>284</c:v>
                </c:pt>
                <c:pt idx="12">
                  <c:v>278</c:v>
                </c:pt>
                <c:pt idx="13">
                  <c:v>284</c:v>
                </c:pt>
                <c:pt idx="14">
                  <c:v>293</c:v>
                </c:pt>
                <c:pt idx="15">
                  <c:v>298</c:v>
                </c:pt>
                <c:pt idx="16">
                  <c:v>300</c:v>
                </c:pt>
                <c:pt idx="17">
                  <c:v>312</c:v>
                </c:pt>
                <c:pt idx="18">
                  <c:v>316</c:v>
                </c:pt>
                <c:pt idx="19">
                  <c:v>312</c:v>
                </c:pt>
                <c:pt idx="20">
                  <c:v>313</c:v>
                </c:pt>
                <c:pt idx="21">
                  <c:v>321</c:v>
                </c:pt>
                <c:pt idx="22">
                  <c:v>323</c:v>
                </c:pt>
                <c:pt idx="23" formatCode="0">
                  <c:v>326.33</c:v>
                </c:pt>
                <c:pt idx="24">
                  <c:v>342</c:v>
                </c:pt>
                <c:pt idx="25">
                  <c:v>358</c:v>
                </c:pt>
                <c:pt idx="26">
                  <c:v>384</c:v>
                </c:pt>
                <c:pt idx="27">
                  <c:v>399</c:v>
                </c:pt>
                <c:pt idx="28">
                  <c:v>437</c:v>
                </c:pt>
                <c:pt idx="29">
                  <c:v>442</c:v>
                </c:pt>
                <c:pt idx="30">
                  <c:v>458</c:v>
                </c:pt>
                <c:pt idx="31">
                  <c:v>469</c:v>
                </c:pt>
                <c:pt idx="32">
                  <c:v>474</c:v>
                </c:pt>
                <c:pt idx="33">
                  <c:v>493</c:v>
                </c:pt>
                <c:pt idx="34">
                  <c:v>520</c:v>
                </c:pt>
                <c:pt idx="35">
                  <c:v>528</c:v>
                </c:pt>
                <c:pt idx="36">
                  <c:v>538</c:v>
                </c:pt>
                <c:pt idx="37">
                  <c:v>525</c:v>
                </c:pt>
                <c:pt idx="38">
                  <c:v>537</c:v>
                </c:pt>
                <c:pt idx="39">
                  <c:v>528</c:v>
                </c:pt>
                <c:pt idx="40">
                  <c:v>518</c:v>
                </c:pt>
                <c:pt idx="41">
                  <c:v>509</c:v>
                </c:pt>
                <c:pt idx="42">
                  <c:v>505</c:v>
                </c:pt>
                <c:pt idx="43">
                  <c:v>494</c:v>
                </c:pt>
                <c:pt idx="44">
                  <c:v>489</c:v>
                </c:pt>
                <c:pt idx="45">
                  <c:v>484</c:v>
                </c:pt>
                <c:pt idx="46">
                  <c:v>479</c:v>
                </c:pt>
                <c:pt idx="47">
                  <c:v>483</c:v>
                </c:pt>
                <c:pt idx="48">
                  <c:v>480</c:v>
                </c:pt>
                <c:pt idx="49">
                  <c:v>481</c:v>
                </c:pt>
                <c:pt idx="50">
                  <c:v>480</c:v>
                </c:pt>
                <c:pt idx="51">
                  <c:v>480</c:v>
                </c:pt>
                <c:pt idx="52">
                  <c:v>483</c:v>
                </c:pt>
                <c:pt idx="53">
                  <c:v>488</c:v>
                </c:pt>
                <c:pt idx="54">
                  <c:v>494</c:v>
                </c:pt>
                <c:pt idx="55">
                  <c:v>490</c:v>
                </c:pt>
                <c:pt idx="56">
                  <c:v>483</c:v>
                </c:pt>
                <c:pt idx="57">
                  <c:v>479</c:v>
                </c:pt>
                <c:pt idx="58">
                  <c:v>476</c:v>
                </c:pt>
                <c:pt idx="59">
                  <c:v>477</c:v>
                </c:pt>
                <c:pt idx="60">
                  <c:v>475</c:v>
                </c:pt>
                <c:pt idx="61">
                  <c:v>482</c:v>
                </c:pt>
                <c:pt idx="62">
                  <c:v>499</c:v>
                </c:pt>
                <c:pt idx="63">
                  <c:v>517</c:v>
                </c:pt>
                <c:pt idx="64">
                  <c:v>525</c:v>
                </c:pt>
                <c:pt idx="65">
                  <c:v>532</c:v>
                </c:pt>
                <c:pt idx="66">
                  <c:v>541</c:v>
                </c:pt>
                <c:pt idx="67">
                  <c:v>533</c:v>
                </c:pt>
                <c:pt idx="68">
                  <c:v>529</c:v>
                </c:pt>
                <c:pt idx="69">
                  <c:v>531</c:v>
                </c:pt>
                <c:pt idx="70">
                  <c:v>534</c:v>
                </c:pt>
                <c:pt idx="71">
                  <c:v>532</c:v>
                </c:pt>
                <c:pt idx="72" formatCode="0">
                  <c:v>533.54999999999995</c:v>
                </c:pt>
                <c:pt idx="73" formatCode="0">
                  <c:v>529.91</c:v>
                </c:pt>
                <c:pt idx="74" formatCode="0">
                  <c:v>527.89</c:v>
                </c:pt>
                <c:pt idx="75" formatCode="0">
                  <c:v>526.25</c:v>
                </c:pt>
                <c:pt idx="76" formatCode="0">
                  <c:v>526.23</c:v>
                </c:pt>
                <c:pt idx="77" formatCode="0">
                  <c:v>538.03</c:v>
                </c:pt>
                <c:pt idx="78" formatCode="0">
                  <c:v>535.80999999999995</c:v>
                </c:pt>
                <c:pt idx="79" formatCode="0">
                  <c:v>530.53</c:v>
                </c:pt>
                <c:pt idx="80" formatCode="0">
                  <c:v>531.83000000000004</c:v>
                </c:pt>
                <c:pt idx="81" formatCode="0">
                  <c:v>536.71</c:v>
                </c:pt>
                <c:pt idx="82" formatCode="0">
                  <c:v>531.71</c:v>
                </c:pt>
                <c:pt idx="83" formatCode="0">
                  <c:v>502.65</c:v>
                </c:pt>
                <c:pt idx="84" formatCode="0">
                  <c:v>524.41999999999996</c:v>
                </c:pt>
                <c:pt idx="85" formatCode="0">
                  <c:v>519.47</c:v>
                </c:pt>
                <c:pt idx="86" formatCode="0">
                  <c:v>536.22</c:v>
                </c:pt>
                <c:pt idx="87" formatCode="0">
                  <c:v>541.26</c:v>
                </c:pt>
                <c:pt idx="88" formatCode="0">
                  <c:v>546</c:v>
                </c:pt>
                <c:pt idx="89" formatCode="0">
                  <c:v>548.77</c:v>
                </c:pt>
                <c:pt idx="90" formatCode="0">
                  <c:v>544.76</c:v>
                </c:pt>
                <c:pt idx="91" formatCode="0">
                  <c:v>538.41999999999996</c:v>
                </c:pt>
                <c:pt idx="92" formatCode="0">
                  <c:v>524.01</c:v>
                </c:pt>
                <c:pt idx="93" formatCode="0">
                  <c:v>520.58000000000004</c:v>
                </c:pt>
                <c:pt idx="94" formatCode="0">
                  <c:v>517.76</c:v>
                </c:pt>
                <c:pt idx="95" formatCode="0">
                  <c:v>511.79</c:v>
                </c:pt>
                <c:pt idx="96" formatCode="0">
                  <c:v>501.44</c:v>
                </c:pt>
                <c:pt idx="97" formatCode="0">
                  <c:v>501.92</c:v>
                </c:pt>
                <c:pt idx="98" formatCode="0">
                  <c:v>497.38</c:v>
                </c:pt>
                <c:pt idx="99" formatCode="0">
                  <c:v>501.38</c:v>
                </c:pt>
                <c:pt idx="100" formatCode="0">
                  <c:v>504.27</c:v>
                </c:pt>
                <c:pt idx="101" formatCode="0">
                  <c:v>502.41</c:v>
                </c:pt>
                <c:pt idx="102" formatCode="0">
                  <c:v>500.45</c:v>
                </c:pt>
                <c:pt idx="103" formatCode="0">
                  <c:v>490.81</c:v>
                </c:pt>
                <c:pt idx="104" formatCode="0">
                  <c:v>495.36</c:v>
                </c:pt>
                <c:pt idx="105" formatCode="0">
                  <c:v>480.02</c:v>
                </c:pt>
                <c:pt idx="106" formatCode="0">
                  <c:v>482.83</c:v>
                </c:pt>
                <c:pt idx="107" formatCode="0">
                  <c:v>485.24</c:v>
                </c:pt>
                <c:pt idx="108" formatCode="0">
                  <c:v>479.26</c:v>
                </c:pt>
                <c:pt idx="109" formatCode="0">
                  <c:v>476.7</c:v>
                </c:pt>
                <c:pt idx="110" formatCode="0">
                  <c:v>470.6</c:v>
                </c:pt>
                <c:pt idx="111" formatCode="0">
                  <c:v>464.42</c:v>
                </c:pt>
                <c:pt idx="112" formatCode="0">
                  <c:v>466.59</c:v>
                </c:pt>
                <c:pt idx="113" formatCode="0">
                  <c:v>455.52</c:v>
                </c:pt>
                <c:pt idx="114" formatCode="0">
                  <c:v>465.82</c:v>
                </c:pt>
                <c:pt idx="115" formatCode="0">
                  <c:v>456.99</c:v>
                </c:pt>
                <c:pt idx="116" formatCode="0">
                  <c:v>446.75</c:v>
                </c:pt>
                <c:pt idx="117" formatCode="0">
                  <c:v>451.77</c:v>
                </c:pt>
                <c:pt idx="118" formatCode="0">
                  <c:v>449.12</c:v>
                </c:pt>
                <c:pt idx="119" formatCode="0">
                  <c:v>442.91</c:v>
                </c:pt>
                <c:pt idx="120" formatCode="0">
                  <c:v>437.44</c:v>
                </c:pt>
                <c:pt idx="121" formatCode="0">
                  <c:v>439.17</c:v>
                </c:pt>
                <c:pt idx="122" formatCode="0">
                  <c:v>442.75</c:v>
                </c:pt>
                <c:pt idx="123" formatCode="0">
                  <c:v>438.82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양돈용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717573438913356E-2"/>
                  <c:y val="-3.6641979158545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5770304135711849E-2"/>
                  <c:y val="-3.004131909253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layout>
                <c:manualLayout>
                  <c:x val="-2.5770304135711849E-2"/>
                  <c:y val="-4.3242639224552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1.3722674496196449E-2"/>
                  <c:y val="-3.3341649125542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Sheet2!$A$2:$F$125</c:f>
              <c:strCache>
                <c:ptCount val="124"/>
                <c:pt idx="0">
                  <c:v>06.1</c:v>
                </c:pt>
                <c:pt idx="1">
                  <c:v>06.2</c:v>
                </c:pt>
                <c:pt idx="2">
                  <c:v>06.3</c:v>
                </c:pt>
                <c:pt idx="3">
                  <c:v>06.4</c:v>
                </c:pt>
                <c:pt idx="4">
                  <c:v>06.5</c:v>
                </c:pt>
                <c:pt idx="5">
                  <c:v>06.6</c:v>
                </c:pt>
                <c:pt idx="6">
                  <c:v>06.7</c:v>
                </c:pt>
                <c:pt idx="7">
                  <c:v>06.8</c:v>
                </c:pt>
                <c:pt idx="8">
                  <c:v>06.9</c:v>
                </c:pt>
                <c:pt idx="9">
                  <c:v>06.10</c:v>
                </c:pt>
                <c:pt idx="10">
                  <c:v>06.11</c:v>
                </c:pt>
                <c:pt idx="11">
                  <c:v>06.12</c:v>
                </c:pt>
                <c:pt idx="12">
                  <c:v>07.1</c:v>
                </c:pt>
                <c:pt idx="13">
                  <c:v>07.2</c:v>
                </c:pt>
                <c:pt idx="14">
                  <c:v>07.3</c:v>
                </c:pt>
                <c:pt idx="15">
                  <c:v>07.4</c:v>
                </c:pt>
                <c:pt idx="16">
                  <c:v>07.5</c:v>
                </c:pt>
                <c:pt idx="17">
                  <c:v>07.6</c:v>
                </c:pt>
                <c:pt idx="18">
                  <c:v>07.7</c:v>
                </c:pt>
                <c:pt idx="19">
                  <c:v>07.8</c:v>
                </c:pt>
                <c:pt idx="20">
                  <c:v>07.9</c:v>
                </c:pt>
                <c:pt idx="21">
                  <c:v>07.10</c:v>
                </c:pt>
                <c:pt idx="22">
                  <c:v>07.11</c:v>
                </c:pt>
                <c:pt idx="23">
                  <c:v>07.12</c:v>
                </c:pt>
                <c:pt idx="24">
                  <c:v>08.1</c:v>
                </c:pt>
                <c:pt idx="25">
                  <c:v>08.2</c:v>
                </c:pt>
                <c:pt idx="26">
                  <c:v>08.3</c:v>
                </c:pt>
                <c:pt idx="27">
                  <c:v>08.4</c:v>
                </c:pt>
                <c:pt idx="28">
                  <c:v>08.5</c:v>
                </c:pt>
                <c:pt idx="29">
                  <c:v>08.6</c:v>
                </c:pt>
                <c:pt idx="30">
                  <c:v>08.7</c:v>
                </c:pt>
                <c:pt idx="31">
                  <c:v>08.8</c:v>
                </c:pt>
                <c:pt idx="32">
                  <c:v>08.9</c:v>
                </c:pt>
                <c:pt idx="33">
                  <c:v>08.10</c:v>
                </c:pt>
                <c:pt idx="34">
                  <c:v>08.11</c:v>
                </c:pt>
                <c:pt idx="35">
                  <c:v>08.12</c:v>
                </c:pt>
                <c:pt idx="36">
                  <c:v>09.1</c:v>
                </c:pt>
                <c:pt idx="37">
                  <c:v>09.2</c:v>
                </c:pt>
                <c:pt idx="38">
                  <c:v>09.3</c:v>
                </c:pt>
                <c:pt idx="39">
                  <c:v>09.4</c:v>
                </c:pt>
                <c:pt idx="40">
                  <c:v>09.5</c:v>
                </c:pt>
                <c:pt idx="41">
                  <c:v>09.6</c:v>
                </c:pt>
                <c:pt idx="42">
                  <c:v>09.7</c:v>
                </c:pt>
                <c:pt idx="43">
                  <c:v>09.8</c:v>
                </c:pt>
                <c:pt idx="44">
                  <c:v>09.9</c:v>
                </c:pt>
                <c:pt idx="45">
                  <c:v>09.10</c:v>
                </c:pt>
                <c:pt idx="46">
                  <c:v>09.11</c:v>
                </c:pt>
                <c:pt idx="47">
                  <c:v>09.12</c:v>
                </c:pt>
                <c:pt idx="48">
                  <c:v>10.1</c:v>
                </c:pt>
                <c:pt idx="49">
                  <c:v>10.2</c:v>
                </c:pt>
                <c:pt idx="50">
                  <c:v>10.3</c:v>
                </c:pt>
                <c:pt idx="51">
                  <c:v>10.4</c:v>
                </c:pt>
                <c:pt idx="52">
                  <c:v>10.5</c:v>
                </c:pt>
                <c:pt idx="53">
                  <c:v>10.6</c:v>
                </c:pt>
                <c:pt idx="54">
                  <c:v>10.7</c:v>
                </c:pt>
                <c:pt idx="55">
                  <c:v>10.8</c:v>
                </c:pt>
                <c:pt idx="56">
                  <c:v>10.9</c:v>
                </c:pt>
                <c:pt idx="57">
                  <c:v>10.10</c:v>
                </c:pt>
                <c:pt idx="58">
                  <c:v>10.11</c:v>
                </c:pt>
                <c:pt idx="59">
                  <c:v>10.12</c:v>
                </c:pt>
                <c:pt idx="60">
                  <c:v>11.1</c:v>
                </c:pt>
                <c:pt idx="61">
                  <c:v>11.2</c:v>
                </c:pt>
                <c:pt idx="62">
                  <c:v>11.3</c:v>
                </c:pt>
                <c:pt idx="63">
                  <c:v>11.4</c:v>
                </c:pt>
                <c:pt idx="64">
                  <c:v>11.5</c:v>
                </c:pt>
                <c:pt idx="65">
                  <c:v>11.6</c:v>
                </c:pt>
                <c:pt idx="66">
                  <c:v>11.7</c:v>
                </c:pt>
                <c:pt idx="67">
                  <c:v>11.8</c:v>
                </c:pt>
                <c:pt idx="68">
                  <c:v>11.9</c:v>
                </c:pt>
                <c:pt idx="69">
                  <c:v>11.10</c:v>
                </c:pt>
                <c:pt idx="70">
                  <c:v>11.11</c:v>
                </c:pt>
                <c:pt idx="71">
                  <c:v>11.12</c:v>
                </c:pt>
                <c:pt idx="72">
                  <c:v>12.1</c:v>
                </c:pt>
                <c:pt idx="73">
                  <c:v>12.2</c:v>
                </c:pt>
                <c:pt idx="74">
                  <c:v>12.3</c:v>
                </c:pt>
                <c:pt idx="75">
                  <c:v>12.4</c:v>
                </c:pt>
                <c:pt idx="76">
                  <c:v>12.5</c:v>
                </c:pt>
                <c:pt idx="77">
                  <c:v>12.6</c:v>
                </c:pt>
                <c:pt idx="78">
                  <c:v>12.7</c:v>
                </c:pt>
                <c:pt idx="79">
                  <c:v>12.8</c:v>
                </c:pt>
                <c:pt idx="80">
                  <c:v>12.9</c:v>
                </c:pt>
                <c:pt idx="81">
                  <c:v>12.10</c:v>
                </c:pt>
                <c:pt idx="82">
                  <c:v>12.11</c:v>
                </c:pt>
                <c:pt idx="83">
                  <c:v>12.12</c:v>
                </c:pt>
                <c:pt idx="84">
                  <c:v>13.1</c:v>
                </c:pt>
                <c:pt idx="85">
                  <c:v>13.2</c:v>
                </c:pt>
                <c:pt idx="86">
                  <c:v>13.3</c:v>
                </c:pt>
                <c:pt idx="87">
                  <c:v>13.4</c:v>
                </c:pt>
                <c:pt idx="88">
                  <c:v>13.5</c:v>
                </c:pt>
                <c:pt idx="89">
                  <c:v>13.6</c:v>
                </c:pt>
                <c:pt idx="90">
                  <c:v>13.7</c:v>
                </c:pt>
                <c:pt idx="91">
                  <c:v>13.8</c:v>
                </c:pt>
                <c:pt idx="92">
                  <c:v>13.9</c:v>
                </c:pt>
                <c:pt idx="93">
                  <c:v>13.10</c:v>
                </c:pt>
                <c:pt idx="94">
                  <c:v>13.11</c:v>
                </c:pt>
                <c:pt idx="95">
                  <c:v>13.12</c:v>
                </c:pt>
                <c:pt idx="96">
                  <c:v>14.1</c:v>
                </c:pt>
                <c:pt idx="97">
                  <c:v>14.2</c:v>
                </c:pt>
                <c:pt idx="98">
                  <c:v>14.3</c:v>
                </c:pt>
                <c:pt idx="99">
                  <c:v>14.4</c:v>
                </c:pt>
                <c:pt idx="100">
                  <c:v>14.5</c:v>
                </c:pt>
                <c:pt idx="101">
                  <c:v>14.6</c:v>
                </c:pt>
                <c:pt idx="102">
                  <c:v>14.7</c:v>
                </c:pt>
                <c:pt idx="103">
                  <c:v>14.8</c:v>
                </c:pt>
                <c:pt idx="104">
                  <c:v>14.9</c:v>
                </c:pt>
                <c:pt idx="105">
                  <c:v>14.10</c:v>
                </c:pt>
                <c:pt idx="106">
                  <c:v>14.11</c:v>
                </c:pt>
                <c:pt idx="107">
                  <c:v>14.12</c:v>
                </c:pt>
                <c:pt idx="108">
                  <c:v>15.1</c:v>
                </c:pt>
                <c:pt idx="109">
                  <c:v>15.2</c:v>
                </c:pt>
                <c:pt idx="110">
                  <c:v>15.3</c:v>
                </c:pt>
                <c:pt idx="111">
                  <c:v>15.4</c:v>
                </c:pt>
                <c:pt idx="112">
                  <c:v>15.5</c:v>
                </c:pt>
                <c:pt idx="113">
                  <c:v>15.6</c:v>
                </c:pt>
                <c:pt idx="114">
                  <c:v>15.7</c:v>
                </c:pt>
                <c:pt idx="115">
                  <c:v>15.8</c:v>
                </c:pt>
                <c:pt idx="116">
                  <c:v>15.9</c:v>
                </c:pt>
                <c:pt idx="117">
                  <c:v>15.10</c:v>
                </c:pt>
                <c:pt idx="118">
                  <c:v>15.11</c:v>
                </c:pt>
                <c:pt idx="119">
                  <c:v>15.12</c:v>
                </c:pt>
                <c:pt idx="120">
                  <c:v>16.1</c:v>
                </c:pt>
                <c:pt idx="121">
                  <c:v>16.2</c:v>
                </c:pt>
                <c:pt idx="122">
                  <c:v>16.3</c:v>
                </c:pt>
                <c:pt idx="123">
                  <c:v>16.4</c:v>
                </c:pt>
              </c:strCache>
            </c:strRef>
          </c:cat>
          <c:val>
            <c:numRef>
              <c:f>Sheet2!$H$2:$H$125</c:f>
              <c:numCache>
                <c:formatCode>General</c:formatCode>
                <c:ptCount val="124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  <c:pt idx="3">
                  <c:v>366</c:v>
                </c:pt>
                <c:pt idx="4">
                  <c:v>364</c:v>
                </c:pt>
                <c:pt idx="5">
                  <c:v>363</c:v>
                </c:pt>
                <c:pt idx="6">
                  <c:v>363</c:v>
                </c:pt>
                <c:pt idx="7">
                  <c:v>370</c:v>
                </c:pt>
                <c:pt idx="8">
                  <c:v>369</c:v>
                </c:pt>
                <c:pt idx="9">
                  <c:v>366</c:v>
                </c:pt>
                <c:pt idx="10">
                  <c:v>372</c:v>
                </c:pt>
                <c:pt idx="11">
                  <c:v>377</c:v>
                </c:pt>
                <c:pt idx="12">
                  <c:v>380</c:v>
                </c:pt>
                <c:pt idx="13">
                  <c:v>385</c:v>
                </c:pt>
                <c:pt idx="14">
                  <c:v>390</c:v>
                </c:pt>
                <c:pt idx="15">
                  <c:v>394</c:v>
                </c:pt>
                <c:pt idx="16">
                  <c:v>397</c:v>
                </c:pt>
                <c:pt idx="17">
                  <c:v>406</c:v>
                </c:pt>
                <c:pt idx="18">
                  <c:v>410</c:v>
                </c:pt>
                <c:pt idx="19">
                  <c:v>414</c:v>
                </c:pt>
                <c:pt idx="20">
                  <c:v>414</c:v>
                </c:pt>
                <c:pt idx="21">
                  <c:v>415</c:v>
                </c:pt>
                <c:pt idx="22">
                  <c:v>413</c:v>
                </c:pt>
                <c:pt idx="23" formatCode="0">
                  <c:v>420.81</c:v>
                </c:pt>
                <c:pt idx="24">
                  <c:v>427</c:v>
                </c:pt>
                <c:pt idx="25">
                  <c:v>438</c:v>
                </c:pt>
                <c:pt idx="26">
                  <c:v>454</c:v>
                </c:pt>
                <c:pt idx="27">
                  <c:v>477</c:v>
                </c:pt>
                <c:pt idx="28">
                  <c:v>506</c:v>
                </c:pt>
                <c:pt idx="29">
                  <c:v>506</c:v>
                </c:pt>
                <c:pt idx="30">
                  <c:v>535</c:v>
                </c:pt>
                <c:pt idx="31">
                  <c:v>550</c:v>
                </c:pt>
                <c:pt idx="32">
                  <c:v>571</c:v>
                </c:pt>
                <c:pt idx="33">
                  <c:v>579</c:v>
                </c:pt>
                <c:pt idx="34">
                  <c:v>594</c:v>
                </c:pt>
                <c:pt idx="35">
                  <c:v>608</c:v>
                </c:pt>
                <c:pt idx="36">
                  <c:v>630</c:v>
                </c:pt>
                <c:pt idx="37">
                  <c:v>625</c:v>
                </c:pt>
                <c:pt idx="38">
                  <c:v>624</c:v>
                </c:pt>
                <c:pt idx="39">
                  <c:v>611</c:v>
                </c:pt>
                <c:pt idx="40">
                  <c:v>588</c:v>
                </c:pt>
                <c:pt idx="41">
                  <c:v>574</c:v>
                </c:pt>
                <c:pt idx="42">
                  <c:v>578</c:v>
                </c:pt>
                <c:pt idx="43">
                  <c:v>574</c:v>
                </c:pt>
                <c:pt idx="44">
                  <c:v>553</c:v>
                </c:pt>
                <c:pt idx="45">
                  <c:v>543</c:v>
                </c:pt>
                <c:pt idx="46">
                  <c:v>538</c:v>
                </c:pt>
                <c:pt idx="47">
                  <c:v>545</c:v>
                </c:pt>
                <c:pt idx="48">
                  <c:v>541</c:v>
                </c:pt>
                <c:pt idx="49">
                  <c:v>544</c:v>
                </c:pt>
                <c:pt idx="50">
                  <c:v>544</c:v>
                </c:pt>
                <c:pt idx="51">
                  <c:v>534</c:v>
                </c:pt>
                <c:pt idx="52">
                  <c:v>531</c:v>
                </c:pt>
                <c:pt idx="53">
                  <c:v>533</c:v>
                </c:pt>
                <c:pt idx="54">
                  <c:v>543</c:v>
                </c:pt>
                <c:pt idx="55">
                  <c:v>547</c:v>
                </c:pt>
                <c:pt idx="56">
                  <c:v>553</c:v>
                </c:pt>
                <c:pt idx="57">
                  <c:v>541</c:v>
                </c:pt>
                <c:pt idx="58">
                  <c:v>537</c:v>
                </c:pt>
                <c:pt idx="59">
                  <c:v>541</c:v>
                </c:pt>
                <c:pt idx="60">
                  <c:v>564</c:v>
                </c:pt>
                <c:pt idx="61">
                  <c:v>524</c:v>
                </c:pt>
                <c:pt idx="62">
                  <c:v>580</c:v>
                </c:pt>
                <c:pt idx="63">
                  <c:v>596</c:v>
                </c:pt>
                <c:pt idx="64">
                  <c:v>606</c:v>
                </c:pt>
                <c:pt idx="65">
                  <c:v>613</c:v>
                </c:pt>
                <c:pt idx="66">
                  <c:v>628</c:v>
                </c:pt>
                <c:pt idx="67">
                  <c:v>629</c:v>
                </c:pt>
                <c:pt idx="68">
                  <c:v>624</c:v>
                </c:pt>
                <c:pt idx="69">
                  <c:v>626</c:v>
                </c:pt>
                <c:pt idx="70">
                  <c:v>641</c:v>
                </c:pt>
                <c:pt idx="71">
                  <c:v>634</c:v>
                </c:pt>
                <c:pt idx="72" formatCode="0">
                  <c:v>633.67999999999995</c:v>
                </c:pt>
                <c:pt idx="73" formatCode="0">
                  <c:v>644.89</c:v>
                </c:pt>
                <c:pt idx="74" formatCode="0">
                  <c:v>656.75</c:v>
                </c:pt>
                <c:pt idx="75" formatCode="0">
                  <c:v>639.9</c:v>
                </c:pt>
                <c:pt idx="76" formatCode="0">
                  <c:v>635.6</c:v>
                </c:pt>
                <c:pt idx="77" formatCode="0">
                  <c:v>644.16</c:v>
                </c:pt>
                <c:pt idx="78" formatCode="0">
                  <c:v>642.41999999999996</c:v>
                </c:pt>
                <c:pt idx="79" formatCode="0">
                  <c:v>651.94000000000005</c:v>
                </c:pt>
                <c:pt idx="80" formatCode="0">
                  <c:v>658.48</c:v>
                </c:pt>
                <c:pt idx="81" formatCode="0">
                  <c:v>646.66</c:v>
                </c:pt>
                <c:pt idx="82" formatCode="0">
                  <c:v>639.14</c:v>
                </c:pt>
                <c:pt idx="83" formatCode="0">
                  <c:v>638.36</c:v>
                </c:pt>
                <c:pt idx="84" formatCode="0">
                  <c:v>643.02</c:v>
                </c:pt>
                <c:pt idx="85" formatCode="0">
                  <c:v>640.61</c:v>
                </c:pt>
                <c:pt idx="86" formatCode="0">
                  <c:v>631.94000000000005</c:v>
                </c:pt>
                <c:pt idx="87" formatCode="0">
                  <c:v>631.17999999999995</c:v>
                </c:pt>
                <c:pt idx="88" formatCode="0">
                  <c:v>638.97</c:v>
                </c:pt>
                <c:pt idx="89" formatCode="0">
                  <c:v>644.01</c:v>
                </c:pt>
                <c:pt idx="90" formatCode="0">
                  <c:v>649.07000000000005</c:v>
                </c:pt>
                <c:pt idx="91" formatCode="0">
                  <c:v>651.91999999999996</c:v>
                </c:pt>
                <c:pt idx="92" formatCode="0">
                  <c:v>641.91</c:v>
                </c:pt>
                <c:pt idx="93" formatCode="0">
                  <c:v>634.61</c:v>
                </c:pt>
                <c:pt idx="94" formatCode="0">
                  <c:v>624.46</c:v>
                </c:pt>
                <c:pt idx="95" formatCode="0">
                  <c:v>616.12</c:v>
                </c:pt>
                <c:pt idx="96" formatCode="0">
                  <c:v>606.91999999999996</c:v>
                </c:pt>
                <c:pt idx="97" formatCode="0">
                  <c:v>608.58000000000004</c:v>
                </c:pt>
                <c:pt idx="98" formatCode="0">
                  <c:v>604.91999999999996</c:v>
                </c:pt>
                <c:pt idx="99" formatCode="0">
                  <c:v>602.86</c:v>
                </c:pt>
                <c:pt idx="100" formatCode="0">
                  <c:v>608</c:v>
                </c:pt>
                <c:pt idx="101" formatCode="0">
                  <c:v>609.96</c:v>
                </c:pt>
                <c:pt idx="102" formatCode="0">
                  <c:v>616.69000000000005</c:v>
                </c:pt>
                <c:pt idx="103" formatCode="0">
                  <c:v>613.57000000000005</c:v>
                </c:pt>
                <c:pt idx="104" formatCode="0">
                  <c:v>614.03</c:v>
                </c:pt>
                <c:pt idx="105" formatCode="0">
                  <c:v>615.1</c:v>
                </c:pt>
                <c:pt idx="106" formatCode="0">
                  <c:v>603.1</c:v>
                </c:pt>
                <c:pt idx="107" formatCode="0">
                  <c:v>613.75</c:v>
                </c:pt>
                <c:pt idx="108" formatCode="0">
                  <c:v>606.27</c:v>
                </c:pt>
                <c:pt idx="109" formatCode="0">
                  <c:v>610.80999999999995</c:v>
                </c:pt>
                <c:pt idx="110" formatCode="0">
                  <c:v>610.39</c:v>
                </c:pt>
                <c:pt idx="111" formatCode="0">
                  <c:v>597.92999999999995</c:v>
                </c:pt>
                <c:pt idx="112" formatCode="0">
                  <c:v>596.44000000000005</c:v>
                </c:pt>
                <c:pt idx="113" formatCode="0">
                  <c:v>596.61</c:v>
                </c:pt>
                <c:pt idx="114" formatCode="0">
                  <c:v>600.38</c:v>
                </c:pt>
                <c:pt idx="115" formatCode="0">
                  <c:v>574.08000000000004</c:v>
                </c:pt>
                <c:pt idx="116" formatCode="0">
                  <c:v>579.71</c:v>
                </c:pt>
                <c:pt idx="117" formatCode="0">
                  <c:v>570.51</c:v>
                </c:pt>
                <c:pt idx="118" formatCode="0">
                  <c:v>560.03</c:v>
                </c:pt>
                <c:pt idx="119" formatCode="0">
                  <c:v>559.33000000000004</c:v>
                </c:pt>
                <c:pt idx="120" formatCode="0">
                  <c:v>560.53</c:v>
                </c:pt>
                <c:pt idx="121" formatCode="0">
                  <c:v>559.20000000000005</c:v>
                </c:pt>
                <c:pt idx="122" formatCode="0">
                  <c:v>555.64</c:v>
                </c:pt>
                <c:pt idx="123" formatCode="0">
                  <c:v>557.19000000000005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젖소용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224164776013167E-2"/>
                  <c:y val="-4.3242639224552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2757121461512226E-2"/>
                  <c:y val="3.004131909253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layout>
                <c:manualLayout>
                  <c:x val="-2.5770304135711849E-2"/>
                  <c:y val="3.004131909253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Sheet2!$A$2:$F$125</c:f>
              <c:strCache>
                <c:ptCount val="124"/>
                <c:pt idx="0">
                  <c:v>06.1</c:v>
                </c:pt>
                <c:pt idx="1">
                  <c:v>06.2</c:v>
                </c:pt>
                <c:pt idx="2">
                  <c:v>06.3</c:v>
                </c:pt>
                <c:pt idx="3">
                  <c:v>06.4</c:v>
                </c:pt>
                <c:pt idx="4">
                  <c:v>06.5</c:v>
                </c:pt>
                <c:pt idx="5">
                  <c:v>06.6</c:v>
                </c:pt>
                <c:pt idx="6">
                  <c:v>06.7</c:v>
                </c:pt>
                <c:pt idx="7">
                  <c:v>06.8</c:v>
                </c:pt>
                <c:pt idx="8">
                  <c:v>06.9</c:v>
                </c:pt>
                <c:pt idx="9">
                  <c:v>06.10</c:v>
                </c:pt>
                <c:pt idx="10">
                  <c:v>06.11</c:v>
                </c:pt>
                <c:pt idx="11">
                  <c:v>06.12</c:v>
                </c:pt>
                <c:pt idx="12">
                  <c:v>07.1</c:v>
                </c:pt>
                <c:pt idx="13">
                  <c:v>07.2</c:v>
                </c:pt>
                <c:pt idx="14">
                  <c:v>07.3</c:v>
                </c:pt>
                <c:pt idx="15">
                  <c:v>07.4</c:v>
                </c:pt>
                <c:pt idx="16">
                  <c:v>07.5</c:v>
                </c:pt>
                <c:pt idx="17">
                  <c:v>07.6</c:v>
                </c:pt>
                <c:pt idx="18">
                  <c:v>07.7</c:v>
                </c:pt>
                <c:pt idx="19">
                  <c:v>07.8</c:v>
                </c:pt>
                <c:pt idx="20">
                  <c:v>07.9</c:v>
                </c:pt>
                <c:pt idx="21">
                  <c:v>07.10</c:v>
                </c:pt>
                <c:pt idx="22">
                  <c:v>07.11</c:v>
                </c:pt>
                <c:pt idx="23">
                  <c:v>07.12</c:v>
                </c:pt>
                <c:pt idx="24">
                  <c:v>08.1</c:v>
                </c:pt>
                <c:pt idx="25">
                  <c:v>08.2</c:v>
                </c:pt>
                <c:pt idx="26">
                  <c:v>08.3</c:v>
                </c:pt>
                <c:pt idx="27">
                  <c:v>08.4</c:v>
                </c:pt>
                <c:pt idx="28">
                  <c:v>08.5</c:v>
                </c:pt>
                <c:pt idx="29">
                  <c:v>08.6</c:v>
                </c:pt>
                <c:pt idx="30">
                  <c:v>08.7</c:v>
                </c:pt>
                <c:pt idx="31">
                  <c:v>08.8</c:v>
                </c:pt>
                <c:pt idx="32">
                  <c:v>08.9</c:v>
                </c:pt>
                <c:pt idx="33">
                  <c:v>08.10</c:v>
                </c:pt>
                <c:pt idx="34">
                  <c:v>08.11</c:v>
                </c:pt>
                <c:pt idx="35">
                  <c:v>08.12</c:v>
                </c:pt>
                <c:pt idx="36">
                  <c:v>09.1</c:v>
                </c:pt>
                <c:pt idx="37">
                  <c:v>09.2</c:v>
                </c:pt>
                <c:pt idx="38">
                  <c:v>09.3</c:v>
                </c:pt>
                <c:pt idx="39">
                  <c:v>09.4</c:v>
                </c:pt>
                <c:pt idx="40">
                  <c:v>09.5</c:v>
                </c:pt>
                <c:pt idx="41">
                  <c:v>09.6</c:v>
                </c:pt>
                <c:pt idx="42">
                  <c:v>09.7</c:v>
                </c:pt>
                <c:pt idx="43">
                  <c:v>09.8</c:v>
                </c:pt>
                <c:pt idx="44">
                  <c:v>09.9</c:v>
                </c:pt>
                <c:pt idx="45">
                  <c:v>09.10</c:v>
                </c:pt>
                <c:pt idx="46">
                  <c:v>09.11</c:v>
                </c:pt>
                <c:pt idx="47">
                  <c:v>09.12</c:v>
                </c:pt>
                <c:pt idx="48">
                  <c:v>10.1</c:v>
                </c:pt>
                <c:pt idx="49">
                  <c:v>10.2</c:v>
                </c:pt>
                <c:pt idx="50">
                  <c:v>10.3</c:v>
                </c:pt>
                <c:pt idx="51">
                  <c:v>10.4</c:v>
                </c:pt>
                <c:pt idx="52">
                  <c:v>10.5</c:v>
                </c:pt>
                <c:pt idx="53">
                  <c:v>10.6</c:v>
                </c:pt>
                <c:pt idx="54">
                  <c:v>10.7</c:v>
                </c:pt>
                <c:pt idx="55">
                  <c:v>10.8</c:v>
                </c:pt>
                <c:pt idx="56">
                  <c:v>10.9</c:v>
                </c:pt>
                <c:pt idx="57">
                  <c:v>10.10</c:v>
                </c:pt>
                <c:pt idx="58">
                  <c:v>10.11</c:v>
                </c:pt>
                <c:pt idx="59">
                  <c:v>10.12</c:v>
                </c:pt>
                <c:pt idx="60">
                  <c:v>11.1</c:v>
                </c:pt>
                <c:pt idx="61">
                  <c:v>11.2</c:v>
                </c:pt>
                <c:pt idx="62">
                  <c:v>11.3</c:v>
                </c:pt>
                <c:pt idx="63">
                  <c:v>11.4</c:v>
                </c:pt>
                <c:pt idx="64">
                  <c:v>11.5</c:v>
                </c:pt>
                <c:pt idx="65">
                  <c:v>11.6</c:v>
                </c:pt>
                <c:pt idx="66">
                  <c:v>11.7</c:v>
                </c:pt>
                <c:pt idx="67">
                  <c:v>11.8</c:v>
                </c:pt>
                <c:pt idx="68">
                  <c:v>11.9</c:v>
                </c:pt>
                <c:pt idx="69">
                  <c:v>11.10</c:v>
                </c:pt>
                <c:pt idx="70">
                  <c:v>11.11</c:v>
                </c:pt>
                <c:pt idx="71">
                  <c:v>11.12</c:v>
                </c:pt>
                <c:pt idx="72">
                  <c:v>12.1</c:v>
                </c:pt>
                <c:pt idx="73">
                  <c:v>12.2</c:v>
                </c:pt>
                <c:pt idx="74">
                  <c:v>12.3</c:v>
                </c:pt>
                <c:pt idx="75">
                  <c:v>12.4</c:v>
                </c:pt>
                <c:pt idx="76">
                  <c:v>12.5</c:v>
                </c:pt>
                <c:pt idx="77">
                  <c:v>12.6</c:v>
                </c:pt>
                <c:pt idx="78">
                  <c:v>12.7</c:v>
                </c:pt>
                <c:pt idx="79">
                  <c:v>12.8</c:v>
                </c:pt>
                <c:pt idx="80">
                  <c:v>12.9</c:v>
                </c:pt>
                <c:pt idx="81">
                  <c:v>12.10</c:v>
                </c:pt>
                <c:pt idx="82">
                  <c:v>12.11</c:v>
                </c:pt>
                <c:pt idx="83">
                  <c:v>12.12</c:v>
                </c:pt>
                <c:pt idx="84">
                  <c:v>13.1</c:v>
                </c:pt>
                <c:pt idx="85">
                  <c:v>13.2</c:v>
                </c:pt>
                <c:pt idx="86">
                  <c:v>13.3</c:v>
                </c:pt>
                <c:pt idx="87">
                  <c:v>13.4</c:v>
                </c:pt>
                <c:pt idx="88">
                  <c:v>13.5</c:v>
                </c:pt>
                <c:pt idx="89">
                  <c:v>13.6</c:v>
                </c:pt>
                <c:pt idx="90">
                  <c:v>13.7</c:v>
                </c:pt>
                <c:pt idx="91">
                  <c:v>13.8</c:v>
                </c:pt>
                <c:pt idx="92">
                  <c:v>13.9</c:v>
                </c:pt>
                <c:pt idx="93">
                  <c:v>13.10</c:v>
                </c:pt>
                <c:pt idx="94">
                  <c:v>13.11</c:v>
                </c:pt>
                <c:pt idx="95">
                  <c:v>13.12</c:v>
                </c:pt>
                <c:pt idx="96">
                  <c:v>14.1</c:v>
                </c:pt>
                <c:pt idx="97">
                  <c:v>14.2</c:v>
                </c:pt>
                <c:pt idx="98">
                  <c:v>14.3</c:v>
                </c:pt>
                <c:pt idx="99">
                  <c:v>14.4</c:v>
                </c:pt>
                <c:pt idx="100">
                  <c:v>14.5</c:v>
                </c:pt>
                <c:pt idx="101">
                  <c:v>14.6</c:v>
                </c:pt>
                <c:pt idx="102">
                  <c:v>14.7</c:v>
                </c:pt>
                <c:pt idx="103">
                  <c:v>14.8</c:v>
                </c:pt>
                <c:pt idx="104">
                  <c:v>14.9</c:v>
                </c:pt>
                <c:pt idx="105">
                  <c:v>14.10</c:v>
                </c:pt>
                <c:pt idx="106">
                  <c:v>14.11</c:v>
                </c:pt>
                <c:pt idx="107">
                  <c:v>14.12</c:v>
                </c:pt>
                <c:pt idx="108">
                  <c:v>15.1</c:v>
                </c:pt>
                <c:pt idx="109">
                  <c:v>15.2</c:v>
                </c:pt>
                <c:pt idx="110">
                  <c:v>15.3</c:v>
                </c:pt>
                <c:pt idx="111">
                  <c:v>15.4</c:v>
                </c:pt>
                <c:pt idx="112">
                  <c:v>15.5</c:v>
                </c:pt>
                <c:pt idx="113">
                  <c:v>15.6</c:v>
                </c:pt>
                <c:pt idx="114">
                  <c:v>15.7</c:v>
                </c:pt>
                <c:pt idx="115">
                  <c:v>15.8</c:v>
                </c:pt>
                <c:pt idx="116">
                  <c:v>15.9</c:v>
                </c:pt>
                <c:pt idx="117">
                  <c:v>15.10</c:v>
                </c:pt>
                <c:pt idx="118">
                  <c:v>15.11</c:v>
                </c:pt>
                <c:pt idx="119">
                  <c:v>15.12</c:v>
                </c:pt>
                <c:pt idx="120">
                  <c:v>16.1</c:v>
                </c:pt>
                <c:pt idx="121">
                  <c:v>16.2</c:v>
                </c:pt>
                <c:pt idx="122">
                  <c:v>16.3</c:v>
                </c:pt>
                <c:pt idx="123">
                  <c:v>16.4</c:v>
                </c:pt>
              </c:strCache>
            </c:strRef>
          </c:cat>
          <c:val>
            <c:numRef>
              <c:f>Sheet2!$I$2:$I$125</c:f>
              <c:numCache>
                <c:formatCode>General</c:formatCode>
                <c:ptCount val="124"/>
                <c:pt idx="0">
                  <c:v>284</c:v>
                </c:pt>
                <c:pt idx="1">
                  <c:v>287</c:v>
                </c:pt>
                <c:pt idx="2">
                  <c:v>286</c:v>
                </c:pt>
                <c:pt idx="3">
                  <c:v>281</c:v>
                </c:pt>
                <c:pt idx="4">
                  <c:v>280</c:v>
                </c:pt>
                <c:pt idx="5">
                  <c:v>280</c:v>
                </c:pt>
                <c:pt idx="6">
                  <c:v>283</c:v>
                </c:pt>
                <c:pt idx="7">
                  <c:v>283</c:v>
                </c:pt>
                <c:pt idx="8">
                  <c:v>285</c:v>
                </c:pt>
                <c:pt idx="9">
                  <c:v>286</c:v>
                </c:pt>
                <c:pt idx="10">
                  <c:v>293</c:v>
                </c:pt>
                <c:pt idx="11">
                  <c:v>298</c:v>
                </c:pt>
                <c:pt idx="12">
                  <c:v>299</c:v>
                </c:pt>
                <c:pt idx="13">
                  <c:v>302</c:v>
                </c:pt>
                <c:pt idx="14">
                  <c:v>310</c:v>
                </c:pt>
                <c:pt idx="15">
                  <c:v>314</c:v>
                </c:pt>
                <c:pt idx="16">
                  <c:v>318</c:v>
                </c:pt>
                <c:pt idx="17">
                  <c:v>320</c:v>
                </c:pt>
                <c:pt idx="18">
                  <c:v>326</c:v>
                </c:pt>
                <c:pt idx="19">
                  <c:v>327</c:v>
                </c:pt>
                <c:pt idx="20">
                  <c:v>328</c:v>
                </c:pt>
                <c:pt idx="21">
                  <c:v>337</c:v>
                </c:pt>
                <c:pt idx="22">
                  <c:v>339</c:v>
                </c:pt>
                <c:pt idx="23" formatCode="0">
                  <c:v>340.91</c:v>
                </c:pt>
                <c:pt idx="24">
                  <c:v>344</c:v>
                </c:pt>
                <c:pt idx="25">
                  <c:v>360</c:v>
                </c:pt>
                <c:pt idx="26">
                  <c:v>371</c:v>
                </c:pt>
                <c:pt idx="27">
                  <c:v>389</c:v>
                </c:pt>
                <c:pt idx="28">
                  <c:v>408</c:v>
                </c:pt>
                <c:pt idx="29">
                  <c:v>406</c:v>
                </c:pt>
                <c:pt idx="30">
                  <c:v>423</c:v>
                </c:pt>
                <c:pt idx="31">
                  <c:v>446</c:v>
                </c:pt>
                <c:pt idx="32">
                  <c:v>460</c:v>
                </c:pt>
                <c:pt idx="33">
                  <c:v>472</c:v>
                </c:pt>
                <c:pt idx="34">
                  <c:v>489</c:v>
                </c:pt>
                <c:pt idx="35">
                  <c:v>494</c:v>
                </c:pt>
                <c:pt idx="36">
                  <c:v>506</c:v>
                </c:pt>
                <c:pt idx="37">
                  <c:v>510</c:v>
                </c:pt>
                <c:pt idx="38">
                  <c:v>502</c:v>
                </c:pt>
                <c:pt idx="39">
                  <c:v>505</c:v>
                </c:pt>
                <c:pt idx="40">
                  <c:v>496</c:v>
                </c:pt>
                <c:pt idx="41">
                  <c:v>477</c:v>
                </c:pt>
                <c:pt idx="42">
                  <c:v>477</c:v>
                </c:pt>
                <c:pt idx="43">
                  <c:v>461</c:v>
                </c:pt>
                <c:pt idx="44">
                  <c:v>467</c:v>
                </c:pt>
                <c:pt idx="45">
                  <c:v>452</c:v>
                </c:pt>
                <c:pt idx="46">
                  <c:v>444</c:v>
                </c:pt>
                <c:pt idx="47">
                  <c:v>449</c:v>
                </c:pt>
                <c:pt idx="48">
                  <c:v>443</c:v>
                </c:pt>
                <c:pt idx="49">
                  <c:v>441</c:v>
                </c:pt>
                <c:pt idx="50">
                  <c:v>441</c:v>
                </c:pt>
                <c:pt idx="51">
                  <c:v>441</c:v>
                </c:pt>
                <c:pt idx="52">
                  <c:v>436</c:v>
                </c:pt>
                <c:pt idx="53">
                  <c:v>433</c:v>
                </c:pt>
                <c:pt idx="54">
                  <c:v>434</c:v>
                </c:pt>
                <c:pt idx="55">
                  <c:v>442</c:v>
                </c:pt>
                <c:pt idx="56">
                  <c:v>447</c:v>
                </c:pt>
                <c:pt idx="57">
                  <c:v>440</c:v>
                </c:pt>
                <c:pt idx="58">
                  <c:v>439</c:v>
                </c:pt>
                <c:pt idx="59">
                  <c:v>439</c:v>
                </c:pt>
                <c:pt idx="60">
                  <c:v>451</c:v>
                </c:pt>
                <c:pt idx="61">
                  <c:v>441</c:v>
                </c:pt>
                <c:pt idx="62">
                  <c:v>449</c:v>
                </c:pt>
                <c:pt idx="63">
                  <c:v>484</c:v>
                </c:pt>
                <c:pt idx="64">
                  <c:v>483</c:v>
                </c:pt>
                <c:pt idx="65">
                  <c:v>489</c:v>
                </c:pt>
                <c:pt idx="66">
                  <c:v>499</c:v>
                </c:pt>
                <c:pt idx="67">
                  <c:v>503</c:v>
                </c:pt>
                <c:pt idx="68">
                  <c:v>503</c:v>
                </c:pt>
                <c:pt idx="69">
                  <c:v>504</c:v>
                </c:pt>
                <c:pt idx="70">
                  <c:v>504</c:v>
                </c:pt>
                <c:pt idx="71">
                  <c:v>505</c:v>
                </c:pt>
                <c:pt idx="72" formatCode="0">
                  <c:v>505.15</c:v>
                </c:pt>
                <c:pt idx="73" formatCode="0">
                  <c:v>504.57</c:v>
                </c:pt>
                <c:pt idx="74" formatCode="0">
                  <c:v>503.4</c:v>
                </c:pt>
                <c:pt idx="75" formatCode="0">
                  <c:v>501.07</c:v>
                </c:pt>
                <c:pt idx="76" formatCode="0">
                  <c:v>499.59</c:v>
                </c:pt>
                <c:pt idx="77" formatCode="0">
                  <c:v>499.83</c:v>
                </c:pt>
                <c:pt idx="78" formatCode="0">
                  <c:v>500.84</c:v>
                </c:pt>
                <c:pt idx="79" formatCode="0">
                  <c:v>501.21</c:v>
                </c:pt>
                <c:pt idx="80" formatCode="0">
                  <c:v>500.67</c:v>
                </c:pt>
                <c:pt idx="81" formatCode="0">
                  <c:v>504.08</c:v>
                </c:pt>
                <c:pt idx="82" formatCode="0">
                  <c:v>506.17</c:v>
                </c:pt>
                <c:pt idx="83" formatCode="0">
                  <c:v>506.51</c:v>
                </c:pt>
                <c:pt idx="84" formatCode="0">
                  <c:v>498.93</c:v>
                </c:pt>
                <c:pt idx="85" formatCode="0">
                  <c:v>491.95</c:v>
                </c:pt>
                <c:pt idx="86" formatCode="0">
                  <c:v>508.05</c:v>
                </c:pt>
                <c:pt idx="87" formatCode="0">
                  <c:v>508.05</c:v>
                </c:pt>
                <c:pt idx="88" formatCode="0">
                  <c:v>511.22</c:v>
                </c:pt>
                <c:pt idx="89" formatCode="0">
                  <c:v>507.04</c:v>
                </c:pt>
                <c:pt idx="90" formatCode="0">
                  <c:v>509.82</c:v>
                </c:pt>
                <c:pt idx="91" formatCode="0">
                  <c:v>512.83000000000004</c:v>
                </c:pt>
                <c:pt idx="92" formatCode="0">
                  <c:v>511.45</c:v>
                </c:pt>
                <c:pt idx="93" formatCode="0">
                  <c:v>511.46</c:v>
                </c:pt>
                <c:pt idx="94" formatCode="0">
                  <c:v>508.91</c:v>
                </c:pt>
                <c:pt idx="95" formatCode="0">
                  <c:v>502.52</c:v>
                </c:pt>
                <c:pt idx="96" formatCode="0">
                  <c:v>504.04</c:v>
                </c:pt>
                <c:pt idx="97" formatCode="0">
                  <c:v>503.42</c:v>
                </c:pt>
                <c:pt idx="98" formatCode="0">
                  <c:v>502.21</c:v>
                </c:pt>
                <c:pt idx="99" formatCode="0">
                  <c:v>506.59</c:v>
                </c:pt>
                <c:pt idx="100" formatCode="0">
                  <c:v>508.07</c:v>
                </c:pt>
                <c:pt idx="101" formatCode="0">
                  <c:v>508.9</c:v>
                </c:pt>
                <c:pt idx="102" formatCode="0">
                  <c:v>512.09</c:v>
                </c:pt>
                <c:pt idx="103" formatCode="0">
                  <c:v>514.04</c:v>
                </c:pt>
                <c:pt idx="104" formatCode="0">
                  <c:v>512.41999999999996</c:v>
                </c:pt>
                <c:pt idx="105" formatCode="0">
                  <c:v>508.96</c:v>
                </c:pt>
                <c:pt idx="106" formatCode="0">
                  <c:v>510.05</c:v>
                </c:pt>
                <c:pt idx="107" formatCode="0">
                  <c:v>508.17</c:v>
                </c:pt>
                <c:pt idx="108" formatCode="0">
                  <c:v>497.95</c:v>
                </c:pt>
                <c:pt idx="109" formatCode="0">
                  <c:v>505.26</c:v>
                </c:pt>
                <c:pt idx="110" formatCode="0">
                  <c:v>502.82</c:v>
                </c:pt>
                <c:pt idx="111" formatCode="0">
                  <c:v>501.02</c:v>
                </c:pt>
                <c:pt idx="112" formatCode="0">
                  <c:v>487.22</c:v>
                </c:pt>
                <c:pt idx="113" formatCode="0">
                  <c:v>486.68</c:v>
                </c:pt>
                <c:pt idx="114" formatCode="0">
                  <c:v>489.47</c:v>
                </c:pt>
                <c:pt idx="115" formatCode="0">
                  <c:v>486.46</c:v>
                </c:pt>
                <c:pt idx="116" formatCode="0">
                  <c:v>483.15</c:v>
                </c:pt>
                <c:pt idx="117" formatCode="0">
                  <c:v>476.37</c:v>
                </c:pt>
                <c:pt idx="118" formatCode="0">
                  <c:v>464.81</c:v>
                </c:pt>
                <c:pt idx="119" formatCode="0">
                  <c:v>463.38</c:v>
                </c:pt>
                <c:pt idx="120" formatCode="0">
                  <c:v>469.79</c:v>
                </c:pt>
                <c:pt idx="121" formatCode="0">
                  <c:v>470.21</c:v>
                </c:pt>
                <c:pt idx="122" formatCode="0">
                  <c:v>470.43</c:v>
                </c:pt>
                <c:pt idx="123" formatCode="0">
                  <c:v>460.83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Sheet2!$J$1</c:f>
              <c:strCache>
                <c:ptCount val="1"/>
                <c:pt idx="0">
                  <c:v>한육우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224164776013167E-2"/>
                  <c:y val="3.5965281567526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1.8237347450212792E-2"/>
                  <c:y val="3.9942309191549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2"/>
              <c:layout>
                <c:manualLayout>
                  <c:x val="-2.8783486809911472E-2"/>
                  <c:y val="7.2945609521582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1.5229265833296262E-2"/>
                  <c:y val="2.0140328993529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Sheet2!$A$2:$F$125</c:f>
              <c:strCache>
                <c:ptCount val="124"/>
                <c:pt idx="0">
                  <c:v>06.1</c:v>
                </c:pt>
                <c:pt idx="1">
                  <c:v>06.2</c:v>
                </c:pt>
                <c:pt idx="2">
                  <c:v>06.3</c:v>
                </c:pt>
                <c:pt idx="3">
                  <c:v>06.4</c:v>
                </c:pt>
                <c:pt idx="4">
                  <c:v>06.5</c:v>
                </c:pt>
                <c:pt idx="5">
                  <c:v>06.6</c:v>
                </c:pt>
                <c:pt idx="6">
                  <c:v>06.7</c:v>
                </c:pt>
                <c:pt idx="7">
                  <c:v>06.8</c:v>
                </c:pt>
                <c:pt idx="8">
                  <c:v>06.9</c:v>
                </c:pt>
                <c:pt idx="9">
                  <c:v>06.10</c:v>
                </c:pt>
                <c:pt idx="10">
                  <c:v>06.11</c:v>
                </c:pt>
                <c:pt idx="11">
                  <c:v>06.12</c:v>
                </c:pt>
                <c:pt idx="12">
                  <c:v>07.1</c:v>
                </c:pt>
                <c:pt idx="13">
                  <c:v>07.2</c:v>
                </c:pt>
                <c:pt idx="14">
                  <c:v>07.3</c:v>
                </c:pt>
                <c:pt idx="15">
                  <c:v>07.4</c:v>
                </c:pt>
                <c:pt idx="16">
                  <c:v>07.5</c:v>
                </c:pt>
                <c:pt idx="17">
                  <c:v>07.6</c:v>
                </c:pt>
                <c:pt idx="18">
                  <c:v>07.7</c:v>
                </c:pt>
                <c:pt idx="19">
                  <c:v>07.8</c:v>
                </c:pt>
                <c:pt idx="20">
                  <c:v>07.9</c:v>
                </c:pt>
                <c:pt idx="21">
                  <c:v>07.10</c:v>
                </c:pt>
                <c:pt idx="22">
                  <c:v>07.11</c:v>
                </c:pt>
                <c:pt idx="23">
                  <c:v>07.12</c:v>
                </c:pt>
                <c:pt idx="24">
                  <c:v>08.1</c:v>
                </c:pt>
                <c:pt idx="25">
                  <c:v>08.2</c:v>
                </c:pt>
                <c:pt idx="26">
                  <c:v>08.3</c:v>
                </c:pt>
                <c:pt idx="27">
                  <c:v>08.4</c:v>
                </c:pt>
                <c:pt idx="28">
                  <c:v>08.5</c:v>
                </c:pt>
                <c:pt idx="29">
                  <c:v>08.6</c:v>
                </c:pt>
                <c:pt idx="30">
                  <c:v>08.7</c:v>
                </c:pt>
                <c:pt idx="31">
                  <c:v>08.8</c:v>
                </c:pt>
                <c:pt idx="32">
                  <c:v>08.9</c:v>
                </c:pt>
                <c:pt idx="33">
                  <c:v>08.10</c:v>
                </c:pt>
                <c:pt idx="34">
                  <c:v>08.11</c:v>
                </c:pt>
                <c:pt idx="35">
                  <c:v>08.12</c:v>
                </c:pt>
                <c:pt idx="36">
                  <c:v>09.1</c:v>
                </c:pt>
                <c:pt idx="37">
                  <c:v>09.2</c:v>
                </c:pt>
                <c:pt idx="38">
                  <c:v>09.3</c:v>
                </c:pt>
                <c:pt idx="39">
                  <c:v>09.4</c:v>
                </c:pt>
                <c:pt idx="40">
                  <c:v>09.5</c:v>
                </c:pt>
                <c:pt idx="41">
                  <c:v>09.6</c:v>
                </c:pt>
                <c:pt idx="42">
                  <c:v>09.7</c:v>
                </c:pt>
                <c:pt idx="43">
                  <c:v>09.8</c:v>
                </c:pt>
                <c:pt idx="44">
                  <c:v>09.9</c:v>
                </c:pt>
                <c:pt idx="45">
                  <c:v>09.10</c:v>
                </c:pt>
                <c:pt idx="46">
                  <c:v>09.11</c:v>
                </c:pt>
                <c:pt idx="47">
                  <c:v>09.12</c:v>
                </c:pt>
                <c:pt idx="48">
                  <c:v>10.1</c:v>
                </c:pt>
                <c:pt idx="49">
                  <c:v>10.2</c:v>
                </c:pt>
                <c:pt idx="50">
                  <c:v>10.3</c:v>
                </c:pt>
                <c:pt idx="51">
                  <c:v>10.4</c:v>
                </c:pt>
                <c:pt idx="52">
                  <c:v>10.5</c:v>
                </c:pt>
                <c:pt idx="53">
                  <c:v>10.6</c:v>
                </c:pt>
                <c:pt idx="54">
                  <c:v>10.7</c:v>
                </c:pt>
                <c:pt idx="55">
                  <c:v>10.8</c:v>
                </c:pt>
                <c:pt idx="56">
                  <c:v>10.9</c:v>
                </c:pt>
                <c:pt idx="57">
                  <c:v>10.10</c:v>
                </c:pt>
                <c:pt idx="58">
                  <c:v>10.11</c:v>
                </c:pt>
                <c:pt idx="59">
                  <c:v>10.12</c:v>
                </c:pt>
                <c:pt idx="60">
                  <c:v>11.1</c:v>
                </c:pt>
                <c:pt idx="61">
                  <c:v>11.2</c:v>
                </c:pt>
                <c:pt idx="62">
                  <c:v>11.3</c:v>
                </c:pt>
                <c:pt idx="63">
                  <c:v>11.4</c:v>
                </c:pt>
                <c:pt idx="64">
                  <c:v>11.5</c:v>
                </c:pt>
                <c:pt idx="65">
                  <c:v>11.6</c:v>
                </c:pt>
                <c:pt idx="66">
                  <c:v>11.7</c:v>
                </c:pt>
                <c:pt idx="67">
                  <c:v>11.8</c:v>
                </c:pt>
                <c:pt idx="68">
                  <c:v>11.9</c:v>
                </c:pt>
                <c:pt idx="69">
                  <c:v>11.10</c:v>
                </c:pt>
                <c:pt idx="70">
                  <c:v>11.11</c:v>
                </c:pt>
                <c:pt idx="71">
                  <c:v>11.12</c:v>
                </c:pt>
                <c:pt idx="72">
                  <c:v>12.1</c:v>
                </c:pt>
                <c:pt idx="73">
                  <c:v>12.2</c:v>
                </c:pt>
                <c:pt idx="74">
                  <c:v>12.3</c:v>
                </c:pt>
                <c:pt idx="75">
                  <c:v>12.4</c:v>
                </c:pt>
                <c:pt idx="76">
                  <c:v>12.5</c:v>
                </c:pt>
                <c:pt idx="77">
                  <c:v>12.6</c:v>
                </c:pt>
                <c:pt idx="78">
                  <c:v>12.7</c:v>
                </c:pt>
                <c:pt idx="79">
                  <c:v>12.8</c:v>
                </c:pt>
                <c:pt idx="80">
                  <c:v>12.9</c:v>
                </c:pt>
                <c:pt idx="81">
                  <c:v>12.10</c:v>
                </c:pt>
                <c:pt idx="82">
                  <c:v>12.11</c:v>
                </c:pt>
                <c:pt idx="83">
                  <c:v>12.12</c:v>
                </c:pt>
                <c:pt idx="84">
                  <c:v>13.1</c:v>
                </c:pt>
                <c:pt idx="85">
                  <c:v>13.2</c:v>
                </c:pt>
                <c:pt idx="86">
                  <c:v>13.3</c:v>
                </c:pt>
                <c:pt idx="87">
                  <c:v>13.4</c:v>
                </c:pt>
                <c:pt idx="88">
                  <c:v>13.5</c:v>
                </c:pt>
                <c:pt idx="89">
                  <c:v>13.6</c:v>
                </c:pt>
                <c:pt idx="90">
                  <c:v>13.7</c:v>
                </c:pt>
                <c:pt idx="91">
                  <c:v>13.8</c:v>
                </c:pt>
                <c:pt idx="92">
                  <c:v>13.9</c:v>
                </c:pt>
                <c:pt idx="93">
                  <c:v>13.10</c:v>
                </c:pt>
                <c:pt idx="94">
                  <c:v>13.11</c:v>
                </c:pt>
                <c:pt idx="95">
                  <c:v>13.12</c:v>
                </c:pt>
                <c:pt idx="96">
                  <c:v>14.1</c:v>
                </c:pt>
                <c:pt idx="97">
                  <c:v>14.2</c:v>
                </c:pt>
                <c:pt idx="98">
                  <c:v>14.3</c:v>
                </c:pt>
                <c:pt idx="99">
                  <c:v>14.4</c:v>
                </c:pt>
                <c:pt idx="100">
                  <c:v>14.5</c:v>
                </c:pt>
                <c:pt idx="101">
                  <c:v>14.6</c:v>
                </c:pt>
                <c:pt idx="102">
                  <c:v>14.7</c:v>
                </c:pt>
                <c:pt idx="103">
                  <c:v>14.8</c:v>
                </c:pt>
                <c:pt idx="104">
                  <c:v>14.9</c:v>
                </c:pt>
                <c:pt idx="105">
                  <c:v>14.10</c:v>
                </c:pt>
                <c:pt idx="106">
                  <c:v>14.11</c:v>
                </c:pt>
                <c:pt idx="107">
                  <c:v>14.12</c:v>
                </c:pt>
                <c:pt idx="108">
                  <c:v>15.1</c:v>
                </c:pt>
                <c:pt idx="109">
                  <c:v>15.2</c:v>
                </c:pt>
                <c:pt idx="110">
                  <c:v>15.3</c:v>
                </c:pt>
                <c:pt idx="111">
                  <c:v>15.4</c:v>
                </c:pt>
                <c:pt idx="112">
                  <c:v>15.5</c:v>
                </c:pt>
                <c:pt idx="113">
                  <c:v>15.6</c:v>
                </c:pt>
                <c:pt idx="114">
                  <c:v>15.7</c:v>
                </c:pt>
                <c:pt idx="115">
                  <c:v>15.8</c:v>
                </c:pt>
                <c:pt idx="116">
                  <c:v>15.9</c:v>
                </c:pt>
                <c:pt idx="117">
                  <c:v>15.10</c:v>
                </c:pt>
                <c:pt idx="118">
                  <c:v>15.11</c:v>
                </c:pt>
                <c:pt idx="119">
                  <c:v>15.12</c:v>
                </c:pt>
                <c:pt idx="120">
                  <c:v>16.1</c:v>
                </c:pt>
                <c:pt idx="121">
                  <c:v>16.2</c:v>
                </c:pt>
                <c:pt idx="122">
                  <c:v>16.3</c:v>
                </c:pt>
                <c:pt idx="123">
                  <c:v>16.4</c:v>
                </c:pt>
              </c:strCache>
            </c:strRef>
          </c:cat>
          <c:val>
            <c:numRef>
              <c:f>Sheet2!$J$2:$J$125</c:f>
              <c:numCache>
                <c:formatCode>General</c:formatCode>
                <c:ptCount val="124"/>
                <c:pt idx="0">
                  <c:v>240</c:v>
                </c:pt>
                <c:pt idx="1">
                  <c:v>238</c:v>
                </c:pt>
                <c:pt idx="2">
                  <c:v>237</c:v>
                </c:pt>
                <c:pt idx="3">
                  <c:v>237</c:v>
                </c:pt>
                <c:pt idx="4">
                  <c:v>235</c:v>
                </c:pt>
                <c:pt idx="5">
                  <c:v>236</c:v>
                </c:pt>
                <c:pt idx="6">
                  <c:v>236</c:v>
                </c:pt>
                <c:pt idx="7">
                  <c:v>235</c:v>
                </c:pt>
                <c:pt idx="8">
                  <c:v>237</c:v>
                </c:pt>
                <c:pt idx="9">
                  <c:v>236</c:v>
                </c:pt>
                <c:pt idx="10">
                  <c:v>245</c:v>
                </c:pt>
                <c:pt idx="11">
                  <c:v>249</c:v>
                </c:pt>
                <c:pt idx="12">
                  <c:v>250</c:v>
                </c:pt>
                <c:pt idx="13">
                  <c:v>251</c:v>
                </c:pt>
                <c:pt idx="14">
                  <c:v>258</c:v>
                </c:pt>
                <c:pt idx="15">
                  <c:v>266</c:v>
                </c:pt>
                <c:pt idx="16">
                  <c:v>267</c:v>
                </c:pt>
                <c:pt idx="17">
                  <c:v>273</c:v>
                </c:pt>
                <c:pt idx="18">
                  <c:v>283</c:v>
                </c:pt>
                <c:pt idx="19">
                  <c:v>283</c:v>
                </c:pt>
                <c:pt idx="20">
                  <c:v>285</c:v>
                </c:pt>
                <c:pt idx="21">
                  <c:v>297</c:v>
                </c:pt>
                <c:pt idx="22">
                  <c:v>298</c:v>
                </c:pt>
                <c:pt idx="23" formatCode="0">
                  <c:v>298.52999999999997</c:v>
                </c:pt>
                <c:pt idx="24">
                  <c:v>306</c:v>
                </c:pt>
                <c:pt idx="25">
                  <c:v>319</c:v>
                </c:pt>
                <c:pt idx="26">
                  <c:v>330</c:v>
                </c:pt>
                <c:pt idx="27">
                  <c:v>349</c:v>
                </c:pt>
                <c:pt idx="28">
                  <c:v>356</c:v>
                </c:pt>
                <c:pt idx="29">
                  <c:v>359</c:v>
                </c:pt>
                <c:pt idx="30">
                  <c:v>370</c:v>
                </c:pt>
                <c:pt idx="31">
                  <c:v>399</c:v>
                </c:pt>
                <c:pt idx="32">
                  <c:v>413</c:v>
                </c:pt>
                <c:pt idx="33">
                  <c:v>418</c:v>
                </c:pt>
                <c:pt idx="34">
                  <c:v>438</c:v>
                </c:pt>
                <c:pt idx="35">
                  <c:v>442</c:v>
                </c:pt>
                <c:pt idx="36">
                  <c:v>463</c:v>
                </c:pt>
                <c:pt idx="37">
                  <c:v>460</c:v>
                </c:pt>
                <c:pt idx="38">
                  <c:v>459</c:v>
                </c:pt>
                <c:pt idx="39">
                  <c:v>457</c:v>
                </c:pt>
                <c:pt idx="40">
                  <c:v>444</c:v>
                </c:pt>
                <c:pt idx="41">
                  <c:v>427</c:v>
                </c:pt>
                <c:pt idx="42">
                  <c:v>418</c:v>
                </c:pt>
                <c:pt idx="43">
                  <c:v>407</c:v>
                </c:pt>
                <c:pt idx="44">
                  <c:v>399</c:v>
                </c:pt>
                <c:pt idx="45">
                  <c:v>387</c:v>
                </c:pt>
                <c:pt idx="46">
                  <c:v>370</c:v>
                </c:pt>
                <c:pt idx="47">
                  <c:v>366</c:v>
                </c:pt>
                <c:pt idx="48">
                  <c:v>370</c:v>
                </c:pt>
                <c:pt idx="49">
                  <c:v>373</c:v>
                </c:pt>
                <c:pt idx="50">
                  <c:v>372</c:v>
                </c:pt>
                <c:pt idx="51">
                  <c:v>372</c:v>
                </c:pt>
                <c:pt idx="52">
                  <c:v>364</c:v>
                </c:pt>
                <c:pt idx="53">
                  <c:v>362</c:v>
                </c:pt>
                <c:pt idx="54">
                  <c:v>364</c:v>
                </c:pt>
                <c:pt idx="55">
                  <c:v>372</c:v>
                </c:pt>
                <c:pt idx="56">
                  <c:v>377</c:v>
                </c:pt>
                <c:pt idx="57">
                  <c:v>372</c:v>
                </c:pt>
                <c:pt idx="58">
                  <c:v>371</c:v>
                </c:pt>
                <c:pt idx="59">
                  <c:v>370</c:v>
                </c:pt>
                <c:pt idx="60">
                  <c:v>377</c:v>
                </c:pt>
                <c:pt idx="61">
                  <c:v>372</c:v>
                </c:pt>
                <c:pt idx="62">
                  <c:v>380</c:v>
                </c:pt>
                <c:pt idx="63">
                  <c:v>412</c:v>
                </c:pt>
                <c:pt idx="64">
                  <c:v>411</c:v>
                </c:pt>
                <c:pt idx="65">
                  <c:v>419</c:v>
                </c:pt>
                <c:pt idx="66">
                  <c:v>436</c:v>
                </c:pt>
                <c:pt idx="67">
                  <c:v>434</c:v>
                </c:pt>
                <c:pt idx="68">
                  <c:v>434</c:v>
                </c:pt>
                <c:pt idx="69">
                  <c:v>434</c:v>
                </c:pt>
                <c:pt idx="70">
                  <c:v>433</c:v>
                </c:pt>
                <c:pt idx="71">
                  <c:v>434</c:v>
                </c:pt>
                <c:pt idx="72" formatCode="0">
                  <c:v>450.93</c:v>
                </c:pt>
                <c:pt idx="73" formatCode="0">
                  <c:v>425.75</c:v>
                </c:pt>
                <c:pt idx="74" formatCode="0">
                  <c:v>432.13</c:v>
                </c:pt>
                <c:pt idx="75" formatCode="0">
                  <c:v>423.88</c:v>
                </c:pt>
                <c:pt idx="76" formatCode="0">
                  <c:v>425.66</c:v>
                </c:pt>
                <c:pt idx="77" formatCode="0">
                  <c:v>426.78</c:v>
                </c:pt>
                <c:pt idx="78" formatCode="0">
                  <c:v>425.94</c:v>
                </c:pt>
                <c:pt idx="79" formatCode="0">
                  <c:v>426.54</c:v>
                </c:pt>
                <c:pt idx="80" formatCode="0">
                  <c:v>448.92</c:v>
                </c:pt>
                <c:pt idx="81" formatCode="0">
                  <c:v>429.27</c:v>
                </c:pt>
                <c:pt idx="82" formatCode="0">
                  <c:v>433.29</c:v>
                </c:pt>
                <c:pt idx="83" formatCode="0">
                  <c:v>431.12</c:v>
                </c:pt>
                <c:pt idx="84" formatCode="0">
                  <c:v>425.08</c:v>
                </c:pt>
                <c:pt idx="85" formatCode="0">
                  <c:v>426.46</c:v>
                </c:pt>
                <c:pt idx="86" formatCode="0">
                  <c:v>440.26</c:v>
                </c:pt>
                <c:pt idx="87" formatCode="0">
                  <c:v>440.16</c:v>
                </c:pt>
                <c:pt idx="88" formatCode="0">
                  <c:v>442.38</c:v>
                </c:pt>
                <c:pt idx="89" formatCode="0">
                  <c:v>442.99</c:v>
                </c:pt>
                <c:pt idx="90" formatCode="0">
                  <c:v>443.25</c:v>
                </c:pt>
                <c:pt idx="91" formatCode="0">
                  <c:v>440.67</c:v>
                </c:pt>
                <c:pt idx="92" formatCode="0">
                  <c:v>437.48</c:v>
                </c:pt>
                <c:pt idx="93" formatCode="0">
                  <c:v>438.69</c:v>
                </c:pt>
                <c:pt idx="94" formatCode="0">
                  <c:v>436.64</c:v>
                </c:pt>
                <c:pt idx="95" formatCode="0">
                  <c:v>431.72</c:v>
                </c:pt>
                <c:pt idx="96" formatCode="0">
                  <c:v>428.95</c:v>
                </c:pt>
                <c:pt idx="97" formatCode="0">
                  <c:v>427.89</c:v>
                </c:pt>
                <c:pt idx="98" formatCode="0">
                  <c:v>428.55</c:v>
                </c:pt>
                <c:pt idx="99" formatCode="0">
                  <c:v>428.11</c:v>
                </c:pt>
                <c:pt idx="100" formatCode="0">
                  <c:v>444.98</c:v>
                </c:pt>
                <c:pt idx="101" formatCode="0">
                  <c:v>422.99</c:v>
                </c:pt>
                <c:pt idx="102" formatCode="0">
                  <c:v>424.76</c:v>
                </c:pt>
                <c:pt idx="103" formatCode="0">
                  <c:v>443.68</c:v>
                </c:pt>
                <c:pt idx="104" formatCode="0">
                  <c:v>457.02</c:v>
                </c:pt>
                <c:pt idx="105" formatCode="0">
                  <c:v>421.74</c:v>
                </c:pt>
                <c:pt idx="106" formatCode="0">
                  <c:v>422.9</c:v>
                </c:pt>
                <c:pt idx="107" formatCode="0">
                  <c:v>435.63</c:v>
                </c:pt>
                <c:pt idx="108" formatCode="0">
                  <c:v>415.75</c:v>
                </c:pt>
                <c:pt idx="109" formatCode="0">
                  <c:v>418.96</c:v>
                </c:pt>
                <c:pt idx="110" formatCode="0">
                  <c:v>399.23</c:v>
                </c:pt>
                <c:pt idx="111" formatCode="0">
                  <c:v>400.53</c:v>
                </c:pt>
                <c:pt idx="112" formatCode="0">
                  <c:v>383.48</c:v>
                </c:pt>
                <c:pt idx="113" formatCode="0">
                  <c:v>379.61</c:v>
                </c:pt>
                <c:pt idx="114" formatCode="0">
                  <c:v>404.45</c:v>
                </c:pt>
                <c:pt idx="115" formatCode="0">
                  <c:v>402.56</c:v>
                </c:pt>
                <c:pt idx="116" formatCode="0">
                  <c:v>404.28</c:v>
                </c:pt>
                <c:pt idx="117" formatCode="0">
                  <c:v>398.22</c:v>
                </c:pt>
                <c:pt idx="118" formatCode="0">
                  <c:v>391</c:v>
                </c:pt>
                <c:pt idx="119" formatCode="0">
                  <c:v>389.13</c:v>
                </c:pt>
                <c:pt idx="120" formatCode="0">
                  <c:v>395.08</c:v>
                </c:pt>
                <c:pt idx="121" formatCode="0">
                  <c:v>392.64</c:v>
                </c:pt>
                <c:pt idx="122" formatCode="0">
                  <c:v>387.78</c:v>
                </c:pt>
                <c:pt idx="123" formatCode="0">
                  <c:v>374.44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885248"/>
        <c:axId val="166886784"/>
      </c:lineChart>
      <c:catAx>
        <c:axId val="16688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886784"/>
        <c:crosses val="autoZero"/>
        <c:auto val="1"/>
        <c:lblAlgn val="ctr"/>
        <c:lblOffset val="100"/>
        <c:tickLblSkip val="12"/>
        <c:noMultiLvlLbl val="0"/>
      </c:catAx>
      <c:valAx>
        <c:axId val="166886784"/>
        <c:scaling>
          <c:orientation val="minMax"/>
          <c:min val="200"/>
        </c:scaling>
        <c:delete val="0"/>
        <c:axPos val="l"/>
        <c:numFmt formatCode="General" sourceLinked="1"/>
        <c:majorTickMark val="out"/>
        <c:minorTickMark val="none"/>
        <c:tickLblPos val="nextTo"/>
        <c:crossAx val="166885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51155179676617E-2"/>
          <c:y val="9.2360838641521573E-2"/>
          <c:w val="0.88548692524545547"/>
          <c:h val="0.7617310531467294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일본 화우 사육두수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2702</c:v>
                </c:pt>
                <c:pt idx="1">
                  <c:v>2805</c:v>
                </c:pt>
                <c:pt idx="2">
                  <c:v>2898</c:v>
                </c:pt>
                <c:pt idx="3">
                  <c:v>2956</c:v>
                </c:pt>
                <c:pt idx="4">
                  <c:v>2971</c:v>
                </c:pt>
                <c:pt idx="5">
                  <c:v>2965</c:v>
                </c:pt>
                <c:pt idx="6">
                  <c:v>2901</c:v>
                </c:pt>
                <c:pt idx="7">
                  <c:v>2851</c:v>
                </c:pt>
                <c:pt idx="8">
                  <c:v>2848</c:v>
                </c:pt>
                <c:pt idx="9">
                  <c:v>2842</c:v>
                </c:pt>
                <c:pt idx="10">
                  <c:v>2823</c:v>
                </c:pt>
                <c:pt idx="11">
                  <c:v>2804</c:v>
                </c:pt>
                <c:pt idx="12">
                  <c:v>2838</c:v>
                </c:pt>
                <c:pt idx="13">
                  <c:v>2804</c:v>
                </c:pt>
                <c:pt idx="14">
                  <c:v>2786</c:v>
                </c:pt>
                <c:pt idx="15">
                  <c:v>2747</c:v>
                </c:pt>
                <c:pt idx="16">
                  <c:v>2755</c:v>
                </c:pt>
                <c:pt idx="17">
                  <c:v>2806</c:v>
                </c:pt>
                <c:pt idx="18">
                  <c:v>2890</c:v>
                </c:pt>
                <c:pt idx="19">
                  <c:v>2923</c:v>
                </c:pt>
                <c:pt idx="20">
                  <c:v>2892</c:v>
                </c:pt>
                <c:pt idx="21">
                  <c:v>2763</c:v>
                </c:pt>
                <c:pt idx="22">
                  <c:v>2723</c:v>
                </c:pt>
                <c:pt idx="23">
                  <c:v>2642</c:v>
                </c:pt>
                <c:pt idx="24">
                  <c:v>2567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한우 사육두수</c:v>
                </c:pt>
              </c:strCache>
            </c:strRef>
          </c:tx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1622</c:v>
                </c:pt>
                <c:pt idx="1">
                  <c:v>1772</c:v>
                </c:pt>
                <c:pt idx="2">
                  <c:v>2019</c:v>
                </c:pt>
                <c:pt idx="3">
                  <c:v>2260</c:v>
                </c:pt>
                <c:pt idx="4">
                  <c:v>2393</c:v>
                </c:pt>
                <c:pt idx="5">
                  <c:v>2594</c:v>
                </c:pt>
                <c:pt idx="6">
                  <c:v>2843</c:v>
                </c:pt>
                <c:pt idx="7">
                  <c:v>2735</c:v>
                </c:pt>
                <c:pt idx="8">
                  <c:v>2383</c:v>
                </c:pt>
                <c:pt idx="9">
                  <c:v>1951</c:v>
                </c:pt>
                <c:pt idx="10">
                  <c:v>1590</c:v>
                </c:pt>
                <c:pt idx="11">
                  <c:v>1405</c:v>
                </c:pt>
                <c:pt idx="12">
                  <c:v>1410</c:v>
                </c:pt>
                <c:pt idx="13" formatCode="0">
                  <c:v>1276.962</c:v>
                </c:pt>
                <c:pt idx="14" formatCode="0">
                  <c:v>1472.9469999999999</c:v>
                </c:pt>
                <c:pt idx="15" formatCode="0">
                  <c:v>1633.2629999999999</c:v>
                </c:pt>
                <c:pt idx="16" formatCode="0">
                  <c:v>1841.143</c:v>
                </c:pt>
                <c:pt idx="17" formatCode="0">
                  <c:v>2033.729</c:v>
                </c:pt>
                <c:pt idx="18" formatCode="0">
                  <c:v>2269.3330000000001</c:v>
                </c:pt>
                <c:pt idx="19" formatCode="0">
                  <c:v>2477.0430000000001</c:v>
                </c:pt>
                <c:pt idx="20" formatCode="0">
                  <c:v>2761.576</c:v>
                </c:pt>
                <c:pt idx="21" formatCode="0">
                  <c:v>2819.674</c:v>
                </c:pt>
                <c:pt idx="22" formatCode="0">
                  <c:v>2932.8150000000001</c:v>
                </c:pt>
                <c:pt idx="23" formatCode="0">
                  <c:v>2810.1869999999999</c:v>
                </c:pt>
                <c:pt idx="24" formatCode="0">
                  <c:v>2670.0309999999999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60256"/>
        <c:axId val="169761792"/>
      </c:lineChar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한국/일본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Sheet1!$E$2:$E$26</c:f>
              <c:numCache>
                <c:formatCode>0.00</c:formatCode>
                <c:ptCount val="25"/>
                <c:pt idx="0">
                  <c:v>0.60029607698001486</c:v>
                </c:pt>
                <c:pt idx="1">
                  <c:v>0.63172905525846701</c:v>
                </c:pt>
                <c:pt idx="2">
                  <c:v>0.69668737060041408</c:v>
                </c:pt>
                <c:pt idx="3">
                  <c:v>0.76454668470906628</c:v>
                </c:pt>
                <c:pt idx="4">
                  <c:v>0.80545270952541237</c:v>
                </c:pt>
                <c:pt idx="5">
                  <c:v>0.87487352445193933</c:v>
                </c:pt>
                <c:pt idx="6">
                  <c:v>0.98000689417442266</c:v>
                </c:pt>
                <c:pt idx="7">
                  <c:v>0.95931252192213257</c:v>
                </c:pt>
                <c:pt idx="8">
                  <c:v>0.8367275280898876</c:v>
                </c:pt>
                <c:pt idx="9">
                  <c:v>0.68648838845883176</c:v>
                </c:pt>
                <c:pt idx="10">
                  <c:v>0.56323060573857597</c:v>
                </c:pt>
                <c:pt idx="11">
                  <c:v>0.5010699001426534</c:v>
                </c:pt>
                <c:pt idx="12">
                  <c:v>0.48</c:v>
                </c:pt>
                <c:pt idx="13">
                  <c:v>0.47499999999999998</c:v>
                </c:pt>
                <c:pt idx="14">
                  <c:v>0.52869597989949746</c:v>
                </c:pt>
                <c:pt idx="15">
                  <c:v>0.59456243174372037</c:v>
                </c:pt>
                <c:pt idx="16">
                  <c:v>0.66829147005444645</c:v>
                </c:pt>
                <c:pt idx="17">
                  <c:v>0.72477868852459015</c:v>
                </c:pt>
                <c:pt idx="18">
                  <c:v>0.78523633217993083</c:v>
                </c:pt>
                <c:pt idx="19">
                  <c:v>0.8474317482039001</c:v>
                </c:pt>
                <c:pt idx="20">
                  <c:v>0.95490179806362385</c:v>
                </c:pt>
                <c:pt idx="21">
                  <c:v>1.0205117625769091</c:v>
                </c:pt>
                <c:pt idx="22">
                  <c:v>1.0770528828497981</c:v>
                </c:pt>
                <c:pt idx="23">
                  <c:v>1.0636589704769115</c:v>
                </c:pt>
                <c:pt idx="24">
                  <c:v>1.0401367354888975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769216"/>
        <c:axId val="169767680"/>
      </c:lineChart>
      <c:catAx>
        <c:axId val="1697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761792"/>
        <c:crosses val="autoZero"/>
        <c:auto val="1"/>
        <c:lblAlgn val="ctr"/>
        <c:lblOffset val="100"/>
        <c:tickLblSkip val="3"/>
        <c:noMultiLvlLbl val="0"/>
      </c:catAx>
      <c:valAx>
        <c:axId val="16976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9760256"/>
        <c:crosses val="autoZero"/>
        <c:crossBetween val="between"/>
      </c:valAx>
      <c:valAx>
        <c:axId val="169767680"/>
        <c:scaling>
          <c:orientation val="minMax"/>
          <c:max val="1.2"/>
          <c:min val="0.4"/>
        </c:scaling>
        <c:delete val="0"/>
        <c:axPos val="r"/>
        <c:numFmt formatCode="0.00" sourceLinked="1"/>
        <c:majorTickMark val="out"/>
        <c:minorTickMark val="none"/>
        <c:tickLblPos val="nextTo"/>
        <c:crossAx val="169769216"/>
        <c:crosses val="max"/>
        <c:crossBetween val="between"/>
      </c:valAx>
      <c:catAx>
        <c:axId val="16976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767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166200779278495"/>
          <c:y val="0.91828130207754699"/>
          <c:w val="0.54612433935911886"/>
          <c:h val="6.7609154538384619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5168539925141E-2"/>
          <c:y val="0.13096941517325172"/>
          <c:w val="0.90519712551113318"/>
          <c:h val="0.74979571173781323"/>
        </c:manualLayout>
      </c:layout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Sheet1!$A$1:$A$9</c:f>
              <c:strCache>
                <c:ptCount val="9"/>
                <c:pt idx="0">
                  <c:v>2007년</c:v>
                </c:pt>
                <c:pt idx="1">
                  <c:v>2008년</c:v>
                </c:pt>
                <c:pt idx="2">
                  <c:v>2009년</c:v>
                </c:pt>
                <c:pt idx="3">
                  <c:v>2010년</c:v>
                </c:pt>
                <c:pt idx="4">
                  <c:v>2011년</c:v>
                </c:pt>
                <c:pt idx="5">
                  <c:v>2012년</c:v>
                </c:pt>
                <c:pt idx="6">
                  <c:v>2013년</c:v>
                </c:pt>
                <c:pt idx="7">
                  <c:v>2014년</c:v>
                </c:pt>
                <c:pt idx="8">
                  <c:v>2015년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148</c:v>
                </c:pt>
                <c:pt idx="1">
                  <c:v>208</c:v>
                </c:pt>
                <c:pt idx="2">
                  <c:v>148</c:v>
                </c:pt>
                <c:pt idx="3">
                  <c:v>170</c:v>
                </c:pt>
                <c:pt idx="4">
                  <c:v>269</c:v>
                </c:pt>
                <c:pt idx="5">
                  <c:v>273</c:v>
                </c:pt>
                <c:pt idx="6">
                  <c:v>226</c:v>
                </c:pt>
                <c:pt idx="7">
                  <c:v>164</c:v>
                </c:pt>
                <c:pt idx="8">
                  <c:v>149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091584"/>
        <c:axId val="161093120"/>
      </c:lineChart>
      <c:catAx>
        <c:axId val="16109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093120"/>
        <c:crosses val="autoZero"/>
        <c:auto val="1"/>
        <c:lblAlgn val="ctr"/>
        <c:lblOffset val="100"/>
        <c:noMultiLvlLbl val="0"/>
      </c:catAx>
      <c:valAx>
        <c:axId val="161093120"/>
        <c:scaling>
          <c:orientation val="minMax"/>
          <c:max val="350"/>
          <c:min val="50"/>
        </c:scaling>
        <c:delete val="0"/>
        <c:axPos val="l"/>
        <c:numFmt formatCode="General" sourceLinked="1"/>
        <c:majorTickMark val="none"/>
        <c:minorTickMark val="none"/>
        <c:tickLblPos val="nextTo"/>
        <c:crossAx val="1610915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52886948083459E-2"/>
          <c:y val="0.10866081739782527"/>
          <c:w val="0.85362836271497111"/>
          <c:h val="0.70805662393162394"/>
        </c:manualLayout>
      </c:layout>
      <c:lineChart>
        <c:grouping val="standard"/>
        <c:varyColors val="0"/>
        <c:ser>
          <c:idx val="0"/>
          <c:order val="0"/>
          <c:tx>
            <c:strRef>
              <c:f>'3월'!$B$24</c:f>
              <c:strCache>
                <c:ptCount val="1"/>
                <c:pt idx="0">
                  <c:v>한우마릿수</c:v>
                </c:pt>
              </c:strCache>
            </c:strRef>
          </c:tx>
          <c:marker>
            <c:symbol val="diamond"/>
            <c:size val="5"/>
          </c:marker>
          <c:cat>
            <c:strRef>
              <c:f>'3월'!$A$25:$A$63</c:f>
              <c:strCache>
                <c:ptCount val="39"/>
                <c:pt idx="0">
                  <c:v>2005</c:v>
                </c:pt>
                <c:pt idx="1">
                  <c:v>2006</c:v>
                </c:pt>
                <c:pt idx="2">
                  <c:v>07.03</c:v>
                </c:pt>
                <c:pt idx="3">
                  <c:v>07.06</c:v>
                </c:pt>
                <c:pt idx="4">
                  <c:v>07.09</c:v>
                </c:pt>
                <c:pt idx="5">
                  <c:v>07.12</c:v>
                </c:pt>
                <c:pt idx="6">
                  <c:v>08.03</c:v>
                </c:pt>
                <c:pt idx="7">
                  <c:v>08.06</c:v>
                </c:pt>
                <c:pt idx="8">
                  <c:v>08.09</c:v>
                </c:pt>
                <c:pt idx="9">
                  <c:v>08.12</c:v>
                </c:pt>
                <c:pt idx="10">
                  <c:v>09.03</c:v>
                </c:pt>
                <c:pt idx="11">
                  <c:v>09.06</c:v>
                </c:pt>
                <c:pt idx="12">
                  <c:v>09.09</c:v>
                </c:pt>
                <c:pt idx="13">
                  <c:v>09.12</c:v>
                </c:pt>
                <c:pt idx="14">
                  <c:v>10.03</c:v>
                </c:pt>
                <c:pt idx="15">
                  <c:v>10.06</c:v>
                </c:pt>
                <c:pt idx="16">
                  <c:v>10.09</c:v>
                </c:pt>
                <c:pt idx="17">
                  <c:v>10.12</c:v>
                </c:pt>
                <c:pt idx="18">
                  <c:v>11.03</c:v>
                </c:pt>
                <c:pt idx="19">
                  <c:v>11.06</c:v>
                </c:pt>
                <c:pt idx="20">
                  <c:v>11.09</c:v>
                </c:pt>
                <c:pt idx="21">
                  <c:v>11.12</c:v>
                </c:pt>
                <c:pt idx="22">
                  <c:v>12.03</c:v>
                </c:pt>
                <c:pt idx="23">
                  <c:v>12.06</c:v>
                </c:pt>
                <c:pt idx="24">
                  <c:v>12.09</c:v>
                </c:pt>
                <c:pt idx="25">
                  <c:v>12.12</c:v>
                </c:pt>
                <c:pt idx="26">
                  <c:v>13.03</c:v>
                </c:pt>
                <c:pt idx="27">
                  <c:v>13.06</c:v>
                </c:pt>
                <c:pt idx="28">
                  <c:v>13.09</c:v>
                </c:pt>
                <c:pt idx="29">
                  <c:v>13.12</c:v>
                </c:pt>
                <c:pt idx="30">
                  <c:v>14.03</c:v>
                </c:pt>
                <c:pt idx="31">
                  <c:v>14.06</c:v>
                </c:pt>
                <c:pt idx="32">
                  <c:v>14.09</c:v>
                </c:pt>
                <c:pt idx="33">
                  <c:v>14.12</c:v>
                </c:pt>
                <c:pt idx="34">
                  <c:v>15.03</c:v>
                </c:pt>
                <c:pt idx="35">
                  <c:v>15.06</c:v>
                </c:pt>
                <c:pt idx="36">
                  <c:v>15.09</c:v>
                </c:pt>
                <c:pt idx="37">
                  <c:v>15.12</c:v>
                </c:pt>
                <c:pt idx="38">
                  <c:v>16.03</c:v>
                </c:pt>
              </c:strCache>
            </c:strRef>
          </c:cat>
          <c:val>
            <c:numRef>
              <c:f>'3월'!$B$25:$B$63</c:f>
              <c:numCache>
                <c:formatCode>#,##0_ </c:formatCode>
                <c:ptCount val="39"/>
                <c:pt idx="0">
                  <c:v>1633.2629999999999</c:v>
                </c:pt>
                <c:pt idx="1">
                  <c:v>1841.143</c:v>
                </c:pt>
                <c:pt idx="2">
                  <c:v>1871</c:v>
                </c:pt>
                <c:pt idx="3">
                  <c:v>2006</c:v>
                </c:pt>
                <c:pt idx="4">
                  <c:v>2051</c:v>
                </c:pt>
                <c:pt idx="5">
                  <c:v>2033.729</c:v>
                </c:pt>
                <c:pt idx="6">
                  <c:v>2083</c:v>
                </c:pt>
                <c:pt idx="7">
                  <c:v>2276</c:v>
                </c:pt>
                <c:pt idx="8">
                  <c:v>2300</c:v>
                </c:pt>
                <c:pt idx="9">
                  <c:v>2269.3330000000001</c:v>
                </c:pt>
                <c:pt idx="10">
                  <c:v>2321</c:v>
                </c:pt>
                <c:pt idx="11">
                  <c:v>2443</c:v>
                </c:pt>
                <c:pt idx="12">
                  <c:v>2489</c:v>
                </c:pt>
                <c:pt idx="13">
                  <c:v>2477.0430000000001</c:v>
                </c:pt>
                <c:pt idx="14">
                  <c:v>2553</c:v>
                </c:pt>
                <c:pt idx="15">
                  <c:v>2734</c:v>
                </c:pt>
                <c:pt idx="16">
                  <c:v>2788</c:v>
                </c:pt>
                <c:pt idx="17">
                  <c:v>2761.576</c:v>
                </c:pt>
                <c:pt idx="18">
                  <c:v>2734</c:v>
                </c:pt>
                <c:pt idx="19">
                  <c:v>2905</c:v>
                </c:pt>
                <c:pt idx="20">
                  <c:v>2901</c:v>
                </c:pt>
                <c:pt idx="21">
                  <c:v>2819.674</c:v>
                </c:pt>
                <c:pt idx="22">
                  <c:v>2818</c:v>
                </c:pt>
                <c:pt idx="23">
                  <c:v>2984</c:v>
                </c:pt>
                <c:pt idx="24">
                  <c:v>3017</c:v>
                </c:pt>
                <c:pt idx="25">
                  <c:v>2932.8150000000001</c:v>
                </c:pt>
                <c:pt idx="26">
                  <c:v>2848</c:v>
                </c:pt>
                <c:pt idx="27">
                  <c:v>2949</c:v>
                </c:pt>
                <c:pt idx="28">
                  <c:v>2931</c:v>
                </c:pt>
                <c:pt idx="29">
                  <c:v>2810.1869999999999</c:v>
                </c:pt>
                <c:pt idx="30">
                  <c:v>2711.232</c:v>
                </c:pt>
                <c:pt idx="31">
                  <c:v>2786.607</c:v>
                </c:pt>
                <c:pt idx="32">
                  <c:v>2731.6460000000002</c:v>
                </c:pt>
                <c:pt idx="33">
                  <c:v>2670.0309999999999</c:v>
                </c:pt>
                <c:pt idx="34">
                  <c:v>2562.0300000000002</c:v>
                </c:pt>
                <c:pt idx="35">
                  <c:v>2652.5210000000002</c:v>
                </c:pt>
                <c:pt idx="36">
                  <c:v>2646.4839999999999</c:v>
                </c:pt>
                <c:pt idx="37">
                  <c:v>2561.1790000000001</c:v>
                </c:pt>
                <c:pt idx="38">
                  <c:v>2477.5889999999999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39712"/>
        <c:axId val="161145600"/>
      </c:lineChart>
      <c:lineChart>
        <c:grouping val="standard"/>
        <c:varyColors val="0"/>
        <c:ser>
          <c:idx val="1"/>
          <c:order val="1"/>
          <c:tx>
            <c:strRef>
              <c:f>'3월'!$C$24</c:f>
              <c:strCache>
                <c:ptCount val="1"/>
                <c:pt idx="0">
                  <c:v>한우가구수</c:v>
                </c:pt>
              </c:strCache>
            </c:strRef>
          </c:tx>
          <c:marker>
            <c:symbol val="square"/>
            <c:size val="5"/>
          </c:marker>
          <c:cat>
            <c:strRef>
              <c:f>'3월'!$A$25:$A$63</c:f>
              <c:strCache>
                <c:ptCount val="39"/>
                <c:pt idx="0">
                  <c:v>2005</c:v>
                </c:pt>
                <c:pt idx="1">
                  <c:v>2006</c:v>
                </c:pt>
                <c:pt idx="2">
                  <c:v>07.03</c:v>
                </c:pt>
                <c:pt idx="3">
                  <c:v>07.06</c:v>
                </c:pt>
                <c:pt idx="4">
                  <c:v>07.09</c:v>
                </c:pt>
                <c:pt idx="5">
                  <c:v>07.12</c:v>
                </c:pt>
                <c:pt idx="6">
                  <c:v>08.03</c:v>
                </c:pt>
                <c:pt idx="7">
                  <c:v>08.06</c:v>
                </c:pt>
                <c:pt idx="8">
                  <c:v>08.09</c:v>
                </c:pt>
                <c:pt idx="9">
                  <c:v>08.12</c:v>
                </c:pt>
                <c:pt idx="10">
                  <c:v>09.03</c:v>
                </c:pt>
                <c:pt idx="11">
                  <c:v>09.06</c:v>
                </c:pt>
                <c:pt idx="12">
                  <c:v>09.09</c:v>
                </c:pt>
                <c:pt idx="13">
                  <c:v>09.12</c:v>
                </c:pt>
                <c:pt idx="14">
                  <c:v>10.03</c:v>
                </c:pt>
                <c:pt idx="15">
                  <c:v>10.06</c:v>
                </c:pt>
                <c:pt idx="16">
                  <c:v>10.09</c:v>
                </c:pt>
                <c:pt idx="17">
                  <c:v>10.12</c:v>
                </c:pt>
                <c:pt idx="18">
                  <c:v>11.03</c:v>
                </c:pt>
                <c:pt idx="19">
                  <c:v>11.06</c:v>
                </c:pt>
                <c:pt idx="20">
                  <c:v>11.09</c:v>
                </c:pt>
                <c:pt idx="21">
                  <c:v>11.12</c:v>
                </c:pt>
                <c:pt idx="22">
                  <c:v>12.03</c:v>
                </c:pt>
                <c:pt idx="23">
                  <c:v>12.06</c:v>
                </c:pt>
                <c:pt idx="24">
                  <c:v>12.09</c:v>
                </c:pt>
                <c:pt idx="25">
                  <c:v>12.12</c:v>
                </c:pt>
                <c:pt idx="26">
                  <c:v>13.03</c:v>
                </c:pt>
                <c:pt idx="27">
                  <c:v>13.06</c:v>
                </c:pt>
                <c:pt idx="28">
                  <c:v>13.09</c:v>
                </c:pt>
                <c:pt idx="29">
                  <c:v>13.12</c:v>
                </c:pt>
                <c:pt idx="30">
                  <c:v>14.03</c:v>
                </c:pt>
                <c:pt idx="31">
                  <c:v>14.06</c:v>
                </c:pt>
                <c:pt idx="32">
                  <c:v>14.09</c:v>
                </c:pt>
                <c:pt idx="33">
                  <c:v>14.12</c:v>
                </c:pt>
                <c:pt idx="34">
                  <c:v>15.03</c:v>
                </c:pt>
                <c:pt idx="35">
                  <c:v>15.06</c:v>
                </c:pt>
                <c:pt idx="36">
                  <c:v>15.09</c:v>
                </c:pt>
                <c:pt idx="37">
                  <c:v>15.12</c:v>
                </c:pt>
                <c:pt idx="38">
                  <c:v>16.03</c:v>
                </c:pt>
              </c:strCache>
            </c:strRef>
          </c:cat>
          <c:val>
            <c:numRef>
              <c:f>'3월'!$C$25:$C$63</c:f>
              <c:numCache>
                <c:formatCode>#,##0.0_ </c:formatCode>
                <c:ptCount val="39"/>
                <c:pt idx="0">
                  <c:v>187.74</c:v>
                </c:pt>
                <c:pt idx="1">
                  <c:v>186.36799999999999</c:v>
                </c:pt>
                <c:pt idx="2">
                  <c:v>186</c:v>
                </c:pt>
                <c:pt idx="3">
                  <c:v>185</c:v>
                </c:pt>
                <c:pt idx="4">
                  <c:v>182</c:v>
                </c:pt>
                <c:pt idx="5">
                  <c:v>178.721</c:v>
                </c:pt>
                <c:pt idx="6">
                  <c:v>183</c:v>
                </c:pt>
                <c:pt idx="7">
                  <c:v>184.7</c:v>
                </c:pt>
                <c:pt idx="8">
                  <c:v>180.7</c:v>
                </c:pt>
                <c:pt idx="9">
                  <c:v>175.61099999999999</c:v>
                </c:pt>
                <c:pt idx="10">
                  <c:v>173.3</c:v>
                </c:pt>
                <c:pt idx="11">
                  <c:v>171.9</c:v>
                </c:pt>
                <c:pt idx="12">
                  <c:v>170.1</c:v>
                </c:pt>
                <c:pt idx="13">
                  <c:v>169</c:v>
                </c:pt>
                <c:pt idx="14">
                  <c:v>170.4</c:v>
                </c:pt>
                <c:pt idx="15">
                  <c:v>169.8</c:v>
                </c:pt>
                <c:pt idx="16">
                  <c:v>168.8</c:v>
                </c:pt>
                <c:pt idx="17">
                  <c:v>166.226</c:v>
                </c:pt>
                <c:pt idx="18">
                  <c:v>164.9</c:v>
                </c:pt>
                <c:pt idx="19">
                  <c:v>165.4</c:v>
                </c:pt>
                <c:pt idx="20">
                  <c:v>162.6</c:v>
                </c:pt>
                <c:pt idx="21">
                  <c:v>157.559</c:v>
                </c:pt>
                <c:pt idx="22">
                  <c:v>154</c:v>
                </c:pt>
                <c:pt idx="23">
                  <c:v>151.19999999999999</c:v>
                </c:pt>
                <c:pt idx="24">
                  <c:v>147.19999999999999</c:v>
                </c:pt>
                <c:pt idx="25">
                  <c:v>141.495</c:v>
                </c:pt>
                <c:pt idx="26">
                  <c:v>136.5</c:v>
                </c:pt>
                <c:pt idx="27">
                  <c:v>131.80000000000001</c:v>
                </c:pt>
                <c:pt idx="28">
                  <c:v>126.6</c:v>
                </c:pt>
                <c:pt idx="29">
                  <c:v>119.056</c:v>
                </c:pt>
                <c:pt idx="30">
                  <c:v>113.71299999999999</c:v>
                </c:pt>
                <c:pt idx="31">
                  <c:v>109.578</c:v>
                </c:pt>
                <c:pt idx="32">
                  <c:v>105.31399999999999</c:v>
                </c:pt>
                <c:pt idx="33">
                  <c:v>99.284999999999997</c:v>
                </c:pt>
                <c:pt idx="34">
                  <c:v>97.111000000000004</c:v>
                </c:pt>
                <c:pt idx="35">
                  <c:v>94.025000000000006</c:v>
                </c:pt>
                <c:pt idx="36">
                  <c:v>91.659000000000006</c:v>
                </c:pt>
                <c:pt idx="37">
                  <c:v>89.403000000000006</c:v>
                </c:pt>
                <c:pt idx="38">
                  <c:v>87.572999999999993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47136"/>
        <c:axId val="161148928"/>
      </c:lineChart>
      <c:catAx>
        <c:axId val="1611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145600"/>
        <c:crosses val="autoZero"/>
        <c:auto val="1"/>
        <c:lblAlgn val="ctr"/>
        <c:lblOffset val="100"/>
        <c:tickLblSkip val="3"/>
        <c:noMultiLvlLbl val="0"/>
      </c:catAx>
      <c:valAx>
        <c:axId val="161145600"/>
        <c:scaling>
          <c:orientation val="minMax"/>
          <c:max val="3200"/>
          <c:min val="1000"/>
        </c:scaling>
        <c:delete val="0"/>
        <c:axPos val="l"/>
        <c:numFmt formatCode="#,##0_ " sourceLinked="1"/>
        <c:majorTickMark val="none"/>
        <c:minorTickMark val="none"/>
        <c:tickLblPos val="nextTo"/>
        <c:crossAx val="161139712"/>
        <c:crosses val="autoZero"/>
        <c:crossBetween val="between"/>
        <c:majorUnit val="200"/>
      </c:valAx>
      <c:catAx>
        <c:axId val="16114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148928"/>
        <c:crosses val="autoZero"/>
        <c:auto val="1"/>
        <c:lblAlgn val="ctr"/>
        <c:lblOffset val="100"/>
        <c:noMultiLvlLbl val="0"/>
      </c:catAx>
      <c:valAx>
        <c:axId val="161148928"/>
        <c:scaling>
          <c:orientation val="minMax"/>
          <c:min val="60"/>
        </c:scaling>
        <c:delete val="0"/>
        <c:axPos val="r"/>
        <c:numFmt formatCode="#,##0.0_ " sourceLinked="1"/>
        <c:majorTickMark val="out"/>
        <c:minorTickMark val="none"/>
        <c:tickLblPos val="nextTo"/>
        <c:crossAx val="16114713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poly"/>
            <c:order val="2"/>
            <c:dispRSqr val="0"/>
            <c:dispEq val="0"/>
          </c:trendline>
          <c:cat>
            <c:strRef>
              <c:f>Sheet4!$A$3:$A$27</c:f>
              <c:strCache>
                <c:ptCount val="25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strCache>
            </c:strRef>
          </c:cat>
          <c:val>
            <c:numRef>
              <c:f>Sheet4!$D$3:$D$27</c:f>
              <c:numCache>
                <c:formatCode>_(* #,##0_);_(* \(#,##0\);_(* "-"_);_(@_)</c:formatCode>
                <c:ptCount val="25"/>
                <c:pt idx="0">
                  <c:v>931</c:v>
                </c:pt>
                <c:pt idx="1">
                  <c:v>1165</c:v>
                </c:pt>
                <c:pt idx="2">
                  <c:v>1220.25</c:v>
                </c:pt>
                <c:pt idx="3">
                  <c:v>1466</c:v>
                </c:pt>
                <c:pt idx="4">
                  <c:v>1969.25</c:v>
                </c:pt>
                <c:pt idx="5">
                  <c:v>2552</c:v>
                </c:pt>
                <c:pt idx="6">
                  <c:v>3325.5</c:v>
                </c:pt>
                <c:pt idx="7">
                  <c:v>3912.25</c:v>
                </c:pt>
                <c:pt idx="8">
                  <c:v>4176.5</c:v>
                </c:pt>
                <c:pt idx="9">
                  <c:v>4361.8280000000004</c:v>
                </c:pt>
                <c:pt idx="10">
                  <c:v>4656.9389999999985</c:v>
                </c:pt>
                <c:pt idx="11">
                  <c:v>4927.69200000005</c:v>
                </c:pt>
                <c:pt idx="12">
                  <c:v>5174.0870000000004</c:v>
                </c:pt>
                <c:pt idx="13">
                  <c:v>5396.1240000000034</c:v>
                </c:pt>
                <c:pt idx="14">
                  <c:v>5593.8030000000008</c:v>
                </c:pt>
                <c:pt idx="15">
                  <c:v>5767.1240000000034</c:v>
                </c:pt>
                <c:pt idx="16">
                  <c:v>5916.0869999999995</c:v>
                </c:pt>
                <c:pt idx="17">
                  <c:v>6040.6920000000491</c:v>
                </c:pt>
                <c:pt idx="18">
                  <c:v>6140.9389999999985</c:v>
                </c:pt>
                <c:pt idx="19">
                  <c:v>6216.8280000000004</c:v>
                </c:pt>
                <c:pt idx="20">
                  <c:v>6268.3590000000004</c:v>
                </c:pt>
                <c:pt idx="21">
                  <c:v>6295.5319999999992</c:v>
                </c:pt>
                <c:pt idx="22">
                  <c:v>6298.3470000000007</c:v>
                </c:pt>
                <c:pt idx="23">
                  <c:v>6276.804000000001</c:v>
                </c:pt>
                <c:pt idx="24">
                  <c:v>6230.9030000000002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31520"/>
        <c:axId val="171933056"/>
      </c:lineChart>
      <c:catAx>
        <c:axId val="17193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1933056"/>
        <c:crosses val="autoZero"/>
        <c:auto val="1"/>
        <c:lblAlgn val="ctr"/>
        <c:lblOffset val="100"/>
        <c:noMultiLvlLbl val="0"/>
      </c:catAx>
      <c:valAx>
        <c:axId val="17193305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7193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59158858892386"/>
          <c:y val="4.9108197178865103E-2"/>
          <c:w val="0.77448133334979763"/>
          <c:h val="0.76020487579706719"/>
        </c:manualLayout>
      </c:layout>
      <c:lineChart>
        <c:grouping val="standard"/>
        <c:varyColors val="0"/>
        <c:ser>
          <c:idx val="0"/>
          <c:order val="0"/>
          <c:trendline>
            <c:trendlineType val="poly"/>
            <c:order val="2"/>
            <c:dispRSqr val="0"/>
            <c:dispEq val="0"/>
          </c:trendline>
          <c:cat>
            <c:strRef>
              <c:f>Sheet4!$A$3:$A$27</c:f>
              <c:strCache>
                <c:ptCount val="25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strCache>
            </c:strRef>
          </c:cat>
          <c:val>
            <c:numRef>
              <c:f>Sheet4!$C$3:$C$27</c:f>
              <c:numCache>
                <c:formatCode>_(* #,##0_);_(* \(#,##0\);_(* "-"_);_(@_)</c:formatCode>
                <c:ptCount val="25"/>
                <c:pt idx="0">
                  <c:v>2668</c:v>
                </c:pt>
                <c:pt idx="1">
                  <c:v>3153</c:v>
                </c:pt>
                <c:pt idx="2">
                  <c:v>3434.75</c:v>
                </c:pt>
                <c:pt idx="3">
                  <c:v>4295</c:v>
                </c:pt>
                <c:pt idx="4">
                  <c:v>5090.5</c:v>
                </c:pt>
                <c:pt idx="5">
                  <c:v>6006.5</c:v>
                </c:pt>
                <c:pt idx="6">
                  <c:v>6925.25</c:v>
                </c:pt>
                <c:pt idx="7">
                  <c:v>8226.25</c:v>
                </c:pt>
                <c:pt idx="8">
                  <c:v>8743.75</c:v>
                </c:pt>
                <c:pt idx="9">
                  <c:v>8897.4000000000015</c:v>
                </c:pt>
                <c:pt idx="10">
                  <c:v>9430.2920000000049</c:v>
                </c:pt>
                <c:pt idx="11">
                  <c:v>9917.0879999998433</c:v>
                </c:pt>
                <c:pt idx="12">
                  <c:v>10357.788</c:v>
                </c:pt>
                <c:pt idx="13">
                  <c:v>10752.392000000002</c:v>
                </c:pt>
                <c:pt idx="14">
                  <c:v>11100.900000000001</c:v>
                </c:pt>
                <c:pt idx="15">
                  <c:v>11403.312000000002</c:v>
                </c:pt>
                <c:pt idx="16">
                  <c:v>11659.628000000002</c:v>
                </c:pt>
                <c:pt idx="17">
                  <c:v>11869.848000000002</c:v>
                </c:pt>
                <c:pt idx="18">
                  <c:v>12033.972</c:v>
                </c:pt>
                <c:pt idx="19">
                  <c:v>12152.000000000002</c:v>
                </c:pt>
                <c:pt idx="20">
                  <c:v>12223.931999999983</c:v>
                </c:pt>
                <c:pt idx="21">
                  <c:v>12249.768</c:v>
                </c:pt>
                <c:pt idx="22">
                  <c:v>12229.508000000002</c:v>
                </c:pt>
                <c:pt idx="23">
                  <c:v>12163.152</c:v>
                </c:pt>
                <c:pt idx="24">
                  <c:v>12050.700000000004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53536"/>
        <c:axId val="171963520"/>
      </c:lineChart>
      <c:catAx>
        <c:axId val="17195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71963520"/>
        <c:crosses val="autoZero"/>
        <c:auto val="1"/>
        <c:lblAlgn val="ctr"/>
        <c:lblOffset val="100"/>
        <c:noMultiLvlLbl val="0"/>
      </c:catAx>
      <c:valAx>
        <c:axId val="171963520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7195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poly"/>
            <c:order val="2"/>
            <c:dispRSqr val="0"/>
            <c:dispEq val="0"/>
          </c:trendline>
          <c:cat>
            <c:strRef>
              <c:f>Sheet4!$A$3:$A$27</c:f>
              <c:strCache>
                <c:ptCount val="25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</c:strCache>
            </c:strRef>
          </c:cat>
          <c:val>
            <c:numRef>
              <c:f>Sheet4!$B$3:$B$27</c:f>
              <c:numCache>
                <c:formatCode>_(* #,##0_);_(* \(#,##0\);_(* "-"_);_(@_)</c:formatCode>
                <c:ptCount val="25"/>
                <c:pt idx="0">
                  <c:v>179979</c:v>
                </c:pt>
                <c:pt idx="1">
                  <c:v>179263</c:v>
                </c:pt>
                <c:pt idx="2">
                  <c:v>182967.25</c:v>
                </c:pt>
                <c:pt idx="3">
                  <c:v>181392</c:v>
                </c:pt>
                <c:pt idx="4">
                  <c:v>175875.75</c:v>
                </c:pt>
                <c:pt idx="5">
                  <c:v>172455.25</c:v>
                </c:pt>
                <c:pt idx="6">
                  <c:v>160799</c:v>
                </c:pt>
                <c:pt idx="7">
                  <c:v>156674.75</c:v>
                </c:pt>
                <c:pt idx="8">
                  <c:v>149696.5</c:v>
                </c:pt>
                <c:pt idx="9">
                  <c:v>148779.29999999999</c:v>
                </c:pt>
                <c:pt idx="10">
                  <c:v>146309.36299999998</c:v>
                </c:pt>
                <c:pt idx="11">
                  <c:v>141727.23199999999</c:v>
                </c:pt>
                <c:pt idx="12">
                  <c:v>137032.90700000001</c:v>
                </c:pt>
                <c:pt idx="13">
                  <c:v>132226.38799999998</c:v>
                </c:pt>
                <c:pt idx="14">
                  <c:v>127307.67500000042</c:v>
                </c:pt>
                <c:pt idx="15">
                  <c:v>122276.768</c:v>
                </c:pt>
                <c:pt idx="16">
                  <c:v>117133.667</c:v>
                </c:pt>
                <c:pt idx="17">
                  <c:v>111878.372</c:v>
                </c:pt>
                <c:pt idx="18">
                  <c:v>106510.883</c:v>
                </c:pt>
                <c:pt idx="19">
                  <c:v>101031.2</c:v>
                </c:pt>
                <c:pt idx="20">
                  <c:v>95439.322999999989</c:v>
                </c:pt>
                <c:pt idx="21">
                  <c:v>89735.251999999993</c:v>
                </c:pt>
                <c:pt idx="22">
                  <c:v>83918.986999999979</c:v>
                </c:pt>
                <c:pt idx="23">
                  <c:v>77990.527999999991</c:v>
                </c:pt>
                <c:pt idx="24">
                  <c:v>71949.875000000087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50240"/>
        <c:axId val="172251776"/>
      </c:lineChart>
      <c:catAx>
        <c:axId val="172250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2251776"/>
        <c:crosses val="autoZero"/>
        <c:auto val="1"/>
        <c:lblAlgn val="ctr"/>
        <c:lblOffset val="100"/>
        <c:noMultiLvlLbl val="0"/>
      </c:catAx>
      <c:valAx>
        <c:axId val="17225177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72250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rendline>
            <c:trendlineType val="log"/>
            <c:dispRSqr val="0"/>
            <c:dispEq val="0"/>
          </c:trendline>
          <c:val>
            <c:numRef>
              <c:f>생산소비!$C$35:$C$53</c:f>
              <c:numCache>
                <c:formatCode>General</c:formatCode>
                <c:ptCount val="19"/>
                <c:pt idx="0">
                  <c:v>133</c:v>
                </c:pt>
                <c:pt idx="1">
                  <c:v>143</c:v>
                </c:pt>
                <c:pt idx="2">
                  <c:v>179</c:v>
                </c:pt>
                <c:pt idx="3">
                  <c:v>203</c:v>
                </c:pt>
                <c:pt idx="4">
                  <c:v>224</c:v>
                </c:pt>
                <c:pt idx="5">
                  <c:v>198</c:v>
                </c:pt>
                <c:pt idx="6">
                  <c:v>245</c:v>
                </c:pt>
                <c:pt idx="7">
                  <c:v>289</c:v>
                </c:pt>
                <c:pt idx="8">
                  <c:v>272</c:v>
                </c:pt>
                <c:pt idx="9">
                  <c:v>277</c:v>
                </c:pt>
                <c:pt idx="10">
                  <c:v>285</c:v>
                </c:pt>
                <c:pt idx="11">
                  <c:v>293</c:v>
                </c:pt>
                <c:pt idx="12">
                  <c:v>301</c:v>
                </c:pt>
                <c:pt idx="13">
                  <c:v>309</c:v>
                </c:pt>
                <c:pt idx="14">
                  <c:v>314.39999999999969</c:v>
                </c:pt>
                <c:pt idx="15">
                  <c:v>319.79999999999899</c:v>
                </c:pt>
                <c:pt idx="16">
                  <c:v>325.19999999999993</c:v>
                </c:pt>
                <c:pt idx="17">
                  <c:v>330.59999999999923</c:v>
                </c:pt>
                <c:pt idx="18">
                  <c:v>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359040"/>
        <c:axId val="172385408"/>
      </c:lineChart>
      <c:catAx>
        <c:axId val="17235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2385408"/>
        <c:crosses val="autoZero"/>
        <c:auto val="1"/>
        <c:lblAlgn val="ctr"/>
        <c:lblOffset val="100"/>
        <c:noMultiLvlLbl val="0"/>
      </c:catAx>
      <c:valAx>
        <c:axId val="17238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35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259350784866045E-2"/>
          <c:y val="0.12156875361206507"/>
          <c:w val="0.85948129843026788"/>
          <c:h val="0.71916001850077793"/>
        </c:manualLayout>
      </c:layout>
      <c:lineChart>
        <c:grouping val="standard"/>
        <c:varyColors val="0"/>
        <c:ser>
          <c:idx val="2"/>
          <c:order val="1"/>
          <c:tx>
            <c:strRef>
              <c:f>'[한우 산지가격 사육두수 차트(krei).xlsx]Sheet1'!$E$4</c:f>
              <c:strCache>
                <c:ptCount val="1"/>
                <c:pt idx="0">
                  <c:v>산지가격(천원)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6396996071054321E-2"/>
                  <c:y val="-3.0859162948031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833885673367095E-2"/>
                  <c:y val="-4.002296482422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3.7338768854865326E-2"/>
                  <c:y val="-4.002296482422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'[한우 산지가격 사육두수 차트(krei).xlsx]Sheet1'!$A$5:$A$40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'[한우 산지가격 사육두수 차트(krei).xlsx]Sheet1'!$E$5:$E$40</c:f>
              <c:numCache>
                <c:formatCode>#,##0</c:formatCode>
                <c:ptCount val="36"/>
                <c:pt idx="0">
                  <c:v>1177.68</c:v>
                </c:pt>
                <c:pt idx="1">
                  <c:v>1741.56</c:v>
                </c:pt>
                <c:pt idx="2">
                  <c:v>2123.16</c:v>
                </c:pt>
                <c:pt idx="3">
                  <c:v>2281</c:v>
                </c:pt>
                <c:pt idx="4">
                  <c:v>2146</c:v>
                </c:pt>
                <c:pt idx="5">
                  <c:v>1658</c:v>
                </c:pt>
                <c:pt idx="6">
                  <c:v>1492</c:v>
                </c:pt>
                <c:pt idx="7">
                  <c:v>1552</c:v>
                </c:pt>
                <c:pt idx="8">
                  <c:v>2107</c:v>
                </c:pt>
                <c:pt idx="9">
                  <c:v>2601</c:v>
                </c:pt>
                <c:pt idx="10">
                  <c:v>2887</c:v>
                </c:pt>
                <c:pt idx="11">
                  <c:v>3288</c:v>
                </c:pt>
                <c:pt idx="12">
                  <c:v>3604</c:v>
                </c:pt>
                <c:pt idx="13">
                  <c:v>3231</c:v>
                </c:pt>
                <c:pt idx="14">
                  <c:v>3501</c:v>
                </c:pt>
                <c:pt idx="15">
                  <c:v>3808</c:v>
                </c:pt>
                <c:pt idx="16">
                  <c:v>3418</c:v>
                </c:pt>
                <c:pt idx="17">
                  <c:v>2911</c:v>
                </c:pt>
                <c:pt idx="18">
                  <c:v>2408</c:v>
                </c:pt>
                <c:pt idx="19">
                  <c:v>2986</c:v>
                </c:pt>
                <c:pt idx="20">
                  <c:v>3302</c:v>
                </c:pt>
                <c:pt idx="21">
                  <c:v>3894</c:v>
                </c:pt>
                <c:pt idx="22">
                  <c:v>4712</c:v>
                </c:pt>
                <c:pt idx="23">
                  <c:v>4688</c:v>
                </c:pt>
                <c:pt idx="24">
                  <c:v>4256</c:v>
                </c:pt>
                <c:pt idx="25">
                  <c:v>4651</c:v>
                </c:pt>
                <c:pt idx="26">
                  <c:v>4251</c:v>
                </c:pt>
                <c:pt idx="27">
                  <c:v>4740</c:v>
                </c:pt>
                <c:pt idx="28">
                  <c:v>3884.2310000000002</c:v>
                </c:pt>
                <c:pt idx="29">
                  <c:v>4421.0029999999997</c:v>
                </c:pt>
                <c:pt idx="30">
                  <c:v>5275.2460000000001</c:v>
                </c:pt>
                <c:pt idx="31">
                  <c:v>3193</c:v>
                </c:pt>
                <c:pt idx="32">
                  <c:v>3438</c:v>
                </c:pt>
                <c:pt idx="33">
                  <c:v>3888</c:v>
                </c:pt>
                <c:pt idx="34">
                  <c:v>4173</c:v>
                </c:pt>
                <c:pt idx="35">
                  <c:v>4930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9120"/>
        <c:axId val="5430656"/>
      </c:lineChart>
      <c:lineChart>
        <c:grouping val="standard"/>
        <c:varyColors val="0"/>
        <c:ser>
          <c:idx val="1"/>
          <c:order val="0"/>
          <c:tx>
            <c:strRef>
              <c:f>'[한우 산지가격 사육두수 차트(krei).xlsx]Sheet1'!$D$4</c:f>
              <c:strCache>
                <c:ptCount val="1"/>
                <c:pt idx="0">
                  <c:v>사육두수(천두)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diamond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2.5615440872210678E-2"/>
                  <c:y val="-4.1550265136929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3.3430992860647109E-2"/>
                  <c:y val="5.0714067013127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'[한우 산지가격 사육두수 차트(krei).xlsx]Sheet1'!$A$5:$A$40</c:f>
              <c:numCache>
                <c:formatCode>General</c:formatCod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numCache>
            </c:numRef>
          </c:cat>
          <c:val>
            <c:numRef>
              <c:f>'[한우 산지가격 사육두수 차트(krei).xlsx]Sheet1'!$D$5:$D$40</c:f>
              <c:numCache>
                <c:formatCode>#,##0</c:formatCode>
                <c:ptCount val="36"/>
                <c:pt idx="0">
                  <c:v>1427.2</c:v>
                </c:pt>
                <c:pt idx="1">
                  <c:v>1311.7249999999999</c:v>
                </c:pt>
                <c:pt idx="2">
                  <c:v>1525.644</c:v>
                </c:pt>
                <c:pt idx="3">
                  <c:v>1940.1420000000001</c:v>
                </c:pt>
                <c:pt idx="4">
                  <c:v>2317.692</c:v>
                </c:pt>
                <c:pt idx="5">
                  <c:v>2553.4490000000001</c:v>
                </c:pt>
                <c:pt idx="6">
                  <c:v>2370.011</c:v>
                </c:pt>
                <c:pt idx="7">
                  <c:v>1923.1210000000001</c:v>
                </c:pt>
                <c:pt idx="8">
                  <c:v>1558.952</c:v>
                </c:pt>
                <c:pt idx="9">
                  <c:v>1536.06</c:v>
                </c:pt>
                <c:pt idx="10">
                  <c:v>1621.654</c:v>
                </c:pt>
                <c:pt idx="11">
                  <c:v>1772.9570000000001</c:v>
                </c:pt>
                <c:pt idx="12">
                  <c:v>2018.954</c:v>
                </c:pt>
                <c:pt idx="13">
                  <c:v>2260.4720000000002</c:v>
                </c:pt>
                <c:pt idx="14">
                  <c:v>2392.56</c:v>
                </c:pt>
                <c:pt idx="15">
                  <c:v>2594.027</c:v>
                </c:pt>
                <c:pt idx="16">
                  <c:v>2843.5349999999999</c:v>
                </c:pt>
                <c:pt idx="17">
                  <c:v>2735.4319999999998</c:v>
                </c:pt>
                <c:pt idx="18">
                  <c:v>2383.1329999999998</c:v>
                </c:pt>
                <c:pt idx="19">
                  <c:v>1951.989</c:v>
                </c:pt>
                <c:pt idx="20">
                  <c:v>1590.02</c:v>
                </c:pt>
                <c:pt idx="21">
                  <c:v>1405.8489999999999</c:v>
                </c:pt>
                <c:pt idx="22">
                  <c:v>1410.2280000000001</c:v>
                </c:pt>
                <c:pt idx="23" formatCode="_(* #,##0_);_(* \(#,##0\);_(* &quot;-&quot;_);_(@_)">
                  <c:v>1277</c:v>
                </c:pt>
                <c:pt idx="24" formatCode="_(* #,##0_);_(* \(#,##0\);_(* &quot;-&quot;_);_(@_)">
                  <c:v>1473</c:v>
                </c:pt>
                <c:pt idx="25" formatCode="_(* #,##0_);_(* \(#,##0\);_(* &quot;-&quot;_);_(@_)">
                  <c:v>1633</c:v>
                </c:pt>
                <c:pt idx="26" formatCode="_(* #,##0_);_(* \(#,##0\);_(* &quot;-&quot;_);_(@_)">
                  <c:v>1841</c:v>
                </c:pt>
                <c:pt idx="27" formatCode="_(* #,##0_);_(* \(#,##0\);_(* &quot;-&quot;_);_(@_)">
                  <c:v>2034</c:v>
                </c:pt>
                <c:pt idx="28" formatCode="_(* #,##0_);_(* \(#,##0\);_(* &quot;-&quot;_);_(@_)">
                  <c:v>2269</c:v>
                </c:pt>
                <c:pt idx="29" formatCode="_(* #,##0_);_(* \(#,##0\);_(* &quot;-&quot;_);_(@_)">
                  <c:v>2477</c:v>
                </c:pt>
                <c:pt idx="30" formatCode="_(* #,##0_);_(* \(#,##0\);_(* &quot;-&quot;_);_(@_)">
                  <c:v>2762</c:v>
                </c:pt>
                <c:pt idx="31" formatCode="_(* #,##0_);_(* \(#,##0\);_(* &quot;-&quot;_);_(@_)">
                  <c:v>2820</c:v>
                </c:pt>
                <c:pt idx="32" formatCode="_(* #,##0_);_(* \(#,##0\);_(* &quot;-&quot;_);_(@_)">
                  <c:v>2933</c:v>
                </c:pt>
                <c:pt idx="33" formatCode="_(* #,##0_);_(* \(#,##0\);_(* &quot;-&quot;_);_(@_)">
                  <c:v>2810</c:v>
                </c:pt>
                <c:pt idx="34" formatCode="_(* #,##0_);_(* \(#,##0\);_(* &quot;-&quot;_);_(@_)">
                  <c:v>2670</c:v>
                </c:pt>
                <c:pt idx="35" formatCode="_(* #,##0_);_(* \(#,##0\);_(* &quot;-&quot;_);_(@_)">
                  <c:v>2561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60672"/>
        <c:axId val="236459136"/>
      </c:lineChart>
      <c:catAx>
        <c:axId val="542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5430656"/>
        <c:crosses val="autoZero"/>
        <c:auto val="1"/>
        <c:lblAlgn val="ctr"/>
        <c:lblOffset val="100"/>
        <c:tickLblSkip val="2"/>
        <c:noMultiLvlLbl val="0"/>
      </c:catAx>
      <c:valAx>
        <c:axId val="54306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5429120"/>
        <c:crosses val="autoZero"/>
        <c:crossBetween val="between"/>
      </c:valAx>
      <c:valAx>
        <c:axId val="23645913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36460672"/>
        <c:crosses val="max"/>
        <c:crossBetween val="between"/>
      </c:valAx>
      <c:catAx>
        <c:axId val="23646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4591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16875326030254E-2"/>
          <c:y val="0.1047624716553288"/>
          <c:w val="0.87559754825247782"/>
          <c:h val="0.718364229024943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한우두수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247261345852894E-2"/>
                  <c:y val="-7.2364512471655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4.0809598330725089E-2"/>
                  <c:y val="-6.8764739229024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Sheet1!$A$14:$A$42</c:f>
              <c:strCache>
                <c:ptCount val="29"/>
                <c:pt idx="0">
                  <c:v>09.03</c:v>
                </c:pt>
                <c:pt idx="1">
                  <c:v>09.06</c:v>
                </c:pt>
                <c:pt idx="2">
                  <c:v>09.09</c:v>
                </c:pt>
                <c:pt idx="3">
                  <c:v>09.12</c:v>
                </c:pt>
                <c:pt idx="4">
                  <c:v>10.03</c:v>
                </c:pt>
                <c:pt idx="5">
                  <c:v>10.06</c:v>
                </c:pt>
                <c:pt idx="6">
                  <c:v>10.09</c:v>
                </c:pt>
                <c:pt idx="7">
                  <c:v>10.12</c:v>
                </c:pt>
                <c:pt idx="8">
                  <c:v>11.03</c:v>
                </c:pt>
                <c:pt idx="9">
                  <c:v>11.06</c:v>
                </c:pt>
                <c:pt idx="10">
                  <c:v>11.09</c:v>
                </c:pt>
                <c:pt idx="11">
                  <c:v>11.12</c:v>
                </c:pt>
                <c:pt idx="12">
                  <c:v>12.03</c:v>
                </c:pt>
                <c:pt idx="13">
                  <c:v>12.06</c:v>
                </c:pt>
                <c:pt idx="14">
                  <c:v>12.09</c:v>
                </c:pt>
                <c:pt idx="15">
                  <c:v>12.12</c:v>
                </c:pt>
                <c:pt idx="16">
                  <c:v>13.03</c:v>
                </c:pt>
                <c:pt idx="17">
                  <c:v>13.06</c:v>
                </c:pt>
                <c:pt idx="18">
                  <c:v>13.09</c:v>
                </c:pt>
                <c:pt idx="19">
                  <c:v>13.12</c:v>
                </c:pt>
                <c:pt idx="20">
                  <c:v>14.03</c:v>
                </c:pt>
                <c:pt idx="21">
                  <c:v>14.06</c:v>
                </c:pt>
                <c:pt idx="22">
                  <c:v>14.09</c:v>
                </c:pt>
                <c:pt idx="23">
                  <c:v>14.12</c:v>
                </c:pt>
                <c:pt idx="24">
                  <c:v>15.03</c:v>
                </c:pt>
                <c:pt idx="25">
                  <c:v>15.06</c:v>
                </c:pt>
                <c:pt idx="26">
                  <c:v>15.09</c:v>
                </c:pt>
                <c:pt idx="27">
                  <c:v>15.12</c:v>
                </c:pt>
                <c:pt idx="28">
                  <c:v>16.03</c:v>
                </c:pt>
              </c:strCache>
            </c:strRef>
          </c:cat>
          <c:val>
            <c:numRef>
              <c:f>Sheet1!$B$14:$B$42</c:f>
              <c:numCache>
                <c:formatCode>General</c:formatCode>
                <c:ptCount val="29"/>
                <c:pt idx="0">
                  <c:v>2320</c:v>
                </c:pt>
                <c:pt idx="1">
                  <c:v>2443</c:v>
                </c:pt>
                <c:pt idx="2">
                  <c:v>2488</c:v>
                </c:pt>
                <c:pt idx="3">
                  <c:v>2477</c:v>
                </c:pt>
                <c:pt idx="4">
                  <c:v>2552</c:v>
                </c:pt>
                <c:pt idx="5">
                  <c:v>2734</c:v>
                </c:pt>
                <c:pt idx="6">
                  <c:v>2788</c:v>
                </c:pt>
                <c:pt idx="7">
                  <c:v>2761</c:v>
                </c:pt>
                <c:pt idx="8">
                  <c:v>2733</c:v>
                </c:pt>
                <c:pt idx="9">
                  <c:v>2904</c:v>
                </c:pt>
                <c:pt idx="10">
                  <c:v>2901</c:v>
                </c:pt>
                <c:pt idx="11">
                  <c:v>2819</c:v>
                </c:pt>
                <c:pt idx="12">
                  <c:v>2817</c:v>
                </c:pt>
                <c:pt idx="13">
                  <c:v>2983</c:v>
                </c:pt>
                <c:pt idx="14">
                  <c:v>3017</c:v>
                </c:pt>
                <c:pt idx="15">
                  <c:v>2932</c:v>
                </c:pt>
                <c:pt idx="16">
                  <c:v>2847</c:v>
                </c:pt>
                <c:pt idx="17">
                  <c:v>2949</c:v>
                </c:pt>
                <c:pt idx="18">
                  <c:v>2931</c:v>
                </c:pt>
                <c:pt idx="19">
                  <c:v>2810</c:v>
                </c:pt>
                <c:pt idx="20">
                  <c:v>2711</c:v>
                </c:pt>
                <c:pt idx="21">
                  <c:v>2787</c:v>
                </c:pt>
                <c:pt idx="22">
                  <c:v>2732</c:v>
                </c:pt>
                <c:pt idx="23">
                  <c:v>2670</c:v>
                </c:pt>
                <c:pt idx="24">
                  <c:v>2562</c:v>
                </c:pt>
                <c:pt idx="25">
                  <c:v>2653</c:v>
                </c:pt>
                <c:pt idx="26">
                  <c:v>2646</c:v>
                </c:pt>
                <c:pt idx="27">
                  <c:v>2561</c:v>
                </c:pt>
                <c:pt idx="28">
                  <c:v>2478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71168"/>
        <c:axId val="1720975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가임암소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591027647365675E-2"/>
                  <c:y val="-9.322505668934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934793948878455E-2"/>
                  <c:y val="4.7166099773242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3.584089723526343E-2"/>
                  <c:y val="-7.9564058956916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Sheet1!$A$14:$A$42</c:f>
              <c:strCache>
                <c:ptCount val="29"/>
                <c:pt idx="0">
                  <c:v>09.03</c:v>
                </c:pt>
                <c:pt idx="1">
                  <c:v>09.06</c:v>
                </c:pt>
                <c:pt idx="2">
                  <c:v>09.09</c:v>
                </c:pt>
                <c:pt idx="3">
                  <c:v>09.12</c:v>
                </c:pt>
                <c:pt idx="4">
                  <c:v>10.03</c:v>
                </c:pt>
                <c:pt idx="5">
                  <c:v>10.06</c:v>
                </c:pt>
                <c:pt idx="6">
                  <c:v>10.09</c:v>
                </c:pt>
                <c:pt idx="7">
                  <c:v>10.12</c:v>
                </c:pt>
                <c:pt idx="8">
                  <c:v>11.03</c:v>
                </c:pt>
                <c:pt idx="9">
                  <c:v>11.06</c:v>
                </c:pt>
                <c:pt idx="10">
                  <c:v>11.09</c:v>
                </c:pt>
                <c:pt idx="11">
                  <c:v>11.12</c:v>
                </c:pt>
                <c:pt idx="12">
                  <c:v>12.03</c:v>
                </c:pt>
                <c:pt idx="13">
                  <c:v>12.06</c:v>
                </c:pt>
                <c:pt idx="14">
                  <c:v>12.09</c:v>
                </c:pt>
                <c:pt idx="15">
                  <c:v>12.12</c:v>
                </c:pt>
                <c:pt idx="16">
                  <c:v>13.03</c:v>
                </c:pt>
                <c:pt idx="17">
                  <c:v>13.06</c:v>
                </c:pt>
                <c:pt idx="18">
                  <c:v>13.09</c:v>
                </c:pt>
                <c:pt idx="19">
                  <c:v>13.12</c:v>
                </c:pt>
                <c:pt idx="20">
                  <c:v>14.03</c:v>
                </c:pt>
                <c:pt idx="21">
                  <c:v>14.06</c:v>
                </c:pt>
                <c:pt idx="22">
                  <c:v>14.09</c:v>
                </c:pt>
                <c:pt idx="23">
                  <c:v>14.12</c:v>
                </c:pt>
                <c:pt idx="24">
                  <c:v>15.03</c:v>
                </c:pt>
                <c:pt idx="25">
                  <c:v>15.06</c:v>
                </c:pt>
                <c:pt idx="26">
                  <c:v>15.09</c:v>
                </c:pt>
                <c:pt idx="27">
                  <c:v>15.12</c:v>
                </c:pt>
                <c:pt idx="28">
                  <c:v>16.03</c:v>
                </c:pt>
              </c:strCache>
            </c:strRef>
          </c:cat>
          <c:val>
            <c:numRef>
              <c:f>Sheet1!$C$14:$C$42</c:f>
              <c:numCache>
                <c:formatCode>General</c:formatCode>
                <c:ptCount val="29"/>
                <c:pt idx="0">
                  <c:v>1039</c:v>
                </c:pt>
                <c:pt idx="1">
                  <c:v>1074</c:v>
                </c:pt>
                <c:pt idx="2">
                  <c:v>1083</c:v>
                </c:pt>
                <c:pt idx="3">
                  <c:v>1077</c:v>
                </c:pt>
                <c:pt idx="4">
                  <c:v>1128</c:v>
                </c:pt>
                <c:pt idx="5">
                  <c:v>1185</c:v>
                </c:pt>
                <c:pt idx="6">
                  <c:v>1198</c:v>
                </c:pt>
                <c:pt idx="7">
                  <c:v>1194</c:v>
                </c:pt>
                <c:pt idx="8">
                  <c:v>1203</c:v>
                </c:pt>
                <c:pt idx="9">
                  <c:v>1268</c:v>
                </c:pt>
                <c:pt idx="10">
                  <c:v>1264</c:v>
                </c:pt>
                <c:pt idx="11">
                  <c:v>1243</c:v>
                </c:pt>
                <c:pt idx="12">
                  <c:v>1249</c:v>
                </c:pt>
                <c:pt idx="13">
                  <c:v>1302</c:v>
                </c:pt>
                <c:pt idx="14">
                  <c:v>1285</c:v>
                </c:pt>
                <c:pt idx="15">
                  <c:v>1227</c:v>
                </c:pt>
                <c:pt idx="16">
                  <c:v>1195</c:v>
                </c:pt>
                <c:pt idx="17">
                  <c:v>1238</c:v>
                </c:pt>
                <c:pt idx="18">
                  <c:v>1229</c:v>
                </c:pt>
                <c:pt idx="19">
                  <c:v>1162</c:v>
                </c:pt>
                <c:pt idx="20">
                  <c:v>1138</c:v>
                </c:pt>
                <c:pt idx="21">
                  <c:v>1189</c:v>
                </c:pt>
                <c:pt idx="22">
                  <c:v>1162</c:v>
                </c:pt>
                <c:pt idx="23">
                  <c:v>1120</c:v>
                </c:pt>
                <c:pt idx="24">
                  <c:v>1099</c:v>
                </c:pt>
                <c:pt idx="25">
                  <c:v>1145</c:v>
                </c:pt>
                <c:pt idx="26">
                  <c:v>1131</c:v>
                </c:pt>
                <c:pt idx="27">
                  <c:v>1094</c:v>
                </c:pt>
                <c:pt idx="28">
                  <c:v>1067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00608"/>
        <c:axId val="172099072"/>
      </c:lineChart>
      <c:catAx>
        <c:axId val="17207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09753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72097536"/>
        <c:scaling>
          <c:orientation val="minMax"/>
          <c:max val="3200"/>
          <c:min val="1200"/>
        </c:scaling>
        <c:delete val="0"/>
        <c:axPos val="l"/>
        <c:numFmt formatCode="General" sourceLinked="1"/>
        <c:majorTickMark val="out"/>
        <c:minorTickMark val="none"/>
        <c:tickLblPos val="nextTo"/>
        <c:crossAx val="172071168"/>
        <c:crosses val="autoZero"/>
        <c:crossBetween val="between"/>
      </c:valAx>
      <c:valAx>
        <c:axId val="172099072"/>
        <c:scaling>
          <c:orientation val="minMax"/>
          <c:min val="1000"/>
        </c:scaling>
        <c:delete val="0"/>
        <c:axPos val="r"/>
        <c:numFmt formatCode="General" sourceLinked="1"/>
        <c:majorTickMark val="out"/>
        <c:minorTickMark val="none"/>
        <c:tickLblPos val="nextTo"/>
        <c:crossAx val="172100608"/>
        <c:crosses val="max"/>
        <c:crossBetween val="between"/>
      </c:valAx>
      <c:catAx>
        <c:axId val="172100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0990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0.01439</cdr:x>
      <cdr:y>0.0178</cdr:y>
    </cdr:from>
    <cdr:to>
      <cdr:x>0.08213</cdr:x>
      <cdr:y>0.09496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64" y="57150"/>
          <a:ext cx="3810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altLang="ko-KR" sz="1100"/>
            <a:t>($/</a:t>
          </a:r>
          <a:r>
            <a:rPr lang="ko-KR" altLang="en-US" sz="1100"/>
            <a:t>톤</a:t>
          </a:r>
          <a:r>
            <a:rPr lang="en-US" altLang="ko-KR" sz="1100"/>
            <a:t>)</a:t>
          </a:r>
          <a:endParaRPr lang="ko-KR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0.01657</cdr:x>
      <cdr:y>0.00857</cdr:y>
    </cdr:from>
    <cdr:to>
      <cdr:x>0.07585</cdr:x>
      <cdr:y>0.06857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488" y="28574"/>
          <a:ext cx="3238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ko-KR" altLang="en-US" sz="1100"/>
            <a:t>천두</a:t>
          </a:r>
          <a:endParaRPr lang="en-US" altLang="ko-KR" sz="1100"/>
        </a:p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0.94536</cdr:x>
      <cdr:y>0.01816</cdr:y>
    </cdr:from>
    <cdr:to>
      <cdr:x>0.98331</cdr:x>
      <cdr:y>0.07757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014580" y="66675"/>
          <a:ext cx="281570" cy="218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/>
            <a:t>천호</a:t>
          </a:r>
          <a:endParaRPr lang="en-US" altLang="ko-KR" sz="1100"/>
        </a:p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0.01657</cdr:x>
      <cdr:y>0.00857</cdr:y>
    </cdr:from>
    <cdr:to>
      <cdr:x>0.07585</cdr:x>
      <cdr:y>0.06857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0488" y="28574"/>
          <a:ext cx="3238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ko-KR" altLang="en-US" sz="1100"/>
            <a:t>천두</a:t>
          </a:r>
          <a:endParaRPr lang="en-US" altLang="ko-KR" sz="1100"/>
        </a:p>
        <a:p xmlns:a="http://schemas.openxmlformats.org/drawingml/2006/main">
          <a:endParaRPr lang="ko-KR" altLang="en-US" sz="1100"/>
        </a:p>
      </cdr:txBody>
    </cdr:sp>
  </cdr:relSizeAnchor>
  <cdr:relSizeAnchor xmlns:cdr="http://schemas.openxmlformats.org/drawingml/2006/chartDrawing">
    <cdr:from>
      <cdr:x>0.08734</cdr:x>
      <cdr:y>0.02593</cdr:y>
    </cdr:from>
    <cdr:to>
      <cdr:x>0.19667</cdr:x>
      <cdr:y>0.15936</cdr:y>
    </cdr:to>
    <cdr:grpSp>
      <cdr:nvGrpSpPr>
        <cdr:cNvPr id="9" name="그룹 3"/>
        <cdr:cNvGrpSpPr/>
      </cdr:nvGrpSpPr>
      <cdr:grpSpPr>
        <a:xfrm xmlns:a="http://schemas.openxmlformats.org/drawingml/2006/main">
          <a:off x="648061" y="95215"/>
          <a:ext cx="811225" cy="489955"/>
          <a:chOff x="576058" y="72008"/>
          <a:chExt cx="811165" cy="489966"/>
        </a:xfrm>
      </cdr:grpSpPr>
      <cdr:sp macro="" textlink="">
        <cdr:nvSpPr>
          <cdr:cNvPr id="10" name="타원 8"/>
          <cdr:cNvSpPr/>
        </cdr:nvSpPr>
        <cdr:spPr>
          <a:xfrm xmlns:a="http://schemas.openxmlformats.org/drawingml/2006/main">
            <a:off x="576058" y="72008"/>
            <a:ext cx="792116" cy="459366"/>
          </a:xfrm>
          <a:prstGeom xmlns:a="http://schemas.openxmlformats.org/drawingml/2006/main" prst="ellips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2">
            <a:schemeClr val="accent2"/>
          </a:fillRef>
          <a:effectRef xmlns:a="http://schemas.openxmlformats.org/drawingml/2006/main" idx="1">
            <a:schemeClr val="accent2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ko-KR"/>
          </a:p>
        </cdr:txBody>
      </cdr:sp>
      <cdr:sp macro="" textlink="">
        <cdr:nvSpPr>
          <cdr:cNvPr id="11" name="TextBox 4"/>
          <cdr:cNvSpPr txBox="1"/>
        </cdr:nvSpPr>
        <cdr:spPr>
          <a:xfrm xmlns:a="http://schemas.openxmlformats.org/drawingml/2006/main">
            <a:off x="595107" y="86866"/>
            <a:ext cx="792116" cy="47510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kumimoji="1" lang="en-US" altLang="ko-KR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2005</a:t>
            </a:r>
            <a:r>
              <a:rPr kumimoji="1" lang="ko-KR" altLang="en-US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년 </a:t>
            </a:r>
            <a:r>
              <a:rPr kumimoji="1" lang="en-US" altLang="ko-KR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188</a:t>
            </a:r>
            <a:r>
              <a:rPr kumimoji="1" lang="ko-KR" altLang="en-US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천호</a:t>
            </a:r>
            <a:endParaRPr kumimoji="1" lang="ko-KR" altLang="en-US" sz="1000" b="1" kern="1200" dirty="0">
              <a:solidFill>
                <a:schemeClr val="tx1"/>
              </a:solidFill>
              <a:latin typeface="+mj-lt"/>
              <a:ea typeface="한양신명조,한컴돋움" charset="-127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0.07764</cdr:x>
      <cdr:y>0.62638</cdr:y>
    </cdr:from>
    <cdr:to>
      <cdr:x>0.18697</cdr:x>
      <cdr:y>0.75484</cdr:y>
    </cdr:to>
    <cdr:grpSp>
      <cdr:nvGrpSpPr>
        <cdr:cNvPr id="12" name="그룹 10"/>
        <cdr:cNvGrpSpPr/>
      </cdr:nvGrpSpPr>
      <cdr:grpSpPr>
        <a:xfrm xmlns:a="http://schemas.openxmlformats.org/drawingml/2006/main">
          <a:off x="576087" y="2300067"/>
          <a:ext cx="811226" cy="471705"/>
          <a:chOff x="576058" y="2300056"/>
          <a:chExt cx="811165" cy="471713"/>
        </a:xfrm>
      </cdr:grpSpPr>
      <cdr:sp macro="" textlink="">
        <cdr:nvSpPr>
          <cdr:cNvPr id="13" name="타원 6"/>
          <cdr:cNvSpPr/>
        </cdr:nvSpPr>
        <cdr:spPr>
          <a:xfrm xmlns:a="http://schemas.openxmlformats.org/drawingml/2006/main">
            <a:off x="576058" y="2307957"/>
            <a:ext cx="792116" cy="459403"/>
          </a:xfrm>
          <a:prstGeom xmlns:a="http://schemas.openxmlformats.org/drawingml/2006/main" prst="ellipse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2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ko-KR"/>
          </a:p>
        </cdr:txBody>
      </cdr:sp>
      <cdr:sp macro="" textlink="">
        <cdr:nvSpPr>
          <cdr:cNvPr id="14" name="TextBox 1"/>
          <cdr:cNvSpPr txBox="1"/>
        </cdr:nvSpPr>
        <cdr:spPr>
          <a:xfrm xmlns:a="http://schemas.openxmlformats.org/drawingml/2006/main">
            <a:off x="595107" y="2300056"/>
            <a:ext cx="792116" cy="47171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lIns="0" tIns="0" rIns="0" bIns="0" rtlCol="0" anchor="ctr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kumimoji="1" lang="en-US" altLang="ko-KR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2005</a:t>
            </a:r>
            <a:r>
              <a:rPr kumimoji="1" lang="ko-KR" altLang="en-US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년 </a:t>
            </a:r>
            <a:r>
              <a:rPr kumimoji="1" lang="en-US" altLang="ko-KR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1,633</a:t>
            </a:r>
            <a:r>
              <a:rPr kumimoji="1" lang="ko-KR" altLang="en-US" sz="1000" b="1" kern="1200" dirty="0" smtClean="0">
                <a:solidFill>
                  <a:schemeClr val="tx1"/>
                </a:solidFill>
                <a:latin typeface="+mj-lt"/>
                <a:ea typeface="한양신명조,한컴돋움" charset="-127"/>
                <a:cs typeface="+mn-cs"/>
              </a:rPr>
              <a:t>천두</a:t>
            </a:r>
            <a:endParaRPr kumimoji="1" lang="ko-KR" altLang="en-US" sz="1000" b="1" kern="1200" dirty="0">
              <a:solidFill>
                <a:schemeClr val="tx1"/>
              </a:solidFill>
              <a:latin typeface="+mj-lt"/>
              <a:ea typeface="한양신명조,한컴돋움" charset="-127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0.80582</cdr:x>
      <cdr:y>0.11766</cdr:y>
    </cdr:from>
    <cdr:to>
      <cdr:x>0.92229</cdr:x>
      <cdr:y>0.25707</cdr:y>
    </cdr:to>
    <cdr:sp macro="" textlink="">
      <cdr:nvSpPr>
        <cdr:cNvPr id="15" name="타원 7"/>
        <cdr:cNvSpPr/>
      </cdr:nvSpPr>
      <cdr:spPr>
        <a:xfrm xmlns:a="http://schemas.openxmlformats.org/drawingml/2006/main">
          <a:off x="5979143" y="432048"/>
          <a:ext cx="864205" cy="511913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0.23291</cdr:x>
      <cdr:y>0.39243</cdr:y>
    </cdr:from>
    <cdr:to>
      <cdr:x>0.33304</cdr:x>
      <cdr:y>0.52732</cdr:y>
    </cdr:to>
    <cdr:grpSp>
      <cdr:nvGrpSpPr>
        <cdr:cNvPr id="16" name="그룹 15"/>
        <cdr:cNvGrpSpPr/>
      </cdr:nvGrpSpPr>
      <cdr:grpSpPr>
        <a:xfrm xmlns:a="http://schemas.openxmlformats.org/drawingml/2006/main">
          <a:off x="1728186" y="1441003"/>
          <a:ext cx="742962" cy="495316"/>
          <a:chOff x="0" y="0"/>
          <a:chExt cx="742950" cy="495300"/>
        </a:xfrm>
      </cdr:grpSpPr>
      <cdr:sp macro="" textlink="">
        <cdr:nvSpPr>
          <cdr:cNvPr id="17" name="직사각형 16"/>
          <cdr:cNvSpPr/>
        </cdr:nvSpPr>
        <cdr:spPr>
          <a:xfrm xmlns:a="http://schemas.openxmlformats.org/drawingml/2006/main">
            <a:off x="0" y="247650"/>
            <a:ext cx="742950" cy="247650"/>
          </a:xfrm>
          <a:prstGeom xmlns:a="http://schemas.openxmlformats.org/drawingml/2006/main" prst="rect">
            <a:avLst/>
          </a:prstGeom>
          <a:ln xmlns:a="http://schemas.openxmlformats.org/drawingml/2006/main" w="12700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lIns="0" tIns="0" rIns="0" bIns="0" rtlCol="0" anchor="ctr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ko-KR" altLang="en-US" sz="1100" dirty="0"/>
              <a:t>사육두수</a:t>
            </a:r>
          </a:p>
        </cdr:txBody>
      </cdr:sp>
      <cdr:cxnSp macro="">
        <cdr:nvCxnSpPr>
          <cdr:cNvPr id="18" name="직선 연결선 17"/>
          <cdr:cNvCxnSpPr>
            <a:stCxn xmlns:a="http://schemas.openxmlformats.org/drawingml/2006/main" id="17" idx="0"/>
          </cdr:cNvCxnSpPr>
        </cdr:nvCxnSpPr>
        <cdr:spPr>
          <a:xfrm xmlns:a="http://schemas.openxmlformats.org/drawingml/2006/main" flipH="1" flipV="1">
            <a:off x="190500" y="0"/>
            <a:ext cx="180975" cy="247650"/>
          </a:xfrm>
          <a:prstGeom xmlns:a="http://schemas.openxmlformats.org/drawingml/2006/main" prst="line">
            <a:avLst/>
          </a:prstGeom>
          <a:ln xmlns:a="http://schemas.openxmlformats.org/drawingml/2006/main" w="19050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0.45408</cdr:x>
      <cdr:y>0.62198</cdr:y>
    </cdr:from>
    <cdr:to>
      <cdr:x>0.58499</cdr:x>
      <cdr:y>0.69403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9350" y="2165350"/>
          <a:ext cx="1063626" cy="2508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rPr>
            <a:t>IMF </a:t>
          </a:r>
          <a:r>
            <a:rPr lang="ko-KR" altLang="en-US" sz="1400" b="0">
              <a:solidFill>
                <a:srgbClr val="FF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rPr>
            <a:t>외환위기</a:t>
          </a:r>
          <a:endParaRPr lang="ko-KR" altLang="ko-KR" sz="1400" b="0">
            <a:solidFill>
              <a:srgbClr val="FF0000"/>
            </a:solidFill>
            <a:effectLst/>
            <a:latin typeface="HY헤드라인M" panose="02030600000101010101" pitchFamily="18" charset="-127"/>
            <a:ea typeface="HY헤드라인M" panose="02030600000101010101" pitchFamily="18" charset="-127"/>
          </a:endParaRPr>
        </a:p>
      </cdr:txBody>
    </cdr:sp>
  </cdr:relSizeAnchor>
  <cdr:relSizeAnchor xmlns:cdr="http://schemas.openxmlformats.org/drawingml/2006/chartDrawing">
    <cdr:from>
      <cdr:x>0.00625</cdr:x>
      <cdr:y>0.00365</cdr:y>
    </cdr:from>
    <cdr:to>
      <cdr:x>0.13729</cdr:x>
      <cdr:y>0.0912</cdr:y>
    </cdr:to>
    <cdr:sp macro="" textlink="">
      <cdr:nvSpPr>
        <cdr:cNvPr id="3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12700"/>
          <a:ext cx="1064696" cy="3048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ko-KR" altLang="en-US" sz="1200" b="0" i="0" u="none" strike="noStrike" baseline="0">
              <a:solidFill>
                <a:sysClr val="windowText" lastClr="000000"/>
              </a:solidFill>
              <a:latin typeface="맑은 고딕"/>
              <a:ea typeface="맑은 고딕"/>
            </a:rPr>
            <a:t>산지가격</a:t>
          </a:r>
          <a:r>
            <a:rPr lang="en-US" altLang="ko-KR" sz="1200" b="0" i="0" u="none" strike="noStrike" baseline="0">
              <a:solidFill>
                <a:sysClr val="windowText" lastClr="000000"/>
              </a:solidFill>
              <a:latin typeface="맑은 고딕"/>
              <a:ea typeface="맑은 고딕"/>
            </a:rPr>
            <a:t>(</a:t>
          </a:r>
          <a:r>
            <a:rPr lang="ko-KR" altLang="en-US" sz="1200" b="0" i="0" u="none" strike="noStrike" baseline="0">
              <a:solidFill>
                <a:sysClr val="windowText" lastClr="000000"/>
              </a:solidFill>
              <a:latin typeface="맑은 고딕"/>
              <a:ea typeface="맑은 고딕"/>
            </a:rPr>
            <a:t>천원</a:t>
          </a:r>
          <a:r>
            <a:rPr lang="en-US" altLang="ko-KR" sz="1200" b="0" i="0" u="none" strike="noStrike" baseline="0">
              <a:solidFill>
                <a:sysClr val="windowText" lastClr="000000"/>
              </a:solidFill>
              <a:latin typeface="맑은 고딕"/>
              <a:ea typeface="맑은 고딕"/>
            </a:rPr>
            <a:t>)</a:t>
          </a:r>
          <a:endParaRPr lang="ko-KR" altLang="en-US" sz="1200" b="0" i="0" u="none" strike="noStrike" baseline="0">
            <a:solidFill>
              <a:sysClr val="windowText" lastClr="000000"/>
            </a:solidFill>
            <a:latin typeface="맑은 고딕"/>
            <a:ea typeface="맑은 고딕"/>
          </a:endParaRPr>
        </a:p>
      </cdr:txBody>
    </cdr:sp>
  </cdr:relSizeAnchor>
  <cdr:relSizeAnchor xmlns:cdr="http://schemas.openxmlformats.org/drawingml/2006/chartDrawing">
    <cdr:from>
      <cdr:x>0.86753</cdr:x>
      <cdr:y>0</cdr:y>
    </cdr:from>
    <cdr:to>
      <cdr:x>0.99297</cdr:x>
      <cdr:y>0.07904</cdr:y>
    </cdr:to>
    <cdr:sp macro="" textlink="">
      <cdr:nvSpPr>
        <cdr:cNvPr id="4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48501" y="0"/>
          <a:ext cx="1019175" cy="328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ko-KR" altLang="en-US" sz="1200" b="0" i="0" u="none" strike="noStrike" baseline="0">
              <a:solidFill>
                <a:sysClr val="windowText" lastClr="000000"/>
              </a:solidFill>
              <a:latin typeface="+mn-ea"/>
              <a:ea typeface="+mn-ea"/>
            </a:rPr>
            <a:t>사육두수</a:t>
          </a:r>
          <a:r>
            <a:rPr lang="en-US" altLang="ko-KR" sz="1200" b="0" i="0" u="none" strike="noStrike" baseline="0">
              <a:solidFill>
                <a:sysClr val="windowText" lastClr="000000"/>
              </a:solidFill>
              <a:latin typeface="+mn-ea"/>
              <a:ea typeface="+mn-ea"/>
            </a:rPr>
            <a:t>(</a:t>
          </a:r>
          <a:r>
            <a:rPr lang="ko-KR" altLang="en-US" sz="1200" b="0" i="0" u="none" strike="noStrike" baseline="0">
              <a:solidFill>
                <a:sysClr val="windowText" lastClr="000000"/>
              </a:solidFill>
              <a:latin typeface="+mn-ea"/>
              <a:ea typeface="+mn-ea"/>
            </a:rPr>
            <a:t>천원</a:t>
          </a:r>
          <a:r>
            <a:rPr lang="en-US" altLang="ko-KR" sz="1200" b="0" i="0" u="none" strike="noStrike" baseline="0">
              <a:solidFill>
                <a:sysClr val="windowText" lastClr="000000"/>
              </a:solidFill>
              <a:latin typeface="+mn-ea"/>
              <a:ea typeface="+mn-ea"/>
            </a:rPr>
            <a:t>)</a:t>
          </a:r>
          <a:endParaRPr lang="ko-KR" altLang="en-US" sz="1200" b="0" i="0" u="none" strike="noStrike" baseline="0">
            <a:solidFill>
              <a:sysClr val="windowText" lastClr="000000"/>
            </a:solidFill>
            <a:latin typeface="+mn-ea"/>
            <a:ea typeface="+mn-ea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0.94846</cdr:x>
      <cdr:y>0.02041</cdr:y>
    </cdr:from>
    <cdr:to>
      <cdr:x>0.9882</cdr:x>
      <cdr:y>0.07981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272808" y="72008"/>
          <a:ext cx="304726" cy="209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 dirty="0"/>
            <a:t>천두</a:t>
          </a:r>
        </a:p>
      </cdr:txBody>
    </cdr:sp>
  </cdr:relSizeAnchor>
  <cdr:relSizeAnchor xmlns:cdr="http://schemas.openxmlformats.org/drawingml/2006/chartDrawing">
    <cdr:from>
      <cdr:x>0.00939</cdr:x>
      <cdr:y>0.02041</cdr:y>
    </cdr:from>
    <cdr:to>
      <cdr:x>0.04913</cdr:x>
      <cdr:y>0.07981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72008"/>
          <a:ext cx="304726" cy="2095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 dirty="0"/>
            <a:t>천두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0.90123</cdr:x>
      <cdr:y>0.01782</cdr:y>
    </cdr:from>
    <cdr:to>
      <cdr:x>0.99506</cdr:x>
      <cdr:y>0.07869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953250" y="76201"/>
          <a:ext cx="723900" cy="2603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100" b="1"/>
            <a:t>한국</a:t>
          </a:r>
          <a:r>
            <a:rPr lang="en-US" altLang="ko-KR" sz="1100" b="1"/>
            <a:t>/</a:t>
          </a:r>
          <a:r>
            <a:rPr lang="ko-KR" altLang="en-US" sz="1100" b="1"/>
            <a:t>일본</a:t>
          </a:r>
        </a:p>
      </cdr:txBody>
    </cdr:sp>
  </cdr:relSizeAnchor>
  <cdr:relSizeAnchor xmlns:cdr="http://schemas.openxmlformats.org/drawingml/2006/chartDrawing">
    <cdr:from>
      <cdr:x>0.43128</cdr:x>
      <cdr:y>0.43059</cdr:y>
    </cdr:from>
    <cdr:to>
      <cdr:x>0.59918</cdr:x>
      <cdr:y>0.51299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327400" y="1841500"/>
          <a:ext cx="1295400" cy="3524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72000" tIns="72000" rIns="72000" bIns="7200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400" b="1">
              <a:solidFill>
                <a:schemeClr val="accent3">
                  <a:lumMod val="75000"/>
                </a:schemeClr>
              </a:solidFill>
            </a:rPr>
            <a:t>한국 사육두수</a:t>
          </a:r>
        </a:p>
      </cdr:txBody>
    </cdr:sp>
  </cdr:relSizeAnchor>
  <cdr:relSizeAnchor xmlns:cdr="http://schemas.openxmlformats.org/drawingml/2006/chartDrawing">
    <cdr:from>
      <cdr:x>0.45103</cdr:x>
      <cdr:y>0.63549</cdr:y>
    </cdr:from>
    <cdr:to>
      <cdr:x>0.57531</cdr:x>
      <cdr:y>0.71789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479800" y="2717800"/>
          <a:ext cx="958850" cy="3524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72000" tIns="72000" rIns="72000" bIns="7200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400" b="1">
              <a:solidFill>
                <a:schemeClr val="accent2"/>
              </a:solidFill>
            </a:rPr>
            <a:t>한국</a:t>
          </a:r>
          <a:r>
            <a:rPr lang="en-US" altLang="ko-KR" sz="1400" b="1">
              <a:solidFill>
                <a:schemeClr val="accent2"/>
              </a:solidFill>
            </a:rPr>
            <a:t>/</a:t>
          </a:r>
          <a:r>
            <a:rPr lang="ko-KR" altLang="en-US" sz="1400" b="1">
              <a:solidFill>
                <a:schemeClr val="accent2"/>
              </a:solidFill>
            </a:rPr>
            <a:t>일본</a:t>
          </a:r>
        </a:p>
      </cdr:txBody>
    </cdr:sp>
  </cdr:relSizeAnchor>
  <cdr:relSizeAnchor xmlns:cdr="http://schemas.openxmlformats.org/drawingml/2006/chartDrawing">
    <cdr:from>
      <cdr:x>0.44643</cdr:x>
      <cdr:y>0.12</cdr:y>
    </cdr:from>
    <cdr:to>
      <cdr:x>0.60705</cdr:x>
      <cdr:y>0.21788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432048"/>
          <a:ext cx="1295400" cy="3524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72000" tIns="72000" rIns="72000" bIns="7200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o-KR" altLang="en-US" sz="1400" b="1">
              <a:solidFill>
                <a:schemeClr val="accent1"/>
              </a:solidFill>
            </a:rPr>
            <a:t>일본 사육두수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26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6" y="9444038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F7E20D7D-37F5-4A50-85B1-2C81F3CB11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363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488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226"/>
            <a:ext cx="5443856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1</a:t>
            </a:r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620C112A-2F27-44BC-B045-7E663F6B93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05652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90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218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218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7500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595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1</a:t>
            </a: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42630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071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305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1399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6719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6719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7307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59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59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59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59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7251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444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1104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6234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215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480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9914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0759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5705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0221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0221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/>
              <a:t>1</a:t>
            </a: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1444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0C112A-2F27-44BC-B045-7E663F6B9338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962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>
            <a:grpSpLocks/>
          </p:cNvGrpSpPr>
          <p:nvPr userDrawn="1"/>
        </p:nvGrpSpPr>
        <p:grpSpPr bwMode="auto">
          <a:xfrm>
            <a:off x="5613400" y="0"/>
            <a:ext cx="3567112" cy="6884988"/>
            <a:chOff x="5580063" y="0"/>
            <a:chExt cx="3567112" cy="6884988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5" b="9467"/>
            <a:stretch>
              <a:fillRect/>
            </a:stretch>
          </p:blipFill>
          <p:spPr bwMode="auto">
            <a:xfrm>
              <a:off x="5580064" y="2132856"/>
              <a:ext cx="3564081" cy="248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4" y="4607425"/>
              <a:ext cx="3567111" cy="227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0"/>
              <a:ext cx="3562273" cy="229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228600" y="6400800"/>
            <a:ext cx="8610600" cy="762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339966">
                  <a:gamma/>
                  <a:tint val="1882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42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57B81-DEF6-4B36-B4B9-8CDF1EAC74CB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8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D11D4-AC33-484B-B25B-24FEB1ED1079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36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17B9-64E1-4B3E-80E9-3AE455FAC4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24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15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15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15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15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150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414F-345F-4CE9-AA24-58FB3AAC13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7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5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67438-2052-46DF-A1A7-88CC3253F977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01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60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33B-C044-4AB2-A3AA-810AA40F9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88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33B-C044-4AB2-A3AA-810AA40F9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936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33B-C044-4AB2-A3AA-810AA40F9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607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33B-C044-4AB2-A3AA-810AA40F9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3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98450" y="774700"/>
            <a:ext cx="8567738" cy="433388"/>
          </a:xfrm>
          <a:prstGeom prst="roundRect">
            <a:avLst>
              <a:gd name="adj" fmla="val 3034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ltGray">
          <a:xfrm>
            <a:off x="298450" y="1279525"/>
            <a:ext cx="8567738" cy="5400675"/>
          </a:xfrm>
          <a:prstGeom prst="roundRect">
            <a:avLst>
              <a:gd name="adj" fmla="val 4021"/>
            </a:avLst>
          </a:prstGeom>
          <a:gradFill flip="none" rotWithShape="1">
            <a:gsLst>
              <a:gs pos="38000">
                <a:srgbClr val="FFFFFF"/>
              </a:gs>
              <a:gs pos="100000">
                <a:srgbClr val="D3D3D3"/>
              </a:gs>
            </a:gsLst>
            <a:lin ang="2700000" scaled="1"/>
            <a:tileRect/>
          </a:gradFill>
          <a:ln w="19050">
            <a:solidFill>
              <a:srgbClr val="969696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947"/>
          <p:cNvSpPr>
            <a:spLocks noChangeArrowheads="1"/>
          </p:cNvSpPr>
          <p:nvPr/>
        </p:nvSpPr>
        <p:spPr bwMode="gray">
          <a:xfrm>
            <a:off x="1947863" y="801688"/>
            <a:ext cx="5424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80000"/>
              <a:defRPr/>
            </a:pPr>
            <a:endParaRPr lang="en-US" sz="1600" b="1" kern="10" spc="-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>
            <a:lvl1pPr algn="l">
              <a:defRPr sz="28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4"/>
          </p:nvPr>
        </p:nvSpPr>
        <p:spPr>
          <a:xfrm>
            <a:off x="395288" y="1340768"/>
            <a:ext cx="8353425" cy="5256584"/>
          </a:xfrm>
        </p:spPr>
        <p:txBody>
          <a:bodyPr/>
          <a:lstStyle>
            <a:lvl1pPr>
              <a:defRPr sz="2200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/>
          <a:lstStyle>
            <a:lvl1pPr marL="342900" indent="-342900">
              <a:buFont typeface="휴먼모음T" panose="02030504000101010101" pitchFamily="18" charset="-127"/>
              <a:buChar char="▣"/>
              <a:defRPr sz="240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>
              <a:defRPr sz="2000"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>
              <a:defRPr sz="1800"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>
              <a:defRPr sz="1600"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슬라이드 번호 개체 틀 16"/>
          <p:cNvSpPr>
            <a:spLocks noGrp="1"/>
          </p:cNvSpPr>
          <p:nvPr>
            <p:ph type="sldNum" sz="quarter" idx="16"/>
          </p:nvPr>
        </p:nvSpPr>
        <p:spPr>
          <a:xfrm>
            <a:off x="6902450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533B-C044-4AB2-A3AA-810AA40F92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5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42D44-7E36-46A2-BFA7-E8489D3A9B1F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52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A4F43-8632-434C-8D7B-7B12BC97343F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98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26329-991D-42CD-A16F-60E61A105653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71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56FAA-3048-4C29-9046-264489567BDA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7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02E0D-E330-435B-83DE-CBAEA06299B8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9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F3F8F-3A37-4296-AA19-4B4D32A54C64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13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156E3-CCA3-4E32-8EDD-BE01E5FCB471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3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DB75AF-1D91-465F-889B-E8945CF58C5A}" type="datetimeFigureOut">
              <a:rPr lang="ko-KR" altLang="en-US" smtClean="0"/>
              <a:pPr>
                <a:defRPr/>
              </a:pPr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9C16-87F2-47F9-8451-21FEEBCF7D4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1038"/>
          <p:cNvSpPr>
            <a:spLocks noChangeArrowheads="1"/>
          </p:cNvSpPr>
          <p:nvPr userDrawn="1"/>
        </p:nvSpPr>
        <p:spPr bwMode="auto">
          <a:xfrm>
            <a:off x="228600" y="6400800"/>
            <a:ext cx="8610600" cy="762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339966">
                  <a:gamma/>
                  <a:tint val="1882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29299" r="11932" b="30576"/>
          <a:stretch/>
        </p:blipFill>
        <p:spPr>
          <a:xfrm>
            <a:off x="7524328" y="6463911"/>
            <a:ext cx="1619672" cy="3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  <p:sldLayoutId id="2147484589" r:id="rId13"/>
    <p:sldLayoutId id="2147484590" r:id="rId14"/>
    <p:sldLayoutId id="2147484591" r:id="rId15"/>
    <p:sldLayoutId id="2147484598" r:id="rId16"/>
    <p:sldLayoutId id="2147484601" r:id="rId17"/>
    <p:sldLayoutId id="2147484602" r:id="rId18"/>
    <p:sldLayoutId id="2147484612" r:id="rId19"/>
    <p:sldLayoutId id="2147484613" r:id="rId20"/>
    <p:sldLayoutId id="2147484616" r:id="rId21"/>
    <p:sldLayoutId id="2147484617" r:id="rId22"/>
    <p:sldLayoutId id="2147484618" r:id="rId23"/>
    <p:sldLayoutId id="2147484619" r:id="rId24"/>
    <p:sldLayoutId id="2147484620" r:id="rId2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1692275" y="4946650"/>
            <a:ext cx="30718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ko-KR" altLang="en-US" sz="2400" dirty="0">
                <a:latin typeface="휴먼모음T" pitchFamily="18" charset="-127"/>
                <a:ea typeface="휴먼모음T" pitchFamily="18" charset="-127"/>
                <a:cs typeface="+mj-cs"/>
              </a:rPr>
              <a:t>국립축산과학원</a:t>
            </a:r>
            <a:endParaRPr kumimoji="0" lang="en-US" altLang="ko-KR" sz="2400" dirty="0"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algn="ctr" eaLnBrk="0" hangingPunct="0">
              <a:defRPr/>
            </a:pPr>
            <a:r>
              <a:rPr kumimoji="0" lang="ko-KR" altLang="en-US" sz="2000" dirty="0">
                <a:latin typeface="휴먼모음T" pitchFamily="18" charset="-127"/>
                <a:ea typeface="휴먼모음T" pitchFamily="18" charset="-127"/>
                <a:cs typeface="+mj-cs"/>
              </a:rPr>
              <a:t>기술지원과 천동원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695450" y="4225925"/>
            <a:ext cx="30718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2400" b="1" smtClean="0">
                <a:latin typeface="휴먼모음T" pitchFamily="18" charset="-127"/>
                <a:ea typeface="휴먼모음T" pitchFamily="18" charset="-127"/>
                <a:cs typeface="+mj-cs"/>
              </a:rPr>
              <a:t>2017 </a:t>
            </a:r>
            <a:endParaRPr kumimoji="0" lang="ko-KR" altLang="en-US" sz="2400" b="1" dirty="0"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253382" y="1988840"/>
            <a:ext cx="41107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   </a:t>
            </a:r>
            <a:r>
              <a:rPr kumimoji="0" lang="ko-KR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한우 경영 교육 </a:t>
            </a:r>
            <a:endParaRPr kumimoji="0" lang="ko-KR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685800" y="2362200"/>
            <a:ext cx="7772400" cy="3657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smtClean="0"/>
              <a:t>고정자본재 부문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수선비</a:t>
            </a:r>
            <a:r>
              <a:rPr kumimoji="0" lang="en-US" altLang="ko-KR" sz="2400" b="1" smtClean="0"/>
              <a:t>)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1200" b="1" smtClean="0"/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en-US" altLang="ko-KR" sz="2000" b="1" smtClean="0"/>
              <a:t>    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신조가 * 해당작목 부담비율 * 수선비계수 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6%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en-US" altLang="ko-KR" sz="1000" b="1" smtClean="0"/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en-US" altLang="ko-KR" sz="1800" b="1" smtClean="0"/>
              <a:t>1</a:t>
            </a:r>
            <a:r>
              <a:rPr kumimoji="0" lang="ko-KR" altLang="en-US" sz="1800" b="1" smtClean="0"/>
              <a:t>회 수선비가 신조가의 </a:t>
            </a:r>
            <a:r>
              <a:rPr kumimoji="0" lang="en-US" altLang="ko-KR" sz="1800" b="1" smtClean="0"/>
              <a:t>10% </a:t>
            </a:r>
            <a:r>
              <a:rPr kumimoji="0" lang="ko-KR" altLang="en-US" sz="1800" b="1" smtClean="0"/>
              <a:t>이상인 경우는 내용년수를 연장시킬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1800" b="1" smtClean="0"/>
              <a:t>    목적으로 간주하여 고정자본 용역비에 반영시킴</a:t>
            </a:r>
            <a:r>
              <a:rPr kumimoji="0" lang="en-US" altLang="ko-KR" sz="1800" b="1" smtClean="0"/>
              <a:t>.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en-US" altLang="ko-KR" sz="1800" b="1" smtClean="0"/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ko-KR" altLang="en-US" sz="2000" b="1" smtClean="0"/>
              <a:t>고정자본재 이용에 따른 기타비용 산출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유류비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전기료는 면세유 가격 및 농업용 전기세 적용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투하노동시간에 따른 노력비 산출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임차한 경우 임차료 적용</a:t>
            </a:r>
            <a:endParaRPr kumimoji="0" lang="ko-KR" altLang="en-US" sz="1800" b="1" dirty="0" smtClean="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685800" y="1447800"/>
            <a:ext cx="2438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관련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762000" y="2438400"/>
            <a:ext cx="7696200" cy="2971800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200" b="1" smtClean="0"/>
              <a:t>착유우 감가상각비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(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취득가액 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–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잔존가액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/ 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내용년수</a:t>
            </a:r>
            <a:endParaRPr kumimoji="0" lang="en-US" altLang="ko-KR" sz="2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</a:t>
            </a:r>
            <a:r>
              <a:rPr kumimoji="0" lang="en-US" altLang="ko-KR" sz="1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0" lang="ko-KR" altLang="en-US" sz="1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노폐우</a:t>
            </a:r>
            <a:r>
              <a:rPr kumimoji="0" lang="en-US" altLang="ko-KR" sz="1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2200" b="1" smtClean="0"/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200" b="1" smtClean="0"/>
              <a:t>번식돈 감가상각비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(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번식돈 평가액 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–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잔존가액</a:t>
            </a:r>
            <a:r>
              <a:rPr kumimoji="0" lang="en-US" altLang="ko-KR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/ </a:t>
            </a:r>
            <a:r>
              <a:rPr kumimoji="0" lang="ko-KR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내용년수</a:t>
            </a:r>
            <a:endParaRPr kumimoji="0" lang="en-US" altLang="ko-KR" sz="2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2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200" b="1" smtClean="0"/>
              <a:t>번식우는 감가상각을 하지 않음</a:t>
            </a:r>
            <a:r>
              <a:rPr kumimoji="0" lang="en-US" altLang="ko-KR" sz="2200" b="1" smtClean="0"/>
              <a:t>.</a:t>
            </a:r>
            <a:endParaRPr kumimoji="0" lang="en-US" altLang="ko-KR" sz="2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2200" b="1" dirty="0" smtClean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429000" y="16764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- </a:t>
            </a:r>
            <a:r>
              <a:rPr lang="ko-K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축산물 생산비 조사보고 기준 </a:t>
            </a:r>
            <a:r>
              <a:rPr lang="en-US" altLang="ko-KR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-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85800" y="1447800"/>
            <a:ext cx="2438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관련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8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0"/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609600" y="2133600"/>
            <a:ext cx="77724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smtClean="0"/>
              <a:t>유동자본재 부문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자본용역비</a:t>
            </a:r>
            <a:r>
              <a:rPr kumimoji="0" lang="en-US" altLang="ko-KR" sz="2400" b="1" smtClean="0"/>
              <a:t>)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en-US" altLang="ko-KR" sz="2400" b="1" smtClean="0"/>
              <a:t>    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유동자본합계 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2 * 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연이자율 * 재포기간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월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/12)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en-US" altLang="ko-KR" sz="2000" b="1" smtClean="0"/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smtClean="0"/>
              <a:t>유동자본재 부문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기타비용</a:t>
            </a:r>
            <a:r>
              <a:rPr kumimoji="0" lang="en-US" altLang="ko-KR" sz="2400" b="1" smtClean="0"/>
              <a:t>)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종축비</a:t>
            </a:r>
            <a:endParaRPr kumimoji="0" lang="en-US" altLang="ko-KR" sz="1800" b="1" smtClean="0"/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비료비 </a:t>
            </a:r>
            <a:r>
              <a:rPr kumimoji="0" lang="en-US" altLang="ko-KR" sz="1800" b="1" smtClean="0"/>
              <a:t>:  </a:t>
            </a:r>
            <a:r>
              <a:rPr kumimoji="0" lang="ko-KR" altLang="en-US" sz="1800" b="1" smtClean="0"/>
              <a:t>대상작물에 투하한 무기질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유기질 비료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농약비 </a:t>
            </a:r>
            <a:r>
              <a:rPr kumimoji="0" lang="en-US" altLang="ko-KR" sz="1800" b="1" smtClean="0"/>
              <a:t>: </a:t>
            </a:r>
            <a:r>
              <a:rPr kumimoji="0" lang="ko-KR" altLang="en-US" sz="1800" b="1" smtClean="0"/>
              <a:t>살충제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살균제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제초제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전착제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생장촉진제 등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광열동력비 </a:t>
            </a:r>
            <a:r>
              <a:rPr kumimoji="0" lang="en-US" altLang="ko-KR" sz="1800" b="1" smtClean="0"/>
              <a:t>: </a:t>
            </a:r>
            <a:r>
              <a:rPr kumimoji="0" lang="ko-KR" altLang="en-US" sz="1800" b="1" smtClean="0"/>
              <a:t>유류</a:t>
            </a:r>
            <a:r>
              <a:rPr kumimoji="0" lang="en-US" altLang="ko-KR" sz="1800" b="1" smtClean="0"/>
              <a:t>(</a:t>
            </a:r>
            <a:r>
              <a:rPr kumimoji="0" lang="ko-KR" altLang="en-US" sz="1800" b="1" smtClean="0"/>
              <a:t>경유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등유 등</a:t>
            </a:r>
            <a:r>
              <a:rPr kumimoji="0" lang="en-US" altLang="ko-KR" sz="1800" b="1" smtClean="0"/>
              <a:t>), </a:t>
            </a:r>
            <a:r>
              <a:rPr kumimoji="0" lang="ko-KR" altLang="en-US" sz="1800" b="1" smtClean="0"/>
              <a:t>전기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가스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석탄 등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수리비 </a:t>
            </a:r>
            <a:r>
              <a:rPr kumimoji="0" lang="en-US" altLang="ko-KR" sz="1800" b="1" smtClean="0"/>
              <a:t>:  </a:t>
            </a:r>
            <a:r>
              <a:rPr kumimoji="0" lang="ko-KR" altLang="en-US" sz="1800" b="1" smtClean="0"/>
              <a:t>물 사용비용 또는 수리구축물 유지비용 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제재료비 </a:t>
            </a:r>
            <a:r>
              <a:rPr kumimoji="0" lang="en-US" altLang="ko-KR" sz="1800" b="1" smtClean="0"/>
              <a:t>: </a:t>
            </a:r>
            <a:r>
              <a:rPr kumimoji="0" lang="ko-KR" altLang="en-US" sz="1800" b="1" smtClean="0"/>
              <a:t>묘상재료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피복 및 보온 재료</a:t>
            </a:r>
            <a:r>
              <a:rPr kumimoji="0" lang="en-US" altLang="ko-KR" sz="1800" b="1" smtClean="0"/>
              <a:t>, </a:t>
            </a:r>
            <a:r>
              <a:rPr kumimoji="0" lang="ko-KR" altLang="en-US" sz="1800" b="1" smtClean="0"/>
              <a:t>포장재 등 소모성 재료비 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소농구비 </a:t>
            </a:r>
            <a:r>
              <a:rPr kumimoji="0" lang="en-US" altLang="ko-KR" sz="1800" b="1" smtClean="0"/>
              <a:t>:  </a:t>
            </a:r>
            <a:r>
              <a:rPr kumimoji="0" lang="ko-KR" altLang="en-US" sz="1800" b="1" smtClean="0"/>
              <a:t>감가상각을 하지 않아도 될 소농구 구입비</a:t>
            </a:r>
            <a:endParaRPr kumimoji="0" lang="ko-KR" altLang="en-US" sz="1800" b="1" dirty="0" smtClean="0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09600" y="1371600"/>
            <a:ext cx="288228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관련</a:t>
            </a:r>
            <a:endParaRPr lang="en-US" altLang="ko-KR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56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>
          <a:xfrm>
            <a:off x="284400" y="-27384"/>
            <a:ext cx="6807600" cy="766800"/>
          </a:xfrm>
        </p:spPr>
        <p:txBody>
          <a:bodyPr/>
          <a:lstStyle/>
          <a:p>
            <a:r>
              <a:rPr lang="ko-KR" altLang="en-US" dirty="0" smtClean="0"/>
              <a:t>생산비  </a:t>
            </a:r>
          </a:p>
        </p:txBody>
      </p:sp>
      <p:sp>
        <p:nvSpPr>
          <p:cNvPr id="23555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현재 한우 </a:t>
            </a:r>
            <a:r>
              <a:rPr lang="ko-KR" altLang="en-US" dirty="0" err="1"/>
              <a:t>번식우</a:t>
            </a:r>
            <a:r>
              <a:rPr lang="ko-KR" altLang="en-US" dirty="0"/>
              <a:t> 경영비 중 </a:t>
            </a:r>
            <a:r>
              <a:rPr lang="ko-KR" altLang="en-US" dirty="0" err="1"/>
              <a:t>사료비의</a:t>
            </a:r>
            <a:r>
              <a:rPr lang="ko-KR" altLang="en-US" dirty="0"/>
              <a:t> 비중은 </a:t>
            </a:r>
            <a:r>
              <a:rPr lang="en-US" altLang="ko-KR" dirty="0" smtClean="0"/>
              <a:t>70% </a:t>
            </a:r>
            <a:r>
              <a:rPr lang="ko-KR" altLang="en-US" dirty="0" smtClean="0"/>
              <a:t>수준내외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ko-KR" altLang="en-US" dirty="0" smtClean="0"/>
              <a:t>한우 </a:t>
            </a:r>
            <a:r>
              <a:rPr lang="ko-KR" altLang="en-US" dirty="0" err="1" smtClean="0"/>
              <a:t>번식우</a:t>
            </a:r>
            <a:r>
              <a:rPr lang="ko-KR" altLang="en-US" dirty="0" smtClean="0"/>
              <a:t> 경영비 </a:t>
            </a:r>
            <a:r>
              <a:rPr lang="ko-KR" altLang="en-US" dirty="0"/>
              <a:t>중 </a:t>
            </a:r>
            <a:r>
              <a:rPr lang="ko-KR" altLang="en-US" dirty="0" err="1"/>
              <a:t>사료비</a:t>
            </a:r>
            <a:r>
              <a:rPr lang="ko-KR" altLang="en-US" dirty="0"/>
              <a:t> </a:t>
            </a:r>
            <a:r>
              <a:rPr lang="ko-KR" altLang="en-US" dirty="0" smtClean="0"/>
              <a:t>비중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pc="-220" dirty="0" smtClean="0">
                <a:solidFill>
                  <a:schemeClr val="tx1"/>
                </a:solidFill>
              </a:rPr>
              <a:t>(</a:t>
            </a:r>
            <a:r>
              <a:rPr lang="ko-KR" altLang="en-US" spc="-220" dirty="0" err="1" smtClean="0">
                <a:solidFill>
                  <a:schemeClr val="tx1"/>
                </a:solidFill>
              </a:rPr>
              <a:t>번식우</a:t>
            </a:r>
            <a:r>
              <a:rPr lang="en-US" altLang="ko-KR" spc="-220" dirty="0" smtClean="0">
                <a:solidFill>
                  <a:schemeClr val="tx1"/>
                </a:solidFill>
              </a:rPr>
              <a:t>) </a:t>
            </a:r>
            <a:r>
              <a:rPr lang="ko-KR" altLang="en-US" spc="-220" dirty="0" smtClean="0">
                <a:solidFill>
                  <a:schemeClr val="tx1"/>
                </a:solidFill>
              </a:rPr>
              <a:t>경영비</a:t>
            </a:r>
            <a:endParaRPr lang="ko-KR" altLang="en-US" spc="-22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990A617-DE49-4EFF-971C-CC73A72705E1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84" name="직사각형 6"/>
          <p:cNvSpPr>
            <a:spLocks noChangeArrowheads="1"/>
          </p:cNvSpPr>
          <p:nvPr/>
        </p:nvSpPr>
        <p:spPr bwMode="auto">
          <a:xfrm>
            <a:off x="7164288" y="2719388"/>
            <a:ext cx="145264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단위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천원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%/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두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585" name="직사각형 8"/>
          <p:cNvSpPr>
            <a:spLocks noChangeArrowheads="1"/>
          </p:cNvSpPr>
          <p:nvPr/>
        </p:nvSpPr>
        <p:spPr bwMode="auto">
          <a:xfrm>
            <a:off x="374650" y="6381750"/>
            <a:ext cx="211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자료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통계청 축산물생산비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8763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 pitchFamily="18" charset="2"/>
                <a:ea typeface="한컴바탕" pitchFamily="18" charset="2"/>
                <a:cs typeface="한컴바탕" pitchFamily="18" charset="2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8763" y="197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 pitchFamily="18" charset="2"/>
                <a:ea typeface="한컴바탕" pitchFamily="18" charset="2"/>
                <a:cs typeface="한컴바탕" pitchFamily="18" charset="2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85332"/>
              </p:ext>
            </p:extLst>
          </p:nvPr>
        </p:nvGraphicFramePr>
        <p:xfrm>
          <a:off x="597030" y="3026822"/>
          <a:ext cx="8028890" cy="2952328"/>
        </p:xfrm>
        <a:graphic>
          <a:graphicData uri="http://schemas.openxmlformats.org/drawingml/2006/table">
            <a:tbl>
              <a:tblPr/>
              <a:tblGrid>
                <a:gridCol w="1009638"/>
                <a:gridCol w="698325"/>
                <a:gridCol w="698325"/>
                <a:gridCol w="698325"/>
                <a:gridCol w="698325"/>
                <a:gridCol w="698325"/>
                <a:gridCol w="698325"/>
                <a:gridCol w="698325"/>
                <a:gridCol w="698325"/>
                <a:gridCol w="712572"/>
                <a:gridCol w="720080"/>
              </a:tblGrid>
              <a:tr h="8397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ko-KR" altLang="en-US" sz="1200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3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‘16</a:t>
                      </a:r>
                      <a:endParaRPr lang="ko-KR" altLang="en-US" sz="1200" kern="0" spc="-3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사료비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2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(71.5)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(73.6)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1,014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(76.2)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924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(70.9)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(72.1)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1,089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(72.3)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1,129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(72.8)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1,108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(71.0)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1,063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(69.3)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1,076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(67.5)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경영비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1,243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1,330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1,304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1,451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1,501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1,551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1,561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1,534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1,593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소득</a:t>
                      </a:r>
                      <a:r>
                        <a:rPr lang="en-US" altLang="ko-KR" sz="1400" kern="0" spc="-2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두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736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53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264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-276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-536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-546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628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1,025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3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현재 </a:t>
            </a:r>
            <a:r>
              <a:rPr lang="ko-KR" altLang="en-US" dirty="0" err="1" smtClean="0"/>
              <a:t>한우거세우</a:t>
            </a:r>
            <a:r>
              <a:rPr lang="ko-KR" altLang="en-US" dirty="0" smtClean="0"/>
              <a:t> </a:t>
            </a:r>
            <a:r>
              <a:rPr lang="ko-KR" altLang="en-US" dirty="0"/>
              <a:t>경영비 중 </a:t>
            </a:r>
            <a:r>
              <a:rPr lang="ko-KR" altLang="en-US" dirty="0" err="1"/>
              <a:t>가축비의</a:t>
            </a:r>
            <a:r>
              <a:rPr lang="ko-KR" altLang="en-US" dirty="0"/>
              <a:t> 비중은 </a:t>
            </a:r>
            <a:r>
              <a:rPr lang="en-US" altLang="ko-KR" dirty="0" smtClean="0"/>
              <a:t>44.4%, </a:t>
            </a:r>
            <a:r>
              <a:rPr lang="ko-KR" altLang="en-US" dirty="0" err="1" smtClean="0"/>
              <a:t>사료비</a:t>
            </a:r>
            <a:r>
              <a:rPr lang="ko-KR" altLang="en-US" dirty="0" smtClean="0"/>
              <a:t> </a:t>
            </a:r>
            <a:r>
              <a:rPr lang="en-US" altLang="ko-KR" dirty="0" smtClean="0"/>
              <a:t>44.0%</a:t>
            </a:r>
            <a:r>
              <a:rPr lang="ko-KR" altLang="en-US" dirty="0"/>
              <a:t>로 경영비의 </a:t>
            </a:r>
            <a:r>
              <a:rPr lang="en-US" altLang="ko-KR" dirty="0" smtClean="0"/>
              <a:t>88.4% </a:t>
            </a:r>
            <a:r>
              <a:rPr lang="ko-KR" altLang="en-US" dirty="0" smtClean="0"/>
              <a:t>차지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sz="2000" dirty="0" smtClean="0"/>
              <a:t>  </a:t>
            </a:r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사료비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비중은 </a:t>
            </a:r>
            <a:r>
              <a:rPr lang="ko-KR" altLang="en-US" sz="2000" dirty="0" smtClean="0"/>
              <a:t>증가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가축비</a:t>
            </a:r>
            <a:r>
              <a:rPr lang="ko-KR" altLang="en-US" sz="2000" dirty="0" smtClean="0"/>
              <a:t> 비중은 감소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>
                <a:solidFill>
                  <a:srgbClr val="00B0F0"/>
                </a:solidFill>
              </a:rPr>
              <a:t>사료비</a:t>
            </a:r>
            <a:r>
              <a:rPr lang="en-US" altLang="ko-KR" sz="2000" dirty="0" smtClean="0">
                <a:solidFill>
                  <a:srgbClr val="00B0F0"/>
                </a:solidFill>
              </a:rPr>
              <a:t>+</a:t>
            </a:r>
            <a:r>
              <a:rPr lang="ko-KR" altLang="en-US" sz="2000" dirty="0" err="1" smtClean="0">
                <a:solidFill>
                  <a:srgbClr val="00B0F0"/>
                </a:solidFill>
              </a:rPr>
              <a:t>가축비의</a:t>
            </a:r>
            <a:r>
              <a:rPr lang="ko-KR" altLang="en-US" sz="2000" dirty="0" smtClean="0">
                <a:solidFill>
                  <a:srgbClr val="00B0F0"/>
                </a:solidFill>
              </a:rPr>
              <a:t> </a:t>
            </a:r>
            <a:r>
              <a:rPr lang="ko-KR" altLang="en-US" sz="2000" dirty="0" smtClean="0"/>
              <a:t>비중은 </a:t>
            </a:r>
            <a:r>
              <a:rPr lang="en-US" altLang="ko-KR" sz="2000" dirty="0" smtClean="0"/>
              <a:t>90%</a:t>
            </a:r>
            <a:r>
              <a:rPr lang="ko-KR" altLang="en-US" sz="2000" dirty="0" smtClean="0"/>
              <a:t>내외</a:t>
            </a:r>
            <a:r>
              <a:rPr lang="en-US" altLang="ko-KR" sz="2000" dirty="0" smtClean="0"/>
              <a:t>)</a:t>
            </a:r>
            <a:r>
              <a:rPr lang="en-US" altLang="ko-KR" dirty="0" smtClean="0"/>
              <a:t> 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ko-KR" altLang="en-US" dirty="0" smtClean="0"/>
              <a:t>한우 비육우 경영비 </a:t>
            </a:r>
            <a:r>
              <a:rPr lang="ko-KR" altLang="en-US" dirty="0"/>
              <a:t>중 </a:t>
            </a:r>
            <a:r>
              <a:rPr lang="ko-KR" altLang="en-US" dirty="0" err="1"/>
              <a:t>사료비</a:t>
            </a:r>
            <a:r>
              <a:rPr lang="ko-KR" altLang="en-US" dirty="0"/>
              <a:t> </a:t>
            </a:r>
            <a:r>
              <a:rPr lang="ko-KR" altLang="en-US" dirty="0" smtClean="0"/>
              <a:t>비중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pc="-220" dirty="0" smtClean="0">
                <a:solidFill>
                  <a:schemeClr val="tx1"/>
                </a:solidFill>
              </a:rPr>
              <a:t>(</a:t>
            </a:r>
            <a:r>
              <a:rPr lang="ko-KR" altLang="en-US" spc="-220" dirty="0" smtClean="0">
                <a:solidFill>
                  <a:schemeClr val="tx1"/>
                </a:solidFill>
              </a:rPr>
              <a:t>비육우</a:t>
            </a:r>
            <a:r>
              <a:rPr lang="en-US" altLang="ko-KR" spc="-220" dirty="0" smtClean="0">
                <a:solidFill>
                  <a:schemeClr val="tx1"/>
                </a:solidFill>
              </a:rPr>
              <a:t>) </a:t>
            </a:r>
            <a:r>
              <a:rPr lang="ko-KR" altLang="en-US" spc="-220" dirty="0" smtClean="0">
                <a:solidFill>
                  <a:schemeClr val="tx1"/>
                </a:solidFill>
              </a:rPr>
              <a:t>경영비</a:t>
            </a:r>
            <a:endParaRPr lang="ko-KR" altLang="en-US" spc="-22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990A617-DE49-4EFF-971C-CC73A72705E1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84" name="직사각형 6"/>
          <p:cNvSpPr>
            <a:spLocks noChangeArrowheads="1"/>
          </p:cNvSpPr>
          <p:nvPr/>
        </p:nvSpPr>
        <p:spPr bwMode="auto">
          <a:xfrm>
            <a:off x="7164288" y="3068960"/>
            <a:ext cx="145264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단위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 smtClean="0">
                <a:latin typeface="휴먼모음T" pitchFamily="18" charset="-127"/>
                <a:ea typeface="휴먼모음T" pitchFamily="18" charset="-127"/>
              </a:rPr>
              <a:t>천원</a:t>
            </a:r>
            <a:r>
              <a:rPr lang="en-US" altLang="ko-KR" sz="1200" dirty="0" smtClean="0">
                <a:latin typeface="휴먼모음T" pitchFamily="18" charset="-127"/>
                <a:ea typeface="휴먼모음T" pitchFamily="18" charset="-127"/>
              </a:rPr>
              <a:t>, %/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두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12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585" name="직사각형 8"/>
          <p:cNvSpPr>
            <a:spLocks noChangeArrowheads="1"/>
          </p:cNvSpPr>
          <p:nvPr/>
        </p:nvSpPr>
        <p:spPr bwMode="auto">
          <a:xfrm>
            <a:off x="374650" y="6381750"/>
            <a:ext cx="211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※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자료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통계청 축산물생산비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8763" y="249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 pitchFamily="18" charset="2"/>
                <a:ea typeface="한컴바탕" pitchFamily="18" charset="2"/>
                <a:cs typeface="한컴바탕" pitchFamily="18" charset="2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8763" y="197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한컴바탕" pitchFamily="18" charset="2"/>
                <a:cs typeface="한컴바탕" pitchFamily="18" charset="2"/>
              </a:rPr>
              <a:t> </a:t>
            </a:r>
            <a:r>
              <a:rPr kumimoji="1" lang="ko-KR" altLang="ko-K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 pitchFamily="18" charset="2"/>
                <a:ea typeface="한컴바탕" pitchFamily="18" charset="2"/>
                <a:cs typeface="한컴바탕" pitchFamily="18" charset="2"/>
              </a:rPr>
              <a:t> </a:t>
            </a: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481350"/>
              </p:ext>
            </p:extLst>
          </p:nvPr>
        </p:nvGraphicFramePr>
        <p:xfrm>
          <a:off x="840072" y="3429000"/>
          <a:ext cx="7776858" cy="2664298"/>
        </p:xfrm>
        <a:graphic>
          <a:graphicData uri="http://schemas.openxmlformats.org/drawingml/2006/table">
            <a:tbl>
              <a:tblPr/>
              <a:tblGrid>
                <a:gridCol w="993021"/>
                <a:gridCol w="686833"/>
                <a:gridCol w="686833"/>
                <a:gridCol w="686833"/>
                <a:gridCol w="686833"/>
                <a:gridCol w="686833"/>
                <a:gridCol w="686833"/>
                <a:gridCol w="686833"/>
                <a:gridCol w="686833"/>
                <a:gridCol w="641101"/>
                <a:gridCol w="648072"/>
              </a:tblGrid>
              <a:tr h="6118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`09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`14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`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ko-KR" altLang="en-US" sz="1200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30" dirty="0" smtClean="0">
                          <a:solidFill>
                            <a:srgbClr val="000000"/>
                          </a:solidFill>
                          <a:effectLst/>
                        </a:rPr>
                        <a:t>‘16</a:t>
                      </a:r>
                      <a:endParaRPr lang="ko-KR" altLang="en-US" sz="1200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가축비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2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2,292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(55.9)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2,131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(44.9)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2,164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(44.2)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2,076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(42.7)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2,152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(39.4)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2,083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(37.5)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1,790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(33.5)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2,135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(37.3)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2,332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(39.6)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2,885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(44.4)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사료비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2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1,463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(35.7)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2,170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(45.7)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2,348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(47.9)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2,284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(47.0)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2,725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(49.8)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2,880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(51.8)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2,982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(55.8)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2,948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(51.5)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2,875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(48.8)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2,857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(44.0)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경영비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4,099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4,747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4,897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4,858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5,468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5,558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5,345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5,726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5,887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6,496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소득</a:t>
                      </a:r>
                      <a:r>
                        <a:rPr lang="en-US" altLang="ko-KR" sz="1400" kern="0" spc="-2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4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두</a:t>
                      </a:r>
                      <a:endParaRPr lang="ko-KR" altLang="en-US" sz="14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1,459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645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1,348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1,948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189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591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688 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1,296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1,962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제목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84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848600" cy="4876800"/>
          </a:xfrm>
        </p:spPr>
        <p:txBody>
          <a:bodyPr>
            <a:normAutofit lnSpcReduction="10000"/>
          </a:bodyPr>
          <a:lstStyle/>
          <a:p>
            <a:pPr eaLnBrk="1" hangingPunct="1">
              <a:buSzPct val="80000"/>
            </a:pPr>
            <a:r>
              <a:rPr lang="ko-KR" altLang="en-US" sz="2400" dirty="0" smtClean="0">
                <a:solidFill>
                  <a:srgbClr val="6600FF"/>
                </a:solidFill>
              </a:rPr>
              <a:t>상대평가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기술도입 </a:t>
            </a:r>
            <a:r>
              <a:rPr lang="ko-KR" altLang="en-US" sz="2400" dirty="0" err="1" smtClean="0"/>
              <a:t>전후성과</a:t>
            </a:r>
            <a:r>
              <a:rPr lang="ko-KR" altLang="en-US" sz="2400" dirty="0" smtClean="0"/>
              <a:t> 비교</a:t>
            </a:r>
            <a:r>
              <a:rPr lang="en-US" altLang="ko-KR" sz="2400" dirty="0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/>
              <a:t>      </a:t>
            </a:r>
            <a:r>
              <a:rPr lang="en-US" altLang="ko-KR" sz="2400" dirty="0" smtClean="0">
                <a:latin typeface="Times New Roman" pitchFamily="18" charset="0"/>
              </a:rPr>
              <a:t>           </a:t>
            </a:r>
            <a:r>
              <a:rPr lang="en-US" altLang="ko-KR" sz="2400" dirty="0" smtClean="0"/>
              <a:t> - </a:t>
            </a:r>
            <a:r>
              <a:rPr lang="ko-KR" altLang="en-US" sz="2400" dirty="0" smtClean="0"/>
              <a:t>대상기술의 유무에 따른 경영성과를 비교 </a:t>
            </a:r>
          </a:p>
          <a:p>
            <a:pPr eaLnBrk="1" hangingPunct="1">
              <a:buSzPct val="80000"/>
            </a:pPr>
            <a:r>
              <a:rPr lang="ko-KR" altLang="en-US" sz="2400" dirty="0" smtClean="0"/>
              <a:t>절대평가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목표달성 정도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dirty="0" smtClean="0"/>
              <a:t>              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목표수량 </a:t>
            </a:r>
            <a:r>
              <a:rPr lang="en-US" altLang="ko-KR" sz="2400" dirty="0" smtClean="0"/>
              <a:t>700kg/</a:t>
            </a:r>
            <a:r>
              <a:rPr lang="ko-KR" altLang="en-US" sz="2400" dirty="0" smtClean="0"/>
              <a:t>두</a:t>
            </a:r>
            <a:r>
              <a:rPr lang="en-US" altLang="ko-KR" sz="2400" dirty="0" smtClean="0"/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2400" dirty="0" smtClean="0"/>
              <a:t>               - </a:t>
            </a:r>
            <a:r>
              <a:rPr lang="ko-KR" altLang="en-US" sz="2400" dirty="0" smtClean="0"/>
              <a:t>노동시간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시간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절감 등 </a:t>
            </a:r>
          </a:p>
          <a:p>
            <a:pPr eaLnBrk="1" hangingPunct="1">
              <a:buSzPct val="80000"/>
            </a:pPr>
            <a:r>
              <a:rPr lang="ko-KR" altLang="en-US" sz="2400" dirty="0" smtClean="0">
                <a:solidFill>
                  <a:srgbClr val="6600FF"/>
                </a:solidFill>
              </a:rPr>
              <a:t>단기평가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경영규모와 부문구성이 일정하다는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dirty="0" smtClean="0"/>
              <a:t>                  조건에서 기술도입효과 평가 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dirty="0" smtClean="0">
                <a:latin typeface="Times New Roman" pitchFamily="18" charset="0"/>
              </a:rPr>
              <a:t>              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latin typeface="Times New Roman" pitchFamily="18" charset="0"/>
              </a:rPr>
              <a:t> </a:t>
            </a:r>
            <a:r>
              <a:rPr lang="ko-KR" altLang="en-US" sz="2400" dirty="0" smtClean="0"/>
              <a:t>      예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환기시스템 도입 등</a:t>
            </a:r>
          </a:p>
          <a:p>
            <a:pPr eaLnBrk="1" hangingPunct="1">
              <a:buSzPct val="80000"/>
            </a:pPr>
            <a:r>
              <a:rPr lang="ko-KR" altLang="en-US" sz="2400" dirty="0" smtClean="0">
                <a:solidFill>
                  <a:srgbClr val="6600FF"/>
                </a:solidFill>
              </a:rPr>
              <a:t>장기평가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경영규모와 부문구성이 기술도입에 따라</a:t>
            </a:r>
          </a:p>
          <a:p>
            <a:pPr eaLnBrk="1" hangingPunct="1">
              <a:buSzPct val="80000"/>
              <a:buFont typeface="Wingdings" pitchFamily="2" charset="2"/>
              <a:buNone/>
            </a:pPr>
            <a:r>
              <a:rPr lang="ko-KR" altLang="en-US" sz="2400" dirty="0" smtClean="0"/>
              <a:t>                 변화할 때의 경영성과 측정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400" dirty="0" smtClean="0"/>
              <a:t>         </a:t>
            </a:r>
            <a:r>
              <a:rPr lang="ko-KR" altLang="en-US" sz="2400" dirty="0" smtClean="0">
                <a:latin typeface="Times New Roman" pitchFamily="18" charset="0"/>
              </a:rPr>
              <a:t>  </a:t>
            </a:r>
            <a:r>
              <a:rPr lang="ko-KR" altLang="en-US" sz="2400" dirty="0" smtClean="0"/>
              <a:t>        예</a:t>
            </a:r>
            <a:r>
              <a:rPr lang="en-US" altLang="ko-KR" sz="2400" dirty="0" smtClean="0"/>
              <a:t>) </a:t>
            </a:r>
            <a:r>
              <a:rPr lang="ko-KR" altLang="en-US" sz="2400" dirty="0" smtClean="0"/>
              <a:t>한우 사료급여 체계기술 </a:t>
            </a:r>
            <a:br>
              <a:rPr lang="ko-KR" altLang="en-US" sz="2400" dirty="0" smtClean="0"/>
            </a:br>
            <a:endParaRPr lang="ko-KR" altLang="en-US" sz="2400" dirty="0" smtClean="0"/>
          </a:p>
        </p:txBody>
      </p:sp>
      <p:sp>
        <p:nvSpPr>
          <p:cNvPr id="256004" name="AutoShape 1028"/>
          <p:cNvSpPr>
            <a:spLocks noChangeArrowheads="1"/>
          </p:cNvSpPr>
          <p:nvPr/>
        </p:nvSpPr>
        <p:spPr bwMode="auto">
          <a:xfrm>
            <a:off x="762000" y="457200"/>
            <a:ext cx="3581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경제성 평가의 유형</a:t>
            </a:r>
          </a:p>
        </p:txBody>
      </p:sp>
    </p:spTree>
    <p:extLst>
      <p:ext uri="{BB962C8B-B14F-4D97-AF65-F5344CB8AC3E}">
        <p14:creationId xmlns:p14="http://schemas.microsoft.com/office/powerpoint/2010/main" val="42317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40" name="Rectangle 12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7848600" cy="35814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ko-KR" altLang="en-US" sz="2400" b="1" dirty="0" err="1" smtClean="0"/>
              <a:t>경영체</a:t>
            </a:r>
            <a:r>
              <a:rPr lang="ko-KR" altLang="en-US" sz="2400" b="1" dirty="0" smtClean="0"/>
              <a:t> 전체의 전면적인 기술대체가 이루어짐에 따른 수익변화를 분석하는데 주로 이용</a:t>
            </a:r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ko-KR" altLang="en-US" sz="2200" b="1" dirty="0" smtClean="0"/>
              <a:t>토지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노동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자본재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고정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유동</a:t>
            </a:r>
            <a:r>
              <a:rPr lang="en-US" altLang="ko-KR" sz="2200" b="1" dirty="0" smtClean="0"/>
              <a:t>) </a:t>
            </a:r>
            <a:r>
              <a:rPr lang="ko-KR" altLang="en-US" sz="2200" b="1" dirty="0" smtClean="0"/>
              <a:t>등 농가 소유의 전체 자원물량과 생산량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투입량을 현행과 개선계획에 따라 각각의 변화에 의한 비용항목과 수입항목을 계산</a:t>
            </a:r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ko-KR" altLang="en-US" sz="2200" b="1" dirty="0" smtClean="0"/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ko-KR" altLang="en-US" sz="2400" b="1" dirty="0" smtClean="0"/>
              <a:t>⇒ </a:t>
            </a:r>
            <a:r>
              <a:rPr lang="en-US" altLang="ko-KR" sz="2400" b="1" dirty="0" smtClean="0"/>
              <a:t>&lt;</a:t>
            </a:r>
            <a:r>
              <a:rPr lang="ko-KR" altLang="en-US" sz="2400" b="1" dirty="0" smtClean="0"/>
              <a:t>예시</a:t>
            </a:r>
            <a:r>
              <a:rPr lang="en-US" altLang="ko-KR" sz="2400" b="1" dirty="0" smtClean="0"/>
              <a:t>&gt; </a:t>
            </a:r>
            <a:r>
              <a:rPr lang="ko-KR" altLang="en-US" sz="2400" b="1" dirty="0" smtClean="0"/>
              <a:t>사양 작업체계 개선</a:t>
            </a:r>
            <a:endParaRPr lang="en-US" altLang="ko-KR" sz="2400" b="1" dirty="0" smtClean="0"/>
          </a:p>
          <a:p>
            <a:pPr lvl="1" algn="just" eaLnBrk="1" hangingPunct="1">
              <a:lnSpc>
                <a:spcPct val="8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altLang="ko-KR" sz="2400" b="1" dirty="0" smtClean="0"/>
              <a:t>  </a:t>
            </a: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기계체계별</a:t>
            </a:r>
            <a:r>
              <a:rPr lang="ko-KR" altLang="en-US" sz="2000" b="1" dirty="0" smtClean="0"/>
              <a:t> 투자액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생산기술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경영성과 등 종합분석</a:t>
            </a:r>
            <a:r>
              <a:rPr lang="ko-KR" altLang="en-US" sz="2400" b="1" dirty="0" smtClean="0"/>
              <a:t>   </a:t>
            </a:r>
          </a:p>
        </p:txBody>
      </p:sp>
      <p:grpSp>
        <p:nvGrpSpPr>
          <p:cNvPr id="40965" name="Group 2"/>
          <p:cNvGrpSpPr>
            <a:grpSpLocks/>
          </p:cNvGrpSpPr>
          <p:nvPr/>
        </p:nvGrpSpPr>
        <p:grpSpPr bwMode="auto">
          <a:xfrm>
            <a:off x="457200" y="457200"/>
            <a:ext cx="6705600" cy="766763"/>
            <a:chOff x="288" y="2208"/>
            <a:chExt cx="4224" cy="483"/>
          </a:xfrm>
        </p:grpSpPr>
        <p:grpSp>
          <p:nvGrpSpPr>
            <p:cNvPr id="40968" name="Group 3"/>
            <p:cNvGrpSpPr>
              <a:grpSpLocks/>
            </p:cNvGrpSpPr>
            <p:nvPr/>
          </p:nvGrpSpPr>
          <p:grpSpPr bwMode="auto">
            <a:xfrm>
              <a:off x="288" y="2280"/>
              <a:ext cx="4224" cy="411"/>
              <a:chOff x="288" y="2288"/>
              <a:chExt cx="4224" cy="411"/>
            </a:xfrm>
          </p:grpSpPr>
          <p:sp>
            <p:nvSpPr>
              <p:cNvPr id="40970" name="Rectangle 4"/>
              <p:cNvSpPr>
                <a:spLocks noChangeArrowheads="1"/>
              </p:cNvSpPr>
              <p:nvPr/>
            </p:nvSpPr>
            <p:spPr bwMode="ltGray">
              <a:xfrm>
                <a:off x="528" y="2449"/>
                <a:ext cx="266" cy="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0971" name="Rectangle 5"/>
              <p:cNvSpPr>
                <a:spLocks noChangeArrowheads="1"/>
              </p:cNvSpPr>
              <p:nvPr/>
            </p:nvSpPr>
            <p:spPr bwMode="ltGray">
              <a:xfrm>
                <a:off x="720" y="2449"/>
                <a:ext cx="232" cy="250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0972" name="Rectangle 6"/>
              <p:cNvSpPr>
                <a:spLocks noChangeArrowheads="1"/>
              </p:cNvSpPr>
              <p:nvPr/>
            </p:nvSpPr>
            <p:spPr bwMode="ltGray">
              <a:xfrm>
                <a:off x="432" y="2288"/>
                <a:ext cx="276" cy="2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0973" name="Rectangle 7"/>
              <p:cNvSpPr>
                <a:spLocks noChangeArrowheads="1"/>
              </p:cNvSpPr>
              <p:nvPr/>
            </p:nvSpPr>
            <p:spPr bwMode="ltGray">
              <a:xfrm>
                <a:off x="624" y="2298"/>
                <a:ext cx="207" cy="25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0974" name="Rectangle 8"/>
              <p:cNvSpPr>
                <a:spLocks noChangeArrowheads="1"/>
              </p:cNvSpPr>
              <p:nvPr/>
            </p:nvSpPr>
            <p:spPr bwMode="ltGray">
              <a:xfrm>
                <a:off x="288" y="2449"/>
                <a:ext cx="353" cy="222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0975" name="Rectangle 9"/>
              <p:cNvSpPr>
                <a:spLocks noChangeArrowheads="1"/>
              </p:cNvSpPr>
              <p:nvPr/>
            </p:nvSpPr>
            <p:spPr bwMode="gray">
              <a:xfrm>
                <a:off x="528" y="2574"/>
                <a:ext cx="3984" cy="47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40969" name="Rectangle 10"/>
            <p:cNvSpPr>
              <a:spLocks noChangeArrowheads="1"/>
            </p:cNvSpPr>
            <p:nvPr/>
          </p:nvSpPr>
          <p:spPr bwMode="gray">
            <a:xfrm>
              <a:off x="705" y="2208"/>
              <a:ext cx="49" cy="4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ko-KR" sz="2400"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201741" name="AutoShape 13"/>
          <p:cNvSpPr>
            <a:spLocks noChangeArrowheads="1"/>
          </p:cNvSpPr>
          <p:nvPr/>
        </p:nvSpPr>
        <p:spPr bwMode="auto">
          <a:xfrm>
            <a:off x="762000" y="1600200"/>
            <a:ext cx="2438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종합예산법</a:t>
            </a:r>
            <a:endParaRPr lang="ko-KR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1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1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1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build="p" autoUpdateAnimBg="0" advAuto="0"/>
      <p:bldP spid="20174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4" name="Rectangle 12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548688" cy="3733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Char char="q"/>
            </a:pPr>
            <a:r>
              <a:rPr lang="ko-KR" altLang="en-US" sz="2400" b="1" dirty="0" smtClean="0"/>
              <a:t>부분적인 대체기술의 도입에 따른 수익변화를 분석하는데 주로 이용되며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분석방법이 간단하고 결과가 명료하다는 장점을 지니고 있음</a:t>
            </a:r>
            <a:r>
              <a:rPr lang="en-US" altLang="ko-KR" sz="2400" b="1" dirty="0" smtClean="0"/>
              <a:t>. </a:t>
            </a:r>
          </a:p>
          <a:p>
            <a:pPr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altLang="ko-KR" sz="2400" b="1" dirty="0" smtClean="0"/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0000FF"/>
                </a:solidFill>
              </a:rPr>
              <a:t>요소대체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 </a:t>
            </a:r>
            <a:r>
              <a:rPr lang="ko-KR" altLang="en-US" sz="2000" b="1" dirty="0" smtClean="0"/>
              <a:t>생산요소 대체는 흔히 기술변화를 수반</a:t>
            </a:r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0000FF"/>
                </a:solidFill>
              </a:rPr>
              <a:t>규모변경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:  </a:t>
            </a:r>
            <a:r>
              <a:rPr lang="ko-KR" altLang="en-US" sz="2000" b="1" dirty="0" smtClean="0"/>
              <a:t>생산물이나 요소의 대체 없이 새로운 생산물을 경영에  </a:t>
            </a:r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None/>
            </a:pPr>
            <a:r>
              <a:rPr lang="ko-KR" altLang="en-US" sz="2000" b="1" dirty="0" smtClean="0"/>
              <a:t>            도입하거나 기존의 생산물 생산을 확대 또는 축소하는 경우</a:t>
            </a:r>
            <a:endParaRPr lang="en-US" altLang="ko-KR" sz="2000" b="1" dirty="0" smtClean="0"/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ko-KR" altLang="en-US" sz="2000" b="1" dirty="0" smtClean="0">
                <a:solidFill>
                  <a:srgbClr val="0000FF"/>
                </a:solidFill>
              </a:rPr>
              <a:t>생산물 </a:t>
            </a:r>
            <a:r>
              <a:rPr lang="ko-KR" altLang="en-US" sz="2000" b="1" dirty="0">
                <a:solidFill>
                  <a:srgbClr val="0000FF"/>
                </a:solidFill>
              </a:rPr>
              <a:t>대체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:  </a:t>
            </a:r>
            <a:r>
              <a:rPr lang="ko-KR" altLang="en-US" sz="2000" b="1" dirty="0"/>
              <a:t>생산물을 다른 생산물 생산으로 대체하는 경우</a:t>
            </a:r>
          </a:p>
          <a:p>
            <a:pPr lvl="1"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None/>
            </a:pPr>
            <a:endParaRPr lang="ko-KR" altLang="en-US" sz="2000" b="1" dirty="0" smtClean="0"/>
          </a:p>
        </p:txBody>
      </p:sp>
      <p:grpSp>
        <p:nvGrpSpPr>
          <p:cNvPr id="41989" name="Group 2"/>
          <p:cNvGrpSpPr>
            <a:grpSpLocks/>
          </p:cNvGrpSpPr>
          <p:nvPr/>
        </p:nvGrpSpPr>
        <p:grpSpPr bwMode="auto">
          <a:xfrm>
            <a:off x="457200" y="457200"/>
            <a:ext cx="6705600" cy="766763"/>
            <a:chOff x="288" y="2208"/>
            <a:chExt cx="4224" cy="483"/>
          </a:xfrm>
        </p:grpSpPr>
        <p:grpSp>
          <p:nvGrpSpPr>
            <p:cNvPr id="41992" name="Group 3"/>
            <p:cNvGrpSpPr>
              <a:grpSpLocks/>
            </p:cNvGrpSpPr>
            <p:nvPr/>
          </p:nvGrpSpPr>
          <p:grpSpPr bwMode="auto">
            <a:xfrm>
              <a:off x="288" y="2280"/>
              <a:ext cx="4224" cy="411"/>
              <a:chOff x="288" y="2288"/>
              <a:chExt cx="4224" cy="411"/>
            </a:xfrm>
          </p:grpSpPr>
          <p:sp>
            <p:nvSpPr>
              <p:cNvPr id="41994" name="Rectangle 4"/>
              <p:cNvSpPr>
                <a:spLocks noChangeArrowheads="1"/>
              </p:cNvSpPr>
              <p:nvPr/>
            </p:nvSpPr>
            <p:spPr bwMode="ltGray">
              <a:xfrm>
                <a:off x="528" y="2449"/>
                <a:ext cx="266" cy="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1995" name="Rectangle 5"/>
              <p:cNvSpPr>
                <a:spLocks noChangeArrowheads="1"/>
              </p:cNvSpPr>
              <p:nvPr/>
            </p:nvSpPr>
            <p:spPr bwMode="ltGray">
              <a:xfrm>
                <a:off x="720" y="2449"/>
                <a:ext cx="232" cy="250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1996" name="Rectangle 6"/>
              <p:cNvSpPr>
                <a:spLocks noChangeArrowheads="1"/>
              </p:cNvSpPr>
              <p:nvPr/>
            </p:nvSpPr>
            <p:spPr bwMode="ltGray">
              <a:xfrm>
                <a:off x="432" y="2288"/>
                <a:ext cx="276" cy="2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1997" name="Rectangle 7"/>
              <p:cNvSpPr>
                <a:spLocks noChangeArrowheads="1"/>
              </p:cNvSpPr>
              <p:nvPr/>
            </p:nvSpPr>
            <p:spPr bwMode="ltGray">
              <a:xfrm>
                <a:off x="624" y="2298"/>
                <a:ext cx="207" cy="25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1998" name="Rectangle 8"/>
              <p:cNvSpPr>
                <a:spLocks noChangeArrowheads="1"/>
              </p:cNvSpPr>
              <p:nvPr/>
            </p:nvSpPr>
            <p:spPr bwMode="ltGray">
              <a:xfrm>
                <a:off x="288" y="2449"/>
                <a:ext cx="353" cy="222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  <p:sp>
            <p:nvSpPr>
              <p:cNvPr id="41999" name="Rectangle 9"/>
              <p:cNvSpPr>
                <a:spLocks noChangeArrowheads="1"/>
              </p:cNvSpPr>
              <p:nvPr/>
            </p:nvSpPr>
            <p:spPr bwMode="gray">
              <a:xfrm>
                <a:off x="528" y="2574"/>
                <a:ext cx="3984" cy="47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ko-KR" sz="2400">
                  <a:latin typeface="Tahoma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41993" name="Rectangle 10"/>
            <p:cNvSpPr>
              <a:spLocks noChangeArrowheads="1"/>
            </p:cNvSpPr>
            <p:nvPr/>
          </p:nvSpPr>
          <p:spPr bwMode="gray">
            <a:xfrm>
              <a:off x="705" y="2208"/>
              <a:ext cx="49" cy="4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ko-KR" sz="2400">
                <a:latin typeface="Tahoma" pitchFamily="34" charset="0"/>
                <a:ea typeface="굴림" pitchFamily="50" charset="-127"/>
              </a:endParaRPr>
            </a:p>
          </p:txBody>
        </p:sp>
      </p:grp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685800" y="1447800"/>
            <a:ext cx="22098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부분예산법</a:t>
            </a:r>
            <a:endParaRPr lang="ko-KR" alt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21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2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2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2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2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4" grpId="0" build="p" autoUpdateAnimBg="0" advAuto="0"/>
      <p:bldP spid="20276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8" name="Rectangle 1036"/>
          <p:cNvSpPr>
            <a:spLocks noGrp="1" noChangeArrowheads="1"/>
          </p:cNvSpPr>
          <p:nvPr>
            <p:ph idx="1"/>
          </p:nvPr>
        </p:nvSpPr>
        <p:spPr>
          <a:xfrm>
            <a:off x="683568" y="1052736"/>
            <a:ext cx="7848600" cy="1066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0000"/>
              </a:lnSpc>
              <a:spcBef>
                <a:spcPct val="3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ko-KR" altLang="en-US" sz="2000" b="1" dirty="0" err="1" smtClean="0">
                <a:solidFill>
                  <a:srgbClr val="0000FF"/>
                </a:solidFill>
              </a:rPr>
              <a:t>부분예산법</a:t>
            </a:r>
            <a:r>
              <a:rPr lang="ko-KR" altLang="en-US" sz="2000" b="1" dirty="0" smtClean="0"/>
              <a:t> 모형은 손실적 요소를 항목별로 </a:t>
            </a:r>
            <a:r>
              <a:rPr lang="ko-KR" altLang="en-US" sz="2000" b="1" dirty="0" err="1" smtClean="0"/>
              <a:t>차변에</a:t>
            </a:r>
            <a:r>
              <a:rPr lang="ko-KR" altLang="en-US" sz="2000" b="1" dirty="0" smtClean="0"/>
              <a:t> 기록하고 이익적 요소를 항목별로 대변에 기록하여 새로운 농업기술의 도입에 따른 </a:t>
            </a:r>
            <a:r>
              <a:rPr lang="ko-KR" altLang="en-US" sz="2000" b="1" dirty="0" err="1" smtClean="0"/>
              <a:t>이익액을</a:t>
            </a:r>
            <a:r>
              <a:rPr lang="ko-KR" altLang="en-US" sz="2000" b="1" dirty="0" smtClean="0"/>
              <a:t> 산출함</a:t>
            </a:r>
            <a:r>
              <a:rPr lang="en-US" altLang="ko-KR" sz="2000" b="1" dirty="0" smtClean="0"/>
              <a:t>. </a:t>
            </a:r>
          </a:p>
        </p:txBody>
      </p:sp>
      <p:graphicFrame>
        <p:nvGraphicFramePr>
          <p:cNvPr id="203806" name="Group 10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80355"/>
              </p:ext>
            </p:extLst>
          </p:nvPr>
        </p:nvGraphicFramePr>
        <p:xfrm>
          <a:off x="827584" y="2420888"/>
          <a:ext cx="7543800" cy="3343529"/>
        </p:xfrm>
        <a:graphic>
          <a:graphicData uri="http://schemas.openxmlformats.org/drawingml/2006/table">
            <a:tbl>
              <a:tblPr/>
              <a:tblGrid>
                <a:gridCol w="3848100"/>
                <a:gridCol w="36957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손실적 요소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hlink">
                            <a:gamma/>
                            <a:shade val="76078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이익적 요소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>
                            <a:gamma/>
                            <a:shade val="66275"/>
                            <a:invGamma/>
                          </a:srgbClr>
                        </a:gs>
                        <a:gs pos="100000">
                          <a:srgbClr val="0000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21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○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감소되는 수입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수량 감소 * 단가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○ 증가되는 비용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감가상각비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수선비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6%) 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노동 및 투입자재비용     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자본용역비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유동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(B)   ○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○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증가되는 수입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수량 증가 * 단가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증가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○ 감소되는 비용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감가상각비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수선비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6%)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노동 및 투입자재비용   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자본용역비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유동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    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(A)     ○ ○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추정 수익액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(A-B) = ○ ○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4E0E0"/>
                        </a:gs>
                        <a:gs pos="50000">
                          <a:srgbClr val="04E0E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04E0E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8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2800" dirty="0" smtClean="0"/>
              <a:t> </a:t>
            </a:r>
            <a:endParaRPr lang="en-US" altLang="ko-KR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91632" name="Group 144"/>
          <p:cNvGraphicFramePr>
            <a:graphicFrameLocks noGrp="1"/>
          </p:cNvGraphicFramePr>
          <p:nvPr>
            <p:ph sz="quarter" idx="2"/>
          </p:nvPr>
        </p:nvGraphicFramePr>
        <p:xfrm>
          <a:off x="4716463" y="1374775"/>
          <a:ext cx="3810000" cy="97536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고정비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가격 </a:t>
                      </a:r>
                      <a:r>
                        <a:rPr kumimoji="1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단위당유동비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1636" name="Group 148"/>
          <p:cNvGraphicFramePr>
            <a:graphicFrameLocks noGrp="1"/>
          </p:cNvGraphicFramePr>
          <p:nvPr>
            <p:ph sz="quarter" idx="3"/>
          </p:nvPr>
        </p:nvGraphicFramePr>
        <p:xfrm>
          <a:off x="4716463" y="2708275"/>
          <a:ext cx="2592387" cy="1225551"/>
        </p:xfrm>
        <a:graphic>
          <a:graphicData uri="http://schemas.openxmlformats.org/drawingml/2006/table">
            <a:tbl>
              <a:tblPr/>
              <a:tblGrid>
                <a:gridCol w="882650"/>
                <a:gridCol w="1709737"/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고정비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48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1 -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변동비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조수입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73" name="Text Box 4"/>
          <p:cNvSpPr txBox="1">
            <a:spLocks noChangeArrowheads="1"/>
          </p:cNvSpPr>
          <p:nvPr/>
        </p:nvSpPr>
        <p:spPr bwMode="auto">
          <a:xfrm>
            <a:off x="755650" y="1557338"/>
            <a:ext cx="3529013" cy="509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600"/>
              <a:t>○ </a:t>
            </a:r>
            <a:r>
              <a:rPr lang="ko-KR" altLang="en-US" sz="2600"/>
              <a:t>손익분기생산량  </a:t>
            </a:r>
            <a:r>
              <a:rPr lang="en-US" altLang="ko-KR" sz="2600"/>
              <a:t>:</a:t>
            </a:r>
          </a:p>
        </p:txBody>
      </p:sp>
      <p:sp>
        <p:nvSpPr>
          <p:cNvPr id="62474" name="Text Box 24"/>
          <p:cNvSpPr txBox="1">
            <a:spLocks noChangeArrowheads="1"/>
          </p:cNvSpPr>
          <p:nvPr/>
        </p:nvSpPr>
        <p:spPr bwMode="auto">
          <a:xfrm>
            <a:off x="755650" y="2781300"/>
            <a:ext cx="3529013" cy="50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600"/>
              <a:t>○ </a:t>
            </a:r>
            <a:r>
              <a:rPr lang="ko-KR" altLang="en-US" sz="2600"/>
              <a:t>손익분기조수입  </a:t>
            </a:r>
            <a:r>
              <a:rPr lang="en-US" altLang="ko-KR" sz="2600"/>
              <a:t>:</a:t>
            </a:r>
          </a:p>
        </p:txBody>
      </p:sp>
      <p:sp>
        <p:nvSpPr>
          <p:cNvPr id="62482" name="Text Box 93"/>
          <p:cNvSpPr txBox="1">
            <a:spLocks noChangeArrowheads="1"/>
          </p:cNvSpPr>
          <p:nvPr/>
        </p:nvSpPr>
        <p:spPr bwMode="auto">
          <a:xfrm>
            <a:off x="755650" y="4365625"/>
            <a:ext cx="3529013" cy="512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600" b="1" dirty="0">
                <a:solidFill>
                  <a:srgbClr val="FF0000"/>
                </a:solidFill>
              </a:rPr>
              <a:t>○</a:t>
            </a:r>
            <a:r>
              <a:rPr lang="en-US" altLang="ko-KR" sz="2600" b="1" dirty="0"/>
              <a:t> </a:t>
            </a:r>
            <a:r>
              <a:rPr lang="ko-KR" altLang="en-US" sz="2600" b="1" dirty="0">
                <a:solidFill>
                  <a:srgbClr val="FF0000"/>
                </a:solidFill>
              </a:rPr>
              <a:t>손익분기규모     </a:t>
            </a:r>
            <a:r>
              <a:rPr lang="en-US" altLang="ko-KR" sz="2600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191649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56866"/>
              </p:ext>
            </p:extLst>
          </p:nvPr>
        </p:nvGraphicFramePr>
        <p:xfrm>
          <a:off x="4067175" y="4292600"/>
          <a:ext cx="4465638" cy="822960"/>
        </p:xfrm>
        <a:graphic>
          <a:graphicData uri="http://schemas.openxmlformats.org/drawingml/2006/table">
            <a:tbl>
              <a:tblPr/>
              <a:tblGrid>
                <a:gridCol w="2520950"/>
                <a:gridCol w="1944688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고정비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단위당관행비용   </a:t>
                      </a:r>
                      <a:r>
                        <a:rPr kumimoji="1" lang="en-US" altLang="ko-KR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단위당변동비</a:t>
                      </a:r>
                      <a:endParaRPr kumimoji="1" lang="ko-KR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683568" y="204740"/>
            <a:ext cx="4212458" cy="539750"/>
            <a:chOff x="3167855" y="353081"/>
            <a:chExt cx="4212458" cy="539750"/>
          </a:xfrm>
        </p:grpSpPr>
        <p:pic>
          <p:nvPicPr>
            <p:cNvPr id="12" name="Picture 1055" descr="011"/>
            <p:cNvPicPr>
              <a:picLocks noChangeAspect="1"/>
            </p:cNvPicPr>
            <p:nvPr/>
          </p:nvPicPr>
          <p:blipFill>
            <a:blip r:embed="rId3" cstate="print"/>
            <a:srcRect l="14716" r="1823" b="2393"/>
            <a:stretch>
              <a:fillRect/>
            </a:stretch>
          </p:blipFill>
          <p:spPr bwMode="auto">
            <a:xfrm>
              <a:off x="3167855" y="353081"/>
              <a:ext cx="4212458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직사각형 1"/>
            <p:cNvSpPr/>
            <p:nvPr/>
          </p:nvSpPr>
          <p:spPr>
            <a:xfrm>
              <a:off x="3275856" y="474615"/>
              <a:ext cx="3954929" cy="383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ko-KR" altLang="en-US" dirty="0">
                  <a:solidFill>
                    <a:srgbClr val="33C1AD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HY헤드라인M" pitchFamily="18"/>
                  <a:ea typeface="HY헤드라인M" pitchFamily="18"/>
                </a:rPr>
                <a:t>손익분기점에</a:t>
              </a:r>
              <a:r>
                <a:rPr kumimoji="0" lang="ko-KR" altLang="ko-KR" dirty="0">
                  <a:solidFill>
                    <a:srgbClr val="33C1AD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HY헤드라인M" pitchFamily="18"/>
                  <a:ea typeface="HY헤드라인M" pitchFamily="18"/>
                </a:rPr>
                <a:t> 의한 </a:t>
              </a:r>
              <a:r>
                <a:rPr kumimoji="0" lang="ko-KR" altLang="en-US" dirty="0">
                  <a:solidFill>
                    <a:srgbClr val="33C1AD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HY헤드라인M" pitchFamily="18"/>
                  <a:ea typeface="HY헤드라인M" pitchFamily="18"/>
                </a:rPr>
                <a:t>경제성 </a:t>
              </a:r>
              <a:r>
                <a:rPr kumimoji="0" lang="ko-KR" altLang="ko-KR" dirty="0">
                  <a:solidFill>
                    <a:srgbClr val="33C1AD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HY헤드라인M" pitchFamily="18"/>
                  <a:ea typeface="HY헤드라인M" pitchFamily="18"/>
                </a:rPr>
                <a:t>평가 사례</a:t>
              </a:r>
              <a:endParaRPr kumimoji="0" lang="en-US" altLang="ko-KR" dirty="0">
                <a:solidFill>
                  <a:srgbClr val="33C1AD"/>
                </a:solidFill>
                <a:effectLst>
                  <a:outerShdw dist="38096" dir="2700000">
                    <a:srgbClr val="000000"/>
                  </a:outerShdw>
                </a:effectLst>
                <a:latin typeface="HY헤드라인M" pitchFamily="18"/>
                <a:ea typeface="HY헤드라인M" pitchFamily="18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67544" y="924305"/>
            <a:ext cx="280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산출공식</a:t>
            </a:r>
            <a:endParaRPr lang="ko-KR" alt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657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479493" y="2060848"/>
            <a:ext cx="81534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</a:pPr>
            <a:r>
              <a:rPr kumimoji="0" lang="ko-KR" altLang="en-US" sz="2400" b="1" smtClean="0"/>
              <a:t>소   득 </a:t>
            </a:r>
            <a:r>
              <a:rPr kumimoji="0" lang="en-US" altLang="ko-KR" sz="2400" b="1" smtClean="0"/>
              <a:t>= </a:t>
            </a:r>
            <a:r>
              <a:rPr kumimoji="0" lang="ko-KR" altLang="en-US" sz="2400" b="1" smtClean="0"/>
              <a:t>조수입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/>
              <a:t>수량</a:t>
            </a:r>
            <a:r>
              <a:rPr kumimoji="0" lang="en-US" altLang="ko-KR" sz="2400" b="1" smtClean="0"/>
              <a:t>×</a:t>
            </a:r>
            <a:r>
              <a:rPr kumimoji="0" lang="ko-KR" altLang="en-US" sz="2400" b="1" smtClean="0"/>
              <a:t>단가 </a:t>
            </a:r>
            <a:r>
              <a:rPr kumimoji="0" lang="en-US" altLang="ko-KR" sz="2400" b="1" smtClean="0"/>
              <a:t>+ </a:t>
            </a:r>
            <a:r>
              <a:rPr kumimoji="0" lang="ko-KR" altLang="en-US" sz="2400" b="1" smtClean="0"/>
              <a:t>부산물 가액</a:t>
            </a:r>
            <a:r>
              <a:rPr kumimoji="0" lang="en-US" altLang="ko-KR" sz="2400" b="1" smtClean="0"/>
              <a:t>) </a:t>
            </a:r>
            <a:r>
              <a:rPr kumimoji="0" lang="en-US" altLang="ko-KR" sz="2400" b="1" smtClean="0">
                <a:latin typeface="╜┼╕φ┴╢" charset="0"/>
              </a:rPr>
              <a:t>–</a:t>
            </a:r>
            <a:r>
              <a:rPr kumimoji="0" lang="en-US" altLang="ko-KR" sz="2400" b="1" smtClean="0"/>
              <a:t> </a:t>
            </a:r>
            <a:r>
              <a:rPr kumimoji="0" lang="ko-KR" altLang="en-US" sz="2400" b="1" smtClean="0"/>
              <a:t>경영비</a:t>
            </a:r>
          </a:p>
          <a:p>
            <a:pPr algn="just" fontAlgn="auto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</a:pPr>
            <a:r>
              <a:rPr kumimoji="0" lang="ko-KR" altLang="en-US" sz="2400" b="1" smtClean="0"/>
              <a:t>순수익 </a:t>
            </a:r>
            <a:r>
              <a:rPr kumimoji="0" lang="en-US" altLang="ko-KR" sz="2400" b="1" smtClean="0"/>
              <a:t>= </a:t>
            </a:r>
            <a:r>
              <a:rPr kumimoji="0" lang="ko-KR" altLang="en-US" sz="2400" b="1" smtClean="0"/>
              <a:t>조수입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/>
              <a:t>수량</a:t>
            </a:r>
            <a:r>
              <a:rPr kumimoji="0" lang="en-US" altLang="ko-KR" sz="2400" b="1" smtClean="0"/>
              <a:t>×</a:t>
            </a:r>
            <a:r>
              <a:rPr kumimoji="0" lang="ko-KR" altLang="en-US" sz="2400" b="1" smtClean="0"/>
              <a:t>단가 </a:t>
            </a:r>
            <a:r>
              <a:rPr kumimoji="0" lang="en-US" altLang="ko-KR" sz="2400" b="1" smtClean="0"/>
              <a:t>+ </a:t>
            </a:r>
            <a:r>
              <a:rPr kumimoji="0" lang="ko-KR" altLang="en-US" sz="2400" b="1" smtClean="0"/>
              <a:t>부산물 가액</a:t>
            </a:r>
            <a:r>
              <a:rPr kumimoji="0" lang="en-US" altLang="ko-KR" sz="2400" b="1" smtClean="0"/>
              <a:t>) </a:t>
            </a:r>
            <a:r>
              <a:rPr kumimoji="0" lang="en-US" altLang="ko-KR" sz="2400" b="1" smtClean="0">
                <a:latin typeface="╜┼╕φ┴╢" charset="0"/>
              </a:rPr>
              <a:t>–</a:t>
            </a:r>
            <a:r>
              <a:rPr kumimoji="0" lang="en-US" altLang="ko-KR" sz="2400" b="1" smtClean="0"/>
              <a:t> </a:t>
            </a:r>
            <a:r>
              <a:rPr kumimoji="0" lang="ko-KR" altLang="en-US" sz="2400" b="1" smtClean="0"/>
              <a:t>생산비</a:t>
            </a:r>
          </a:p>
          <a:p>
            <a:pPr algn="just" fontAlgn="auto">
              <a:lnSpc>
                <a:spcPct val="14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kumimoji="0" lang="ko-KR" altLang="en-US" sz="2000" b="1" smtClean="0">
                <a:solidFill>
                  <a:srgbClr val="0000FF"/>
                </a:solidFill>
              </a:rPr>
              <a:t>경영비</a:t>
            </a:r>
            <a:r>
              <a:rPr kumimoji="0" lang="ko-KR" altLang="en-US" sz="2000" b="1" smtClean="0"/>
              <a:t> </a:t>
            </a:r>
            <a:r>
              <a:rPr kumimoji="0" lang="en-US" altLang="ko-KR" sz="2000" b="1" smtClean="0"/>
              <a:t>: </a:t>
            </a:r>
            <a:r>
              <a:rPr kumimoji="0" lang="ko-KR" altLang="en-US" sz="2000" b="1" smtClean="0"/>
              <a:t>외부에서 구입하여 투입된 일체의 비용과 감가상각비</a:t>
            </a:r>
            <a:r>
              <a:rPr kumimoji="0" lang="en-US" altLang="ko-KR" sz="2000" b="1" smtClean="0"/>
              <a:t>, </a:t>
            </a:r>
          </a:p>
          <a:p>
            <a:pPr algn="just" fontAlgn="auto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kumimoji="0" lang="en-US" altLang="ko-KR" sz="2000" b="1" smtClean="0"/>
              <a:t>                </a:t>
            </a:r>
            <a:r>
              <a:rPr kumimoji="0" lang="ko-KR" altLang="en-US" sz="2000" b="1" smtClean="0"/>
              <a:t>재투입한 사료</a:t>
            </a:r>
            <a:r>
              <a:rPr kumimoji="0" lang="en-US" altLang="ko-KR" sz="2000" b="1" smtClean="0"/>
              <a:t>, </a:t>
            </a:r>
            <a:r>
              <a:rPr kumimoji="0" lang="ko-KR" altLang="en-US" sz="2000" b="1" smtClean="0"/>
              <a:t>퇴비 등 중간생산물 평가액으로 구성</a:t>
            </a:r>
          </a:p>
          <a:p>
            <a:pPr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kumimoji="0" lang="ko-KR" altLang="en-US" sz="2000" b="1" smtClean="0">
                <a:solidFill>
                  <a:srgbClr val="0000FF"/>
                </a:solidFill>
              </a:rPr>
              <a:t>생산비</a:t>
            </a:r>
            <a:r>
              <a:rPr kumimoji="0" lang="ko-KR" altLang="en-US" sz="2000" b="1" smtClean="0"/>
              <a:t> </a:t>
            </a:r>
            <a:r>
              <a:rPr kumimoji="0" lang="en-US" altLang="ko-KR" sz="2000" b="1" smtClean="0"/>
              <a:t>: </a:t>
            </a:r>
            <a:r>
              <a:rPr kumimoji="0" lang="ko-KR" altLang="en-US" sz="2000" b="1" smtClean="0"/>
              <a:t>경영비에 기회비용 성격의 자가노력비</a:t>
            </a:r>
            <a:r>
              <a:rPr kumimoji="0" lang="en-US" altLang="ko-KR" sz="2000" b="1" smtClean="0"/>
              <a:t>, </a:t>
            </a:r>
            <a:r>
              <a:rPr kumimoji="0" lang="ko-KR" altLang="en-US" sz="2000" b="1" smtClean="0"/>
              <a:t>자기자본용역비</a:t>
            </a:r>
            <a:r>
              <a:rPr kumimoji="0" lang="en-US" altLang="ko-KR" sz="2000" b="1" smtClean="0"/>
              <a:t>,</a:t>
            </a:r>
          </a:p>
          <a:p>
            <a:pPr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kumimoji="0" lang="en-US" altLang="ko-KR" sz="2000" b="1" smtClean="0"/>
              <a:t>                </a:t>
            </a:r>
            <a:r>
              <a:rPr kumimoji="0" lang="ko-KR" altLang="en-US" sz="2000" b="1" smtClean="0"/>
              <a:t>자기토지용역비 등을 합한 총 투입비용</a:t>
            </a:r>
          </a:p>
          <a:p>
            <a:pPr algn="just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kumimoji="0" lang="ko-KR" altLang="en-US" sz="2000" b="1" smtClean="0"/>
          </a:p>
          <a:p>
            <a:pPr algn="just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kumimoji="0" lang="ko-KR" altLang="en-US" sz="2000" b="1" smtClean="0"/>
              <a:t> </a:t>
            </a:r>
            <a:r>
              <a:rPr kumimoji="0" lang="en-US" altLang="ko-KR" sz="2000" b="1" smtClean="0"/>
              <a:t>※ </a:t>
            </a:r>
            <a:r>
              <a:rPr kumimoji="0" lang="ko-KR" altLang="en-US" sz="2000" b="1" smtClean="0"/>
              <a:t>기타지표 </a:t>
            </a:r>
            <a:r>
              <a:rPr kumimoji="0" lang="en-US" altLang="ko-KR" sz="2000" b="1" smtClean="0"/>
              <a:t>: </a:t>
            </a:r>
            <a:r>
              <a:rPr kumimoji="0" lang="ko-KR" altLang="en-US" sz="2000" b="1" smtClean="0"/>
              <a:t>소득률</a:t>
            </a:r>
            <a:r>
              <a:rPr kumimoji="0" lang="en-US" altLang="ko-KR" sz="2000" b="1" smtClean="0"/>
              <a:t>, </a:t>
            </a:r>
            <a:r>
              <a:rPr kumimoji="0" lang="ko-KR" altLang="en-US" sz="2000" b="1" smtClean="0"/>
              <a:t>순수익률</a:t>
            </a:r>
            <a:r>
              <a:rPr kumimoji="0" lang="en-US" altLang="ko-KR" sz="2000" b="1" smtClean="0"/>
              <a:t>, </a:t>
            </a:r>
            <a:r>
              <a:rPr kumimoji="0" lang="ko-KR" altLang="en-US" sz="2000" b="1" smtClean="0"/>
              <a:t>부가가치</a:t>
            </a:r>
            <a:r>
              <a:rPr kumimoji="0" lang="en-US" altLang="ko-KR" sz="2000" b="1" smtClean="0"/>
              <a:t>, </a:t>
            </a:r>
            <a:r>
              <a:rPr kumimoji="0" lang="ko-KR" altLang="en-US" sz="2000" b="1" smtClean="0"/>
              <a:t>생산성</a:t>
            </a:r>
            <a:r>
              <a:rPr kumimoji="0" lang="en-US" altLang="ko-KR" sz="2000" b="1" smtClean="0"/>
              <a:t>(</a:t>
            </a:r>
            <a:r>
              <a:rPr kumimoji="0" lang="ko-KR" altLang="en-US" sz="2000" b="1" smtClean="0"/>
              <a:t>노동</a:t>
            </a:r>
            <a:r>
              <a:rPr kumimoji="0" lang="en-US" altLang="ko-KR" sz="2000" b="1" smtClean="0"/>
              <a:t>,</a:t>
            </a:r>
            <a:r>
              <a:rPr kumimoji="0" lang="ko-KR" altLang="en-US" sz="2000" b="1" smtClean="0"/>
              <a:t>토지</a:t>
            </a:r>
            <a:r>
              <a:rPr kumimoji="0" lang="en-US" altLang="ko-KR" sz="2000" b="1" smtClean="0"/>
              <a:t>,</a:t>
            </a:r>
            <a:r>
              <a:rPr kumimoji="0" lang="ko-KR" altLang="en-US" sz="2000" b="1" smtClean="0"/>
              <a:t>자본</a:t>
            </a:r>
            <a:r>
              <a:rPr kumimoji="0" lang="en-US" altLang="ko-KR" sz="2000" b="1" smtClean="0"/>
              <a:t>) </a:t>
            </a:r>
            <a:r>
              <a:rPr kumimoji="0" lang="ko-KR" altLang="en-US" sz="2000" b="1" smtClean="0"/>
              <a:t>등</a:t>
            </a:r>
            <a:endParaRPr kumimoji="0" lang="ko-KR" altLang="en-US" sz="2000" b="1" dirty="0" smtClean="0"/>
          </a:p>
        </p:txBody>
      </p:sp>
      <p:sp>
        <p:nvSpPr>
          <p:cNvPr id="16" name="직사각형 15"/>
          <p:cNvSpPr/>
          <p:nvPr/>
        </p:nvSpPr>
        <p:spPr>
          <a:xfrm>
            <a:off x="806302" y="1340768"/>
            <a:ext cx="329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ko-K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&lt; </a:t>
            </a:r>
            <a:r>
              <a:rPr lang="ko-K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경영성과 지표 </a:t>
            </a:r>
            <a:r>
              <a:rPr lang="en-US" altLang="ko-K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&gt;</a:t>
            </a:r>
            <a:endParaRPr lang="ko-KR" altLang="en-US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3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18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2063414"/>
              </p:ext>
            </p:extLst>
          </p:nvPr>
        </p:nvGraphicFramePr>
        <p:xfrm>
          <a:off x="728663" y="981075"/>
          <a:ext cx="7804150" cy="1584326"/>
        </p:xfrm>
        <a:graphic>
          <a:graphicData uri="http://schemas.openxmlformats.org/drawingml/2006/table">
            <a:tbl>
              <a:tblPr/>
              <a:tblGrid>
                <a:gridCol w="1539875"/>
                <a:gridCol w="790575"/>
                <a:gridCol w="720725"/>
                <a:gridCol w="1296987"/>
                <a:gridCol w="1008063"/>
                <a:gridCol w="1008062"/>
                <a:gridCol w="1439863"/>
              </a:tblGrid>
              <a:tr h="528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수확기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가격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내구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연수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자본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이자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노임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연료비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물재비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위탁수수료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/ha)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19,730,000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5%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40,877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5,390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37,492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22" name="Rectangle 91"/>
          <p:cNvSpPr>
            <a:spLocks noChangeArrowheads="1"/>
          </p:cNvSpPr>
          <p:nvPr/>
        </p:nvSpPr>
        <p:spPr bwMode="auto">
          <a:xfrm>
            <a:off x="611188" y="476250"/>
            <a:ext cx="5412059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buSzPct val="60000"/>
            </a:pPr>
            <a:r>
              <a:rPr lang="en-US" altLang="ko-KR" sz="2400" b="1" dirty="0"/>
              <a:t>○ </a:t>
            </a:r>
            <a:r>
              <a:rPr lang="ko-KR" altLang="en-US" sz="2400" b="1" dirty="0"/>
              <a:t>농기계 손익분기 </a:t>
            </a:r>
            <a:r>
              <a:rPr lang="ko-KR" altLang="en-US" sz="2400" b="1" dirty="0" smtClean="0"/>
              <a:t>규모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조사료 조성</a:t>
            </a:r>
            <a:endParaRPr lang="ko-KR" altLang="en-US" sz="2400" b="1" dirty="0"/>
          </a:p>
        </p:txBody>
      </p:sp>
      <p:sp>
        <p:nvSpPr>
          <p:cNvPr id="63523" name="Text Box 94"/>
          <p:cNvSpPr txBox="1">
            <a:spLocks noChangeArrowheads="1"/>
          </p:cNvSpPr>
          <p:nvPr/>
        </p:nvSpPr>
        <p:spPr bwMode="auto">
          <a:xfrm>
            <a:off x="755650" y="2708275"/>
            <a:ext cx="7993063" cy="3277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buSzPct val="60000"/>
            </a:pPr>
            <a:r>
              <a:rPr lang="en-US" altLang="ko-KR" sz="2300" b="1" dirty="0">
                <a:solidFill>
                  <a:srgbClr val="333333"/>
                </a:solidFill>
              </a:rPr>
              <a:t>- </a:t>
            </a:r>
            <a:r>
              <a:rPr lang="ko-KR" altLang="en-US" sz="2300" b="1" dirty="0">
                <a:solidFill>
                  <a:srgbClr val="6600FF"/>
                </a:solidFill>
              </a:rPr>
              <a:t>고정비 </a:t>
            </a:r>
            <a:r>
              <a:rPr lang="en-US" altLang="ko-KR" sz="2300" b="1" dirty="0">
                <a:solidFill>
                  <a:srgbClr val="6600FF"/>
                </a:solidFill>
              </a:rPr>
              <a:t>: 5,450,413</a:t>
            </a:r>
            <a:r>
              <a:rPr lang="ko-KR" altLang="en-US" sz="2300" b="1" dirty="0">
                <a:solidFill>
                  <a:srgbClr val="6600FF"/>
                </a:solidFill>
              </a:rPr>
              <a:t>원</a:t>
            </a:r>
            <a:r>
              <a:rPr lang="ko-KR" altLang="en-US" sz="2300" dirty="0">
                <a:solidFill>
                  <a:srgbClr val="6600FF"/>
                </a:solidFill>
              </a:rPr>
              <a:t> </a:t>
            </a:r>
            <a:endParaRPr lang="ko-KR" altLang="en-US" sz="2300" b="1" dirty="0">
              <a:solidFill>
                <a:srgbClr val="6600FF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ko-KR" altLang="en-US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ko-KR" altLang="en-US" sz="2300" b="1" dirty="0">
                <a:solidFill>
                  <a:srgbClr val="333333"/>
                </a:solidFill>
              </a:rPr>
              <a:t> </a:t>
            </a:r>
            <a:r>
              <a:rPr lang="en-US" altLang="ko-KR" sz="2300" b="1" dirty="0">
                <a:solidFill>
                  <a:srgbClr val="333333"/>
                </a:solidFill>
              </a:rPr>
              <a:t>․ </a:t>
            </a:r>
            <a:r>
              <a:rPr lang="ko-KR" altLang="en-US" sz="2300" b="1" dirty="0">
                <a:solidFill>
                  <a:srgbClr val="333333"/>
                </a:solidFill>
              </a:rPr>
              <a:t>감가상각비 </a:t>
            </a:r>
            <a:r>
              <a:rPr lang="en-US" altLang="ko-KR" sz="2300" b="1" dirty="0">
                <a:solidFill>
                  <a:srgbClr val="333333"/>
                </a:solidFill>
              </a:rPr>
              <a:t>: (19,730,000 - 986,500) / 5 = 3,748,700</a:t>
            </a:r>
            <a:r>
              <a:rPr lang="ko-KR" altLang="en-US" sz="2300" b="1" dirty="0">
                <a:solidFill>
                  <a:srgbClr val="333333"/>
                </a:solidFill>
              </a:rPr>
              <a:t>원</a:t>
            </a:r>
            <a:r>
              <a:rPr lang="ko-KR" altLang="en-US" sz="2300" dirty="0">
                <a:solidFill>
                  <a:srgbClr val="333333"/>
                </a:solidFill>
              </a:rPr>
              <a:t> </a:t>
            </a:r>
            <a:endParaRPr lang="ko-KR" altLang="en-US" sz="23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ko-KR" altLang="en-US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ko-KR" altLang="en-US" sz="2300" b="1" dirty="0">
                <a:solidFill>
                  <a:srgbClr val="333333"/>
                </a:solidFill>
              </a:rPr>
              <a:t> </a:t>
            </a:r>
            <a:r>
              <a:rPr lang="en-US" altLang="ko-KR" sz="2300" b="1" dirty="0">
                <a:solidFill>
                  <a:srgbClr val="333333"/>
                </a:solidFill>
              </a:rPr>
              <a:t>․ </a:t>
            </a:r>
            <a:r>
              <a:rPr lang="ko-KR" altLang="en-US" sz="2300" b="1" dirty="0">
                <a:solidFill>
                  <a:srgbClr val="333333"/>
                </a:solidFill>
              </a:rPr>
              <a:t>수 리 비 </a:t>
            </a:r>
            <a:r>
              <a:rPr lang="en-US" altLang="ko-KR" sz="2300" b="1" dirty="0">
                <a:solidFill>
                  <a:srgbClr val="333333"/>
                </a:solidFill>
              </a:rPr>
              <a:t>: 19,730,000 × 0.06 = 1,183,800</a:t>
            </a:r>
            <a:r>
              <a:rPr lang="ko-KR" altLang="en-US" sz="2300" b="1" dirty="0">
                <a:solidFill>
                  <a:srgbClr val="333333"/>
                </a:solidFill>
              </a:rPr>
              <a:t>원 </a:t>
            </a: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ko-KR" altLang="en-US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ko-KR" altLang="en-US" sz="2300" b="1" dirty="0">
                <a:solidFill>
                  <a:srgbClr val="333333"/>
                </a:solidFill>
              </a:rPr>
              <a:t> </a:t>
            </a:r>
            <a:r>
              <a:rPr lang="en-US" altLang="ko-KR" sz="2300" b="1" dirty="0">
                <a:solidFill>
                  <a:srgbClr val="333333"/>
                </a:solidFill>
              </a:rPr>
              <a:t>․ </a:t>
            </a:r>
            <a:r>
              <a:rPr lang="ko-KR" altLang="en-US" sz="2300" b="1" dirty="0">
                <a:solidFill>
                  <a:srgbClr val="333333"/>
                </a:solidFill>
              </a:rPr>
              <a:t>자본이자 </a:t>
            </a:r>
            <a:r>
              <a:rPr lang="en-US" altLang="ko-KR" sz="2300" b="1" dirty="0">
                <a:solidFill>
                  <a:srgbClr val="333333"/>
                </a:solidFill>
              </a:rPr>
              <a:t>: (19,730.000+986,500)/2× 0.05 = 517,913</a:t>
            </a:r>
            <a:r>
              <a:rPr lang="ko-KR" altLang="en-US" sz="2300" b="1" dirty="0">
                <a:solidFill>
                  <a:srgbClr val="333333"/>
                </a:solidFill>
              </a:rPr>
              <a:t>원</a:t>
            </a:r>
            <a:r>
              <a:rPr lang="ko-KR" altLang="en-US" sz="2300" dirty="0">
                <a:solidFill>
                  <a:srgbClr val="333333"/>
                </a:solidFill>
              </a:rPr>
              <a:t> </a:t>
            </a:r>
            <a:endParaRPr lang="ko-KR" altLang="en-US" sz="23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en-US" altLang="ko-KR" sz="2300" b="1" dirty="0">
                <a:solidFill>
                  <a:srgbClr val="333333"/>
                </a:solidFill>
              </a:rPr>
              <a:t>- </a:t>
            </a:r>
            <a:r>
              <a:rPr lang="ko-KR" altLang="en-US" sz="2300" b="1" dirty="0">
                <a:solidFill>
                  <a:srgbClr val="6600FF"/>
                </a:solidFill>
              </a:rPr>
              <a:t>단위당 </a:t>
            </a:r>
            <a:r>
              <a:rPr lang="ko-KR" altLang="en-US" sz="2300" b="1" dirty="0" err="1">
                <a:solidFill>
                  <a:srgbClr val="6600FF"/>
                </a:solidFill>
              </a:rPr>
              <a:t>유동비</a:t>
            </a:r>
            <a:r>
              <a:rPr lang="ko-KR" altLang="en-US" sz="2300" b="1" dirty="0">
                <a:solidFill>
                  <a:srgbClr val="6600FF"/>
                </a:solidFill>
              </a:rPr>
              <a:t> </a:t>
            </a:r>
            <a:r>
              <a:rPr lang="en-US" altLang="ko-KR" sz="2300" b="1" dirty="0">
                <a:solidFill>
                  <a:srgbClr val="6600FF"/>
                </a:solidFill>
              </a:rPr>
              <a:t>:</a:t>
            </a:r>
            <a:r>
              <a:rPr lang="en-US" altLang="ko-KR" sz="2300" b="1" dirty="0">
                <a:solidFill>
                  <a:srgbClr val="6600FF"/>
                </a:solidFill>
                <a:latin typeface="Times New Roman" pitchFamily="18" charset="0"/>
              </a:rPr>
              <a:t> </a:t>
            </a:r>
            <a:r>
              <a:rPr lang="en-US" altLang="ko-KR" sz="2300" b="1" dirty="0">
                <a:solidFill>
                  <a:srgbClr val="6600FF"/>
                </a:solidFill>
              </a:rPr>
              <a:t> 83,759</a:t>
            </a:r>
            <a:r>
              <a:rPr lang="ko-KR" altLang="en-US" sz="2300" b="1" dirty="0">
                <a:solidFill>
                  <a:srgbClr val="6600FF"/>
                </a:solidFill>
              </a:rPr>
              <a:t>원</a:t>
            </a:r>
            <a:r>
              <a:rPr lang="en-US" altLang="ko-KR" sz="2300" b="1" dirty="0">
                <a:solidFill>
                  <a:srgbClr val="6600FF"/>
                </a:solidFill>
              </a:rPr>
              <a:t>/ha</a:t>
            </a:r>
            <a:r>
              <a:rPr lang="en-US" altLang="ko-KR" sz="2300" dirty="0">
                <a:solidFill>
                  <a:srgbClr val="333333"/>
                </a:solidFill>
              </a:rPr>
              <a:t> </a:t>
            </a:r>
            <a:endParaRPr lang="en-US" altLang="ko-KR" sz="23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en-US" altLang="ko-KR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en-US" altLang="ko-KR" sz="2300" b="1" dirty="0">
                <a:solidFill>
                  <a:srgbClr val="333333"/>
                </a:solidFill>
              </a:rPr>
              <a:t> ․ </a:t>
            </a:r>
            <a:r>
              <a:rPr lang="ko-KR" altLang="en-US" sz="2300" b="1" dirty="0">
                <a:solidFill>
                  <a:srgbClr val="333333"/>
                </a:solidFill>
              </a:rPr>
              <a:t>노 임 </a:t>
            </a:r>
            <a:r>
              <a:rPr lang="en-US" altLang="ko-KR" sz="2300" b="1" dirty="0">
                <a:solidFill>
                  <a:srgbClr val="333333"/>
                </a:solidFill>
              </a:rPr>
              <a:t>: 40,877</a:t>
            </a:r>
            <a:r>
              <a:rPr lang="ko-KR" altLang="en-US" sz="2300" b="1" dirty="0">
                <a:solidFill>
                  <a:srgbClr val="333333"/>
                </a:solidFill>
              </a:rPr>
              <a:t>원</a:t>
            </a:r>
            <a:r>
              <a:rPr lang="en-US" altLang="ko-KR" sz="2300" b="1" dirty="0">
                <a:solidFill>
                  <a:srgbClr val="333333"/>
                </a:solidFill>
              </a:rPr>
              <a:t>/ha</a:t>
            </a:r>
            <a:r>
              <a:rPr lang="en-US" altLang="ko-KR" sz="2300" dirty="0">
                <a:solidFill>
                  <a:srgbClr val="333333"/>
                </a:solidFill>
              </a:rPr>
              <a:t> </a:t>
            </a:r>
            <a:endParaRPr lang="en-US" altLang="ko-KR" sz="23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en-US" altLang="ko-KR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en-US" altLang="ko-KR" sz="2300" b="1" dirty="0">
                <a:solidFill>
                  <a:srgbClr val="333333"/>
                </a:solidFill>
              </a:rPr>
              <a:t> ․ </a:t>
            </a:r>
            <a:r>
              <a:rPr lang="ko-KR" altLang="en-US" sz="2300" b="1" dirty="0">
                <a:solidFill>
                  <a:srgbClr val="333333"/>
                </a:solidFill>
              </a:rPr>
              <a:t>연료비 </a:t>
            </a:r>
            <a:r>
              <a:rPr lang="en-US" altLang="ko-KR" sz="2300" b="1" dirty="0">
                <a:solidFill>
                  <a:srgbClr val="333333"/>
                </a:solidFill>
              </a:rPr>
              <a:t>: </a:t>
            </a:r>
            <a:r>
              <a:rPr lang="ko-KR" altLang="en-US" sz="2300" b="1" dirty="0">
                <a:solidFill>
                  <a:srgbClr val="333333"/>
                </a:solidFill>
              </a:rPr>
              <a:t>경유 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500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원</a:t>
            </a:r>
            <a:r>
              <a:rPr lang="en-US" altLang="ko-KR" sz="2300" b="1" dirty="0">
                <a:solidFill>
                  <a:srgbClr val="333333"/>
                </a:solidFill>
              </a:rPr>
              <a:t>/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ℓ×10.78/ha </a:t>
            </a:r>
            <a:r>
              <a:rPr lang="en-US" altLang="ko-KR" sz="2300" b="1" dirty="0">
                <a:solidFill>
                  <a:srgbClr val="333333"/>
                </a:solidFill>
              </a:rPr>
              <a:t>= 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5,390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원</a:t>
            </a:r>
            <a:r>
              <a:rPr lang="en-US" altLang="ko-KR" sz="2300" b="1" dirty="0">
                <a:solidFill>
                  <a:srgbClr val="333333"/>
                </a:solidFill>
              </a:rPr>
              <a:t>/ha</a:t>
            </a:r>
            <a:r>
              <a:rPr lang="en-US" altLang="ko-KR" sz="2300" dirty="0">
                <a:solidFill>
                  <a:srgbClr val="333333"/>
                </a:solidFill>
              </a:rPr>
              <a:t> </a:t>
            </a:r>
            <a:endParaRPr lang="en-US" altLang="ko-KR" sz="2300" b="1" dirty="0">
              <a:solidFill>
                <a:srgbClr val="333333"/>
              </a:solidFill>
            </a:endParaRPr>
          </a:p>
          <a:p>
            <a:pPr marL="342900" indent="-342900">
              <a:lnSpc>
                <a:spcPct val="95000"/>
              </a:lnSpc>
              <a:buSzPct val="60000"/>
            </a:pPr>
            <a:r>
              <a:rPr lang="en-US" altLang="ko-KR" sz="2300" b="1" dirty="0">
                <a:solidFill>
                  <a:srgbClr val="333333"/>
                </a:solidFill>
                <a:latin typeface="Times New Roman" pitchFamily="18" charset="0"/>
              </a:rPr>
              <a:t> </a:t>
            </a:r>
            <a:r>
              <a:rPr lang="en-US" altLang="ko-KR" sz="2300" b="1" dirty="0">
                <a:solidFill>
                  <a:srgbClr val="333333"/>
                </a:solidFill>
              </a:rPr>
              <a:t> ․ </a:t>
            </a:r>
            <a:r>
              <a:rPr lang="ko-KR" altLang="en-US" sz="2300" b="1" dirty="0" err="1">
                <a:solidFill>
                  <a:srgbClr val="333333"/>
                </a:solidFill>
              </a:rPr>
              <a:t>물재비</a:t>
            </a:r>
            <a:r>
              <a:rPr lang="ko-KR" altLang="en-US" sz="2300" b="1" dirty="0">
                <a:solidFill>
                  <a:srgbClr val="333333"/>
                </a:solidFill>
              </a:rPr>
              <a:t> </a:t>
            </a:r>
            <a:r>
              <a:rPr lang="en-US" altLang="ko-KR" sz="2300" b="1" dirty="0">
                <a:solidFill>
                  <a:srgbClr val="333333"/>
                </a:solidFill>
              </a:rPr>
              <a:t>: 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포대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,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끈 </a:t>
            </a:r>
            <a:r>
              <a:rPr lang="en-US" altLang="ko-KR" sz="2300" b="1" dirty="0">
                <a:solidFill>
                  <a:srgbClr val="333333"/>
                </a:solidFill>
              </a:rPr>
              <a:t>206</a:t>
            </a:r>
            <a:r>
              <a:rPr lang="ko-KR" altLang="en-US" sz="2300" b="1" dirty="0">
                <a:solidFill>
                  <a:srgbClr val="333333"/>
                </a:solidFill>
              </a:rPr>
              <a:t>개</a:t>
            </a:r>
            <a:r>
              <a:rPr lang="en-US" altLang="ko-KR" sz="2300" b="1" dirty="0">
                <a:solidFill>
                  <a:srgbClr val="333333"/>
                </a:solidFill>
              </a:rPr>
              <a:t>/ha × 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182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원</a:t>
            </a:r>
            <a:r>
              <a:rPr lang="en-US" altLang="ko-KR" sz="2300" b="1" dirty="0">
                <a:solidFill>
                  <a:srgbClr val="333333"/>
                </a:solidFill>
              </a:rPr>
              <a:t>/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개  </a:t>
            </a:r>
            <a:r>
              <a:rPr lang="en-US" altLang="ko-KR" sz="2300" b="1" dirty="0">
                <a:solidFill>
                  <a:srgbClr val="333333"/>
                </a:solidFill>
              </a:rPr>
              <a:t>= 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37,492</a:t>
            </a:r>
            <a:r>
              <a:rPr lang="ko-KR" altLang="en-US" sz="2300" b="1" dirty="0" smtClean="0">
                <a:solidFill>
                  <a:srgbClr val="333333"/>
                </a:solidFill>
              </a:rPr>
              <a:t>원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/ha</a:t>
            </a:r>
            <a:r>
              <a:rPr lang="en-US" altLang="ko-KR" sz="2300" dirty="0" smtClean="0">
                <a:solidFill>
                  <a:srgbClr val="333333"/>
                </a:solidFill>
              </a:rPr>
              <a:t> </a:t>
            </a:r>
            <a:endParaRPr lang="en-US" altLang="ko-KR" sz="2300" dirty="0">
              <a:solidFill>
                <a:srgbClr val="333333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64088" y="2924944"/>
            <a:ext cx="40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0000"/>
              </a:lnSpc>
              <a:buSzPct val="60000"/>
            </a:pPr>
            <a:r>
              <a:rPr lang="en-US" altLang="ko-KR" sz="1200" b="1" dirty="0">
                <a:solidFill>
                  <a:srgbClr val="FF0000"/>
                </a:solidFill>
                <a:ea typeface="굴림" pitchFamily="50" charset="-127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314516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748" name="Group 108"/>
          <p:cNvGraphicFramePr>
            <a:graphicFrameLocks noGrp="1"/>
          </p:cNvGraphicFramePr>
          <p:nvPr>
            <p:ph sz="half" idx="1"/>
          </p:nvPr>
        </p:nvGraphicFramePr>
        <p:xfrm>
          <a:off x="2627313" y="2690813"/>
          <a:ext cx="3384550" cy="883920"/>
        </p:xfrm>
        <a:graphic>
          <a:graphicData uri="http://schemas.openxmlformats.org/drawingml/2006/table">
            <a:tbl>
              <a:tblPr/>
              <a:tblGrid>
                <a:gridCol w="3384550"/>
              </a:tblGrid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5,450,413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200,000  -  83,759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0744" name="Group 10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0121876"/>
              </p:ext>
            </p:extLst>
          </p:nvPr>
        </p:nvGraphicFramePr>
        <p:xfrm>
          <a:off x="2555875" y="1557338"/>
          <a:ext cx="4321175" cy="863283"/>
        </p:xfrm>
        <a:graphic>
          <a:graphicData uri="http://schemas.openxmlformats.org/drawingml/2006/table">
            <a:tbl>
              <a:tblPr/>
              <a:tblGrid>
                <a:gridCol w="432117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고정비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단위당 관행비용</a:t>
                      </a:r>
                      <a:r>
                        <a:rPr kumimoji="1" lang="en-US" altLang="ko-K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</a:t>
                      </a:r>
                      <a:r>
                        <a:rPr kumimoji="1" lang="ko-KR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단위당 변동비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978367-719F-438A-B708-9C6B48BBE29F}" type="slidenum">
              <a:rPr lang="en-US" altLang="ko-KR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64515" name="Text Box 34"/>
          <p:cNvSpPr txBox="1">
            <a:spLocks noChangeArrowheads="1"/>
          </p:cNvSpPr>
          <p:nvPr/>
        </p:nvSpPr>
        <p:spPr bwMode="auto">
          <a:xfrm>
            <a:off x="827088" y="906463"/>
            <a:ext cx="6107112" cy="407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SzPct val="60000"/>
            </a:pPr>
            <a:r>
              <a:rPr lang="en-US" altLang="ko-KR" sz="2000" b="1" dirty="0">
                <a:solidFill>
                  <a:srgbClr val="333333"/>
                </a:solidFill>
              </a:rPr>
              <a:t> </a:t>
            </a:r>
            <a:r>
              <a:rPr lang="ko-KR" altLang="en-US" sz="2300" b="1" dirty="0">
                <a:solidFill>
                  <a:srgbClr val="333333"/>
                </a:solidFill>
              </a:rPr>
              <a:t>위탁수수료 </a:t>
            </a:r>
            <a:r>
              <a:rPr lang="en-US" altLang="ko-KR" sz="2300" b="1" dirty="0">
                <a:solidFill>
                  <a:srgbClr val="333333"/>
                </a:solidFill>
              </a:rPr>
              <a:t>:  </a:t>
            </a:r>
            <a:r>
              <a:rPr lang="en-US" altLang="ko-KR" sz="2300" b="1" dirty="0" smtClean="0">
                <a:solidFill>
                  <a:srgbClr val="333333"/>
                </a:solidFill>
              </a:rPr>
              <a:t>200,000</a:t>
            </a:r>
            <a:r>
              <a:rPr lang="ko-KR" altLang="en-US" sz="2300" b="1" dirty="0">
                <a:solidFill>
                  <a:srgbClr val="333333"/>
                </a:solidFill>
              </a:rPr>
              <a:t>원</a:t>
            </a:r>
            <a:r>
              <a:rPr lang="en-US" altLang="ko-KR" sz="2300" b="1" dirty="0">
                <a:solidFill>
                  <a:srgbClr val="333333"/>
                </a:solidFill>
              </a:rPr>
              <a:t>/ha</a:t>
            </a:r>
            <a:r>
              <a:rPr lang="ko-KR" altLang="en-US" sz="2300" b="1" dirty="0">
                <a:solidFill>
                  <a:srgbClr val="333333"/>
                </a:solidFill>
              </a:rPr>
              <a:t>당</a:t>
            </a:r>
            <a:r>
              <a:rPr lang="ko-KR" altLang="en-US" sz="2300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64516" name="Text Box 36"/>
          <p:cNvSpPr txBox="1">
            <a:spLocks noChangeArrowheads="1"/>
          </p:cNvSpPr>
          <p:nvPr/>
        </p:nvSpPr>
        <p:spPr bwMode="auto">
          <a:xfrm>
            <a:off x="1187450" y="1700213"/>
            <a:ext cx="12239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300" b="1"/>
              <a:t>BEP  =</a:t>
            </a:r>
          </a:p>
        </p:txBody>
      </p:sp>
      <p:sp>
        <p:nvSpPr>
          <p:cNvPr id="64525" name="Text Box 110"/>
          <p:cNvSpPr txBox="1">
            <a:spLocks noChangeArrowheads="1"/>
          </p:cNvSpPr>
          <p:nvPr/>
        </p:nvSpPr>
        <p:spPr bwMode="auto">
          <a:xfrm>
            <a:off x="2051050" y="4076700"/>
            <a:ext cx="1871663" cy="406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200" dirty="0"/>
              <a:t>=     </a:t>
            </a:r>
            <a:r>
              <a:rPr lang="en-US" altLang="ko-KR" sz="2200" dirty="0" smtClean="0"/>
              <a:t>46.9</a:t>
            </a:r>
            <a:r>
              <a:rPr lang="en-US" altLang="ko-KR" sz="2200" b="1" dirty="0" smtClean="0"/>
              <a:t>ha</a:t>
            </a:r>
            <a:endParaRPr lang="en-US" altLang="ko-KR" sz="2200" b="1" dirty="0"/>
          </a:p>
        </p:txBody>
      </p:sp>
      <p:sp>
        <p:nvSpPr>
          <p:cNvPr id="64526" name="Text Box 111"/>
          <p:cNvSpPr txBox="1">
            <a:spLocks noChangeArrowheads="1"/>
          </p:cNvSpPr>
          <p:nvPr/>
        </p:nvSpPr>
        <p:spPr bwMode="auto">
          <a:xfrm>
            <a:off x="1979613" y="2924175"/>
            <a:ext cx="360362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ko-KR" sz="22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2039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978367-719F-438A-B708-9C6B48BBE29F}" type="slidenum">
              <a:rPr lang="en-US" altLang="ko-KR"/>
              <a:pPr>
                <a:defRPr/>
              </a:pPr>
              <a:t>22</a:t>
            </a:fld>
            <a:endParaRPr lang="en-US" altLang="ko-KR"/>
          </a:p>
        </p:txBody>
      </p:sp>
      <p:sp>
        <p:nvSpPr>
          <p:cNvPr id="11" name="직사각형 10"/>
          <p:cNvSpPr/>
          <p:nvPr/>
        </p:nvSpPr>
        <p:spPr>
          <a:xfrm>
            <a:off x="755576" y="2447680"/>
            <a:ext cx="7632848" cy="10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600" dirty="0" smtClean="0"/>
              <a:t>참고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146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1. </a:t>
            </a:r>
            <a:r>
              <a:rPr lang="ko-KR" altLang="en-US" smtClean="0"/>
              <a:t>일반현황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축산 </a:t>
            </a:r>
            <a:r>
              <a:rPr lang="en-US" altLang="ko-KR" dirty="0" smtClean="0"/>
              <a:t>5</a:t>
            </a:r>
            <a:r>
              <a:rPr lang="ko-KR" altLang="en-US" dirty="0" smtClean="0"/>
              <a:t>품목은 </a:t>
            </a:r>
            <a:r>
              <a:rPr lang="ko-KR" altLang="en-US" dirty="0"/>
              <a:t>돼지</a:t>
            </a:r>
            <a:r>
              <a:rPr lang="en-US" altLang="ko-KR" dirty="0"/>
              <a:t>, </a:t>
            </a:r>
            <a:r>
              <a:rPr lang="ko-KR" altLang="en-US" dirty="0"/>
              <a:t>한우</a:t>
            </a:r>
            <a:r>
              <a:rPr lang="en-US" altLang="ko-KR" dirty="0"/>
              <a:t>, </a:t>
            </a:r>
            <a:r>
              <a:rPr lang="ko-KR" altLang="en-US" dirty="0"/>
              <a:t>닭</a:t>
            </a:r>
            <a:r>
              <a:rPr lang="en-US" altLang="ko-KR" dirty="0"/>
              <a:t>, </a:t>
            </a:r>
            <a:r>
              <a:rPr lang="ko-KR" altLang="en-US" dirty="0"/>
              <a:t>우유</a:t>
            </a:r>
            <a:r>
              <a:rPr lang="en-US" altLang="ko-KR" dirty="0"/>
              <a:t>, </a:t>
            </a:r>
            <a:r>
              <a:rPr lang="ko-KR" altLang="en-US" dirty="0" smtClean="0"/>
              <a:t>계란 </a:t>
            </a:r>
            <a:r>
              <a:rPr lang="ko-KR" altLang="en-US" dirty="0"/>
              <a:t>순임</a:t>
            </a:r>
          </a:p>
          <a:p>
            <a:pPr lvl="1">
              <a:defRPr/>
            </a:pPr>
            <a:r>
              <a:rPr lang="en-US" altLang="ko-KR" spc="-150" dirty="0" smtClean="0"/>
              <a:t>`15</a:t>
            </a:r>
            <a:r>
              <a:rPr lang="ko-KR" altLang="en-US" spc="-150" dirty="0" smtClean="0"/>
              <a:t>년도 </a:t>
            </a:r>
            <a:r>
              <a:rPr lang="ko-KR" altLang="en-US" spc="-150" dirty="0"/>
              <a:t>생산액 및 전체 생산액 중 차지하는 비중은 돼지 </a:t>
            </a:r>
            <a:r>
              <a:rPr lang="en-US" altLang="ko-KR" spc="-150" dirty="0" smtClean="0"/>
              <a:t>69,671</a:t>
            </a:r>
            <a:r>
              <a:rPr lang="ko-KR" altLang="en-US" spc="-150" dirty="0" err="1" smtClean="0"/>
              <a:t>억원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14.9%, </a:t>
            </a:r>
            <a:r>
              <a:rPr lang="ko-KR" altLang="en-US" spc="-150" dirty="0"/>
              <a:t>한우 </a:t>
            </a:r>
            <a:r>
              <a:rPr lang="en-US" altLang="ko-KR" spc="-150" dirty="0" smtClean="0"/>
              <a:t>44,409</a:t>
            </a:r>
            <a:r>
              <a:rPr lang="ko-KR" altLang="en-US" spc="-150" dirty="0" err="1" smtClean="0"/>
              <a:t>억원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9.5%, </a:t>
            </a:r>
            <a:r>
              <a:rPr lang="ko-KR" altLang="en-US" spc="-150" dirty="0"/>
              <a:t>우유 </a:t>
            </a:r>
            <a:r>
              <a:rPr lang="en-US" altLang="ko-KR" spc="-150" dirty="0"/>
              <a:t>22,851</a:t>
            </a:r>
            <a:r>
              <a:rPr lang="ko-KR" altLang="en-US" spc="-150" dirty="0" err="1"/>
              <a:t>억원</a:t>
            </a:r>
            <a:r>
              <a:rPr lang="en-US" altLang="ko-KR" spc="-150" dirty="0"/>
              <a:t>, 4.9%, </a:t>
            </a:r>
            <a:r>
              <a:rPr lang="ko-KR" altLang="en-US" spc="-150" dirty="0" smtClean="0"/>
              <a:t>닭 </a:t>
            </a:r>
            <a:r>
              <a:rPr lang="en-US" altLang="ko-KR" spc="-150" dirty="0" smtClean="0"/>
              <a:t>19,095</a:t>
            </a:r>
            <a:r>
              <a:rPr lang="ko-KR" altLang="en-US" spc="-150" dirty="0" err="1" smtClean="0"/>
              <a:t>억원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4.1%, </a:t>
            </a:r>
            <a:r>
              <a:rPr lang="ko-KR" altLang="en-US" spc="-150" dirty="0" smtClean="0"/>
              <a:t>계란 </a:t>
            </a:r>
            <a:r>
              <a:rPr lang="en-US" altLang="ko-KR" spc="-150" dirty="0" smtClean="0"/>
              <a:t>18,369</a:t>
            </a:r>
            <a:r>
              <a:rPr lang="ko-KR" altLang="en-US" spc="-150" dirty="0" err="1" smtClean="0"/>
              <a:t>억원</a:t>
            </a:r>
            <a:r>
              <a:rPr lang="en-US" altLang="ko-KR" spc="-150" dirty="0"/>
              <a:t>, </a:t>
            </a:r>
            <a:r>
              <a:rPr lang="en-US" altLang="ko-KR" spc="-150" dirty="0" smtClean="0"/>
              <a:t>3.9%</a:t>
            </a:r>
            <a:r>
              <a:rPr lang="ko-KR" altLang="en-US" spc="-150" dirty="0" smtClean="0"/>
              <a:t>임</a:t>
            </a:r>
            <a:endParaRPr lang="ko-KR" altLang="en-US" spc="-150" dirty="0"/>
          </a:p>
        </p:txBody>
      </p:sp>
      <p:sp>
        <p:nvSpPr>
          <p:cNvPr id="12292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mtClean="0"/>
              <a:t> (</a:t>
            </a:r>
            <a:r>
              <a:rPr lang="ko-KR" altLang="en-US" smtClean="0"/>
              <a:t>품목별 생산액 순위</a:t>
            </a:r>
            <a:r>
              <a:rPr lang="en-US" altLang="ko-KR" smtClean="0"/>
              <a:t>) </a:t>
            </a:r>
            <a:r>
              <a:rPr lang="ko-KR" altLang="en-US" smtClean="0"/>
              <a:t>상위 </a:t>
            </a:r>
            <a:r>
              <a:rPr lang="en-US" altLang="ko-KR" smtClean="0"/>
              <a:t>10 </a:t>
            </a:r>
            <a:r>
              <a:rPr lang="ko-KR" altLang="en-US" smtClean="0"/>
              <a:t>품목 중 축산 </a:t>
            </a:r>
            <a:r>
              <a:rPr lang="en-US" altLang="ko-KR" smtClean="0"/>
              <a:t>5</a:t>
            </a:r>
            <a:r>
              <a:rPr lang="ko-KR" altLang="en-US" smtClean="0"/>
              <a:t>품목 차지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750743A-C0C7-4966-AA5B-2C47E8E34E67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70810"/>
              </p:ext>
            </p:extLst>
          </p:nvPr>
        </p:nvGraphicFramePr>
        <p:xfrm>
          <a:off x="468313" y="2605088"/>
          <a:ext cx="8243887" cy="4214856"/>
        </p:xfrm>
        <a:graphic>
          <a:graphicData uri="http://schemas.openxmlformats.org/drawingml/2006/table">
            <a:tbl>
              <a:tblPr/>
              <a:tblGrid>
                <a:gridCol w="720032"/>
                <a:gridCol w="853031"/>
                <a:gridCol w="853031"/>
                <a:gridCol w="808906"/>
                <a:gridCol w="808906"/>
                <a:gridCol w="853186"/>
                <a:gridCol w="853186"/>
                <a:gridCol w="897313"/>
                <a:gridCol w="897313"/>
                <a:gridCol w="698983"/>
              </a:tblGrid>
              <a:tr h="242641">
                <a:tc gridSpan="10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단위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억원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4000" marR="54000" marT="14642" marB="146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2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순위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‘12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</a:t>
                      </a: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13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‘14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‘15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35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품목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생산액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품목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생산액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품목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생산액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품목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생산액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증감률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전체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　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463,571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466,480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　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472,922 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000"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468,099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1.0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 곡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81,175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미 곡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85,316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 곡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81,536 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미 곡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76,972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5.6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돼 지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53,482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돼 지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50,095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돼 지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66,151</a:t>
                      </a:r>
                      <a:endParaRPr 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돼 지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69,671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5.3</a:t>
                      </a: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 우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32,630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한 우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35,062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 우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40,255</a:t>
                      </a:r>
                      <a:endParaRPr 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한 우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44,409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10.3</a:t>
                      </a: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닭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20,900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닭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21,712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 유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23,380</a:t>
                      </a:r>
                      <a:endParaRPr 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 유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22,851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2.3</a:t>
                      </a:r>
                      <a:endParaRPr lang="en-US" altLang="ko-KR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우 유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20,118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우 유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20,742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닭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20,238</a:t>
                      </a:r>
                      <a:endParaRPr 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닭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19,095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5.6</a:t>
                      </a:r>
                      <a:endParaRPr lang="en-US" altLang="ko-KR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건고추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15,969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계 란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16,394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계 란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18,072</a:t>
                      </a: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계 란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18,369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1.6</a:t>
                      </a: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계 란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13,662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딸 기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13,359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딸 기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13,106</a:t>
                      </a: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</a:t>
                      </a:r>
                      <a:endParaRPr 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사 과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12,918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37.9</a:t>
                      </a: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딸 기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11,888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건고추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12,561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토마토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10,874 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딸 기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12,843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2.0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인 삼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10,831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사 과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10,577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오</a:t>
                      </a:r>
                      <a:r>
                        <a:rPr lang="ko-KR" alt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리</a:t>
                      </a:r>
                      <a:endParaRPr lang="ko-KR" altLang="en-US" sz="1400" b="0" kern="0" spc="0" dirty="0">
                        <a:solidFill>
                          <a:schemeClr val="tx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10,575</a:t>
                      </a: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수 박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9,901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2.1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오 리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chemeClr val="tx2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10,451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수 박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10,428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수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박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10,111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토마토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9,850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△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9.4</a:t>
                      </a:r>
                      <a:endParaRPr lang="en-US" altLang="ko-KR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525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누계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　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271,106 </a:t>
                      </a:r>
                    </a:p>
                  </a:txBody>
                  <a:tcPr marL="52954" marR="52954" marT="14642" marB="146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276,246</a:t>
                      </a:r>
                    </a:p>
                  </a:txBody>
                  <a:tcPr marL="64770" marR="6477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　</a:t>
                      </a: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294,298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296,879</a:t>
                      </a:r>
                    </a:p>
                  </a:txBody>
                  <a:tcPr marL="54000" marR="54000" marT="9525" marB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64770" marR="64770" marT="17905" marB="1790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98">
                <a:tc gridSpan="10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※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자료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: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농림축산식품부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증감률은 동일 품목에 대한 전년대비 증감률임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52954" marR="52954" marT="14642" marB="14642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일반현황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산업의 공급체인 단계별 비용구조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27584" y="1799323"/>
            <a:ext cx="74888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총투입계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중간투입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+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부가가치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): </a:t>
            </a:r>
            <a:r>
              <a:rPr lang="ko-KR" altLang="en-US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한우생산 </a:t>
            </a:r>
            <a:r>
              <a:rPr lang="en-US" altLang="ko-KR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 </a:t>
            </a:r>
            <a:r>
              <a:rPr lang="ko-KR" altLang="en-US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소고기유통</a:t>
            </a:r>
            <a:r>
              <a:rPr lang="en-US" altLang="ko-KR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&gt; </a:t>
            </a:r>
            <a:r>
              <a:rPr lang="ko-KR" altLang="en-US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소고기가공</a:t>
            </a: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SzPct val="100000"/>
            </a:pP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한우생산이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948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억원으로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가장 높고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다음으로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소고기 유통이</a:t>
            </a: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SzPct val="100000"/>
            </a:pP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9,805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억원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소고기가공이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8,981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억원의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순임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61640" y="3861048"/>
            <a:ext cx="74888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단계별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부가가치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소고기유통 </a:t>
            </a:r>
            <a:r>
              <a:rPr lang="en-US" altLang="ko-KR" sz="20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 </a:t>
            </a:r>
            <a:r>
              <a:rPr lang="ko-KR" altLang="en-US" sz="20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한우생산 </a:t>
            </a:r>
            <a:r>
              <a:rPr lang="en-US" altLang="ko-KR" sz="2000" dirty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 </a:t>
            </a:r>
            <a:r>
              <a:rPr lang="ko-KR" altLang="en-US" sz="2000" dirty="0" smtClean="0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소고기가공</a:t>
            </a: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SzPct val="100000"/>
            </a:pP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-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소고기유통이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4,883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억원으로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가장 높고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다음으로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한우생산이</a:t>
            </a: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buSzPct val="100000"/>
            </a:pP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5,722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억원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소고기가공이 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857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억원의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순임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/>
              <a:t>일반현황 </a:t>
            </a:r>
            <a:r>
              <a:rPr lang="ko-KR" altLang="en-US" dirty="0" smtClean="0"/>
              <a:t>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산업의 공급체인 단계별 비용구조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2676"/>
              </p:ext>
            </p:extLst>
          </p:nvPr>
        </p:nvGraphicFramePr>
        <p:xfrm>
          <a:off x="683568" y="1374504"/>
          <a:ext cx="7776863" cy="5345784"/>
        </p:xfrm>
        <a:graphic>
          <a:graphicData uri="http://schemas.openxmlformats.org/drawingml/2006/table">
            <a:tbl>
              <a:tblPr/>
              <a:tblGrid>
                <a:gridCol w="1539979"/>
                <a:gridCol w="1539979"/>
                <a:gridCol w="670907"/>
                <a:gridCol w="1381558"/>
                <a:gridCol w="1381558"/>
                <a:gridCol w="631441"/>
                <a:gridCol w="631441"/>
              </a:tblGrid>
              <a:tr h="288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한우생산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소고기가공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846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중간투입계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35,226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8,124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 rowSpan="6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산업별</a:t>
                      </a: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000" b="1" kern="0" spc="0" dirty="0" err="1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차산업</a:t>
                      </a:r>
                      <a:endParaRPr lang="ko-KR" altLang="en-US" sz="1000" b="1" kern="0" spc="0" dirty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2,703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7.7%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000" b="1" kern="0" spc="0" dirty="0" err="1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차산업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2,496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30.7%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26,355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74.8%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1,593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19.6%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도소매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2,336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6.6%</a:t>
                      </a:r>
                    </a:p>
                  </a:txBody>
                  <a:tcPr marL="62284" marR="62284" marT="31142" marB="3114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축산가공업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1,680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20.7%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화학제품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의약품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기계류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기타제조업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전력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수도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석탄･석유제품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운수･보관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금융･사업서비스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의료</a:t>
                      </a: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보건</a:t>
                      </a: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위생서비스</a:t>
                      </a: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기타서비스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3,832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10.9%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음식료품</a:t>
                      </a:r>
                      <a:endParaRPr lang="ko-KR" altLang="en-US" sz="1000" b="1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566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7.0%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도소매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577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7.1%</a:t>
                      </a:r>
                    </a:p>
                  </a:txBody>
                  <a:tcPr marL="62284" marR="62284" marT="31142" marB="31142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종이제품･인쇄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석탄</a:t>
                      </a:r>
                      <a:r>
                        <a:rPr lang="en-US" altLang="ko-KR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석유</a:t>
                      </a:r>
                      <a:r>
                        <a:rPr lang="en-US" altLang="ko-KR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화학제품</a:t>
                      </a:r>
                      <a:r>
                        <a:rPr lang="en-US" altLang="ko-KR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기타제조업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전력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수도</a:t>
                      </a:r>
                    </a:p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운수･보관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금융･사업서비스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기타서비스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1,212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14.9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6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부가가치계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5,722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857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피용자보수</a:t>
                      </a: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70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1.2%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404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47.1%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영업잉여</a:t>
                      </a: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4,922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86.0%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-18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-2.1%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고정자본소모</a:t>
                      </a: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518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9.1%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87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10.2%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생산세</a:t>
                      </a: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211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3.7%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384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048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44.8%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총투입계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251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40,948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112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8,981</a:t>
                      </a: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2284" marR="62284" marT="31142" marB="31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2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/>
              <a:t>일반현황 </a:t>
            </a:r>
            <a:r>
              <a:rPr lang="ko-KR" altLang="en-US" dirty="0" smtClean="0"/>
              <a:t>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산업의 공급체인 단계별 비용구조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61086"/>
              </p:ext>
            </p:extLst>
          </p:nvPr>
        </p:nvGraphicFramePr>
        <p:xfrm>
          <a:off x="791580" y="1412776"/>
          <a:ext cx="7560840" cy="5090846"/>
        </p:xfrm>
        <a:graphic>
          <a:graphicData uri="http://schemas.openxmlformats.org/drawingml/2006/table">
            <a:tbl>
              <a:tblPr/>
              <a:tblGrid>
                <a:gridCol w="2760078"/>
                <a:gridCol w="2760078"/>
                <a:gridCol w="1020342"/>
                <a:gridCol w="1020342"/>
              </a:tblGrid>
              <a:tr h="2566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소고기유통</a:t>
                      </a:r>
                      <a:r>
                        <a:rPr lang="en-US" altLang="ko-KR" sz="1000" b="1" kern="0" spc="0" dirty="0" smtClean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000" b="1" kern="0" spc="0" dirty="0" smtClean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도소매 및 음식점</a:t>
                      </a:r>
                      <a:r>
                        <a:rPr lang="en-US" altLang="ko-KR" sz="1000" b="1" kern="0" spc="0" dirty="0" smtClean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00B05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5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중 간 투 입 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14,922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 rowSpan="9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산업별</a:t>
                      </a: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기타제조업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4,305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28.90%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부동산서비스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1,429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9.60%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소고기가공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1,363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9.10%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운수･보관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1,351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9.10%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도소매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1,176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7.90%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차산업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1,017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6.80%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기타서비스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941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6.30%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통신･미디어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920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6.20%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0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사업서비스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금융･보험</a:t>
                      </a:r>
                    </a:p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전력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수도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종이제품･인쇄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광고</a:t>
                      </a:r>
                    </a:p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건설업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2,240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16.2%</a:t>
                      </a:r>
                    </a:p>
                  </a:txBody>
                  <a:tcPr marL="69989" marR="69989" marT="34995" marB="34995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5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 가 가 치 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14,883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피용자보수</a:t>
                      </a: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6,713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45.1%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영업잉여</a:t>
                      </a: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6,313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42.4%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고정자본소모</a:t>
                      </a: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730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4.9%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000" kern="0" spc="-15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생산세</a:t>
                      </a: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1,257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13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8.4%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2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5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총 투 입 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7315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29,805</a:t>
                      </a: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9989" marR="69989" marT="34995" marB="349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1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일반현황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산업의 산업연관분석에 의한 </a:t>
            </a:r>
            <a:r>
              <a:rPr lang="ko-KR" altLang="en-US" dirty="0" err="1" smtClean="0"/>
              <a:t>경제적효과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39552" y="1628800"/>
            <a:ext cx="82089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후방유발효과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13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5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천억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전방유발효과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13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9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천억 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총유발효과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22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조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9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천억원</a:t>
            </a:r>
            <a:endParaRPr lang="ko-KR" altLang="en-US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70588"/>
              </p:ext>
            </p:extLst>
          </p:nvPr>
        </p:nvGraphicFramePr>
        <p:xfrm>
          <a:off x="683569" y="2564903"/>
          <a:ext cx="7776861" cy="3482719"/>
        </p:xfrm>
        <a:graphic>
          <a:graphicData uri="http://schemas.openxmlformats.org/drawingml/2006/table">
            <a:tbl>
              <a:tblPr/>
              <a:tblGrid>
                <a:gridCol w="3132213"/>
                <a:gridCol w="774108"/>
                <a:gridCol w="774108"/>
                <a:gridCol w="774108"/>
                <a:gridCol w="774108"/>
                <a:gridCol w="774108"/>
                <a:gridCol w="774108"/>
              </a:tblGrid>
              <a:tr h="2565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후방유발효과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전방유발효과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총유발효과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46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억원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비중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억원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비중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억원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차산업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17,379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19.5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4,579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4.9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21,958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12.0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 </a:t>
                      </a:r>
                    </a:p>
                  </a:txBody>
                  <a:tcPr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21,985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24.6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379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0.4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22,364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12.3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기타제조업</a:t>
                      </a:r>
                    </a:p>
                  </a:txBody>
                  <a:tcPr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20,138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22.5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52,389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56.2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72,527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39.7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축산가공</a:t>
                      </a:r>
                    </a:p>
                  </a:txBody>
                  <a:tcPr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750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0.8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24,532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26.3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25,282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CC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13.9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21">
                <a:tc>
                  <a:txBody>
                    <a:bodyPr/>
                    <a:lstStyle/>
                    <a:p>
                      <a:pPr marL="7366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석탄 및 석유제품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의약품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농업용기계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전력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수도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도소매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음식점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운수 및 보관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금융 및 보험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부동산서비스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사업서비스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위생서비스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기타서비스업</a:t>
                      </a:r>
                    </a:p>
                  </a:txBody>
                  <a:tcPr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75.194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32.6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57,383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12.2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86,504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22.1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5588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합 계</a:t>
                      </a: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135,446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139,262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B05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228,635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12">
                <a:tc>
                  <a:txBody>
                    <a:bodyPr/>
                    <a:lstStyle/>
                    <a:p>
                      <a:pPr marL="5588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한우산업 제외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89,373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81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93,189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367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182,562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272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100.0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36904" cy="6309320"/>
          </a:xfrm>
          <a:prstGeom prst="rect">
            <a:avLst/>
          </a:prstGeom>
        </p:spPr>
      </p:pic>
      <p:sp>
        <p:nvSpPr>
          <p:cNvPr id="4" name="제목 7"/>
          <p:cNvSpPr txBox="1">
            <a:spLocks/>
          </p:cNvSpPr>
          <p:nvPr/>
        </p:nvSpPr>
        <p:spPr bwMode="auto">
          <a:xfrm>
            <a:off x="287338" y="0"/>
            <a:ext cx="4572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Ⅰ. </a:t>
            </a:r>
            <a:r>
              <a:rPr kumimoji="0"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한우산업 현황 </a:t>
            </a:r>
            <a:endParaRPr kumimoji="0"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Y울릉도M" pitchFamily="18" charset="-127"/>
              <a:ea typeface="HY울릉도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3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64896" cy="6237312"/>
          </a:xfrm>
          <a:prstGeom prst="rect">
            <a:avLst/>
          </a:prstGeom>
        </p:spPr>
      </p:pic>
      <p:sp>
        <p:nvSpPr>
          <p:cNvPr id="4" name="제목 7"/>
          <p:cNvSpPr txBox="1">
            <a:spLocks/>
          </p:cNvSpPr>
          <p:nvPr/>
        </p:nvSpPr>
        <p:spPr bwMode="auto">
          <a:xfrm>
            <a:off x="287338" y="0"/>
            <a:ext cx="4572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Ⅰ. </a:t>
            </a:r>
            <a:r>
              <a:rPr kumimoji="0"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한우산업 현황 </a:t>
            </a:r>
            <a:endParaRPr kumimoji="0"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Y울릉도M" pitchFamily="18" charset="-127"/>
              <a:ea typeface="HY울릉도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57726" y="803897"/>
            <a:ext cx="2433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en-US" altLang="ko-KR" sz="2000" b="1" dirty="0">
                <a:solidFill>
                  <a:srgbClr val="000000"/>
                </a:solidFill>
                <a:latin typeface="Arial" pitchFamily="34" charset="0"/>
                <a:ea typeface="한양신명조"/>
                <a:cs typeface="한양신명조"/>
              </a:rPr>
              <a:t>&lt; </a:t>
            </a:r>
            <a:r>
              <a:rPr kumimoji="0" lang="ko-KR" sz="2000" b="1" dirty="0">
                <a:solidFill>
                  <a:srgbClr val="000000"/>
                </a:solidFill>
                <a:latin typeface="Arial" pitchFamily="34" charset="0"/>
                <a:ea typeface="한양신명조"/>
                <a:cs typeface="한양신명조"/>
              </a:rPr>
              <a:t>경영비와 생산비</a:t>
            </a:r>
            <a:r>
              <a:rPr kumimoji="0" lang="en-US" sz="2000" b="1" dirty="0">
                <a:solidFill>
                  <a:srgbClr val="000000"/>
                </a:solidFill>
                <a:latin typeface="Arial" pitchFamily="34" charset="0"/>
                <a:ea typeface="한양신명조"/>
                <a:cs typeface="한양신명조"/>
              </a:rPr>
              <a:t> </a:t>
            </a:r>
            <a:r>
              <a:rPr kumimoji="0" lang="en-US" altLang="ko-KR" sz="2000" b="1" dirty="0">
                <a:solidFill>
                  <a:srgbClr val="000000"/>
                </a:solidFill>
                <a:latin typeface="Arial" pitchFamily="34" charset="0"/>
                <a:ea typeface="한양신명조"/>
                <a:cs typeface="한양신명조"/>
              </a:rPr>
              <a:t>&gt;</a:t>
            </a:r>
            <a:endParaRPr kumimoji="0" lang="en-US" altLang="ko-KR" sz="2000" dirty="0">
              <a:solidFill>
                <a:srgbClr val="0000FF"/>
              </a:solidFill>
              <a:latin typeface="Arial" pitchFamily="34" charset="0"/>
              <a:ea typeface="한양신명조"/>
              <a:cs typeface="한양신명조"/>
            </a:endParaRPr>
          </a:p>
        </p:txBody>
      </p:sp>
      <p:sp>
        <p:nvSpPr>
          <p:cNvPr id="12" name="Rectangle 287"/>
          <p:cNvSpPr>
            <a:spLocks noChangeArrowheads="1"/>
          </p:cNvSpPr>
          <p:nvPr/>
        </p:nvSpPr>
        <p:spPr bwMode="auto">
          <a:xfrm>
            <a:off x="395288" y="5505897"/>
            <a:ext cx="8748712" cy="94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hangingPunct="0"/>
            <a:r>
              <a:rPr kumimoji="0" lang="en-US" altLang="ko-KR" sz="1600" dirty="0">
                <a:solidFill>
                  <a:srgbClr val="000000"/>
                </a:solidFill>
                <a:latin typeface="Times New Roman" pitchFamily="18" charset="0"/>
              </a:rPr>
              <a:t>  ※ </a:t>
            </a:r>
            <a:r>
              <a:rPr kumimoji="0" lang="ko-KR" sz="1600" dirty="0" err="1">
                <a:solidFill>
                  <a:srgbClr val="000000"/>
                </a:solidFill>
                <a:latin typeface="Times New Roman" pitchFamily="18" charset="0"/>
              </a:rPr>
              <a:t>자가노력비</a:t>
            </a:r>
            <a:r>
              <a:rPr kumimoji="0" lang="en-US" altLang="ko-KR" sz="16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kumimoji="0" lang="ko-KR" sz="1600" dirty="0">
                <a:solidFill>
                  <a:srgbClr val="000000"/>
                </a:solidFill>
                <a:latin typeface="Times New Roman" pitchFamily="18" charset="0"/>
              </a:rPr>
              <a:t>토지자본이자 및 유동</a:t>
            </a:r>
            <a:r>
              <a:rPr kumimoji="0" lang="en-US" altLang="ko-KR" sz="1600" dirty="0">
                <a:solidFill>
                  <a:srgbClr val="000000"/>
                </a:solidFill>
                <a:latin typeface="Times New Roman" pitchFamily="18" charset="0"/>
              </a:rPr>
              <a:t>․</a:t>
            </a:r>
            <a:r>
              <a:rPr kumimoji="0" lang="ko-KR" sz="1600" dirty="0">
                <a:solidFill>
                  <a:srgbClr val="000000"/>
                </a:solidFill>
                <a:latin typeface="Times New Roman" pitchFamily="18" charset="0"/>
              </a:rPr>
              <a:t>고정자본이자</a:t>
            </a:r>
          </a:p>
          <a:p>
            <a:pPr hangingPunct="0"/>
            <a:r>
              <a:rPr kumimoji="0" lang="en-US" altLang="ko-KR" sz="1600" dirty="0">
                <a:solidFill>
                  <a:srgbClr val="000000"/>
                </a:solidFill>
                <a:latin typeface="Times New Roman" pitchFamily="18" charset="0"/>
              </a:rPr>
              <a:t>     </a:t>
            </a:r>
            <a:r>
              <a:rPr kumimoji="0" lang="en-US" altLang="ko-KR" sz="1600" dirty="0">
                <a:solidFill>
                  <a:srgbClr val="000000"/>
                </a:solidFill>
              </a:rPr>
              <a:t>- </a:t>
            </a:r>
            <a:r>
              <a:rPr kumimoji="0" lang="ko-KR" sz="1600" dirty="0">
                <a:solidFill>
                  <a:srgbClr val="000000"/>
                </a:solidFill>
                <a:latin typeface="Times New Roman" pitchFamily="18" charset="0"/>
              </a:rPr>
              <a:t>당해 축산물을 생산함에 따라 다른 용도로 </a:t>
            </a:r>
            <a:r>
              <a:rPr kumimoji="0" lang="ko-KR" sz="1600" dirty="0" err="1">
                <a:solidFill>
                  <a:srgbClr val="000000"/>
                </a:solidFill>
                <a:latin typeface="Times New Roman" pitchFamily="18" charset="0"/>
              </a:rPr>
              <a:t>이용됨으로서</a:t>
            </a:r>
            <a:r>
              <a:rPr kumimoji="0" lang="ko-KR" sz="1600" dirty="0">
                <a:solidFill>
                  <a:srgbClr val="000000"/>
                </a:solidFill>
                <a:latin typeface="Times New Roman" pitchFamily="18" charset="0"/>
              </a:rPr>
              <a:t> 얻을 수</a:t>
            </a:r>
          </a:p>
          <a:p>
            <a:pPr hangingPunct="0"/>
            <a:r>
              <a:rPr kumimoji="0" lang="en-US" altLang="ko-KR" sz="1600" dirty="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kumimoji="0" lang="ko-KR" sz="1600" dirty="0">
                <a:solidFill>
                  <a:srgbClr val="000000"/>
                </a:solidFill>
                <a:latin typeface="Times New Roman" pitchFamily="18" charset="0"/>
              </a:rPr>
              <a:t>있었던 경제적 가치를 기회비용으로 평가한 것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267744" y="1154551"/>
            <a:ext cx="4116809" cy="1893814"/>
            <a:chOff x="1319287" y="830677"/>
            <a:chExt cx="4116809" cy="1893814"/>
          </a:xfrm>
        </p:grpSpPr>
        <p:sp>
          <p:nvSpPr>
            <p:cNvPr id="15" name="타원 14"/>
            <p:cNvSpPr/>
            <p:nvPr/>
          </p:nvSpPr>
          <p:spPr>
            <a:xfrm>
              <a:off x="1319287" y="830677"/>
              <a:ext cx="2210182" cy="189381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ko-KR" dirty="0" smtClean="0"/>
            </a:p>
            <a:p>
              <a:pPr algn="ctr"/>
              <a:endParaRPr lang="en-US" altLang="ko-KR" dirty="0"/>
            </a:p>
            <a:p>
              <a:pPr algn="ctr"/>
              <a:endParaRPr lang="en-US" altLang="ko-KR" sz="1100" dirty="0" smtClean="0"/>
            </a:p>
            <a:p>
              <a:pPr algn="ctr"/>
              <a:r>
                <a:rPr lang="ko-KR" altLang="en-US" sz="2000" dirty="0" smtClean="0"/>
                <a:t>생산비</a:t>
              </a:r>
              <a:endParaRPr lang="ko-KR" altLang="en-US" sz="2000" dirty="0"/>
            </a:p>
          </p:txBody>
        </p:sp>
        <p:sp>
          <p:nvSpPr>
            <p:cNvPr id="16" name="타원 15"/>
            <p:cNvSpPr/>
            <p:nvPr/>
          </p:nvSpPr>
          <p:spPr>
            <a:xfrm>
              <a:off x="1823343" y="1118709"/>
              <a:ext cx="1206496" cy="9952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2000" dirty="0" smtClean="0"/>
                <a:t>경영비</a:t>
              </a:r>
              <a:endParaRPr lang="ko-KR" altLang="en-US" sz="2000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995936" y="1783289"/>
              <a:ext cx="1440160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ko-KR" altLang="en-US" sz="1400" dirty="0" smtClean="0"/>
                <a:t>경영비</a:t>
              </a:r>
              <a:endParaRPr lang="en-US" altLang="ko-KR" sz="1400" dirty="0" smtClean="0"/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altLang="ko-KR" sz="1400" dirty="0" smtClean="0"/>
                <a:t>+</a:t>
              </a:r>
            </a:p>
            <a:p>
              <a:pPr algn="ctr">
                <a:spcBef>
                  <a:spcPts val="0"/>
                </a:spcBef>
              </a:pPr>
              <a:r>
                <a:rPr lang="ko-KR" altLang="en-US" sz="1400" dirty="0" err="1" smtClean="0"/>
                <a:t>자가노력비</a:t>
              </a:r>
              <a:endParaRPr lang="en-US" altLang="ko-KR" sz="1400" dirty="0" smtClean="0"/>
            </a:p>
            <a:p>
              <a:pPr algn="ctr"/>
              <a:r>
                <a:rPr lang="ko-KR" altLang="en-US" sz="1400" dirty="0" smtClean="0"/>
                <a:t>자본이</a:t>
              </a:r>
              <a:r>
                <a:rPr lang="ko-KR" altLang="en-US" sz="1400" dirty="0"/>
                <a:t>자</a:t>
              </a: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2850150" y="2391330"/>
              <a:ext cx="114578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02466"/>
              </p:ext>
            </p:extLst>
          </p:nvPr>
        </p:nvGraphicFramePr>
        <p:xfrm>
          <a:off x="763841" y="3202260"/>
          <a:ext cx="7768599" cy="2282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419827"/>
                <a:gridCol w="778193"/>
                <a:gridCol w="872362"/>
                <a:gridCol w="1080120"/>
              </a:tblGrid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가 축 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사 </a:t>
                      </a:r>
                      <a:r>
                        <a:rPr lang="ko-KR" altLang="en-US" sz="1400" dirty="0" err="1" smtClean="0"/>
                        <a:t>료</a:t>
                      </a:r>
                      <a:r>
                        <a:rPr lang="ko-KR" altLang="en-US" sz="1400" dirty="0" smtClean="0"/>
                        <a:t> 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수도광열비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방역치료비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자동차비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농 구 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영농시설비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차입금이자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토지임차료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고용노동비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생산관리비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기타비용</a:t>
                      </a:r>
                      <a:endParaRPr lang="ko-KR" altLang="en-US" sz="1400" dirty="0"/>
                    </a:p>
                  </a:txBody>
                  <a:tcPr marT="0" marB="0" vert="eaVert" anchor="ctr"/>
                </a:tc>
                <a:tc rowSpan="2" gridSpan="3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164904">
                <a:tc gridSpan="12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12393">
                <a:tc gridSpan="1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경 영 비</a:t>
                      </a:r>
                      <a:endParaRPr lang="ko-KR" altLang="en-US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자가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노동비</a:t>
                      </a:r>
                      <a:endParaRPr lang="ko-KR" altLang="en-US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자본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용역비</a:t>
                      </a:r>
                      <a:endParaRPr lang="ko-KR" altLang="en-US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토지용역비</a:t>
                      </a:r>
                      <a:endParaRPr lang="ko-KR" altLang="en-US" sz="1400" dirty="0"/>
                    </a:p>
                  </a:txBody>
                  <a:tcPr marT="0" marB="0" anchor="ctr"/>
                </a:tc>
              </a:tr>
              <a:tr h="154486">
                <a:tc gridSpan="15">
                  <a:txBody>
                    <a:bodyPr/>
                    <a:lstStyle/>
                    <a:p>
                      <a:pPr latinLnBrk="1"/>
                      <a:endParaRPr lang="ko-KR" altLang="en-US" sz="600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402">
                <a:tc gridSpan="15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생 산 비</a:t>
                      </a:r>
                      <a:endParaRPr lang="ko-KR" altLang="en-US" dirty="0"/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0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064896" cy="6237312"/>
          </a:xfrm>
          <a:prstGeom prst="rect">
            <a:avLst/>
          </a:prstGeom>
        </p:spPr>
      </p:pic>
      <p:sp>
        <p:nvSpPr>
          <p:cNvPr id="4" name="제목 7"/>
          <p:cNvSpPr txBox="1">
            <a:spLocks/>
          </p:cNvSpPr>
          <p:nvPr/>
        </p:nvSpPr>
        <p:spPr bwMode="auto">
          <a:xfrm>
            <a:off x="287338" y="0"/>
            <a:ext cx="4572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Ⅰ. </a:t>
            </a:r>
            <a:r>
              <a:rPr kumimoji="0"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울릉도M" pitchFamily="18" charset="-127"/>
                <a:ea typeface="HY울릉도M" pitchFamily="18" charset="-127"/>
                <a:cs typeface="+mj-cs"/>
              </a:rPr>
              <a:t>한우산업 현황 </a:t>
            </a:r>
            <a:endParaRPr kumimoji="0"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Y울릉도M" pitchFamily="18" charset="-127"/>
              <a:ea typeface="HY울릉도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06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284163" y="0"/>
            <a:ext cx="6807200" cy="766763"/>
          </a:xfrm>
        </p:spPr>
        <p:txBody>
          <a:bodyPr/>
          <a:lstStyle/>
          <a:p>
            <a:r>
              <a:rPr lang="ko-KR" altLang="en-US" dirty="0" smtClean="0"/>
              <a:t>한우 유통경로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1C7B812-3F0C-45A1-BF38-42DAD69C4630}" type="slidenum">
              <a:rPr lang="ko-KR" altLang="en-US"/>
              <a:pPr>
                <a:defRPr/>
              </a:pPr>
              <a:t>31</a:t>
            </a:fld>
            <a:endParaRPr lang="ko-KR" altLang="en-US"/>
          </a:p>
        </p:txBody>
      </p:sp>
      <p:sp>
        <p:nvSpPr>
          <p:cNvPr id="16388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0575"/>
            <a:ext cx="8353425" cy="406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mtClean="0"/>
              <a:t> </a:t>
            </a:r>
            <a:r>
              <a:rPr lang="ko-KR" altLang="en-US" smtClean="0"/>
              <a:t>쇠고기 유통비용 소비자가격 대비 </a:t>
            </a:r>
            <a:r>
              <a:rPr lang="en-US" altLang="ko-KR" smtClean="0"/>
              <a:t>42.8% </a:t>
            </a:r>
            <a:r>
              <a:rPr lang="ko-KR" altLang="en-US" smtClean="0"/>
              <a:t>수준</a:t>
            </a:r>
          </a:p>
        </p:txBody>
      </p:sp>
      <p:pic>
        <p:nvPicPr>
          <p:cNvPr id="16389" name="_x221886792" descr="EMB00002b002a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924175"/>
            <a:ext cx="80406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4663" y="6381750"/>
            <a:ext cx="4535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200" b="1" dirty="0">
                <a:latin typeface="+mn-ea"/>
                <a:ea typeface="+mn-ea"/>
              </a:rPr>
              <a:t>* </a:t>
            </a:r>
            <a:r>
              <a:rPr lang="ko-KR" altLang="en-US" sz="1200" b="1" dirty="0">
                <a:latin typeface="+mn-ea"/>
                <a:ea typeface="+mn-ea"/>
              </a:rPr>
              <a:t>자료 </a:t>
            </a:r>
            <a:r>
              <a:rPr lang="en-US" altLang="ko-KR" sz="1200" b="1" dirty="0">
                <a:latin typeface="+mn-ea"/>
                <a:ea typeface="+mn-ea"/>
              </a:rPr>
              <a:t>: </a:t>
            </a:r>
            <a:r>
              <a:rPr lang="ko-KR" altLang="en-US" sz="1200" b="1" dirty="0">
                <a:latin typeface="+mn-ea"/>
                <a:ea typeface="+mn-ea"/>
              </a:rPr>
              <a:t>축산물품질평가원</a:t>
            </a:r>
            <a:r>
              <a:rPr lang="en-US" altLang="ko-KR" sz="1200" b="1" dirty="0">
                <a:latin typeface="+mn-ea"/>
                <a:ea typeface="+mn-ea"/>
              </a:rPr>
              <a:t>, </a:t>
            </a:r>
            <a:r>
              <a:rPr lang="ko-KR" altLang="en-US" sz="1200" b="1" dirty="0">
                <a:latin typeface="+mn-ea"/>
                <a:ea typeface="+mn-ea"/>
              </a:rPr>
              <a:t>축산물 유통실태</a:t>
            </a:r>
            <a:r>
              <a:rPr lang="en-US" altLang="ko-KR" sz="1200" b="1" dirty="0">
                <a:latin typeface="+mn-ea"/>
                <a:ea typeface="+mn-ea"/>
              </a:rPr>
              <a:t>, 2015. ¾</a:t>
            </a:r>
            <a:r>
              <a:rPr lang="ko-KR" altLang="en-US" sz="1200" b="1" dirty="0">
                <a:latin typeface="+mn-ea"/>
                <a:ea typeface="+mn-ea"/>
              </a:rPr>
              <a:t>분기</a:t>
            </a:r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95288" y="1341438"/>
            <a:ext cx="8353425" cy="15113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ko-KR" altLang="en-US" dirty="0" smtClean="0"/>
              <a:t>  도매단계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식육포장처리업체 </a:t>
            </a:r>
            <a:r>
              <a:rPr lang="en-US" altLang="ko-KR" dirty="0" smtClean="0"/>
              <a:t>65.8%, </a:t>
            </a:r>
            <a:r>
              <a:rPr lang="ko-KR" altLang="en-US" dirty="0" smtClean="0"/>
              <a:t>도축장 </a:t>
            </a:r>
            <a:r>
              <a:rPr lang="ko-KR" altLang="en-US" dirty="0" err="1" smtClean="0"/>
              <a:t>직반출</a:t>
            </a:r>
            <a:r>
              <a:rPr lang="ko-KR" altLang="en-US" dirty="0" smtClean="0"/>
              <a:t> </a:t>
            </a:r>
            <a:r>
              <a:rPr lang="en-US" altLang="ko-KR" dirty="0" smtClean="0"/>
              <a:t>34.2%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sz="1800" dirty="0" smtClean="0">
                <a:solidFill>
                  <a:srgbClr val="0070C0"/>
                </a:solidFill>
              </a:rPr>
              <a:t> -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소매단계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: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정육점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 26.4%,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음식점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26.4%,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슈퍼마켓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18.2%,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급식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13.6%, </a:t>
            </a:r>
            <a:r>
              <a:rPr lang="ko-KR" altLang="en-US" sz="1800" spc="-150" dirty="0" err="1" smtClean="0">
                <a:solidFill>
                  <a:srgbClr val="0070C0"/>
                </a:solidFill>
              </a:rPr>
              <a:t>대형마트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10.8%</a:t>
            </a:r>
            <a:endParaRPr lang="en-US" altLang="ko-KR" sz="1800" spc="-15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altLang="ko-KR" dirty="0" smtClean="0"/>
              <a:t>  `15</a:t>
            </a:r>
            <a:r>
              <a:rPr lang="ko-KR" altLang="en-US" dirty="0" smtClean="0"/>
              <a:t>년 유통비용의 비율은 소비자가격 대비 </a:t>
            </a:r>
            <a:r>
              <a:rPr lang="en-US" altLang="ko-KR" dirty="0" smtClean="0"/>
              <a:t>42.8%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1800" dirty="0" smtClean="0">
                <a:solidFill>
                  <a:srgbClr val="0070C0"/>
                </a:solidFill>
              </a:rPr>
              <a:t> - </a:t>
            </a:r>
            <a:r>
              <a:rPr lang="ko-KR" altLang="en-US" sz="1800" dirty="0" smtClean="0">
                <a:solidFill>
                  <a:srgbClr val="0070C0"/>
                </a:solidFill>
              </a:rPr>
              <a:t>생산비용 </a:t>
            </a:r>
            <a:r>
              <a:rPr lang="en-US" altLang="ko-KR" sz="1800" dirty="0" smtClean="0">
                <a:solidFill>
                  <a:srgbClr val="0070C0"/>
                </a:solidFill>
              </a:rPr>
              <a:t>: 57.2%, </a:t>
            </a:r>
            <a:r>
              <a:rPr lang="ko-KR" altLang="en-US" sz="1800" dirty="0" smtClean="0">
                <a:solidFill>
                  <a:srgbClr val="0070C0"/>
                </a:solidFill>
              </a:rPr>
              <a:t>유통 비용 </a:t>
            </a:r>
            <a:r>
              <a:rPr lang="en-US" altLang="ko-KR" sz="1800" dirty="0" smtClean="0">
                <a:solidFill>
                  <a:srgbClr val="0070C0"/>
                </a:solidFill>
              </a:rPr>
              <a:t>: </a:t>
            </a:r>
            <a:r>
              <a:rPr lang="ko-KR" altLang="en-US" sz="1800" dirty="0" smtClean="0">
                <a:solidFill>
                  <a:srgbClr val="0070C0"/>
                </a:solidFill>
              </a:rPr>
              <a:t>출하 </a:t>
            </a:r>
            <a:r>
              <a:rPr lang="en-US" altLang="ko-KR" sz="1800" dirty="0" smtClean="0">
                <a:solidFill>
                  <a:srgbClr val="0070C0"/>
                </a:solidFill>
              </a:rPr>
              <a:t>1.6%, </a:t>
            </a:r>
            <a:r>
              <a:rPr lang="ko-KR" altLang="en-US" sz="1800" dirty="0" smtClean="0">
                <a:solidFill>
                  <a:srgbClr val="0070C0"/>
                </a:solidFill>
              </a:rPr>
              <a:t>도매 </a:t>
            </a:r>
            <a:r>
              <a:rPr lang="en-US" altLang="ko-KR" sz="1800" dirty="0" smtClean="0">
                <a:solidFill>
                  <a:srgbClr val="0070C0"/>
                </a:solidFill>
              </a:rPr>
              <a:t>14.2%, </a:t>
            </a:r>
            <a:r>
              <a:rPr lang="ko-KR" altLang="en-US" sz="1800" dirty="0" smtClean="0">
                <a:solidFill>
                  <a:srgbClr val="0070C0"/>
                </a:solidFill>
              </a:rPr>
              <a:t>판매 </a:t>
            </a:r>
            <a:r>
              <a:rPr lang="en-US" altLang="ko-KR" sz="1800" dirty="0" smtClean="0">
                <a:solidFill>
                  <a:srgbClr val="0070C0"/>
                </a:solidFill>
              </a:rPr>
              <a:t>27.0%</a:t>
            </a:r>
            <a:endParaRPr lang="ko-KR" altLang="en-US" sz="1800" dirty="0" smtClean="0"/>
          </a:p>
        </p:txBody>
      </p:sp>
      <p:sp>
        <p:nvSpPr>
          <p:cNvPr id="14" name="직사각형 13"/>
          <p:cNvSpPr/>
          <p:nvPr/>
        </p:nvSpPr>
        <p:spPr>
          <a:xfrm>
            <a:off x="368300" y="1354138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77825" y="2100263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</p:spTree>
    <p:extLst>
      <p:ext uri="{BB962C8B-B14F-4D97-AF65-F5344CB8AC3E}">
        <p14:creationId xmlns:p14="http://schemas.microsoft.com/office/powerpoint/2010/main" val="4090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>
          <a:xfrm>
            <a:off x="284163" y="0"/>
            <a:ext cx="6807200" cy="766763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쇠고기 식품 구매패턴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200" dirty="0" smtClean="0">
                <a:solidFill>
                  <a:schemeClr val="accent6">
                    <a:lumMod val="50000"/>
                  </a:schemeClr>
                </a:solidFill>
              </a:rPr>
              <a:t>가정 내 소비량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02CE9AA-DE11-4AEF-A535-2AD45195BA01}" type="slidenum">
              <a:rPr lang="ko-KR" altLang="en-US"/>
              <a:pPr>
                <a:defRPr/>
              </a:pPr>
              <a:t>32</a:t>
            </a:fld>
            <a:endParaRPr lang="ko-KR" altLang="en-US"/>
          </a:p>
        </p:txBody>
      </p:sp>
      <p:sp>
        <p:nvSpPr>
          <p:cNvPr id="2048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95288" y="1341438"/>
            <a:ext cx="8353425" cy="15113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ko-KR" altLang="en-US" dirty="0" smtClean="0"/>
              <a:t>  신선쇠고기 소비량은 지속적으로 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최근 </a:t>
            </a:r>
            <a:r>
              <a:rPr lang="en-US" altLang="ko-KR" dirty="0" smtClean="0"/>
              <a:t>4</a:t>
            </a:r>
            <a:r>
              <a:rPr lang="ko-KR" altLang="en-US" dirty="0" smtClean="0"/>
              <a:t>년간 </a:t>
            </a:r>
            <a:r>
              <a:rPr lang="ko-KR" altLang="en-US" dirty="0" err="1" smtClean="0"/>
              <a:t>가정내</a:t>
            </a:r>
            <a:r>
              <a:rPr lang="ko-KR" altLang="en-US" dirty="0" smtClean="0"/>
              <a:t> 국내산     </a:t>
            </a: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소비 비중 감소세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1800" dirty="0" smtClean="0">
                <a:solidFill>
                  <a:srgbClr val="0070C0"/>
                </a:solidFill>
              </a:rPr>
              <a:t> -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가정내</a:t>
            </a:r>
            <a:r>
              <a:rPr lang="ko-KR" altLang="en-US" sz="1800" dirty="0" smtClean="0">
                <a:solidFill>
                  <a:srgbClr val="0070C0"/>
                </a:solidFill>
              </a:rPr>
              <a:t> 소비량 비중 감소 요인 </a:t>
            </a:r>
            <a:r>
              <a:rPr lang="en-US" altLang="ko-KR" sz="1800" dirty="0" smtClean="0">
                <a:solidFill>
                  <a:srgbClr val="0070C0"/>
                </a:solidFill>
              </a:rPr>
              <a:t>: </a:t>
            </a:r>
            <a:r>
              <a:rPr lang="ko-KR" altLang="en-US" sz="1800" dirty="0" smtClean="0">
                <a:solidFill>
                  <a:srgbClr val="0070C0"/>
                </a:solidFill>
              </a:rPr>
              <a:t>한우 사육두수 감소 → 한우가격 상승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1800" dirty="0" smtClean="0">
                <a:solidFill>
                  <a:srgbClr val="0070C0"/>
                </a:solidFill>
              </a:rPr>
              <a:t>  </a:t>
            </a:r>
            <a:r>
              <a:rPr lang="ko-KR" altLang="en-US" sz="1800" dirty="0" smtClean="0">
                <a:solidFill>
                  <a:srgbClr val="0070C0"/>
                </a:solidFill>
              </a:rPr>
              <a:t> → 수입쇠고기 증가 → 국내산 쇠고기 </a:t>
            </a:r>
            <a:r>
              <a:rPr lang="ko-KR" altLang="en-US" sz="1800" dirty="0" err="1" smtClean="0">
                <a:solidFill>
                  <a:srgbClr val="0070C0"/>
                </a:solidFill>
              </a:rPr>
              <a:t>자급율</a:t>
            </a:r>
            <a:r>
              <a:rPr lang="ko-KR" altLang="en-US" sz="1800" dirty="0" smtClean="0">
                <a:solidFill>
                  <a:srgbClr val="0070C0"/>
                </a:solidFill>
              </a:rPr>
              <a:t> </a:t>
            </a:r>
            <a:r>
              <a:rPr lang="ko-KR" altLang="en-US" sz="1800" dirty="0" smtClean="0">
                <a:solidFill>
                  <a:srgbClr val="FF0000"/>
                </a:solidFill>
              </a:rPr>
              <a:t>하락</a:t>
            </a:r>
            <a:endParaRPr lang="en-US" altLang="ko-KR" sz="1800" dirty="0" smtClean="0">
              <a:solidFill>
                <a:srgbClr val="FF0000"/>
              </a:solidFill>
            </a:endParaRPr>
          </a:p>
        </p:txBody>
      </p:sp>
      <p:sp>
        <p:nvSpPr>
          <p:cNvPr id="20485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0575"/>
            <a:ext cx="8353425" cy="4064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mtClean="0"/>
              <a:t> </a:t>
            </a:r>
            <a:r>
              <a:rPr lang="ko-KR" altLang="en-US" smtClean="0"/>
              <a:t>국내산 쇠고기 가정 내 소비비중</a:t>
            </a:r>
            <a:r>
              <a:rPr lang="en-US" altLang="ko-KR" smtClean="0"/>
              <a:t>(</a:t>
            </a:r>
            <a:r>
              <a:rPr lang="ko-KR" altLang="en-US" smtClean="0"/>
              <a:t>추정</a:t>
            </a:r>
            <a:r>
              <a:rPr lang="en-US" altLang="ko-KR" smtClean="0"/>
              <a:t>) 57.1% </a:t>
            </a:r>
            <a:r>
              <a:rPr lang="ko-KR" altLang="en-US" smtClean="0"/>
              <a:t>수준</a:t>
            </a:r>
            <a:r>
              <a:rPr lang="en-US" altLang="ko-KR" smtClean="0"/>
              <a:t>(`15)</a:t>
            </a:r>
            <a:endParaRPr lang="ko-KR" altLang="en-US" smtClean="0"/>
          </a:p>
        </p:txBody>
      </p:sp>
      <p:sp>
        <p:nvSpPr>
          <p:cNvPr id="17" name="직사각형 16"/>
          <p:cNvSpPr/>
          <p:nvPr/>
        </p:nvSpPr>
        <p:spPr>
          <a:xfrm>
            <a:off x="368300" y="1354138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09875"/>
            <a:ext cx="77057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>
          <a:xfrm>
            <a:off x="284163" y="0"/>
            <a:ext cx="6807200" cy="766763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쇠고기 식품 월별 구매패턴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구입액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03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0575"/>
            <a:ext cx="8353425" cy="4064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mtClean="0"/>
              <a:t> 쇠고기의 소비 증가 시기는 명절</a:t>
            </a:r>
            <a:r>
              <a:rPr lang="en-US" altLang="ko-KR" smtClean="0"/>
              <a:t> </a:t>
            </a:r>
            <a:r>
              <a:rPr lang="ko-KR" altLang="en-US" smtClean="0"/>
              <a:t>또는 </a:t>
            </a:r>
            <a:r>
              <a:rPr lang="en-US" altLang="ko-KR" smtClean="0"/>
              <a:t>6</a:t>
            </a:r>
            <a:r>
              <a:rPr lang="ko-KR" altLang="en-US" smtClean="0"/>
              <a:t>월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68300" y="1468438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68300" y="3675063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19213"/>
            <a:ext cx="4503737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95288" y="1341438"/>
            <a:ext cx="4176712" cy="5291137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ko-KR" altLang="en-US" sz="2000" dirty="0" smtClean="0"/>
              <a:t> </a:t>
            </a:r>
            <a:r>
              <a:rPr lang="ko-KR" altLang="en-US" sz="2000" spc="-150" dirty="0" smtClean="0"/>
              <a:t> 쇠고기 전체 </a:t>
            </a:r>
            <a:r>
              <a:rPr lang="ko-KR" altLang="en-US" sz="2000" spc="-150" dirty="0" err="1" smtClean="0"/>
              <a:t>구입액</a:t>
            </a:r>
            <a:r>
              <a:rPr lang="ko-KR" altLang="en-US" sz="2000" spc="-150" dirty="0" smtClean="0"/>
              <a:t> </a:t>
            </a:r>
            <a:r>
              <a:rPr lang="en-US" altLang="ko-KR" sz="2000" spc="-150" dirty="0" smtClean="0"/>
              <a:t>9</a:t>
            </a:r>
            <a:r>
              <a:rPr lang="ko-KR" altLang="en-US" sz="2000" spc="-150" dirty="0" smtClean="0"/>
              <a:t>월 가장 크게 증가</a:t>
            </a:r>
            <a:endParaRPr lang="en-US" altLang="ko-KR" sz="2000" spc="-150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800" dirty="0" smtClean="0">
                <a:solidFill>
                  <a:srgbClr val="0070C0"/>
                </a:solidFill>
              </a:rPr>
              <a:t> - 9</a:t>
            </a:r>
            <a:r>
              <a:rPr lang="ko-KR" altLang="en-US" sz="1800" dirty="0" smtClean="0">
                <a:solidFill>
                  <a:srgbClr val="0070C0"/>
                </a:solidFill>
              </a:rPr>
              <a:t>월 </a:t>
            </a:r>
            <a:r>
              <a:rPr lang="en-US" altLang="ko-KR" sz="1800" dirty="0" smtClean="0">
                <a:solidFill>
                  <a:srgbClr val="0070C0"/>
                </a:solidFill>
              </a:rPr>
              <a:t>&gt; 2</a:t>
            </a:r>
            <a:r>
              <a:rPr lang="ko-KR" altLang="en-US" sz="1800" dirty="0" smtClean="0">
                <a:solidFill>
                  <a:srgbClr val="0070C0"/>
                </a:solidFill>
              </a:rPr>
              <a:t>월</a:t>
            </a:r>
            <a:r>
              <a:rPr lang="en-US" altLang="ko-KR" sz="1800" dirty="0" smtClean="0">
                <a:solidFill>
                  <a:srgbClr val="0070C0"/>
                </a:solidFill>
              </a:rPr>
              <a:t> &gt; 6</a:t>
            </a:r>
            <a:r>
              <a:rPr lang="ko-KR" altLang="en-US" sz="1800" dirty="0" smtClean="0">
                <a:solidFill>
                  <a:srgbClr val="0070C0"/>
                </a:solidFill>
              </a:rPr>
              <a:t>월</a:t>
            </a:r>
            <a:endParaRPr lang="en-US" altLang="ko-KR" sz="18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 * </a:t>
            </a:r>
            <a:r>
              <a:rPr lang="ko-KR" altLang="en-US" sz="1600" dirty="0" smtClean="0">
                <a:solidFill>
                  <a:srgbClr val="FF0000"/>
                </a:solidFill>
              </a:rPr>
              <a:t>가을철은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찜용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갈비</a:t>
            </a:r>
            <a:r>
              <a:rPr lang="en-US" altLang="ko-KR" sz="1600" dirty="0" smtClean="0">
                <a:solidFill>
                  <a:srgbClr val="FF0000"/>
                </a:solidFill>
              </a:rPr>
              <a:t>), </a:t>
            </a:r>
            <a:r>
              <a:rPr lang="ko-KR" altLang="en-US" sz="1600" dirty="0" smtClean="0">
                <a:solidFill>
                  <a:srgbClr val="FF0000"/>
                </a:solidFill>
              </a:rPr>
              <a:t>겨울철은 국거리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 </a:t>
            </a:r>
            <a:r>
              <a:rPr lang="ko-KR" altLang="en-US" sz="1600" dirty="0" smtClean="0">
                <a:solidFill>
                  <a:srgbClr val="FF0000"/>
                </a:solidFill>
              </a:rPr>
              <a:t>여름철 구이부위 소비 증가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ko-KR" sz="16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ko-KR" altLang="en-US" sz="2000" dirty="0" smtClean="0"/>
              <a:t>  </a:t>
            </a:r>
            <a:r>
              <a:rPr lang="ko-KR" altLang="en-US" sz="2000" dirty="0" err="1" smtClean="0"/>
              <a:t>원산지별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구입액</a:t>
            </a:r>
            <a:r>
              <a:rPr lang="ko-KR" altLang="en-US" sz="2000" dirty="0" smtClean="0"/>
              <a:t> 증감 순위</a:t>
            </a:r>
            <a:endParaRPr lang="en-US" altLang="ko-KR" sz="2000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800" spc="-150" dirty="0" smtClean="0">
                <a:solidFill>
                  <a:srgbClr val="0070C0"/>
                </a:solidFill>
              </a:rPr>
              <a:t> -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국내산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: 9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월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&gt; </a:t>
            </a:r>
            <a:r>
              <a:rPr lang="en-US" altLang="ko-KR" sz="1800" spc="-15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ko-KR" altLang="en-US" sz="1800" spc="-150" dirty="0" smtClean="0">
                <a:solidFill>
                  <a:schemeClr val="accent2">
                    <a:lumMod val="75000"/>
                  </a:schemeClr>
                </a:solidFill>
              </a:rPr>
              <a:t>월 </a:t>
            </a:r>
            <a:r>
              <a:rPr lang="en-US" altLang="ko-KR" sz="1800" spc="-150" dirty="0" smtClean="0">
                <a:solidFill>
                  <a:schemeClr val="accent2">
                    <a:lumMod val="75000"/>
                  </a:schemeClr>
                </a:solidFill>
              </a:rPr>
              <a:t>&gt; 6</a:t>
            </a:r>
            <a:r>
              <a:rPr lang="ko-KR" altLang="en-US" sz="1800" spc="-150" dirty="0" smtClean="0">
                <a:solidFill>
                  <a:schemeClr val="accent2">
                    <a:lumMod val="75000"/>
                  </a:schemeClr>
                </a:solidFill>
              </a:rPr>
              <a:t>월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&gt; 11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월</a:t>
            </a:r>
            <a:endParaRPr lang="en-US" altLang="ko-KR" sz="1800" spc="-15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800" spc="-150" dirty="0">
                <a:solidFill>
                  <a:srgbClr val="0070C0"/>
                </a:solidFill>
              </a:rPr>
              <a:t>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-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수입산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: 9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월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&gt; </a:t>
            </a:r>
            <a:r>
              <a:rPr lang="en-US" altLang="ko-KR" sz="1800" spc="-150" dirty="0" smtClean="0">
                <a:solidFill>
                  <a:srgbClr val="C00000"/>
                </a:solidFill>
              </a:rPr>
              <a:t>1</a:t>
            </a:r>
            <a:r>
              <a:rPr lang="ko-KR" altLang="en-US" sz="1800" spc="-150" dirty="0" smtClean="0">
                <a:solidFill>
                  <a:srgbClr val="C00000"/>
                </a:solidFill>
              </a:rPr>
              <a:t>월 </a:t>
            </a:r>
            <a:r>
              <a:rPr lang="en-US" altLang="ko-KR" sz="1800" spc="-150" dirty="0" smtClean="0">
                <a:solidFill>
                  <a:srgbClr val="C00000"/>
                </a:solidFill>
              </a:rPr>
              <a:t>&gt; 6</a:t>
            </a:r>
            <a:r>
              <a:rPr lang="ko-KR" altLang="en-US" sz="1800" spc="-150" dirty="0" smtClean="0">
                <a:solidFill>
                  <a:srgbClr val="C00000"/>
                </a:solidFill>
              </a:rPr>
              <a:t>월 </a:t>
            </a:r>
            <a:r>
              <a:rPr lang="en-US" altLang="ko-KR" sz="1800" spc="-150" dirty="0" smtClean="0">
                <a:solidFill>
                  <a:srgbClr val="6699FF"/>
                </a:solidFill>
              </a:rPr>
              <a:t>&gt;</a:t>
            </a:r>
            <a:r>
              <a:rPr lang="en-US" altLang="ko-KR" sz="1800" spc="-150" dirty="0" smtClean="0">
                <a:solidFill>
                  <a:srgbClr val="C00000"/>
                </a:solidFill>
              </a:rPr>
              <a:t>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2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월</a:t>
            </a:r>
            <a:endParaRPr lang="en-US" altLang="ko-KR" sz="1800" spc="-150" dirty="0" smtClean="0">
              <a:solidFill>
                <a:srgbClr val="0070C0"/>
              </a:solidFill>
            </a:endParaRPr>
          </a:p>
          <a:p>
            <a:pPr marL="357188" indent="-357188">
              <a:buFont typeface="Arial" charset="0"/>
              <a:buNone/>
              <a:defRPr/>
            </a:pPr>
            <a:r>
              <a:rPr lang="en-US" altLang="ko-KR" sz="1600" dirty="0" smtClean="0">
                <a:solidFill>
                  <a:srgbClr val="FF0000"/>
                </a:solidFill>
              </a:rPr>
              <a:t> * </a:t>
            </a:r>
            <a:r>
              <a:rPr lang="ko-KR" altLang="en-US" sz="1600" dirty="0" smtClean="0">
                <a:solidFill>
                  <a:srgbClr val="FF0000"/>
                </a:solidFill>
              </a:rPr>
              <a:t>수입산은 </a:t>
            </a:r>
            <a:r>
              <a:rPr lang="en-US" altLang="ko-KR" sz="1600" dirty="0" smtClean="0">
                <a:solidFill>
                  <a:srgbClr val="FF0000"/>
                </a:solidFill>
              </a:rPr>
              <a:t>9</a:t>
            </a:r>
            <a:r>
              <a:rPr lang="ko-KR" altLang="en-US" sz="1600" dirty="0" smtClean="0">
                <a:solidFill>
                  <a:srgbClr val="FF0000"/>
                </a:solidFill>
              </a:rPr>
              <a:t>월 갈비</a:t>
            </a:r>
            <a:r>
              <a:rPr lang="en-US" altLang="ko-KR" sz="1600" dirty="0" smtClean="0">
                <a:solidFill>
                  <a:srgbClr val="FF0000"/>
                </a:solidFill>
              </a:rPr>
              <a:t>, 6~7</a:t>
            </a:r>
            <a:r>
              <a:rPr lang="ko-KR" altLang="en-US" sz="1600" dirty="0" smtClean="0">
                <a:solidFill>
                  <a:srgbClr val="FF0000"/>
                </a:solidFill>
              </a:rPr>
              <a:t>월 특수부위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57188" indent="-357188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 </a:t>
            </a:r>
            <a:r>
              <a:rPr lang="ko-KR" altLang="en-US" sz="1600" dirty="0" smtClean="0">
                <a:solidFill>
                  <a:srgbClr val="FF0000"/>
                </a:solidFill>
              </a:rPr>
              <a:t>소비 증가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57188" indent="-357188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* </a:t>
            </a:r>
            <a:r>
              <a:rPr lang="ko-KR" altLang="en-US" sz="1600" dirty="0" smtClean="0">
                <a:solidFill>
                  <a:srgbClr val="FF0000"/>
                </a:solidFill>
              </a:rPr>
              <a:t>가공식품은 주로 겨울철</a:t>
            </a:r>
            <a:r>
              <a:rPr lang="en-US" altLang="ko-KR" sz="1600" dirty="0" smtClean="0">
                <a:solidFill>
                  <a:srgbClr val="FF0000"/>
                </a:solidFill>
              </a:rPr>
              <a:t>(12~2</a:t>
            </a:r>
            <a:r>
              <a:rPr lang="ko-KR" altLang="en-US" sz="1600" dirty="0" smtClean="0">
                <a:solidFill>
                  <a:srgbClr val="FF0000"/>
                </a:solidFill>
              </a:rPr>
              <a:t>월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dirty="0" smtClean="0">
                <a:solidFill>
                  <a:srgbClr val="FF0000"/>
                </a:solidFill>
              </a:rPr>
              <a:t>에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357188" indent="-357188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 소비 증가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</a:rPr>
              <a:t>사골곰탕</a:t>
            </a:r>
            <a:r>
              <a:rPr lang="en-US" altLang="ko-KR" sz="1600" dirty="0" smtClean="0">
                <a:solidFill>
                  <a:srgbClr val="FF0000"/>
                </a:solidFill>
              </a:rPr>
              <a:t>,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소불고기</a:t>
            </a:r>
            <a:r>
              <a:rPr lang="ko-KR" altLang="en-US" sz="1600" dirty="0" smtClean="0">
                <a:solidFill>
                  <a:srgbClr val="FF0000"/>
                </a:solidFill>
              </a:rPr>
              <a:t> 등</a:t>
            </a:r>
            <a:r>
              <a:rPr lang="en-US" altLang="ko-KR" sz="1600" dirty="0" smtClean="0">
                <a:solidFill>
                  <a:srgbClr val="FF0000"/>
                </a:solidFill>
              </a:rPr>
              <a:t>) 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48113"/>
            <a:ext cx="4911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341438"/>
            <a:ext cx="4867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제목 1"/>
          <p:cNvSpPr>
            <a:spLocks noGrp="1"/>
          </p:cNvSpPr>
          <p:nvPr>
            <p:ph type="title"/>
          </p:nvPr>
        </p:nvSpPr>
        <p:spPr>
          <a:xfrm>
            <a:off x="284163" y="0"/>
            <a:ext cx="7167562" cy="766763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구입 연령별 구매패턴</a:t>
            </a:r>
            <a:r>
              <a:rPr lang="en-US" altLang="ko-KR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200" dirty="0" smtClean="0">
                <a:solidFill>
                  <a:schemeClr val="accent6">
                    <a:lumMod val="50000"/>
                  </a:schemeClr>
                </a:solidFill>
              </a:rPr>
              <a:t>부위별 </a:t>
            </a:r>
            <a:r>
              <a:rPr lang="ko-KR" alt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구입액</a:t>
            </a:r>
            <a:r>
              <a:rPr lang="en-US" altLang="ko-KR" sz="22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200" dirty="0" smtClean="0"/>
          </a:p>
        </p:txBody>
      </p:sp>
      <p:sp>
        <p:nvSpPr>
          <p:cNvPr id="37893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0575"/>
            <a:ext cx="8353425" cy="406400"/>
          </a:xfrm>
        </p:spPr>
        <p:txBody>
          <a:bodyPr/>
          <a:lstStyle/>
          <a:p>
            <a:r>
              <a:rPr lang="en-US" altLang="ko-KR" sz="2000" smtClean="0"/>
              <a:t>39</a:t>
            </a:r>
            <a:r>
              <a:rPr lang="ko-KR" altLang="en-US" sz="2000" smtClean="0"/>
              <a:t>세 이하는 특수부위</a:t>
            </a:r>
            <a:r>
              <a:rPr lang="en-US" altLang="ko-KR" sz="2000" smtClean="0"/>
              <a:t>, 40</a:t>
            </a:r>
            <a:r>
              <a:rPr lang="ko-KR" altLang="en-US" sz="2000" smtClean="0"/>
              <a:t>대</a:t>
            </a:r>
            <a:r>
              <a:rPr lang="en-US" altLang="ko-KR" sz="2000" smtClean="0"/>
              <a:t>·60</a:t>
            </a:r>
            <a:r>
              <a:rPr lang="ko-KR" altLang="en-US" sz="2000" smtClean="0"/>
              <a:t>대 이상 양지</a:t>
            </a:r>
            <a:r>
              <a:rPr lang="en-US" altLang="ko-KR" sz="2000" smtClean="0"/>
              <a:t>, 50</a:t>
            </a:r>
            <a:r>
              <a:rPr lang="ko-KR" altLang="en-US" sz="2000" smtClean="0"/>
              <a:t>대 등심 구입액 높음</a:t>
            </a:r>
          </a:p>
        </p:txBody>
      </p:sp>
      <p:sp>
        <p:nvSpPr>
          <p:cNvPr id="37894" name="TextBox 17"/>
          <p:cNvSpPr txBox="1">
            <a:spLocks noChangeArrowheads="1"/>
          </p:cNvSpPr>
          <p:nvPr/>
        </p:nvSpPr>
        <p:spPr bwMode="auto">
          <a:xfrm>
            <a:off x="5219700" y="1341438"/>
            <a:ext cx="361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latin typeface="휴먼엑스포" pitchFamily="18" charset="-127"/>
                <a:ea typeface="휴먼엑스포" pitchFamily="18" charset="-127"/>
              </a:rPr>
              <a:t>쇠고기 식품 구입 연령별</a:t>
            </a:r>
            <a:r>
              <a:rPr lang="en-US" altLang="ko-KR" sz="1400">
                <a:latin typeface="휴먼엑스포" pitchFamily="18" charset="-127"/>
                <a:ea typeface="휴먼엑스포" pitchFamily="18" charset="-127"/>
              </a:rPr>
              <a:t>·</a:t>
            </a:r>
            <a:r>
              <a:rPr lang="ko-KR" altLang="en-US" sz="1400">
                <a:latin typeface="휴먼엑스포" pitchFamily="18" charset="-127"/>
                <a:ea typeface="휴먼엑스포" pitchFamily="18" charset="-127"/>
              </a:rPr>
              <a:t>유형별 구입액</a:t>
            </a:r>
          </a:p>
        </p:txBody>
      </p:sp>
      <p:sp>
        <p:nvSpPr>
          <p:cNvPr id="37895" name="TextBox 18"/>
          <p:cNvSpPr txBox="1">
            <a:spLocks noChangeArrowheads="1"/>
          </p:cNvSpPr>
          <p:nvPr/>
        </p:nvSpPr>
        <p:spPr bwMode="auto">
          <a:xfrm>
            <a:off x="4787900" y="4076700"/>
            <a:ext cx="402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latin typeface="휴먼엑스포" pitchFamily="18" charset="-127"/>
                <a:ea typeface="휴먼엑스포" pitchFamily="18" charset="-127"/>
              </a:rPr>
              <a:t>쇠고기 식품 소득 구입 연령별</a:t>
            </a:r>
            <a:r>
              <a:rPr lang="en-US" altLang="ko-KR" sz="1400">
                <a:latin typeface="휴먼엑스포" pitchFamily="18" charset="-127"/>
                <a:ea typeface="휴먼엑스포" pitchFamily="18" charset="-127"/>
              </a:rPr>
              <a:t>·</a:t>
            </a:r>
            <a:r>
              <a:rPr lang="ko-KR" altLang="en-US" sz="1400">
                <a:latin typeface="휴먼엑스포" pitchFamily="18" charset="-127"/>
                <a:ea typeface="휴먼엑스포" pitchFamily="18" charset="-127"/>
              </a:rPr>
              <a:t>유형별 구입액 증감 </a:t>
            </a:r>
            <a:r>
              <a:rPr lang="en-US" altLang="ko-KR" sz="1400">
                <a:latin typeface="휴먼엑스포" pitchFamily="18" charset="-127"/>
                <a:ea typeface="휴먼엑스포" pitchFamily="18" charset="-127"/>
              </a:rPr>
              <a:t>(2010</a:t>
            </a:r>
            <a:r>
              <a:rPr lang="ko-KR" altLang="en-US" sz="1400">
                <a:latin typeface="휴먼엑스포" pitchFamily="18" charset="-127"/>
                <a:ea typeface="휴먼엑스포" pitchFamily="18" charset="-127"/>
              </a:rPr>
              <a:t>년 대비</a:t>
            </a:r>
            <a:r>
              <a:rPr lang="en-US" altLang="ko-KR" sz="1400"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140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95288" y="1341438"/>
            <a:ext cx="3671887" cy="51117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구입연령별 </a:t>
            </a:r>
            <a:r>
              <a:rPr lang="ko-KR" altLang="en-US" sz="1800" dirty="0"/>
              <a:t>부위 </a:t>
            </a:r>
            <a:r>
              <a:rPr lang="ko-KR" altLang="en-US" sz="1800" dirty="0" err="1"/>
              <a:t>구입액</a:t>
            </a:r>
            <a:r>
              <a:rPr lang="ko-KR" altLang="en-US" sz="1800" dirty="0"/>
              <a:t> 순위</a:t>
            </a:r>
            <a:endParaRPr lang="en-US" altLang="ko-KR" sz="1800" dirty="0"/>
          </a:p>
          <a:p>
            <a:pPr marL="0" indent="0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0070C0"/>
                </a:solidFill>
              </a:rPr>
              <a:t> - </a:t>
            </a:r>
            <a:r>
              <a:rPr lang="en-US" altLang="ko-KR" sz="1600" dirty="0" smtClean="0">
                <a:solidFill>
                  <a:srgbClr val="0070C0"/>
                </a:solidFill>
              </a:rPr>
              <a:t>39</a:t>
            </a:r>
            <a:r>
              <a:rPr lang="ko-KR" altLang="en-US" sz="1600" dirty="0" smtClean="0">
                <a:solidFill>
                  <a:srgbClr val="0070C0"/>
                </a:solidFill>
              </a:rPr>
              <a:t>세 이하 </a:t>
            </a:r>
            <a:r>
              <a:rPr lang="en-US" altLang="ko-KR" sz="1600" dirty="0">
                <a:solidFill>
                  <a:srgbClr val="0070C0"/>
                </a:solidFill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</a:rPr>
              <a:t>특수부위 </a:t>
            </a:r>
            <a:r>
              <a:rPr lang="en-US" altLang="ko-KR" sz="1600" dirty="0">
                <a:solidFill>
                  <a:srgbClr val="0070C0"/>
                </a:solidFill>
              </a:rPr>
              <a:t>&gt; </a:t>
            </a:r>
            <a:r>
              <a:rPr lang="ko-KR" altLang="en-US" sz="1600" dirty="0">
                <a:solidFill>
                  <a:srgbClr val="0070C0"/>
                </a:solidFill>
              </a:rPr>
              <a:t>양지 </a:t>
            </a:r>
            <a:r>
              <a:rPr lang="en-US" altLang="ko-KR" sz="1600" dirty="0">
                <a:solidFill>
                  <a:srgbClr val="0070C0"/>
                </a:solidFill>
              </a:rPr>
              <a:t>&gt; </a:t>
            </a:r>
            <a:r>
              <a:rPr lang="ko-KR" altLang="en-US" sz="1600" dirty="0">
                <a:solidFill>
                  <a:srgbClr val="0070C0"/>
                </a:solidFill>
              </a:rPr>
              <a:t>등심</a:t>
            </a:r>
            <a:endParaRPr lang="en-US" altLang="ko-KR" sz="16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0070C0"/>
                </a:solidFill>
              </a:rPr>
              <a:t> - </a:t>
            </a:r>
            <a:r>
              <a:rPr lang="en-US" altLang="ko-KR" sz="1600" dirty="0" smtClean="0">
                <a:solidFill>
                  <a:srgbClr val="0070C0"/>
                </a:solidFill>
              </a:rPr>
              <a:t>40</a:t>
            </a:r>
            <a:r>
              <a:rPr lang="ko-KR" altLang="en-US" sz="1600" dirty="0" smtClean="0">
                <a:solidFill>
                  <a:srgbClr val="0070C0"/>
                </a:solidFill>
              </a:rPr>
              <a:t>대 </a:t>
            </a:r>
            <a:r>
              <a:rPr lang="en-US" altLang="ko-KR" sz="1600" dirty="0">
                <a:solidFill>
                  <a:srgbClr val="0070C0"/>
                </a:solidFill>
              </a:rPr>
              <a:t>: </a:t>
            </a:r>
            <a:r>
              <a:rPr lang="ko-KR" altLang="en-US" sz="1600" dirty="0">
                <a:solidFill>
                  <a:srgbClr val="0070C0"/>
                </a:solidFill>
              </a:rPr>
              <a:t>양지 </a:t>
            </a:r>
            <a:r>
              <a:rPr lang="en-US" altLang="ko-KR" sz="1600" dirty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특수부위 </a:t>
            </a:r>
            <a:r>
              <a:rPr lang="en-US" altLang="ko-KR" sz="1600" dirty="0" smtClean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등심</a:t>
            </a:r>
            <a:endParaRPr lang="en-US" altLang="ko-KR" sz="16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0070C0"/>
                </a:solidFill>
              </a:rPr>
              <a:t> - </a:t>
            </a:r>
            <a:r>
              <a:rPr lang="en-US" altLang="ko-KR" sz="1600" dirty="0" smtClean="0">
                <a:solidFill>
                  <a:srgbClr val="0070C0"/>
                </a:solidFill>
              </a:rPr>
              <a:t>50</a:t>
            </a:r>
            <a:r>
              <a:rPr lang="ko-KR" altLang="en-US" sz="1600" dirty="0" smtClean="0">
                <a:solidFill>
                  <a:srgbClr val="0070C0"/>
                </a:solidFill>
              </a:rPr>
              <a:t>대 </a:t>
            </a:r>
            <a:r>
              <a:rPr lang="en-US" altLang="ko-KR" sz="1600" dirty="0">
                <a:solidFill>
                  <a:srgbClr val="0070C0"/>
                </a:solidFill>
              </a:rPr>
              <a:t>: </a:t>
            </a:r>
            <a:r>
              <a:rPr lang="ko-KR" altLang="en-US" sz="1600" dirty="0" smtClean="0">
                <a:solidFill>
                  <a:srgbClr val="0070C0"/>
                </a:solidFill>
              </a:rPr>
              <a:t>등심 </a:t>
            </a:r>
            <a:r>
              <a:rPr lang="en-US" altLang="ko-KR" sz="1600" dirty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양지 </a:t>
            </a:r>
            <a:r>
              <a:rPr lang="en-US" altLang="ko-KR" sz="1600" dirty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갈비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ko-KR" sz="1600" dirty="0">
                <a:solidFill>
                  <a:srgbClr val="0070C0"/>
                </a:solidFill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- 60</a:t>
            </a:r>
            <a:r>
              <a:rPr lang="ko-KR" altLang="en-US" sz="1600" dirty="0" smtClean="0">
                <a:solidFill>
                  <a:srgbClr val="0070C0"/>
                </a:solidFill>
              </a:rPr>
              <a:t>대 이상 </a:t>
            </a:r>
            <a:r>
              <a:rPr lang="en-US" altLang="ko-KR" sz="1600" dirty="0" smtClean="0">
                <a:solidFill>
                  <a:srgbClr val="0070C0"/>
                </a:solidFill>
              </a:rPr>
              <a:t>: </a:t>
            </a:r>
            <a:r>
              <a:rPr lang="ko-KR" altLang="en-US" sz="1600" dirty="0" smtClean="0">
                <a:solidFill>
                  <a:srgbClr val="0070C0"/>
                </a:solidFill>
              </a:rPr>
              <a:t>양지 </a:t>
            </a:r>
            <a:r>
              <a:rPr lang="en-US" altLang="ko-KR" sz="1600" dirty="0" smtClean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갈비 </a:t>
            </a:r>
            <a:r>
              <a:rPr lang="en-US" altLang="ko-KR" sz="1600" dirty="0" smtClean="0">
                <a:solidFill>
                  <a:srgbClr val="0070C0"/>
                </a:solidFill>
              </a:rPr>
              <a:t>&gt; </a:t>
            </a:r>
            <a:r>
              <a:rPr lang="ko-KR" altLang="en-US" sz="1600" dirty="0" smtClean="0">
                <a:solidFill>
                  <a:srgbClr val="0070C0"/>
                </a:solidFill>
              </a:rPr>
              <a:t>등심</a:t>
            </a:r>
            <a:endParaRPr lang="en-US" altLang="ko-KR" sz="1600" dirty="0" smtClean="0"/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ko-KR" altLang="en-US" dirty="0" smtClean="0"/>
              <a:t>  </a:t>
            </a:r>
            <a:r>
              <a:rPr lang="ko-KR" altLang="en-US" sz="1800" dirty="0" smtClean="0"/>
              <a:t>쇠고기 수요증가 부위</a:t>
            </a:r>
            <a:endParaRPr lang="en-US" altLang="ko-KR" sz="1800" spc="-15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800" spc="-150" dirty="0" smtClean="0">
                <a:solidFill>
                  <a:srgbClr val="0070C0"/>
                </a:solidFill>
              </a:rPr>
              <a:t> 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- 39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세 이하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: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특수부위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국내산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) &gt;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spc="-150" dirty="0">
                <a:solidFill>
                  <a:srgbClr val="0070C0"/>
                </a:solidFill>
              </a:rPr>
              <a:t> 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안심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·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등심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국내산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spc="-150" dirty="0" smtClean="0">
                <a:solidFill>
                  <a:srgbClr val="0070C0"/>
                </a:solidFill>
              </a:rPr>
              <a:t> - 40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대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: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특수부위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수입산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)&gt;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등심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수입산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) 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spc="-150" dirty="0" smtClean="0">
                <a:solidFill>
                  <a:srgbClr val="0070C0"/>
                </a:solidFill>
              </a:rPr>
              <a:t> - 50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대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: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 등심 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&gt;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갈비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수입산</a:t>
            </a:r>
            <a:r>
              <a:rPr lang="en-US" altLang="ko-KR" sz="1600" spc="-150" dirty="0" smtClean="0">
                <a:solidFill>
                  <a:srgbClr val="0070C0"/>
                </a:solidFill>
              </a:rPr>
              <a:t>) &gt; </a:t>
            </a:r>
            <a:r>
              <a:rPr lang="ko-KR" altLang="en-US" sz="1600" spc="-150" dirty="0" smtClean="0">
                <a:solidFill>
                  <a:srgbClr val="0070C0"/>
                </a:solidFill>
              </a:rPr>
              <a:t>특수부위</a:t>
            </a:r>
            <a:endParaRPr lang="en-US" altLang="ko-KR" sz="1600" spc="-15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en-US" altLang="ko-KR" sz="1600" spc="-150" dirty="0" smtClean="0">
                <a:solidFill>
                  <a:srgbClr val="0070C0"/>
                </a:solidFill>
              </a:rPr>
              <a:t> - </a:t>
            </a:r>
            <a:r>
              <a:rPr lang="en-US" altLang="ko-KR" sz="1600" spc="-300" dirty="0" smtClean="0">
                <a:solidFill>
                  <a:srgbClr val="0070C0"/>
                </a:solidFill>
              </a:rPr>
              <a:t>60</a:t>
            </a:r>
            <a:r>
              <a:rPr lang="ko-KR" altLang="en-US" sz="1600" spc="-300" dirty="0" smtClean="0">
                <a:solidFill>
                  <a:srgbClr val="0070C0"/>
                </a:solidFill>
              </a:rPr>
              <a:t>대 이상 </a:t>
            </a:r>
            <a:r>
              <a:rPr lang="en-US" altLang="ko-KR" sz="1600" spc="-300" dirty="0" smtClean="0">
                <a:solidFill>
                  <a:srgbClr val="0070C0"/>
                </a:solidFill>
              </a:rPr>
              <a:t>: </a:t>
            </a:r>
            <a:r>
              <a:rPr lang="ko-KR" altLang="en-US" sz="1600" spc="-300" dirty="0" smtClean="0">
                <a:solidFill>
                  <a:srgbClr val="0070C0"/>
                </a:solidFill>
              </a:rPr>
              <a:t>사태</a:t>
            </a:r>
            <a:r>
              <a:rPr lang="en-US" altLang="ko-KR" sz="1600" spc="-300" dirty="0" smtClean="0">
                <a:solidFill>
                  <a:srgbClr val="0070C0"/>
                </a:solidFill>
              </a:rPr>
              <a:t>(</a:t>
            </a:r>
            <a:r>
              <a:rPr lang="ko-KR" altLang="en-US" sz="1600" spc="-300" dirty="0" smtClean="0">
                <a:solidFill>
                  <a:srgbClr val="0070C0"/>
                </a:solidFill>
              </a:rPr>
              <a:t>국내산</a:t>
            </a:r>
            <a:r>
              <a:rPr lang="en-US" altLang="ko-KR" sz="1600" spc="-300" dirty="0" smtClean="0">
                <a:solidFill>
                  <a:srgbClr val="0070C0"/>
                </a:solidFill>
              </a:rPr>
              <a:t>)&gt; </a:t>
            </a:r>
            <a:r>
              <a:rPr lang="ko-KR" altLang="en-US" sz="1600" spc="-300" dirty="0" smtClean="0">
                <a:solidFill>
                  <a:srgbClr val="0070C0"/>
                </a:solidFill>
              </a:rPr>
              <a:t>특수부위</a:t>
            </a:r>
            <a:r>
              <a:rPr lang="en-US" altLang="ko-KR" sz="1600" spc="-300" dirty="0" smtClean="0">
                <a:solidFill>
                  <a:srgbClr val="0070C0"/>
                </a:solidFill>
              </a:rPr>
              <a:t> &gt; </a:t>
            </a:r>
            <a:r>
              <a:rPr lang="ko-KR" altLang="en-US" sz="1600" spc="-300" dirty="0" smtClean="0">
                <a:solidFill>
                  <a:srgbClr val="0070C0"/>
                </a:solidFill>
              </a:rPr>
              <a:t>등심</a:t>
            </a:r>
            <a:endParaRPr lang="en-US" altLang="ko-KR" sz="1600" spc="-3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sz="1600" spc="-300" dirty="0" smtClean="0">
                <a:solidFill>
                  <a:srgbClr val="FF0000"/>
                </a:solidFill>
              </a:rPr>
              <a:t>* 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갈비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수입산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의 주요 수요 증가 계층은 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50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대임</a:t>
            </a:r>
            <a:endParaRPr lang="en-US" altLang="ko-KR" sz="1600" spc="-3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ko-KR" sz="1600" spc="-300" dirty="0" smtClean="0">
                <a:solidFill>
                  <a:srgbClr val="FF0000"/>
                </a:solidFill>
              </a:rPr>
              <a:t>* 60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대 사골 부위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천원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)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spc="-300" dirty="0" smtClean="0">
                <a:solidFill>
                  <a:srgbClr val="FF0000"/>
                </a:solidFill>
              </a:rPr>
              <a:t>: 73(`10) → 25(`15), 48</a:t>
            </a:r>
            <a:r>
              <a:rPr lang="ko-KR" altLang="en-US" sz="1600" spc="-300" dirty="0" smtClean="0">
                <a:solidFill>
                  <a:srgbClr val="FF0000"/>
                </a:solidFill>
              </a:rPr>
              <a:t>천원 ↓</a:t>
            </a:r>
            <a:endParaRPr lang="en-US" altLang="ko-KR" sz="1600" spc="-300" dirty="0" smtClean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79413" y="1431925"/>
            <a:ext cx="388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79413" y="3144838"/>
            <a:ext cx="3889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sp>
        <p:nvSpPr>
          <p:cNvPr id="37899" name="TextBox 4"/>
          <p:cNvSpPr txBox="1">
            <a:spLocks noChangeArrowheads="1"/>
          </p:cNvSpPr>
          <p:nvPr/>
        </p:nvSpPr>
        <p:spPr bwMode="auto">
          <a:xfrm>
            <a:off x="8101013" y="5305425"/>
            <a:ext cx="431800" cy="114776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900" name="TextBox 4"/>
          <p:cNvSpPr txBox="1">
            <a:spLocks noChangeArrowheads="1"/>
          </p:cNvSpPr>
          <p:nvPr/>
        </p:nvSpPr>
        <p:spPr bwMode="auto">
          <a:xfrm>
            <a:off x="5364163" y="4344988"/>
            <a:ext cx="431800" cy="131603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2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>
          <a:xfrm>
            <a:off x="284163" y="0"/>
            <a:ext cx="6807200" cy="766763"/>
          </a:xfrm>
        </p:spPr>
        <p:txBody>
          <a:bodyPr/>
          <a:lstStyle/>
          <a:p>
            <a:r>
              <a:rPr lang="ko-KR" altLang="en-US" dirty="0" smtClean="0"/>
              <a:t>쇠고기 식품 구입시 고려사항</a:t>
            </a:r>
          </a:p>
        </p:txBody>
      </p:sp>
      <p:sp>
        <p:nvSpPr>
          <p:cNvPr id="30723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0575"/>
            <a:ext cx="8353425" cy="4064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mtClean="0"/>
              <a:t> 소비자는 품질과</a:t>
            </a:r>
            <a:r>
              <a:rPr lang="en-US" altLang="ko-KR" smtClean="0"/>
              <a:t> </a:t>
            </a:r>
            <a:r>
              <a:rPr lang="ko-KR" altLang="en-US" smtClean="0"/>
              <a:t>가격을 중시</a:t>
            </a:r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395288" y="1341438"/>
            <a:ext cx="8353425" cy="122396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ko-KR" altLang="en-US" dirty="0" smtClean="0"/>
              <a:t>  </a:t>
            </a:r>
            <a:r>
              <a:rPr lang="ko-KR" altLang="en-US" spc="-150" dirty="0" smtClean="0"/>
              <a:t>구입시 고려사항</a:t>
            </a:r>
            <a:r>
              <a:rPr lang="en-US" altLang="ko-KR" spc="-150" dirty="0" smtClean="0"/>
              <a:t>: </a:t>
            </a:r>
            <a:r>
              <a:rPr lang="ko-KR" altLang="en-US" spc="-150" dirty="0" smtClean="0"/>
              <a:t>품질 </a:t>
            </a:r>
            <a:r>
              <a:rPr lang="en-US" altLang="ko-KR" spc="-150" dirty="0" smtClean="0"/>
              <a:t>29.3% &gt; </a:t>
            </a:r>
            <a:r>
              <a:rPr lang="ko-KR" altLang="en-US" spc="-150" dirty="0" smtClean="0"/>
              <a:t>가격 </a:t>
            </a:r>
            <a:r>
              <a:rPr lang="en-US" altLang="ko-KR" spc="-150" dirty="0" smtClean="0"/>
              <a:t>28.1 &gt; </a:t>
            </a:r>
            <a:r>
              <a:rPr lang="ko-KR" altLang="en-US" spc="-150" dirty="0" smtClean="0"/>
              <a:t>안전성 </a:t>
            </a:r>
            <a:r>
              <a:rPr lang="en-US" altLang="ko-KR" spc="-150" dirty="0" smtClean="0"/>
              <a:t>22.8 &gt; </a:t>
            </a:r>
            <a:r>
              <a:rPr lang="ko-KR" altLang="en-US" spc="-150" dirty="0" smtClean="0"/>
              <a:t>원산지 </a:t>
            </a:r>
            <a:r>
              <a:rPr lang="en-US" altLang="ko-KR" spc="-150" dirty="0" smtClean="0"/>
              <a:t>19.8</a:t>
            </a:r>
            <a:endParaRPr lang="en-US" altLang="ko-KR" spc="-15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ko-KR" altLang="en-US" sz="1800" spc="-150" dirty="0" smtClean="0">
                <a:solidFill>
                  <a:srgbClr val="0070C0"/>
                </a:solidFill>
              </a:rPr>
              <a:t> 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-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비중 변화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(`10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년 대비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)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는 안전성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2.7%p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증가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,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원산지 </a:t>
            </a:r>
            <a:r>
              <a:rPr lang="en-US" altLang="ko-KR" sz="1800" spc="-150" dirty="0" smtClean="0">
                <a:solidFill>
                  <a:srgbClr val="0070C0"/>
                </a:solidFill>
              </a:rPr>
              <a:t>4.2%p </a:t>
            </a:r>
            <a:r>
              <a:rPr lang="ko-KR" altLang="en-US" sz="1800" spc="-150" dirty="0" smtClean="0">
                <a:solidFill>
                  <a:srgbClr val="0070C0"/>
                </a:solidFill>
              </a:rPr>
              <a:t>감소</a:t>
            </a:r>
            <a:endParaRPr lang="en-US" altLang="ko-KR" sz="1800" spc="-150" dirty="0" smtClean="0">
              <a:solidFill>
                <a:srgbClr val="0070C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8300" y="1476375"/>
            <a:ext cx="38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ea typeface="휴먼모음T" pitchFamily="18" charset="-127"/>
                <a:sym typeface="Wingdings 2" pitchFamily="18" charset="2"/>
              </a:rPr>
              <a:t></a:t>
            </a:r>
          </a:p>
        </p:txBody>
      </p:sp>
      <p:grpSp>
        <p:nvGrpSpPr>
          <p:cNvPr id="30726" name="그룹 18"/>
          <p:cNvGrpSpPr>
            <a:grpSpLocks/>
          </p:cNvGrpSpPr>
          <p:nvPr/>
        </p:nvGrpSpPr>
        <p:grpSpPr bwMode="auto">
          <a:xfrm>
            <a:off x="777875" y="2628900"/>
            <a:ext cx="7616825" cy="3897313"/>
            <a:chOff x="778617" y="2629596"/>
            <a:chExt cx="7615820" cy="3896826"/>
          </a:xfrm>
        </p:grpSpPr>
        <p:pic>
          <p:nvPicPr>
            <p:cNvPr id="30727" name="_x329233200" descr="EMB00002b9c03b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17" y="2708920"/>
              <a:ext cx="7477645" cy="381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직선 화살표 연결선 3"/>
            <p:cNvCxnSpPr/>
            <p:nvPr/>
          </p:nvCxnSpPr>
          <p:spPr>
            <a:xfrm>
              <a:off x="4859541" y="3429596"/>
              <a:ext cx="1296816" cy="35873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1405597" y="3069279"/>
              <a:ext cx="1222214" cy="19841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6588100" y="3523247"/>
              <a:ext cx="1250785" cy="26507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132569" y="3032771"/>
              <a:ext cx="1271419" cy="3650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2" name="TextBox 16"/>
            <p:cNvSpPr txBox="1">
              <a:spLocks noChangeArrowheads="1"/>
            </p:cNvSpPr>
            <p:nvPr/>
          </p:nvSpPr>
          <p:spPr bwMode="auto">
            <a:xfrm>
              <a:off x="5220072" y="3267307"/>
              <a:ext cx="792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1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</a:rPr>
                <a:t>4.2% ↓</a:t>
              </a:r>
              <a:endParaRPr lang="ko-KR" altLang="en-US" sz="1000" b="1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0733" name="TextBox 23"/>
            <p:cNvSpPr txBox="1">
              <a:spLocks noChangeArrowheads="1"/>
            </p:cNvSpPr>
            <p:nvPr/>
          </p:nvSpPr>
          <p:spPr bwMode="auto">
            <a:xfrm>
              <a:off x="6804248" y="3305889"/>
              <a:ext cx="8640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1">
                  <a:solidFill>
                    <a:srgbClr val="0070C0"/>
                  </a:solidFill>
                  <a:latin typeface="휴먼엑스포" pitchFamily="18" charset="-127"/>
                  <a:ea typeface="휴먼엑스포" pitchFamily="18" charset="-127"/>
                </a:rPr>
                <a:t>2.7% ↑</a:t>
              </a:r>
              <a:endParaRPr lang="ko-KR" altLang="en-US" sz="1000" b="1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0734" name="TextBox 24"/>
            <p:cNvSpPr txBox="1">
              <a:spLocks noChangeArrowheads="1"/>
            </p:cNvSpPr>
            <p:nvPr/>
          </p:nvSpPr>
          <p:spPr bwMode="auto">
            <a:xfrm>
              <a:off x="3275856" y="2721929"/>
              <a:ext cx="8397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1">
                  <a:solidFill>
                    <a:srgbClr val="0070C0"/>
                  </a:solidFill>
                  <a:latin typeface="휴먼엑스포" pitchFamily="18" charset="-127"/>
                  <a:ea typeface="휴먼엑스포" pitchFamily="18" charset="-127"/>
                </a:rPr>
                <a:t>0.3% ↑</a:t>
              </a:r>
              <a:endParaRPr lang="ko-KR" altLang="en-US" sz="1000" b="1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0735" name="TextBox 25"/>
            <p:cNvSpPr txBox="1">
              <a:spLocks noChangeArrowheads="1"/>
            </p:cNvSpPr>
            <p:nvPr/>
          </p:nvSpPr>
          <p:spPr bwMode="auto">
            <a:xfrm>
              <a:off x="1434005" y="2861386"/>
              <a:ext cx="8397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1">
                  <a:solidFill>
                    <a:srgbClr val="0070C0"/>
                  </a:solidFill>
                  <a:latin typeface="휴먼엑스포" pitchFamily="18" charset="-127"/>
                  <a:ea typeface="휴먼엑스포" pitchFamily="18" charset="-127"/>
                </a:rPr>
                <a:t>1.2% ↑</a:t>
              </a:r>
              <a:endParaRPr lang="ko-KR" altLang="en-US" sz="1000" b="1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30736" name="TextBox 26"/>
            <p:cNvSpPr txBox="1">
              <a:spLocks noChangeArrowheads="1"/>
            </p:cNvSpPr>
            <p:nvPr/>
          </p:nvSpPr>
          <p:spPr bwMode="auto">
            <a:xfrm>
              <a:off x="4371278" y="2629596"/>
              <a:ext cx="40231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600">
                  <a:latin typeface="휴먼엑스포" pitchFamily="18" charset="-127"/>
                  <a:ea typeface="휴먼엑스포" pitchFamily="18" charset="-127"/>
                </a:rPr>
                <a:t>쇠고기 식품 구입시 고려사항 비중 추이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국제곡물사료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2000" spc="-150" dirty="0" smtClean="0"/>
              <a:t>`15</a:t>
            </a:r>
            <a:r>
              <a:rPr lang="ko-KR" altLang="en-US" sz="2000" spc="-150" dirty="0" smtClean="0"/>
              <a:t>년 </a:t>
            </a:r>
            <a:r>
              <a:rPr lang="en-US" altLang="ko-KR" sz="2000" dirty="0"/>
              <a:t>1~4</a:t>
            </a:r>
            <a:r>
              <a:rPr lang="ko-KR" altLang="en-US" sz="2000" dirty="0"/>
              <a:t>월 옥수수</a:t>
            </a:r>
            <a:r>
              <a:rPr lang="en-US" altLang="ko-KR" sz="2000" dirty="0"/>
              <a:t>, </a:t>
            </a:r>
            <a:r>
              <a:rPr lang="ko-KR" altLang="en-US" sz="2000" dirty="0"/>
              <a:t>대두</a:t>
            </a:r>
            <a:r>
              <a:rPr lang="en-US" altLang="ko-KR" sz="2000" dirty="0"/>
              <a:t>, </a:t>
            </a:r>
            <a:r>
              <a:rPr lang="ko-KR" altLang="en-US" sz="2000" dirty="0"/>
              <a:t>밀 선물가격은 톤당 각각 </a:t>
            </a:r>
            <a:r>
              <a:rPr lang="en-US" altLang="ko-KR" sz="2000" dirty="0"/>
              <a:t>151.1(`14</a:t>
            </a:r>
            <a:r>
              <a:rPr lang="ko-KR" altLang="en-US" sz="2000" dirty="0"/>
              <a:t>년 </a:t>
            </a:r>
            <a:r>
              <a:rPr lang="en-US" altLang="ko-KR" sz="2000" dirty="0"/>
              <a:t>163.8)</a:t>
            </a:r>
            <a:r>
              <a:rPr lang="ko-KR" altLang="en-US" sz="2000" dirty="0"/>
              <a:t>달러</a:t>
            </a:r>
            <a:r>
              <a:rPr lang="en-US" altLang="ko-KR" sz="2000" dirty="0"/>
              <a:t>, 362.5(`14</a:t>
            </a:r>
            <a:r>
              <a:rPr lang="ko-KR" altLang="en-US" sz="2000" dirty="0"/>
              <a:t>년 </a:t>
            </a:r>
            <a:r>
              <a:rPr lang="en-US" altLang="ko-KR" sz="2000" dirty="0"/>
              <a:t>449.2)</a:t>
            </a:r>
            <a:r>
              <a:rPr lang="ko-KR" altLang="en-US" sz="2000" dirty="0"/>
              <a:t>달러</a:t>
            </a:r>
            <a:r>
              <a:rPr lang="en-US" altLang="ko-KR" sz="2000" dirty="0"/>
              <a:t>, 190.0(`14</a:t>
            </a:r>
            <a:r>
              <a:rPr lang="ko-KR" altLang="en-US" sz="2000" dirty="0"/>
              <a:t>년 </a:t>
            </a:r>
            <a:r>
              <a:rPr lang="en-US" altLang="ko-KR" sz="2000" dirty="0"/>
              <a:t>216.6)</a:t>
            </a:r>
            <a:r>
              <a:rPr lang="ko-KR" altLang="en-US" sz="2000" dirty="0"/>
              <a:t>달러로 가격이 강세를 보였던 </a:t>
            </a:r>
            <a:r>
              <a:rPr lang="en-US" altLang="ko-KR" sz="2000" dirty="0">
                <a:solidFill>
                  <a:srgbClr val="00B050"/>
                </a:solidFill>
              </a:rPr>
              <a:t>14</a:t>
            </a:r>
            <a:r>
              <a:rPr lang="ko-KR" altLang="en-US" sz="2000" dirty="0">
                <a:solidFill>
                  <a:srgbClr val="00B050"/>
                </a:solidFill>
              </a:rPr>
              <a:t>년보다 </a:t>
            </a:r>
            <a:r>
              <a:rPr lang="en-US" altLang="ko-KR" sz="2000" dirty="0">
                <a:solidFill>
                  <a:srgbClr val="00B050"/>
                </a:solidFill>
              </a:rPr>
              <a:t>7.8%, 19.3%, 12.3% </a:t>
            </a:r>
            <a:r>
              <a:rPr lang="ko-KR" altLang="en-US" sz="2000" dirty="0">
                <a:solidFill>
                  <a:srgbClr val="00B050"/>
                </a:solidFill>
              </a:rPr>
              <a:t>가격 하</a:t>
            </a:r>
            <a:r>
              <a:rPr lang="ko-KR" altLang="en-US" sz="2000" dirty="0"/>
              <a:t>락</a:t>
            </a:r>
          </a:p>
          <a:p>
            <a:pPr>
              <a:defRPr/>
            </a:pPr>
            <a:r>
              <a:rPr lang="ko-KR" altLang="en-US" spc="-150" dirty="0" smtClean="0">
                <a:solidFill>
                  <a:srgbClr val="00B0F0"/>
                </a:solidFill>
              </a:rPr>
              <a:t>축산물 </a:t>
            </a:r>
            <a:r>
              <a:rPr lang="ko-KR" altLang="en-US" spc="-150" dirty="0">
                <a:solidFill>
                  <a:srgbClr val="00B0F0"/>
                </a:solidFill>
              </a:rPr>
              <a:t>수요증가로 사료곡물 수요증가</a:t>
            </a:r>
            <a:r>
              <a:rPr lang="en-US" altLang="ko-KR" spc="-150" dirty="0">
                <a:solidFill>
                  <a:srgbClr val="00B0F0"/>
                </a:solidFill>
              </a:rPr>
              <a:t>, </a:t>
            </a:r>
            <a:r>
              <a:rPr lang="ko-KR" altLang="en-US" spc="-150" dirty="0">
                <a:solidFill>
                  <a:srgbClr val="00B0F0"/>
                </a:solidFill>
              </a:rPr>
              <a:t>신흥국 및 개도국의 곡물수요 증가</a:t>
            </a:r>
            <a:r>
              <a:rPr lang="en-US" altLang="ko-KR" spc="-150" dirty="0">
                <a:solidFill>
                  <a:srgbClr val="00B0F0"/>
                </a:solidFill>
              </a:rPr>
              <a:t>, </a:t>
            </a:r>
            <a:r>
              <a:rPr lang="ko-KR" altLang="en-US" spc="-150" dirty="0">
                <a:solidFill>
                  <a:srgbClr val="00B0F0"/>
                </a:solidFill>
              </a:rPr>
              <a:t>바이오 연료 곡물 수요 증가로 상승요인이 </a:t>
            </a:r>
            <a:r>
              <a:rPr lang="ko-KR" altLang="en-US" spc="-150" dirty="0" smtClean="0">
                <a:solidFill>
                  <a:srgbClr val="00B0F0"/>
                </a:solidFill>
              </a:rPr>
              <a:t>예상됨</a:t>
            </a:r>
            <a:endParaRPr lang="ko-KR" altLang="en-US" spc="-15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ko-KR" altLang="en-US" spc="-150" dirty="0" smtClean="0"/>
              <a:t>육류가격은 </a:t>
            </a:r>
            <a:r>
              <a:rPr lang="ko-KR" altLang="en-US" spc="-150" dirty="0" err="1"/>
              <a:t>신흥국ㆍ개도국의</a:t>
            </a:r>
            <a:r>
              <a:rPr lang="ko-KR" altLang="en-US" spc="-150" dirty="0"/>
              <a:t> 소득증가에 의한 수요증가로 곡물가격보다 높은 증가율을 보일 것으로 전망</a:t>
            </a:r>
          </a:p>
        </p:txBody>
      </p:sp>
      <p:sp>
        <p:nvSpPr>
          <p:cNvPr id="13316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 (</a:t>
            </a:r>
            <a:r>
              <a:rPr lang="ko-KR" altLang="en-US" dirty="0" smtClean="0"/>
              <a:t>국제곡물가격 시장 전망</a:t>
            </a:r>
            <a:r>
              <a:rPr lang="en-US" altLang="ko-KR" dirty="0" smtClean="0"/>
              <a:t>) </a:t>
            </a:r>
            <a:r>
              <a:rPr lang="ko-KR" altLang="en-US" dirty="0" smtClean="0"/>
              <a:t>국제곡물가격은 상승세</a:t>
            </a:r>
            <a:r>
              <a:rPr lang="en-US" altLang="ko-KR" dirty="0" smtClean="0"/>
              <a:t>(</a:t>
            </a:r>
            <a:r>
              <a:rPr lang="ko-KR" altLang="en-US" dirty="0" smtClean="0"/>
              <a:t>최근 하락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A0A2619-E92D-4DB6-920F-A2BDCA0A32EA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320" name="_x174040328" descr="EMB000005683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61048"/>
            <a:ext cx="5874419" cy="273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660232" y="4005064"/>
            <a:ext cx="2232248" cy="1077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* </a:t>
            </a:r>
            <a:r>
              <a:rPr lang="en-US" sz="1600" b="0" i="0" u="none" strike="noStrike" kern="1200" cap="none" spc="0" baseline="0" dirty="0" err="1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품목간</a:t>
            </a: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sz="1600" b="0" i="0" u="none" strike="noStrike" kern="1200" cap="none" spc="0" baseline="0" dirty="0" err="1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상관계수</a:t>
            </a:r>
            <a:endParaRPr lang="en-US" sz="1600" b="0" i="0" u="none" strike="noStrike" kern="1200" cap="none" spc="0" baseline="0" dirty="0">
              <a:solidFill>
                <a:srgbClr val="4D4D4D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소맥</a:t>
            </a: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옥수수</a:t>
            </a:r>
            <a:r>
              <a:rPr lang="en-US" alt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(</a:t>
            </a:r>
            <a:r>
              <a:rPr lang="en-US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0.96)</a:t>
            </a:r>
            <a:endParaRPr lang="en-US" sz="1600" b="0" i="0" u="none" strike="noStrike" kern="1200" cap="none" spc="0" baseline="0" dirty="0">
              <a:solidFill>
                <a:srgbClr val="4D4D4D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소맥</a:t>
            </a: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대두</a:t>
            </a:r>
            <a:r>
              <a:rPr lang="en-US" alt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(</a:t>
            </a:r>
            <a:r>
              <a:rPr lang="en-US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0.92)</a:t>
            </a:r>
            <a:endParaRPr lang="en-US" sz="1600" b="0" i="0" u="none" strike="noStrike" kern="1200" cap="none" spc="0" baseline="0" dirty="0">
              <a:solidFill>
                <a:srgbClr val="4D4D4D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옥수수</a:t>
            </a:r>
            <a:r>
              <a:rPr lang="en-US" sz="1600" b="0" i="0" u="none" strike="noStrike" kern="1200" cap="none" spc="0" baseline="0" dirty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대두</a:t>
            </a:r>
            <a:r>
              <a:rPr lang="en-US" altLang="ko-KR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(</a:t>
            </a:r>
            <a:r>
              <a:rPr lang="en-US" sz="1600" b="0" i="0" u="none" strike="noStrike" kern="1200" cap="none" spc="0" baseline="0" dirty="0" smtClean="0">
                <a:solidFill>
                  <a:srgbClr val="4D4D4D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0.90)</a:t>
            </a:r>
            <a:endParaRPr lang="en-US" sz="1600" b="0" i="0" u="none" strike="noStrike" kern="1200" cap="none" spc="0" baseline="0" dirty="0">
              <a:solidFill>
                <a:srgbClr val="4D4D4D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1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ko-KR" altLang="en-US" spc="-100" dirty="0" smtClean="0"/>
              <a:t>양돈용</a:t>
            </a:r>
            <a:r>
              <a:rPr lang="en-US" altLang="ko-KR" spc="-100" dirty="0"/>
              <a:t>(kg) : 365</a:t>
            </a:r>
            <a:r>
              <a:rPr lang="ko-KR" altLang="en-US" spc="-100" dirty="0"/>
              <a:t>원</a:t>
            </a:r>
            <a:r>
              <a:rPr lang="en-US" altLang="ko-KR" spc="-100" dirty="0"/>
              <a:t>(`06) → 630(`09) → </a:t>
            </a:r>
            <a:r>
              <a:rPr lang="en-US" altLang="ko-KR" spc="-100" dirty="0" smtClean="0">
                <a:solidFill>
                  <a:srgbClr val="C00000"/>
                </a:solidFill>
              </a:rPr>
              <a:t>606(`15.1)</a:t>
            </a:r>
            <a:r>
              <a:rPr lang="en-US" altLang="ko-KR" spc="-100" dirty="0" smtClean="0"/>
              <a:t> </a:t>
            </a:r>
            <a:r>
              <a:rPr lang="en-US" altLang="ko-KR" spc="-100" dirty="0"/>
              <a:t>→ </a:t>
            </a:r>
            <a:r>
              <a:rPr lang="en-US" altLang="ko-KR" spc="-100" dirty="0" smtClean="0">
                <a:solidFill>
                  <a:srgbClr val="00B0F0"/>
                </a:solidFill>
              </a:rPr>
              <a:t>557(</a:t>
            </a:r>
            <a:r>
              <a:rPr lang="en-US" altLang="ko-KR" spc="-100" dirty="0" smtClean="0">
                <a:solidFill>
                  <a:srgbClr val="6699FF"/>
                </a:solidFill>
              </a:rPr>
              <a:t>`16.4)</a:t>
            </a:r>
            <a:endParaRPr lang="en-US" altLang="ko-KR" spc="-100" dirty="0">
              <a:solidFill>
                <a:srgbClr val="6699FF"/>
              </a:solidFill>
            </a:endParaRPr>
          </a:p>
          <a:p>
            <a:pPr>
              <a:defRPr/>
            </a:pPr>
            <a:r>
              <a:rPr lang="ko-KR" altLang="en-US" spc="-100" dirty="0" smtClean="0"/>
              <a:t>양계용</a:t>
            </a:r>
            <a:r>
              <a:rPr lang="en-US" altLang="ko-KR" spc="-100" dirty="0"/>
              <a:t>(kg) : 276</a:t>
            </a:r>
            <a:r>
              <a:rPr lang="ko-KR" altLang="en-US" spc="-100" dirty="0"/>
              <a:t>원</a:t>
            </a:r>
            <a:r>
              <a:rPr lang="en-US" altLang="ko-KR" spc="-100" dirty="0"/>
              <a:t>(`06) → 538(`09) → </a:t>
            </a:r>
            <a:r>
              <a:rPr lang="en-US" altLang="ko-KR" spc="-100" dirty="0" smtClean="0">
                <a:solidFill>
                  <a:srgbClr val="C00000"/>
                </a:solidFill>
              </a:rPr>
              <a:t>479(`</a:t>
            </a:r>
            <a:r>
              <a:rPr lang="en-US" altLang="ko-KR" spc="-100" dirty="0">
                <a:solidFill>
                  <a:srgbClr val="C00000"/>
                </a:solidFill>
              </a:rPr>
              <a:t>15.1) </a:t>
            </a:r>
            <a:r>
              <a:rPr lang="en-US" altLang="ko-KR" spc="-100" dirty="0"/>
              <a:t>→ </a:t>
            </a:r>
            <a:r>
              <a:rPr lang="en-US" altLang="ko-KR" spc="-100" dirty="0" smtClean="0">
                <a:solidFill>
                  <a:srgbClr val="00B0F0"/>
                </a:solidFill>
              </a:rPr>
              <a:t>439</a:t>
            </a:r>
            <a:r>
              <a:rPr lang="en-US" altLang="ko-KR" spc="-100" dirty="0" smtClean="0">
                <a:solidFill>
                  <a:srgbClr val="6699FF"/>
                </a:solidFill>
              </a:rPr>
              <a:t>(`16.4)</a:t>
            </a:r>
            <a:endParaRPr lang="en-US" altLang="ko-KR" spc="-100" dirty="0">
              <a:solidFill>
                <a:srgbClr val="6699FF"/>
              </a:solidFill>
            </a:endParaRPr>
          </a:p>
          <a:p>
            <a:pPr>
              <a:defRPr/>
            </a:pPr>
            <a:r>
              <a:rPr lang="ko-KR" altLang="en-US" spc="-100" dirty="0" smtClean="0"/>
              <a:t>젖소용</a:t>
            </a:r>
            <a:r>
              <a:rPr lang="en-US" altLang="ko-KR" spc="-100" dirty="0"/>
              <a:t>(kg) : 284</a:t>
            </a:r>
            <a:r>
              <a:rPr lang="ko-KR" altLang="en-US" spc="-100" dirty="0"/>
              <a:t>원</a:t>
            </a:r>
            <a:r>
              <a:rPr lang="en-US" altLang="ko-KR" spc="-100" dirty="0"/>
              <a:t>(`06) → </a:t>
            </a:r>
            <a:r>
              <a:rPr lang="en-US" altLang="ko-KR" spc="-100" dirty="0" smtClean="0"/>
              <a:t>506(`</a:t>
            </a:r>
            <a:r>
              <a:rPr lang="en-US" altLang="ko-KR" spc="-100" dirty="0"/>
              <a:t>09) → </a:t>
            </a:r>
            <a:r>
              <a:rPr lang="en-US" altLang="ko-KR" spc="-100" dirty="0" smtClean="0">
                <a:solidFill>
                  <a:srgbClr val="C00000"/>
                </a:solidFill>
              </a:rPr>
              <a:t>498(`</a:t>
            </a:r>
            <a:r>
              <a:rPr lang="en-US" altLang="ko-KR" spc="-100" dirty="0">
                <a:solidFill>
                  <a:srgbClr val="C00000"/>
                </a:solidFill>
              </a:rPr>
              <a:t>15.1) </a:t>
            </a:r>
            <a:r>
              <a:rPr lang="en-US" altLang="ko-KR" spc="-100" dirty="0"/>
              <a:t>→ </a:t>
            </a:r>
            <a:r>
              <a:rPr lang="en-US" altLang="ko-KR" spc="-100" dirty="0" smtClean="0">
                <a:solidFill>
                  <a:srgbClr val="00B0F0"/>
                </a:solidFill>
              </a:rPr>
              <a:t>461</a:t>
            </a:r>
            <a:r>
              <a:rPr lang="en-US" altLang="ko-KR" spc="-100" dirty="0" smtClean="0">
                <a:solidFill>
                  <a:srgbClr val="6699FF"/>
                </a:solidFill>
              </a:rPr>
              <a:t>(`16.4)</a:t>
            </a:r>
          </a:p>
          <a:p>
            <a:pPr>
              <a:defRPr/>
            </a:pPr>
            <a:r>
              <a:rPr lang="ko-KR" altLang="en-US" spc="-100" dirty="0" err="1" smtClean="0"/>
              <a:t>한육우</a:t>
            </a:r>
            <a:r>
              <a:rPr lang="en-US" altLang="ko-KR" spc="-100" dirty="0"/>
              <a:t>(kg) : 240</a:t>
            </a:r>
            <a:r>
              <a:rPr lang="ko-KR" altLang="en-US" spc="-100" dirty="0"/>
              <a:t>원</a:t>
            </a:r>
            <a:r>
              <a:rPr lang="en-US" altLang="ko-KR" spc="-100" dirty="0"/>
              <a:t>(`06) → 463(`09) → </a:t>
            </a:r>
            <a:r>
              <a:rPr lang="en-US" altLang="ko-KR" spc="-100" dirty="0" smtClean="0">
                <a:solidFill>
                  <a:srgbClr val="C00000"/>
                </a:solidFill>
              </a:rPr>
              <a:t>416(`15.1</a:t>
            </a:r>
            <a:r>
              <a:rPr lang="en-US" altLang="ko-KR" spc="-100" dirty="0">
                <a:solidFill>
                  <a:srgbClr val="C00000"/>
                </a:solidFill>
              </a:rPr>
              <a:t>) </a:t>
            </a:r>
            <a:r>
              <a:rPr lang="en-US" altLang="ko-KR" spc="-100" dirty="0"/>
              <a:t>→ </a:t>
            </a:r>
            <a:r>
              <a:rPr lang="en-US" altLang="ko-KR" spc="-100" dirty="0" smtClean="0">
                <a:solidFill>
                  <a:srgbClr val="00B0F0"/>
                </a:solidFill>
              </a:rPr>
              <a:t>374</a:t>
            </a:r>
            <a:r>
              <a:rPr lang="en-US" altLang="ko-KR" spc="-100" dirty="0" smtClean="0">
                <a:solidFill>
                  <a:srgbClr val="6699FF"/>
                </a:solidFill>
              </a:rPr>
              <a:t>(`16.4)</a:t>
            </a:r>
            <a:endParaRPr lang="ko-KR" altLang="en-US" spc="-100" dirty="0">
              <a:solidFill>
                <a:srgbClr val="6699FF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spc="-340" dirty="0"/>
              <a:t> (</a:t>
            </a:r>
            <a:r>
              <a:rPr lang="ko-KR" altLang="en-US" spc="-340" dirty="0"/>
              <a:t>배합사료 가격동향</a:t>
            </a:r>
            <a:r>
              <a:rPr lang="en-US" altLang="ko-KR" spc="-340" dirty="0"/>
              <a:t>) `06</a:t>
            </a:r>
            <a:r>
              <a:rPr lang="ko-KR" altLang="en-US" spc="-340" dirty="0"/>
              <a:t>년 이후 곡물가격 상승 추세</a:t>
            </a:r>
            <a:r>
              <a:rPr lang="en-US" altLang="ko-KR" spc="-340" dirty="0"/>
              <a:t>, </a:t>
            </a:r>
            <a:r>
              <a:rPr lang="ko-KR" altLang="en-US" spc="-340" dirty="0"/>
              <a:t>최근 </a:t>
            </a:r>
            <a:r>
              <a:rPr lang="ko-KR" altLang="en-US" spc="-340" dirty="0" smtClean="0"/>
              <a:t>하락 추세</a:t>
            </a:r>
            <a:endParaRPr lang="ko-KR" altLang="en-US" spc="-34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1A67D7C-84DB-4473-BB58-B6E639C2F8EF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69200" y="3351213"/>
            <a:ext cx="1152525" cy="276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단위 </a:t>
            </a:r>
            <a:r>
              <a:rPr lang="en-US" altLang="ko-KR" sz="12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2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원</a:t>
            </a:r>
            <a:r>
              <a:rPr lang="en-US" altLang="ko-KR" sz="12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/kg)</a:t>
            </a:r>
            <a:endParaRPr lang="en-US" altLang="ko-KR" sz="1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557502"/>
              </p:ext>
            </p:extLst>
          </p:nvPr>
        </p:nvGraphicFramePr>
        <p:xfrm>
          <a:off x="408550" y="3351213"/>
          <a:ext cx="83052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국제곡물사료</a:t>
            </a:r>
          </a:p>
        </p:txBody>
      </p:sp>
    </p:spTree>
    <p:extLst>
      <p:ext uri="{BB962C8B-B14F-4D97-AF65-F5344CB8AC3E}">
        <p14:creationId xmlns:p14="http://schemas.microsoft.com/office/powerpoint/2010/main" val="3262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spc="-340" dirty="0"/>
              <a:t> (</a:t>
            </a:r>
            <a:r>
              <a:rPr lang="ko-KR" altLang="en-US" spc="-340" dirty="0"/>
              <a:t>배합사료 가격동향</a:t>
            </a:r>
            <a:r>
              <a:rPr lang="en-US" altLang="ko-KR" spc="-340" dirty="0"/>
              <a:t>) `06</a:t>
            </a:r>
            <a:r>
              <a:rPr lang="ko-KR" altLang="en-US" spc="-340" dirty="0"/>
              <a:t>년 이후 곡물가격 상승 추세</a:t>
            </a:r>
            <a:r>
              <a:rPr lang="en-US" altLang="ko-KR" spc="-340" dirty="0"/>
              <a:t>, </a:t>
            </a:r>
            <a:r>
              <a:rPr lang="ko-KR" altLang="en-US" spc="-340" dirty="0"/>
              <a:t>최근 </a:t>
            </a:r>
            <a:r>
              <a:rPr lang="ko-KR" altLang="en-US" spc="-340" dirty="0" smtClean="0"/>
              <a:t>하락 추세</a:t>
            </a:r>
            <a:endParaRPr lang="ko-KR" altLang="en-US" spc="-34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1A67D7C-84DB-4473-BB58-B6E639C2F8EF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3548" y="1700808"/>
            <a:ext cx="8244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2016/17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년도 세계 곡물 생산량은 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억 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1,435</a:t>
            </a:r>
            <a:r>
              <a:rPr lang="ko-KR" altLang="en-US" sz="2000" b="1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만톤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전년대비 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2.2% 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증가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공급량은 </a:t>
            </a:r>
            <a:r>
              <a:rPr lang="en-US" altLang="ko-KR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2.4% </a:t>
            </a:r>
            <a:r>
              <a:rPr lang="ko-KR" altLang="en-US" sz="20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증가 전망에 따라 </a:t>
            </a:r>
            <a:r>
              <a:rPr lang="ko-KR" altLang="en-US" sz="2000" b="1" dirty="0" smtClean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수급여건 양호 전망</a:t>
            </a:r>
            <a:endParaRPr lang="ko-KR" altLang="en-US" sz="2000" b="1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107814"/>
              </p:ext>
            </p:extLst>
          </p:nvPr>
        </p:nvGraphicFramePr>
        <p:xfrm>
          <a:off x="918006" y="2852936"/>
          <a:ext cx="74160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국제곡물사료</a:t>
            </a:r>
          </a:p>
        </p:txBody>
      </p:sp>
    </p:spTree>
    <p:extLst>
      <p:ext uri="{BB962C8B-B14F-4D97-AF65-F5344CB8AC3E}">
        <p14:creationId xmlns:p14="http://schemas.microsoft.com/office/powerpoint/2010/main" val="991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spc="-340" dirty="0"/>
              <a:t> (</a:t>
            </a:r>
            <a:r>
              <a:rPr lang="ko-KR" altLang="en-US" spc="-340" dirty="0"/>
              <a:t>배합사료 가격동향</a:t>
            </a:r>
            <a:r>
              <a:rPr lang="en-US" altLang="ko-KR" spc="-340" dirty="0"/>
              <a:t>) `06</a:t>
            </a:r>
            <a:r>
              <a:rPr lang="ko-KR" altLang="en-US" spc="-340" dirty="0"/>
              <a:t>년 이후 곡물가격 상승 추세</a:t>
            </a:r>
            <a:r>
              <a:rPr lang="en-US" altLang="ko-KR" spc="-340" dirty="0"/>
              <a:t>, </a:t>
            </a:r>
            <a:r>
              <a:rPr lang="ko-KR" altLang="en-US" spc="-340" dirty="0"/>
              <a:t>최근 </a:t>
            </a:r>
            <a:r>
              <a:rPr lang="ko-KR" altLang="en-US" spc="-340" dirty="0" smtClean="0"/>
              <a:t>하락 추세</a:t>
            </a:r>
            <a:endParaRPr lang="ko-KR" altLang="en-US" spc="-34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1A67D7C-84DB-4473-BB58-B6E639C2F8EF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467544" y="2539062"/>
            <a:ext cx="8424860" cy="36317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342900" marR="0" lvl="0" indent="-34290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옥수수</a:t>
            </a: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부셀당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0.33</a:t>
            </a:r>
            <a:r>
              <a:rPr lang="ko-K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갤런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석유소비</a:t>
            </a:r>
          </a:p>
          <a:p>
            <a:pPr marL="0" marR="0" lvl="0" indent="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 -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옥수수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100kg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생산에 약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5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리터의 석유가 소비되는 것을 뜻함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42900" marR="0" lvl="0" indent="-34290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곡물생산에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필요한 농약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비료 등 </a:t>
            </a:r>
            <a:r>
              <a:rPr lang="ko-KR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투입재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및 농기계 등 석유를 </a:t>
            </a: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포함한</a:t>
            </a:r>
            <a:endParaRPr lang="en-US" altLang="ko-KR" sz="2000" b="0" i="0" u="none" strike="noStrike" kern="1200" cap="none" spc="0" baseline="0" dirty="0" smtClean="0">
              <a:solidFill>
                <a:srgbClr val="000000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0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화석연료가 소비됨</a:t>
            </a:r>
            <a:endParaRPr lang="en-US" altLang="ko-KR" sz="2000" b="0" i="0" u="none" strike="noStrike" kern="1200" cap="none" spc="0" baseline="0" dirty="0" smtClean="0">
              <a:solidFill>
                <a:srgbClr val="000000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-</a:t>
            </a: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유가상승은 곡물생산비에 직접적 영향을 미치고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해상운임상승 </a:t>
            </a: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등을 </a:t>
            </a:r>
            <a:endParaRPr lang="en-US" altLang="ko-KR" sz="2000" b="0" i="0" u="none" strike="noStrike" kern="1200" cap="none" spc="0" baseline="0" dirty="0" smtClean="0">
              <a:solidFill>
                <a:srgbClr val="000000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just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0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통해 </a:t>
            </a:r>
            <a:r>
              <a:rPr lang="ko-KR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곡물수입가격을 인상 시킴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sz="2000" b="0" i="0" u="none" strike="noStrike" kern="1200" cap="none" spc="0" baseline="0" dirty="0">
              <a:solidFill>
                <a:srgbClr val="4D4D4D"/>
              </a:solidFill>
              <a:uFillTx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HY울릉도M" pitchFamily="18" charset="-127"/>
                <a:ea typeface="HY울릉도M" pitchFamily="18" charset="-127"/>
              </a:rPr>
              <a:t>   </a:t>
            </a:r>
            <a:endParaRPr lang="en-US" sz="2000" b="0" i="0" u="none" strike="noStrike" kern="1200" cap="none" spc="0" baseline="0" dirty="0">
              <a:solidFill>
                <a:srgbClr val="4D4D4D"/>
              </a:solidFill>
              <a:uFillTx/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1560" y="1628800"/>
            <a:ext cx="441375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buSzPct val="100000"/>
              <a:buFont typeface="Wingdings" pitchFamily="2" charset="2"/>
              <a:buChar char="v"/>
            </a:pP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기타 </a:t>
            </a:r>
            <a:r>
              <a:rPr lang="ko-KR" altLang="en-US" sz="20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곡물가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상승원인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유가상승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국제곡물사료</a:t>
            </a:r>
          </a:p>
        </p:txBody>
      </p:sp>
    </p:spTree>
    <p:extLst>
      <p:ext uri="{BB962C8B-B14F-4D97-AF65-F5344CB8AC3E}">
        <p14:creationId xmlns:p14="http://schemas.microsoft.com/office/powerpoint/2010/main" val="2559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37542"/>
              </p:ext>
            </p:extLst>
          </p:nvPr>
        </p:nvGraphicFramePr>
        <p:xfrm>
          <a:off x="359532" y="1196752"/>
          <a:ext cx="8424936" cy="5125490"/>
        </p:xfrm>
        <a:graphic>
          <a:graphicData uri="http://schemas.openxmlformats.org/drawingml/2006/table">
            <a:tbl>
              <a:tblPr/>
              <a:tblGrid>
                <a:gridCol w="368801"/>
                <a:gridCol w="1083342"/>
                <a:gridCol w="6972793"/>
              </a:tblGrid>
              <a:tr h="4583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가축비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가축구입비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구입부대비용포함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또는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자가편입시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평가액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육성비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48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dirty="0" smtClean="0"/>
                        <a:t>사</a:t>
                      </a:r>
                      <a:endParaRPr lang="en-US" altLang="ko-KR" dirty="0" smtClean="0"/>
                    </a:p>
                    <a:p>
                      <a:pPr algn="ctr"/>
                      <a:r>
                        <a:rPr lang="ko-KR" altLang="en-US" dirty="0" err="1" smtClean="0"/>
                        <a:t>료</a:t>
                      </a:r>
                      <a:endParaRPr lang="en-US" altLang="ko-KR" dirty="0" smtClean="0"/>
                    </a:p>
                    <a:p>
                      <a:pPr algn="ctr"/>
                      <a:r>
                        <a:rPr lang="ko-KR" altLang="en-US" dirty="0" smtClean="0"/>
                        <a:t>비</a:t>
                      </a:r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농후사료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배합사료 구입비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+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구입제비용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곡류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․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강피류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․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식품부산물의 구입가격과 구입비용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자가생산부산물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이용시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평가액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사료첨가제 구입가격 및 구입비용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48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spc="-300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조사 </a:t>
                      </a:r>
                      <a:r>
                        <a:rPr lang="ko-KR" altLang="en-US" sz="2000" b="0" i="0" u="none" strike="noStrike" spc="-300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료</a:t>
                      </a:r>
                      <a:endParaRPr lang="ko-KR" altLang="en-US" sz="2000" b="0" i="0" u="none" strike="noStrike" spc="-3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구입조사료 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: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볏짚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건초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목초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알팔파큐브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등 구입가격과 구입제비용 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․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자급조사료 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: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자가생산시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투입된 비료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종자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노력 등의 비용과 자가 생산 볏짚 등의 부산물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이용시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평가액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221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spc="-3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TMR 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TMR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사료구입비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+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구입제비용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완전제조된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TMR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에 한함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자가제조된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것은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해당사료별로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구분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수도광열비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축산경영에 소요된 수도료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전기료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난방용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연료대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연탄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유류 등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방역치료비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가축치료 및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소독약품대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수의사진료비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주사기 등 진료장비 구입비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수선비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축사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창고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대농기구 등 수선비 또는 자급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재료대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소농기구비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축산경영에 소요된 삽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괭이 등 소농기구 구입비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6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제 재 료 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축산경영에 소요된 비닐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깔짚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톱밥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왕겨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장화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장갑 등 재료비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5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장기 전망 </a:t>
            </a:r>
          </a:p>
        </p:txBody>
      </p:sp>
      <p:sp>
        <p:nvSpPr>
          <p:cNvPr id="1536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smtClean="0"/>
              <a:t>최근 </a:t>
            </a:r>
            <a:r>
              <a:rPr lang="en-US" altLang="ko-KR" dirty="0" smtClean="0"/>
              <a:t>3</a:t>
            </a:r>
            <a:r>
              <a:rPr lang="ko-KR" altLang="en-US" dirty="0" smtClean="0"/>
              <a:t>년간</a:t>
            </a:r>
            <a:r>
              <a:rPr lang="en-US" altLang="ko-KR" dirty="0" smtClean="0"/>
              <a:t>(`13~15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52</a:t>
            </a:r>
            <a:r>
              <a:rPr lang="ko-KR" altLang="en-US" dirty="0" smtClean="0"/>
              <a:t>천호 감소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분기별 평균 </a:t>
            </a:r>
            <a:r>
              <a:rPr lang="en-US" altLang="ko-KR" dirty="0" smtClean="0"/>
              <a:t>4.3</a:t>
            </a:r>
            <a:r>
              <a:rPr lang="ko-KR" altLang="en-US" dirty="0" smtClean="0"/>
              <a:t>천호 감소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농가호수 </a:t>
            </a:r>
            <a:r>
              <a:rPr lang="en-US" altLang="ko-KR" dirty="0" smtClean="0"/>
              <a:t>: 173.3</a:t>
            </a:r>
            <a:r>
              <a:rPr lang="ko-KR" altLang="en-US" dirty="0" smtClean="0"/>
              <a:t>천호</a:t>
            </a:r>
            <a:r>
              <a:rPr lang="en-US" altLang="ko-KR" dirty="0" smtClean="0"/>
              <a:t>(`09.3)→113.7(`14.3)→</a:t>
            </a:r>
            <a:r>
              <a:rPr lang="en-US" altLang="ko-KR" dirty="0" smtClean="0">
                <a:solidFill>
                  <a:srgbClr val="0070C0"/>
                </a:solidFill>
              </a:rPr>
              <a:t>87.6(`16.3</a:t>
            </a:r>
            <a:r>
              <a:rPr lang="en-US" altLang="ko-KR" i="1" dirty="0" smtClean="0">
                <a:solidFill>
                  <a:srgbClr val="0070C0"/>
                </a:solidFill>
              </a:rPr>
              <a:t>, </a:t>
            </a:r>
            <a:r>
              <a:rPr lang="ko-KR" altLang="en-US" dirty="0" smtClean="0">
                <a:solidFill>
                  <a:srgbClr val="0070C0"/>
                </a:solidFill>
              </a:rPr>
              <a:t>전년동기 대비</a:t>
            </a:r>
            <a:r>
              <a:rPr lang="en-US" altLang="ko-KR" dirty="0" smtClean="0">
                <a:solidFill>
                  <a:srgbClr val="0070C0"/>
                </a:solidFill>
              </a:rPr>
              <a:t> 9.8% </a:t>
            </a:r>
            <a:r>
              <a:rPr lang="ko-KR" altLang="en-US" dirty="0" smtClean="0">
                <a:solidFill>
                  <a:srgbClr val="0070C0"/>
                </a:solidFill>
              </a:rPr>
              <a:t>감소</a:t>
            </a:r>
            <a:r>
              <a:rPr lang="en-US" altLang="ko-KR" dirty="0" smtClean="0">
                <a:solidFill>
                  <a:srgbClr val="0070C0"/>
                </a:solidFill>
              </a:rPr>
              <a:t>)</a:t>
            </a:r>
          </a:p>
          <a:p>
            <a:r>
              <a:rPr lang="ko-KR" altLang="en-US" dirty="0" smtClean="0"/>
              <a:t>호당사육두수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30.1</a:t>
            </a:r>
            <a:r>
              <a:rPr lang="ko-KR" altLang="en-US" dirty="0" smtClean="0">
                <a:solidFill>
                  <a:srgbClr val="0070C0"/>
                </a:solidFill>
              </a:rPr>
              <a:t>두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`09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(13.4</a:t>
            </a:r>
            <a:r>
              <a:rPr lang="ko-KR" altLang="en-US" dirty="0" smtClean="0"/>
              <a:t>두</a:t>
            </a:r>
            <a:r>
              <a:rPr lang="en-US" altLang="ko-KR" dirty="0" smtClean="0"/>
              <a:t>)</a:t>
            </a:r>
            <a:r>
              <a:rPr lang="ko-KR" altLang="en-US" dirty="0" smtClean="0"/>
              <a:t>보다 </a:t>
            </a:r>
            <a:r>
              <a:rPr lang="en-US" altLang="ko-KR" dirty="0" smtClean="0"/>
              <a:t>2.25</a:t>
            </a:r>
            <a:r>
              <a:rPr lang="ko-KR" altLang="en-US" dirty="0" smtClean="0"/>
              <a:t>배 증가</a:t>
            </a:r>
          </a:p>
          <a:p>
            <a:endParaRPr lang="ko-KR" altLang="en-US" dirty="0" smtClean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 kern="1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한우 사육농가의 지속적 감소와 규모화 진전</a:t>
            </a:r>
            <a:endParaRPr lang="en-US" altLang="ko-KR" kern="1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40</a:t>
            </a:fld>
            <a:endParaRPr lang="ko-KR" altLang="en-US"/>
          </a:p>
        </p:txBody>
      </p:sp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702503"/>
              </p:ext>
            </p:extLst>
          </p:nvPr>
        </p:nvGraphicFramePr>
        <p:xfrm>
          <a:off x="755576" y="2852936"/>
          <a:ext cx="7419975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789111" y="3382309"/>
            <a:ext cx="792088" cy="360040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</a:rPr>
              <a:t>16</a:t>
            </a:r>
            <a:r>
              <a:rPr lang="ko-KR" altLang="en-US" sz="1000" b="1" dirty="0">
                <a:latin typeface="+mj-lt"/>
              </a:rPr>
              <a:t>년 </a:t>
            </a:r>
            <a:r>
              <a:rPr lang="en-US" altLang="ko-KR" sz="1000" b="1" dirty="0">
                <a:latin typeface="+mj-lt"/>
              </a:rPr>
              <a:t>1</a:t>
            </a:r>
            <a:r>
              <a:rPr lang="ko-KR" altLang="en-US" sz="1000" b="1" dirty="0">
                <a:latin typeface="+mj-lt"/>
              </a:rPr>
              <a:t>분기</a:t>
            </a:r>
            <a:r>
              <a:rPr lang="en-US" altLang="ko-KR" sz="1000" b="1" dirty="0">
                <a:latin typeface="+mj-lt"/>
              </a:rPr>
              <a:t>2,478</a:t>
            </a:r>
            <a:r>
              <a:rPr lang="ko-KR" altLang="en-US" sz="1000" b="1" dirty="0">
                <a:latin typeface="+mj-lt"/>
              </a:rPr>
              <a:t>천두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6662856" y="5310978"/>
            <a:ext cx="969705" cy="464158"/>
            <a:chOff x="0" y="0"/>
            <a:chExt cx="805799" cy="464158"/>
          </a:xfrm>
        </p:grpSpPr>
        <p:sp>
          <p:nvSpPr>
            <p:cNvPr id="17" name="타원 16"/>
            <p:cNvSpPr/>
            <p:nvPr/>
          </p:nvSpPr>
          <p:spPr>
            <a:xfrm>
              <a:off x="0" y="0"/>
              <a:ext cx="792116" cy="46415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13711" y="92161"/>
              <a:ext cx="792088" cy="350515"/>
            </a:xfrm>
            <a:prstGeom prst="rect">
              <a:avLst/>
            </a:prstGeom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>
                  <a:latin typeface="+mj-lt"/>
                </a:rPr>
                <a:t>16</a:t>
              </a:r>
              <a:r>
                <a:rPr lang="ko-KR" altLang="en-US" sz="1000" b="1" dirty="0">
                  <a:latin typeface="+mj-lt"/>
                </a:rPr>
                <a:t>년 </a:t>
              </a:r>
              <a:r>
                <a:rPr lang="en-US" altLang="ko-KR" sz="1000" b="1" dirty="0">
                  <a:latin typeface="+mj-lt"/>
                </a:rPr>
                <a:t>1</a:t>
              </a:r>
              <a:r>
                <a:rPr lang="ko-KR" altLang="en-US" sz="1000" b="1" dirty="0">
                  <a:latin typeface="+mj-lt"/>
                </a:rPr>
                <a:t>분기</a:t>
              </a:r>
              <a:endParaRPr lang="en-US" altLang="ko-KR" sz="1000" b="1" dirty="0">
                <a:latin typeface="+mj-lt"/>
              </a:endParaRPr>
            </a:p>
            <a:p>
              <a:pPr algn="ctr"/>
              <a:r>
                <a:rPr lang="en-US" altLang="ko-KR" sz="1000" b="1" dirty="0">
                  <a:latin typeface="+mj-lt"/>
                </a:rPr>
                <a:t>88</a:t>
              </a:r>
              <a:r>
                <a:rPr lang="ko-KR" altLang="en-US" sz="1000" b="1" dirty="0">
                  <a:latin typeface="+mj-lt"/>
                </a:rPr>
                <a:t>천호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767506" y="4171181"/>
            <a:ext cx="895350" cy="476250"/>
            <a:chOff x="0" y="0"/>
            <a:chExt cx="895350" cy="476250"/>
          </a:xfrm>
        </p:grpSpPr>
        <p:sp>
          <p:nvSpPr>
            <p:cNvPr id="20" name="직사각형 19"/>
            <p:cNvSpPr/>
            <p:nvPr/>
          </p:nvSpPr>
          <p:spPr>
            <a:xfrm>
              <a:off x="0" y="0"/>
              <a:ext cx="895350" cy="2476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100" dirty="0" smtClean="0"/>
                <a:t>사육 </a:t>
              </a:r>
              <a:r>
                <a:rPr lang="ko-KR" altLang="en-US" sz="1100" dirty="0" err="1" smtClean="0"/>
                <a:t>농가수</a:t>
              </a:r>
              <a:endParaRPr lang="ko-KR" altLang="en-US" sz="1100" dirty="0"/>
            </a:p>
          </p:txBody>
        </p:sp>
        <p:cxnSp>
          <p:nvCxnSpPr>
            <p:cNvPr id="21" name="직선 연결선 20"/>
            <p:cNvCxnSpPr/>
            <p:nvPr/>
          </p:nvCxnSpPr>
          <p:spPr>
            <a:xfrm flipV="1">
              <a:off x="152400" y="228600"/>
              <a:ext cx="152400" cy="24765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0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41</a:t>
            </a:fld>
            <a:endParaRPr lang="ko-KR" altLang="en-US"/>
          </a:p>
        </p:txBody>
      </p:sp>
      <p:sp>
        <p:nvSpPr>
          <p:cNvPr id="22" name="Rectangle 1"/>
          <p:cNvSpPr/>
          <p:nvPr/>
        </p:nvSpPr>
        <p:spPr>
          <a:xfrm>
            <a:off x="431032" y="1196752"/>
            <a:ext cx="8712968" cy="280692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(1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인당 </a:t>
            </a: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GDP) </a:t>
            </a:r>
            <a:r>
              <a:rPr lang="en-US" altLang="ko-KR" sz="2000" b="1" dirty="0" smtClean="0">
                <a:latin typeface="휴먼엑스포" pitchFamily="18" charset="-127"/>
                <a:ea typeface="휴먼엑스포" pitchFamily="18" charset="-127"/>
              </a:rPr>
              <a:t>2030</a:t>
            </a:r>
            <a:r>
              <a:rPr lang="ko-KR" altLang="en-US" sz="2000" b="1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2000" b="1" dirty="0" smtClean="0">
                <a:latin typeface="휴먼엑스포" pitchFamily="18" charset="-127"/>
                <a:ea typeface="휴먼엑스포" pitchFamily="18" charset="-127"/>
              </a:rPr>
              <a:t>1</a:t>
            </a:r>
            <a:r>
              <a:rPr lang="ko-KR" altLang="en-US" sz="2000" b="1" dirty="0" smtClean="0">
                <a:latin typeface="휴먼엑스포" pitchFamily="18" charset="-127"/>
                <a:ea typeface="휴먼엑스포" pitchFamily="18" charset="-127"/>
              </a:rPr>
              <a:t>인당 </a:t>
            </a:r>
            <a:r>
              <a:rPr lang="en-US" altLang="ko-KR" sz="2000" b="1" dirty="0" smtClean="0">
                <a:latin typeface="휴먼엑스포" pitchFamily="18" charset="-127"/>
                <a:ea typeface="휴먼엑스포" pitchFamily="18" charset="-127"/>
              </a:rPr>
              <a:t>GDP 44,602</a:t>
            </a:r>
            <a:r>
              <a:rPr lang="ko-KR" altLang="en-US" sz="2000" b="1" dirty="0" smtClean="0">
                <a:latin typeface="휴먼엑스포" pitchFamily="18" charset="-127"/>
                <a:ea typeface="휴먼엑스포" pitchFamily="18" charset="-127"/>
              </a:rPr>
              <a:t>달러 추정</a:t>
            </a:r>
            <a:endParaRPr lang="ko-KR" altLang="en-US" sz="200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❍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1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인당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GDP : 2010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20,753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달러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(2,400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만원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) → 2030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44,602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달러 →</a:t>
            </a:r>
            <a:endParaRPr lang="en-US" altLang="ko-KR" sz="160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2050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90,294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달러 추정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※ </a:t>
            </a:r>
            <a:r>
              <a:rPr lang="ko-KR" altLang="en-US" sz="1600" b="1" dirty="0" smtClean="0"/>
              <a:t>’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30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1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인당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GDP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는 미국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캐나다 등에 이어 세계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6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위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, GDP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규모로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2.2</a:t>
            </a:r>
            <a:r>
              <a:rPr lang="ko-KR" altLang="en-US" sz="1600" dirty="0" err="1" smtClean="0">
                <a:latin typeface="휴먼엑스포" pitchFamily="18" charset="-127"/>
                <a:ea typeface="휴먼엑스포" pitchFamily="18" charset="-127"/>
              </a:rPr>
              <a:t>조달러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세계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12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위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※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골드만 </a:t>
            </a:r>
            <a:r>
              <a:rPr lang="ko-KR" altLang="en-US" sz="1600" dirty="0" err="1" smtClean="0">
                <a:latin typeface="휴먼엑스포" pitchFamily="18" charset="-127"/>
                <a:ea typeface="휴먼엑스포" pitchFamily="18" charset="-127"/>
              </a:rPr>
              <a:t>삭스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 보고서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자료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pPr>
              <a:buFont typeface="Wingdings" pitchFamily="2" charset="2"/>
              <a:buChar char="v"/>
            </a:pP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 (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인구동향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) </a:t>
            </a:r>
            <a:r>
              <a:rPr lang="ko-KR" altLang="en-US" sz="1600" b="1" dirty="0" smtClean="0">
                <a:latin typeface="휴먼엑스포" pitchFamily="18" charset="-127"/>
                <a:ea typeface="휴먼엑스포" pitchFamily="18" charset="-127"/>
              </a:rPr>
              <a:t>‘</a:t>
            </a:r>
            <a:r>
              <a:rPr lang="en-US" altLang="ko-KR" sz="1600" b="1" dirty="0" smtClean="0">
                <a:latin typeface="휴먼엑스포" pitchFamily="18" charset="-127"/>
                <a:ea typeface="휴먼엑스포" pitchFamily="18" charset="-127"/>
              </a:rPr>
              <a:t>30</a:t>
            </a:r>
            <a:r>
              <a:rPr lang="ko-KR" altLang="en-US" sz="1600" b="1" dirty="0" smtClean="0">
                <a:latin typeface="휴먼엑스포" pitchFamily="18" charset="-127"/>
                <a:ea typeface="휴먼엑스포" pitchFamily="18" charset="-127"/>
              </a:rPr>
              <a:t>년 우리나라의 인구는 </a:t>
            </a:r>
            <a:r>
              <a:rPr lang="en-US" altLang="ko-KR" sz="1600" b="1" dirty="0" smtClean="0">
                <a:latin typeface="휴먼엑스포" pitchFamily="18" charset="-127"/>
                <a:ea typeface="휴먼엑스포" pitchFamily="18" charset="-127"/>
              </a:rPr>
              <a:t>52,160</a:t>
            </a:r>
            <a:r>
              <a:rPr lang="ko-KR" altLang="en-US" sz="1600" b="1" dirty="0" smtClean="0">
                <a:latin typeface="휴먼엑스포" pitchFamily="18" charset="-127"/>
                <a:ea typeface="휴먼엑스포" pitchFamily="18" charset="-127"/>
              </a:rPr>
              <a:t>천명</a:t>
            </a:r>
            <a:endParaRPr lang="ko-KR" altLang="en-US" sz="16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1600" dirty="0" smtClean="0"/>
              <a:t>❍ </a:t>
            </a:r>
            <a:r>
              <a:rPr lang="ko-KR" altLang="en-US" sz="1600" b="1" dirty="0" smtClean="0"/>
              <a:t>’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11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현재 인구수는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49,779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천명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,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1600" b="1" dirty="0" smtClean="0"/>
              <a:t>’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20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51,435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천명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600" b="1" dirty="0" smtClean="0"/>
              <a:t>’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30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년에는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52,160</a:t>
            </a:r>
            <a:r>
              <a:rPr lang="ko-KR" altLang="en-US" sz="1600" dirty="0" smtClean="0">
                <a:latin typeface="휴먼엑스포" pitchFamily="18" charset="-127"/>
                <a:ea typeface="휴먼엑스포" pitchFamily="18" charset="-127"/>
              </a:rPr>
              <a:t>천명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endParaRPr lang="ko-KR" altLang="en-US" sz="16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3" name="_x80051472" descr="EMB000017f0bf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21088"/>
            <a:ext cx="6195566" cy="2510036"/>
          </a:xfrm>
          <a:prstGeom prst="rect">
            <a:avLst/>
          </a:prstGeom>
          <a:noFill/>
        </p:spPr>
      </p:pic>
      <p:sp>
        <p:nvSpPr>
          <p:cNvPr id="24" name="모서리가 둥근 사각형 설명선 23"/>
          <p:cNvSpPr/>
          <p:nvPr/>
        </p:nvSpPr>
        <p:spPr>
          <a:xfrm>
            <a:off x="6012160" y="4005064"/>
            <a:ext cx="864096" cy="360040"/>
          </a:xfrm>
          <a:prstGeom prst="wedgeRoundRectCallout">
            <a:avLst>
              <a:gd name="adj1" fmla="val -6618"/>
              <a:gd name="adj2" fmla="val 954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900" dirty="0" smtClean="0">
                <a:solidFill>
                  <a:schemeClr val="tx1"/>
                </a:solidFill>
              </a:rPr>
              <a:t>2030</a:t>
            </a:r>
            <a:r>
              <a:rPr lang="ko-KR" altLang="en-US" sz="900" dirty="0" smtClean="0">
                <a:solidFill>
                  <a:schemeClr val="tx1"/>
                </a:solidFill>
              </a:rPr>
              <a:t>년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ko-KR" sz="900" b="1" dirty="0" smtClean="0">
                <a:solidFill>
                  <a:srgbClr val="0070C0"/>
                </a:solidFill>
              </a:rPr>
              <a:t>52,160</a:t>
            </a:r>
            <a:r>
              <a:rPr lang="ko-KR" altLang="en-US" sz="900" b="1" dirty="0" smtClean="0">
                <a:solidFill>
                  <a:srgbClr val="0070C0"/>
                </a:solidFill>
              </a:rPr>
              <a:t>천명</a:t>
            </a:r>
            <a:endParaRPr lang="ko-KR" altLang="en-US" sz="900" dirty="0"/>
          </a:p>
        </p:txBody>
      </p:sp>
      <p:sp>
        <p:nvSpPr>
          <p:cNvPr id="25" name="직사각형 24"/>
          <p:cNvSpPr/>
          <p:nvPr/>
        </p:nvSpPr>
        <p:spPr>
          <a:xfrm>
            <a:off x="478252" y="735087"/>
            <a:ext cx="50405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u"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 장기 전망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42</a:t>
            </a:fld>
            <a:endParaRPr lang="ko-KR" altLang="en-US"/>
          </a:p>
        </p:txBody>
      </p:sp>
      <p:sp>
        <p:nvSpPr>
          <p:cNvPr id="22" name="Rectangle 1"/>
          <p:cNvSpPr>
            <a:spLocks noGrp="1"/>
          </p:cNvSpPr>
          <p:nvPr>
            <p:ph type="body" sz="quarter" idx="15"/>
          </p:nvPr>
        </p:nvSpPr>
        <p:spPr>
          <a:xfrm>
            <a:off x="395288" y="739908"/>
            <a:ext cx="8353425" cy="50917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0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 미래 기술지표 </a:t>
            </a:r>
            <a:r>
              <a:rPr lang="en-US" altLang="ko-KR" sz="20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전망</a:t>
            </a:r>
            <a:r>
              <a:rPr lang="en-US" altLang="ko-KR" sz="20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  <a:endParaRPr lang="ko-KR" altLang="en-US" sz="1600" dirty="0" smtClean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1837"/>
              </p:ext>
            </p:extLst>
          </p:nvPr>
        </p:nvGraphicFramePr>
        <p:xfrm>
          <a:off x="539552" y="1340768"/>
          <a:ext cx="8208914" cy="3116869"/>
        </p:xfrm>
        <a:graphic>
          <a:graphicData uri="http://schemas.openxmlformats.org/drawingml/2006/table">
            <a:tbl>
              <a:tblPr/>
              <a:tblGrid>
                <a:gridCol w="1672186"/>
                <a:gridCol w="2772868"/>
                <a:gridCol w="752772"/>
                <a:gridCol w="752772"/>
                <a:gridCol w="752772"/>
                <a:gridCol w="752772"/>
                <a:gridCol w="752772"/>
              </a:tblGrid>
              <a:tr h="518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사양단계</a:t>
                      </a: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기술지표</a:t>
                      </a: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2017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2022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2027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연간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개선량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바탕"/>
                        </a:rPr>
                        <a:t>육성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비육우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송아지 체중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(6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개월령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kg) 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168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172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175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178 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0.7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육성우 체중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(12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개월령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kg) 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357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371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385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399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2.8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출하도체중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</a:rPr>
                        <a:t>kg) </a:t>
                      </a: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413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427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444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460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3.1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거세율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(%) 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89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93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97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99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0.7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바탕"/>
                        </a:rPr>
                        <a:t>거세우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1</a:t>
                      </a: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등급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(1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++)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이상출현율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(%) 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79(15)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84(20)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89(25)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94(30)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1(1)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번식우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분만간격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개월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) 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15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13.5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12 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-0.2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바탕"/>
                        </a:rPr>
                        <a:t>송아지 </a:t>
                      </a:r>
                      <a:r>
                        <a:rPr lang="ko-KR" altLang="en-US" sz="1100" dirty="0" err="1">
                          <a:solidFill>
                            <a:srgbClr val="000000"/>
                          </a:solidFill>
                          <a:latin typeface="바탕"/>
                        </a:rPr>
                        <a:t>폐사율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바탕"/>
                        </a:rPr>
                        <a:t>(%) 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-0.2</a:t>
                      </a:r>
                      <a:endParaRPr 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3047" marR="63047" marT="17431" marB="1743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3667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4283968" y="4653136"/>
            <a:ext cx="46440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1400" dirty="0" smtClean="0"/>
              <a:t> </a:t>
            </a:r>
            <a:r>
              <a:rPr lang="ko-KR" altLang="en-US" sz="1200" dirty="0" smtClean="0"/>
              <a:t>미래 첨단 기술이 접목되는 고도화된 농업생산 시스템 출현</a:t>
            </a:r>
            <a:endParaRPr lang="en-US" altLang="ko-KR" sz="1200" dirty="0" smtClean="0"/>
          </a:p>
          <a:p>
            <a:pPr>
              <a:buFont typeface="Wingdings" pitchFamily="2" charset="2"/>
              <a:buChar char="Ø"/>
            </a:pPr>
            <a:endParaRPr lang="ko-KR" altLang="en-US" sz="1200" dirty="0" smtClean="0"/>
          </a:p>
          <a:p>
            <a:r>
              <a:rPr lang="ko-KR" altLang="en-US" sz="1200" dirty="0" smtClean="0"/>
              <a:t>❍ 첨단기술의 </a:t>
            </a:r>
            <a:r>
              <a:rPr lang="ko-KR" altLang="en-US" sz="1200" dirty="0" err="1" smtClean="0"/>
              <a:t>융복합화를</a:t>
            </a:r>
            <a:r>
              <a:rPr lang="ko-KR" altLang="en-US" sz="1200" dirty="0" smtClean="0"/>
              <a:t> 통한 농산물 안정 공급용 식물공장 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 모델 등장</a:t>
            </a:r>
            <a:endParaRPr lang="en-US" altLang="ko-KR" sz="1200" dirty="0" smtClean="0"/>
          </a:p>
          <a:p>
            <a:endParaRPr lang="ko-KR" altLang="en-US" sz="1200" dirty="0" smtClean="0"/>
          </a:p>
          <a:p>
            <a:r>
              <a:rPr lang="ko-KR" altLang="en-US" sz="1200" dirty="0" smtClean="0"/>
              <a:t>❍ 줄기세포를 배양하여 생산한 인조고기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배양육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상업화 전망</a:t>
            </a:r>
          </a:p>
          <a:p>
            <a:r>
              <a:rPr lang="ko-KR" altLang="en-US" sz="1200" dirty="0" smtClean="0"/>
              <a:t>  * 일부 </a:t>
            </a:r>
            <a:r>
              <a:rPr lang="en-US" altLang="ko-KR" sz="1200" dirty="0" smtClean="0"/>
              <a:t>NGO</a:t>
            </a:r>
            <a:r>
              <a:rPr lang="ko-KR" altLang="en-US" sz="1200" dirty="0" smtClean="0"/>
              <a:t>에서는 축산에 의한 환경오염 및 온난화 방지 </a:t>
            </a:r>
            <a:endParaRPr lang="en-US" altLang="ko-KR" sz="1200" dirty="0" smtClean="0"/>
          </a:p>
          <a:p>
            <a:r>
              <a:rPr lang="en-US" altLang="ko-KR" sz="1200" dirty="0" smtClean="0"/>
              <a:t>    </a:t>
            </a:r>
            <a:r>
              <a:rPr lang="ko-KR" altLang="en-US" sz="1200" dirty="0" smtClean="0"/>
              <a:t>기여를 기대</a:t>
            </a:r>
            <a:endParaRPr lang="ko-KR" altLang="en-US" sz="1200" dirty="0"/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284400" y="0"/>
            <a:ext cx="6807600" cy="766800"/>
          </a:xfrm>
        </p:spPr>
        <p:txBody>
          <a:bodyPr/>
          <a:lstStyle/>
          <a:p>
            <a:r>
              <a:rPr lang="ko-KR" altLang="en-US" dirty="0" smtClean="0"/>
              <a:t>장기 전망 </a:t>
            </a:r>
          </a:p>
        </p:txBody>
      </p:sp>
    </p:spTree>
    <p:extLst>
      <p:ext uri="{BB962C8B-B14F-4D97-AF65-F5344CB8AC3E}">
        <p14:creationId xmlns:p14="http://schemas.microsoft.com/office/powerpoint/2010/main" val="1097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43</a:t>
            </a:fld>
            <a:endParaRPr lang="ko-KR" altLang="en-US"/>
          </a:p>
        </p:txBody>
      </p:sp>
      <p:sp>
        <p:nvSpPr>
          <p:cNvPr id="22" name="직사각형 10"/>
          <p:cNvSpPr>
            <a:spLocks noGrp="1" noChangeArrowheads="1"/>
          </p:cNvSpPr>
          <p:nvPr>
            <p:ph type="body" sz="quarter" idx="15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한우 농가 규모별 호수 추이 전망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aphicFrame>
        <p:nvGraphicFramePr>
          <p:cNvPr id="23" name="차트 22"/>
          <p:cNvGraphicFramePr/>
          <p:nvPr/>
        </p:nvGraphicFramePr>
        <p:xfrm>
          <a:off x="683568" y="1571612"/>
          <a:ext cx="3744416" cy="272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차트 23"/>
          <p:cNvGraphicFramePr/>
          <p:nvPr/>
        </p:nvGraphicFramePr>
        <p:xfrm>
          <a:off x="4644008" y="1643050"/>
          <a:ext cx="3888432" cy="258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차트 24"/>
          <p:cNvGraphicFramePr/>
          <p:nvPr/>
        </p:nvGraphicFramePr>
        <p:xfrm>
          <a:off x="2555776" y="4365104"/>
          <a:ext cx="446449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제목 1"/>
          <p:cNvSpPr txBox="1">
            <a:spLocks/>
          </p:cNvSpPr>
          <p:nvPr/>
        </p:nvSpPr>
        <p:spPr>
          <a:xfrm>
            <a:off x="1928794" y="1214422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&lt; 100</a:t>
            </a:r>
            <a:r>
              <a:rPr lang="ko-KR" altLang="en-US" sz="1400" dirty="0" smtClean="0">
                <a:latin typeface="+mj-lt"/>
                <a:ea typeface="+mj-ea"/>
                <a:cs typeface="+mj-cs"/>
              </a:rPr>
              <a:t>두 이상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&gt;</a:t>
            </a: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5929322" y="1285860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&lt; 50~100</a:t>
            </a:r>
            <a:r>
              <a:rPr lang="ko-KR" altLang="en-US" sz="1400" dirty="0" smtClean="0">
                <a:latin typeface="+mj-lt"/>
                <a:ea typeface="+mj-ea"/>
                <a:cs typeface="+mj-cs"/>
              </a:rPr>
              <a:t>두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&gt;</a:t>
            </a: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4355976" y="4221088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&lt; 50</a:t>
            </a:r>
            <a:r>
              <a:rPr lang="ko-KR" altLang="en-US" sz="1400" dirty="0" smtClean="0">
                <a:latin typeface="+mj-lt"/>
                <a:ea typeface="+mj-ea"/>
                <a:cs typeface="+mj-cs"/>
              </a:rPr>
              <a:t>두 이하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&gt;</a:t>
            </a: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장기 전망 </a:t>
            </a:r>
          </a:p>
        </p:txBody>
      </p:sp>
    </p:spTree>
    <p:extLst>
      <p:ext uri="{BB962C8B-B14F-4D97-AF65-F5344CB8AC3E}">
        <p14:creationId xmlns:p14="http://schemas.microsoft.com/office/powerpoint/2010/main" val="1097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44</a:t>
            </a:fld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u"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한육우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사육현황 및 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전망은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rPr>
              <a:t>?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49721" y="1340768"/>
            <a:ext cx="730122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b="1" dirty="0" smtClean="0"/>
              <a:t>◇ </a:t>
            </a:r>
            <a:r>
              <a:rPr lang="ko-KR" altLang="en-US" sz="1800" b="1" dirty="0" err="1" smtClean="0">
                <a:ea typeface="굴림" pitchFamily="50" charset="-127"/>
              </a:rPr>
              <a:t>년평균</a:t>
            </a:r>
            <a:r>
              <a:rPr lang="ko-KR" altLang="en-US" sz="1800" b="1" dirty="0" smtClean="0">
                <a:ea typeface="굴림" pitchFamily="50" charset="-127"/>
              </a:rPr>
              <a:t> </a:t>
            </a:r>
            <a:r>
              <a:rPr lang="en-US" altLang="ko-KR" sz="1800" b="1" dirty="0">
                <a:ea typeface="굴림" pitchFamily="50" charset="-127"/>
              </a:rPr>
              <a:t>0.4∼0.5% </a:t>
            </a:r>
            <a:r>
              <a:rPr lang="ko-KR" altLang="en-US" sz="1800" b="1" dirty="0">
                <a:ea typeface="굴림" pitchFamily="50" charset="-127"/>
              </a:rPr>
              <a:t>하락하여 ‘</a:t>
            </a:r>
            <a:r>
              <a:rPr lang="en-US" altLang="ko-KR" sz="1800" b="1" dirty="0">
                <a:ea typeface="굴림" pitchFamily="50" charset="-127"/>
              </a:rPr>
              <a:t>27</a:t>
            </a:r>
            <a:r>
              <a:rPr lang="ko-KR" altLang="en-US" sz="1800" b="1" dirty="0">
                <a:ea typeface="굴림" pitchFamily="50" charset="-127"/>
              </a:rPr>
              <a:t>년 </a:t>
            </a:r>
            <a:r>
              <a:rPr lang="ko-KR" altLang="en-US" sz="1800" b="1" dirty="0" err="1">
                <a:ea typeface="굴림" pitchFamily="50" charset="-127"/>
              </a:rPr>
              <a:t>자급율은</a:t>
            </a:r>
            <a:r>
              <a:rPr lang="ko-KR" altLang="en-US" sz="1800" b="1" dirty="0">
                <a:ea typeface="굴림" pitchFamily="50" charset="-127"/>
              </a:rPr>
              <a:t> </a:t>
            </a:r>
            <a:r>
              <a:rPr lang="en-US" altLang="ko-KR" sz="1800" b="1" dirty="0">
                <a:ea typeface="굴림" pitchFamily="50" charset="-127"/>
              </a:rPr>
              <a:t>35%</a:t>
            </a:r>
            <a:r>
              <a:rPr lang="ko-KR" altLang="en-US" sz="1800" b="1" dirty="0">
                <a:ea typeface="굴림" pitchFamily="50" charset="-127"/>
              </a:rPr>
              <a:t>로 전망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49721" y="1767898"/>
            <a:ext cx="763284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>
                <a:ea typeface="굴림" pitchFamily="50" charset="-127"/>
              </a:rPr>
              <a:t>❍ ‘</a:t>
            </a:r>
            <a:r>
              <a:rPr lang="en-US" altLang="ko-KR" sz="1800" dirty="0">
                <a:ea typeface="굴림" pitchFamily="50" charset="-127"/>
              </a:rPr>
              <a:t>27</a:t>
            </a:r>
            <a:r>
              <a:rPr lang="ko-KR" altLang="en-US" sz="1800" dirty="0">
                <a:ea typeface="굴림" pitchFamily="50" charset="-127"/>
              </a:rPr>
              <a:t>년 인구 </a:t>
            </a:r>
            <a:r>
              <a:rPr lang="en-US" altLang="ko-KR" sz="1800" dirty="0">
                <a:ea typeface="굴림" pitchFamily="50" charset="-127"/>
              </a:rPr>
              <a:t>52,094</a:t>
            </a:r>
            <a:r>
              <a:rPr lang="ko-KR" altLang="en-US" sz="1800" dirty="0">
                <a:ea typeface="굴림" pitchFamily="50" charset="-127"/>
              </a:rPr>
              <a:t>천명</a:t>
            </a:r>
            <a:r>
              <a:rPr lang="en-US" altLang="ko-KR" sz="1800" dirty="0">
                <a:ea typeface="굴림" pitchFamily="50" charset="-127"/>
              </a:rPr>
              <a:t>, 1</a:t>
            </a:r>
            <a:r>
              <a:rPr lang="ko-KR" altLang="en-US" sz="1800" dirty="0">
                <a:ea typeface="굴림" pitchFamily="50" charset="-127"/>
              </a:rPr>
              <a:t>인당 소비량 </a:t>
            </a:r>
            <a:r>
              <a:rPr lang="en-US" altLang="ko-KR" sz="1800" dirty="0">
                <a:ea typeface="굴림" pitchFamily="50" charset="-127"/>
              </a:rPr>
              <a:t>13.1kg</a:t>
            </a:r>
            <a:r>
              <a:rPr lang="ko-KR" altLang="en-US" sz="1800" dirty="0">
                <a:ea typeface="굴림" pitchFamily="50" charset="-127"/>
              </a:rPr>
              <a:t>을 근거로 한 국내 총 </a:t>
            </a:r>
            <a:endParaRPr lang="en-US" altLang="ko-KR" sz="1800" dirty="0">
              <a:ea typeface="굴림" pitchFamily="50" charset="-127"/>
            </a:endParaRPr>
          </a:p>
          <a:p>
            <a:r>
              <a:rPr lang="en-US" altLang="ko-KR" sz="1800" dirty="0">
                <a:ea typeface="굴림" pitchFamily="50" charset="-127"/>
              </a:rPr>
              <a:t>    </a:t>
            </a:r>
            <a:r>
              <a:rPr lang="ko-KR" altLang="en-US" sz="1800" dirty="0">
                <a:ea typeface="굴림" pitchFamily="50" charset="-127"/>
              </a:rPr>
              <a:t>공급량은 </a:t>
            </a:r>
            <a:r>
              <a:rPr lang="en-US" altLang="ko-KR" sz="1800" dirty="0">
                <a:ea typeface="굴림" pitchFamily="50" charset="-127"/>
              </a:rPr>
              <a:t>682</a:t>
            </a:r>
            <a:r>
              <a:rPr lang="ko-KR" altLang="en-US" sz="1800" dirty="0" err="1">
                <a:ea typeface="굴림" pitchFamily="50" charset="-127"/>
              </a:rPr>
              <a:t>천톤</a:t>
            </a:r>
            <a:r>
              <a:rPr lang="en-US" altLang="ko-KR" sz="1800" dirty="0">
                <a:ea typeface="굴림" pitchFamily="50" charset="-127"/>
              </a:rPr>
              <a:t>(</a:t>
            </a:r>
            <a:r>
              <a:rPr lang="ko-KR" altLang="en-US" sz="1800" dirty="0">
                <a:ea typeface="굴림" pitchFamily="50" charset="-127"/>
              </a:rPr>
              <a:t>국내산 </a:t>
            </a:r>
            <a:r>
              <a:rPr lang="en-US" altLang="ko-KR" sz="1800" dirty="0">
                <a:ea typeface="굴림" pitchFamily="50" charset="-127"/>
              </a:rPr>
              <a:t>240</a:t>
            </a:r>
            <a:r>
              <a:rPr lang="ko-KR" altLang="en-US" sz="1800" dirty="0" err="1">
                <a:ea typeface="굴림" pitchFamily="50" charset="-127"/>
              </a:rPr>
              <a:t>천톤</a:t>
            </a:r>
            <a:r>
              <a:rPr lang="en-US" altLang="ko-KR" sz="1800" dirty="0">
                <a:ea typeface="굴림" pitchFamily="50" charset="-127"/>
              </a:rPr>
              <a:t>, </a:t>
            </a:r>
            <a:r>
              <a:rPr lang="ko-KR" altLang="en-US" sz="1800" dirty="0">
                <a:ea typeface="굴림" pitchFamily="50" charset="-127"/>
              </a:rPr>
              <a:t>수입 </a:t>
            </a:r>
            <a:r>
              <a:rPr lang="en-US" altLang="ko-KR" sz="1800" dirty="0">
                <a:ea typeface="굴림" pitchFamily="50" charset="-127"/>
              </a:rPr>
              <a:t>442</a:t>
            </a:r>
            <a:r>
              <a:rPr lang="ko-KR" altLang="en-US" sz="1800" dirty="0" err="1">
                <a:ea typeface="굴림" pitchFamily="50" charset="-127"/>
              </a:rPr>
              <a:t>천톤</a:t>
            </a:r>
            <a:r>
              <a:rPr lang="en-US" altLang="ko-KR" sz="1800" dirty="0">
                <a:ea typeface="굴림" pitchFamily="50" charset="-127"/>
              </a:rPr>
              <a:t>) </a:t>
            </a:r>
            <a:endParaRPr lang="ko-KR" altLang="en-US" sz="1800" dirty="0">
              <a:ea typeface="굴림" pitchFamily="50" charset="-127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4139952" y="2852936"/>
            <a:ext cx="151216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sz="1400" dirty="0" smtClean="0">
                <a:latin typeface="+mj-lt"/>
                <a:ea typeface="+mj-ea"/>
                <a:cs typeface="+mj-cs"/>
              </a:rPr>
              <a:t>단위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: </a:t>
            </a:r>
            <a:r>
              <a:rPr lang="ko-KR" altLang="en-US" sz="1400" dirty="0" err="1" smtClean="0">
                <a:latin typeface="+mj-lt"/>
                <a:ea typeface="+mj-ea"/>
                <a:cs typeface="+mj-cs"/>
              </a:rPr>
              <a:t>천톤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)</a:t>
            </a: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259632" y="2545126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ko-KR" sz="1800" b="1" dirty="0" smtClean="0">
                <a:solidFill>
                  <a:srgbClr val="000000"/>
                </a:solidFill>
                <a:ea typeface="휴먼명조"/>
              </a:rPr>
              <a:t>&lt; </a:t>
            </a:r>
            <a:r>
              <a:rPr lang="ko-KR" altLang="en-US" sz="1800" b="1" dirty="0" smtClean="0">
                <a:solidFill>
                  <a:srgbClr val="000000"/>
                </a:solidFill>
                <a:ea typeface="휴먼명조"/>
              </a:rPr>
              <a:t>쇠고기 수입 및 </a:t>
            </a:r>
            <a:r>
              <a:rPr lang="ko-KR" altLang="en-US" sz="1800" b="1" dirty="0" err="1" smtClean="0">
                <a:solidFill>
                  <a:srgbClr val="000000"/>
                </a:solidFill>
                <a:ea typeface="휴먼명조"/>
              </a:rPr>
              <a:t>자급율</a:t>
            </a:r>
            <a:r>
              <a:rPr lang="ko-KR" altLang="en-US" sz="1800" b="1" dirty="0" smtClean="0">
                <a:solidFill>
                  <a:srgbClr val="000000"/>
                </a:solidFill>
                <a:ea typeface="휴먼명조"/>
              </a:rPr>
              <a:t> 전망 </a:t>
            </a:r>
            <a:r>
              <a:rPr lang="en-US" altLang="ko-KR" sz="1800" b="1" dirty="0" smtClean="0">
                <a:solidFill>
                  <a:srgbClr val="000000"/>
                </a:solidFill>
                <a:ea typeface="휴먼명조"/>
              </a:rPr>
              <a:t>&gt;</a:t>
            </a:r>
            <a:endParaRPr lang="en-US" altLang="ko-KR" sz="1800" dirty="0" smtClean="0"/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19504"/>
              </p:ext>
            </p:extLst>
          </p:nvPr>
        </p:nvGraphicFramePr>
        <p:xfrm>
          <a:off x="395536" y="3189246"/>
          <a:ext cx="4968547" cy="2904049"/>
        </p:xfrm>
        <a:graphic>
          <a:graphicData uri="http://schemas.openxmlformats.org/drawingml/2006/table">
            <a:tbl>
              <a:tblPr/>
              <a:tblGrid>
                <a:gridCol w="1383352"/>
                <a:gridCol w="717039"/>
                <a:gridCol w="717039"/>
                <a:gridCol w="717039"/>
                <a:gridCol w="717039"/>
                <a:gridCol w="717039"/>
              </a:tblGrid>
              <a:tr h="415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휴먼명조"/>
                        </a:rPr>
                        <a:t>구분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2010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2011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2017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2022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2027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사육 두수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천두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latin typeface="HCI Poppy"/>
                          <a:ea typeface="휴먼명조"/>
                        </a:rPr>
                        <a:t>2,922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latin typeface="HCI Poppy"/>
                          <a:ea typeface="휴먼명조"/>
                        </a:rPr>
                        <a:t>2,950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latin typeface="HCI Poppy"/>
                          <a:ea typeface="휴먼명조"/>
                        </a:rPr>
                        <a:t>2,733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latin typeface="HCI Poppy"/>
                          <a:ea typeface="휴먼명조"/>
                        </a:rPr>
                        <a:t>2,715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F0"/>
                          </a:solidFill>
                          <a:latin typeface="HCI Poppy"/>
                          <a:ea typeface="휴먼명조"/>
                        </a:rPr>
                        <a:t>2,634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총소비량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431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505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617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656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682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국내 생산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186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216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232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239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240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수입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245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289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384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418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443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인당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소비량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kg)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8.8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10.2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12.1</a:t>
                      </a:r>
                      <a:endParaRPr 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12.7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13.1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자급률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(%)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43.2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42.8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37.6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36.4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35.2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차트 37"/>
          <p:cNvGraphicFramePr/>
          <p:nvPr>
            <p:extLst>
              <p:ext uri="{D42A27DB-BD31-4B8C-83A1-F6EECF244321}">
                <p14:modId xmlns:p14="http://schemas.microsoft.com/office/powerpoint/2010/main" val="1151268577"/>
              </p:ext>
            </p:extLst>
          </p:nvPr>
        </p:nvGraphicFramePr>
        <p:xfrm>
          <a:off x="5503333" y="2996952"/>
          <a:ext cx="3420888" cy="307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제목 1"/>
          <p:cNvSpPr txBox="1">
            <a:spLocks/>
          </p:cNvSpPr>
          <p:nvPr/>
        </p:nvSpPr>
        <p:spPr>
          <a:xfrm>
            <a:off x="395536" y="6237312"/>
            <a:ext cx="712879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* </a:t>
            </a:r>
            <a:r>
              <a:rPr lang="ko-KR" altLang="en-US" sz="14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출하체중 </a:t>
            </a:r>
            <a:r>
              <a:rPr lang="en-US" altLang="ko-KR" sz="14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700</a:t>
            </a:r>
            <a:r>
              <a:rPr lang="ko-KR" altLang="en-US" sz="14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→</a:t>
            </a:r>
            <a:r>
              <a:rPr lang="en-US" altLang="ko-KR" sz="1400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793kg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,   1</a:t>
            </a:r>
            <a:r>
              <a:rPr lang="ko-KR" altLang="en-US" sz="1400" dirty="0" smtClean="0">
                <a:latin typeface="+mj-lt"/>
                <a:ea typeface="+mj-ea"/>
                <a:cs typeface="+mj-cs"/>
              </a:rPr>
              <a:t>인당 소비량 </a:t>
            </a:r>
            <a:r>
              <a:rPr lang="en-US" altLang="ko-KR" sz="1400" dirty="0" smtClean="0">
                <a:latin typeface="+mj-lt"/>
                <a:ea typeface="+mj-ea"/>
                <a:cs typeface="+mj-cs"/>
              </a:rPr>
              <a:t>8.8(10)→10.2(11)→12.7(22)→ 13.1(27)kg</a:t>
            </a: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장기 전망 </a:t>
            </a:r>
          </a:p>
        </p:txBody>
      </p:sp>
    </p:spTree>
    <p:extLst>
      <p:ext uri="{BB962C8B-B14F-4D97-AF65-F5344CB8AC3E}">
        <p14:creationId xmlns:p14="http://schemas.microsoft.com/office/powerpoint/2010/main" val="10977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smtClean="0"/>
              <a:t>한우 비프사이클</a:t>
            </a:r>
            <a:r>
              <a:rPr lang="en-US" altLang="ko-KR" dirty="0" smtClean="0"/>
              <a:t>(</a:t>
            </a:r>
            <a:r>
              <a:rPr lang="ko-KR" altLang="en-US" dirty="0" smtClean="0"/>
              <a:t>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산지가격</a:t>
            </a:r>
            <a:r>
              <a:rPr lang="en-US" altLang="ko-KR" dirty="0" smtClean="0"/>
              <a:t>)</a:t>
            </a:r>
            <a:endParaRPr lang="en-US" altLang="ko-KR" dirty="0" smtClean="0">
              <a:solidFill>
                <a:srgbClr val="0070C0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 kern="1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한우 사육농가의 지속적 감소와 규모화 진전</a:t>
            </a:r>
            <a:endParaRPr lang="en-US" altLang="ko-KR" kern="1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45</a:t>
            </a:fld>
            <a:endParaRPr lang="ko-KR" altLang="en-US"/>
          </a:p>
        </p:txBody>
      </p:sp>
      <p:graphicFrame>
        <p:nvGraphicFramePr>
          <p:cNvPr id="22" name="차트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923806"/>
              </p:ext>
            </p:extLst>
          </p:nvPr>
        </p:nvGraphicFramePr>
        <p:xfrm>
          <a:off x="539552" y="1988840"/>
          <a:ext cx="8124826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7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 smtClean="0"/>
              <a:t>한우 비프사이클</a:t>
            </a:r>
            <a:r>
              <a:rPr lang="en-US" altLang="ko-KR" dirty="0" smtClean="0"/>
              <a:t>(</a:t>
            </a:r>
            <a:r>
              <a:rPr lang="ko-KR" altLang="en-US" dirty="0" smtClean="0"/>
              <a:t>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도매가격</a:t>
            </a:r>
            <a:r>
              <a:rPr lang="en-US" altLang="ko-KR" dirty="0" smtClean="0"/>
              <a:t>)</a:t>
            </a:r>
            <a:endParaRPr lang="en-US" altLang="ko-KR" dirty="0" smtClean="0">
              <a:solidFill>
                <a:srgbClr val="0070C0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 kern="1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한우 사육농가의 지속적 감소와 규모화 진전</a:t>
            </a:r>
            <a:endParaRPr lang="en-US" altLang="ko-KR" kern="1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19CBBE9-5C7B-4DF8-9610-B4ED7EE53868}" type="slidenum">
              <a:rPr lang="ko-KR" altLang="en-US"/>
              <a:pPr>
                <a:defRPr/>
              </a:pPr>
              <a:t>46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04856" cy="42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`12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>
                <a:solidFill>
                  <a:srgbClr val="0070C0"/>
                </a:solidFill>
              </a:rPr>
              <a:t>3,017</a:t>
            </a:r>
            <a:r>
              <a:rPr lang="ko-KR" altLang="en-US" dirty="0" err="1">
                <a:solidFill>
                  <a:srgbClr val="0070C0"/>
                </a:solidFill>
              </a:rPr>
              <a:t>천두를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ko-KR" altLang="en-US" dirty="0"/>
              <a:t>정점으로 </a:t>
            </a:r>
            <a:r>
              <a:rPr lang="en-US" altLang="ko-KR" dirty="0"/>
              <a:t>`</a:t>
            </a:r>
            <a:r>
              <a:rPr lang="en-US" altLang="ko-KR" dirty="0" smtClean="0"/>
              <a:t>16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>
                <a:solidFill>
                  <a:srgbClr val="0070C0"/>
                </a:solidFill>
              </a:rPr>
              <a:t>2,478</a:t>
            </a:r>
            <a:r>
              <a:rPr lang="ko-KR" altLang="en-US" dirty="0" err="1" smtClean="0">
                <a:solidFill>
                  <a:srgbClr val="0070C0"/>
                </a:solidFill>
              </a:rPr>
              <a:t>천두까지</a:t>
            </a:r>
            <a:r>
              <a:rPr lang="ko-KR" altLang="en-US" dirty="0" smtClean="0">
                <a:solidFill>
                  <a:srgbClr val="0070C0"/>
                </a:solidFill>
              </a:rPr>
              <a:t> </a:t>
            </a:r>
            <a:r>
              <a:rPr lang="ko-KR" altLang="en-US" dirty="0"/>
              <a:t>감소</a:t>
            </a:r>
          </a:p>
          <a:p>
            <a:pPr lvl="1">
              <a:defRPr/>
            </a:pPr>
            <a:r>
              <a:rPr lang="en-US" altLang="ko-KR" dirty="0" smtClean="0"/>
              <a:t>`16</a:t>
            </a:r>
            <a:r>
              <a:rPr lang="ko-KR" altLang="en-US" dirty="0" smtClean="0"/>
              <a:t>년 </a:t>
            </a:r>
            <a:r>
              <a:rPr lang="en-US" altLang="ko-KR" dirty="0"/>
              <a:t>3</a:t>
            </a:r>
            <a:r>
              <a:rPr lang="ko-KR" altLang="en-US" dirty="0" smtClean="0"/>
              <a:t>월 </a:t>
            </a:r>
            <a:r>
              <a:rPr lang="ko-KR" altLang="en-US" dirty="0"/>
              <a:t>사육두수는 전년동월대비 </a:t>
            </a:r>
            <a:r>
              <a:rPr lang="en-US" altLang="ko-KR" dirty="0" smtClean="0">
                <a:solidFill>
                  <a:srgbClr val="0070C0"/>
                </a:solidFill>
              </a:rPr>
              <a:t>3.3%(</a:t>
            </a:r>
            <a:r>
              <a:rPr lang="ko-KR" altLang="en-US" dirty="0" err="1">
                <a:solidFill>
                  <a:srgbClr val="0070C0"/>
                </a:solidFill>
              </a:rPr>
              <a:t>가임암소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</a:rPr>
              <a:t>5.5%) </a:t>
            </a:r>
            <a:r>
              <a:rPr lang="ko-KR" altLang="en-US" dirty="0">
                <a:solidFill>
                  <a:srgbClr val="0070C0"/>
                </a:solidFill>
              </a:rPr>
              <a:t>감소</a:t>
            </a:r>
          </a:p>
          <a:p>
            <a:pPr lvl="1">
              <a:defRPr/>
            </a:pPr>
            <a:r>
              <a:rPr lang="ko-KR" altLang="en-US" dirty="0" smtClean="0"/>
              <a:t>사육두수 </a:t>
            </a:r>
            <a:r>
              <a:rPr lang="ko-KR" altLang="en-US" dirty="0"/>
              <a:t>감소 원인 </a:t>
            </a:r>
            <a:r>
              <a:rPr lang="en-US" altLang="ko-KR" dirty="0"/>
              <a:t>: </a:t>
            </a:r>
            <a:r>
              <a:rPr lang="ko-KR" altLang="en-US" dirty="0"/>
              <a:t>암소 감축사업</a:t>
            </a:r>
            <a:r>
              <a:rPr lang="en-US" altLang="ko-KR" dirty="0"/>
              <a:t>, </a:t>
            </a:r>
            <a:r>
              <a:rPr lang="ko-KR" altLang="en-US" dirty="0"/>
              <a:t>폐업지원사업</a:t>
            </a:r>
            <a:r>
              <a:rPr lang="en-US" altLang="ko-KR" dirty="0"/>
              <a:t>, </a:t>
            </a:r>
            <a:r>
              <a:rPr lang="ko-KR" altLang="en-US" dirty="0"/>
              <a:t>송아지가격 등 </a:t>
            </a:r>
          </a:p>
          <a:p>
            <a:pPr marL="0" indent="0">
              <a:buFont typeface="Arial" charset="0"/>
              <a:buNone/>
              <a:defRPr/>
            </a:pP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 kern="1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한우 </a:t>
            </a:r>
            <a:r>
              <a:rPr lang="ko-KR" altLang="en-US" dirty="0"/>
              <a:t>사육두수</a:t>
            </a:r>
            <a:endParaRPr lang="en-US" altLang="ko-KR" kern="1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0939F12-83B6-406A-AF7A-6FBCD8CB50B6}" type="slidenum">
              <a:rPr lang="ko-KR" altLang="en-US"/>
              <a:pPr>
                <a:defRPr/>
              </a:pPr>
              <a:t>47</a:t>
            </a:fld>
            <a:endParaRPr lang="ko-KR" alt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349444"/>
              </p:ext>
            </p:extLst>
          </p:nvPr>
        </p:nvGraphicFramePr>
        <p:xfrm>
          <a:off x="683568" y="2564904"/>
          <a:ext cx="7668000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1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ko-KR" altLang="en-US" kern="1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kern="1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한일 사육두수비교</a:t>
            </a:r>
            <a:endParaRPr lang="en-US" altLang="ko-KR" kern="1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5D63FA9-2233-4B87-9869-3CB93590A2CC}" type="slidenum">
              <a:rPr lang="ko-KR" altLang="en-US"/>
              <a:pPr>
                <a:defRPr/>
              </a:pPr>
              <a:t>48</a:t>
            </a:fld>
            <a:endParaRPr lang="ko-KR" alt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7414" name="_x33717560" descr="EMB0000037484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68" y="1328291"/>
            <a:ext cx="36718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395288" y="791297"/>
            <a:ext cx="8353425" cy="406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 kern="1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한우 </a:t>
            </a:r>
            <a:r>
              <a:rPr lang="ko-KR" altLang="en-US" dirty="0"/>
              <a:t>사육두수</a:t>
            </a:r>
            <a:endParaRPr lang="en-US" altLang="ko-KR" kern="1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ko-KR" altLang="en-US" dirty="0"/>
          </a:p>
        </p:txBody>
      </p: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15190"/>
              </p:ext>
            </p:extLst>
          </p:nvPr>
        </p:nvGraphicFramePr>
        <p:xfrm>
          <a:off x="611560" y="2780928"/>
          <a:ext cx="80648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67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49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소득비교</a:t>
            </a:r>
            <a:r>
              <a:rPr lang="en-US" altLang="ko-KR" dirty="0" smtClean="0"/>
              <a:t>(2014)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95856"/>
              </p:ext>
            </p:extLst>
          </p:nvPr>
        </p:nvGraphicFramePr>
        <p:xfrm>
          <a:off x="1187624" y="3212976"/>
          <a:ext cx="6912768" cy="2508117"/>
        </p:xfrm>
        <a:graphic>
          <a:graphicData uri="http://schemas.openxmlformats.org/drawingml/2006/table">
            <a:tbl>
              <a:tblPr/>
              <a:tblGrid>
                <a:gridCol w="1146495"/>
                <a:gridCol w="1431034"/>
                <a:gridCol w="1431034"/>
                <a:gridCol w="1431034"/>
                <a:gridCol w="1473171"/>
              </a:tblGrid>
              <a:tr h="4720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한국</a:t>
                      </a: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</a:t>
                      </a:r>
                      <a:r>
                        <a:rPr lang="en-US" altLang="ko-KR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미국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일본</a:t>
                      </a:r>
                      <a:r>
                        <a:rPr lang="en-US" altLang="ko-KR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화우</a:t>
                      </a:r>
                      <a:r>
                        <a:rPr lang="en-US" altLang="ko-KR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중국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6,414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(100</a:t>
                      </a:r>
                      <a:r>
                        <a:rPr lang="en-US" sz="1400" kern="0" spc="-6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en-US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2,296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(44)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10,610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(157)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1,964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(54)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5,726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(100</a:t>
                      </a:r>
                      <a:r>
                        <a:rPr lang="en-US" sz="1400" kern="0" spc="-6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2,032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(43)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9,436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(156)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1,379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(43)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소득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688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(100</a:t>
                      </a:r>
                      <a:r>
                        <a:rPr lang="en-US" sz="1400" kern="0" spc="-60" dirty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lang="en-US" sz="14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264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(47)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1,174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(161)</a:t>
                      </a: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585</a:t>
                      </a:r>
                      <a:r>
                        <a:rPr lang="en-US" sz="1400" kern="0" spc="-60" dirty="0" smtClean="0">
                          <a:solidFill>
                            <a:srgbClr val="0000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(152) </a:t>
                      </a:r>
                      <a:endParaRPr lang="en-US" sz="1400" kern="0" spc="-6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*두당 </a:t>
                      </a:r>
                      <a:r>
                        <a:rPr lang="en-US" sz="1200" kern="0" spc="-6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6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590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761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-6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683568" y="1628800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두당 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조수입은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일본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화우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가장 높은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10,610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천원이며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한국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6,414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미국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2,296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중국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1,964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순이며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경영비도 같은 순임</a:t>
            </a:r>
          </a:p>
          <a:p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-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두당 소득은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본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1,174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천원으로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가장 높으며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한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국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은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688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천원으로</a:t>
            </a:r>
            <a:endParaRPr lang="en-US" altLang="ko-KR" sz="2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그 다음으로 높게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나타남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259632" y="5733256"/>
            <a:ext cx="5544616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*</a:t>
            </a:r>
            <a:r>
              <a:rPr lang="en-US" altLang="ko-KR" dirty="0"/>
              <a:t> </a:t>
            </a:r>
            <a:r>
              <a:rPr lang="en-US" altLang="ko-KR" sz="1200" dirty="0"/>
              <a:t>( )는 </a:t>
            </a:r>
            <a:r>
              <a:rPr lang="en-US" altLang="ko-KR" sz="1200" dirty="0" err="1"/>
              <a:t>생체</a:t>
            </a:r>
            <a:r>
              <a:rPr lang="en-US" altLang="ko-KR" sz="1200" dirty="0"/>
              <a:t> 100kg </a:t>
            </a:r>
            <a:r>
              <a:rPr lang="en-US" altLang="ko-KR" sz="1200" dirty="0" err="1"/>
              <a:t>단위</a:t>
            </a:r>
            <a:r>
              <a:rPr lang="en-US" altLang="ko-KR" sz="1200" dirty="0"/>
              <a:t> </a:t>
            </a:r>
            <a:r>
              <a:rPr lang="en-US" altLang="ko-KR" sz="1200" dirty="0" err="1"/>
              <a:t>기준으로</a:t>
            </a:r>
            <a:r>
              <a:rPr lang="en-US" altLang="ko-KR" sz="1200" dirty="0"/>
              <a:t> </a:t>
            </a:r>
            <a:r>
              <a:rPr lang="en-US" altLang="ko-KR" sz="1200" dirty="0" err="1" smtClean="0"/>
              <a:t>한국과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지수화</a:t>
            </a:r>
            <a:r>
              <a:rPr lang="en-US" altLang="ko-KR" sz="1200" dirty="0"/>
              <a:t>(</a:t>
            </a:r>
            <a:r>
              <a:rPr lang="en-US" altLang="ko-KR" sz="1200" dirty="0" err="1"/>
              <a:t>한국</a:t>
            </a:r>
            <a:r>
              <a:rPr lang="en-US" altLang="ko-KR" sz="1200" dirty="0"/>
              <a:t> 100 </a:t>
            </a:r>
            <a:r>
              <a:rPr lang="en-US" altLang="ko-KR" sz="1200" dirty="0" err="1"/>
              <a:t>기준</a:t>
            </a:r>
            <a:r>
              <a:rPr lang="en-US" altLang="ko-KR" sz="1200" dirty="0"/>
              <a:t>)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4150"/>
              </p:ext>
            </p:extLst>
          </p:nvPr>
        </p:nvGraphicFramePr>
        <p:xfrm>
          <a:off x="395536" y="1484780"/>
          <a:ext cx="8352928" cy="4104462"/>
        </p:xfrm>
        <a:graphic>
          <a:graphicData uri="http://schemas.openxmlformats.org/drawingml/2006/table">
            <a:tbl>
              <a:tblPr/>
              <a:tblGrid>
                <a:gridCol w="432048"/>
                <a:gridCol w="1007684"/>
                <a:gridCol w="6913196"/>
              </a:tblGrid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기 타 </a:t>
                      </a:r>
                      <a:r>
                        <a:rPr lang="ko-KR" altLang="en-US" sz="20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잡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 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축산경영과 관련된 각종회비</a:t>
                      </a:r>
                      <a:r>
                        <a:rPr lang="en-US" altLang="ko-KR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전화료</a:t>
                      </a:r>
                      <a:r>
                        <a:rPr lang="en-US" altLang="ko-KR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잡지구독료</a:t>
                      </a:r>
                      <a:r>
                        <a:rPr lang="en-US" altLang="ko-KR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300" dirty="0" err="1">
                          <a:solidFill>
                            <a:srgbClr val="000000"/>
                          </a:solidFill>
                          <a:latin typeface="바탕"/>
                        </a:rPr>
                        <a:t>가축공제비</a:t>
                      </a:r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 등 비용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고용노력비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상용고용인</a:t>
                      </a:r>
                      <a:r>
                        <a:rPr lang="en-US" altLang="ko-KR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latin typeface="바탕"/>
                        </a:rPr>
                        <a:t>일용인 등 사양관리 노동력에 지급한 현금 또는 </a:t>
                      </a:r>
                      <a:r>
                        <a:rPr lang="ko-KR" altLang="en-US" sz="2000" b="0" i="0" u="none" strike="noStrike" spc="-300" dirty="0" err="1">
                          <a:solidFill>
                            <a:srgbClr val="000000"/>
                          </a:solidFill>
                          <a:latin typeface="바탕"/>
                        </a:rPr>
                        <a:t>현물평가액</a:t>
                      </a:r>
                      <a:endParaRPr lang="ko-KR" altLang="en-US" sz="2000" b="0" i="0" u="none" strike="noStrike" spc="-3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차입금이자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실제 지불한 차입금이자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금융기관 대출금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사채 등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종부료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 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한우번식우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젖소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번식돈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등의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인공수정료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또는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자연종부료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임차료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임차 사용한 토지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건물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장비 등에 지급한 현금 또는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현물평가액</a:t>
                      </a:r>
                      <a:endParaRPr lang="ko-KR" altLang="en-US" sz="2000" b="0" i="0" u="none" strike="noStrike" spc="-1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96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분뇨처리비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가축분뇨를 처리하기 위해 투입된 비용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분뇨 발생 후 축사외부로 처리한 비용만 해당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dirty="0" err="1" smtClean="0"/>
                        <a:t>상각비</a:t>
                      </a:r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건 물 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축사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농기구사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창고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목부사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등 건축물에 대한 감가상각비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2000" b="0" i="0" u="none" strike="noStrike" spc="-3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대농기구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트랙터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경운기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절단기 등 대농기구에 대한 감가상각비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가 축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경산우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젖소</a:t>
                      </a:r>
                      <a:r>
                        <a:rPr lang="en-US" altLang="ko-KR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), </a:t>
                      </a:r>
                      <a:r>
                        <a:rPr lang="ko-KR" altLang="en-US" sz="2000" b="0" i="0" u="none" strike="noStrike" spc="-150" dirty="0" err="1">
                          <a:solidFill>
                            <a:srgbClr val="000000"/>
                          </a:solidFill>
                          <a:latin typeface="바탕"/>
                        </a:rPr>
                        <a:t>번식돈에</a:t>
                      </a:r>
                      <a:r>
                        <a:rPr lang="ko-KR" altLang="en-US" sz="2000" b="0" i="0" u="none" strike="noStrike" spc="-150" dirty="0">
                          <a:solidFill>
                            <a:srgbClr val="000000"/>
                          </a:solidFill>
                          <a:latin typeface="바탕"/>
                        </a:rPr>
                        <a:t> 대한 감가상각비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74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바탕"/>
                        </a:rPr>
                        <a:t>경영비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바탕"/>
                        </a:rPr>
                        <a:t>상기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바탕"/>
                        </a:rPr>
                        <a:t>비목의 합계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6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50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소득비교</a:t>
            </a:r>
            <a:endParaRPr lang="ko-KR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447006" y="2094488"/>
            <a:ext cx="29899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한국 주요비용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구성 비율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72117" y="2094488"/>
            <a:ext cx="298992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일본 주요비용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구성 비율</a:t>
            </a:r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2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2010216" descr="EMB000014445d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2898054"/>
            <a:ext cx="2880000" cy="29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13546320" descr="EMB000014445d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38" y="2898054"/>
            <a:ext cx="2880000" cy="29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51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소득비교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27740"/>
              </p:ext>
            </p:extLst>
          </p:nvPr>
        </p:nvGraphicFramePr>
        <p:xfrm>
          <a:off x="1007604" y="2060848"/>
          <a:ext cx="7092787" cy="3445002"/>
        </p:xfrm>
        <a:graphic>
          <a:graphicData uri="http://schemas.openxmlformats.org/drawingml/2006/table">
            <a:tbl>
              <a:tblPr/>
              <a:tblGrid>
                <a:gridCol w="1926942"/>
                <a:gridCol w="1639951"/>
                <a:gridCol w="1639951"/>
                <a:gridCol w="1885943"/>
              </a:tblGrid>
              <a:tr h="23545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두당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721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g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생체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당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비고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3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○조수입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6,414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890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구입시 체중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165kg(6~7</a:t>
                      </a:r>
                      <a:r>
                        <a:rPr lang="ko-KR" altLang="en-US" sz="12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개월</a:t>
                      </a:r>
                      <a:r>
                        <a:rPr lang="en-US" altLang="ko-KR" sz="1200" kern="0" spc="0" dirty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판매시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체중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721kg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사육개월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</a:t>
                      </a:r>
                      <a:r>
                        <a:rPr lang="ko-KR" altLang="en-US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개월</a:t>
                      </a:r>
                      <a:endParaRPr lang="en-US" altLang="ko-KR" sz="1300" kern="0" spc="0" dirty="0" smtClean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(731</a:t>
                      </a:r>
                      <a:r>
                        <a:rPr lang="ko-KR" altLang="en-US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일</a:t>
                      </a:r>
                      <a:r>
                        <a:rPr lang="en-US" altLang="ko-KR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○소 득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A-B)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688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3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○경영비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5,726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794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가축비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2,135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296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2,948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409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농후사료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1,970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273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조사료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402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56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1211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 (TMR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577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121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감가 등 기타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643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89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1760" y="1586137"/>
            <a:ext cx="424847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&lt; 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한우 비육우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사육비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및 수익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(‘14) &gt;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4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F88D4B-D851-413E-BF98-5593C14A1306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한우 소득비교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86714"/>
              </p:ext>
            </p:extLst>
          </p:nvPr>
        </p:nvGraphicFramePr>
        <p:xfrm>
          <a:off x="1007605" y="2060848"/>
          <a:ext cx="7128790" cy="3131820"/>
        </p:xfrm>
        <a:graphic>
          <a:graphicData uri="http://schemas.openxmlformats.org/drawingml/2006/table">
            <a:tbl>
              <a:tblPr/>
              <a:tblGrid>
                <a:gridCol w="2062011"/>
                <a:gridCol w="814424"/>
                <a:gridCol w="814424"/>
                <a:gridCol w="814424"/>
                <a:gridCol w="814424"/>
                <a:gridCol w="1809083"/>
              </a:tblGrid>
              <a:tr h="23545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두당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761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생체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당</a:t>
                      </a:r>
                      <a:endParaRPr lang="ko-KR" alt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비고</a:t>
                      </a:r>
                      <a:endParaRPr lang="ko-KR" alt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천엔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천엔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3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○조수입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1,027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10,610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135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1,394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구입시 체중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294.5kg(9.1</a:t>
                      </a:r>
                      <a:r>
                        <a:rPr lang="ko-KR" altLang="en-US" sz="12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개월</a:t>
                      </a:r>
                      <a:r>
                        <a:rPr lang="en-US" altLang="ko-KR" sz="1200" kern="0" spc="0" dirty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판매시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체중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761kg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사육개월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endParaRPr lang="ko-KR" alt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1270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 dirty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r>
                        <a:rPr lang="ko-KR" altLang="en-US" sz="1300" kern="0" spc="0" dirty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개월</a:t>
                      </a:r>
                      <a:endParaRPr lang="ko-KR" altLang="en-US" sz="1700" kern="0" spc="-5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○소 득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A-B)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114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1,174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139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○경영비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B)</a:t>
                      </a:r>
                      <a:endParaRPr lang="en-US" sz="1700" kern="0" spc="-5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913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9,436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120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1,240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가축비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507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5,241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67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688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328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3,391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43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445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 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유통사료비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327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3,379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43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444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545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· 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목초 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12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121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감가 등 기타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78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804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63500" indent="0" algn="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105</a:t>
                      </a:r>
                      <a:endParaRPr lang="en-US" sz="1700" kern="0" spc="-5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1760" y="1586137"/>
            <a:ext cx="424847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>
              <a:spcBef>
                <a:spcPct val="0"/>
              </a:spcBef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&lt;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화우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거세우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kumimoji="1" lang="ko-KR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사육비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및 수익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(‘14) &gt;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5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solidFill>
                  <a:srgbClr val="6699FF"/>
                </a:solidFill>
              </a:rPr>
              <a:t>소득은 </a:t>
            </a:r>
            <a:r>
              <a:rPr lang="en-US" altLang="ko-KR" dirty="0" smtClean="0">
                <a:solidFill>
                  <a:srgbClr val="6699FF"/>
                </a:solidFill>
              </a:rPr>
              <a:t>28~30</a:t>
            </a:r>
            <a:r>
              <a:rPr lang="ko-KR" altLang="en-US" dirty="0" err="1">
                <a:solidFill>
                  <a:srgbClr val="6699FF"/>
                </a:solidFill>
              </a:rPr>
              <a:t>개월령에서</a:t>
            </a:r>
            <a:r>
              <a:rPr lang="ko-KR" altLang="en-US" dirty="0">
                <a:solidFill>
                  <a:srgbClr val="6699FF"/>
                </a:solidFill>
              </a:rPr>
              <a:t> 높게 나타남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1800" dirty="0" smtClean="0"/>
              <a:t>  - </a:t>
            </a:r>
            <a:r>
              <a:rPr lang="ko-KR" altLang="en-US" sz="1800" dirty="0"/>
              <a:t>소득지수</a:t>
            </a:r>
            <a:r>
              <a:rPr lang="en-US" altLang="ko-KR" sz="1800" dirty="0"/>
              <a:t>(26</a:t>
            </a:r>
            <a:r>
              <a:rPr lang="ko-KR" altLang="en-US" sz="1800" dirty="0"/>
              <a:t>개월 </a:t>
            </a:r>
            <a:r>
              <a:rPr lang="en-US" altLang="ko-KR" sz="1800" dirty="0"/>
              <a:t>100% </a:t>
            </a:r>
            <a:r>
              <a:rPr lang="ko-KR" altLang="en-US" sz="1800" dirty="0"/>
              <a:t>기준</a:t>
            </a:r>
            <a:r>
              <a:rPr lang="en-US" altLang="ko-KR" sz="1800" dirty="0"/>
              <a:t>) : 28</a:t>
            </a:r>
            <a:r>
              <a:rPr lang="ko-KR" altLang="en-US" sz="1800" dirty="0"/>
              <a:t>개월 </a:t>
            </a:r>
            <a:r>
              <a:rPr lang="en-US" altLang="ko-KR" sz="1800" dirty="0"/>
              <a:t>142%, 29</a:t>
            </a:r>
            <a:r>
              <a:rPr lang="ko-KR" altLang="en-US" sz="1800" dirty="0"/>
              <a:t>개월 </a:t>
            </a:r>
            <a:r>
              <a:rPr lang="en-US" altLang="ko-KR" sz="1800" dirty="0"/>
              <a:t>133%, 30</a:t>
            </a:r>
            <a:r>
              <a:rPr lang="ko-KR" altLang="en-US" sz="1800" dirty="0"/>
              <a:t>개월 </a:t>
            </a:r>
            <a:r>
              <a:rPr lang="en-US" altLang="ko-KR" sz="1800" dirty="0"/>
              <a:t>120</a:t>
            </a:r>
            <a:r>
              <a:rPr lang="en-US" altLang="ko-KR" sz="1800" dirty="0" smtClean="0"/>
              <a:t>%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1800" dirty="0" smtClean="0"/>
              <a:t>  - </a:t>
            </a:r>
            <a:r>
              <a:rPr lang="ko-KR" altLang="en-US" sz="1800" dirty="0" smtClean="0"/>
              <a:t>장기비육으로 </a:t>
            </a:r>
            <a:r>
              <a:rPr lang="ko-KR" altLang="en-US" sz="1800" dirty="0" err="1"/>
              <a:t>조수입은</a:t>
            </a:r>
            <a:r>
              <a:rPr lang="ko-KR" altLang="en-US" sz="1800" dirty="0"/>
              <a:t> 증가하나 경영비 상승에 미치지 못하여 경영수지가 악화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ko-KR" sz="1800" dirty="0" smtClean="0"/>
              <a:t>  </a:t>
            </a:r>
            <a:endParaRPr lang="ko-KR" altLang="en-US" dirty="0"/>
          </a:p>
          <a:p>
            <a:pPr marL="0" indent="0">
              <a:buFont typeface="Arial" charset="0"/>
              <a:buNone/>
              <a:defRPr/>
            </a:pPr>
            <a:endParaRPr lang="en-US" altLang="ko-KR" dirty="0" smtClean="0"/>
          </a:p>
          <a:p>
            <a:pPr marL="0" indent="0">
              <a:buFont typeface="Arial" charset="0"/>
              <a:buNone/>
              <a:defRPr/>
            </a:pPr>
            <a:endParaRPr lang="ko-KR" altLang="en-US" sz="1800" dirty="0"/>
          </a:p>
          <a:p>
            <a:pPr>
              <a:defRPr/>
            </a:pPr>
            <a:endParaRPr lang="ko-KR" altLang="en-US" sz="1800" dirty="0"/>
          </a:p>
        </p:txBody>
      </p:sp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mtClean="0"/>
              <a:t> 출하개월령에 따른 소득 변화 추이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53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7654" name="_x199141232" descr="EMB000002140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9" y="3127106"/>
            <a:ext cx="41036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7656" name="_x308097136" descr="EMB0000021403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0236"/>
            <a:ext cx="36718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53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8"/>
          <p:cNvSpPr txBox="1">
            <a:spLocks/>
          </p:cNvSpPr>
          <p:nvPr/>
        </p:nvSpPr>
        <p:spPr>
          <a:xfrm>
            <a:off x="251520" y="2564904"/>
            <a:ext cx="8712968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소득 </a:t>
            </a:r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수준 </a:t>
            </a:r>
            <a:r>
              <a:rPr lang="ko-KR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상하위</a:t>
            </a:r>
            <a:r>
              <a:rPr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요인분석</a:t>
            </a:r>
            <a:endParaRPr kumimoji="0" lang="ko-KR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  <a:cs typeface="+mj-cs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4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6"/>
          <a:stretch>
            <a:fillRect/>
          </a:stretch>
        </p:blipFill>
        <p:spPr>
          <a:xfrm>
            <a:off x="1907704" y="3356992"/>
            <a:ext cx="4124325" cy="3143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6438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137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/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소득 수준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상하위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교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분석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56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내용 개체 틀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kumimoji="0" lang="en-US" altLang="ko-KR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한우 비육우</a:t>
            </a:r>
            <a:r>
              <a:rPr kumimoji="0" lang="en-US" altLang="ko-KR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kumimoji="0" lang="ko-KR" altLang="en-US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사육규모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농가간 마리당 소득 비교</a:t>
            </a:r>
            <a:endParaRPr kumimoji="0" lang="en-US" altLang="ko-KR" sz="24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en-US" altLang="ko-KR" sz="2000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ko-KR" altLang="en-US" sz="2000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77273"/>
              </p:ext>
            </p:extLst>
          </p:nvPr>
        </p:nvGraphicFramePr>
        <p:xfrm>
          <a:off x="1007603" y="2392957"/>
          <a:ext cx="7128794" cy="2144957"/>
        </p:xfrm>
        <a:graphic>
          <a:graphicData uri="http://schemas.openxmlformats.org/drawingml/2006/table">
            <a:tbl>
              <a:tblPr/>
              <a:tblGrid>
                <a:gridCol w="1700599"/>
                <a:gridCol w="1396790"/>
                <a:gridCol w="1396790"/>
                <a:gridCol w="1381009"/>
                <a:gridCol w="1253606"/>
              </a:tblGrid>
              <a:tr h="0"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이상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미만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차액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 율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(A-B)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(A/B)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68"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8,550</a:t>
                      </a:r>
                      <a:endParaRPr lang="en-US" sz="18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7,899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651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1.08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3068"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6,548</a:t>
                      </a:r>
                      <a:endParaRPr lang="en-US" sz="18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6,522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26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1.00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3068"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 득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2,002</a:t>
                      </a:r>
                      <a:endParaRPr lang="en-US" sz="18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1,376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626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1.45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6732240" y="1993521"/>
            <a:ext cx="1519968" cy="374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 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천원</a:t>
            </a:r>
            <a:r>
              <a:rPr lang="en-US" altLang="ko-KR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71600" y="4703658"/>
            <a:ext cx="72008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* 자료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`</a:t>
            </a:r>
            <a:r>
              <a:rPr lang="en-US" altLang="ko-KR" sz="1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17</a:t>
            </a:r>
            <a:r>
              <a:rPr lang="ko-KR" altLang="en-US" sz="1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년 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축산물 생산비 사육규모별 경영비 및 소득을 토대로 작성</a:t>
            </a:r>
          </a:p>
        </p:txBody>
      </p:sp>
    </p:spTree>
    <p:extLst>
      <p:ext uri="{BB962C8B-B14F-4D97-AF65-F5344CB8AC3E}">
        <p14:creationId xmlns:p14="http://schemas.microsoft.com/office/powerpoint/2010/main" val="1615039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10381"/>
              </p:ext>
            </p:extLst>
          </p:nvPr>
        </p:nvGraphicFramePr>
        <p:xfrm>
          <a:off x="1115616" y="692696"/>
          <a:ext cx="6912767" cy="5794308"/>
        </p:xfrm>
        <a:graphic>
          <a:graphicData uri="http://schemas.openxmlformats.org/drawingml/2006/table">
            <a:tbl>
              <a:tblPr/>
              <a:tblGrid>
                <a:gridCol w="1577693"/>
                <a:gridCol w="1346280"/>
                <a:gridCol w="1329598"/>
                <a:gridCol w="1329598"/>
                <a:gridCol w="1329598"/>
              </a:tblGrid>
              <a:tr h="88366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</a:p>
                  </a:txBody>
                  <a:tcPr marL="17511" marR="17511" marT="17511" marB="175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상 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A)</a:t>
                      </a:r>
                    </a:p>
                  </a:txBody>
                  <a:tcPr marL="17511" marR="17511" marT="17511" marB="175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하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위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B)</a:t>
                      </a:r>
                    </a:p>
                  </a:txBody>
                  <a:tcPr marL="17511" marR="17511" marT="17511" marB="175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 율</a:t>
                      </a:r>
                    </a:p>
                  </a:txBody>
                  <a:tcPr marL="17511" marR="17511" marT="17511" marB="175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6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(A/B)</a:t>
                      </a:r>
                    </a:p>
                  </a:txBody>
                  <a:tcPr marL="17511" marR="17511" marT="17511" marB="175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62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한우비육우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 : 100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이상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 : 20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미만</a:t>
                      </a:r>
                    </a:p>
                  </a:txBody>
                  <a:tcPr marL="17511" marR="17511" marT="17511" marB="1751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8,550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7,899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1.08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출하체중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kg)</a:t>
                      </a: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749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1.03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6,548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6,522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1.00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 득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2,002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1,376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1.45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3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젖소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 : 80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이상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 : 40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미만</a:t>
                      </a:r>
                    </a:p>
                  </a:txBody>
                  <a:tcPr marL="17511" marR="17511" marT="17511" marB="17511" anchor="ctr">
                    <a:lnL>
                      <a:noFill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10,242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9,061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1.13</a:t>
                      </a: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산유량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리터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9,275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8,171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1.14</a:t>
                      </a: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6,384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6,039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 득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원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3,858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3,022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1.28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62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비육돈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 : 3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천두 이상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 : 1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천두 미만</a:t>
                      </a:r>
                    </a:p>
                  </a:txBody>
                  <a:tcPr marL="17511" marR="17511" marT="17511" marB="17511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380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394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0.96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회전수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2.1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1.7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1.23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273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338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0.81</a:t>
                      </a:r>
                      <a:endParaRPr lang="en-US" sz="1400" b="0" kern="0" spc="0" dirty="0">
                        <a:solidFill>
                          <a:srgbClr val="00B0F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 득</a:t>
                      </a: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107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56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1.91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89418" marR="89418" marT="44709" marB="4470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4665"/>
            <a:ext cx="8229600" cy="576064"/>
          </a:xfrm>
        </p:spPr>
        <p:txBody>
          <a:bodyPr/>
          <a:lstStyle/>
          <a:p>
            <a:r>
              <a:rPr lang="ko-KR" altLang="en-US" sz="2400" dirty="0" err="1" smtClean="0"/>
              <a:t>축종별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사육규모에 따른 농가 수익성</a:t>
            </a:r>
          </a:p>
        </p:txBody>
      </p:sp>
    </p:spTree>
    <p:extLst>
      <p:ext uri="{BB962C8B-B14F-4D97-AF65-F5344CB8AC3E}">
        <p14:creationId xmlns:p14="http://schemas.microsoft.com/office/powerpoint/2010/main" val="1665942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57606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한우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양돈 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비육</a:t>
            </a:r>
            <a:r>
              <a:rPr lang="en-US" altLang="ko-KR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2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규모별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사료비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경영비추이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22855"/>
              </p:ext>
            </p:extLst>
          </p:nvPr>
        </p:nvGraphicFramePr>
        <p:xfrm>
          <a:off x="899592" y="1052736"/>
          <a:ext cx="7200801" cy="2724912"/>
        </p:xfrm>
        <a:graphic>
          <a:graphicData uri="http://schemas.openxmlformats.org/drawingml/2006/table">
            <a:tbl>
              <a:tblPr/>
              <a:tblGrid>
                <a:gridCol w="800089"/>
                <a:gridCol w="1600178"/>
                <a:gridCol w="1600178"/>
                <a:gridCol w="800089"/>
                <a:gridCol w="800089"/>
                <a:gridCol w="800089"/>
                <a:gridCol w="800089"/>
              </a:tblGrid>
              <a:tr h="32144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한 우</a:t>
                      </a:r>
                      <a:endParaRPr lang="en-US" altLang="ko-KR" sz="1400" b="1" kern="0" spc="-40" dirty="0" smtClean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비육</a:t>
                      </a:r>
                      <a:r>
                        <a:rPr lang="en-US" altLang="ko-KR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  <a:r>
                        <a:rPr lang="en-US" altLang="ko-KR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 및 출하체중</a:t>
                      </a: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6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이상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 미만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en-US" altLang="ko-KR" sz="1400" b="0" kern="0" spc="-40" dirty="0" smtClean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이상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출하</a:t>
                      </a:r>
                      <a:endParaRPr lang="ko-KR" altLang="en-US" sz="1400" b="0" kern="0" spc="0" smtClean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체중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미만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출하</a:t>
                      </a:r>
                      <a:endParaRPr lang="ko-KR" altLang="en-US" sz="1400" b="0" kern="0" spc="0" smtClean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체중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4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2003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1,070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984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3,438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634kg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3,405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596kg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43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2008</a:t>
                      </a:r>
                      <a:endParaRPr 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2,357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2,091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4,987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708kg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4,632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645kg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2012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3,068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2,660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5,845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734kg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5,226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688kg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2016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2,762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2,977</a:t>
                      </a:r>
                      <a:endParaRPr lang="en-US" sz="14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6,548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749kg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6,523</a:t>
                      </a:r>
                      <a:endParaRPr 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726kg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47544"/>
              </p:ext>
            </p:extLst>
          </p:nvPr>
        </p:nvGraphicFramePr>
        <p:xfrm>
          <a:off x="899591" y="4077072"/>
          <a:ext cx="7200801" cy="2001633"/>
        </p:xfrm>
        <a:graphic>
          <a:graphicData uri="http://schemas.openxmlformats.org/drawingml/2006/table">
            <a:tbl>
              <a:tblPr/>
              <a:tblGrid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  <a:gridCol w="800089"/>
              </a:tblGrid>
              <a:tr h="21305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양 돈</a:t>
                      </a:r>
                      <a:endParaRPr lang="en-US" altLang="ko-KR" sz="1400" b="1" kern="0" spc="-40" dirty="0" smtClean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비육</a:t>
                      </a:r>
                      <a:r>
                        <a:rPr lang="en-US" altLang="ko-KR" sz="1400" b="1" kern="0" spc="-4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err="1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및 급여량</a:t>
                      </a: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 및 </a:t>
                      </a:r>
                      <a:r>
                        <a:rPr lang="ko-KR" altLang="en-US" sz="1400" b="0" kern="0" spc="-40" dirty="0" err="1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회전수</a:t>
                      </a:r>
                      <a:r>
                        <a:rPr lang="en-US" altLang="ko-KR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천원</a:t>
                      </a:r>
                      <a:r>
                        <a:rPr lang="en-US" altLang="ko-KR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60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3,000</a:t>
                      </a:r>
                      <a:r>
                        <a:rPr lang="ko-KR" alt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이상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급여량</a:t>
                      </a:r>
                      <a:endParaRPr lang="en-US" altLang="ko-KR" sz="1400" b="0" kern="0" spc="-40" dirty="0" smtClean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(kg)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1,000</a:t>
                      </a:r>
                      <a:r>
                        <a:rPr lang="ko-KR" altLang="en-US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미만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급여량</a:t>
                      </a:r>
                      <a:endParaRPr lang="en-US" altLang="ko-KR" sz="1400" b="0" kern="0" spc="-40" dirty="0" smtClean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(kg)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dirty="0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3,000</a:t>
                      </a:r>
                      <a:r>
                        <a:rPr lang="ko-KR" alt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이상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 smtClean="0"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화전수</a:t>
                      </a:r>
                      <a:endParaRPr lang="ko-KR" altLang="en-US" sz="1400" b="0" kern="0" spc="0" dirty="0"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1,000</a:t>
                      </a:r>
                      <a:r>
                        <a:rPr lang="ko-KR" altLang="en-US" sz="1400" b="0" kern="0" spc="-4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두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미만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40" dirty="0" err="1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회전수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17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2016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152</a:t>
                      </a:r>
                      <a:endParaRPr lang="en-US" sz="1400" b="0" kern="0" spc="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40" dirty="0" smtClean="0">
                          <a:solidFill>
                            <a:srgbClr val="0070C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294</a:t>
                      </a:r>
                      <a:endParaRPr lang="en-US" sz="1400" b="0" kern="0" spc="0" dirty="0">
                        <a:solidFill>
                          <a:srgbClr val="0070C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174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394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3333CC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273</a:t>
                      </a:r>
                      <a:endParaRPr lang="en-US" sz="1400" b="0" kern="0" spc="0" dirty="0">
                        <a:solidFill>
                          <a:srgbClr val="3333CC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1.7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338</a:t>
                      </a:r>
                      <a:endParaRPr lang="en-US" sz="1400" b="0" kern="0" spc="0" dirty="0">
                        <a:solidFill>
                          <a:srgbClr val="C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 smtClean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2.1</a:t>
                      </a:r>
                      <a:endParaRPr 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50">
                <a:tc gridSpan="9">
                  <a:txBody>
                    <a:bodyPr/>
                    <a:lstStyle/>
                    <a:p>
                      <a:pPr marL="0" marR="0" indent="-2540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20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33872" y="764704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/>
              <a:t>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소득 수준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상하위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교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분석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59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내용 개체 틀 1"/>
          <p:cNvSpPr txBox="1">
            <a:spLocks/>
          </p:cNvSpPr>
          <p:nvPr/>
        </p:nvSpPr>
        <p:spPr>
          <a:xfrm>
            <a:off x="467544" y="140183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kumimoji="0" lang="en-US" altLang="ko-KR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kumimoji="0" lang="ko-KR" altLang="en-US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한우비육우</a:t>
            </a:r>
            <a:r>
              <a:rPr kumimoji="0" lang="en-US" altLang="ko-KR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kumimoji="0" lang="ko-KR" altLang="en-US" sz="2400" b="1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생산성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상</a:t>
            </a:r>
            <a:r>
              <a:rPr kumimoji="0"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․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하위 </a:t>
            </a:r>
            <a:r>
              <a:rPr kumimoji="0"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10% 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농가간 소득 비교</a:t>
            </a:r>
            <a:r>
              <a:rPr kumimoji="0"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사례</a:t>
            </a:r>
            <a:r>
              <a:rPr kumimoji="0" lang="en-US" altLang="ko-KR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kumimoji="0" lang="ko-KR" altLang="en-US" sz="2400" b="1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kumimoji="0" lang="en-US" altLang="ko-KR" sz="24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                 </a:t>
            </a:r>
            <a:r>
              <a:rPr kumimoji="0"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단위 </a:t>
            </a:r>
            <a:r>
              <a:rPr kumimoji="0"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kumimoji="0"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</a:t>
            </a:r>
            <a:r>
              <a:rPr kumimoji="0" lang="en-US" altLang="ko-KR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kumimoji="0" lang="ko-KR" altLang="en-US" sz="2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두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kumimoji="0" lang="ko-KR" altLang="en-US" sz="2400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18935"/>
              </p:ext>
            </p:extLst>
          </p:nvPr>
        </p:nvGraphicFramePr>
        <p:xfrm>
          <a:off x="683568" y="2348880"/>
          <a:ext cx="7776860" cy="3436620"/>
        </p:xfrm>
        <a:graphic>
          <a:graphicData uri="http://schemas.openxmlformats.org/drawingml/2006/table">
            <a:tbl>
              <a:tblPr/>
              <a:tblGrid>
                <a:gridCol w="1110980"/>
                <a:gridCol w="1110980"/>
                <a:gridCol w="1110980"/>
                <a:gridCol w="1110980"/>
                <a:gridCol w="1110980"/>
                <a:gridCol w="1110980"/>
                <a:gridCol w="1110980"/>
              </a:tblGrid>
              <a:tr h="131381">
                <a:tc rowSpan="2" grid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 분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상위 </a:t>
                      </a:r>
                      <a:r>
                        <a:rPr lang="en-US" altLang="ko-KR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10%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A)</a:t>
                      </a:r>
                      <a:endParaRPr 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평 균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하위 </a:t>
                      </a: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10%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차액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비 율</a:t>
                      </a:r>
                      <a:endParaRPr lang="ko-KR" alt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8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(A-B)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5400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4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(A/B)</a:t>
                      </a:r>
                      <a:endParaRPr lang="en-US" sz="18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56">
                <a:tc gridSpan="2"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7,345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6,754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5,917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1,428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1.24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56">
                <a:tc rowSpan="3"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3,464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3,408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3,247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217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기타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2,810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2,801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2,778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6,274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6,209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6,025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56">
                <a:tc gridSpan="2">
                  <a:txBody>
                    <a:bodyPr/>
                    <a:lstStyle/>
                    <a:p>
                      <a:pPr marL="38100" marR="0" indent="0" algn="just" fontAlgn="ctr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 득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1,071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545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5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△</a:t>
                      </a:r>
                      <a:r>
                        <a:rPr lang="en-US" altLang="ko-KR" sz="1800" b="0" kern="0" spc="-5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108</a:t>
                      </a:r>
                      <a:endParaRPr lang="ko-KR" altLang="en-US" sz="1800" b="0" kern="0" spc="0" dirty="0">
                        <a:solidFill>
                          <a:srgbClr val="FF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080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1,179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-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773628" y="5927794"/>
            <a:ext cx="6328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* 자료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홍천군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133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농가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`10~12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 출하 </a:t>
            </a:r>
            <a:r>
              <a:rPr lang="ko-KR" altLang="en-US" sz="16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거세우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조사결과</a:t>
            </a:r>
          </a:p>
        </p:txBody>
      </p:sp>
    </p:spTree>
    <p:extLst>
      <p:ext uri="{BB962C8B-B14F-4D97-AF65-F5344CB8AC3E}">
        <p14:creationId xmlns:p14="http://schemas.microsoft.com/office/powerpoint/2010/main" val="241884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022" y="1754749"/>
            <a:ext cx="7564437" cy="45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4089" y="1268760"/>
            <a:ext cx="2933816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en-US" altLang="ko-KR" sz="2000" b="1" dirty="0" smtClean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kumimoji="0" lang="ko-KR" altLang="ko-KR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ko-KR" sz="2000" b="1" dirty="0">
                <a:solidFill>
                  <a:srgbClr val="000000"/>
                </a:solidFill>
                <a:latin typeface="Times New Roman" pitchFamily="18" charset="0"/>
              </a:rPr>
              <a:t>축산수입 유형별 </a:t>
            </a:r>
            <a:r>
              <a:rPr kumimoji="0" lang="ko-KR" sz="2000" b="1" dirty="0" smtClean="0">
                <a:solidFill>
                  <a:srgbClr val="000000"/>
                </a:solidFill>
                <a:latin typeface="Times New Roman" pitchFamily="18" charset="0"/>
              </a:rPr>
              <a:t>분류</a:t>
            </a:r>
            <a:r>
              <a:rPr kumimoji="0" lang="en-US" altLang="ko-KR" sz="2000" b="1" dirty="0" smtClean="0">
                <a:solidFill>
                  <a:srgbClr val="000000"/>
                </a:solidFill>
                <a:latin typeface="Times New Roman" pitchFamily="18" charset="0"/>
              </a:rPr>
              <a:t>&gt;</a:t>
            </a:r>
            <a:endParaRPr kumimoji="0" lang="ko-KR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07392" y="5877272"/>
            <a:ext cx="6328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6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축산원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TMR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기술도입 거점농가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개소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 </a:t>
            </a:r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소득비교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r>
              <a:rPr lang="ko-KR" altLang="en-US" sz="2000" dirty="0"/>
              <a:t>자가 </a:t>
            </a:r>
            <a:r>
              <a:rPr lang="en-US" altLang="ko-KR" sz="2000" dirty="0"/>
              <a:t>TMR </a:t>
            </a:r>
            <a:r>
              <a:rPr lang="ko-KR" altLang="en-US" sz="2000" dirty="0"/>
              <a:t>기술도입</a:t>
            </a:r>
            <a:r>
              <a:rPr lang="en-US" altLang="ko-KR" sz="2000" dirty="0"/>
              <a:t>(</a:t>
            </a:r>
            <a:r>
              <a:rPr lang="ko-KR" altLang="en-US" sz="2000" dirty="0"/>
              <a:t>거점농가</a:t>
            </a:r>
            <a:r>
              <a:rPr lang="en-US" altLang="ko-KR" sz="2000" dirty="0"/>
              <a:t>)</a:t>
            </a:r>
            <a:r>
              <a:rPr lang="ko-KR" altLang="en-US" sz="2000" dirty="0"/>
              <a:t>에 따른 생산성 및 수익성 변화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543557"/>
              </p:ext>
            </p:extLst>
          </p:nvPr>
        </p:nvGraphicFramePr>
        <p:xfrm>
          <a:off x="1043608" y="1412216"/>
          <a:ext cx="7200802" cy="4321043"/>
        </p:xfrm>
        <a:graphic>
          <a:graphicData uri="http://schemas.openxmlformats.org/drawingml/2006/table">
            <a:tbl>
              <a:tblPr/>
              <a:tblGrid>
                <a:gridCol w="1466728"/>
                <a:gridCol w="1466728"/>
                <a:gridCol w="850156"/>
                <a:gridCol w="858439"/>
                <a:gridCol w="858439"/>
                <a:gridCol w="850156"/>
                <a:gridCol w="850156"/>
              </a:tblGrid>
              <a:tr h="278165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적용전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적용후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B-A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0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‘10(A)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3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전국평균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‘12(B)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3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전국평균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084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출하개월령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개월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30.8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29.0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29.8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31.0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△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1.0 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육질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1++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등급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8.8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15.0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37.7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17.8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28.9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육질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1+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이상 등급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53.2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45.8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80.2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49.9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27.0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육량 </a:t>
                      </a: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등급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(%)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23.7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27.5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28.5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26.6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4.8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도체중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kg)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416.6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419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420.5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3.9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수익성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조수입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6,248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6,806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6,994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5,997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746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경영비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사료비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5,448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(2,901)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4,858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(2,284)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4,945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C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(2,437)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5,558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(2,880)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△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503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△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464)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소득</a:t>
                      </a: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B0F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800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1,948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FF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2,049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1,249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7380312" y="1052736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단위 </a:t>
            </a:r>
            <a:r>
              <a:rPr lang="en-US" altLang="ko-KR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16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천원</a:t>
            </a:r>
            <a:endParaRPr lang="ko-KR" altLang="en-US" sz="16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8919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810000" y="39624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4400" b="1">
                <a:solidFill>
                  <a:srgbClr val="0000FF"/>
                </a:solidFill>
                <a:latin typeface="Tahoma" pitchFamily="34" charset="0"/>
                <a:ea typeface="굴림" pitchFamily="50" charset="-127"/>
              </a:rPr>
              <a:t>감사합니다</a:t>
            </a:r>
            <a:r>
              <a:rPr lang="en-US" altLang="ko-KR" sz="4400" b="1">
                <a:solidFill>
                  <a:srgbClr val="0000FF"/>
                </a:solidFill>
                <a:latin typeface="Tahoma" pitchFamily="34" charset="0"/>
                <a:ea typeface="굴림" pitchFamily="50" charset="-127"/>
              </a:rPr>
              <a:t>.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>
          <a:xfrm>
            <a:off x="762000" y="2438400"/>
            <a:ext cx="7772400" cy="3276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dirty="0" smtClean="0"/>
              <a:t>노동 부문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ko-KR" altLang="en-US" sz="1200" b="1" dirty="0" smtClean="0"/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ko-KR" altLang="en-US" sz="2400" b="1" dirty="0" smtClean="0"/>
              <a:t>    </a:t>
            </a:r>
            <a:r>
              <a:rPr kumimoji="0"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kumimoji="0" lang="ko-KR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노동시간 </a:t>
            </a:r>
            <a:r>
              <a:rPr kumimoji="0" lang="ko-KR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증감분</a:t>
            </a:r>
            <a:r>
              <a:rPr kumimoji="0" lang="ko-KR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* 노임단가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ko-KR" altLang="en-US" sz="1200" b="1" dirty="0" smtClean="0"/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2400" b="1" dirty="0" smtClean="0"/>
              <a:t>해당 지역의 노임이 이용 불가능한 경우에는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2400" b="1" dirty="0" smtClean="0"/>
              <a:t>  </a:t>
            </a:r>
            <a:r>
              <a:rPr kumimoji="0" lang="ko-KR" altLang="en-US" sz="2400" b="1" dirty="0" smtClean="0">
                <a:latin typeface="Times New Roman"/>
              </a:rPr>
              <a:t>‘통계청’</a:t>
            </a:r>
            <a:r>
              <a:rPr kumimoji="0" lang="ko-KR" altLang="en-US" sz="2400" b="1" dirty="0" smtClean="0"/>
              <a:t> 농업노동임금을 이용할 수 있음</a:t>
            </a:r>
            <a:r>
              <a:rPr kumimoji="0" lang="en-US" altLang="ko-KR" sz="2400" b="1" dirty="0" smtClean="0"/>
              <a:t>.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2400" b="1" dirty="0" smtClean="0"/>
              <a:t>노임은 해당 지역의 해당 작업에 지불되고 있는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2400" b="1" dirty="0" smtClean="0"/>
              <a:t>   노임</a:t>
            </a:r>
            <a:r>
              <a:rPr kumimoji="0" lang="en-US" altLang="ko-KR" sz="2400" b="1" dirty="0" smtClean="0"/>
              <a:t>(</a:t>
            </a:r>
            <a:r>
              <a:rPr kumimoji="0" lang="ko-KR" altLang="en-US" sz="2400" b="1" dirty="0" smtClean="0"/>
              <a:t>현금</a:t>
            </a:r>
            <a:r>
              <a:rPr kumimoji="0" lang="en-US" altLang="ko-KR" sz="2400" b="1" dirty="0" smtClean="0"/>
              <a:t>+</a:t>
            </a:r>
            <a:r>
              <a:rPr kumimoji="0" lang="ko-KR" altLang="en-US" sz="2400" b="1" dirty="0" err="1" smtClean="0"/>
              <a:t>급식물</a:t>
            </a:r>
            <a:r>
              <a:rPr kumimoji="0" lang="ko-KR" altLang="en-US" sz="2400" b="1" dirty="0" smtClean="0"/>
              <a:t> </a:t>
            </a:r>
            <a:r>
              <a:rPr kumimoji="0" lang="ko-KR" altLang="en-US" sz="2400" b="1" dirty="0" err="1" smtClean="0"/>
              <a:t>평가액</a:t>
            </a:r>
            <a:r>
              <a:rPr kumimoji="0" lang="en-US" altLang="ko-KR" sz="2400" b="1" dirty="0" smtClean="0"/>
              <a:t>)</a:t>
            </a:r>
            <a:r>
              <a:rPr kumimoji="0" lang="ko-KR" altLang="en-US" sz="2400" b="1" dirty="0" smtClean="0"/>
              <a:t>을 이용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62000" y="1600200"/>
            <a:ext cx="272988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관련</a:t>
            </a:r>
            <a:endParaRPr lang="en-US" altLang="ko-KR" sz="24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1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0"/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609600" y="2286000"/>
            <a:ext cx="7772400" cy="3276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dirty="0" smtClean="0"/>
              <a:t>고정자본재 부문</a:t>
            </a:r>
            <a:r>
              <a:rPr kumimoji="0" lang="en-US" altLang="ko-KR" sz="2400" b="1" dirty="0" smtClean="0"/>
              <a:t>(</a:t>
            </a:r>
            <a:r>
              <a:rPr kumimoji="0" lang="ko-KR" alt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감가상각비</a:t>
            </a:r>
            <a:r>
              <a:rPr kumimoji="0" lang="en-US" altLang="ko-KR" sz="2400" b="1" dirty="0" smtClean="0"/>
              <a:t>)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2400" b="1" dirty="0" smtClean="0"/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en-US" altLang="ko-KR" sz="2000" b="1" dirty="0" smtClean="0"/>
              <a:t>    </a:t>
            </a:r>
            <a:r>
              <a:rPr kumimoji="0" lang="en-US" altLang="ko-K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en-US" altLang="ko-KR" sz="1000" b="1" dirty="0" smtClean="0"/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dirty="0" err="1" smtClean="0"/>
              <a:t>신조가는</a:t>
            </a:r>
            <a:r>
              <a:rPr kumimoji="0" lang="ko-KR" altLang="en-US" sz="1800" b="1" dirty="0" smtClean="0"/>
              <a:t> 정부보조금</a:t>
            </a:r>
            <a:r>
              <a:rPr kumimoji="0" lang="en-US" altLang="ko-KR" sz="1800" b="1" dirty="0" smtClean="0"/>
              <a:t>, </a:t>
            </a:r>
            <a:r>
              <a:rPr kumimoji="0" lang="ko-KR" altLang="en-US" sz="1800" b="1" dirty="0" smtClean="0"/>
              <a:t>자기부담금 및 구입부대비용을 포함함</a:t>
            </a:r>
            <a:r>
              <a:rPr kumimoji="0" lang="en-US" altLang="ko-KR" sz="1800" b="1" dirty="0" smtClean="0"/>
              <a:t>.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dirty="0" smtClean="0"/>
              <a:t>해당작목 부담비율은 연간 총 사용시간 중에서 해당작목 생산에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1800" b="1" dirty="0" smtClean="0"/>
              <a:t>   사용한 시간을 말하며</a:t>
            </a:r>
            <a:r>
              <a:rPr kumimoji="0" lang="en-US" altLang="ko-KR" sz="1800" b="1" dirty="0" smtClean="0"/>
              <a:t>, </a:t>
            </a:r>
            <a:r>
              <a:rPr kumimoji="0" lang="ko-KR" altLang="en-US" sz="1800" b="1" dirty="0" err="1" smtClean="0"/>
              <a:t>잔존가는</a:t>
            </a:r>
            <a:r>
              <a:rPr kumimoji="0" lang="ko-KR" altLang="en-US" sz="1800" b="1" dirty="0" smtClean="0"/>
              <a:t> </a:t>
            </a:r>
            <a:r>
              <a:rPr kumimoji="0" lang="ko-KR" altLang="en-US" sz="1800" b="1" dirty="0" err="1" smtClean="0"/>
              <a:t>신조가의</a:t>
            </a:r>
            <a:r>
              <a:rPr kumimoji="0" lang="ko-KR" altLang="en-US" sz="1800" b="1" dirty="0" smtClean="0"/>
              <a:t> </a:t>
            </a:r>
            <a:r>
              <a:rPr kumimoji="0" lang="en-US" altLang="ko-KR" sz="1800" b="1" dirty="0" smtClean="0"/>
              <a:t>0(5)%</a:t>
            </a:r>
            <a:r>
              <a:rPr kumimoji="0" lang="ko-KR" altLang="en-US" sz="1800" b="1" dirty="0" smtClean="0"/>
              <a:t>를 적용함</a:t>
            </a:r>
            <a:r>
              <a:rPr kumimoji="0" lang="en-US" altLang="ko-KR" sz="1800" b="1" dirty="0" smtClean="0"/>
              <a:t>.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dirty="0" smtClean="0">
                <a:solidFill>
                  <a:schemeClr val="hlink"/>
                </a:solidFill>
              </a:rPr>
              <a:t>그러나 농기계의 경우 내용연수가 지난 경우 잔존가치가 없다는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1800" b="1" dirty="0" smtClean="0">
                <a:solidFill>
                  <a:schemeClr val="hlink"/>
                </a:solidFill>
              </a:rPr>
              <a:t>    측면에서 잔존가액을 공제하지 않고 감가상각비를 구하는 방법도</a:t>
            </a: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ko-KR" altLang="en-US" sz="1800" b="1" dirty="0" smtClean="0">
                <a:solidFill>
                  <a:schemeClr val="hlink"/>
                </a:solidFill>
              </a:rPr>
              <a:t>    많이 이용되고 있음</a:t>
            </a:r>
            <a:r>
              <a:rPr kumimoji="0" lang="en-US" altLang="ko-KR" sz="1800" b="1" dirty="0" smtClean="0">
                <a:solidFill>
                  <a:schemeClr val="hlink"/>
                </a:solidFill>
              </a:rPr>
              <a:t>.</a:t>
            </a:r>
            <a:endParaRPr kumimoji="0" lang="en-US" altLang="ko-KR" sz="18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85800" y="1447800"/>
            <a:ext cx="2438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관련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990600" y="2743200"/>
            <a:ext cx="6553200" cy="4572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(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신조가 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-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잔존가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) /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내용연수 * 해당작목 부담비율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(%)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43000" y="5638800"/>
            <a:ext cx="6553200" cy="4572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bg1"/>
              </a:buClr>
              <a:buSzTx/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신조가 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/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내용연수 * 해당작목 부담비율</a:t>
            </a: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(%)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90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 advAuto="0"/>
      <p:bldP spid="10" grpId="0" animBg="1" autoUpdateAnimBg="0"/>
      <p:bldP spid="13" grpId="0" animBg="1" autoUpdateAnimBg="0"/>
      <p:bldP spid="1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텍스트 개체 틀 3"/>
          <p:cNvSpPr>
            <a:spLocks noGrp="1"/>
          </p:cNvSpPr>
          <p:nvPr>
            <p:ph type="body" sz="quarter" idx="15"/>
          </p:nvPr>
        </p:nvSpPr>
        <p:spPr>
          <a:xfrm>
            <a:off x="395536" y="791297"/>
            <a:ext cx="4248472" cy="406400"/>
          </a:xfrm>
        </p:spPr>
        <p:txBody>
          <a:bodyPr>
            <a:normAutofit fontScale="92500" lnSpcReduction="10000"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분석항목별 수익</a:t>
            </a:r>
            <a:r>
              <a:rPr lang="en-US" altLang="ko-K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•</a:t>
            </a:r>
            <a:r>
              <a:rPr lang="ko-KR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비용 산출방법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8A5EAA-0314-42B7-B56C-61C5AFEDC37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685800" y="2362200"/>
            <a:ext cx="777240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q"/>
              <a:defRPr/>
            </a:pPr>
            <a:r>
              <a:rPr kumimoji="0" lang="ko-KR" altLang="en-US" sz="2400" b="1" smtClean="0"/>
              <a:t>고정자본재 부문</a:t>
            </a:r>
            <a:r>
              <a:rPr kumimoji="0" lang="en-US" altLang="ko-KR" sz="2400" b="1" smtClean="0"/>
              <a:t>(</a:t>
            </a:r>
            <a:r>
              <a:rPr kumimoji="0" lang="ko-KR" altLang="en-US" sz="2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자본용역비</a:t>
            </a:r>
            <a:r>
              <a:rPr kumimoji="0" lang="en-US" altLang="ko-KR" sz="2400" b="1" smtClean="0"/>
              <a:t>)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kumimoji="0" lang="en-US" altLang="ko-KR" sz="1200" b="1" smtClean="0"/>
          </a:p>
          <a:p>
            <a:pPr algn="just" fontAlgn="auto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en-US" altLang="ko-KR" sz="2000" b="1" smtClean="0"/>
              <a:t>    </a:t>
            </a:r>
            <a:r>
              <a:rPr kumimoji="0" lang="en-US" altLang="ko-KR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kumimoji="0" lang="ko-KR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부분현재가 * 해당작목 부담비율 * 연이자율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ko-KR" altLang="en-US" sz="1000" b="1" smtClean="0"/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부분현재가 </a:t>
            </a:r>
            <a:r>
              <a:rPr kumimoji="0" lang="en-US" altLang="ko-KR" sz="1800" b="1" smtClean="0"/>
              <a:t>= </a:t>
            </a:r>
            <a:r>
              <a:rPr kumimoji="0" lang="ko-KR" altLang="en-US" sz="1800" b="1" smtClean="0"/>
              <a:t>신조가 </a:t>
            </a:r>
            <a:r>
              <a:rPr kumimoji="0" lang="en-US" altLang="ko-KR" sz="1800" b="1" smtClean="0">
                <a:latin typeface="Times New Roman"/>
              </a:rPr>
              <a:t>–</a:t>
            </a:r>
            <a:r>
              <a:rPr kumimoji="0" lang="en-US" altLang="ko-KR" sz="1800" b="1" smtClean="0"/>
              <a:t> (</a:t>
            </a:r>
            <a:r>
              <a:rPr kumimoji="0" lang="ko-KR" altLang="en-US" sz="1800" b="1" smtClean="0"/>
              <a:t>연간 감가상각비 * 사용년수</a:t>
            </a:r>
            <a:r>
              <a:rPr kumimoji="0" lang="en-US" altLang="ko-KR" sz="1800" b="1" smtClean="0"/>
              <a:t>)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/>
              <a:t>연이자율은 시장이자율을 적용함</a:t>
            </a:r>
            <a:r>
              <a:rPr kumimoji="0" lang="en-US" altLang="ko-KR" sz="1800" b="1" smtClean="0"/>
              <a:t>(</a:t>
            </a:r>
            <a:r>
              <a:rPr kumimoji="0" lang="ko-KR" altLang="en-US" sz="1800" b="1" smtClean="0"/>
              <a:t>현재 잠정적으로 </a:t>
            </a:r>
            <a:r>
              <a:rPr kumimoji="0" lang="en-US" altLang="ko-KR" sz="1800" b="1" smtClean="0"/>
              <a:t>5%</a:t>
            </a:r>
            <a:r>
              <a:rPr kumimoji="0" lang="ko-KR" altLang="en-US" sz="1800" b="1" smtClean="0"/>
              <a:t>를 이용</a:t>
            </a:r>
            <a:r>
              <a:rPr kumimoji="0" lang="en-US" altLang="ko-KR" sz="1800" b="1" smtClean="0"/>
              <a:t>).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kumimoji="0" lang="ko-KR" altLang="en-US" sz="1800" b="1" smtClean="0">
                <a:solidFill>
                  <a:schemeClr val="hlink"/>
                </a:solidFill>
              </a:rPr>
              <a:t>부분현재가는 내용년수 기간동안 변화하게 되며 이에 대한 평균개념을 적용하여 다음과 같은 간편계산도 이용되고 있음</a:t>
            </a:r>
            <a:r>
              <a:rPr kumimoji="0" lang="en-US" altLang="ko-KR" sz="1800" b="1" smtClean="0">
                <a:solidFill>
                  <a:schemeClr val="hlink"/>
                </a:solidFill>
              </a:rPr>
              <a:t>.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endParaRPr kumimoji="0" lang="en-US" altLang="ko-KR" sz="1800" b="1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en-US" altLang="ko-KR" sz="1800" b="1" smtClean="0"/>
              <a:t>   - 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신조가 </a:t>
            </a:r>
            <a:r>
              <a:rPr kumimoji="0" lang="en-US" altLang="ko-KR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2 * </a:t>
            </a:r>
            <a:r>
              <a:rPr kumimoji="0" lang="ko-KR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해당작목 부담비율 * 연이자율</a:t>
            </a:r>
            <a:endParaRPr kumimoji="0" lang="ko-KR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685800" y="1447800"/>
            <a:ext cx="2514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ko-KR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굴림" pitchFamily="50" charset="-127"/>
              </a:rPr>
              <a:t>투입요소 관련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84163" y="0"/>
            <a:ext cx="68072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ko-KR" altLang="en-US" sz="2800" b="1" dirty="0" smtClean="0">
                <a:latin typeface="HY헤드라인M" pitchFamily="18" charset="-127"/>
                <a:ea typeface="HY헤드라인M" pitchFamily="18" charset="-127"/>
              </a:rPr>
              <a:t>생산비</a:t>
            </a:r>
            <a:endParaRPr kumimoji="0"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14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9109</TotalTime>
  <Words>4858</Words>
  <Application>Microsoft Office PowerPoint</Application>
  <PresentationFormat>화면 슬라이드 쇼(4:3)</PresentationFormat>
  <Paragraphs>1614</Paragraphs>
  <Slides>61</Slides>
  <Notes>48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생산비  </vt:lpstr>
      <vt:lpstr>생산비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일반현황</vt:lpstr>
      <vt:lpstr>1. 일반현황 </vt:lpstr>
      <vt:lpstr>1. 일반현황  </vt:lpstr>
      <vt:lpstr>1. 일반현황  </vt:lpstr>
      <vt:lpstr>1. 일반현황 </vt:lpstr>
      <vt:lpstr>PowerPoint 프레젠테이션</vt:lpstr>
      <vt:lpstr>PowerPoint 프레젠테이션</vt:lpstr>
      <vt:lpstr>PowerPoint 프레젠테이션</vt:lpstr>
      <vt:lpstr>한우 유통경로</vt:lpstr>
      <vt:lpstr>쇠고기 식품 구매패턴(가정 내 소비량)</vt:lpstr>
      <vt:lpstr>쇠고기 식품 월별 구매패턴(구입액)</vt:lpstr>
      <vt:lpstr>구입 연령별 구매패턴(부위별 구입액)</vt:lpstr>
      <vt:lpstr>쇠고기 식품 구입시 고려사항</vt:lpstr>
      <vt:lpstr>국제곡물사료</vt:lpstr>
      <vt:lpstr>국제곡물사료</vt:lpstr>
      <vt:lpstr>국제곡물사료</vt:lpstr>
      <vt:lpstr>국제곡물사료</vt:lpstr>
      <vt:lpstr>장기 전망 </vt:lpstr>
      <vt:lpstr>PowerPoint 프레젠테이션</vt:lpstr>
      <vt:lpstr>장기 전망 </vt:lpstr>
      <vt:lpstr>장기 전망 </vt:lpstr>
      <vt:lpstr>장기 전망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축종별 사육규모에 따른 농가 수익성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koboknam</dc:creator>
  <cp:lastModifiedBy>user</cp:lastModifiedBy>
  <cp:revision>511</cp:revision>
  <cp:lastPrinted>2015-08-03T00:49:55Z</cp:lastPrinted>
  <dcterms:created xsi:type="dcterms:W3CDTF">2003-01-27T04:58:00Z</dcterms:created>
  <dcterms:modified xsi:type="dcterms:W3CDTF">2017-09-18T10:14:46Z</dcterms:modified>
</cp:coreProperties>
</file>